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18"/>
  </p:notesMasterIdLst>
  <p:sldIdLst>
    <p:sldId id="256" r:id="rId2"/>
    <p:sldId id="468" r:id="rId3"/>
    <p:sldId id="469" r:id="rId4"/>
    <p:sldId id="470" r:id="rId5"/>
    <p:sldId id="471" r:id="rId6"/>
    <p:sldId id="472" r:id="rId7"/>
    <p:sldId id="473" r:id="rId8"/>
    <p:sldId id="474" r:id="rId9"/>
    <p:sldId id="475" r:id="rId10"/>
    <p:sldId id="321" r:id="rId11"/>
    <p:sldId id="258" r:id="rId12"/>
    <p:sldId id="331" r:id="rId13"/>
    <p:sldId id="375" r:id="rId14"/>
    <p:sldId id="332" r:id="rId15"/>
    <p:sldId id="376" r:id="rId16"/>
    <p:sldId id="317" r:id="rId17"/>
    <p:sldId id="378" r:id="rId18"/>
    <p:sldId id="446" r:id="rId19"/>
    <p:sldId id="318" r:id="rId20"/>
    <p:sldId id="379" r:id="rId21"/>
    <p:sldId id="265" r:id="rId22"/>
    <p:sldId id="263" r:id="rId23"/>
    <p:sldId id="380" r:id="rId24"/>
    <p:sldId id="264" r:id="rId25"/>
    <p:sldId id="267" r:id="rId26"/>
    <p:sldId id="268" r:id="rId27"/>
    <p:sldId id="352" r:id="rId28"/>
    <p:sldId id="296" r:id="rId29"/>
    <p:sldId id="477" r:id="rId30"/>
    <p:sldId id="269" r:id="rId31"/>
    <p:sldId id="353" r:id="rId32"/>
    <p:sldId id="274" r:id="rId33"/>
    <p:sldId id="275" r:id="rId34"/>
    <p:sldId id="278" r:id="rId35"/>
    <p:sldId id="370" r:id="rId36"/>
    <p:sldId id="279" r:id="rId37"/>
    <p:sldId id="298" r:id="rId38"/>
    <p:sldId id="299" r:id="rId39"/>
    <p:sldId id="354" r:id="rId40"/>
    <p:sldId id="363" r:id="rId41"/>
    <p:sldId id="364" r:id="rId42"/>
    <p:sldId id="365" r:id="rId43"/>
    <p:sldId id="360" r:id="rId44"/>
    <p:sldId id="366" r:id="rId45"/>
    <p:sldId id="361" r:id="rId46"/>
    <p:sldId id="367" r:id="rId47"/>
    <p:sldId id="381" r:id="rId48"/>
    <p:sldId id="487" r:id="rId49"/>
    <p:sldId id="304" r:id="rId50"/>
    <p:sldId id="420" r:id="rId51"/>
    <p:sldId id="483" r:id="rId52"/>
    <p:sldId id="484" r:id="rId53"/>
    <p:sldId id="493" r:id="rId54"/>
    <p:sldId id="369" r:id="rId55"/>
    <p:sldId id="489" r:id="rId56"/>
    <p:sldId id="479" r:id="rId57"/>
    <p:sldId id="421" r:id="rId58"/>
    <p:sldId id="481" r:id="rId59"/>
    <p:sldId id="423" r:id="rId60"/>
    <p:sldId id="283" r:id="rId61"/>
    <p:sldId id="441" r:id="rId62"/>
    <p:sldId id="444" r:id="rId63"/>
    <p:sldId id="445" r:id="rId64"/>
    <p:sldId id="485" r:id="rId65"/>
    <p:sldId id="496" r:id="rId66"/>
    <p:sldId id="449" r:id="rId67"/>
    <p:sldId id="464" r:id="rId68"/>
    <p:sldId id="443" r:id="rId69"/>
    <p:sldId id="285" r:id="rId70"/>
    <p:sldId id="490" r:id="rId71"/>
    <p:sldId id="310" r:id="rId72"/>
    <p:sldId id="450" r:id="rId73"/>
    <p:sldId id="451" r:id="rId74"/>
    <p:sldId id="452" r:id="rId75"/>
    <p:sldId id="495" r:id="rId76"/>
    <p:sldId id="453" r:id="rId77"/>
    <p:sldId id="459" r:id="rId78"/>
    <p:sldId id="458" r:id="rId79"/>
    <p:sldId id="463" r:id="rId80"/>
    <p:sldId id="460" r:id="rId81"/>
    <p:sldId id="494" r:id="rId82"/>
    <p:sldId id="461" r:id="rId83"/>
    <p:sldId id="488" r:id="rId84"/>
    <p:sldId id="388" r:id="rId85"/>
    <p:sldId id="389" r:id="rId86"/>
    <p:sldId id="431" r:id="rId87"/>
    <p:sldId id="492" r:id="rId88"/>
    <p:sldId id="391" r:id="rId89"/>
    <p:sldId id="392" r:id="rId90"/>
    <p:sldId id="393" r:id="rId91"/>
    <p:sldId id="394" r:id="rId92"/>
    <p:sldId id="395" r:id="rId93"/>
    <p:sldId id="396" r:id="rId94"/>
    <p:sldId id="397" r:id="rId95"/>
    <p:sldId id="398" r:id="rId96"/>
    <p:sldId id="399" r:id="rId97"/>
    <p:sldId id="400" r:id="rId98"/>
    <p:sldId id="401" r:id="rId99"/>
    <p:sldId id="402" r:id="rId100"/>
    <p:sldId id="403" r:id="rId101"/>
    <p:sldId id="404" r:id="rId102"/>
    <p:sldId id="405" r:id="rId103"/>
    <p:sldId id="406" r:id="rId104"/>
    <p:sldId id="407" r:id="rId105"/>
    <p:sldId id="408" r:id="rId106"/>
    <p:sldId id="409" r:id="rId107"/>
    <p:sldId id="410" r:id="rId108"/>
    <p:sldId id="412" r:id="rId109"/>
    <p:sldId id="415" r:id="rId110"/>
    <p:sldId id="416" r:id="rId111"/>
    <p:sldId id="486" r:id="rId112"/>
    <p:sldId id="429" r:id="rId113"/>
    <p:sldId id="430" r:id="rId114"/>
    <p:sldId id="311" r:id="rId115"/>
    <p:sldId id="465" r:id="rId116"/>
    <p:sldId id="491"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7"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sorterViewPr>
    <p:cViewPr>
      <p:scale>
        <a:sx n="69" d="100"/>
        <a:sy n="69"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E7B78-E91E-4A7A-B6D7-F5AF3E83EA70}" type="doc">
      <dgm:prSet loTypeId="urn:microsoft.com/office/officeart/2005/8/layout/hierarchy3" loCatId="list" qsTypeId="urn:microsoft.com/office/officeart/2005/8/quickstyle/simple1" qsCatId="simple" csTypeId="urn:microsoft.com/office/officeart/2005/8/colors/accent3_2" csCatId="accent3" phldr="1"/>
      <dgm:spPr/>
      <dgm:t>
        <a:bodyPr/>
        <a:lstStyle/>
        <a:p>
          <a:endParaRPr lang="en-IN"/>
        </a:p>
      </dgm:t>
    </dgm:pt>
    <dgm:pt modelId="{C9C56F09-EEBC-4C3D-ACB2-AC8330163E59}">
      <dgm:prSet phldrT="[Text]"/>
      <dgm:spPr/>
      <dgm:t>
        <a:bodyPr/>
        <a:lstStyle/>
        <a:p>
          <a:r>
            <a:rPr lang="en-US" dirty="0" smtClean="0"/>
            <a:t>Conduction Slowing</a:t>
          </a:r>
          <a:endParaRPr lang="en-IN" dirty="0"/>
        </a:p>
      </dgm:t>
    </dgm:pt>
    <dgm:pt modelId="{1ADF4CA2-772A-4F53-83F7-A75020A117AA}" type="parTrans" cxnId="{E056EC28-CD57-45B3-B128-9613040C4A3A}">
      <dgm:prSet/>
      <dgm:spPr/>
      <dgm:t>
        <a:bodyPr/>
        <a:lstStyle/>
        <a:p>
          <a:endParaRPr lang="en-IN"/>
        </a:p>
      </dgm:t>
    </dgm:pt>
    <dgm:pt modelId="{4FE7B64F-34F6-4B83-B201-00869C122297}" type="sibTrans" cxnId="{E056EC28-CD57-45B3-B128-9613040C4A3A}">
      <dgm:prSet/>
      <dgm:spPr/>
      <dgm:t>
        <a:bodyPr/>
        <a:lstStyle/>
        <a:p>
          <a:endParaRPr lang="en-IN"/>
        </a:p>
      </dgm:t>
    </dgm:pt>
    <dgm:pt modelId="{57414BC3-B8E7-4A67-82F7-44A0D6107C62}">
      <dgm:prSet phldrT="[Text]"/>
      <dgm:spPr/>
      <dgm:t>
        <a:bodyPr/>
        <a:lstStyle/>
        <a:p>
          <a:r>
            <a:rPr lang="en-US" dirty="0" err="1" smtClean="0"/>
            <a:t>Desynchronised</a:t>
          </a:r>
          <a:r>
            <a:rPr lang="en-US" dirty="0" smtClean="0"/>
            <a:t> slowing</a:t>
          </a:r>
          <a:endParaRPr lang="en-IN" dirty="0"/>
        </a:p>
      </dgm:t>
    </dgm:pt>
    <dgm:pt modelId="{5469B15F-93CE-463E-9476-3E11D8C23C39}" type="parTrans" cxnId="{64BC209C-2FE7-48DD-B30C-435B2A6FCCB9}">
      <dgm:prSet/>
      <dgm:spPr/>
      <dgm:t>
        <a:bodyPr/>
        <a:lstStyle/>
        <a:p>
          <a:endParaRPr lang="en-IN"/>
        </a:p>
      </dgm:t>
    </dgm:pt>
    <dgm:pt modelId="{4EB8EA4C-1FED-4034-BBAF-E394DFF1FBAC}" type="sibTrans" cxnId="{64BC209C-2FE7-48DD-B30C-435B2A6FCCB9}">
      <dgm:prSet/>
      <dgm:spPr/>
      <dgm:t>
        <a:bodyPr/>
        <a:lstStyle/>
        <a:p>
          <a:endParaRPr lang="en-IN"/>
        </a:p>
      </dgm:t>
    </dgm:pt>
    <dgm:pt modelId="{C59140AF-92D6-45C7-B31C-2539369538D7}">
      <dgm:prSet phldrT="[Text]"/>
      <dgm:spPr/>
      <dgm:t>
        <a:bodyPr/>
        <a:lstStyle/>
        <a:p>
          <a:r>
            <a:rPr lang="en-US" dirty="0" smtClean="0"/>
            <a:t>Focal slowing</a:t>
          </a:r>
          <a:endParaRPr lang="en-IN" dirty="0"/>
        </a:p>
      </dgm:t>
    </dgm:pt>
    <dgm:pt modelId="{EF7087F8-85A6-48AA-9D44-8BF97A810030}" type="parTrans" cxnId="{659FE3FB-09F2-4F2C-AC00-7AF62CFCE3AF}">
      <dgm:prSet/>
      <dgm:spPr/>
      <dgm:t>
        <a:bodyPr/>
        <a:lstStyle/>
        <a:p>
          <a:endParaRPr lang="en-IN" baseline="0">
            <a:solidFill>
              <a:schemeClr val="tx1"/>
            </a:solidFill>
          </a:endParaRPr>
        </a:p>
      </dgm:t>
    </dgm:pt>
    <dgm:pt modelId="{D23F80F5-FA36-4040-95B2-21656FBFC788}" type="sibTrans" cxnId="{659FE3FB-09F2-4F2C-AC00-7AF62CFCE3AF}">
      <dgm:prSet/>
      <dgm:spPr/>
      <dgm:t>
        <a:bodyPr/>
        <a:lstStyle/>
        <a:p>
          <a:endParaRPr lang="en-IN"/>
        </a:p>
      </dgm:t>
    </dgm:pt>
    <dgm:pt modelId="{D536EFDE-1219-4ED0-8B6F-E589142BB3A2}" type="pres">
      <dgm:prSet presAssocID="{F60E7B78-E91E-4A7A-B6D7-F5AF3E83EA70}" presName="diagram" presStyleCnt="0">
        <dgm:presLayoutVars>
          <dgm:chPref val="1"/>
          <dgm:dir/>
          <dgm:animOne val="branch"/>
          <dgm:animLvl val="lvl"/>
          <dgm:resizeHandles/>
        </dgm:presLayoutVars>
      </dgm:prSet>
      <dgm:spPr/>
      <dgm:t>
        <a:bodyPr/>
        <a:lstStyle/>
        <a:p>
          <a:endParaRPr lang="en-IN"/>
        </a:p>
      </dgm:t>
    </dgm:pt>
    <dgm:pt modelId="{5EAFDE4B-95CA-4FD4-AAEA-789C8D486562}" type="pres">
      <dgm:prSet presAssocID="{C9C56F09-EEBC-4C3D-ACB2-AC8330163E59}" presName="root" presStyleCnt="0"/>
      <dgm:spPr/>
      <dgm:t>
        <a:bodyPr/>
        <a:lstStyle/>
        <a:p>
          <a:endParaRPr lang="en-IN"/>
        </a:p>
      </dgm:t>
    </dgm:pt>
    <dgm:pt modelId="{FD4F1078-B35D-4A1E-BCFC-ED41C7CF60DE}" type="pres">
      <dgm:prSet presAssocID="{C9C56F09-EEBC-4C3D-ACB2-AC8330163E59}" presName="rootComposite" presStyleCnt="0"/>
      <dgm:spPr/>
      <dgm:t>
        <a:bodyPr/>
        <a:lstStyle/>
        <a:p>
          <a:endParaRPr lang="en-IN"/>
        </a:p>
      </dgm:t>
    </dgm:pt>
    <dgm:pt modelId="{B2FD5B20-A6A0-475F-8011-C54AA4C7C7E4}" type="pres">
      <dgm:prSet presAssocID="{C9C56F09-EEBC-4C3D-ACB2-AC8330163E59}" presName="rootText" presStyleLbl="node1" presStyleIdx="0" presStyleCnt="1"/>
      <dgm:spPr/>
      <dgm:t>
        <a:bodyPr/>
        <a:lstStyle/>
        <a:p>
          <a:endParaRPr lang="en-IN"/>
        </a:p>
      </dgm:t>
    </dgm:pt>
    <dgm:pt modelId="{C7A8441B-9D92-4607-B451-C425D16F71F3}" type="pres">
      <dgm:prSet presAssocID="{C9C56F09-EEBC-4C3D-ACB2-AC8330163E59}" presName="rootConnector" presStyleLbl="node1" presStyleIdx="0" presStyleCnt="1"/>
      <dgm:spPr/>
      <dgm:t>
        <a:bodyPr/>
        <a:lstStyle/>
        <a:p>
          <a:endParaRPr lang="en-IN"/>
        </a:p>
      </dgm:t>
    </dgm:pt>
    <dgm:pt modelId="{1EF3D5A0-4F83-4079-B496-6B190DF02E8A}" type="pres">
      <dgm:prSet presAssocID="{C9C56F09-EEBC-4C3D-ACB2-AC8330163E59}" presName="childShape" presStyleCnt="0"/>
      <dgm:spPr/>
      <dgm:t>
        <a:bodyPr/>
        <a:lstStyle/>
        <a:p>
          <a:endParaRPr lang="en-IN"/>
        </a:p>
      </dgm:t>
    </dgm:pt>
    <dgm:pt modelId="{6EFD5094-12D9-424D-A51B-C5B249108932}" type="pres">
      <dgm:prSet presAssocID="{5469B15F-93CE-463E-9476-3E11D8C23C39}" presName="Name13" presStyleLbl="parChTrans1D2" presStyleIdx="0" presStyleCnt="2"/>
      <dgm:spPr/>
      <dgm:t>
        <a:bodyPr/>
        <a:lstStyle/>
        <a:p>
          <a:endParaRPr lang="en-IN"/>
        </a:p>
      </dgm:t>
    </dgm:pt>
    <dgm:pt modelId="{DACD9B4A-FAC3-432B-A78C-3A09685227D5}" type="pres">
      <dgm:prSet presAssocID="{57414BC3-B8E7-4A67-82F7-44A0D6107C62}" presName="childText" presStyleLbl="bgAcc1" presStyleIdx="0" presStyleCnt="2">
        <dgm:presLayoutVars>
          <dgm:bulletEnabled val="1"/>
        </dgm:presLayoutVars>
      </dgm:prSet>
      <dgm:spPr/>
      <dgm:t>
        <a:bodyPr/>
        <a:lstStyle/>
        <a:p>
          <a:endParaRPr lang="en-IN"/>
        </a:p>
      </dgm:t>
    </dgm:pt>
    <dgm:pt modelId="{6CDE84C7-B195-4431-99FC-51DE760837EB}" type="pres">
      <dgm:prSet presAssocID="{EF7087F8-85A6-48AA-9D44-8BF97A810030}" presName="Name13" presStyleLbl="parChTrans1D2" presStyleIdx="1" presStyleCnt="2"/>
      <dgm:spPr/>
      <dgm:t>
        <a:bodyPr/>
        <a:lstStyle/>
        <a:p>
          <a:endParaRPr lang="en-IN"/>
        </a:p>
      </dgm:t>
    </dgm:pt>
    <dgm:pt modelId="{6814C09A-1FB2-4941-8452-66AA61762CBA}" type="pres">
      <dgm:prSet presAssocID="{C59140AF-92D6-45C7-B31C-2539369538D7}" presName="childText" presStyleLbl="bgAcc1" presStyleIdx="1" presStyleCnt="2">
        <dgm:presLayoutVars>
          <dgm:bulletEnabled val="1"/>
        </dgm:presLayoutVars>
      </dgm:prSet>
      <dgm:spPr/>
      <dgm:t>
        <a:bodyPr/>
        <a:lstStyle/>
        <a:p>
          <a:endParaRPr lang="en-IN"/>
        </a:p>
      </dgm:t>
    </dgm:pt>
  </dgm:ptLst>
  <dgm:cxnLst>
    <dgm:cxn modelId="{E056EC28-CD57-45B3-B128-9613040C4A3A}" srcId="{F60E7B78-E91E-4A7A-B6D7-F5AF3E83EA70}" destId="{C9C56F09-EEBC-4C3D-ACB2-AC8330163E59}" srcOrd="0" destOrd="0" parTransId="{1ADF4CA2-772A-4F53-83F7-A75020A117AA}" sibTransId="{4FE7B64F-34F6-4B83-B201-00869C122297}"/>
    <dgm:cxn modelId="{EF95FBB0-9D2E-49D3-A0BB-D9E5854AAA45}" type="presOf" srcId="{C9C56F09-EEBC-4C3D-ACB2-AC8330163E59}" destId="{B2FD5B20-A6A0-475F-8011-C54AA4C7C7E4}" srcOrd="0" destOrd="0" presId="urn:microsoft.com/office/officeart/2005/8/layout/hierarchy3"/>
    <dgm:cxn modelId="{659FE3FB-09F2-4F2C-AC00-7AF62CFCE3AF}" srcId="{C9C56F09-EEBC-4C3D-ACB2-AC8330163E59}" destId="{C59140AF-92D6-45C7-B31C-2539369538D7}" srcOrd="1" destOrd="0" parTransId="{EF7087F8-85A6-48AA-9D44-8BF97A810030}" sibTransId="{D23F80F5-FA36-4040-95B2-21656FBFC788}"/>
    <dgm:cxn modelId="{EF4BBB2F-29E2-4098-821D-88457552EAD7}" type="presOf" srcId="{F60E7B78-E91E-4A7A-B6D7-F5AF3E83EA70}" destId="{D536EFDE-1219-4ED0-8B6F-E589142BB3A2}" srcOrd="0" destOrd="0" presId="urn:microsoft.com/office/officeart/2005/8/layout/hierarchy3"/>
    <dgm:cxn modelId="{5EDF8830-D618-412F-B4D9-117EE7095D67}" type="presOf" srcId="{57414BC3-B8E7-4A67-82F7-44A0D6107C62}" destId="{DACD9B4A-FAC3-432B-A78C-3A09685227D5}" srcOrd="0" destOrd="0" presId="urn:microsoft.com/office/officeart/2005/8/layout/hierarchy3"/>
    <dgm:cxn modelId="{2C21268B-F5C0-4A6E-ACBF-65D10C6C12A7}" type="presOf" srcId="{5469B15F-93CE-463E-9476-3E11D8C23C39}" destId="{6EFD5094-12D9-424D-A51B-C5B249108932}" srcOrd="0" destOrd="0" presId="urn:microsoft.com/office/officeart/2005/8/layout/hierarchy3"/>
    <dgm:cxn modelId="{EB761EF9-0604-40BB-A356-0CC6520B5071}" type="presOf" srcId="{EF7087F8-85A6-48AA-9D44-8BF97A810030}" destId="{6CDE84C7-B195-4431-99FC-51DE760837EB}" srcOrd="0" destOrd="0" presId="urn:microsoft.com/office/officeart/2005/8/layout/hierarchy3"/>
    <dgm:cxn modelId="{EB8ACE2F-6527-44C4-8C15-90859713447B}" type="presOf" srcId="{C9C56F09-EEBC-4C3D-ACB2-AC8330163E59}" destId="{C7A8441B-9D92-4607-B451-C425D16F71F3}" srcOrd="1" destOrd="0" presId="urn:microsoft.com/office/officeart/2005/8/layout/hierarchy3"/>
    <dgm:cxn modelId="{F751BC6B-99B6-4F59-A57E-236BA48D35BC}" type="presOf" srcId="{C59140AF-92D6-45C7-B31C-2539369538D7}" destId="{6814C09A-1FB2-4941-8452-66AA61762CBA}" srcOrd="0" destOrd="0" presId="urn:microsoft.com/office/officeart/2005/8/layout/hierarchy3"/>
    <dgm:cxn modelId="{64BC209C-2FE7-48DD-B30C-435B2A6FCCB9}" srcId="{C9C56F09-EEBC-4C3D-ACB2-AC8330163E59}" destId="{57414BC3-B8E7-4A67-82F7-44A0D6107C62}" srcOrd="0" destOrd="0" parTransId="{5469B15F-93CE-463E-9476-3E11D8C23C39}" sibTransId="{4EB8EA4C-1FED-4034-BBAF-E394DFF1FBAC}"/>
    <dgm:cxn modelId="{AEA3A50D-8F6A-44DE-9F30-49B3598E5370}" type="presParOf" srcId="{D536EFDE-1219-4ED0-8B6F-E589142BB3A2}" destId="{5EAFDE4B-95CA-4FD4-AAEA-789C8D486562}" srcOrd="0" destOrd="0" presId="urn:microsoft.com/office/officeart/2005/8/layout/hierarchy3"/>
    <dgm:cxn modelId="{0D0A5E38-E2D7-4CCE-A505-13CF90D71F09}" type="presParOf" srcId="{5EAFDE4B-95CA-4FD4-AAEA-789C8D486562}" destId="{FD4F1078-B35D-4A1E-BCFC-ED41C7CF60DE}" srcOrd="0" destOrd="0" presId="urn:microsoft.com/office/officeart/2005/8/layout/hierarchy3"/>
    <dgm:cxn modelId="{013B14D3-BFA9-4601-86A8-CDD1F33A6F87}" type="presParOf" srcId="{FD4F1078-B35D-4A1E-BCFC-ED41C7CF60DE}" destId="{B2FD5B20-A6A0-475F-8011-C54AA4C7C7E4}" srcOrd="0" destOrd="0" presId="urn:microsoft.com/office/officeart/2005/8/layout/hierarchy3"/>
    <dgm:cxn modelId="{61F0725D-EA76-408E-9259-89E344D32E49}" type="presParOf" srcId="{FD4F1078-B35D-4A1E-BCFC-ED41C7CF60DE}" destId="{C7A8441B-9D92-4607-B451-C425D16F71F3}" srcOrd="1" destOrd="0" presId="urn:microsoft.com/office/officeart/2005/8/layout/hierarchy3"/>
    <dgm:cxn modelId="{4E109EB9-DE95-4DC0-BD1D-E9BA9F04EB6C}" type="presParOf" srcId="{5EAFDE4B-95CA-4FD4-AAEA-789C8D486562}" destId="{1EF3D5A0-4F83-4079-B496-6B190DF02E8A}" srcOrd="1" destOrd="0" presId="urn:microsoft.com/office/officeart/2005/8/layout/hierarchy3"/>
    <dgm:cxn modelId="{B8E64179-8B9A-4662-87BA-5F47AEBED7C2}" type="presParOf" srcId="{1EF3D5A0-4F83-4079-B496-6B190DF02E8A}" destId="{6EFD5094-12D9-424D-A51B-C5B249108932}" srcOrd="0" destOrd="0" presId="urn:microsoft.com/office/officeart/2005/8/layout/hierarchy3"/>
    <dgm:cxn modelId="{9E9C15C5-5E9B-4D90-9F38-061F9C602CA5}" type="presParOf" srcId="{1EF3D5A0-4F83-4079-B496-6B190DF02E8A}" destId="{DACD9B4A-FAC3-432B-A78C-3A09685227D5}" srcOrd="1" destOrd="0" presId="urn:microsoft.com/office/officeart/2005/8/layout/hierarchy3"/>
    <dgm:cxn modelId="{D7251D9D-FDC4-4715-AA49-7B9D4B089E43}" type="presParOf" srcId="{1EF3D5A0-4F83-4079-B496-6B190DF02E8A}" destId="{6CDE84C7-B195-4431-99FC-51DE760837EB}" srcOrd="2" destOrd="0" presId="urn:microsoft.com/office/officeart/2005/8/layout/hierarchy3"/>
    <dgm:cxn modelId="{C30CECA2-8A51-4223-B92E-ADF899146B1C}" type="presParOf" srcId="{1EF3D5A0-4F83-4079-B496-6B190DF02E8A}" destId="{6814C09A-1FB2-4941-8452-66AA61762CBA}"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FD5B20-A6A0-475F-8011-C54AA4C7C7E4}">
      <dsp:nvSpPr>
        <dsp:cNvPr id="0" name=""/>
        <dsp:cNvSpPr/>
      </dsp:nvSpPr>
      <dsp:spPr>
        <a:xfrm>
          <a:off x="2822897" y="2152"/>
          <a:ext cx="2583805" cy="12919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smtClean="0"/>
            <a:t>Conduction Slowing</a:t>
          </a:r>
          <a:endParaRPr lang="en-IN" sz="3900" kern="1200" dirty="0"/>
        </a:p>
      </dsp:txBody>
      <dsp:txXfrm>
        <a:off x="2822897" y="2152"/>
        <a:ext cx="2583805" cy="1291902"/>
      </dsp:txXfrm>
    </dsp:sp>
    <dsp:sp modelId="{6EFD5094-12D9-424D-A51B-C5B249108932}">
      <dsp:nvSpPr>
        <dsp:cNvPr id="0" name=""/>
        <dsp:cNvSpPr/>
      </dsp:nvSpPr>
      <dsp:spPr>
        <a:xfrm>
          <a:off x="3081277" y="1294054"/>
          <a:ext cx="258380" cy="968926"/>
        </a:xfrm>
        <a:custGeom>
          <a:avLst/>
          <a:gdLst/>
          <a:ahLst/>
          <a:cxnLst/>
          <a:rect l="0" t="0" r="0" b="0"/>
          <a:pathLst>
            <a:path>
              <a:moveTo>
                <a:pt x="0" y="0"/>
              </a:moveTo>
              <a:lnTo>
                <a:pt x="0" y="968926"/>
              </a:lnTo>
              <a:lnTo>
                <a:pt x="258380" y="96892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D9B4A-FAC3-432B-A78C-3A09685227D5}">
      <dsp:nvSpPr>
        <dsp:cNvPr id="0" name=""/>
        <dsp:cNvSpPr/>
      </dsp:nvSpPr>
      <dsp:spPr>
        <a:xfrm>
          <a:off x="3339658" y="1617030"/>
          <a:ext cx="2067044" cy="129190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err="1" smtClean="0"/>
            <a:t>Desynchronised</a:t>
          </a:r>
          <a:r>
            <a:rPr lang="en-US" sz="2300" kern="1200" dirty="0" smtClean="0"/>
            <a:t> slowing</a:t>
          </a:r>
          <a:endParaRPr lang="en-IN" sz="2300" kern="1200" dirty="0"/>
        </a:p>
      </dsp:txBody>
      <dsp:txXfrm>
        <a:off x="3339658" y="1617030"/>
        <a:ext cx="2067044" cy="1291902"/>
      </dsp:txXfrm>
    </dsp:sp>
    <dsp:sp modelId="{6CDE84C7-B195-4431-99FC-51DE760837EB}">
      <dsp:nvSpPr>
        <dsp:cNvPr id="0" name=""/>
        <dsp:cNvSpPr/>
      </dsp:nvSpPr>
      <dsp:spPr>
        <a:xfrm>
          <a:off x="3081277" y="1294054"/>
          <a:ext cx="258380" cy="2583805"/>
        </a:xfrm>
        <a:custGeom>
          <a:avLst/>
          <a:gdLst/>
          <a:ahLst/>
          <a:cxnLst/>
          <a:rect l="0" t="0" r="0" b="0"/>
          <a:pathLst>
            <a:path>
              <a:moveTo>
                <a:pt x="0" y="0"/>
              </a:moveTo>
              <a:lnTo>
                <a:pt x="0" y="2583805"/>
              </a:lnTo>
              <a:lnTo>
                <a:pt x="258380" y="258380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4C09A-1FB2-4941-8452-66AA61762CBA}">
      <dsp:nvSpPr>
        <dsp:cNvPr id="0" name=""/>
        <dsp:cNvSpPr/>
      </dsp:nvSpPr>
      <dsp:spPr>
        <a:xfrm>
          <a:off x="3339658" y="3231908"/>
          <a:ext cx="2067044" cy="129190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smtClean="0"/>
            <a:t>Focal slowing</a:t>
          </a:r>
          <a:endParaRPr lang="en-IN" sz="2300" kern="1200" dirty="0"/>
        </a:p>
      </dsp:txBody>
      <dsp:txXfrm>
        <a:off x="3339658" y="3231908"/>
        <a:ext cx="2067044" cy="12919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96712-A3F3-4325-ACEA-0CBD729AAFFC}" type="datetimeFigureOut">
              <a:rPr lang="en-IN" smtClean="0"/>
              <a:pPr/>
              <a:t>01-01-2007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BC485-3E8E-494E-932B-E09EA0AACE6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Safety_facto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The length of axons' myelinated segments is important to the success of saltatory conduction. They should be as long as possible to maximize the speed of conduction, but not so long that the arriving signal is too weak to provoke an action potential at the next node of Ranvier. In nature, myelinated segments are generally long enough for the passively propagated signal to travel for at least two nodes while retaining enough amplitude to fire an action potential at the second or third node. Thus, the </a:t>
            </a:r>
            <a:r>
              <a:rPr lang="en-US" smtClean="0">
                <a:hlinkClick r:id="rId3" tooltip="Safety factor"/>
              </a:rPr>
              <a:t>safety factor</a:t>
            </a:r>
            <a:r>
              <a:rPr lang="en-US" smtClean="0"/>
              <a:t> of saltatory conduction is high, allowing transmission to bypass nodes in case of injury</a:t>
            </a:r>
          </a:p>
        </p:txBody>
      </p:sp>
      <p:sp>
        <p:nvSpPr>
          <p:cNvPr id="62468" name="Slide Number Placeholder 3"/>
          <p:cNvSpPr>
            <a:spLocks noGrp="1"/>
          </p:cNvSpPr>
          <p:nvPr>
            <p:ph type="sldNum" sz="quarter" idx="5"/>
          </p:nvPr>
        </p:nvSpPr>
        <p:spPr>
          <a:noFill/>
        </p:spPr>
        <p:txBody>
          <a:bodyPr/>
          <a:lstStyle/>
          <a:p>
            <a:fld id="{71BEEED0-B7FD-430E-B099-4303948988D1}"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1D8A854-9150-4E84-B0D7-6AA9DE0B6569}" type="slidenum">
              <a:rPr lang="en-US" smtClean="0"/>
              <a:pPr/>
              <a:t>35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I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F66D158-AD58-4E89-AB4F-0C1741DF686E}" type="slidenum">
              <a:rPr lang="en-US" smtClean="0"/>
              <a:pPr/>
              <a:t>46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FE3927B-6E6B-4C05-82EE-033AECF30DCC}" type="slidenum">
              <a:rPr lang="en-US" smtClean="0"/>
              <a:pPr/>
              <a:t>47</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I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9456138-573D-4754-BE13-753BD6C92B52}" type="slidenum">
              <a:rPr lang="en-US" smtClean="0"/>
              <a:pPr/>
              <a:t>55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I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6FC7766-3D33-40D7-AB01-3C4913D9E187}" type="datetimeFigureOut">
              <a:rPr lang="en-IN" smtClean="0"/>
              <a:pPr/>
              <a:t>01-01-2007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0E85E2-2E84-4B24-866E-8E064FFC2E6E}"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FC7766-3D33-40D7-AB01-3C4913D9E187}" type="datetimeFigureOut">
              <a:rPr lang="en-IN" smtClean="0"/>
              <a:pPr/>
              <a:t>01-01-2007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0E85E2-2E84-4B24-866E-8E064FFC2E6E}"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FC7766-3D33-40D7-AB01-3C4913D9E187}" type="datetimeFigureOut">
              <a:rPr lang="en-IN" smtClean="0"/>
              <a:pPr/>
              <a:t>01-01-2007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0E85E2-2E84-4B24-866E-8E064FFC2E6E}"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FC7766-3D33-40D7-AB01-3C4913D9E187}" type="datetimeFigureOut">
              <a:rPr lang="en-IN" smtClean="0"/>
              <a:pPr/>
              <a:t>01-01-2007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0E85E2-2E84-4B24-866E-8E064FFC2E6E}"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C7766-3D33-40D7-AB01-3C4913D9E187}" type="datetimeFigureOut">
              <a:rPr lang="en-IN" smtClean="0"/>
              <a:pPr/>
              <a:t>01-01-2007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0E85E2-2E84-4B24-866E-8E064FFC2E6E}"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6FC7766-3D33-40D7-AB01-3C4913D9E187}" type="datetimeFigureOut">
              <a:rPr lang="en-IN" smtClean="0"/>
              <a:pPr/>
              <a:t>01-01-2007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A0E85E2-2E84-4B24-866E-8E064FFC2E6E}"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6FC7766-3D33-40D7-AB01-3C4913D9E187}" type="datetimeFigureOut">
              <a:rPr lang="en-IN" smtClean="0"/>
              <a:pPr/>
              <a:t>01-01-2007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A0E85E2-2E84-4B24-866E-8E064FFC2E6E}"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6FC7766-3D33-40D7-AB01-3C4913D9E187}" type="datetimeFigureOut">
              <a:rPr lang="en-IN" smtClean="0"/>
              <a:pPr/>
              <a:t>01-01-2007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A0E85E2-2E84-4B24-866E-8E064FFC2E6E}"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C7766-3D33-40D7-AB01-3C4913D9E187}" type="datetimeFigureOut">
              <a:rPr lang="en-IN" smtClean="0"/>
              <a:pPr/>
              <a:t>01-01-2007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A0E85E2-2E84-4B24-866E-8E064FFC2E6E}"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C7766-3D33-40D7-AB01-3C4913D9E187}" type="datetimeFigureOut">
              <a:rPr lang="en-IN" smtClean="0"/>
              <a:pPr/>
              <a:t>01-01-2007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A0E85E2-2E84-4B24-866E-8E064FFC2E6E}"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C7766-3D33-40D7-AB01-3C4913D9E187}" type="datetimeFigureOut">
              <a:rPr lang="en-IN" smtClean="0"/>
              <a:pPr/>
              <a:t>01-01-2007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A0E85E2-2E84-4B24-866E-8E064FFC2E6E}"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C7766-3D33-40D7-AB01-3C4913D9E187}" type="datetimeFigureOut">
              <a:rPr lang="en-IN" smtClean="0"/>
              <a:pPr/>
              <a:t>01-01-2007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E85E2-2E84-4B24-866E-8E064FFC2E6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772817"/>
            <a:ext cx="8134672" cy="1827634"/>
          </a:xfrm>
        </p:spPr>
        <p:txBody>
          <a:bodyPr>
            <a:normAutofit/>
          </a:bodyPr>
          <a:lstStyle/>
          <a:p>
            <a:r>
              <a:rPr lang="en-US" sz="6000" b="1" dirty="0" smtClean="0">
                <a:solidFill>
                  <a:schemeClr val="bg1"/>
                </a:solidFill>
              </a:rPr>
              <a:t>Conduction  block</a:t>
            </a:r>
            <a:endParaRPr lang="en-IN" sz="6000" b="1"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Faculty : Dr. Sanjay </a:t>
            </a:r>
            <a:r>
              <a:rPr lang="en-US" smtClean="0">
                <a:solidFill>
                  <a:schemeClr val="bg1"/>
                </a:solidFill>
              </a:rPr>
              <a:t>Prakash</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Physiology of normal conduction</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RMP of -70mv inside the cell is maintained by Na-K pump</a:t>
            </a:r>
          </a:p>
          <a:p>
            <a:pPr>
              <a:buNone/>
            </a:pPr>
            <a:endParaRPr lang="en-IN" dirty="0" smtClean="0">
              <a:solidFill>
                <a:schemeClr val="bg1"/>
              </a:solidFill>
            </a:endParaRPr>
          </a:p>
          <a:p>
            <a:r>
              <a:rPr lang="en-IN" dirty="0" smtClean="0">
                <a:solidFill>
                  <a:schemeClr val="bg1"/>
                </a:solidFill>
              </a:rPr>
              <a:t> At rest it is impermeable to Na+ but is selectively permeable to K+</a:t>
            </a:r>
          </a:p>
          <a:p>
            <a:pPr>
              <a:buNone/>
            </a:pPr>
            <a:endParaRPr lang="en-IN" dirty="0" smtClean="0">
              <a:solidFill>
                <a:schemeClr val="bg1"/>
              </a:solidFill>
            </a:endParaRPr>
          </a:p>
          <a:p>
            <a:r>
              <a:rPr lang="en-IN" dirty="0" smtClean="0">
                <a:solidFill>
                  <a:schemeClr val="bg1"/>
                </a:solidFill>
              </a:rPr>
              <a:t>During AP, membrane potential goes from the -70 mV to +60mv</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CSF Analysis</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rgbClr val="FFFF00"/>
                </a:solidFill>
              </a:rPr>
              <a:t>Yielded similar data</a:t>
            </a:r>
          </a:p>
          <a:p>
            <a:r>
              <a:rPr lang="en-IN" dirty="0" smtClean="0">
                <a:solidFill>
                  <a:schemeClr val="bg1"/>
                </a:solidFill>
              </a:rPr>
              <a:t>Cell count median was 0/mm3 in the MMN group with CB and 1.5 mm3 in the MMN group without CB </a:t>
            </a:r>
          </a:p>
          <a:p>
            <a:r>
              <a:rPr lang="en-IN" dirty="0" smtClean="0">
                <a:solidFill>
                  <a:schemeClr val="bg1"/>
                </a:solidFill>
              </a:rPr>
              <a:t>Median protein level was 0.33g/L in the MMN group with CB and 0.49 g/L in the MMN group without CB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GM1 antibody data</a:t>
            </a:r>
            <a:endParaRPr lang="en-IN" dirty="0">
              <a:solidFill>
                <a:schemeClr val="bg1"/>
              </a:solidFill>
            </a:endParaRPr>
          </a:p>
        </p:txBody>
      </p:sp>
      <p:sp>
        <p:nvSpPr>
          <p:cNvPr id="3" name="Content Placeholder 2"/>
          <p:cNvSpPr>
            <a:spLocks noGrp="1"/>
          </p:cNvSpPr>
          <p:nvPr>
            <p:ph idx="1"/>
          </p:nvPr>
        </p:nvSpPr>
        <p:spPr/>
        <p:txBody>
          <a:bodyPr>
            <a:normAutofit lnSpcReduction="10000"/>
          </a:bodyPr>
          <a:lstStyle/>
          <a:p>
            <a:r>
              <a:rPr lang="en-IN" dirty="0" smtClean="0">
                <a:solidFill>
                  <a:srgbClr val="FFFF00"/>
                </a:solidFill>
              </a:rPr>
              <a:t>7 of 20(35%) </a:t>
            </a:r>
            <a:r>
              <a:rPr lang="en-IN" dirty="0" smtClean="0">
                <a:solidFill>
                  <a:schemeClr val="bg1"/>
                </a:solidFill>
              </a:rPr>
              <a:t>patients with MMN with CB had </a:t>
            </a:r>
            <a:r>
              <a:rPr lang="en-IN" dirty="0" err="1" smtClean="0">
                <a:solidFill>
                  <a:srgbClr val="FFFF00"/>
                </a:solidFill>
              </a:rPr>
              <a:t>IgM</a:t>
            </a:r>
            <a:r>
              <a:rPr lang="en-IN" dirty="0" smtClean="0">
                <a:solidFill>
                  <a:srgbClr val="FFFF00"/>
                </a:solidFill>
              </a:rPr>
              <a:t> anti-GM1</a:t>
            </a:r>
            <a:r>
              <a:rPr lang="en-IN" dirty="0" smtClean="0">
                <a:solidFill>
                  <a:schemeClr val="bg1"/>
                </a:solidFill>
              </a:rPr>
              <a:t> antibodies and 5 of </a:t>
            </a:r>
            <a:r>
              <a:rPr lang="en-IN" dirty="0" smtClean="0">
                <a:solidFill>
                  <a:srgbClr val="FFFF00"/>
                </a:solidFill>
              </a:rPr>
              <a:t>20(25%) </a:t>
            </a:r>
            <a:r>
              <a:rPr lang="en-IN" dirty="0" smtClean="0">
                <a:solidFill>
                  <a:schemeClr val="bg1"/>
                </a:solidFill>
              </a:rPr>
              <a:t>had </a:t>
            </a:r>
            <a:r>
              <a:rPr lang="en-IN" dirty="0" err="1" smtClean="0">
                <a:solidFill>
                  <a:srgbClr val="FFFF00"/>
                </a:solidFill>
              </a:rPr>
              <a:t>IgG</a:t>
            </a:r>
            <a:r>
              <a:rPr lang="en-IN" dirty="0" smtClean="0">
                <a:solidFill>
                  <a:srgbClr val="FFFF00"/>
                </a:solidFill>
              </a:rPr>
              <a:t> anti-GM1 </a:t>
            </a:r>
            <a:r>
              <a:rPr lang="en-IN" dirty="0" smtClean="0">
                <a:solidFill>
                  <a:schemeClr val="bg1"/>
                </a:solidFill>
              </a:rPr>
              <a:t>antibodies</a:t>
            </a:r>
          </a:p>
          <a:p>
            <a:r>
              <a:rPr lang="en-IN" dirty="0" smtClean="0">
                <a:solidFill>
                  <a:srgbClr val="FFFF00"/>
                </a:solidFill>
              </a:rPr>
              <a:t>3 of 13(23%) </a:t>
            </a:r>
            <a:r>
              <a:rPr lang="en-IN" dirty="0" smtClean="0">
                <a:solidFill>
                  <a:schemeClr val="bg1"/>
                </a:solidFill>
              </a:rPr>
              <a:t>patients with MMN without CB had </a:t>
            </a:r>
            <a:r>
              <a:rPr lang="en-IN" dirty="0" err="1" smtClean="0">
                <a:solidFill>
                  <a:schemeClr val="bg1"/>
                </a:solidFill>
              </a:rPr>
              <a:t>IgM</a:t>
            </a:r>
            <a:r>
              <a:rPr lang="en-IN" dirty="0" smtClean="0">
                <a:solidFill>
                  <a:schemeClr val="bg1"/>
                </a:solidFill>
              </a:rPr>
              <a:t> anti-GM1 antibodies and 2 of </a:t>
            </a:r>
            <a:r>
              <a:rPr lang="en-IN" dirty="0" smtClean="0">
                <a:solidFill>
                  <a:srgbClr val="FFFF00"/>
                </a:solidFill>
              </a:rPr>
              <a:t>13(15.3%) </a:t>
            </a:r>
            <a:r>
              <a:rPr lang="en-IN" dirty="0" smtClean="0">
                <a:solidFill>
                  <a:schemeClr val="bg1"/>
                </a:solidFill>
              </a:rPr>
              <a:t>had </a:t>
            </a:r>
            <a:r>
              <a:rPr lang="en-IN" dirty="0" err="1" smtClean="0">
                <a:solidFill>
                  <a:schemeClr val="bg1"/>
                </a:solidFill>
              </a:rPr>
              <a:t>IgG</a:t>
            </a:r>
            <a:r>
              <a:rPr lang="en-IN" dirty="0" smtClean="0">
                <a:solidFill>
                  <a:schemeClr val="bg1"/>
                </a:solidFill>
              </a:rPr>
              <a:t> anti-GM1 antibodies</a:t>
            </a:r>
          </a:p>
          <a:p>
            <a:r>
              <a:rPr lang="en-IN" dirty="0" smtClean="0">
                <a:solidFill>
                  <a:schemeClr val="bg1"/>
                </a:solidFill>
              </a:rPr>
              <a:t>Median </a:t>
            </a:r>
            <a:r>
              <a:rPr lang="en-IN" dirty="0" err="1" smtClean="0">
                <a:solidFill>
                  <a:schemeClr val="bg1"/>
                </a:solidFill>
              </a:rPr>
              <a:t>titer</a:t>
            </a:r>
            <a:r>
              <a:rPr lang="en-IN" dirty="0" smtClean="0">
                <a:solidFill>
                  <a:schemeClr val="bg1"/>
                </a:solidFill>
              </a:rPr>
              <a:t> of </a:t>
            </a:r>
            <a:r>
              <a:rPr lang="en-IN" dirty="0" err="1" smtClean="0">
                <a:solidFill>
                  <a:schemeClr val="bg1"/>
                </a:solidFill>
              </a:rPr>
              <a:t>IgM</a:t>
            </a:r>
            <a:r>
              <a:rPr lang="en-IN" dirty="0" smtClean="0">
                <a:solidFill>
                  <a:schemeClr val="bg1"/>
                </a:solidFill>
              </a:rPr>
              <a:t> and </a:t>
            </a:r>
            <a:r>
              <a:rPr lang="en-IN" dirty="0" err="1" smtClean="0">
                <a:solidFill>
                  <a:schemeClr val="bg1"/>
                </a:solidFill>
              </a:rPr>
              <a:t>IgG</a:t>
            </a:r>
            <a:r>
              <a:rPr lang="en-IN" dirty="0" smtClean="0">
                <a:solidFill>
                  <a:schemeClr val="bg1"/>
                </a:solidFill>
              </a:rPr>
              <a:t> anti-GM1 antibodies was 60 for patients with MMN with CB and 80 for patients with MMN without CB</a:t>
            </a:r>
            <a:endParaRPr lang="en-IN" dirty="0">
              <a:solidFill>
                <a:schemeClr val="bg1"/>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Response to IVIG</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The efficiency of the first course of </a:t>
            </a:r>
            <a:r>
              <a:rPr lang="en-IN" dirty="0" err="1" smtClean="0">
                <a:solidFill>
                  <a:schemeClr val="bg1"/>
                </a:solidFill>
              </a:rPr>
              <a:t>IVIg</a:t>
            </a:r>
            <a:r>
              <a:rPr lang="en-IN" dirty="0" smtClean="0">
                <a:solidFill>
                  <a:schemeClr val="bg1"/>
                </a:solidFill>
              </a:rPr>
              <a:t> treatment was similar :</a:t>
            </a:r>
          </a:p>
          <a:p>
            <a:r>
              <a:rPr lang="en-IN" dirty="0" smtClean="0">
                <a:solidFill>
                  <a:schemeClr val="bg1"/>
                </a:solidFill>
              </a:rPr>
              <a:t>14 of 20</a:t>
            </a:r>
            <a:r>
              <a:rPr lang="en-IN" dirty="0" smtClean="0">
                <a:solidFill>
                  <a:srgbClr val="FFFF00"/>
                </a:solidFill>
              </a:rPr>
              <a:t>(70%) </a:t>
            </a:r>
            <a:r>
              <a:rPr lang="en-IN" dirty="0" smtClean="0">
                <a:solidFill>
                  <a:schemeClr val="bg1"/>
                </a:solidFill>
              </a:rPr>
              <a:t>MNN patients with CB and 8 of 13</a:t>
            </a:r>
            <a:r>
              <a:rPr lang="en-IN" dirty="0" smtClean="0">
                <a:solidFill>
                  <a:srgbClr val="FFFF00"/>
                </a:solidFill>
              </a:rPr>
              <a:t>(61.5%</a:t>
            </a:r>
            <a:r>
              <a:rPr lang="en-IN" dirty="0" smtClean="0">
                <a:solidFill>
                  <a:schemeClr val="bg1"/>
                </a:solidFill>
              </a:rPr>
              <a:t>) without CB had a good response to </a:t>
            </a:r>
            <a:r>
              <a:rPr lang="en-IN" dirty="0" err="1" smtClean="0">
                <a:solidFill>
                  <a:schemeClr val="bg1"/>
                </a:solidFill>
              </a:rPr>
              <a:t>IVIg</a:t>
            </a:r>
            <a:r>
              <a:rPr lang="en-IN" dirty="0" smtClean="0">
                <a:solidFill>
                  <a:schemeClr val="bg1"/>
                </a:solidFill>
              </a:rPr>
              <a:t>, with an improvement of at least 1 point in MRC sum-scores</a:t>
            </a:r>
            <a:endParaRPr lang="en-IN" dirty="0">
              <a:solidFill>
                <a:schemeClr val="bg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Non responders</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Among </a:t>
            </a:r>
            <a:r>
              <a:rPr lang="en-IN" dirty="0" err="1" smtClean="0">
                <a:solidFill>
                  <a:schemeClr val="bg1"/>
                </a:solidFill>
              </a:rPr>
              <a:t>IVIg</a:t>
            </a:r>
            <a:r>
              <a:rPr lang="en-IN" dirty="0" smtClean="0">
                <a:solidFill>
                  <a:schemeClr val="bg1"/>
                </a:solidFill>
              </a:rPr>
              <a:t> </a:t>
            </a:r>
            <a:r>
              <a:rPr lang="en-IN" dirty="0" err="1" smtClean="0">
                <a:solidFill>
                  <a:schemeClr val="bg1"/>
                </a:solidFill>
              </a:rPr>
              <a:t>nonresponders</a:t>
            </a:r>
            <a:r>
              <a:rPr lang="en-IN" dirty="0" smtClean="0">
                <a:solidFill>
                  <a:schemeClr val="bg1"/>
                </a:solidFill>
              </a:rPr>
              <a:t>, two patients with CB and two patients without CB received </a:t>
            </a:r>
            <a:r>
              <a:rPr lang="en-IN" dirty="0" err="1" smtClean="0">
                <a:solidFill>
                  <a:schemeClr val="bg1"/>
                </a:solidFill>
              </a:rPr>
              <a:t>cyclophosphamide</a:t>
            </a:r>
            <a:r>
              <a:rPr lang="en-IN" dirty="0" smtClean="0">
                <a:solidFill>
                  <a:schemeClr val="bg1"/>
                </a:solidFill>
              </a:rPr>
              <a:t> therapy </a:t>
            </a:r>
          </a:p>
          <a:p>
            <a:r>
              <a:rPr lang="en-IN" dirty="0" smtClean="0">
                <a:solidFill>
                  <a:schemeClr val="bg1"/>
                </a:solidFill>
              </a:rPr>
              <a:t>One patient with CB had </a:t>
            </a:r>
            <a:r>
              <a:rPr lang="en-IN" dirty="0" err="1" smtClean="0">
                <a:solidFill>
                  <a:schemeClr val="bg1"/>
                </a:solidFill>
              </a:rPr>
              <a:t>azathioprine</a:t>
            </a:r>
            <a:r>
              <a:rPr lang="en-IN" dirty="0" smtClean="0">
                <a:solidFill>
                  <a:schemeClr val="bg1"/>
                </a:solidFill>
              </a:rPr>
              <a:t> treatment. </a:t>
            </a:r>
          </a:p>
          <a:p>
            <a:r>
              <a:rPr lang="en-IN" dirty="0" smtClean="0">
                <a:solidFill>
                  <a:schemeClr val="bg1"/>
                </a:solidFill>
              </a:rPr>
              <a:t>Immunosuppressive drugs were poorly efficient in these cases.</a:t>
            </a:r>
            <a:endParaRPr lang="en-IN" dirty="0">
              <a:solidFill>
                <a:schemeClr val="bg1"/>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Discussion</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Retrospectively compared the clinical, biologic, and </a:t>
            </a:r>
            <a:r>
              <a:rPr lang="en-IN" dirty="0" err="1" smtClean="0">
                <a:solidFill>
                  <a:schemeClr val="bg1"/>
                </a:solidFill>
              </a:rPr>
              <a:t>electrophysiologic</a:t>
            </a:r>
            <a:r>
              <a:rPr lang="en-IN" dirty="0" smtClean="0">
                <a:solidFill>
                  <a:schemeClr val="bg1"/>
                </a:solidFill>
              </a:rPr>
              <a:t> features of 20 patients with MMN with CB and 13 patients with MMN without CB</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Discussion</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During the follow-up period, the muscle weakness </a:t>
            </a:r>
            <a:r>
              <a:rPr lang="en-IN" dirty="0" smtClean="0">
                <a:solidFill>
                  <a:srgbClr val="FFFF00"/>
                </a:solidFill>
              </a:rPr>
              <a:t>seemed more restricted </a:t>
            </a:r>
            <a:r>
              <a:rPr lang="en-IN" dirty="0" smtClean="0">
                <a:solidFill>
                  <a:schemeClr val="bg1"/>
                </a:solidFill>
              </a:rPr>
              <a:t>in patients without CB, because proximal deficits, involvement of median nerve, and number of affected nerves were greater in patients with CB.</a:t>
            </a:r>
            <a:endParaRPr lang="en-IN" dirty="0">
              <a:solidFill>
                <a:schemeClr val="bg1"/>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Discussion</a:t>
            </a:r>
            <a:endParaRPr lang="en-IN" dirty="0">
              <a:solidFill>
                <a:schemeClr val="bg1"/>
              </a:solidFill>
            </a:endParaRPr>
          </a:p>
        </p:txBody>
      </p:sp>
      <p:sp>
        <p:nvSpPr>
          <p:cNvPr id="3" name="Content Placeholder 2"/>
          <p:cNvSpPr>
            <a:spLocks noGrp="1"/>
          </p:cNvSpPr>
          <p:nvPr>
            <p:ph idx="1"/>
          </p:nvPr>
        </p:nvSpPr>
        <p:spPr/>
        <p:txBody>
          <a:bodyPr>
            <a:normAutofit lnSpcReduction="10000"/>
          </a:bodyPr>
          <a:lstStyle/>
          <a:p>
            <a:r>
              <a:rPr lang="en-IN" dirty="0" smtClean="0">
                <a:solidFill>
                  <a:schemeClr val="bg1"/>
                </a:solidFill>
              </a:rPr>
              <a:t>Nerve distribution, number of affected limbs, predominance of weakness in the distal upper extremities, asymmetric weakness, cramps, </a:t>
            </a:r>
            <a:r>
              <a:rPr lang="en-IN" dirty="0" err="1" smtClean="0">
                <a:solidFill>
                  <a:schemeClr val="bg1"/>
                </a:solidFill>
              </a:rPr>
              <a:t>fasciculations</a:t>
            </a:r>
            <a:r>
              <a:rPr lang="en-IN" dirty="0" smtClean="0">
                <a:solidFill>
                  <a:schemeClr val="bg1"/>
                </a:solidFill>
              </a:rPr>
              <a:t>, GM1 antibody </a:t>
            </a:r>
            <a:r>
              <a:rPr lang="en-IN" dirty="0" err="1" smtClean="0">
                <a:solidFill>
                  <a:schemeClr val="bg1"/>
                </a:solidFill>
              </a:rPr>
              <a:t>titers</a:t>
            </a:r>
            <a:r>
              <a:rPr lang="en-IN" dirty="0" smtClean="0">
                <a:solidFill>
                  <a:schemeClr val="bg1"/>
                </a:solidFill>
              </a:rPr>
              <a:t>, and response to </a:t>
            </a:r>
            <a:r>
              <a:rPr lang="en-IN" dirty="0" err="1" smtClean="0">
                <a:solidFill>
                  <a:schemeClr val="bg1"/>
                </a:solidFill>
              </a:rPr>
              <a:t>IVIg</a:t>
            </a:r>
            <a:r>
              <a:rPr lang="en-IN" dirty="0" smtClean="0">
                <a:solidFill>
                  <a:schemeClr val="bg1"/>
                </a:solidFill>
              </a:rPr>
              <a:t> were all similar between the two groups at diagnosis, after 4 years of follow-up</a:t>
            </a:r>
          </a:p>
          <a:p>
            <a:r>
              <a:rPr lang="en-US" dirty="0" smtClean="0">
                <a:solidFill>
                  <a:schemeClr val="bg1"/>
                </a:solidFill>
              </a:rPr>
              <a:t>The two </a:t>
            </a:r>
            <a:r>
              <a:rPr lang="en-IN" dirty="0" smtClean="0">
                <a:solidFill>
                  <a:schemeClr val="bg1"/>
                </a:solidFill>
              </a:rPr>
              <a:t>groups can therefore be said to have the same characteristics.</a:t>
            </a:r>
            <a:endParaRPr lang="en-IN" dirty="0">
              <a:solidFill>
                <a:schemeClr val="bg1"/>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Discussion</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Based on these results, it can be suggested that MMN without CB is a motor neuropathy and not AHC disease</a:t>
            </a:r>
          </a:p>
          <a:p>
            <a:r>
              <a:rPr lang="en-IN" dirty="0" smtClean="0">
                <a:solidFill>
                  <a:schemeClr val="bg1"/>
                </a:solidFill>
              </a:rPr>
              <a:t>The strong similarities between MMN with and without CB </a:t>
            </a:r>
            <a:r>
              <a:rPr lang="en-IN" dirty="0" err="1" smtClean="0">
                <a:solidFill>
                  <a:schemeClr val="bg1"/>
                </a:solidFill>
              </a:rPr>
              <a:t>favor</a:t>
            </a:r>
            <a:r>
              <a:rPr lang="en-IN" dirty="0" smtClean="0">
                <a:solidFill>
                  <a:schemeClr val="bg1"/>
                </a:solidFill>
              </a:rPr>
              <a:t> the concept of a </a:t>
            </a:r>
            <a:r>
              <a:rPr lang="en-IN" dirty="0" err="1" smtClean="0">
                <a:solidFill>
                  <a:schemeClr val="bg1"/>
                </a:solidFill>
              </a:rPr>
              <a:t>demyelinating</a:t>
            </a:r>
            <a:r>
              <a:rPr lang="en-IN" dirty="0" smtClean="0">
                <a:solidFill>
                  <a:schemeClr val="bg1"/>
                </a:solidFill>
              </a:rPr>
              <a:t> motor neuropathy with undetected CB rather than a primary axonal neuropathic process</a:t>
            </a:r>
          </a:p>
          <a:p>
            <a:endParaRPr lang="en-IN" dirty="0" smtClean="0">
              <a:solidFill>
                <a:schemeClr val="bg1"/>
              </a:solidFill>
            </a:endParaRPr>
          </a:p>
          <a:p>
            <a:endParaRPr lang="en-IN"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Discussion</a:t>
            </a:r>
            <a:endParaRPr lang="en-IN" dirty="0"/>
          </a:p>
        </p:txBody>
      </p:sp>
      <p:sp>
        <p:nvSpPr>
          <p:cNvPr id="3" name="Content Placeholder 2"/>
          <p:cNvSpPr>
            <a:spLocks noGrp="1"/>
          </p:cNvSpPr>
          <p:nvPr>
            <p:ph idx="1"/>
          </p:nvPr>
        </p:nvSpPr>
        <p:spPr/>
        <p:txBody>
          <a:bodyPr/>
          <a:lstStyle/>
          <a:p>
            <a:r>
              <a:rPr lang="en-IN" dirty="0" smtClean="0">
                <a:solidFill>
                  <a:schemeClr val="bg1"/>
                </a:solidFill>
              </a:rPr>
              <a:t>The fast clinical improvement observed in some patients with MMN without CB in response to is more compatible with a reversal of the CB.</a:t>
            </a:r>
            <a:endParaRPr lang="en-IN" dirty="0">
              <a:solidFill>
                <a:schemeClr val="bg1"/>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Discussion</a:t>
            </a:r>
            <a:endParaRPr lang="en-IN" dirty="0"/>
          </a:p>
        </p:txBody>
      </p:sp>
      <p:sp>
        <p:nvSpPr>
          <p:cNvPr id="3" name="Content Placeholder 2"/>
          <p:cNvSpPr>
            <a:spLocks noGrp="1"/>
          </p:cNvSpPr>
          <p:nvPr>
            <p:ph idx="1"/>
          </p:nvPr>
        </p:nvSpPr>
        <p:spPr/>
        <p:txBody>
          <a:bodyPr/>
          <a:lstStyle/>
          <a:p>
            <a:r>
              <a:rPr lang="en-IN" dirty="0" smtClean="0">
                <a:solidFill>
                  <a:schemeClr val="bg1"/>
                </a:solidFill>
              </a:rPr>
              <a:t>In MMN with CB, a good response to </a:t>
            </a:r>
            <a:r>
              <a:rPr lang="en-IN" dirty="0" err="1" smtClean="0">
                <a:solidFill>
                  <a:schemeClr val="bg1"/>
                </a:solidFill>
              </a:rPr>
              <a:t>IVIg</a:t>
            </a:r>
            <a:r>
              <a:rPr lang="en-IN" dirty="0" smtClean="0">
                <a:solidFill>
                  <a:schemeClr val="bg1"/>
                </a:solidFill>
              </a:rPr>
              <a:t> is correlated with a greater number of definite CBs.</a:t>
            </a:r>
          </a:p>
          <a:p>
            <a:r>
              <a:rPr lang="en-IN" dirty="0" smtClean="0">
                <a:solidFill>
                  <a:schemeClr val="bg1"/>
                </a:solidFill>
              </a:rPr>
              <a:t>However, in our study, </a:t>
            </a:r>
            <a:r>
              <a:rPr lang="en-IN" dirty="0" err="1" smtClean="0">
                <a:solidFill>
                  <a:schemeClr val="bg1"/>
                </a:solidFill>
              </a:rPr>
              <a:t>IVIg</a:t>
            </a:r>
            <a:r>
              <a:rPr lang="en-IN" dirty="0" smtClean="0">
                <a:solidFill>
                  <a:schemeClr val="bg1"/>
                </a:solidFill>
              </a:rPr>
              <a:t> efficiency was the same in both patients with and without CB.</a:t>
            </a:r>
            <a:endParaRPr lang="en-IN"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US" dirty="0" smtClean="0">
                <a:solidFill>
                  <a:schemeClr val="bg1"/>
                </a:solidFill>
              </a:rPr>
              <a:t>Physiology of normal conduction</a:t>
            </a:r>
            <a:endParaRPr lang="en-IN" dirty="0"/>
          </a:p>
        </p:txBody>
      </p:sp>
      <p:sp>
        <p:nvSpPr>
          <p:cNvPr id="3" name="Content Placeholder 2"/>
          <p:cNvSpPr>
            <a:spLocks noGrp="1"/>
          </p:cNvSpPr>
          <p:nvPr>
            <p:ph idx="1"/>
          </p:nvPr>
        </p:nvSpPr>
        <p:spPr>
          <a:xfrm>
            <a:off x="457200" y="1052736"/>
            <a:ext cx="8229600" cy="5073427"/>
          </a:xfrm>
        </p:spPr>
        <p:txBody>
          <a:bodyPr/>
          <a:lstStyle/>
          <a:p>
            <a:r>
              <a:rPr lang="en-US" dirty="0" smtClean="0">
                <a:solidFill>
                  <a:schemeClr val="bg1"/>
                </a:solidFill>
              </a:rPr>
              <a:t>This occurs by opening of Na channels which gets inactivated rapidly </a:t>
            </a:r>
          </a:p>
          <a:p>
            <a:r>
              <a:rPr lang="en-IN" dirty="0" smtClean="0">
                <a:solidFill>
                  <a:schemeClr val="bg1"/>
                </a:solidFill>
              </a:rPr>
              <a:t>The K channels then open; inside of membrane once again becomes negative </a:t>
            </a:r>
            <a:endParaRPr lang="en-IN"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3113584"/>
            <a:ext cx="9144000" cy="3744416"/>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Only a few cases of MMN without CB have been reported so far</a:t>
            </a:r>
          </a:p>
          <a:p>
            <a:pPr>
              <a:buNone/>
            </a:pPr>
            <a:endParaRPr lang="en-IN" dirty="0" smtClean="0">
              <a:solidFill>
                <a:schemeClr val="bg1"/>
              </a:solidFill>
            </a:endParaRPr>
          </a:p>
          <a:p>
            <a:r>
              <a:rPr lang="en-IN" dirty="0" smtClean="0">
                <a:solidFill>
                  <a:schemeClr val="bg1"/>
                </a:solidFill>
              </a:rPr>
              <a:t>However, patients with and without conduction block showed similar clinical features and a similar response to IV </a:t>
            </a:r>
            <a:r>
              <a:rPr lang="en-IN" smtClean="0">
                <a:solidFill>
                  <a:schemeClr val="bg1"/>
                </a:solidFill>
              </a:rPr>
              <a:t>immunoglobulin treatment</a:t>
            </a:r>
            <a:endParaRPr lang="en-IN" dirty="0" smtClean="0">
              <a:solidFill>
                <a:schemeClr val="bg1"/>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Thank You</a:t>
            </a:r>
            <a:endParaRPr lang="en-IN" dirty="0">
              <a:solidFill>
                <a:schemeClr val="bg1"/>
              </a:solidFill>
            </a:endParaRPr>
          </a:p>
        </p:txBody>
      </p:sp>
      <p:sp>
        <p:nvSpPr>
          <p:cNvPr id="5" name="Subtitle 4"/>
          <p:cNvSpPr>
            <a:spLocks noGrp="1"/>
          </p:cNvSpPr>
          <p:nvPr>
            <p:ph type="subTitle" idx="1"/>
          </p:nvPr>
        </p:nvSpPr>
        <p:spPr/>
        <p:txBody>
          <a:bodyPr/>
          <a:lstStyle/>
          <a:p>
            <a:endParaRPr lang="en-IN"/>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5538" name="Picture 2"/>
          <p:cNvPicPr>
            <a:picLocks noGrp="1" noChangeAspect="1" noChangeArrowheads="1"/>
          </p:cNvPicPr>
          <p:nvPr>
            <p:ph idx="1"/>
          </p:nvPr>
        </p:nvPicPr>
        <p:blipFill>
          <a:blip r:embed="rId2" cstate="print"/>
          <a:srcRect/>
          <a:stretch>
            <a:fillRect/>
          </a:stretch>
        </p:blipFill>
        <p:spPr bwMode="auto">
          <a:xfrm>
            <a:off x="317342" y="764704"/>
            <a:ext cx="8431122" cy="5328592"/>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4514" name="Picture 2"/>
          <p:cNvPicPr>
            <a:picLocks noChangeAspect="1" noChangeArrowheads="1"/>
          </p:cNvPicPr>
          <p:nvPr/>
        </p:nvPicPr>
        <p:blipFill>
          <a:blip r:embed="rId2" cstate="print"/>
          <a:srcRect/>
          <a:stretch>
            <a:fillRect/>
          </a:stretch>
        </p:blipFill>
        <p:spPr bwMode="auto">
          <a:xfrm>
            <a:off x="800100" y="628650"/>
            <a:ext cx="7543800" cy="5600700"/>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7467600" cy="563562"/>
          </a:xfrm>
        </p:spPr>
        <p:txBody>
          <a:bodyPr>
            <a:normAutofit fontScale="90000"/>
          </a:bodyPr>
          <a:lstStyle/>
          <a:p>
            <a:pPr eaLnBrk="1" hangingPunct="1"/>
            <a:r>
              <a:rPr lang="en-US" smtClean="0"/>
              <a:t>Criteria for aquired demyelination</a:t>
            </a:r>
          </a:p>
        </p:txBody>
      </p:sp>
      <p:pic>
        <p:nvPicPr>
          <p:cNvPr id="52227" name="Picture 5"/>
          <p:cNvPicPr>
            <a:picLocks noGrp="1" noChangeAspect="1" noChangeArrowheads="1"/>
          </p:cNvPicPr>
          <p:nvPr>
            <p:ph idx="1"/>
          </p:nvPr>
        </p:nvPicPr>
        <p:blipFill>
          <a:blip r:embed="rId2" cstate="print"/>
          <a:srcRect/>
          <a:stretch>
            <a:fillRect/>
          </a:stretch>
        </p:blipFill>
        <p:spPr>
          <a:xfrm>
            <a:off x="0" y="1219200"/>
            <a:ext cx="9258300" cy="4648200"/>
          </a:xfrm>
          <a:noFill/>
        </p:spPr>
      </p:pic>
      <p:sp>
        <p:nvSpPr>
          <p:cNvPr id="52228" name="Picture 5"/>
          <p:cNvSpPr>
            <a:spLocks noChangeAspect="1" noChangeArrowheads="1"/>
          </p:cNvSpPr>
          <p:nvPr/>
        </p:nvSpPr>
        <p:spPr bwMode="auto">
          <a:xfrm>
            <a:off x="0" y="3733800"/>
            <a:ext cx="9144000" cy="3124200"/>
          </a:xfrm>
          <a:prstGeom prst="rect">
            <a:avLst/>
          </a:prstGeom>
          <a:noFill/>
          <a:ln w="9525">
            <a:noFill/>
            <a:miter lim="800000"/>
            <a:headEnd/>
            <a:tailEnd/>
          </a:ln>
        </p:spPr>
        <p:txBody>
          <a:bodyPr/>
          <a:lstStyle/>
          <a:p>
            <a:endParaRPr lang="en-IN"/>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dependent CB</a:t>
            </a:r>
            <a:endParaRPr lang="en-IN" dirty="0"/>
          </a:p>
        </p:txBody>
      </p:sp>
      <p:sp>
        <p:nvSpPr>
          <p:cNvPr id="3" name="Content Placeholder 2"/>
          <p:cNvSpPr>
            <a:spLocks noGrp="1"/>
          </p:cNvSpPr>
          <p:nvPr>
            <p:ph idx="1"/>
          </p:nvPr>
        </p:nvSpPr>
        <p:spPr/>
        <p:txBody>
          <a:bodyPr/>
          <a:lstStyle/>
          <a:p>
            <a:r>
              <a:rPr lang="en-IN" dirty="0" smtClean="0"/>
              <a:t>Little is known about these so-called frequency-dependent conduction blocks in regard to their clinical manifestations</a:t>
            </a:r>
          </a:p>
          <a:p>
            <a:r>
              <a:rPr lang="en-IN" dirty="0" smtClean="0"/>
              <a:t>They are reported to cause ‘‘fatigue after mild but sustained effort”</a:t>
            </a:r>
            <a:endParaRPr lang="en-IN"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en-US" sz="4000" smtClean="0"/>
              <a:t>Mechanism of activity dependent CB</a:t>
            </a:r>
            <a:endParaRPr lang="en-IN" sz="4000" smtClean="0"/>
          </a:p>
        </p:txBody>
      </p:sp>
      <p:pic>
        <p:nvPicPr>
          <p:cNvPr id="55299" name="Picture 4"/>
          <p:cNvPicPr>
            <a:picLocks noGrp="1" noChangeAspect="1" noChangeArrowheads="1"/>
          </p:cNvPicPr>
          <p:nvPr>
            <p:ph type="body" idx="1"/>
          </p:nvPr>
        </p:nvPicPr>
        <p:blipFill>
          <a:blip r:embed="rId2" cstate="print"/>
          <a:srcRect/>
          <a:stretch>
            <a:fillRect/>
          </a:stretch>
        </p:blipFill>
        <p:spPr>
          <a:xfrm>
            <a:off x="533400" y="1371600"/>
            <a:ext cx="8153400" cy="54864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http://www.baileybio.com/plogger/images/anatomy___physiology/06._powerpoint_-_nervous_tissue/nerve_conduction_-_unmyelinated.jpg"/>
          <p:cNvPicPr>
            <a:picLocks noChangeAspect="1" noChangeArrowheads="1"/>
          </p:cNvPicPr>
          <p:nvPr/>
        </p:nvPicPr>
        <p:blipFill>
          <a:blip r:embed="rId2" cstate="print"/>
          <a:srcRect/>
          <a:stretch>
            <a:fillRect/>
          </a:stretch>
        </p:blipFill>
        <p:spPr bwMode="auto">
          <a:xfrm>
            <a:off x="179513" y="332656"/>
            <a:ext cx="8526946" cy="62646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Saltatory</a:t>
            </a:r>
            <a:r>
              <a:rPr lang="en-US" dirty="0" smtClean="0">
                <a:solidFill>
                  <a:schemeClr val="bg1"/>
                </a:solidFill>
              </a:rPr>
              <a:t> conduction</a:t>
            </a:r>
            <a:endParaRPr lang="en-IN" dirty="0">
              <a:solidFill>
                <a:schemeClr val="bg1"/>
              </a:solidFill>
            </a:endParaRPr>
          </a:p>
        </p:txBody>
      </p:sp>
      <p:sp>
        <p:nvSpPr>
          <p:cNvPr id="3" name="Content Placeholder 2"/>
          <p:cNvSpPr>
            <a:spLocks noGrp="1"/>
          </p:cNvSpPr>
          <p:nvPr>
            <p:ph sz="half" idx="1"/>
          </p:nvPr>
        </p:nvSpPr>
        <p:spPr/>
        <p:txBody>
          <a:bodyPr>
            <a:normAutofit fontScale="70000" lnSpcReduction="20000"/>
          </a:bodyPr>
          <a:lstStyle/>
          <a:p>
            <a:r>
              <a:rPr lang="en-IN" dirty="0" err="1" smtClean="0">
                <a:solidFill>
                  <a:schemeClr val="bg1"/>
                </a:solidFill>
              </a:rPr>
              <a:t>Saltatory</a:t>
            </a:r>
            <a:r>
              <a:rPr lang="en-IN" dirty="0" smtClean="0">
                <a:solidFill>
                  <a:schemeClr val="bg1"/>
                </a:solidFill>
              </a:rPr>
              <a:t> conduction is made possible by the myelin, which normally </a:t>
            </a:r>
            <a:r>
              <a:rPr lang="en-IN" dirty="0" smtClean="0">
                <a:solidFill>
                  <a:srgbClr val="FFFF00"/>
                </a:solidFill>
              </a:rPr>
              <a:t>provides high impedance and low capacitance</a:t>
            </a:r>
            <a:r>
              <a:rPr lang="en-IN" dirty="0" smtClean="0">
                <a:solidFill>
                  <a:schemeClr val="bg1"/>
                </a:solidFill>
              </a:rPr>
              <a:t>, preventing leakage of current through the </a:t>
            </a:r>
            <a:r>
              <a:rPr lang="en-IN" dirty="0" err="1" smtClean="0">
                <a:solidFill>
                  <a:schemeClr val="bg1"/>
                </a:solidFill>
              </a:rPr>
              <a:t>internodal</a:t>
            </a:r>
            <a:r>
              <a:rPr lang="en-IN" dirty="0" smtClean="0">
                <a:solidFill>
                  <a:schemeClr val="bg1"/>
                </a:solidFill>
              </a:rPr>
              <a:t> membrane</a:t>
            </a:r>
          </a:p>
          <a:p>
            <a:pPr>
              <a:buNone/>
            </a:pPr>
            <a:endParaRPr lang="en-IN" dirty="0" smtClean="0">
              <a:solidFill>
                <a:schemeClr val="bg1"/>
              </a:solidFill>
            </a:endParaRPr>
          </a:p>
          <a:p>
            <a:r>
              <a:rPr lang="en-IN" dirty="0" smtClean="0">
                <a:solidFill>
                  <a:schemeClr val="bg1"/>
                </a:solidFill>
              </a:rPr>
              <a:t>Action current through Na channels at node of </a:t>
            </a:r>
            <a:r>
              <a:rPr lang="en-IN" dirty="0" err="1" smtClean="0">
                <a:solidFill>
                  <a:schemeClr val="bg1"/>
                </a:solidFill>
              </a:rPr>
              <a:t>Ranvier</a:t>
            </a:r>
            <a:r>
              <a:rPr lang="en-IN" dirty="0" smtClean="0">
                <a:solidFill>
                  <a:schemeClr val="bg1"/>
                </a:solidFill>
              </a:rPr>
              <a:t> produces `inward ionic current', which subsequently causes `outward </a:t>
            </a:r>
            <a:r>
              <a:rPr lang="en-IN" dirty="0" err="1" smtClean="0">
                <a:solidFill>
                  <a:schemeClr val="bg1"/>
                </a:solidFill>
              </a:rPr>
              <a:t>capacitative</a:t>
            </a:r>
            <a:r>
              <a:rPr lang="en-IN" dirty="0" smtClean="0">
                <a:solidFill>
                  <a:schemeClr val="bg1"/>
                </a:solidFill>
              </a:rPr>
              <a:t> current' at the next node </a:t>
            </a:r>
          </a:p>
          <a:p>
            <a:endParaRPr lang="en-IN" dirty="0" smtClean="0">
              <a:solidFill>
                <a:schemeClr val="bg1"/>
              </a:solidFill>
            </a:endParaRPr>
          </a:p>
          <a:p>
            <a:r>
              <a:rPr lang="en-IN" dirty="0" smtClean="0">
                <a:solidFill>
                  <a:schemeClr val="bg1"/>
                </a:solidFill>
              </a:rPr>
              <a:t>This in turn depolarizes the nodal membrane to threshold</a:t>
            </a:r>
          </a:p>
        </p:txBody>
      </p:sp>
      <p:sp>
        <p:nvSpPr>
          <p:cNvPr id="4" name="Content Placeholder 3"/>
          <p:cNvSpPr>
            <a:spLocks noGrp="1"/>
          </p:cNvSpPr>
          <p:nvPr>
            <p:ph sz="half" idx="2"/>
          </p:nvPr>
        </p:nvSpPr>
        <p:spPr/>
        <p:txBody>
          <a:bodyPr>
            <a:normAutofit fontScale="70000" lnSpcReduction="20000"/>
          </a:bodyPr>
          <a:lstStyle/>
          <a:p>
            <a:endParaRPr lang="en-IN"/>
          </a:p>
        </p:txBody>
      </p:sp>
      <p:pic>
        <p:nvPicPr>
          <p:cNvPr id="5" name="Picture 2"/>
          <p:cNvPicPr>
            <a:picLocks noChangeAspect="1" noChangeArrowheads="1"/>
          </p:cNvPicPr>
          <p:nvPr/>
        </p:nvPicPr>
        <p:blipFill>
          <a:blip r:embed="rId2" cstate="print"/>
          <a:srcRect/>
          <a:stretch>
            <a:fillRect/>
          </a:stretch>
        </p:blipFill>
        <p:spPr bwMode="auto">
          <a:xfrm>
            <a:off x="4691968" y="1628800"/>
            <a:ext cx="4289755" cy="4680520"/>
          </a:xfrm>
          <a:prstGeom prst="rect">
            <a:avLst/>
          </a:prstGeom>
          <a:noFill/>
          <a:ln w="9525">
            <a:noFill/>
            <a:miter lim="800000"/>
            <a:headEnd/>
            <a:tailEnd/>
          </a:ln>
        </p:spPr>
      </p:pic>
      <p:sp>
        <p:nvSpPr>
          <p:cNvPr id="10" name="TextBox 9"/>
          <p:cNvSpPr txBox="1"/>
          <p:nvPr/>
        </p:nvSpPr>
        <p:spPr>
          <a:xfrm>
            <a:off x="4788024" y="4581128"/>
            <a:ext cx="3240360" cy="369332"/>
          </a:xfrm>
          <a:prstGeom prst="rect">
            <a:avLst/>
          </a:prstGeom>
          <a:noFill/>
          <a:ln>
            <a:solidFill>
              <a:schemeClr val="tx1"/>
            </a:solidFill>
          </a:ln>
        </p:spPr>
        <p:txBody>
          <a:bodyPr wrap="square" rtlCol="0">
            <a:spAutoFit/>
          </a:bodyPr>
          <a:lstStyle/>
          <a:p>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7282" name="Picture 2" descr="http://www.highlands.edu/academics/divisions/scipe/biology/faculty/harnden/2121/images/actionpotent2.jpg"/>
          <p:cNvPicPr>
            <a:picLocks noChangeAspect="1" noChangeArrowheads="1"/>
          </p:cNvPicPr>
          <p:nvPr/>
        </p:nvPicPr>
        <p:blipFill>
          <a:blip r:embed="rId2" cstate="print"/>
          <a:srcRect/>
          <a:stretch>
            <a:fillRect/>
          </a:stretch>
        </p:blipFill>
        <p:spPr bwMode="auto">
          <a:xfrm>
            <a:off x="395536" y="0"/>
            <a:ext cx="828092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normAutofit/>
          </a:bodyPr>
          <a:lstStyle/>
          <a:p>
            <a:r>
              <a:rPr lang="en-US" dirty="0" err="1" smtClean="0">
                <a:solidFill>
                  <a:schemeClr val="bg1"/>
                </a:solidFill>
              </a:rPr>
              <a:t>Saltatory</a:t>
            </a:r>
            <a:r>
              <a:rPr lang="en-US" dirty="0" smtClean="0">
                <a:solidFill>
                  <a:schemeClr val="bg1"/>
                </a:solidFill>
              </a:rPr>
              <a:t> conduction</a:t>
            </a:r>
            <a:endParaRPr lang="en-IN" dirty="0"/>
          </a:p>
        </p:txBody>
      </p:sp>
      <p:sp>
        <p:nvSpPr>
          <p:cNvPr id="3" name="Content Placeholder 2"/>
          <p:cNvSpPr>
            <a:spLocks noGrp="1"/>
          </p:cNvSpPr>
          <p:nvPr>
            <p:ph idx="1"/>
          </p:nvPr>
        </p:nvSpPr>
        <p:spPr>
          <a:xfrm>
            <a:off x="457200" y="1484784"/>
            <a:ext cx="8229600" cy="4641379"/>
          </a:xfrm>
        </p:spPr>
        <p:txBody>
          <a:bodyPr/>
          <a:lstStyle/>
          <a:p>
            <a:r>
              <a:rPr lang="en-IN" dirty="0" smtClean="0">
                <a:solidFill>
                  <a:schemeClr val="bg1"/>
                </a:solidFill>
              </a:rPr>
              <a:t>Thus, the AP currents “jump” from node to node at conduction velocities of 50­60 m/s, in contrast to continuous conduction along </a:t>
            </a:r>
            <a:r>
              <a:rPr lang="en-IN" dirty="0" err="1" smtClean="0">
                <a:solidFill>
                  <a:schemeClr val="bg1"/>
                </a:solidFill>
              </a:rPr>
              <a:t>unmyelinated</a:t>
            </a:r>
            <a:r>
              <a:rPr lang="en-IN" dirty="0" smtClean="0">
                <a:solidFill>
                  <a:schemeClr val="bg1"/>
                </a:solidFill>
              </a:rPr>
              <a:t> </a:t>
            </a:r>
            <a:r>
              <a:rPr lang="en-IN" dirty="0" err="1" smtClean="0">
                <a:solidFill>
                  <a:schemeClr val="bg1"/>
                </a:solidFill>
              </a:rPr>
              <a:t>fibers</a:t>
            </a:r>
            <a:endParaRPr lang="en-IN" dirty="0">
              <a:solidFill>
                <a:schemeClr val="bg1"/>
              </a:solidFill>
            </a:endParaRPr>
          </a:p>
        </p:txBody>
      </p:sp>
      <p:pic>
        <p:nvPicPr>
          <p:cNvPr id="4" name="Picture 2" descr="http://www.zuniv.net/physiology/book/images/n1-8ok.jpg"/>
          <p:cNvPicPr>
            <a:picLocks noChangeAspect="1" noChangeArrowheads="1"/>
          </p:cNvPicPr>
          <p:nvPr/>
        </p:nvPicPr>
        <p:blipFill>
          <a:blip r:embed="rId2" cstate="print"/>
          <a:srcRect/>
          <a:stretch>
            <a:fillRect/>
          </a:stretch>
        </p:blipFill>
        <p:spPr bwMode="auto">
          <a:xfrm>
            <a:off x="251520" y="3861048"/>
            <a:ext cx="8721468" cy="29969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58204" cy="1399032"/>
          </a:xfrm>
        </p:spPr>
        <p:txBody>
          <a:bodyPr/>
          <a:lstStyle/>
          <a:p>
            <a:pPr marL="484632" indent="0" eaLnBrk="1" fontAlgn="auto" hangingPunct="1">
              <a:spcAft>
                <a:spcPts val="0"/>
              </a:spcAft>
              <a:defRPr/>
            </a:pPr>
            <a:r>
              <a:rPr lang="en-IN" sz="4000" dirty="0" smtClean="0">
                <a:solidFill>
                  <a:schemeClr val="bg1"/>
                </a:solidFill>
              </a:rPr>
              <a:t>Safety factor of transmission</a:t>
            </a:r>
            <a:endParaRPr lang="en-IN" sz="4000" dirty="0">
              <a:solidFill>
                <a:schemeClr val="bg1"/>
              </a:solidFill>
            </a:endParaRPr>
          </a:p>
        </p:txBody>
      </p:sp>
      <p:sp>
        <p:nvSpPr>
          <p:cNvPr id="16387" name="Content Placeholder 2"/>
          <p:cNvSpPr>
            <a:spLocks noGrp="1"/>
          </p:cNvSpPr>
          <p:nvPr>
            <p:ph idx="1"/>
          </p:nvPr>
        </p:nvSpPr>
        <p:spPr>
          <a:xfrm>
            <a:off x="457200" y="1988840"/>
            <a:ext cx="8229600" cy="4465935"/>
          </a:xfrm>
        </p:spPr>
        <p:txBody>
          <a:bodyPr/>
          <a:lstStyle/>
          <a:p>
            <a:pPr eaLnBrk="1" hangingPunct="1"/>
            <a:r>
              <a:rPr lang="en-IN" sz="3200" dirty="0" smtClean="0">
                <a:solidFill>
                  <a:schemeClr val="bg1"/>
                </a:solidFill>
                <a:latin typeface="Times New Roman" pitchFamily="18" charset="0"/>
                <a:cs typeface="Times New Roman" pitchFamily="18" charset="0"/>
              </a:rPr>
              <a:t>Is the ratio of driving current (</a:t>
            </a:r>
            <a:r>
              <a:rPr lang="en-IN" sz="3200" dirty="0" err="1" smtClean="0">
                <a:solidFill>
                  <a:schemeClr val="bg1"/>
                </a:solidFill>
                <a:latin typeface="Times New Roman" pitchFamily="18" charset="0"/>
                <a:cs typeface="Times New Roman" pitchFamily="18" charset="0"/>
              </a:rPr>
              <a:t>ie</a:t>
            </a:r>
            <a:r>
              <a:rPr lang="en-IN" sz="3200" dirty="0" smtClean="0">
                <a:solidFill>
                  <a:schemeClr val="bg1"/>
                </a:solidFill>
                <a:latin typeface="Times New Roman" pitchFamily="18" charset="0"/>
                <a:cs typeface="Times New Roman" pitchFamily="18" charset="0"/>
              </a:rPr>
              <a:t> current available to excite a node) to threshold current (current required to excite it)</a:t>
            </a:r>
            <a:endParaRPr lang="en-US" sz="3200" dirty="0" smtClean="0">
              <a:solidFill>
                <a:schemeClr val="bg1"/>
              </a:solidFill>
              <a:latin typeface="Times New Roman" pitchFamily="18" charset="0"/>
              <a:cs typeface="Times New Roman" pitchFamily="18" charset="0"/>
            </a:endParaRPr>
          </a:p>
          <a:p>
            <a:pPr eaLnBrk="1" hangingPunct="1"/>
            <a:endParaRPr lang="en-US" sz="3200" dirty="0" smtClean="0">
              <a:latin typeface="Times New Roman" pitchFamily="18" charset="0"/>
              <a:cs typeface="Times New Roman" pitchFamily="18" charset="0"/>
              <a:sym typeface="Symbol" pitchFamily="18" charset="2"/>
            </a:endParaRPr>
          </a:p>
          <a:p>
            <a:pPr eaLnBrk="1" hangingPunct="1"/>
            <a:endParaRPr lang="en-IN" dirty="0" smtClean="0"/>
          </a:p>
        </p:txBody>
      </p:sp>
      <p:pic>
        <p:nvPicPr>
          <p:cNvPr id="84993" name="Picture 1"/>
          <p:cNvPicPr>
            <a:picLocks noChangeAspect="1" noChangeArrowheads="1"/>
          </p:cNvPicPr>
          <p:nvPr/>
        </p:nvPicPr>
        <p:blipFill>
          <a:blip r:embed="rId2" cstate="print"/>
          <a:srcRect/>
          <a:stretch>
            <a:fillRect/>
          </a:stretch>
        </p:blipFill>
        <p:spPr bwMode="auto">
          <a:xfrm>
            <a:off x="1043608" y="4293096"/>
            <a:ext cx="7416824" cy="1610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Safety factor</a:t>
            </a:r>
            <a:endParaRPr lang="en-IN" dirty="0">
              <a:solidFill>
                <a:schemeClr val="bg1"/>
              </a:solidFill>
            </a:endParaRPr>
          </a:p>
        </p:txBody>
      </p:sp>
      <p:sp>
        <p:nvSpPr>
          <p:cNvPr id="3" name="Content Placeholder 2"/>
          <p:cNvSpPr>
            <a:spLocks noGrp="1"/>
          </p:cNvSpPr>
          <p:nvPr>
            <p:ph idx="1"/>
          </p:nvPr>
        </p:nvSpPr>
        <p:spPr>
          <a:xfrm>
            <a:off x="457200" y="1916832"/>
            <a:ext cx="8229600" cy="4209331"/>
          </a:xfrm>
        </p:spPr>
        <p:txBody>
          <a:bodyPr/>
          <a:lstStyle/>
          <a:p>
            <a:r>
              <a:rPr lang="en-US" dirty="0" smtClean="0">
                <a:solidFill>
                  <a:schemeClr val="bg1"/>
                </a:solidFill>
                <a:latin typeface="Times New Roman" pitchFamily="18" charset="0"/>
                <a:cs typeface="Times New Roman" pitchFamily="18" charset="0"/>
                <a:sym typeface="Symbol" pitchFamily="18" charset="2"/>
              </a:rPr>
              <a:t>Safety factor in normal </a:t>
            </a:r>
            <a:r>
              <a:rPr lang="en-US" dirty="0" err="1" smtClean="0">
                <a:solidFill>
                  <a:schemeClr val="bg1"/>
                </a:solidFill>
                <a:latin typeface="Times New Roman" pitchFamily="18" charset="0"/>
                <a:cs typeface="Times New Roman" pitchFamily="18" charset="0"/>
                <a:sym typeface="Symbol" pitchFamily="18" charset="2"/>
              </a:rPr>
              <a:t>myelinated</a:t>
            </a:r>
            <a:r>
              <a:rPr lang="en-US" dirty="0" smtClean="0">
                <a:solidFill>
                  <a:schemeClr val="bg1"/>
                </a:solidFill>
                <a:latin typeface="Times New Roman" pitchFamily="18" charset="0"/>
                <a:cs typeface="Times New Roman" pitchFamily="18" charset="0"/>
                <a:sym typeface="Symbol" pitchFamily="18" charset="2"/>
              </a:rPr>
              <a:t> </a:t>
            </a:r>
            <a:r>
              <a:rPr lang="en-US" dirty="0" err="1" smtClean="0">
                <a:solidFill>
                  <a:schemeClr val="bg1"/>
                </a:solidFill>
                <a:latin typeface="Times New Roman" pitchFamily="18" charset="0"/>
                <a:cs typeface="Times New Roman" pitchFamily="18" charset="0"/>
                <a:sym typeface="Symbol" pitchFamily="18" charset="2"/>
              </a:rPr>
              <a:t>fibre</a:t>
            </a:r>
            <a:r>
              <a:rPr lang="en-US" dirty="0" smtClean="0">
                <a:solidFill>
                  <a:schemeClr val="bg1"/>
                </a:solidFill>
                <a:latin typeface="Times New Roman" pitchFamily="18" charset="0"/>
                <a:cs typeface="Times New Roman" pitchFamily="18" charset="0"/>
                <a:sym typeface="Symbol" pitchFamily="18" charset="2"/>
              </a:rPr>
              <a:t> is 5</a:t>
            </a:r>
          </a:p>
          <a:p>
            <a:endParaRPr lang="en-US" dirty="0" smtClean="0">
              <a:solidFill>
                <a:schemeClr val="bg1"/>
              </a:solidFill>
              <a:latin typeface="Times New Roman" pitchFamily="18" charset="0"/>
              <a:cs typeface="Times New Roman" pitchFamily="18" charset="0"/>
              <a:sym typeface="Symbol" pitchFamily="18" charset="2"/>
            </a:endParaRPr>
          </a:p>
          <a:p>
            <a:r>
              <a:rPr lang="en-US" dirty="0" smtClean="0">
                <a:solidFill>
                  <a:schemeClr val="bg1"/>
                </a:solidFill>
                <a:latin typeface="Times New Roman" pitchFamily="18" charset="0"/>
                <a:cs typeface="Times New Roman" pitchFamily="18" charset="0"/>
                <a:sym typeface="Symbol" pitchFamily="18" charset="2"/>
              </a:rPr>
              <a:t>Any mechanism that causes a fall in safety factor &lt; 1 results in conduction failure</a:t>
            </a:r>
            <a:endParaRPr lang="en-IN"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Pathology of </a:t>
            </a:r>
            <a:r>
              <a:rPr lang="en-US" dirty="0" err="1" smtClean="0">
                <a:solidFill>
                  <a:schemeClr val="bg1"/>
                </a:solidFill>
              </a:rPr>
              <a:t>demyelination</a:t>
            </a:r>
            <a:endParaRPr lang="en-IN" dirty="0">
              <a:solidFill>
                <a:schemeClr val="bg1"/>
              </a:solidFill>
            </a:endParaRPr>
          </a:p>
        </p:txBody>
      </p:sp>
      <p:sp>
        <p:nvSpPr>
          <p:cNvPr id="3" name="Content Placeholder 2"/>
          <p:cNvSpPr>
            <a:spLocks noGrp="1"/>
          </p:cNvSpPr>
          <p:nvPr>
            <p:ph idx="1"/>
          </p:nvPr>
        </p:nvSpPr>
        <p:spPr/>
        <p:txBody>
          <a:bodyPr/>
          <a:lstStyle/>
          <a:p>
            <a:r>
              <a:rPr lang="en-US" dirty="0" err="1" smtClean="0">
                <a:solidFill>
                  <a:schemeClr val="bg1"/>
                </a:solidFill>
              </a:rPr>
              <a:t>Demyelination</a:t>
            </a:r>
            <a:r>
              <a:rPr lang="en-US" dirty="0" smtClean="0">
                <a:solidFill>
                  <a:schemeClr val="bg1"/>
                </a:solidFill>
              </a:rPr>
              <a:t> results in alteration of normal cable properties of axon</a:t>
            </a:r>
          </a:p>
          <a:p>
            <a:pPr>
              <a:buNone/>
            </a:pPr>
            <a:endParaRPr lang="en-US" dirty="0" smtClean="0">
              <a:solidFill>
                <a:schemeClr val="bg1"/>
              </a:solidFill>
            </a:endParaRPr>
          </a:p>
          <a:p>
            <a:r>
              <a:rPr lang="en-US" dirty="0" smtClean="0">
                <a:solidFill>
                  <a:schemeClr val="bg1"/>
                </a:solidFill>
              </a:rPr>
              <a:t>Results in increased nodal capacitance</a:t>
            </a:r>
          </a:p>
          <a:p>
            <a:pPr>
              <a:buNone/>
            </a:pPr>
            <a:endParaRPr lang="en-US" dirty="0" smtClean="0">
              <a:solidFill>
                <a:schemeClr val="bg1"/>
              </a:solidFill>
            </a:endParaRPr>
          </a:p>
          <a:p>
            <a:r>
              <a:rPr lang="en-US" dirty="0" smtClean="0">
                <a:solidFill>
                  <a:schemeClr val="bg1"/>
                </a:solidFill>
              </a:rPr>
              <a:t>This increases conduction time as the driving current takes extra time to charge the </a:t>
            </a:r>
            <a:r>
              <a:rPr lang="en-US" dirty="0" err="1" smtClean="0">
                <a:solidFill>
                  <a:schemeClr val="bg1"/>
                </a:solidFill>
              </a:rPr>
              <a:t>internodal</a:t>
            </a:r>
            <a:r>
              <a:rPr lang="en-US" dirty="0" smtClean="0">
                <a:solidFill>
                  <a:schemeClr val="bg1"/>
                </a:solidFill>
              </a:rPr>
              <a:t> region</a:t>
            </a:r>
          </a:p>
          <a:p>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457200" y="0"/>
            <a:ext cx="8229600" cy="980728"/>
          </a:xfrm>
        </p:spPr>
        <p:txBody>
          <a:bodyPr/>
          <a:lstStyle/>
          <a:p>
            <a:pPr eaLnBrk="1" hangingPunct="1"/>
            <a:r>
              <a:rPr lang="en-US" dirty="0" smtClean="0">
                <a:solidFill>
                  <a:schemeClr val="bg1"/>
                </a:solidFill>
              </a:rPr>
              <a:t>Loss of safety factor</a:t>
            </a:r>
            <a:endParaRPr lang="en-IN" dirty="0" smtClean="0">
              <a:solidFill>
                <a:schemeClr val="bg1"/>
              </a:solidFill>
            </a:endParaRPr>
          </a:p>
        </p:txBody>
      </p:sp>
      <p:sp>
        <p:nvSpPr>
          <p:cNvPr id="9219" name="Content Placeholder 1"/>
          <p:cNvSpPr>
            <a:spLocks noGrp="1"/>
          </p:cNvSpPr>
          <p:nvPr>
            <p:ph idx="1"/>
          </p:nvPr>
        </p:nvSpPr>
        <p:spPr>
          <a:xfrm>
            <a:off x="457200" y="908720"/>
            <a:ext cx="8229600" cy="5217443"/>
          </a:xfrm>
        </p:spPr>
        <p:txBody>
          <a:bodyPr/>
          <a:lstStyle/>
          <a:p>
            <a:r>
              <a:rPr lang="en-US" dirty="0" smtClean="0">
                <a:solidFill>
                  <a:schemeClr val="bg1"/>
                </a:solidFill>
              </a:rPr>
              <a:t>Myelin disrupted </a:t>
            </a:r>
            <a:r>
              <a:rPr lang="en-US" dirty="0" smtClean="0">
                <a:solidFill>
                  <a:schemeClr val="bg1"/>
                </a:solidFill>
                <a:sym typeface="Symbol" pitchFamily="18" charset="2"/>
              </a:rPr>
              <a:t>action current </a:t>
            </a:r>
            <a:r>
              <a:rPr lang="en-US" dirty="0" err="1" smtClean="0">
                <a:solidFill>
                  <a:schemeClr val="bg1"/>
                </a:solidFill>
                <a:sym typeface="Symbol" pitchFamily="18" charset="2"/>
              </a:rPr>
              <a:t>dissipatesfall</a:t>
            </a:r>
            <a:r>
              <a:rPr lang="en-US" dirty="0" smtClean="0">
                <a:solidFill>
                  <a:schemeClr val="bg1"/>
                </a:solidFill>
                <a:sym typeface="Symbol" pitchFamily="18" charset="2"/>
              </a:rPr>
              <a:t> in driving </a:t>
            </a:r>
            <a:r>
              <a:rPr lang="en-US" dirty="0" err="1" smtClean="0">
                <a:solidFill>
                  <a:schemeClr val="bg1"/>
                </a:solidFill>
                <a:sym typeface="Symbol" pitchFamily="18" charset="2"/>
              </a:rPr>
              <a:t>currentsafety</a:t>
            </a:r>
            <a:r>
              <a:rPr lang="en-US" dirty="0" smtClean="0">
                <a:solidFill>
                  <a:schemeClr val="bg1"/>
                </a:solidFill>
                <a:sym typeface="Symbol" pitchFamily="18" charset="2"/>
              </a:rPr>
              <a:t> factor&lt;1</a:t>
            </a:r>
          </a:p>
          <a:p>
            <a:r>
              <a:rPr lang="en-IN" dirty="0" smtClean="0">
                <a:solidFill>
                  <a:schemeClr val="bg1"/>
                </a:solidFill>
              </a:rPr>
              <a:t>Consequently a reduction of trans-nodal membrane current resulting in CB</a:t>
            </a:r>
            <a:endParaRPr lang="en-US" dirty="0" smtClean="0">
              <a:solidFill>
                <a:schemeClr val="bg1"/>
              </a:solidFill>
              <a:sym typeface="Symbol" pitchFamily="18" charset="2"/>
            </a:endParaRPr>
          </a:p>
          <a:p>
            <a:endParaRPr lang="en-US" dirty="0" smtClean="0">
              <a:sym typeface="Symbol" pitchFamily="18" charset="2"/>
            </a:endParaRPr>
          </a:p>
          <a:p>
            <a:pPr eaLnBrk="1" hangingPunct="1"/>
            <a:endParaRPr lang="en-IN" dirty="0" smtClean="0"/>
          </a:p>
        </p:txBody>
      </p:sp>
      <p:pic>
        <p:nvPicPr>
          <p:cNvPr id="9221" name="Picture 3"/>
          <p:cNvPicPr>
            <a:picLocks noChangeAspect="1" noChangeArrowheads="1"/>
          </p:cNvPicPr>
          <p:nvPr/>
        </p:nvPicPr>
        <p:blipFill>
          <a:blip r:embed="rId3" cstate="print"/>
          <a:srcRect/>
          <a:stretch>
            <a:fillRect/>
          </a:stretch>
        </p:blipFill>
        <p:spPr bwMode="auto">
          <a:xfrm>
            <a:off x="6715125" y="6353175"/>
            <a:ext cx="2352675" cy="200025"/>
          </a:xfrm>
          <a:prstGeom prst="rect">
            <a:avLst/>
          </a:prstGeom>
          <a:noFill/>
          <a:ln w="9525">
            <a:noFill/>
            <a:miter lim="800000"/>
            <a:headEnd/>
            <a:tailEnd/>
          </a:ln>
        </p:spPr>
      </p:pic>
      <p:pic>
        <p:nvPicPr>
          <p:cNvPr id="6" name="Picture 2" descr="http://www.ib.cnea.gov.ar/~redneu/2013/BOOKS/Principles%20of%20Neural%20Science%20-%20Kandel/gateway.ut.ovid.com/fulltextservice/ct%7B06b9ee1beed594190674f1983457a7dd32af6a0d5a4c9892~42/da6c35ff3.gif.png"/>
          <p:cNvPicPr>
            <a:picLocks noChangeAspect="1" noChangeArrowheads="1"/>
          </p:cNvPicPr>
          <p:nvPr/>
        </p:nvPicPr>
        <p:blipFill>
          <a:blip r:embed="rId4" cstate="print"/>
          <a:srcRect/>
          <a:stretch>
            <a:fillRect/>
          </a:stretch>
        </p:blipFill>
        <p:spPr bwMode="auto">
          <a:xfrm>
            <a:off x="0" y="3501008"/>
            <a:ext cx="9290180" cy="33569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Conduction block </a:t>
            </a:r>
            <a:endParaRPr lang="en-IN"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err="1" smtClean="0">
                <a:solidFill>
                  <a:schemeClr val="bg1"/>
                </a:solidFill>
              </a:rPr>
              <a:t>Defn</a:t>
            </a:r>
            <a:r>
              <a:rPr lang="en-US" dirty="0" smtClean="0">
                <a:solidFill>
                  <a:schemeClr val="bg1"/>
                </a:solidFill>
              </a:rPr>
              <a:t>: </a:t>
            </a:r>
            <a:r>
              <a:rPr lang="en-IN" dirty="0" smtClean="0">
                <a:solidFill>
                  <a:schemeClr val="bg1"/>
                </a:solidFill>
              </a:rPr>
              <a:t>a substantial decrease in the amplitude of AP on </a:t>
            </a:r>
            <a:r>
              <a:rPr lang="en-IN" dirty="0" smtClean="0">
                <a:solidFill>
                  <a:srgbClr val="FFFF00"/>
                </a:solidFill>
              </a:rPr>
              <a:t>proximal, compared to distal stimulation</a:t>
            </a:r>
            <a:r>
              <a:rPr lang="en-IN" dirty="0" smtClean="0">
                <a:solidFill>
                  <a:schemeClr val="bg1"/>
                </a:solidFill>
              </a:rPr>
              <a:t>, that is not due to dispersion, nerve anomalies or technical factors</a:t>
            </a:r>
            <a:r>
              <a:rPr lang="en-US" dirty="0" smtClean="0">
                <a:solidFill>
                  <a:schemeClr val="bg1"/>
                </a:solidFill>
              </a:rPr>
              <a:t> </a:t>
            </a:r>
          </a:p>
          <a:p>
            <a:pPr>
              <a:buNone/>
            </a:pPr>
            <a:endParaRPr lang="en-US" dirty="0" smtClean="0">
              <a:solidFill>
                <a:schemeClr val="bg1"/>
              </a:solidFill>
            </a:endParaRPr>
          </a:p>
          <a:p>
            <a:r>
              <a:rPr lang="en-US" dirty="0" smtClean="0">
                <a:solidFill>
                  <a:schemeClr val="bg1"/>
                </a:solidFill>
              </a:rPr>
              <a:t>Conduction block is </a:t>
            </a:r>
            <a:r>
              <a:rPr lang="en-US" dirty="0" smtClean="0">
                <a:solidFill>
                  <a:srgbClr val="FFFF00"/>
                </a:solidFill>
              </a:rPr>
              <a:t>failure</a:t>
            </a:r>
            <a:r>
              <a:rPr lang="en-US" dirty="0" smtClean="0">
                <a:solidFill>
                  <a:schemeClr val="bg1"/>
                </a:solidFill>
              </a:rPr>
              <a:t> of nerve </a:t>
            </a:r>
            <a:r>
              <a:rPr lang="en-US" dirty="0" smtClean="0">
                <a:solidFill>
                  <a:srgbClr val="FFFF00"/>
                </a:solidFill>
              </a:rPr>
              <a:t>impulse to propagate</a:t>
            </a:r>
            <a:r>
              <a:rPr lang="en-US" dirty="0" smtClean="0">
                <a:solidFill>
                  <a:schemeClr val="bg1"/>
                </a:solidFill>
              </a:rPr>
              <a:t> through structurally intact axon</a:t>
            </a:r>
          </a:p>
          <a:p>
            <a:pPr>
              <a:buNone/>
            </a:pPr>
            <a:endParaRPr lang="en-US" dirty="0" smtClean="0">
              <a:solidFill>
                <a:schemeClr val="bg1"/>
              </a:solidFill>
            </a:endParaRPr>
          </a:p>
          <a:p>
            <a:r>
              <a:rPr lang="en-IN" dirty="0" smtClean="0">
                <a:solidFill>
                  <a:schemeClr val="bg1"/>
                </a:solidFill>
              </a:rPr>
              <a:t>Can either be partial or total</a:t>
            </a:r>
            <a:endParaRPr lang="en-IN"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Normal Electrophysiology</a:t>
            </a:r>
            <a:endParaRPr lang="en-IN" dirty="0">
              <a:solidFill>
                <a:schemeClr val="bg1"/>
              </a:solidFill>
            </a:endParaRPr>
          </a:p>
        </p:txBody>
      </p:sp>
      <p:sp>
        <p:nvSpPr>
          <p:cNvPr id="3" name="Content Placeholder 2"/>
          <p:cNvSpPr>
            <a:spLocks noGrp="1"/>
          </p:cNvSpPr>
          <p:nvPr>
            <p:ph sz="half" idx="1"/>
          </p:nvPr>
        </p:nvSpPr>
        <p:spPr/>
        <p:txBody>
          <a:bodyPr/>
          <a:lstStyle/>
          <a:p>
            <a:r>
              <a:rPr lang="en-IN" dirty="0" smtClean="0">
                <a:solidFill>
                  <a:schemeClr val="bg1"/>
                </a:solidFill>
              </a:rPr>
              <a:t>Peripheral nerves can be stimulated and brought to AP with a brief electrical pulse applied to the overlying skin</a:t>
            </a:r>
          </a:p>
          <a:p>
            <a:pPr>
              <a:buNone/>
            </a:pPr>
            <a:endParaRPr lang="en-IN" dirty="0" smtClean="0"/>
          </a:p>
          <a:p>
            <a:r>
              <a:rPr lang="en-US" dirty="0" smtClean="0">
                <a:solidFill>
                  <a:schemeClr val="bg1"/>
                </a:solidFill>
              </a:rPr>
              <a:t>The recorded AP is called CMAP/SNAP</a:t>
            </a:r>
            <a:endParaRPr lang="en-IN" dirty="0">
              <a:solidFill>
                <a:schemeClr val="bg1"/>
              </a:solidFill>
            </a:endParaRPr>
          </a:p>
        </p:txBody>
      </p:sp>
      <p:sp>
        <p:nvSpPr>
          <p:cNvPr id="5" name="Content Placeholder 4"/>
          <p:cNvSpPr>
            <a:spLocks noGrp="1"/>
          </p:cNvSpPr>
          <p:nvPr>
            <p:ph sz="half" idx="2"/>
          </p:nvPr>
        </p:nvSpPr>
        <p:spPr/>
        <p:txBody>
          <a:bodyPr/>
          <a:lstStyle/>
          <a:p>
            <a:endParaRPr lang="en-IN"/>
          </a:p>
        </p:txBody>
      </p:sp>
      <p:pic>
        <p:nvPicPr>
          <p:cNvPr id="114690" name="Picture 2"/>
          <p:cNvPicPr>
            <a:picLocks noChangeAspect="1" noChangeArrowheads="1"/>
          </p:cNvPicPr>
          <p:nvPr/>
        </p:nvPicPr>
        <p:blipFill>
          <a:blip r:embed="rId2" cstate="print"/>
          <a:srcRect/>
          <a:stretch>
            <a:fillRect/>
          </a:stretch>
        </p:blipFill>
        <p:spPr bwMode="auto">
          <a:xfrm>
            <a:off x="4572000" y="1542499"/>
            <a:ext cx="4320480" cy="4749239"/>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8640"/>
            <a:ext cx="8229600" cy="936104"/>
          </a:xfrm>
        </p:spPr>
        <p:txBody>
          <a:bodyPr/>
          <a:lstStyle/>
          <a:p>
            <a:r>
              <a:rPr lang="en-US" dirty="0" smtClean="0">
                <a:solidFill>
                  <a:schemeClr val="bg1"/>
                </a:solidFill>
              </a:rPr>
              <a:t>Normal Electrophysiology</a:t>
            </a:r>
            <a:endParaRPr lang="en-IN" dirty="0">
              <a:solidFill>
                <a:schemeClr val="bg1"/>
              </a:solidFill>
            </a:endParaRPr>
          </a:p>
        </p:txBody>
      </p:sp>
      <p:sp>
        <p:nvSpPr>
          <p:cNvPr id="3" name="Content Placeholder 2"/>
          <p:cNvSpPr>
            <a:spLocks noGrp="1"/>
          </p:cNvSpPr>
          <p:nvPr>
            <p:ph sz="half" idx="1"/>
          </p:nvPr>
        </p:nvSpPr>
        <p:spPr/>
        <p:txBody>
          <a:bodyPr>
            <a:normAutofit/>
          </a:bodyPr>
          <a:lstStyle/>
          <a:p>
            <a:r>
              <a:rPr lang="en-IN" dirty="0" smtClean="0">
                <a:solidFill>
                  <a:schemeClr val="bg1"/>
                </a:solidFill>
              </a:rPr>
              <a:t>AP is the </a:t>
            </a:r>
            <a:r>
              <a:rPr lang="en-IN" dirty="0" smtClean="0">
                <a:solidFill>
                  <a:srgbClr val="FFFF00"/>
                </a:solidFill>
              </a:rPr>
              <a:t>summation</a:t>
            </a:r>
            <a:r>
              <a:rPr lang="en-IN" dirty="0" smtClean="0">
                <a:solidFill>
                  <a:schemeClr val="bg1"/>
                </a:solidFill>
              </a:rPr>
              <a:t> of large, medium, and smaller </a:t>
            </a:r>
            <a:r>
              <a:rPr lang="en-IN" dirty="0" err="1" smtClean="0">
                <a:solidFill>
                  <a:schemeClr val="bg1"/>
                </a:solidFill>
              </a:rPr>
              <a:t>myelinated</a:t>
            </a:r>
            <a:r>
              <a:rPr lang="en-IN" dirty="0" smtClean="0">
                <a:solidFill>
                  <a:schemeClr val="bg1"/>
                </a:solidFill>
              </a:rPr>
              <a:t> </a:t>
            </a:r>
            <a:r>
              <a:rPr lang="en-IN" dirty="0" err="1" smtClean="0">
                <a:solidFill>
                  <a:schemeClr val="bg1"/>
                </a:solidFill>
              </a:rPr>
              <a:t>fibers</a:t>
            </a:r>
            <a:r>
              <a:rPr lang="en-IN" dirty="0" smtClean="0">
                <a:solidFill>
                  <a:schemeClr val="bg1"/>
                </a:solidFill>
              </a:rPr>
              <a:t> which depolarize at different rates &amp; amplitudes</a:t>
            </a:r>
          </a:p>
          <a:p>
            <a:r>
              <a:rPr lang="en-IN" dirty="0" smtClean="0">
                <a:solidFill>
                  <a:schemeClr val="bg1"/>
                </a:solidFill>
              </a:rPr>
              <a:t>And hence there is a </a:t>
            </a:r>
            <a:r>
              <a:rPr lang="en-IN" dirty="0" smtClean="0">
                <a:solidFill>
                  <a:srgbClr val="FFFF00"/>
                </a:solidFill>
              </a:rPr>
              <a:t>normal variation </a:t>
            </a:r>
            <a:r>
              <a:rPr lang="en-IN" dirty="0" smtClean="0">
                <a:solidFill>
                  <a:schemeClr val="bg1"/>
                </a:solidFill>
              </a:rPr>
              <a:t>in the size of individual action potentials</a:t>
            </a:r>
          </a:p>
          <a:p>
            <a:endParaRPr lang="en-IN" dirty="0">
              <a:solidFill>
                <a:schemeClr val="bg1"/>
              </a:solidFill>
            </a:endParaRPr>
          </a:p>
        </p:txBody>
      </p:sp>
      <p:sp>
        <p:nvSpPr>
          <p:cNvPr id="6" name="Content Placeholder 5"/>
          <p:cNvSpPr>
            <a:spLocks noGrp="1"/>
          </p:cNvSpPr>
          <p:nvPr>
            <p:ph sz="half" idx="2"/>
          </p:nvPr>
        </p:nvSpPr>
        <p:spPr/>
        <p:txBody>
          <a:bodyPr>
            <a:normAutofit/>
          </a:bodyPr>
          <a:lstStyle/>
          <a:p>
            <a:endParaRPr lang="en-IN"/>
          </a:p>
        </p:txBody>
      </p:sp>
      <p:pic>
        <p:nvPicPr>
          <p:cNvPr id="4" name="Picture 2" descr="http://sulcus.berkeley.edu/freemanwww/manuscripts/iiia1/Image2.gif"/>
          <p:cNvPicPr>
            <a:picLocks noChangeAspect="1" noChangeArrowheads="1"/>
          </p:cNvPicPr>
          <p:nvPr/>
        </p:nvPicPr>
        <p:blipFill>
          <a:blip r:embed="rId2" cstate="print"/>
          <a:srcRect/>
          <a:stretch>
            <a:fillRect/>
          </a:stretch>
        </p:blipFill>
        <p:spPr bwMode="auto">
          <a:xfrm>
            <a:off x="4644008" y="1556792"/>
            <a:ext cx="4107422" cy="42484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Normal Electrophysiology</a:t>
            </a:r>
            <a:endParaRPr lang="en-IN" dirty="0">
              <a:solidFill>
                <a:schemeClr val="bg1"/>
              </a:solidFill>
            </a:endParaRPr>
          </a:p>
        </p:txBody>
      </p:sp>
      <p:sp>
        <p:nvSpPr>
          <p:cNvPr id="3" name="Content Placeholder 2"/>
          <p:cNvSpPr>
            <a:spLocks noGrp="1"/>
          </p:cNvSpPr>
          <p:nvPr>
            <p:ph sz="half" idx="1"/>
          </p:nvPr>
        </p:nvSpPr>
        <p:spPr/>
        <p:txBody>
          <a:bodyPr>
            <a:normAutofit/>
          </a:bodyPr>
          <a:lstStyle/>
          <a:p>
            <a:r>
              <a:rPr lang="en-IN" dirty="0" smtClean="0">
                <a:solidFill>
                  <a:schemeClr val="bg1"/>
                </a:solidFill>
              </a:rPr>
              <a:t>During routine studies, proximal and distal stimulations are nearly identical in configuration</a:t>
            </a:r>
          </a:p>
          <a:p>
            <a:pPr>
              <a:buNone/>
            </a:pPr>
            <a:endParaRPr lang="en-IN" dirty="0" smtClean="0"/>
          </a:p>
        </p:txBody>
      </p:sp>
      <p:sp>
        <p:nvSpPr>
          <p:cNvPr id="4" name="Content Placeholder 3"/>
          <p:cNvSpPr>
            <a:spLocks noGrp="1"/>
          </p:cNvSpPr>
          <p:nvPr>
            <p:ph sz="half" idx="2"/>
          </p:nvPr>
        </p:nvSpPr>
        <p:spPr/>
        <p:txBody>
          <a:bodyPr>
            <a:normAutofit/>
          </a:bodyPr>
          <a:lstStyle/>
          <a:p>
            <a:endParaRPr lang="en-IN" dirty="0"/>
          </a:p>
        </p:txBody>
      </p:sp>
      <p:pic>
        <p:nvPicPr>
          <p:cNvPr id="5" name="Picture 4" descr="http://www.jaaos.org/content/12/4/276/F6.large.jpg"/>
          <p:cNvPicPr>
            <a:picLocks noChangeAspect="1" noChangeArrowheads="1"/>
          </p:cNvPicPr>
          <p:nvPr/>
        </p:nvPicPr>
        <p:blipFill>
          <a:blip r:embed="rId2" cstate="print"/>
          <a:srcRect/>
          <a:stretch>
            <a:fillRect/>
          </a:stretch>
        </p:blipFill>
        <p:spPr bwMode="auto">
          <a:xfrm>
            <a:off x="4354224" y="1700808"/>
            <a:ext cx="4438100" cy="475252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bg1"/>
                </a:solidFill>
              </a:rPr>
              <a:t>Normal Electrophysiology</a:t>
            </a:r>
            <a:endParaRPr lang="en-IN" dirty="0">
              <a:solidFill>
                <a:schemeClr val="bg1"/>
              </a:solidFill>
            </a:endParaRPr>
          </a:p>
        </p:txBody>
      </p:sp>
      <p:sp>
        <p:nvSpPr>
          <p:cNvPr id="7" name="Content Placeholder 6"/>
          <p:cNvSpPr>
            <a:spLocks noGrp="1"/>
          </p:cNvSpPr>
          <p:nvPr>
            <p:ph sz="half" idx="1"/>
          </p:nvPr>
        </p:nvSpPr>
        <p:spPr/>
        <p:txBody>
          <a:bodyPr/>
          <a:lstStyle/>
          <a:p>
            <a:r>
              <a:rPr lang="en-IN" dirty="0" smtClean="0">
                <a:solidFill>
                  <a:schemeClr val="bg1"/>
                </a:solidFill>
              </a:rPr>
              <a:t>But if measured carefully, the proximal </a:t>
            </a:r>
            <a:r>
              <a:rPr lang="en-IN" dirty="0" smtClean="0">
                <a:solidFill>
                  <a:srgbClr val="FFFF00"/>
                </a:solidFill>
              </a:rPr>
              <a:t>AP duration may increase slightly, and both the area and amplitude may fall slightly</a:t>
            </a:r>
          </a:p>
          <a:p>
            <a:r>
              <a:rPr lang="en-US" dirty="0" smtClean="0">
                <a:solidFill>
                  <a:schemeClr val="bg1"/>
                </a:solidFill>
              </a:rPr>
              <a:t>More evident for the shorter duration SNAP</a:t>
            </a:r>
            <a:endParaRPr lang="en-IN" dirty="0" smtClean="0">
              <a:solidFill>
                <a:schemeClr val="bg1"/>
              </a:solidFill>
            </a:endParaRPr>
          </a:p>
          <a:p>
            <a:endParaRPr lang="en-IN" dirty="0">
              <a:solidFill>
                <a:schemeClr val="bg1"/>
              </a:solidFill>
            </a:endParaRPr>
          </a:p>
        </p:txBody>
      </p:sp>
      <p:sp>
        <p:nvSpPr>
          <p:cNvPr id="8" name="Content Placeholder 7"/>
          <p:cNvSpPr>
            <a:spLocks noGrp="1"/>
          </p:cNvSpPr>
          <p:nvPr>
            <p:ph sz="half" idx="2"/>
          </p:nvPr>
        </p:nvSpPr>
        <p:spPr/>
        <p:txBody>
          <a:bodyPr/>
          <a:lstStyle/>
          <a:p>
            <a:endParaRPr lang="en-IN"/>
          </a:p>
        </p:txBody>
      </p:sp>
      <p:pic>
        <p:nvPicPr>
          <p:cNvPr id="103426" name="Picture 2" descr="Full-size image (13 K)"/>
          <p:cNvPicPr>
            <a:picLocks noChangeAspect="1" noChangeArrowheads="1"/>
          </p:cNvPicPr>
          <p:nvPr/>
        </p:nvPicPr>
        <p:blipFill>
          <a:blip r:embed="rId2" cstate="print"/>
          <a:srcRect/>
          <a:stretch>
            <a:fillRect/>
          </a:stretch>
        </p:blipFill>
        <p:spPr bwMode="auto">
          <a:xfrm>
            <a:off x="4437358" y="1628800"/>
            <a:ext cx="4490221" cy="496855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a:bodyPr>
          <a:lstStyle/>
          <a:p>
            <a:r>
              <a:rPr lang="en-US" dirty="0" smtClean="0">
                <a:solidFill>
                  <a:schemeClr val="bg1"/>
                </a:solidFill>
              </a:rPr>
              <a:t>Temporal dispersion and phase cancellation</a:t>
            </a:r>
            <a:endParaRPr lang="en-IN" dirty="0">
              <a:solidFill>
                <a:schemeClr val="bg1"/>
              </a:solidFill>
            </a:endParaRPr>
          </a:p>
        </p:txBody>
      </p:sp>
      <p:sp>
        <p:nvSpPr>
          <p:cNvPr id="3" name="Content Placeholder 2"/>
          <p:cNvSpPr>
            <a:spLocks noGrp="1"/>
          </p:cNvSpPr>
          <p:nvPr>
            <p:ph idx="1"/>
          </p:nvPr>
        </p:nvSpPr>
        <p:spPr/>
        <p:txBody>
          <a:bodyPr>
            <a:normAutofit fontScale="92500"/>
          </a:bodyPr>
          <a:lstStyle/>
          <a:p>
            <a:pPr>
              <a:buNone/>
            </a:pPr>
            <a:endParaRPr lang="en-IN" dirty="0" smtClean="0"/>
          </a:p>
          <a:p>
            <a:r>
              <a:rPr lang="en-IN" dirty="0" smtClean="0">
                <a:solidFill>
                  <a:schemeClr val="bg1"/>
                </a:solidFill>
              </a:rPr>
              <a:t>Normal findings that result from a combination of temporal dispersion and phase cancellation</a:t>
            </a:r>
          </a:p>
          <a:p>
            <a:r>
              <a:rPr lang="en-IN" dirty="0" smtClean="0">
                <a:solidFill>
                  <a:schemeClr val="bg1"/>
                </a:solidFill>
              </a:rPr>
              <a:t>Due to </a:t>
            </a:r>
            <a:r>
              <a:rPr lang="en-IN" dirty="0" smtClean="0">
                <a:solidFill>
                  <a:srgbClr val="FFFF00"/>
                </a:solidFill>
              </a:rPr>
              <a:t>normal variation </a:t>
            </a:r>
            <a:r>
              <a:rPr lang="en-IN" dirty="0" smtClean="0">
                <a:solidFill>
                  <a:schemeClr val="bg1"/>
                </a:solidFill>
              </a:rPr>
              <a:t>in the size of individual fibre AP with larger fibres generally having larger amplitudes</a:t>
            </a:r>
          </a:p>
          <a:p>
            <a:r>
              <a:rPr lang="en-IN" dirty="0" smtClean="0">
                <a:solidFill>
                  <a:schemeClr val="bg1"/>
                </a:solidFill>
              </a:rPr>
              <a:t>Thus at proximal stimulation there is more dispersion(spread out) and less for distal stimulation</a:t>
            </a:r>
          </a:p>
          <a:p>
            <a:endParaRPr lang="en-IN" dirty="0" smtClean="0"/>
          </a:p>
          <a:p>
            <a:endParaRPr lang="en-IN" dirty="0" smtClean="0"/>
          </a:p>
          <a:p>
            <a:endParaRPr lang="en-IN" dirty="0" smtClean="0"/>
          </a:p>
          <a:p>
            <a:pPr>
              <a:buNone/>
            </a:pP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Temporal dispersion &amp; Phase cancellation</a:t>
            </a:r>
            <a:endParaRPr lang="en-IN" dirty="0">
              <a:solidFill>
                <a:schemeClr val="bg1"/>
              </a:solidFill>
            </a:endParaRPr>
          </a:p>
        </p:txBody>
      </p:sp>
      <p:sp>
        <p:nvSpPr>
          <p:cNvPr id="3" name="Content Placeholder 2"/>
          <p:cNvSpPr>
            <a:spLocks noGrp="1"/>
          </p:cNvSpPr>
          <p:nvPr>
            <p:ph idx="1"/>
          </p:nvPr>
        </p:nvSpPr>
        <p:spPr>
          <a:xfrm>
            <a:off x="467544" y="1556792"/>
            <a:ext cx="8229600" cy="4525963"/>
          </a:xfrm>
        </p:spPr>
        <p:txBody>
          <a:bodyPr>
            <a:normAutofit/>
          </a:bodyPr>
          <a:lstStyle/>
          <a:p>
            <a:r>
              <a:rPr lang="en-IN" dirty="0" smtClean="0">
                <a:solidFill>
                  <a:schemeClr val="bg1"/>
                </a:solidFill>
              </a:rPr>
              <a:t>Also APs have either a biphasic or </a:t>
            </a:r>
            <a:r>
              <a:rPr lang="en-IN" dirty="0" err="1" smtClean="0">
                <a:solidFill>
                  <a:schemeClr val="bg1"/>
                </a:solidFill>
              </a:rPr>
              <a:t>triphasic</a:t>
            </a:r>
            <a:r>
              <a:rPr lang="en-IN" dirty="0" smtClean="0">
                <a:solidFill>
                  <a:schemeClr val="bg1"/>
                </a:solidFill>
              </a:rPr>
              <a:t> configuration</a:t>
            </a:r>
          </a:p>
          <a:p>
            <a:pPr>
              <a:buNone/>
            </a:pPr>
            <a:endParaRPr lang="en-IN" dirty="0" smtClean="0">
              <a:solidFill>
                <a:schemeClr val="bg1"/>
              </a:solidFill>
            </a:endParaRPr>
          </a:p>
          <a:p>
            <a:r>
              <a:rPr lang="en-IN" dirty="0" smtClean="0">
                <a:solidFill>
                  <a:schemeClr val="bg1"/>
                </a:solidFill>
              </a:rPr>
              <a:t>When overlap occurs between the positive phase of one AP and negative phase of another, phase cancellation occurs, resulting in a smaller summated potential</a:t>
            </a:r>
          </a:p>
          <a:p>
            <a:endParaRPr lang="en-IN" dirty="0" smtClean="0"/>
          </a:p>
          <a:p>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18436" name="Picture 4" descr="http://ars.els-cdn.com/content/image/1-s2.0-S001346949800025X-gr3.gif"/>
          <p:cNvPicPr>
            <a:picLocks noChangeAspect="1" noChangeArrowheads="1"/>
          </p:cNvPicPr>
          <p:nvPr/>
        </p:nvPicPr>
        <p:blipFill>
          <a:blip r:embed="rId2" cstate="print"/>
          <a:srcRect/>
          <a:stretch>
            <a:fillRect/>
          </a:stretch>
        </p:blipFill>
        <p:spPr bwMode="auto">
          <a:xfrm>
            <a:off x="251520" y="188640"/>
            <a:ext cx="8643273" cy="645333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Temporal dispersion</a:t>
            </a:r>
            <a:endParaRPr lang="en-IN"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IN" dirty="0" smtClean="0">
                <a:solidFill>
                  <a:schemeClr val="bg1"/>
                </a:solidFill>
              </a:rPr>
              <a:t>Temporal dispersion is a physiological or pathological process </a:t>
            </a:r>
          </a:p>
          <a:p>
            <a:pPr>
              <a:buNone/>
            </a:pPr>
            <a:endParaRPr lang="en-IN" dirty="0" smtClean="0">
              <a:solidFill>
                <a:schemeClr val="bg1"/>
              </a:solidFill>
            </a:endParaRPr>
          </a:p>
          <a:p>
            <a:r>
              <a:rPr lang="en-IN" dirty="0" smtClean="0">
                <a:solidFill>
                  <a:schemeClr val="bg1"/>
                </a:solidFill>
              </a:rPr>
              <a:t>Not been established to produce motor or sensory deficits</a:t>
            </a:r>
          </a:p>
          <a:p>
            <a:endParaRPr lang="en-US" dirty="0" smtClean="0">
              <a:solidFill>
                <a:schemeClr val="bg1"/>
              </a:solidFill>
            </a:endParaRPr>
          </a:p>
          <a:p>
            <a:r>
              <a:rPr lang="en-IN" dirty="0" smtClean="0">
                <a:solidFill>
                  <a:schemeClr val="bg1"/>
                </a:solidFill>
              </a:rPr>
              <a:t>But contribute to some non-disabling features of </a:t>
            </a:r>
            <a:r>
              <a:rPr lang="en-IN" dirty="0" err="1" smtClean="0">
                <a:solidFill>
                  <a:schemeClr val="bg1"/>
                </a:solidFill>
              </a:rPr>
              <a:t>demyelinating</a:t>
            </a:r>
            <a:r>
              <a:rPr lang="en-IN" dirty="0" smtClean="0">
                <a:solidFill>
                  <a:schemeClr val="bg1"/>
                </a:solidFill>
              </a:rPr>
              <a:t> neuropathies such as </a:t>
            </a:r>
            <a:r>
              <a:rPr lang="en-IN" dirty="0" err="1" smtClean="0">
                <a:solidFill>
                  <a:schemeClr val="bg1"/>
                </a:solidFill>
              </a:rPr>
              <a:t>areflexia</a:t>
            </a:r>
            <a:r>
              <a:rPr lang="en-IN" dirty="0" smtClean="0">
                <a:solidFill>
                  <a:schemeClr val="bg1"/>
                </a:solidFill>
              </a:rPr>
              <a:t> and lost vibration sense.</a:t>
            </a:r>
          </a:p>
          <a:p>
            <a:endParaRPr lang="en-IN"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Temporal dispersion</a:t>
            </a:r>
            <a:endParaRPr lang="en-IN" dirty="0">
              <a:solidFill>
                <a:schemeClr val="bg1"/>
              </a:solidFill>
            </a:endParaRPr>
          </a:p>
        </p:txBody>
      </p:sp>
      <p:sp>
        <p:nvSpPr>
          <p:cNvPr id="3" name="Content Placeholder 2"/>
          <p:cNvSpPr>
            <a:spLocks noGrp="1"/>
          </p:cNvSpPr>
          <p:nvPr>
            <p:ph idx="1"/>
          </p:nvPr>
        </p:nvSpPr>
        <p:spPr>
          <a:xfrm>
            <a:off x="457200" y="1600200"/>
            <a:ext cx="8229600" cy="4925144"/>
          </a:xfrm>
        </p:spPr>
        <p:txBody>
          <a:bodyPr>
            <a:normAutofit/>
          </a:bodyPr>
          <a:lstStyle/>
          <a:p>
            <a:r>
              <a:rPr lang="en-IN" dirty="0" smtClean="0">
                <a:solidFill>
                  <a:schemeClr val="bg1"/>
                </a:solidFill>
              </a:rPr>
              <a:t>Physiological temporal dispersion occurs diffusely along the length of a nerve to a minor degree in normal subjects </a:t>
            </a:r>
          </a:p>
          <a:p>
            <a:pPr>
              <a:buNone/>
            </a:pPr>
            <a:endParaRPr lang="en-IN" dirty="0" smtClean="0">
              <a:solidFill>
                <a:schemeClr val="bg1"/>
              </a:solidFill>
            </a:endParaRPr>
          </a:p>
          <a:p>
            <a:r>
              <a:rPr lang="en-IN" dirty="0" smtClean="0">
                <a:solidFill>
                  <a:schemeClr val="bg1"/>
                </a:solidFill>
              </a:rPr>
              <a:t>Pathological temporal dispersion is the result of an </a:t>
            </a:r>
            <a:r>
              <a:rPr lang="en-IN" dirty="0" smtClean="0">
                <a:solidFill>
                  <a:srgbClr val="FFFF00"/>
                </a:solidFill>
              </a:rPr>
              <a:t>abnormally increased range of conduction velocities</a:t>
            </a:r>
            <a:r>
              <a:rPr lang="en-IN" dirty="0" smtClean="0">
                <a:solidFill>
                  <a:schemeClr val="bg1"/>
                </a:solidFill>
              </a:rPr>
              <a:t> among the individual axons of a nerve.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Temporal dispersion</a:t>
            </a:r>
            <a:endParaRPr lang="en-IN" dirty="0">
              <a:solidFill>
                <a:schemeClr val="bg1"/>
              </a:solidFill>
            </a:endParaRPr>
          </a:p>
        </p:txBody>
      </p:sp>
      <p:sp>
        <p:nvSpPr>
          <p:cNvPr id="3" name="Content Placeholder 2"/>
          <p:cNvSpPr>
            <a:spLocks noGrp="1"/>
          </p:cNvSpPr>
          <p:nvPr>
            <p:ph idx="1"/>
          </p:nvPr>
        </p:nvSpPr>
        <p:spPr/>
        <p:txBody>
          <a:bodyPr/>
          <a:lstStyle/>
          <a:p>
            <a:endParaRPr lang="en-IN"/>
          </a:p>
        </p:txBody>
      </p:sp>
      <p:pic>
        <p:nvPicPr>
          <p:cNvPr id="133122" name="Picture 2" descr="Full-size image (7 K)"/>
          <p:cNvPicPr>
            <a:picLocks noChangeAspect="1" noChangeArrowheads="1"/>
          </p:cNvPicPr>
          <p:nvPr/>
        </p:nvPicPr>
        <p:blipFill>
          <a:blip r:embed="rId2" cstate="print"/>
          <a:srcRect/>
          <a:stretch>
            <a:fillRect/>
          </a:stretch>
        </p:blipFill>
        <p:spPr bwMode="auto">
          <a:xfrm>
            <a:off x="254599" y="1772816"/>
            <a:ext cx="8738097" cy="44644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Introduction</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It causes a very focal conduction change, restricted to the site of injury</a:t>
            </a:r>
          </a:p>
          <a:p>
            <a:pPr>
              <a:buNone/>
            </a:pPr>
            <a:endParaRPr lang="en-IN" dirty="0" smtClean="0">
              <a:solidFill>
                <a:schemeClr val="bg1"/>
              </a:solidFill>
            </a:endParaRPr>
          </a:p>
          <a:p>
            <a:r>
              <a:rPr lang="en-IN" dirty="0" smtClean="0">
                <a:solidFill>
                  <a:schemeClr val="bg1"/>
                </a:solidFill>
              </a:rPr>
              <a:t>Hence, if the nerve is stimulated only distal to it no abnormalities are seen</a:t>
            </a:r>
            <a:endParaRPr lang="en-IN"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Phase cancellation</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Abnormal decrement may arise because increased TD; yields desynchronized arrival as well as increased cancellation between the positive and negative phases</a:t>
            </a:r>
          </a:p>
          <a:p>
            <a:pPr>
              <a:buNone/>
            </a:pPr>
            <a:endParaRPr lang="en-IN" dirty="0" smtClean="0">
              <a:solidFill>
                <a:schemeClr val="bg1"/>
              </a:solidFill>
            </a:endParaRPr>
          </a:p>
          <a:p>
            <a:r>
              <a:rPr lang="en-IN" dirty="0" smtClean="0">
                <a:solidFill>
                  <a:schemeClr val="bg1"/>
                </a:solidFill>
              </a:rPr>
              <a:t>Phase cancellation will be exaggerated when MUAPs are </a:t>
            </a:r>
            <a:r>
              <a:rPr lang="en-IN" dirty="0" err="1" smtClean="0">
                <a:solidFill>
                  <a:schemeClr val="bg1"/>
                </a:solidFill>
              </a:rPr>
              <a:t>polyphasic</a:t>
            </a:r>
            <a:r>
              <a:rPr lang="en-IN" dirty="0" smtClean="0">
                <a:solidFill>
                  <a:schemeClr val="bg1"/>
                </a:solidFill>
              </a:rPr>
              <a:t> due to collateral </a:t>
            </a:r>
            <a:r>
              <a:rPr lang="en-IN" dirty="0" err="1" smtClean="0">
                <a:solidFill>
                  <a:schemeClr val="bg1"/>
                </a:solidFill>
              </a:rPr>
              <a:t>reinnervation</a:t>
            </a:r>
            <a:r>
              <a:rPr lang="en-IN" dirty="0" smtClean="0">
                <a:solidFill>
                  <a:schemeClr val="bg1"/>
                </a:solidFill>
              </a:rPr>
              <a:t> following partial </a:t>
            </a:r>
            <a:r>
              <a:rPr lang="en-IN" dirty="0" err="1" smtClean="0">
                <a:solidFill>
                  <a:schemeClr val="bg1"/>
                </a:solidFill>
              </a:rPr>
              <a:t>denervation</a:t>
            </a:r>
            <a:endParaRPr lang="en-IN" dirty="0" smtClean="0">
              <a:solidFill>
                <a:schemeClr val="bg1"/>
              </a:solidFill>
            </a:endParaRPr>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1835696" y="404664"/>
            <a:ext cx="5904656" cy="588415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chemeClr val="bg1"/>
                </a:solidFill>
              </a:rPr>
              <a:t>Focal nerve lesion </a:t>
            </a:r>
            <a:r>
              <a:rPr lang="en-IN" dirty="0" err="1" smtClean="0">
                <a:solidFill>
                  <a:schemeClr val="bg1"/>
                </a:solidFill>
              </a:rPr>
              <a:t>pathophysiology</a:t>
            </a:r>
            <a:r>
              <a:rPr lang="en-IN" dirty="0" smtClean="0">
                <a:solidFill>
                  <a:schemeClr val="bg1"/>
                </a:solidFill>
              </a:rPr>
              <a:t>: NCS recognition</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A great variety of mechanisms—compression, traction, laceration, thermal, chemical, etc,—can injure the axons</a:t>
            </a:r>
          </a:p>
          <a:p>
            <a:pPr>
              <a:buNone/>
            </a:pPr>
            <a:endParaRPr lang="en-IN" dirty="0" smtClean="0">
              <a:solidFill>
                <a:schemeClr val="bg1"/>
              </a:solidFill>
            </a:endParaRPr>
          </a:p>
          <a:p>
            <a:r>
              <a:rPr lang="en-IN" dirty="0" smtClean="0">
                <a:solidFill>
                  <a:schemeClr val="bg1"/>
                </a:solidFill>
              </a:rPr>
              <a:t>Pathologic reactions of these axons to such focal injuries is quite limited- </a:t>
            </a:r>
            <a:r>
              <a:rPr lang="en-IN" dirty="0" smtClean="0">
                <a:solidFill>
                  <a:srgbClr val="FFFF00"/>
                </a:solidFill>
              </a:rPr>
              <a:t>axon loss, </a:t>
            </a:r>
            <a:r>
              <a:rPr lang="en-IN" dirty="0" err="1" smtClean="0">
                <a:solidFill>
                  <a:srgbClr val="FFFF00"/>
                </a:solidFill>
              </a:rPr>
              <a:t>demyelination</a:t>
            </a:r>
            <a:r>
              <a:rPr lang="en-IN" dirty="0" smtClean="0">
                <a:solidFill>
                  <a:srgbClr val="FFFF00"/>
                </a:solidFill>
              </a:rPr>
              <a:t>, or a combination of both</a:t>
            </a:r>
            <a:endParaRPr lang="en-IN" dirty="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Axonal loss </a:t>
            </a:r>
            <a:r>
              <a:rPr lang="en-US" dirty="0" err="1" smtClean="0">
                <a:solidFill>
                  <a:schemeClr val="bg1"/>
                </a:solidFill>
              </a:rPr>
              <a:t>vs</a:t>
            </a:r>
            <a:r>
              <a:rPr lang="en-US" dirty="0" smtClean="0">
                <a:solidFill>
                  <a:schemeClr val="bg1"/>
                </a:solidFill>
              </a:rPr>
              <a:t> focal </a:t>
            </a:r>
            <a:r>
              <a:rPr lang="en-US" dirty="0" err="1" smtClean="0">
                <a:solidFill>
                  <a:schemeClr val="bg1"/>
                </a:solidFill>
              </a:rPr>
              <a:t>demyelination</a:t>
            </a:r>
            <a:endParaRPr lang="en-IN" dirty="0">
              <a:solidFill>
                <a:schemeClr val="bg1"/>
              </a:solidFill>
            </a:endParaRPr>
          </a:p>
        </p:txBody>
      </p:sp>
      <p:sp>
        <p:nvSpPr>
          <p:cNvPr id="3" name="Content Placeholder 2"/>
          <p:cNvSpPr>
            <a:spLocks noGrp="1"/>
          </p:cNvSpPr>
          <p:nvPr>
            <p:ph sz="half" idx="1"/>
          </p:nvPr>
        </p:nvSpPr>
        <p:spPr>
          <a:xfrm>
            <a:off x="251520" y="1600200"/>
            <a:ext cx="3960440" cy="4525963"/>
          </a:xfrm>
        </p:spPr>
        <p:txBody>
          <a:bodyPr>
            <a:normAutofit fontScale="92500" lnSpcReduction="20000"/>
          </a:bodyPr>
          <a:lstStyle/>
          <a:p>
            <a:r>
              <a:rPr lang="en-IN" dirty="0" smtClean="0">
                <a:solidFill>
                  <a:schemeClr val="bg1"/>
                </a:solidFill>
              </a:rPr>
              <a:t>The most defining is that focal </a:t>
            </a:r>
            <a:r>
              <a:rPr lang="en-IN" dirty="0" err="1" smtClean="0">
                <a:solidFill>
                  <a:schemeClr val="bg1"/>
                </a:solidFill>
              </a:rPr>
              <a:t>demyelination</a:t>
            </a:r>
            <a:r>
              <a:rPr lang="en-IN" dirty="0" smtClean="0">
                <a:solidFill>
                  <a:schemeClr val="bg1"/>
                </a:solidFill>
              </a:rPr>
              <a:t> remains </a:t>
            </a:r>
            <a:r>
              <a:rPr lang="en-IN" dirty="0" smtClean="0">
                <a:solidFill>
                  <a:srgbClr val="FFFF00"/>
                </a:solidFill>
              </a:rPr>
              <a:t>strictly localized </a:t>
            </a:r>
            <a:r>
              <a:rPr lang="en-IN" dirty="0" smtClean="0">
                <a:solidFill>
                  <a:schemeClr val="bg1"/>
                </a:solidFill>
              </a:rPr>
              <a:t>to the segment of nerve initially injured</a:t>
            </a:r>
          </a:p>
          <a:p>
            <a:pPr>
              <a:buNone/>
            </a:pPr>
            <a:endParaRPr lang="en-IN" dirty="0" smtClean="0">
              <a:solidFill>
                <a:schemeClr val="bg1"/>
              </a:solidFill>
            </a:endParaRPr>
          </a:p>
          <a:p>
            <a:r>
              <a:rPr lang="en-IN" dirty="0" smtClean="0">
                <a:solidFill>
                  <a:schemeClr val="bg1"/>
                </a:solidFill>
              </a:rPr>
              <a:t>With axon loss, in contrast, regardless of how minute the nerve segment initially damaged, </a:t>
            </a:r>
            <a:r>
              <a:rPr lang="en-IN" dirty="0" err="1" smtClean="0">
                <a:solidFill>
                  <a:srgbClr val="FFFF00"/>
                </a:solidFill>
              </a:rPr>
              <a:t>Wallarian</a:t>
            </a:r>
            <a:r>
              <a:rPr lang="en-IN" dirty="0" smtClean="0">
                <a:solidFill>
                  <a:schemeClr val="bg1"/>
                </a:solidFill>
              </a:rPr>
              <a:t> degeneration sets in</a:t>
            </a:r>
          </a:p>
          <a:p>
            <a:endParaRPr lang="en-IN" dirty="0" smtClean="0"/>
          </a:p>
          <a:p>
            <a:endParaRPr lang="en-IN" dirty="0" smtClean="0"/>
          </a:p>
          <a:p>
            <a:endParaRPr lang="en-IN" dirty="0"/>
          </a:p>
        </p:txBody>
      </p:sp>
      <p:sp>
        <p:nvSpPr>
          <p:cNvPr id="4" name="Content Placeholder 3"/>
          <p:cNvSpPr>
            <a:spLocks noGrp="1"/>
          </p:cNvSpPr>
          <p:nvPr>
            <p:ph sz="half" idx="2"/>
          </p:nvPr>
        </p:nvSpPr>
        <p:spPr/>
        <p:txBody>
          <a:bodyPr>
            <a:normAutofit fontScale="92500" lnSpcReduction="20000"/>
          </a:bodyPr>
          <a:lstStyle/>
          <a:p>
            <a:endParaRPr lang="en-IN"/>
          </a:p>
        </p:txBody>
      </p:sp>
      <p:pic>
        <p:nvPicPr>
          <p:cNvPr id="94210" name="Picture 2" descr="http://classconnection.s3.amazonaws.com/967/flashcards/727967/jpg/mye1319407515133.jpg"/>
          <p:cNvPicPr>
            <a:picLocks noChangeAspect="1" noChangeArrowheads="1"/>
          </p:cNvPicPr>
          <p:nvPr/>
        </p:nvPicPr>
        <p:blipFill>
          <a:blip r:embed="rId2" cstate="print"/>
          <a:srcRect/>
          <a:stretch>
            <a:fillRect/>
          </a:stretch>
        </p:blipFill>
        <p:spPr bwMode="auto">
          <a:xfrm>
            <a:off x="4174182" y="1556792"/>
            <a:ext cx="4969818" cy="468052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Focal nerve lesion </a:t>
            </a:r>
            <a:r>
              <a:rPr lang="en-US" dirty="0" err="1" smtClean="0">
                <a:solidFill>
                  <a:schemeClr val="bg1"/>
                </a:solidFill>
              </a:rPr>
              <a:t>pathophysiology</a:t>
            </a:r>
            <a:endParaRPr lang="en-IN" dirty="0">
              <a:solidFill>
                <a:schemeClr val="bg1"/>
              </a:solidFill>
            </a:endParaRPr>
          </a:p>
        </p:txBody>
      </p:sp>
      <p:sp>
        <p:nvSpPr>
          <p:cNvPr id="3" name="Content Placeholder 2"/>
          <p:cNvSpPr>
            <a:spLocks noGrp="1"/>
          </p:cNvSpPr>
          <p:nvPr>
            <p:ph idx="1"/>
          </p:nvPr>
        </p:nvSpPr>
        <p:spPr/>
        <p:txBody>
          <a:bodyPr/>
          <a:lstStyle/>
          <a:p>
            <a:endParaRPr lang="en-IN" dirty="0" smtClean="0">
              <a:solidFill>
                <a:schemeClr val="bg1"/>
              </a:solidFill>
            </a:endParaRPr>
          </a:p>
          <a:p>
            <a:r>
              <a:rPr lang="en-IN" dirty="0" smtClean="0">
                <a:solidFill>
                  <a:schemeClr val="bg1"/>
                </a:solidFill>
              </a:rPr>
              <a:t>A total of four distinct </a:t>
            </a:r>
            <a:r>
              <a:rPr lang="en-IN" dirty="0" err="1" smtClean="0">
                <a:solidFill>
                  <a:schemeClr val="bg1"/>
                </a:solidFill>
              </a:rPr>
              <a:t>pathophysiologic</a:t>
            </a:r>
            <a:r>
              <a:rPr lang="en-IN" dirty="0" smtClean="0">
                <a:solidFill>
                  <a:schemeClr val="bg1"/>
                </a:solidFill>
              </a:rPr>
              <a:t> patterns, and combinations thereof, can be produced by these two pathologic processes</a:t>
            </a:r>
            <a:endParaRPr lang="en-IN"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rtlCol="0">
            <a:normAutofit/>
          </a:bodyPr>
          <a:lstStyle/>
          <a:p>
            <a:pPr eaLnBrk="1" fontAlgn="auto" hangingPunct="1">
              <a:spcAft>
                <a:spcPts val="0"/>
              </a:spcAft>
              <a:defRPr/>
            </a:pPr>
            <a:r>
              <a:rPr lang="en-US" sz="3200" dirty="0" smtClean="0">
                <a:solidFill>
                  <a:schemeClr val="bg1"/>
                </a:solidFill>
                <a:effectLst>
                  <a:outerShdw blurRad="38100" dist="38100" dir="2700000" algn="tl">
                    <a:srgbClr val="C0C0C0"/>
                  </a:outerShdw>
                </a:effectLst>
              </a:rPr>
              <a:t>Patterns of conduction abnormalities in nerve lesions</a:t>
            </a:r>
            <a:r>
              <a:rPr lang="en-US" sz="3200" dirty="0" smtClean="0">
                <a:effectLst>
                  <a:outerShdw blurRad="38100" dist="38100" dir="2700000" algn="tl">
                    <a:srgbClr val="C0C0C0"/>
                  </a:outerShdw>
                </a:effectLst>
              </a:rPr>
              <a:t>	</a:t>
            </a:r>
          </a:p>
        </p:txBody>
      </p:sp>
      <p:sp>
        <p:nvSpPr>
          <p:cNvPr id="19459" name="Rectangle 3"/>
          <p:cNvSpPr>
            <a:spLocks noGrp="1" noChangeArrowheads="1"/>
          </p:cNvSpPr>
          <p:nvPr>
            <p:ph idx="1"/>
          </p:nvPr>
        </p:nvSpPr>
        <p:spPr>
          <a:xfrm>
            <a:off x="467544" y="1676400"/>
            <a:ext cx="8466906" cy="4572000"/>
          </a:xfrm>
        </p:spPr>
        <p:txBody>
          <a:bodyPr rtlCol="0">
            <a:normAutofit/>
          </a:bodyPr>
          <a:lstStyle/>
          <a:p>
            <a:pPr>
              <a:lnSpc>
                <a:spcPct val="140000"/>
              </a:lnSpc>
              <a:buClr>
                <a:srgbClr val="CC6600"/>
              </a:buClr>
              <a:buSzPct val="85000"/>
              <a:defRPr/>
            </a:pPr>
            <a:r>
              <a:rPr lang="en-US" sz="2800" dirty="0" smtClean="0">
                <a:solidFill>
                  <a:schemeClr val="bg1"/>
                </a:solidFill>
              </a:rPr>
              <a:t>Conduction failure pattern- in axonal loss	</a:t>
            </a:r>
          </a:p>
          <a:p>
            <a:pPr>
              <a:lnSpc>
                <a:spcPct val="140000"/>
              </a:lnSpc>
              <a:buClr>
                <a:srgbClr val="CC6600"/>
              </a:buClr>
              <a:buSzPct val="85000"/>
              <a:defRPr/>
            </a:pPr>
            <a:r>
              <a:rPr lang="en-US" sz="2800" dirty="0" smtClean="0">
                <a:solidFill>
                  <a:schemeClr val="bg1"/>
                </a:solidFill>
              </a:rPr>
              <a:t>Conduction slowing pattern</a:t>
            </a:r>
          </a:p>
          <a:p>
            <a:pPr>
              <a:lnSpc>
                <a:spcPct val="140000"/>
              </a:lnSpc>
              <a:buClr>
                <a:srgbClr val="CC6600"/>
              </a:buClr>
              <a:buSzPct val="85000"/>
              <a:buNone/>
              <a:defRPr/>
            </a:pPr>
            <a:r>
              <a:rPr lang="en-US" sz="2800" dirty="0" smtClean="0">
                <a:solidFill>
                  <a:schemeClr val="bg1"/>
                </a:solidFill>
              </a:rPr>
              <a:t>      - </a:t>
            </a:r>
            <a:r>
              <a:rPr lang="en-US" dirty="0" smtClean="0">
                <a:solidFill>
                  <a:schemeClr val="bg1"/>
                </a:solidFill>
              </a:rPr>
              <a:t>Differential slowing</a:t>
            </a:r>
          </a:p>
          <a:p>
            <a:pPr>
              <a:lnSpc>
                <a:spcPct val="140000"/>
              </a:lnSpc>
              <a:buClr>
                <a:srgbClr val="CC6600"/>
              </a:buClr>
              <a:buSzPct val="85000"/>
              <a:buNone/>
              <a:defRPr/>
            </a:pPr>
            <a:r>
              <a:rPr lang="en-US" dirty="0" smtClean="0">
                <a:solidFill>
                  <a:schemeClr val="bg1"/>
                </a:solidFill>
              </a:rPr>
              <a:t>     - Focal synchronized slowing                   .</a:t>
            </a:r>
          </a:p>
          <a:p>
            <a:pPr eaLnBrk="1" fontAlgn="auto" hangingPunct="1">
              <a:lnSpc>
                <a:spcPct val="140000"/>
              </a:lnSpc>
              <a:spcAft>
                <a:spcPts val="0"/>
              </a:spcAft>
              <a:buClr>
                <a:srgbClr val="CC6600"/>
              </a:buClr>
              <a:buSzPct val="85000"/>
              <a:buFont typeface="Wingdings" pitchFamily="2" charset="2"/>
              <a:buChar char="Ø"/>
              <a:defRPr/>
            </a:pPr>
            <a:r>
              <a:rPr lang="en-US" sz="2800" dirty="0" smtClean="0">
                <a:solidFill>
                  <a:schemeClr val="bg1"/>
                </a:solidFill>
              </a:rPr>
              <a:t>Conduction block pattern</a:t>
            </a:r>
          </a:p>
          <a:p>
            <a:pPr eaLnBrk="1" fontAlgn="auto" hangingPunct="1">
              <a:spcAft>
                <a:spcPts val="0"/>
              </a:spcAft>
              <a:buFontTx/>
              <a:buNone/>
              <a:defRPr/>
            </a:pPr>
            <a:endParaRPr lang="en-US"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Conduction failure pattern</a:t>
            </a:r>
            <a:endParaRPr lang="en-IN" dirty="0">
              <a:solidFill>
                <a:schemeClr val="bg1"/>
              </a:solidFill>
            </a:endParaRPr>
          </a:p>
        </p:txBody>
      </p:sp>
      <p:sp>
        <p:nvSpPr>
          <p:cNvPr id="3" name="Content Placeholder 2"/>
          <p:cNvSpPr>
            <a:spLocks noGrp="1"/>
          </p:cNvSpPr>
          <p:nvPr>
            <p:ph idx="1"/>
          </p:nvPr>
        </p:nvSpPr>
        <p:spPr/>
        <p:txBody>
          <a:bodyPr>
            <a:normAutofit fontScale="92500"/>
          </a:bodyPr>
          <a:lstStyle/>
          <a:p>
            <a:r>
              <a:rPr lang="en-IN" dirty="0" smtClean="0">
                <a:solidFill>
                  <a:schemeClr val="bg1"/>
                </a:solidFill>
              </a:rPr>
              <a:t>All the amplitudes are</a:t>
            </a:r>
            <a:r>
              <a:rPr lang="en-IN" dirty="0" smtClean="0">
                <a:solidFill>
                  <a:srgbClr val="FFFF00"/>
                </a:solidFill>
              </a:rPr>
              <a:t> reduced at all stimulation points</a:t>
            </a:r>
            <a:r>
              <a:rPr lang="en-IN" dirty="0" smtClean="0">
                <a:solidFill>
                  <a:schemeClr val="bg1"/>
                </a:solidFill>
              </a:rPr>
              <a:t>- </a:t>
            </a:r>
            <a:r>
              <a:rPr lang="en-IN" dirty="0" err="1" smtClean="0">
                <a:solidFill>
                  <a:schemeClr val="bg1"/>
                </a:solidFill>
              </a:rPr>
              <a:t>inelicitable</a:t>
            </a:r>
            <a:r>
              <a:rPr lang="en-IN" dirty="0" smtClean="0">
                <a:solidFill>
                  <a:schemeClr val="bg1"/>
                </a:solidFill>
              </a:rPr>
              <a:t> or uniformly low in amplitude</a:t>
            </a:r>
          </a:p>
          <a:p>
            <a:pPr>
              <a:buNone/>
            </a:pPr>
            <a:endParaRPr lang="en-IN" dirty="0" smtClean="0">
              <a:solidFill>
                <a:schemeClr val="bg1"/>
              </a:solidFill>
            </a:endParaRPr>
          </a:p>
          <a:p>
            <a:r>
              <a:rPr lang="en-IN" dirty="0" smtClean="0">
                <a:solidFill>
                  <a:schemeClr val="bg1"/>
                </a:solidFill>
              </a:rPr>
              <a:t>By far the most common</a:t>
            </a:r>
          </a:p>
          <a:p>
            <a:pPr>
              <a:buNone/>
            </a:pPr>
            <a:endParaRPr lang="en-IN" dirty="0" smtClean="0">
              <a:solidFill>
                <a:schemeClr val="bg1"/>
              </a:solidFill>
            </a:endParaRPr>
          </a:p>
          <a:p>
            <a:r>
              <a:rPr lang="en-IN" dirty="0" smtClean="0">
                <a:solidFill>
                  <a:schemeClr val="bg1"/>
                </a:solidFill>
              </a:rPr>
              <a:t>Pattern seen with all axon loss lesions, of more than 7–10 days duration, the responsible lesion being anywhere along the nerve</a:t>
            </a:r>
            <a:endParaRPr lang="en-IN"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Conduction failure pattern</a:t>
            </a:r>
            <a:endParaRPr lang="en-IN" dirty="0">
              <a:solidFill>
                <a:schemeClr val="bg1"/>
              </a:solidFill>
            </a:endParaRPr>
          </a:p>
        </p:txBody>
      </p:sp>
      <p:sp>
        <p:nvSpPr>
          <p:cNvPr id="3" name="Content Placeholder 2"/>
          <p:cNvSpPr>
            <a:spLocks noGrp="1"/>
          </p:cNvSpPr>
          <p:nvPr>
            <p:ph sz="half" idx="1"/>
          </p:nvPr>
        </p:nvSpPr>
        <p:spPr/>
        <p:txBody>
          <a:bodyPr>
            <a:normAutofit/>
          </a:bodyPr>
          <a:lstStyle/>
          <a:p>
            <a:endParaRPr lang="en-IN" dirty="0" smtClean="0"/>
          </a:p>
          <a:p>
            <a:r>
              <a:rPr lang="en-IN" dirty="0" smtClean="0">
                <a:solidFill>
                  <a:schemeClr val="bg1"/>
                </a:solidFill>
              </a:rPr>
              <a:t>Can also be seen with </a:t>
            </a:r>
            <a:r>
              <a:rPr lang="en-IN" dirty="0" err="1" smtClean="0">
                <a:solidFill>
                  <a:schemeClr val="bg1"/>
                </a:solidFill>
              </a:rPr>
              <a:t>demyelinating</a:t>
            </a:r>
            <a:r>
              <a:rPr lang="en-IN" dirty="0" smtClean="0">
                <a:solidFill>
                  <a:schemeClr val="bg1"/>
                </a:solidFill>
              </a:rPr>
              <a:t> lesions which are situated distally along the nerve, between the </a:t>
            </a:r>
            <a:r>
              <a:rPr lang="en-IN" dirty="0" smtClean="0">
                <a:solidFill>
                  <a:srgbClr val="FFFF00"/>
                </a:solidFill>
              </a:rPr>
              <a:t>most distal </a:t>
            </a:r>
            <a:r>
              <a:rPr lang="en-IN" dirty="0" smtClean="0">
                <a:solidFill>
                  <a:schemeClr val="bg1"/>
                </a:solidFill>
              </a:rPr>
              <a:t>stimulating point and the recording site</a:t>
            </a:r>
            <a:endParaRPr lang="en-IN" dirty="0">
              <a:solidFill>
                <a:schemeClr val="bg1"/>
              </a:solidFill>
            </a:endParaRPr>
          </a:p>
        </p:txBody>
      </p:sp>
      <p:sp>
        <p:nvSpPr>
          <p:cNvPr id="5" name="Content Placeholder 4"/>
          <p:cNvSpPr>
            <a:spLocks noGrp="1"/>
          </p:cNvSpPr>
          <p:nvPr>
            <p:ph sz="half" idx="2"/>
          </p:nvPr>
        </p:nvSpPr>
        <p:spPr/>
        <p:txBody>
          <a:bodyPr/>
          <a:lstStyle/>
          <a:p>
            <a:endParaRPr lang="en-IN"/>
          </a:p>
        </p:txBody>
      </p:sp>
      <p:pic>
        <p:nvPicPr>
          <p:cNvPr id="89090" name="Picture 2" descr="http://www.ib.cnea.gov.ar/~redneu/2013/BOOKS/Principles%20of%20Neural%20Science%20-%20Kandel/gateway.ut.ovid.com/fulltextservice/ct%7B06b9ee1beed594190674f1983457a7dd32af6a0d5a4c9892~42/da6c35ff4.gif.png"/>
          <p:cNvPicPr>
            <a:picLocks noChangeAspect="1" noChangeArrowheads="1"/>
          </p:cNvPicPr>
          <p:nvPr/>
        </p:nvPicPr>
        <p:blipFill>
          <a:blip r:embed="rId2" cstate="print"/>
          <a:srcRect/>
          <a:stretch>
            <a:fillRect/>
          </a:stretch>
        </p:blipFill>
        <p:spPr bwMode="auto">
          <a:xfrm>
            <a:off x="4499992" y="1445056"/>
            <a:ext cx="4464496" cy="522430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2" cstate="print"/>
          <a:srcRect/>
          <a:stretch>
            <a:fillRect/>
          </a:stretch>
        </p:blipFill>
        <p:spPr bwMode="auto">
          <a:xfrm>
            <a:off x="1259632" y="0"/>
            <a:ext cx="6255939" cy="6858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Conduction slowing</a:t>
            </a:r>
            <a:endParaRPr lang="en-IN" dirty="0">
              <a:solidFill>
                <a:schemeClr val="bg1"/>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conduction block</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The phenomenon was first reported by </a:t>
            </a:r>
            <a:r>
              <a:rPr lang="en-IN" dirty="0" err="1" smtClean="0">
                <a:solidFill>
                  <a:schemeClr val="bg1"/>
                </a:solidFill>
              </a:rPr>
              <a:t>Duchenne</a:t>
            </a:r>
            <a:r>
              <a:rPr lang="en-IN" dirty="0" smtClean="0">
                <a:solidFill>
                  <a:schemeClr val="bg1"/>
                </a:solidFill>
              </a:rPr>
              <a:t> de Boulogne (1861) and </a:t>
            </a:r>
            <a:r>
              <a:rPr lang="en-IN" dirty="0" err="1" smtClean="0">
                <a:solidFill>
                  <a:schemeClr val="bg1"/>
                </a:solidFill>
              </a:rPr>
              <a:t>Erb</a:t>
            </a:r>
            <a:r>
              <a:rPr lang="en-IN" dirty="0" smtClean="0">
                <a:solidFill>
                  <a:schemeClr val="bg1"/>
                </a:solidFill>
              </a:rPr>
              <a:t> (1876)</a:t>
            </a:r>
          </a:p>
          <a:p>
            <a:pPr>
              <a:buNone/>
            </a:pPr>
            <a:endParaRPr lang="en-IN" dirty="0" smtClean="0">
              <a:solidFill>
                <a:schemeClr val="bg1"/>
              </a:solidFill>
            </a:endParaRPr>
          </a:p>
          <a:p>
            <a:r>
              <a:rPr lang="en-IN" dirty="0" smtClean="0">
                <a:solidFill>
                  <a:schemeClr val="bg1"/>
                </a:solidFill>
              </a:rPr>
              <a:t>The clinical expression consists in a sensory-motor deficit that is reversible in less than 1 to 2 months when it relates to a lesion of the myelin sheath. </a:t>
            </a:r>
            <a:endParaRPr lang="en-IN"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Differential/</a:t>
            </a:r>
            <a:r>
              <a:rPr lang="en-US" dirty="0" err="1" smtClean="0">
                <a:solidFill>
                  <a:schemeClr val="bg1"/>
                </a:solidFill>
              </a:rPr>
              <a:t>desynchronised</a:t>
            </a:r>
            <a:r>
              <a:rPr lang="en-US" dirty="0" smtClean="0">
                <a:solidFill>
                  <a:schemeClr val="bg1"/>
                </a:solidFill>
              </a:rPr>
              <a:t> slowing</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Manifest as </a:t>
            </a:r>
            <a:r>
              <a:rPr lang="en-IN" dirty="0" smtClean="0">
                <a:solidFill>
                  <a:srgbClr val="FFFF00"/>
                </a:solidFill>
              </a:rPr>
              <a:t>dispersed APs </a:t>
            </a:r>
            <a:r>
              <a:rPr lang="en-IN" dirty="0" smtClean="0">
                <a:solidFill>
                  <a:schemeClr val="bg1"/>
                </a:solidFill>
              </a:rPr>
              <a:t>on all stimulations proximal to the lesion, with </a:t>
            </a:r>
            <a:r>
              <a:rPr lang="en-IN" dirty="0" err="1" smtClean="0">
                <a:solidFill>
                  <a:schemeClr val="bg1"/>
                </a:solidFill>
              </a:rPr>
              <a:t>nondispersed</a:t>
            </a:r>
            <a:r>
              <a:rPr lang="en-IN" dirty="0" smtClean="0">
                <a:solidFill>
                  <a:schemeClr val="bg1"/>
                </a:solidFill>
              </a:rPr>
              <a:t> responses on stimulations distal to it</a:t>
            </a:r>
          </a:p>
          <a:p>
            <a:pPr>
              <a:buNone/>
            </a:pPr>
            <a:endParaRPr lang="en-IN" dirty="0" smtClean="0">
              <a:solidFill>
                <a:schemeClr val="bg1"/>
              </a:solidFill>
            </a:endParaRPr>
          </a:p>
          <a:p>
            <a:r>
              <a:rPr lang="en-IN" dirty="0" smtClean="0">
                <a:solidFill>
                  <a:schemeClr val="bg1"/>
                </a:solidFill>
              </a:rPr>
              <a:t>As speed of impulse transmission is reduced variably along axons at the lesion site</a:t>
            </a:r>
            <a:endParaRPr lang="en-IN"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Desynchronised</a:t>
            </a:r>
            <a:r>
              <a:rPr lang="en-US" dirty="0" smtClean="0">
                <a:solidFill>
                  <a:schemeClr val="bg1"/>
                </a:solidFill>
              </a:rPr>
              <a:t> slowing</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At least some of the fastest conducting axons are not affected</a:t>
            </a:r>
          </a:p>
          <a:p>
            <a:pPr>
              <a:buNone/>
            </a:pPr>
            <a:endParaRPr lang="en-IN" dirty="0" smtClean="0">
              <a:solidFill>
                <a:schemeClr val="bg1"/>
              </a:solidFill>
            </a:endParaRPr>
          </a:p>
          <a:p>
            <a:r>
              <a:rPr lang="en-IN" dirty="0" smtClean="0">
                <a:solidFill>
                  <a:schemeClr val="bg1"/>
                </a:solidFill>
              </a:rPr>
              <a:t>Thus APs are dispersed, and often of low amplitude, the rate of conduction (the latencies or CVs) through the lesion is not reduced</a:t>
            </a:r>
            <a:endParaRPr lang="en-IN"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cstate="print"/>
          <a:srcRect/>
          <a:stretch>
            <a:fillRect/>
          </a:stretch>
        </p:blipFill>
        <p:spPr bwMode="auto">
          <a:xfrm>
            <a:off x="395536" y="0"/>
            <a:ext cx="8280919"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Focal/</a:t>
            </a:r>
            <a:r>
              <a:rPr lang="en-US" dirty="0" err="1" smtClean="0">
                <a:solidFill>
                  <a:schemeClr val="bg1"/>
                </a:solidFill>
              </a:rPr>
              <a:t>synchronised</a:t>
            </a:r>
            <a:r>
              <a:rPr lang="en-US" dirty="0" smtClean="0">
                <a:solidFill>
                  <a:schemeClr val="bg1"/>
                </a:solidFill>
              </a:rPr>
              <a:t> slowing</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Here, the rate of conduction along </a:t>
            </a:r>
            <a:r>
              <a:rPr lang="en-IN" dirty="0" smtClean="0">
                <a:solidFill>
                  <a:srgbClr val="FFFF00"/>
                </a:solidFill>
              </a:rPr>
              <a:t>all</a:t>
            </a:r>
            <a:r>
              <a:rPr lang="en-IN" dirty="0" smtClean="0">
                <a:solidFill>
                  <a:schemeClr val="bg1"/>
                </a:solidFill>
              </a:rPr>
              <a:t> the large </a:t>
            </a:r>
            <a:r>
              <a:rPr lang="en-IN" dirty="0" err="1" smtClean="0">
                <a:solidFill>
                  <a:schemeClr val="bg1"/>
                </a:solidFill>
              </a:rPr>
              <a:t>myelinated</a:t>
            </a:r>
            <a:r>
              <a:rPr lang="en-IN" dirty="0" smtClean="0">
                <a:solidFill>
                  <a:schemeClr val="bg1"/>
                </a:solidFill>
              </a:rPr>
              <a:t> </a:t>
            </a:r>
            <a:r>
              <a:rPr lang="en-IN" dirty="0" err="1" smtClean="0">
                <a:solidFill>
                  <a:schemeClr val="bg1"/>
                </a:solidFill>
              </a:rPr>
              <a:t>fibers</a:t>
            </a:r>
            <a:r>
              <a:rPr lang="en-IN" dirty="0" smtClean="0">
                <a:solidFill>
                  <a:schemeClr val="bg1"/>
                </a:solidFill>
              </a:rPr>
              <a:t> is slowed, and to essentially the </a:t>
            </a:r>
            <a:r>
              <a:rPr lang="en-IN" dirty="0" smtClean="0">
                <a:solidFill>
                  <a:srgbClr val="FFFF00"/>
                </a:solidFill>
              </a:rPr>
              <a:t>same degree</a:t>
            </a:r>
          </a:p>
          <a:p>
            <a:pPr>
              <a:buNone/>
            </a:pPr>
            <a:endParaRPr lang="en-IN" dirty="0" smtClean="0">
              <a:solidFill>
                <a:schemeClr val="bg1"/>
              </a:solidFill>
            </a:endParaRPr>
          </a:p>
          <a:p>
            <a:r>
              <a:rPr lang="en-IN" dirty="0" smtClean="0">
                <a:solidFill>
                  <a:schemeClr val="bg1"/>
                </a:solidFill>
              </a:rPr>
              <a:t>Manifested as either prolonged distal or peaked latencies, or slowed CV</a:t>
            </a:r>
            <a:endParaRPr lang="en-IN"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cstate="print"/>
          <a:srcRect/>
          <a:stretch>
            <a:fillRect/>
          </a:stretch>
        </p:blipFill>
        <p:spPr bwMode="auto">
          <a:xfrm>
            <a:off x="611560" y="219249"/>
            <a:ext cx="8064896" cy="6479141"/>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Focal slowing</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Is an </a:t>
            </a:r>
            <a:r>
              <a:rPr lang="en-IN" dirty="0" err="1" smtClean="0">
                <a:solidFill>
                  <a:schemeClr val="bg1"/>
                </a:solidFill>
              </a:rPr>
              <a:t>electrophysiologic</a:t>
            </a:r>
            <a:r>
              <a:rPr lang="en-IN" dirty="0" smtClean="0">
                <a:solidFill>
                  <a:schemeClr val="bg1"/>
                </a:solidFill>
              </a:rPr>
              <a:t> phenomenon, which usually lacks a clinical counterpart, as all impulses traverse albeit at slower rate</a:t>
            </a:r>
          </a:p>
          <a:p>
            <a:r>
              <a:rPr lang="en-IN" dirty="0" smtClean="0">
                <a:solidFill>
                  <a:schemeClr val="bg1"/>
                </a:solidFill>
              </a:rPr>
              <a:t>Seen on regenerated nerves following remote, severe axon loss</a:t>
            </a:r>
          </a:p>
          <a:p>
            <a:r>
              <a:rPr lang="en-IN" dirty="0" smtClean="0">
                <a:solidFill>
                  <a:schemeClr val="bg1"/>
                </a:solidFill>
              </a:rPr>
              <a:t>Far more often, however, it is due to </a:t>
            </a:r>
            <a:r>
              <a:rPr lang="en-IN" dirty="0" err="1" smtClean="0">
                <a:solidFill>
                  <a:schemeClr val="bg1"/>
                </a:solidFill>
              </a:rPr>
              <a:t>demyelination</a:t>
            </a:r>
            <a:endParaRPr lang="en-IN"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p:cNvSpPr>
          <p:nvPr>
            <p:ph type="title"/>
          </p:nvPr>
        </p:nvSpPr>
        <p:spPr>
          <a:xfrm>
            <a:off x="685800" y="228600"/>
            <a:ext cx="7804150" cy="1143000"/>
          </a:xfrm>
        </p:spPr>
        <p:txBody>
          <a:bodyPr/>
          <a:lstStyle/>
          <a:p>
            <a:pPr eaLnBrk="1" hangingPunct="1"/>
            <a:r>
              <a:rPr lang="en-US" sz="3200" dirty="0" smtClean="0">
                <a:solidFill>
                  <a:schemeClr val="bg1"/>
                </a:solidFill>
              </a:rPr>
              <a:t>To differentiate from conduction failure and conduction slowing</a:t>
            </a:r>
          </a:p>
        </p:txBody>
      </p:sp>
      <p:sp>
        <p:nvSpPr>
          <p:cNvPr id="38915" name="Rectangle 3"/>
          <p:cNvSpPr>
            <a:spLocks noGrp="1" noChangeArrowheads="1"/>
          </p:cNvSpPr>
          <p:nvPr>
            <p:ph idx="1"/>
          </p:nvPr>
        </p:nvSpPr>
        <p:spPr>
          <a:xfrm>
            <a:off x="457200" y="1447800"/>
            <a:ext cx="4267200" cy="5410200"/>
          </a:xfrm>
        </p:spPr>
        <p:txBody>
          <a:bodyPr/>
          <a:lstStyle/>
          <a:p>
            <a:pPr marL="615950" indent="-533400" eaLnBrk="1" hangingPunct="1">
              <a:lnSpc>
                <a:spcPct val="120000"/>
              </a:lnSpc>
              <a:buClr>
                <a:srgbClr val="CC6600"/>
              </a:buClr>
              <a:buSzPct val="85000"/>
              <a:buFont typeface="Wingdings" pitchFamily="2" charset="2"/>
              <a:buChar char="Ø"/>
            </a:pPr>
            <a:endParaRPr lang="en-US" dirty="0" smtClean="0"/>
          </a:p>
          <a:p>
            <a:pPr marL="615950" indent="-533400" eaLnBrk="1" hangingPunct="1">
              <a:lnSpc>
                <a:spcPct val="120000"/>
              </a:lnSpc>
              <a:buClr>
                <a:srgbClr val="CC6600"/>
              </a:buClr>
              <a:buSzPct val="85000"/>
              <a:buNone/>
            </a:pPr>
            <a:r>
              <a:rPr lang="en-US" sz="2800" b="1" dirty="0" smtClean="0">
                <a:solidFill>
                  <a:schemeClr val="bg1"/>
                </a:solidFill>
              </a:rPr>
              <a:t>1. Conduction failure-</a:t>
            </a:r>
            <a:r>
              <a:rPr lang="en-US" sz="2800" dirty="0" smtClean="0">
                <a:solidFill>
                  <a:schemeClr val="bg1"/>
                </a:solidFill>
              </a:rPr>
              <a:t> (axonal loss) drop in CMAP amp in </a:t>
            </a:r>
            <a:r>
              <a:rPr lang="en-US" sz="2800" dirty="0" err="1" smtClean="0">
                <a:solidFill>
                  <a:schemeClr val="bg1"/>
                </a:solidFill>
              </a:rPr>
              <a:t>prox</a:t>
            </a:r>
            <a:r>
              <a:rPr lang="en-US" sz="2800" dirty="0" smtClean="0">
                <a:solidFill>
                  <a:schemeClr val="bg1"/>
                </a:solidFill>
              </a:rPr>
              <a:t> stimulation can be seen up to 1</a:t>
            </a:r>
            <a:r>
              <a:rPr lang="en-US" sz="2800" baseline="30000" dirty="0" smtClean="0">
                <a:solidFill>
                  <a:schemeClr val="bg1"/>
                </a:solidFill>
              </a:rPr>
              <a:t>st</a:t>
            </a:r>
            <a:r>
              <a:rPr lang="en-US" sz="2800" dirty="0" smtClean="0">
                <a:solidFill>
                  <a:schemeClr val="bg1"/>
                </a:solidFill>
              </a:rPr>
              <a:t> wk.</a:t>
            </a:r>
          </a:p>
          <a:p>
            <a:pPr marL="615950" indent="-533400" eaLnBrk="1" hangingPunct="1">
              <a:lnSpc>
                <a:spcPct val="120000"/>
              </a:lnSpc>
              <a:buClr>
                <a:srgbClr val="CC6600"/>
              </a:buClr>
              <a:buSzPct val="85000"/>
              <a:buNone/>
            </a:pPr>
            <a:r>
              <a:rPr lang="en-US" sz="2800" dirty="0" smtClean="0">
                <a:solidFill>
                  <a:schemeClr val="bg1"/>
                </a:solidFill>
              </a:rPr>
              <a:t>2. Will never persist beyond 1</a:t>
            </a:r>
            <a:r>
              <a:rPr lang="en-US" sz="2800" baseline="30000" dirty="0" smtClean="0">
                <a:solidFill>
                  <a:schemeClr val="bg1"/>
                </a:solidFill>
              </a:rPr>
              <a:t>st</a:t>
            </a:r>
            <a:r>
              <a:rPr lang="en-US" sz="2800" dirty="0" smtClean="0">
                <a:solidFill>
                  <a:schemeClr val="bg1"/>
                </a:solidFill>
              </a:rPr>
              <a:t> wk.</a:t>
            </a:r>
          </a:p>
          <a:p>
            <a:pPr marL="615950" indent="-533400" eaLnBrk="1" hangingPunct="1">
              <a:lnSpc>
                <a:spcPct val="120000"/>
              </a:lnSpc>
              <a:buClr>
                <a:srgbClr val="CC6600"/>
              </a:buClr>
              <a:buSzPct val="85000"/>
              <a:buFont typeface="Wingdings" pitchFamily="2" charset="2"/>
              <a:buChar char="Ø"/>
            </a:pPr>
            <a:endParaRPr lang="en-US" sz="2800" dirty="0" smtClean="0"/>
          </a:p>
        </p:txBody>
      </p:sp>
      <p:sp>
        <p:nvSpPr>
          <p:cNvPr id="38916" name="Rectangle 7"/>
          <p:cNvSpPr>
            <a:spLocks noGrp="1"/>
          </p:cNvSpPr>
          <p:nvPr>
            <p:ph type="body" sz="half" idx="4294967295"/>
          </p:nvPr>
        </p:nvSpPr>
        <p:spPr>
          <a:xfrm>
            <a:off x="5257800" y="1447800"/>
            <a:ext cx="3886200" cy="5105400"/>
          </a:xfrm>
        </p:spPr>
        <p:txBody>
          <a:bodyPr/>
          <a:lstStyle/>
          <a:p>
            <a:pPr marL="615950" indent="-533400" eaLnBrk="1" hangingPunct="1">
              <a:lnSpc>
                <a:spcPct val="120000"/>
              </a:lnSpc>
              <a:buClr>
                <a:srgbClr val="CC6600"/>
              </a:buClr>
              <a:buSzPct val="85000"/>
              <a:buFont typeface="Wingdings" pitchFamily="2" charset="2"/>
              <a:buChar char="Ø"/>
            </a:pPr>
            <a:endParaRPr lang="en-US" dirty="0" smtClean="0"/>
          </a:p>
          <a:p>
            <a:pPr marL="615950" indent="-533400" eaLnBrk="1" hangingPunct="1">
              <a:lnSpc>
                <a:spcPct val="120000"/>
              </a:lnSpc>
              <a:buClr>
                <a:srgbClr val="CC6600"/>
              </a:buClr>
              <a:buSzPct val="85000"/>
              <a:buNone/>
            </a:pPr>
            <a:r>
              <a:rPr lang="en-US" sz="2800" b="1" dirty="0" smtClean="0">
                <a:solidFill>
                  <a:schemeClr val="bg1"/>
                </a:solidFill>
              </a:rPr>
              <a:t>1. Conduction slowing-</a:t>
            </a:r>
            <a:r>
              <a:rPr lang="en-US" sz="2800" dirty="0" smtClean="0">
                <a:solidFill>
                  <a:schemeClr val="bg1"/>
                </a:solidFill>
              </a:rPr>
              <a:t> there will be no clinical weakness.</a:t>
            </a:r>
          </a:p>
          <a:p>
            <a:pPr marL="615950" indent="-533400" eaLnBrk="1" hangingPunct="1">
              <a:lnSpc>
                <a:spcPct val="120000"/>
              </a:lnSpc>
              <a:buClr>
                <a:srgbClr val="CC6600"/>
              </a:buClr>
              <a:buSzPct val="85000"/>
              <a:buNone/>
            </a:pPr>
            <a:r>
              <a:rPr lang="en-US" sz="2800" dirty="0" smtClean="0">
                <a:solidFill>
                  <a:schemeClr val="bg1"/>
                </a:solidFill>
              </a:rPr>
              <a:t>2. Differential slowing will result in TD.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990600" y="381000"/>
            <a:ext cx="4114800" cy="2362200"/>
          </a:xfrm>
        </p:spPr>
        <p:txBody>
          <a:bodyPr/>
          <a:lstStyle/>
          <a:p>
            <a:pPr eaLnBrk="1" hangingPunct="1">
              <a:lnSpc>
                <a:spcPct val="125000"/>
              </a:lnSpc>
              <a:buClr>
                <a:srgbClr val="CC6600"/>
              </a:buClr>
              <a:buSzPct val="85000"/>
              <a:buFont typeface="Wingdings" pitchFamily="2" charset="2"/>
              <a:buChar char="Ø"/>
            </a:pPr>
            <a:r>
              <a:rPr lang="en-US" sz="2800" dirty="0" smtClean="0">
                <a:solidFill>
                  <a:schemeClr val="bg1"/>
                </a:solidFill>
              </a:rPr>
              <a:t>Conduction failure pattern, which</a:t>
            </a:r>
            <a:r>
              <a:rPr lang="en-US" sz="2000" dirty="0" smtClean="0">
                <a:solidFill>
                  <a:schemeClr val="bg1"/>
                </a:solidFill>
              </a:rPr>
              <a:t> produces </a:t>
            </a:r>
            <a:r>
              <a:rPr lang="en-US" sz="2000" b="1" u="sng" dirty="0" smtClean="0">
                <a:solidFill>
                  <a:schemeClr val="bg1"/>
                </a:solidFill>
              </a:rPr>
              <a:t>diffuse</a:t>
            </a:r>
            <a:r>
              <a:rPr lang="en-US" sz="2000" dirty="0" smtClean="0">
                <a:solidFill>
                  <a:schemeClr val="bg1"/>
                </a:solidFill>
              </a:rPr>
              <a:t> abnormalities along the nerve distal to the lesion</a:t>
            </a:r>
          </a:p>
        </p:txBody>
      </p:sp>
      <p:sp>
        <p:nvSpPr>
          <p:cNvPr id="28675" name="Rectangle 5"/>
          <p:cNvSpPr>
            <a:spLocks noGrp="1"/>
          </p:cNvSpPr>
          <p:nvPr>
            <p:ph type="body" sz="half" idx="4294967295"/>
          </p:nvPr>
        </p:nvSpPr>
        <p:spPr>
          <a:xfrm>
            <a:off x="5470525" y="457200"/>
            <a:ext cx="3673475" cy="1828800"/>
          </a:xfrm>
        </p:spPr>
        <p:txBody>
          <a:bodyPr>
            <a:normAutofit fontScale="92500" lnSpcReduction="10000"/>
          </a:bodyPr>
          <a:lstStyle/>
          <a:p>
            <a:pPr eaLnBrk="1" hangingPunct="1">
              <a:lnSpc>
                <a:spcPct val="125000"/>
              </a:lnSpc>
              <a:buClr>
                <a:srgbClr val="CC6600"/>
              </a:buClr>
              <a:buSzPct val="85000"/>
              <a:buFont typeface="Wingdings" pitchFamily="2" charset="2"/>
              <a:buChar char="Ø"/>
            </a:pPr>
            <a:r>
              <a:rPr lang="en-US" b="1" dirty="0" smtClean="0">
                <a:solidFill>
                  <a:schemeClr val="bg1"/>
                </a:solidFill>
              </a:rPr>
              <a:t>Conduction block pattern</a:t>
            </a:r>
            <a:r>
              <a:rPr lang="en-US" sz="2000" dirty="0" smtClean="0">
                <a:solidFill>
                  <a:schemeClr val="bg1"/>
                </a:solidFill>
              </a:rPr>
              <a:t> causes a very </a:t>
            </a:r>
            <a:r>
              <a:rPr lang="en-US" sz="2000" b="1" u="sng" dirty="0" smtClean="0">
                <a:solidFill>
                  <a:schemeClr val="bg1"/>
                </a:solidFill>
              </a:rPr>
              <a:t>focal </a:t>
            </a:r>
            <a:r>
              <a:rPr lang="en-US" sz="2000" dirty="0" smtClean="0">
                <a:solidFill>
                  <a:schemeClr val="bg1"/>
                </a:solidFill>
              </a:rPr>
              <a:t>conduction change restricted to the site of injury.</a:t>
            </a:r>
          </a:p>
          <a:p>
            <a:pPr eaLnBrk="1" hangingPunct="1"/>
            <a:endParaRPr lang="en-US" dirty="0" smtClean="0"/>
          </a:p>
        </p:txBody>
      </p:sp>
      <p:sp>
        <p:nvSpPr>
          <p:cNvPr id="28676" name="Rectangle 6"/>
          <p:cNvSpPr>
            <a:spLocks noChangeArrowheads="1"/>
          </p:cNvSpPr>
          <p:nvPr/>
        </p:nvSpPr>
        <p:spPr bwMode="auto">
          <a:xfrm>
            <a:off x="2133600" y="3048000"/>
            <a:ext cx="6019800" cy="457200"/>
          </a:xfrm>
          <a:prstGeom prst="rect">
            <a:avLst/>
          </a:prstGeom>
          <a:noFill/>
          <a:ln w="9525">
            <a:noFill/>
            <a:miter lim="800000"/>
            <a:headEnd/>
            <a:tailEnd/>
          </a:ln>
        </p:spPr>
        <p:txBody>
          <a:bodyPr>
            <a:spAutoFit/>
          </a:bodyPr>
          <a:lstStyle/>
          <a:p>
            <a:pPr algn="ctr"/>
            <a:r>
              <a:rPr lang="en-US" sz="2400" b="1" dirty="0">
                <a:solidFill>
                  <a:schemeClr val="bg1"/>
                </a:solidFill>
              </a:rPr>
              <a:t>NERVE LESION PATTERNS on NCS</a:t>
            </a:r>
          </a:p>
        </p:txBody>
      </p:sp>
      <p:sp>
        <p:nvSpPr>
          <p:cNvPr id="28677" name="Line 7"/>
          <p:cNvSpPr>
            <a:spLocks noChangeShapeType="1"/>
          </p:cNvSpPr>
          <p:nvPr/>
        </p:nvSpPr>
        <p:spPr bwMode="auto">
          <a:xfrm flipH="1" flipV="1">
            <a:off x="3886200" y="2286000"/>
            <a:ext cx="762000" cy="762000"/>
          </a:xfrm>
          <a:prstGeom prst="line">
            <a:avLst/>
          </a:prstGeom>
          <a:noFill/>
          <a:ln w="9525">
            <a:solidFill>
              <a:schemeClr val="tx1"/>
            </a:solidFill>
            <a:miter lim="800000"/>
            <a:headEnd/>
            <a:tailEnd type="triangle" w="med" len="med"/>
          </a:ln>
        </p:spPr>
        <p:txBody>
          <a:bodyPr wrap="none"/>
          <a:lstStyle/>
          <a:p>
            <a:endParaRPr lang="en-IN"/>
          </a:p>
        </p:txBody>
      </p:sp>
      <p:sp>
        <p:nvSpPr>
          <p:cNvPr id="28678" name="Line 8"/>
          <p:cNvSpPr>
            <a:spLocks noChangeShapeType="1"/>
          </p:cNvSpPr>
          <p:nvPr/>
        </p:nvSpPr>
        <p:spPr bwMode="auto">
          <a:xfrm flipV="1">
            <a:off x="4953000" y="2133600"/>
            <a:ext cx="914400" cy="914400"/>
          </a:xfrm>
          <a:prstGeom prst="line">
            <a:avLst/>
          </a:prstGeom>
          <a:noFill/>
          <a:ln w="9525">
            <a:solidFill>
              <a:schemeClr val="tx1"/>
            </a:solidFill>
            <a:miter lim="800000"/>
            <a:headEnd/>
            <a:tailEnd type="triangle" w="med" len="med"/>
          </a:ln>
        </p:spPr>
        <p:txBody>
          <a:bodyPr wrap="none"/>
          <a:lstStyle/>
          <a:p>
            <a:endParaRPr lang="en-IN"/>
          </a:p>
        </p:txBody>
      </p:sp>
      <p:sp>
        <p:nvSpPr>
          <p:cNvPr id="28679" name="Rectangle 9"/>
          <p:cNvSpPr>
            <a:spLocks noChangeArrowheads="1"/>
          </p:cNvSpPr>
          <p:nvPr/>
        </p:nvSpPr>
        <p:spPr bwMode="auto">
          <a:xfrm>
            <a:off x="1600200" y="4648200"/>
            <a:ext cx="7239000" cy="1066800"/>
          </a:xfrm>
          <a:prstGeom prst="rect">
            <a:avLst/>
          </a:prstGeom>
          <a:noFill/>
          <a:ln w="9525">
            <a:noFill/>
            <a:miter lim="800000"/>
            <a:headEnd/>
            <a:tailEnd/>
          </a:ln>
        </p:spPr>
        <p:txBody>
          <a:bodyPr>
            <a:spAutoFit/>
          </a:bodyPr>
          <a:lstStyle/>
          <a:p>
            <a:pPr>
              <a:buClr>
                <a:srgbClr val="993300"/>
              </a:buClr>
              <a:buSzPct val="85000"/>
              <a:buFont typeface="Wingdings" pitchFamily="2" charset="2"/>
              <a:buChar char="Ø"/>
            </a:pPr>
            <a:r>
              <a:rPr lang="en-US" sz="2000" dirty="0">
                <a:solidFill>
                  <a:schemeClr val="bg1"/>
                </a:solidFill>
              </a:rPr>
              <a:t>CB can  be differentiated from </a:t>
            </a:r>
            <a:r>
              <a:rPr lang="en-US" sz="2400" b="1" dirty="0">
                <a:solidFill>
                  <a:schemeClr val="bg1"/>
                </a:solidFill>
              </a:rPr>
              <a:t>Conduction slowing</a:t>
            </a:r>
            <a:r>
              <a:rPr lang="en-US" sz="2000" dirty="0">
                <a:solidFill>
                  <a:schemeClr val="bg1"/>
                </a:solidFill>
              </a:rPr>
              <a:t> by testing muscle power in the presence of low CMAP amplitudes. </a:t>
            </a:r>
          </a:p>
          <a:p>
            <a:r>
              <a:rPr lang="en-US" sz="2000" b="1" dirty="0">
                <a:solidFill>
                  <a:schemeClr val="bg1"/>
                </a:solidFill>
              </a:rPr>
              <a:t>Muscle power reduced</a:t>
            </a:r>
            <a:r>
              <a:rPr lang="en-US" sz="2000" dirty="0">
                <a:solidFill>
                  <a:schemeClr val="bg1"/>
                </a:solidFill>
              </a:rPr>
              <a:t> in CB, but normal in slowing</a:t>
            </a:r>
            <a:r>
              <a:rPr lang="en-US" sz="2000" dirty="0"/>
              <a:t>.</a:t>
            </a:r>
          </a:p>
        </p:txBody>
      </p:sp>
      <p:sp>
        <p:nvSpPr>
          <p:cNvPr id="28680" name="Line 10"/>
          <p:cNvSpPr>
            <a:spLocks noChangeShapeType="1"/>
          </p:cNvSpPr>
          <p:nvPr/>
        </p:nvSpPr>
        <p:spPr bwMode="auto">
          <a:xfrm>
            <a:off x="4800600" y="3505200"/>
            <a:ext cx="0" cy="1219200"/>
          </a:xfrm>
          <a:prstGeom prst="line">
            <a:avLst/>
          </a:prstGeom>
          <a:noFill/>
          <a:ln w="9525">
            <a:solidFill>
              <a:schemeClr val="tx1"/>
            </a:solidFill>
            <a:miter lim="800000"/>
            <a:headEnd/>
            <a:tailEnd type="triangle" w="med" len="med"/>
          </a:ln>
        </p:spPr>
        <p:txBody>
          <a:bodyPr wrap="none"/>
          <a:lstStyle/>
          <a:p>
            <a:endParaRPr lang="en-IN"/>
          </a:p>
        </p:txBody>
      </p:sp>
      <p:sp>
        <p:nvSpPr>
          <p:cNvPr id="28681" name="Rectangle 11"/>
          <p:cNvSpPr>
            <a:spLocks noChangeArrowheads="1"/>
          </p:cNvSpPr>
          <p:nvPr/>
        </p:nvSpPr>
        <p:spPr bwMode="auto">
          <a:xfrm>
            <a:off x="1905000" y="3048000"/>
            <a:ext cx="5791200" cy="457200"/>
          </a:xfrm>
          <a:prstGeom prst="rect">
            <a:avLst/>
          </a:prstGeom>
          <a:noFill/>
          <a:ln w="38100">
            <a:solidFill>
              <a:schemeClr val="tx1"/>
            </a:solidFill>
            <a:miter lim="800000"/>
            <a:headEnd/>
            <a:tailEnd/>
          </a:ln>
        </p:spPr>
        <p:txBody>
          <a:bodyPr wrap="none" anchor="ctr"/>
          <a:lstStyle/>
          <a:p>
            <a:endParaRPr lang="en-IN"/>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Conduction block</a:t>
            </a:r>
            <a:endParaRPr lang="en-IN"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Focal loss </a:t>
            </a:r>
            <a:r>
              <a:rPr lang="en-US" dirty="0" smtClean="0">
                <a:solidFill>
                  <a:schemeClr val="bg1"/>
                </a:solidFill>
              </a:rPr>
              <a:t>of one or more myelin segment </a:t>
            </a:r>
          </a:p>
          <a:p>
            <a:pPr>
              <a:buNone/>
            </a:pPr>
            <a:endParaRPr lang="en-US" dirty="0" smtClean="0">
              <a:solidFill>
                <a:schemeClr val="bg1"/>
              </a:solidFill>
            </a:endParaRPr>
          </a:p>
          <a:p>
            <a:r>
              <a:rPr lang="en-US" dirty="0" err="1" smtClean="0">
                <a:solidFill>
                  <a:schemeClr val="bg1"/>
                </a:solidFill>
              </a:rPr>
              <a:t>Localised</a:t>
            </a:r>
            <a:r>
              <a:rPr lang="en-US" dirty="0" smtClean="0">
                <a:solidFill>
                  <a:schemeClr val="bg1"/>
                </a:solidFill>
              </a:rPr>
              <a:t> in between 2 stimulation points</a:t>
            </a:r>
          </a:p>
          <a:p>
            <a:pPr>
              <a:buNone/>
            </a:pPr>
            <a:endParaRPr lang="en-US" dirty="0" smtClean="0">
              <a:solidFill>
                <a:schemeClr val="bg1"/>
              </a:solidFill>
            </a:endParaRPr>
          </a:p>
          <a:p>
            <a:r>
              <a:rPr lang="en-US" dirty="0" smtClean="0">
                <a:solidFill>
                  <a:schemeClr val="bg1"/>
                </a:solidFill>
              </a:rPr>
              <a:t>Distal stimulation</a:t>
            </a:r>
            <a:r>
              <a:rPr lang="en-US" dirty="0" smtClean="0">
                <a:solidFill>
                  <a:schemeClr val="bg1"/>
                </a:solidFill>
                <a:sym typeface="Wingdings" pitchFamily="2" charset="2"/>
              </a:rPr>
              <a:t></a:t>
            </a:r>
            <a:r>
              <a:rPr lang="en-US" dirty="0" smtClean="0">
                <a:solidFill>
                  <a:schemeClr val="bg1"/>
                </a:solidFill>
              </a:rPr>
              <a:t> normal CMAP</a:t>
            </a:r>
          </a:p>
          <a:p>
            <a:pPr>
              <a:buNone/>
            </a:pPr>
            <a:endParaRPr lang="en-US" dirty="0" smtClean="0">
              <a:solidFill>
                <a:schemeClr val="bg1"/>
              </a:solidFill>
            </a:endParaRPr>
          </a:p>
          <a:p>
            <a:r>
              <a:rPr lang="en-US" dirty="0" smtClean="0">
                <a:solidFill>
                  <a:schemeClr val="bg1"/>
                </a:solidFill>
              </a:rPr>
              <a:t>Proximal stimulation </a:t>
            </a:r>
            <a:r>
              <a:rPr lang="en-US" dirty="0" smtClean="0">
                <a:solidFill>
                  <a:schemeClr val="bg1"/>
                </a:solidFill>
                <a:sym typeface="Wingdings" pitchFamily="2" charset="2"/>
              </a:rPr>
              <a:t></a:t>
            </a:r>
            <a:r>
              <a:rPr lang="en-US" dirty="0" smtClean="0">
                <a:solidFill>
                  <a:schemeClr val="bg1"/>
                </a:solidFill>
              </a:rPr>
              <a:t>reduced amplitude (partial CB)</a:t>
            </a:r>
            <a:r>
              <a:rPr lang="en-US" dirty="0" smtClean="0">
                <a:solidFill>
                  <a:schemeClr val="bg1"/>
                </a:solidFill>
                <a:sym typeface="Wingdings" pitchFamily="2" charset="2"/>
              </a:rPr>
              <a:t></a:t>
            </a:r>
            <a:r>
              <a:rPr lang="en-US" dirty="0" smtClean="0">
                <a:solidFill>
                  <a:schemeClr val="bg1"/>
                </a:solidFill>
              </a:rPr>
              <a:t> absent response (complete CB)</a:t>
            </a:r>
            <a:endParaRPr lang="en-IN"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2" cstate="print"/>
          <a:srcRect/>
          <a:stretch>
            <a:fillRect/>
          </a:stretch>
        </p:blipFill>
        <p:spPr bwMode="auto">
          <a:xfrm>
            <a:off x="755576" y="117538"/>
            <a:ext cx="7632848" cy="67404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conduction block</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Until the beginning of the eighties, a focal neuropathy was the almost exclusive sign of an entrapment syndrome</a:t>
            </a:r>
          </a:p>
          <a:p>
            <a:pPr>
              <a:buNone/>
            </a:pPr>
            <a:endParaRPr lang="en-IN" dirty="0" smtClean="0">
              <a:solidFill>
                <a:schemeClr val="bg1"/>
              </a:solidFill>
            </a:endParaRPr>
          </a:p>
          <a:p>
            <a:r>
              <a:rPr lang="en-IN" dirty="0" smtClean="0">
                <a:solidFill>
                  <a:schemeClr val="bg1"/>
                </a:solidFill>
              </a:rPr>
              <a:t>Persistent conduction blocks were recent observations and the underlying mechanisms were unknown</a:t>
            </a:r>
            <a:endParaRPr lang="en-IN"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Mechanism of CB</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The </a:t>
            </a:r>
            <a:r>
              <a:rPr lang="en-IN" dirty="0" err="1" smtClean="0">
                <a:solidFill>
                  <a:schemeClr val="bg1"/>
                </a:solidFill>
              </a:rPr>
              <a:t>pathophysiology</a:t>
            </a:r>
            <a:r>
              <a:rPr lang="en-IN" dirty="0" smtClean="0">
                <a:solidFill>
                  <a:schemeClr val="bg1"/>
                </a:solidFill>
              </a:rPr>
              <a:t> of CB include:</a:t>
            </a:r>
          </a:p>
          <a:p>
            <a:pPr>
              <a:buNone/>
            </a:pPr>
            <a:r>
              <a:rPr lang="en-IN" dirty="0" smtClean="0">
                <a:solidFill>
                  <a:schemeClr val="bg1"/>
                </a:solidFill>
              </a:rPr>
              <a:t>    - segmental </a:t>
            </a:r>
            <a:r>
              <a:rPr lang="en-IN" dirty="0" err="1" smtClean="0">
                <a:solidFill>
                  <a:schemeClr val="bg1"/>
                </a:solidFill>
              </a:rPr>
              <a:t>demyelination</a:t>
            </a:r>
            <a:endParaRPr lang="en-IN" dirty="0" smtClean="0">
              <a:solidFill>
                <a:schemeClr val="bg1"/>
              </a:solidFill>
            </a:endParaRPr>
          </a:p>
          <a:p>
            <a:pPr>
              <a:buNone/>
            </a:pPr>
            <a:r>
              <a:rPr lang="en-IN" dirty="0" smtClean="0">
                <a:solidFill>
                  <a:schemeClr val="bg1"/>
                </a:solidFill>
              </a:rPr>
              <a:t>    - recent axonal interruption</a:t>
            </a:r>
          </a:p>
          <a:p>
            <a:pPr>
              <a:buNone/>
            </a:pPr>
            <a:r>
              <a:rPr lang="en-IN" dirty="0" smtClean="0">
                <a:solidFill>
                  <a:schemeClr val="bg1"/>
                </a:solidFill>
              </a:rPr>
              <a:t>    - various axonal excitability abnormalities(ion channel dysfunction) </a:t>
            </a:r>
          </a:p>
          <a:p>
            <a:r>
              <a:rPr lang="en-IN" dirty="0" smtClean="0">
                <a:solidFill>
                  <a:schemeClr val="bg1"/>
                </a:solidFill>
              </a:rPr>
              <a:t>These processes can be related to compressive, ischemic or </a:t>
            </a:r>
            <a:r>
              <a:rPr lang="en-IN" dirty="0" err="1" smtClean="0">
                <a:solidFill>
                  <a:schemeClr val="bg1"/>
                </a:solidFill>
              </a:rPr>
              <a:t>dysimmune</a:t>
            </a:r>
            <a:r>
              <a:rPr lang="en-IN" dirty="0" smtClean="0">
                <a:solidFill>
                  <a:schemeClr val="bg1"/>
                </a:solidFill>
              </a:rPr>
              <a:t> inflammatory causes</a:t>
            </a:r>
            <a:endParaRPr lang="en-IN"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Mechanism of CB</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However, in contrast to axonal loss lesions, the underlying axon remains intact, and </a:t>
            </a:r>
            <a:r>
              <a:rPr lang="en-IN" dirty="0" err="1" smtClean="0">
                <a:solidFill>
                  <a:schemeClr val="bg1"/>
                </a:solidFill>
              </a:rPr>
              <a:t>wallerian</a:t>
            </a:r>
            <a:r>
              <a:rPr lang="en-IN" dirty="0" smtClean="0">
                <a:solidFill>
                  <a:schemeClr val="bg1"/>
                </a:solidFill>
              </a:rPr>
              <a:t> degeneration never occurs. </a:t>
            </a:r>
          </a:p>
          <a:p>
            <a:r>
              <a:rPr lang="en-IN" dirty="0" smtClean="0">
                <a:solidFill>
                  <a:schemeClr val="bg1"/>
                </a:solidFill>
              </a:rPr>
              <a:t>NCSs remain normal distally.</a:t>
            </a:r>
          </a:p>
          <a:p>
            <a:r>
              <a:rPr lang="en-IN" dirty="0" smtClean="0">
                <a:solidFill>
                  <a:schemeClr val="bg1"/>
                </a:solidFill>
              </a:rPr>
              <a:t>And if the nerve is stimulated above the lesion, </a:t>
            </a:r>
            <a:r>
              <a:rPr lang="en-IN" dirty="0" err="1" smtClean="0">
                <a:solidFill>
                  <a:schemeClr val="bg1"/>
                </a:solidFill>
              </a:rPr>
              <a:t>electrophysiologic</a:t>
            </a:r>
            <a:r>
              <a:rPr lang="en-IN" dirty="0" smtClean="0">
                <a:solidFill>
                  <a:schemeClr val="bg1"/>
                </a:solidFill>
              </a:rPr>
              <a:t> evidence of focal </a:t>
            </a:r>
            <a:r>
              <a:rPr lang="en-IN" dirty="0" err="1" smtClean="0">
                <a:solidFill>
                  <a:schemeClr val="bg1"/>
                </a:solidFill>
              </a:rPr>
              <a:t>demyelination</a:t>
            </a:r>
            <a:r>
              <a:rPr lang="en-IN" dirty="0" smtClean="0">
                <a:solidFill>
                  <a:schemeClr val="bg1"/>
                </a:solidFill>
              </a:rPr>
              <a:t> (Le., marked CV slowing, conduction block, or both) will be seen</a:t>
            </a:r>
          </a:p>
          <a:p>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cstate="print"/>
          <a:srcRect/>
          <a:stretch>
            <a:fillRect/>
          </a:stretch>
        </p:blipFill>
        <p:spPr bwMode="auto">
          <a:xfrm>
            <a:off x="0" y="1268581"/>
            <a:ext cx="9213832" cy="4392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Pseudoconduction</a:t>
            </a:r>
            <a:r>
              <a:rPr lang="en-US" dirty="0" smtClean="0">
                <a:solidFill>
                  <a:schemeClr val="bg1"/>
                </a:solidFill>
              </a:rPr>
              <a:t> block</a:t>
            </a:r>
            <a:endParaRPr lang="en-IN" dirty="0">
              <a:solidFill>
                <a:schemeClr val="bg1"/>
              </a:solidFill>
            </a:endParaRPr>
          </a:p>
        </p:txBody>
      </p:sp>
      <p:sp>
        <p:nvSpPr>
          <p:cNvPr id="3" name="Content Placeholder 2"/>
          <p:cNvSpPr>
            <a:spLocks noGrp="1"/>
          </p:cNvSpPr>
          <p:nvPr>
            <p:ph sz="half" idx="1"/>
          </p:nvPr>
        </p:nvSpPr>
        <p:spPr/>
        <p:txBody>
          <a:bodyPr/>
          <a:lstStyle/>
          <a:p>
            <a:r>
              <a:rPr lang="en-US" dirty="0" smtClean="0">
                <a:solidFill>
                  <a:srgbClr val="FFFF00"/>
                </a:solidFill>
              </a:rPr>
              <a:t>Acute axonal </a:t>
            </a:r>
            <a:r>
              <a:rPr lang="en-US" dirty="0" smtClean="0">
                <a:solidFill>
                  <a:schemeClr val="bg1"/>
                </a:solidFill>
              </a:rPr>
              <a:t>loss from any cause results in pseudo conduction block</a:t>
            </a:r>
          </a:p>
          <a:p>
            <a:endParaRPr lang="en-US" dirty="0" smtClean="0">
              <a:solidFill>
                <a:schemeClr val="bg1"/>
              </a:solidFill>
            </a:endParaRPr>
          </a:p>
          <a:p>
            <a:endParaRPr lang="en-IN" dirty="0">
              <a:solidFill>
                <a:schemeClr val="bg1"/>
              </a:solidFill>
            </a:endParaRPr>
          </a:p>
        </p:txBody>
      </p:sp>
      <p:sp>
        <p:nvSpPr>
          <p:cNvPr id="5" name="Content Placeholder 4"/>
          <p:cNvSpPr>
            <a:spLocks noGrp="1"/>
          </p:cNvSpPr>
          <p:nvPr>
            <p:ph sz="half" idx="2"/>
          </p:nvPr>
        </p:nvSpPr>
        <p:spPr/>
        <p:txBody>
          <a:bodyPr/>
          <a:lstStyle/>
          <a:p>
            <a:endParaRPr lang="en-IN"/>
          </a:p>
        </p:txBody>
      </p:sp>
      <p:pic>
        <p:nvPicPr>
          <p:cNvPr id="4" name="Picture 2"/>
          <p:cNvPicPr>
            <a:picLocks noChangeAspect="1" noChangeArrowheads="1"/>
          </p:cNvPicPr>
          <p:nvPr/>
        </p:nvPicPr>
        <p:blipFill>
          <a:blip r:embed="rId2" cstate="print"/>
          <a:srcRect/>
          <a:stretch>
            <a:fillRect/>
          </a:stretch>
        </p:blipFill>
        <p:spPr bwMode="auto">
          <a:xfrm>
            <a:off x="4505242" y="1412776"/>
            <a:ext cx="4638758" cy="544522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Pseudoconduction</a:t>
            </a:r>
            <a:r>
              <a:rPr lang="en-US" dirty="0" smtClean="0">
                <a:solidFill>
                  <a:schemeClr val="bg1"/>
                </a:solidFill>
              </a:rPr>
              <a:t> block</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But a CB pattern is never seen with a pure axon loss lesion more than 9–10 days after onset</a:t>
            </a:r>
          </a:p>
          <a:p>
            <a:pPr>
              <a:buNone/>
            </a:pPr>
            <a:endParaRPr lang="en-IN" dirty="0" smtClean="0">
              <a:solidFill>
                <a:schemeClr val="bg1"/>
              </a:solidFill>
            </a:endParaRPr>
          </a:p>
          <a:p>
            <a:r>
              <a:rPr lang="en-IN" dirty="0" smtClean="0">
                <a:solidFill>
                  <a:schemeClr val="bg1"/>
                </a:solidFill>
              </a:rPr>
              <a:t>This type of CB has had a number of names- including axonal, axon </a:t>
            </a:r>
            <a:r>
              <a:rPr lang="en-IN" dirty="0" err="1" smtClean="0">
                <a:solidFill>
                  <a:schemeClr val="bg1"/>
                </a:solidFill>
              </a:rPr>
              <a:t>noncontinuity</a:t>
            </a:r>
            <a:r>
              <a:rPr lang="en-IN" dirty="0" smtClean="0">
                <a:solidFill>
                  <a:schemeClr val="bg1"/>
                </a:solidFill>
              </a:rPr>
              <a:t>, early axon loss, axon discontinuity conduction block and </a:t>
            </a:r>
            <a:r>
              <a:rPr lang="en-IN" dirty="0" err="1" smtClean="0">
                <a:solidFill>
                  <a:schemeClr val="bg1"/>
                </a:solidFill>
              </a:rPr>
              <a:t>pseudoconduction</a:t>
            </a:r>
            <a:r>
              <a:rPr lang="en-IN" dirty="0" smtClean="0">
                <a:solidFill>
                  <a:schemeClr val="bg1"/>
                </a:solidFill>
              </a:rPr>
              <a:t> block</a:t>
            </a:r>
          </a:p>
          <a:p>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04800"/>
            <a:ext cx="8229600" cy="963960"/>
          </a:xfrm>
        </p:spPr>
        <p:txBody>
          <a:bodyPr rtlCol="0">
            <a:normAutofit/>
          </a:bodyPr>
          <a:lstStyle/>
          <a:p>
            <a:pPr eaLnBrk="1" fontAlgn="auto" hangingPunct="1">
              <a:spcAft>
                <a:spcPts val="0"/>
              </a:spcAft>
              <a:defRPr/>
            </a:pPr>
            <a:r>
              <a:rPr lang="en-US" sz="3200" b="1" dirty="0" smtClean="0">
                <a:solidFill>
                  <a:schemeClr val="bg1"/>
                </a:solidFill>
              </a:rPr>
              <a:t>Types of CB depending on the duration</a:t>
            </a:r>
          </a:p>
        </p:txBody>
      </p:sp>
      <p:sp>
        <p:nvSpPr>
          <p:cNvPr id="33795" name="Rectangle 3"/>
          <p:cNvSpPr>
            <a:spLocks noGrp="1" noChangeArrowheads="1"/>
          </p:cNvSpPr>
          <p:nvPr>
            <p:ph idx="1"/>
          </p:nvPr>
        </p:nvSpPr>
        <p:spPr>
          <a:xfrm>
            <a:off x="467544" y="1143000"/>
            <a:ext cx="8487544" cy="5410200"/>
          </a:xfrm>
        </p:spPr>
        <p:txBody>
          <a:bodyPr/>
          <a:lstStyle/>
          <a:p>
            <a:pPr eaLnBrk="1" hangingPunct="1">
              <a:buFont typeface="Wingdings" pitchFamily="2" charset="2"/>
              <a:buNone/>
            </a:pPr>
            <a:endParaRPr lang="en-US" dirty="0" smtClean="0"/>
          </a:p>
          <a:p>
            <a:pPr eaLnBrk="1" hangingPunct="1">
              <a:lnSpc>
                <a:spcPct val="130000"/>
              </a:lnSpc>
              <a:buClr>
                <a:srgbClr val="CC6600"/>
              </a:buClr>
              <a:buSzPct val="85000"/>
              <a:buFont typeface="Wingdings" pitchFamily="2" charset="2"/>
              <a:buChar char="§"/>
            </a:pPr>
            <a:r>
              <a:rPr lang="en-US" sz="2800" dirty="0" smtClean="0">
                <a:solidFill>
                  <a:schemeClr val="bg1"/>
                </a:solidFill>
              </a:rPr>
              <a:t>Rapid resolution CB (4-6 weeks)</a:t>
            </a:r>
          </a:p>
          <a:p>
            <a:pPr algn="ctr" eaLnBrk="1" hangingPunct="1">
              <a:lnSpc>
                <a:spcPct val="130000"/>
              </a:lnSpc>
              <a:buClr>
                <a:srgbClr val="CC6600"/>
              </a:buClr>
              <a:buSzPct val="85000"/>
              <a:buFont typeface="Wingdings" pitchFamily="2" charset="2"/>
              <a:buChar char="§"/>
            </a:pPr>
            <a:r>
              <a:rPr lang="en-US" dirty="0" smtClean="0">
                <a:solidFill>
                  <a:schemeClr val="bg1"/>
                </a:solidFill>
                <a:latin typeface="Arial" pitchFamily="34" charset="0"/>
              </a:rPr>
              <a:t>Trauma-</a:t>
            </a:r>
            <a:r>
              <a:rPr lang="en-US" dirty="0" err="1" smtClean="0">
                <a:solidFill>
                  <a:schemeClr val="bg1"/>
                </a:solidFill>
                <a:latin typeface="Arial" pitchFamily="34" charset="0"/>
              </a:rPr>
              <a:t>neuropraxia</a:t>
            </a:r>
            <a:r>
              <a:rPr lang="en-US" dirty="0" smtClean="0">
                <a:solidFill>
                  <a:schemeClr val="bg1"/>
                </a:solidFill>
                <a:latin typeface="Arial" pitchFamily="34" charset="0"/>
              </a:rPr>
              <a:t>, AIDP</a:t>
            </a:r>
            <a:r>
              <a:rPr lang="en-US" sz="2800" dirty="0" smtClean="0">
                <a:solidFill>
                  <a:schemeClr val="bg1"/>
                </a:solidFill>
              </a:rPr>
              <a:t>           .                              </a:t>
            </a:r>
          </a:p>
          <a:p>
            <a:pPr eaLnBrk="1" hangingPunct="1">
              <a:lnSpc>
                <a:spcPct val="130000"/>
              </a:lnSpc>
              <a:buClr>
                <a:srgbClr val="CC6600"/>
              </a:buClr>
              <a:buSzPct val="85000"/>
              <a:buFont typeface="Wingdings" pitchFamily="2" charset="2"/>
              <a:buChar char="§"/>
            </a:pPr>
            <a:r>
              <a:rPr lang="en-US" sz="2800" dirty="0" smtClean="0">
                <a:solidFill>
                  <a:schemeClr val="bg1"/>
                </a:solidFill>
              </a:rPr>
              <a:t>Prolonged (6-12 months)</a:t>
            </a:r>
          </a:p>
          <a:p>
            <a:pPr algn="ctr" eaLnBrk="1" hangingPunct="1">
              <a:lnSpc>
                <a:spcPct val="130000"/>
              </a:lnSpc>
              <a:buClr>
                <a:srgbClr val="CC6600"/>
              </a:buClr>
              <a:buSzPct val="85000"/>
              <a:buFont typeface="Wingdings" pitchFamily="2" charset="2"/>
              <a:buChar char="§"/>
            </a:pPr>
            <a:r>
              <a:rPr lang="en-US" sz="2800" dirty="0" smtClean="0">
                <a:solidFill>
                  <a:schemeClr val="bg1"/>
                </a:solidFill>
              </a:rPr>
              <a:t>  </a:t>
            </a:r>
            <a:r>
              <a:rPr lang="en-US" dirty="0" smtClean="0">
                <a:solidFill>
                  <a:schemeClr val="bg1"/>
                </a:solidFill>
                <a:latin typeface="Arial" pitchFamily="34" charset="0"/>
              </a:rPr>
              <a:t>Recurrent trauma, tourniquet palsy.</a:t>
            </a:r>
          </a:p>
          <a:p>
            <a:pPr eaLnBrk="1" hangingPunct="1">
              <a:lnSpc>
                <a:spcPct val="130000"/>
              </a:lnSpc>
              <a:buClr>
                <a:srgbClr val="CC6600"/>
              </a:buClr>
              <a:buSzPct val="85000"/>
              <a:buFont typeface="Wingdings" pitchFamily="2" charset="2"/>
              <a:buChar char="§"/>
            </a:pPr>
            <a:r>
              <a:rPr lang="en-US" sz="2800" dirty="0" smtClean="0">
                <a:solidFill>
                  <a:schemeClr val="bg1"/>
                </a:solidFill>
              </a:rPr>
              <a:t>Indefinite (years)</a:t>
            </a:r>
          </a:p>
          <a:p>
            <a:pPr algn="ctr" eaLnBrk="1" hangingPunct="1">
              <a:lnSpc>
                <a:spcPct val="130000"/>
              </a:lnSpc>
              <a:buClr>
                <a:srgbClr val="CC6600"/>
              </a:buClr>
              <a:buSzPct val="85000"/>
              <a:buFont typeface="Wingdings" pitchFamily="2" charset="2"/>
              <a:buChar char="§"/>
            </a:pPr>
            <a:r>
              <a:rPr lang="en-US" sz="2800" dirty="0" smtClean="0">
                <a:solidFill>
                  <a:schemeClr val="bg1"/>
                </a:solidFill>
              </a:rPr>
              <a:t>  </a:t>
            </a:r>
            <a:r>
              <a:rPr lang="en-US" dirty="0" smtClean="0">
                <a:solidFill>
                  <a:schemeClr val="bg1"/>
                </a:solidFill>
                <a:latin typeface="Arial" pitchFamily="34" charset="0"/>
              </a:rPr>
              <a:t>Radiation </a:t>
            </a:r>
            <a:r>
              <a:rPr lang="en-US" dirty="0" err="1" smtClean="0">
                <a:solidFill>
                  <a:schemeClr val="bg1"/>
                </a:solidFill>
                <a:latin typeface="Arial" pitchFamily="34" charset="0"/>
              </a:rPr>
              <a:t>plexopathy</a:t>
            </a:r>
            <a:r>
              <a:rPr lang="en-US" dirty="0" smtClean="0">
                <a:solidFill>
                  <a:schemeClr val="bg1"/>
                </a:solidFill>
                <a:latin typeface="Arial" pitchFamily="34" charset="0"/>
              </a:rPr>
              <a:t>, MMN,CIDP.</a:t>
            </a:r>
            <a:r>
              <a:rPr lang="en-US" sz="2800" dirty="0" smtClean="0">
                <a:solidFill>
                  <a:schemeClr val="bg1"/>
                </a:solidFill>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a:bodyPr>
          <a:lstStyle/>
          <a:p>
            <a:r>
              <a:rPr lang="en-IN" dirty="0" smtClean="0">
                <a:solidFill>
                  <a:schemeClr val="bg1"/>
                </a:solidFill>
              </a:rPr>
              <a:t>Clinical consequences of CB</a:t>
            </a:r>
            <a:endParaRPr lang="en-IN" dirty="0"/>
          </a:p>
        </p:txBody>
      </p:sp>
      <p:sp>
        <p:nvSpPr>
          <p:cNvPr id="3" name="Content Placeholder 2"/>
          <p:cNvSpPr>
            <a:spLocks noGrp="1"/>
          </p:cNvSpPr>
          <p:nvPr>
            <p:ph idx="1"/>
          </p:nvPr>
        </p:nvSpPr>
        <p:spPr/>
        <p:txBody>
          <a:bodyPr>
            <a:normAutofit/>
          </a:bodyPr>
          <a:lstStyle/>
          <a:p>
            <a:r>
              <a:rPr lang="en-IN" dirty="0" smtClean="0">
                <a:solidFill>
                  <a:schemeClr val="bg1"/>
                </a:solidFill>
              </a:rPr>
              <a:t>Elevated thresholds and CB resulting in clinical </a:t>
            </a:r>
            <a:r>
              <a:rPr lang="en-IN" dirty="0" smtClean="0">
                <a:solidFill>
                  <a:srgbClr val="FFFF00"/>
                </a:solidFill>
              </a:rPr>
              <a:t>weakness and sensory loss</a:t>
            </a:r>
          </a:p>
          <a:p>
            <a:r>
              <a:rPr lang="en-IN" dirty="0" err="1" smtClean="0">
                <a:solidFill>
                  <a:schemeClr val="bg1"/>
                </a:solidFill>
              </a:rPr>
              <a:t>Desynchronization</a:t>
            </a:r>
            <a:r>
              <a:rPr lang="en-IN" dirty="0" smtClean="0">
                <a:solidFill>
                  <a:schemeClr val="bg1"/>
                </a:solidFill>
              </a:rPr>
              <a:t> of volleys, causing temporal dispersion of waveforms,</a:t>
            </a:r>
            <a:r>
              <a:rPr lang="en-IN" dirty="0" smtClean="0">
                <a:solidFill>
                  <a:srgbClr val="FFFF00"/>
                </a:solidFill>
              </a:rPr>
              <a:t> loss of reflexes and reduced sensation</a:t>
            </a:r>
          </a:p>
          <a:p>
            <a:r>
              <a:rPr lang="en-IN" dirty="0" smtClean="0">
                <a:solidFill>
                  <a:schemeClr val="bg1"/>
                </a:solidFill>
              </a:rPr>
              <a:t>Prolonged refractory periods with frequency-dependent CB resulting in </a:t>
            </a:r>
            <a:r>
              <a:rPr lang="en-IN" dirty="0" smtClean="0">
                <a:solidFill>
                  <a:srgbClr val="FFFF00"/>
                </a:solidFill>
              </a:rPr>
              <a:t>reduced strength during maximal voluntary effort</a:t>
            </a:r>
          </a:p>
          <a:p>
            <a:endParaRPr lang="en-IN" dirty="0" smtClean="0">
              <a:solidFill>
                <a:schemeClr val="bg1"/>
              </a:solidFill>
            </a:endParaRPr>
          </a:p>
          <a:p>
            <a:endParaRPr lang="en-IN"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Clinical Features</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With a conduction block, clinical numbness and weakness develop </a:t>
            </a:r>
            <a:r>
              <a:rPr lang="en-IN" dirty="0" smtClean="0">
                <a:solidFill>
                  <a:srgbClr val="FFFF00"/>
                </a:solidFill>
              </a:rPr>
              <a:t>acutely</a:t>
            </a:r>
          </a:p>
          <a:p>
            <a:pPr>
              <a:buNone/>
            </a:pPr>
            <a:endParaRPr lang="en-IN" dirty="0" smtClean="0">
              <a:solidFill>
                <a:srgbClr val="FFFF00"/>
              </a:solidFill>
            </a:endParaRPr>
          </a:p>
          <a:p>
            <a:r>
              <a:rPr lang="en-IN" dirty="0" smtClean="0">
                <a:solidFill>
                  <a:schemeClr val="bg1"/>
                </a:solidFill>
              </a:rPr>
              <a:t>Exaggerated </a:t>
            </a:r>
            <a:r>
              <a:rPr lang="en-IN" dirty="0" err="1" smtClean="0">
                <a:solidFill>
                  <a:schemeClr val="bg1"/>
                </a:solidFill>
              </a:rPr>
              <a:t>hyperpolarization</a:t>
            </a:r>
            <a:r>
              <a:rPr lang="en-IN" dirty="0" smtClean="0">
                <a:solidFill>
                  <a:schemeClr val="bg1"/>
                </a:solidFill>
              </a:rPr>
              <a:t> after the passage of impulse, inducing CB even at low firing frequencies, possibly the cause of </a:t>
            </a:r>
            <a:r>
              <a:rPr lang="en-IN" dirty="0" smtClean="0">
                <a:solidFill>
                  <a:srgbClr val="FFFF00"/>
                </a:solidFill>
              </a:rPr>
              <a:t>fatigue after sustained effort</a:t>
            </a:r>
          </a:p>
          <a:p>
            <a:endParaRPr lang="en-IN" dirty="0" smtClean="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Clinical features</a:t>
            </a:r>
            <a:endParaRPr lang="en-IN" dirty="0">
              <a:solidFill>
                <a:schemeClr val="bg1"/>
              </a:solidFill>
            </a:endParaRPr>
          </a:p>
        </p:txBody>
      </p:sp>
      <p:sp>
        <p:nvSpPr>
          <p:cNvPr id="3" name="Content Placeholder 2"/>
          <p:cNvSpPr>
            <a:spLocks noGrp="1"/>
          </p:cNvSpPr>
          <p:nvPr>
            <p:ph idx="1"/>
          </p:nvPr>
        </p:nvSpPr>
        <p:spPr/>
        <p:txBody>
          <a:bodyPr/>
          <a:lstStyle/>
          <a:p>
            <a:pPr>
              <a:buNone/>
            </a:pPr>
            <a:r>
              <a:rPr lang="en-IN" dirty="0" smtClean="0"/>
              <a:t> </a:t>
            </a:r>
          </a:p>
          <a:p>
            <a:r>
              <a:rPr lang="en-IN" dirty="0" smtClean="0">
                <a:solidFill>
                  <a:schemeClr val="bg1"/>
                </a:solidFill>
              </a:rPr>
              <a:t>Bursts of ectopic discharges at sites of focal </a:t>
            </a:r>
            <a:r>
              <a:rPr lang="en-IN" dirty="0" err="1" smtClean="0">
                <a:solidFill>
                  <a:schemeClr val="bg1"/>
                </a:solidFill>
              </a:rPr>
              <a:t>demyelination</a:t>
            </a:r>
            <a:r>
              <a:rPr lang="en-IN" dirty="0" smtClean="0">
                <a:solidFill>
                  <a:schemeClr val="bg1"/>
                </a:solidFill>
              </a:rPr>
              <a:t> responsible for </a:t>
            </a:r>
            <a:r>
              <a:rPr lang="en-IN" dirty="0" smtClean="0">
                <a:solidFill>
                  <a:srgbClr val="FFFF00"/>
                </a:solidFill>
              </a:rPr>
              <a:t>facial </a:t>
            </a:r>
            <a:r>
              <a:rPr lang="en-IN" dirty="0" err="1" smtClean="0">
                <a:solidFill>
                  <a:srgbClr val="FFFF00"/>
                </a:solidFill>
              </a:rPr>
              <a:t>myokymia</a:t>
            </a:r>
            <a:r>
              <a:rPr lang="en-IN" dirty="0" smtClean="0">
                <a:solidFill>
                  <a:srgbClr val="FFFF00"/>
                </a:solidFill>
              </a:rPr>
              <a:t> </a:t>
            </a:r>
            <a:r>
              <a:rPr lang="en-IN" dirty="0" smtClean="0">
                <a:solidFill>
                  <a:schemeClr val="bg1"/>
                </a:solidFill>
              </a:rPr>
              <a:t>and spontaneous or mechanically-induced </a:t>
            </a:r>
            <a:r>
              <a:rPr lang="en-IN" dirty="0" err="1" smtClean="0">
                <a:solidFill>
                  <a:schemeClr val="bg1"/>
                </a:solidFill>
              </a:rPr>
              <a:t>paresthesias</a:t>
            </a:r>
            <a:endParaRPr lang="en-IN"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Significance of finding CB</a:t>
            </a:r>
            <a:endParaRPr lang="en-IN" dirty="0">
              <a:solidFill>
                <a:schemeClr val="bg1"/>
              </a:solidFill>
            </a:endParaRPr>
          </a:p>
        </p:txBody>
      </p:sp>
      <p:sp>
        <p:nvSpPr>
          <p:cNvPr id="3" name="Content Placeholder 2"/>
          <p:cNvSpPr>
            <a:spLocks noGrp="1"/>
          </p:cNvSpPr>
          <p:nvPr>
            <p:ph idx="1"/>
          </p:nvPr>
        </p:nvSpPr>
        <p:spPr>
          <a:xfrm>
            <a:off x="457200" y="1340768"/>
            <a:ext cx="8229600" cy="4785395"/>
          </a:xfrm>
        </p:spPr>
        <p:txBody>
          <a:bodyPr>
            <a:normAutofit lnSpcReduction="10000"/>
          </a:bodyPr>
          <a:lstStyle/>
          <a:p>
            <a:r>
              <a:rPr lang="en-IN" dirty="0" smtClean="0">
                <a:solidFill>
                  <a:schemeClr val="bg1"/>
                </a:solidFill>
              </a:rPr>
              <a:t>It implies that the clinical deficit is secondary to </a:t>
            </a:r>
            <a:r>
              <a:rPr lang="en-IN" dirty="0" err="1" smtClean="0">
                <a:solidFill>
                  <a:schemeClr val="bg1"/>
                </a:solidFill>
              </a:rPr>
              <a:t>demyelination</a:t>
            </a:r>
            <a:r>
              <a:rPr lang="en-IN" dirty="0" smtClean="0">
                <a:solidFill>
                  <a:srgbClr val="FFFF00"/>
                </a:solidFill>
              </a:rPr>
              <a:t>; better prognosis</a:t>
            </a:r>
          </a:p>
          <a:p>
            <a:pPr>
              <a:buNone/>
            </a:pPr>
            <a:endParaRPr lang="en-IN" dirty="0" smtClean="0">
              <a:solidFill>
                <a:schemeClr val="bg1"/>
              </a:solidFill>
            </a:endParaRPr>
          </a:p>
          <a:p>
            <a:r>
              <a:rPr lang="en-IN" dirty="0" smtClean="0">
                <a:solidFill>
                  <a:schemeClr val="bg1"/>
                </a:solidFill>
              </a:rPr>
              <a:t>The finding of conduction block can be used to </a:t>
            </a:r>
            <a:r>
              <a:rPr lang="en-IN" dirty="0" smtClean="0">
                <a:solidFill>
                  <a:srgbClr val="FFFF00"/>
                </a:solidFill>
              </a:rPr>
              <a:t>localize the lesion </a:t>
            </a:r>
          </a:p>
          <a:p>
            <a:pPr>
              <a:buNone/>
            </a:pPr>
            <a:endParaRPr lang="en-IN" dirty="0" smtClean="0">
              <a:solidFill>
                <a:schemeClr val="bg1"/>
              </a:solidFill>
            </a:endParaRPr>
          </a:p>
          <a:p>
            <a:r>
              <a:rPr lang="en-IN" dirty="0" smtClean="0">
                <a:solidFill>
                  <a:schemeClr val="bg1"/>
                </a:solidFill>
              </a:rPr>
              <a:t>The presence of conduction block differentiates </a:t>
            </a:r>
            <a:r>
              <a:rPr lang="en-IN" dirty="0" smtClean="0">
                <a:solidFill>
                  <a:srgbClr val="FFFF00"/>
                </a:solidFill>
              </a:rPr>
              <a:t>acquired</a:t>
            </a:r>
            <a:r>
              <a:rPr lang="en-IN" dirty="0" smtClean="0">
                <a:solidFill>
                  <a:schemeClr val="bg1"/>
                </a:solidFill>
              </a:rPr>
              <a:t> from inherited conditions(uniform slowing)</a:t>
            </a:r>
            <a:endParaRPr lang="en-IN"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5" name="Picture 3"/>
          <p:cNvPicPr>
            <a:picLocks noChangeAspect="1" noChangeArrowheads="1"/>
          </p:cNvPicPr>
          <p:nvPr/>
        </p:nvPicPr>
        <p:blipFill>
          <a:blip r:embed="rId2" cstate="print"/>
          <a:srcRect/>
          <a:stretch>
            <a:fillRect/>
          </a:stretch>
        </p:blipFill>
        <p:spPr bwMode="auto">
          <a:xfrm>
            <a:off x="428625" y="260648"/>
            <a:ext cx="8286750"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bwMode="auto">
          <a:xfrm>
            <a:off x="468313" y="260350"/>
            <a:ext cx="8229600" cy="720725"/>
          </a:xfrm>
          <a:noFill/>
        </p:spPr>
        <p:txBody>
          <a:bodyPr wrap="square" lIns="91440" tIns="45720" rIns="91440" bIns="45720" numCol="1" anchorCtr="0" compatLnSpc="1">
            <a:prstTxWarp prst="textNoShape">
              <a:avLst/>
            </a:prstTxWarp>
          </a:bodyPr>
          <a:lstStyle/>
          <a:p>
            <a:pPr indent="0" eaLnBrk="1" hangingPunct="1"/>
            <a:r>
              <a:rPr lang="en-US" sz="3400" dirty="0" smtClean="0">
                <a:ln>
                  <a:noFill/>
                </a:ln>
                <a:solidFill>
                  <a:schemeClr val="bg1"/>
                </a:solidFill>
                <a:effectLst/>
                <a:latin typeface="Century Gothic" pitchFamily="34" charset="0"/>
              </a:rPr>
              <a:t>Criteria for conduction block</a:t>
            </a:r>
            <a:endParaRPr lang="en-IN" sz="3400" dirty="0" smtClean="0">
              <a:ln>
                <a:noFill/>
              </a:ln>
              <a:solidFill>
                <a:schemeClr val="bg1"/>
              </a:solidFill>
              <a:effectLst/>
              <a:latin typeface="Century Gothic" pitchFamily="34" charset="0"/>
            </a:endParaRPr>
          </a:p>
        </p:txBody>
      </p:sp>
      <p:graphicFrame>
        <p:nvGraphicFramePr>
          <p:cNvPr id="4" name="Content Placeholder 3"/>
          <p:cNvGraphicFramePr>
            <a:graphicFrameLocks noGrp="1"/>
          </p:cNvGraphicFramePr>
          <p:nvPr>
            <p:ph idx="4294967295"/>
          </p:nvPr>
        </p:nvGraphicFramePr>
        <p:xfrm>
          <a:off x="0" y="1052513"/>
          <a:ext cx="9144000" cy="5616577"/>
        </p:xfrm>
        <a:graphic>
          <a:graphicData uri="http://schemas.openxmlformats.org/drawingml/2006/table">
            <a:tbl>
              <a:tblPr/>
              <a:tblGrid>
                <a:gridCol w="3048000"/>
                <a:gridCol w="3048000"/>
                <a:gridCol w="3048000"/>
              </a:tblGrid>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rPr>
                        <a:t>Authors</a:t>
                      </a:r>
                      <a:endParaRPr kumimoji="0" lang="en-IN" sz="1800" b="1" i="0" u="none" strike="noStrike" cap="none" normalizeH="0" baseline="0" dirty="0" smtClean="0">
                        <a:ln>
                          <a:noFill/>
                        </a:ln>
                        <a:solidFill>
                          <a:srgbClr val="FFFFFF"/>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5B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Gothic" pitchFamily="34" charset="0"/>
                        </a:rPr>
                        <a:t>Definite</a:t>
                      </a:r>
                      <a:endParaRPr kumimoji="0" lang="en-IN" sz="1800" b="1" i="0" u="none" strike="noStrike" cap="none" normalizeH="0" baseline="0" smtClean="0">
                        <a:ln>
                          <a:noFill/>
                        </a:ln>
                        <a:solidFill>
                          <a:srgbClr val="FFFFFF"/>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5BD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Gothic" pitchFamily="34" charset="0"/>
                        </a:rPr>
                        <a:t>Probable or Possible</a:t>
                      </a:r>
                      <a:endParaRPr kumimoji="0" lang="en-IN" sz="1800" b="1" i="0" u="none" strike="noStrike" cap="none" normalizeH="0" baseline="0" smtClean="0">
                        <a:ln>
                          <a:noFill/>
                        </a:ln>
                        <a:solidFill>
                          <a:srgbClr val="FFFFFF"/>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5BD3"/>
                    </a:solidFill>
                  </a:tcPr>
                </a:tc>
              </a:tr>
              <a:tr h="998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Century Gothic" pitchFamily="34" charset="0"/>
                        </a:rPr>
                        <a:t>Cornblath et al</a:t>
                      </a:r>
                      <a:endParaRPr kumimoji="0" lang="en-IN" sz="1800" b="1" i="1"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&gt;20%</a:t>
                      </a:r>
                      <a:r>
                        <a:rPr kumimoji="0" lang="en-US" sz="1800" b="0" i="0" u="none" strike="noStrike" cap="none" normalizeH="0" baseline="0" smtClean="0">
                          <a:ln>
                            <a:noFill/>
                          </a:ln>
                          <a:solidFill>
                            <a:srgbClr val="000000"/>
                          </a:solidFill>
                          <a:effectLst/>
                          <a:latin typeface="Century Gothic" pitchFamily="34" charset="0"/>
                          <a:sym typeface="Wingdings 3" pitchFamily="18" charset="2"/>
                        </a:rPr>
                        <a:t> NP area and &lt;15% change in duration</a:t>
                      </a:r>
                      <a:endParaRPr kumimoji="0" lang="en-IN"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&gt;20%</a:t>
                      </a:r>
                      <a:r>
                        <a:rPr kumimoji="0" lang="en-US" sz="1800" b="0" i="0" u="none" strike="noStrike" cap="none" normalizeH="0" baseline="0" smtClean="0">
                          <a:ln>
                            <a:noFill/>
                          </a:ln>
                          <a:solidFill>
                            <a:srgbClr val="000000"/>
                          </a:solidFill>
                          <a:effectLst/>
                          <a:latin typeface="Century Gothic" pitchFamily="34" charset="0"/>
                          <a:sym typeface="Wingdings 3" pitchFamily="18" charset="2"/>
                        </a:rPr>
                        <a:t> NP area and &gt;15% change in duration</a:t>
                      </a:r>
                      <a:endParaRPr kumimoji="0" lang="en-IN"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Century Gothic" pitchFamily="34" charset="0"/>
                        </a:rPr>
                        <a:t>Albers et al</a:t>
                      </a:r>
                      <a:endParaRPr kumimoji="0" lang="en-IN" sz="1800" b="1" i="1"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&gt; 50% </a:t>
                      </a:r>
                      <a:r>
                        <a:rPr kumimoji="0" lang="en-US" sz="1800" b="0" i="0" u="none" strike="noStrike" cap="none" normalizeH="0" baseline="0" smtClean="0">
                          <a:ln>
                            <a:noFill/>
                          </a:ln>
                          <a:solidFill>
                            <a:srgbClr val="000000"/>
                          </a:solidFill>
                          <a:effectLst/>
                          <a:latin typeface="Century Gothic" pitchFamily="34" charset="0"/>
                          <a:sym typeface="Wingdings 3" pitchFamily="18" charset="2"/>
                        </a:rPr>
                        <a:t> NP area</a:t>
                      </a:r>
                      <a:endParaRPr kumimoji="0" lang="en-IN"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&gt; 30% </a:t>
                      </a:r>
                      <a:r>
                        <a:rPr kumimoji="0" lang="en-US" sz="1800" b="0" i="0" u="none" strike="noStrike" cap="none" normalizeH="0" baseline="0" smtClean="0">
                          <a:ln>
                            <a:noFill/>
                          </a:ln>
                          <a:solidFill>
                            <a:srgbClr val="000000"/>
                          </a:solidFill>
                          <a:effectLst/>
                          <a:latin typeface="Century Gothic" pitchFamily="34" charset="0"/>
                          <a:sym typeface="Wingdings 3" pitchFamily="18" charset="2"/>
                        </a:rPr>
                        <a:t> amplitude</a:t>
                      </a:r>
                      <a:r>
                        <a:rPr kumimoji="0" lang="en-US" sz="1800" b="0" i="0" u="none" strike="noStrike" cap="none" normalizeH="0" baseline="0" smtClean="0">
                          <a:ln>
                            <a:noFill/>
                          </a:ln>
                          <a:solidFill>
                            <a:srgbClr val="000000"/>
                          </a:solidFill>
                          <a:effectLst/>
                          <a:latin typeface="Century Gothic" pitchFamily="34" charset="0"/>
                        </a:rPr>
                        <a:t> </a:t>
                      </a:r>
                      <a:endParaRPr kumimoji="0" lang="en-IN"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7"/>
                    </a:solidFill>
                  </a:tcPr>
                </a:tc>
              </a:tr>
              <a:tr h="998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Century Gothic" pitchFamily="34" charset="0"/>
                        </a:rPr>
                        <a:t>Brown and Feasby et al</a:t>
                      </a:r>
                      <a:endParaRPr kumimoji="0" lang="en-IN" sz="1800" b="1" i="1"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&gt;20%</a:t>
                      </a:r>
                      <a:r>
                        <a:rPr kumimoji="0" lang="en-US" sz="1800" b="0" i="0" u="none" strike="noStrike" cap="none" normalizeH="0" baseline="0" smtClean="0">
                          <a:ln>
                            <a:noFill/>
                          </a:ln>
                          <a:solidFill>
                            <a:srgbClr val="000000"/>
                          </a:solidFill>
                          <a:effectLst/>
                          <a:latin typeface="Century Gothic" pitchFamily="34" charset="0"/>
                          <a:sym typeface="Wingdings 3" pitchFamily="18" charset="2"/>
                        </a:rPr>
                        <a:t> P-P amplitude and &lt;15% change in N-P duration</a:t>
                      </a:r>
                      <a:endParaRPr kumimoji="0" lang="en-IN"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&gt;30%</a:t>
                      </a:r>
                      <a:r>
                        <a:rPr kumimoji="0" lang="en-US" sz="1800" b="0" i="0" u="none" strike="noStrike" cap="none" normalizeH="0" baseline="0" smtClean="0">
                          <a:ln>
                            <a:noFill/>
                          </a:ln>
                          <a:solidFill>
                            <a:srgbClr val="000000"/>
                          </a:solidFill>
                          <a:effectLst/>
                          <a:latin typeface="Century Gothic" pitchFamily="34" charset="0"/>
                          <a:sym typeface="Wingdings 3" pitchFamily="18" charset="2"/>
                        </a:rPr>
                        <a:t> P-P amplitude and &gt;15% change in N-P duration</a:t>
                      </a:r>
                      <a:endParaRPr kumimoji="0" lang="en-IN"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Century Gothic" pitchFamily="34" charset="0"/>
                        </a:rPr>
                        <a:t>Bromberg et al</a:t>
                      </a:r>
                      <a:endParaRPr kumimoji="0" lang="en-IN" sz="1800" b="1" i="1"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&gt; 30% </a:t>
                      </a:r>
                      <a:r>
                        <a:rPr kumimoji="0" lang="en-US" sz="1800" b="0" i="0" u="none" strike="noStrike" cap="none" normalizeH="0" baseline="0" smtClean="0">
                          <a:ln>
                            <a:noFill/>
                          </a:ln>
                          <a:solidFill>
                            <a:srgbClr val="000000"/>
                          </a:solidFill>
                          <a:effectLst/>
                          <a:latin typeface="Century Gothic" pitchFamily="34" charset="0"/>
                          <a:sym typeface="Wingdings 3" pitchFamily="18" charset="2"/>
                        </a:rPr>
                        <a:t> P-P amplitude</a:t>
                      </a:r>
                      <a:endParaRPr kumimoji="0" lang="en-IN"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None</a:t>
                      </a:r>
                      <a:endParaRPr kumimoji="0" lang="en-IN"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7"/>
                    </a:solidFill>
                  </a:tcPr>
                </a:tc>
              </a:tr>
              <a:tr h="998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Century Gothic" pitchFamily="34" charset="0"/>
                        </a:rPr>
                        <a:t>Shin J Oh et al</a:t>
                      </a:r>
                      <a:endParaRPr kumimoji="0" lang="en-IN" sz="1800" b="1" i="1"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entury Gothic" pitchFamily="34" charset="0"/>
                          <a:cs typeface="Times New Roman" pitchFamily="18" charset="0"/>
                        </a:rPr>
                        <a:t>&gt; 50% </a:t>
                      </a:r>
                      <a:r>
                        <a:rPr kumimoji="0" lang="en-US" sz="1700" b="0" i="0" u="none" strike="noStrike" cap="none" normalizeH="0" baseline="0" smtClean="0">
                          <a:ln>
                            <a:noFill/>
                          </a:ln>
                          <a:solidFill>
                            <a:srgbClr val="000000"/>
                          </a:solidFill>
                          <a:effectLst/>
                          <a:latin typeface="Century Gothic" pitchFamily="34" charset="0"/>
                          <a:sym typeface="Wingdings 3" pitchFamily="18" charset="2"/>
                        </a:rPr>
                        <a:t> NP</a:t>
                      </a:r>
                      <a:r>
                        <a:rPr kumimoji="0" lang="en-US" sz="1700" b="0" i="0" u="none" strike="noStrike" cap="none" normalizeH="0" baseline="0" smtClean="0">
                          <a:ln>
                            <a:noFill/>
                          </a:ln>
                          <a:solidFill>
                            <a:srgbClr val="000000"/>
                          </a:solidFill>
                          <a:effectLst/>
                          <a:latin typeface="Century Gothic" pitchFamily="34" charset="0"/>
                          <a:cs typeface="Times New Roman" pitchFamily="18" charset="0"/>
                        </a:rPr>
                        <a:t> amplitude or area  &lt;15% change in duration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entury Gothic" pitchFamily="34" charset="0"/>
                          <a:cs typeface="Times New Roman" pitchFamily="18" charset="0"/>
                        </a:rPr>
                        <a:t>25 – 49% </a:t>
                      </a:r>
                      <a:r>
                        <a:rPr kumimoji="0" lang="en-US" sz="1700" b="0" i="0" u="none" strike="noStrike" cap="none" normalizeH="0" baseline="0" smtClean="0">
                          <a:ln>
                            <a:noFill/>
                          </a:ln>
                          <a:solidFill>
                            <a:srgbClr val="000000"/>
                          </a:solidFill>
                          <a:effectLst/>
                          <a:latin typeface="Century Gothic" pitchFamily="34" charset="0"/>
                          <a:sym typeface="Wingdings 3" pitchFamily="18" charset="2"/>
                        </a:rPr>
                        <a:t></a:t>
                      </a:r>
                      <a:r>
                        <a:rPr kumimoji="0" lang="en-US" sz="1700" b="0" i="0" u="none" strike="noStrike" cap="none" normalizeH="0" baseline="0" smtClean="0">
                          <a:ln>
                            <a:noFill/>
                          </a:ln>
                          <a:solidFill>
                            <a:srgbClr val="000000"/>
                          </a:solidFill>
                          <a:effectLst/>
                          <a:latin typeface="Century Gothic" pitchFamily="34" charset="0"/>
                          <a:cs typeface="Times New Roman" pitchFamily="18" charset="0"/>
                        </a:rPr>
                        <a:t> in amplitude or area when 15-33% change in duration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r>
              <a:tr h="996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000000"/>
                          </a:solidFill>
                          <a:effectLst/>
                          <a:latin typeface="Century Gothic" pitchFamily="34" charset="0"/>
                        </a:rPr>
                        <a:t>Lange et al</a:t>
                      </a:r>
                      <a:endParaRPr kumimoji="0" lang="en-IN" sz="1800" b="1" i="1"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entury Gothic" pitchFamily="34" charset="0"/>
                          <a:cs typeface="Times New Roman" pitchFamily="18" charset="0"/>
                        </a:rPr>
                        <a:t>&gt;50% </a:t>
                      </a:r>
                      <a:r>
                        <a:rPr kumimoji="0" lang="en-US" sz="1700" b="0" i="0" u="none" strike="noStrike" cap="none" normalizeH="0" baseline="0" smtClean="0">
                          <a:ln>
                            <a:noFill/>
                          </a:ln>
                          <a:solidFill>
                            <a:srgbClr val="000000"/>
                          </a:solidFill>
                          <a:effectLst/>
                          <a:latin typeface="Century Gothic" pitchFamily="34" charset="0"/>
                          <a:sym typeface="Wingdings 3" pitchFamily="18" charset="2"/>
                        </a:rPr>
                        <a:t> NP </a:t>
                      </a:r>
                      <a:r>
                        <a:rPr kumimoji="0" lang="en-US" sz="1700" b="0" i="0" u="none" strike="noStrike" cap="none" normalizeH="0" baseline="0" smtClean="0">
                          <a:ln>
                            <a:noFill/>
                          </a:ln>
                          <a:solidFill>
                            <a:srgbClr val="000000"/>
                          </a:solidFill>
                          <a:effectLst/>
                          <a:latin typeface="Century Gothic" pitchFamily="34" charset="0"/>
                        </a:rPr>
                        <a:t>amplitude </a:t>
                      </a:r>
                      <a:r>
                        <a:rPr kumimoji="0" lang="en-US" sz="1700" b="0" i="0" u="none" strike="noStrike" cap="none" normalizeH="0" baseline="0" smtClean="0">
                          <a:ln>
                            <a:noFill/>
                          </a:ln>
                          <a:solidFill>
                            <a:srgbClr val="000000"/>
                          </a:solidFill>
                          <a:effectLst/>
                          <a:latin typeface="Century Gothic" pitchFamily="34" charset="0"/>
                          <a:cs typeface="Times New Roman" pitchFamily="18" charset="0"/>
                        </a:rPr>
                        <a:t>and area and &lt;30% duration prolongation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entury Gothic" pitchFamily="34" charset="0"/>
                          <a:cs typeface="Times New Roman" pitchFamily="18" charset="0"/>
                        </a:rPr>
                        <a:t>&gt;50% </a:t>
                      </a:r>
                      <a:r>
                        <a:rPr kumimoji="0" lang="en-US" sz="1700" b="0" i="0" u="none" strike="noStrike" cap="none" normalizeH="0" baseline="0" smtClean="0">
                          <a:ln>
                            <a:noFill/>
                          </a:ln>
                          <a:solidFill>
                            <a:srgbClr val="000000"/>
                          </a:solidFill>
                          <a:effectLst/>
                          <a:latin typeface="Century Gothic" pitchFamily="34" charset="0"/>
                          <a:sym typeface="Wingdings 3" pitchFamily="18" charset="2"/>
                        </a:rPr>
                        <a:t> </a:t>
                      </a:r>
                      <a:r>
                        <a:rPr kumimoji="0" lang="en-US" sz="1700" b="0" i="0" u="none" strike="noStrike" cap="none" normalizeH="0" baseline="0" smtClean="0">
                          <a:ln>
                            <a:noFill/>
                          </a:ln>
                          <a:solidFill>
                            <a:srgbClr val="000000"/>
                          </a:solidFill>
                          <a:effectLst/>
                          <a:latin typeface="Century Gothic" pitchFamily="34" charset="0"/>
                        </a:rPr>
                        <a:t>amplitude </a:t>
                      </a:r>
                      <a:r>
                        <a:rPr kumimoji="0" lang="en-US" sz="1700" b="0" i="0" u="none" strike="noStrike" cap="none" normalizeH="0" baseline="0" smtClean="0">
                          <a:ln>
                            <a:noFill/>
                          </a:ln>
                          <a:solidFill>
                            <a:srgbClr val="000000"/>
                          </a:solidFill>
                          <a:effectLst/>
                          <a:latin typeface="Century Gothic" pitchFamily="34" charset="0"/>
                          <a:cs typeface="Times New Roman" pitchFamily="18" charset="0"/>
                        </a:rPr>
                        <a:t>and area and &gt;30% duration prolongation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AF7"/>
                    </a:solid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Century Gothic" pitchFamily="34" charset="0"/>
                        </a:rPr>
                        <a:t>Rhee et al</a:t>
                      </a:r>
                      <a:endParaRPr kumimoji="0" lang="en-IN" sz="1800" b="1" i="1" u="none" strike="noStrike" cap="none" normalizeH="0" baseline="0" dirty="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Century Gothic" pitchFamily="34" charset="0"/>
                          <a:cs typeface="Times New Roman" pitchFamily="18" charset="0"/>
                        </a:rPr>
                        <a:t>&gt; 50% </a:t>
                      </a:r>
                      <a:r>
                        <a:rPr kumimoji="0" lang="en-US" sz="1700" b="0" i="0" u="none" strike="noStrike" cap="none" normalizeH="0" baseline="0" smtClean="0">
                          <a:ln>
                            <a:noFill/>
                          </a:ln>
                          <a:solidFill>
                            <a:srgbClr val="000000"/>
                          </a:solidFill>
                          <a:effectLst/>
                          <a:latin typeface="Century Gothic" pitchFamily="34" charset="0"/>
                          <a:sym typeface="Wingdings 3" pitchFamily="18" charset="2"/>
                        </a:rPr>
                        <a:t> NP amplitude</a:t>
                      </a:r>
                      <a:endParaRPr kumimoji="0" lang="en-US" sz="1700" b="0" i="0" u="none" strike="noStrike" cap="none" normalizeH="0" baseline="0" smtClean="0">
                        <a:ln>
                          <a:noFill/>
                        </a:ln>
                        <a:solidFill>
                          <a:srgbClr val="000000"/>
                        </a:solidFill>
                        <a:effectLst/>
                        <a:latin typeface="Century Gothic"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N" sz="1800" b="0" i="0" u="none" strike="noStrike" cap="none" normalizeH="0" baseline="0" smtClean="0">
                        <a:ln>
                          <a:noFill/>
                        </a:ln>
                        <a:solidFill>
                          <a:srgbClr val="000000"/>
                        </a:solidFill>
                        <a:effectLst/>
                        <a:latin typeface="Century Gothic"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2EF"/>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cstate="print"/>
          <a:srcRect/>
          <a:stretch>
            <a:fillRect/>
          </a:stretch>
        </p:blipFill>
        <p:spPr bwMode="auto">
          <a:xfrm>
            <a:off x="0" y="0"/>
            <a:ext cx="9486900" cy="6857999"/>
          </a:xfrm>
          <a:prstGeom prst="rect">
            <a:avLst/>
          </a:prstGeom>
          <a:noFill/>
          <a:ln w="9525">
            <a:noFill/>
            <a:miter lim="800000"/>
            <a:headEnd/>
            <a:tailEnd/>
          </a:ln>
        </p:spPr>
      </p:pic>
      <p:sp>
        <p:nvSpPr>
          <p:cNvPr id="5" name="TextBox 4"/>
          <p:cNvSpPr txBox="1"/>
          <p:nvPr/>
        </p:nvSpPr>
        <p:spPr>
          <a:xfrm>
            <a:off x="1187624" y="0"/>
            <a:ext cx="5976664" cy="461665"/>
          </a:xfrm>
          <a:prstGeom prst="rect">
            <a:avLst/>
          </a:prstGeom>
          <a:noFill/>
        </p:spPr>
        <p:txBody>
          <a:bodyPr wrap="square" rtlCol="0">
            <a:spAutoFit/>
          </a:bodyPr>
          <a:lstStyle/>
          <a:p>
            <a:pPr algn="ctr"/>
            <a:r>
              <a:rPr lang="en-US" sz="2400" b="1" u="sng" dirty="0" smtClean="0"/>
              <a:t>AANEM CRITERIA </a:t>
            </a:r>
            <a:endParaRPr lang="en-IN" sz="2400" b="1" u="sng"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chemeClr val="bg1"/>
                </a:solidFill>
              </a:rPr>
              <a:t>Technical considerations</a:t>
            </a:r>
            <a:endParaRPr lang="en-IN"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a:t>
            </a:r>
            <a:r>
              <a:rPr lang="en-IN" dirty="0" err="1" smtClean="0">
                <a:solidFill>
                  <a:schemeClr val="bg1"/>
                </a:solidFill>
              </a:rPr>
              <a:t>ll</a:t>
            </a:r>
            <a:r>
              <a:rPr lang="en-IN" dirty="0" smtClean="0">
                <a:solidFill>
                  <a:schemeClr val="bg1"/>
                </a:solidFill>
              </a:rPr>
              <a:t> measurement of amplitude, area, and duration refers to values for the </a:t>
            </a:r>
            <a:r>
              <a:rPr lang="en-IN" dirty="0" smtClean="0">
                <a:solidFill>
                  <a:srgbClr val="FFFF00"/>
                </a:solidFill>
              </a:rPr>
              <a:t>negative peak of surface recorded CMAPs</a:t>
            </a:r>
          </a:p>
          <a:p>
            <a:pPr>
              <a:buNone/>
            </a:pPr>
            <a:endParaRPr lang="en-IN" dirty="0" smtClean="0">
              <a:solidFill>
                <a:schemeClr val="bg1"/>
              </a:solidFill>
            </a:endParaRPr>
          </a:p>
          <a:p>
            <a:r>
              <a:rPr lang="en-US" dirty="0" smtClean="0">
                <a:solidFill>
                  <a:schemeClr val="bg1"/>
                </a:solidFill>
              </a:rPr>
              <a:t>A</a:t>
            </a:r>
            <a:r>
              <a:rPr lang="en-IN" dirty="0" err="1" smtClean="0">
                <a:solidFill>
                  <a:schemeClr val="bg1"/>
                </a:solidFill>
              </a:rPr>
              <a:t>pplied</a:t>
            </a:r>
            <a:r>
              <a:rPr lang="en-IN" dirty="0" smtClean="0">
                <a:solidFill>
                  <a:schemeClr val="bg1"/>
                </a:solidFill>
              </a:rPr>
              <a:t> only to nerves in which the negative-peak amplitude of with distal stimulation is </a:t>
            </a:r>
            <a:r>
              <a:rPr lang="en-IN" dirty="0" smtClean="0">
                <a:solidFill>
                  <a:srgbClr val="FFFF00"/>
                </a:solidFill>
              </a:rPr>
              <a:t>20% or more of the lower limit of normal</a:t>
            </a:r>
          </a:p>
          <a:p>
            <a:endParaRPr lang="en-IN"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bg1"/>
                </a:solidFill>
              </a:rPr>
              <a:t>Technical considerations</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Applicable to </a:t>
            </a:r>
            <a:r>
              <a:rPr lang="en-IN" dirty="0" err="1" smtClean="0">
                <a:solidFill>
                  <a:schemeClr val="bg1"/>
                </a:solidFill>
              </a:rPr>
              <a:t>ulnar</a:t>
            </a:r>
            <a:r>
              <a:rPr lang="en-IN" dirty="0" smtClean="0">
                <a:solidFill>
                  <a:schemeClr val="bg1"/>
                </a:solidFill>
              </a:rPr>
              <a:t> nerve in the forearm only if median-to </a:t>
            </a:r>
            <a:r>
              <a:rPr lang="en-IN" dirty="0" err="1" smtClean="0">
                <a:solidFill>
                  <a:schemeClr val="bg1"/>
                </a:solidFill>
              </a:rPr>
              <a:t>ulnar</a:t>
            </a:r>
            <a:r>
              <a:rPr lang="en-IN" dirty="0" smtClean="0">
                <a:solidFill>
                  <a:schemeClr val="bg1"/>
                </a:solidFill>
              </a:rPr>
              <a:t> nerve crossover in the forearm (</a:t>
            </a:r>
            <a:r>
              <a:rPr lang="en-IN" dirty="0" smtClean="0">
                <a:solidFill>
                  <a:srgbClr val="FFFF00"/>
                </a:solidFill>
              </a:rPr>
              <a:t>Martin- Gruber </a:t>
            </a:r>
            <a:r>
              <a:rPr lang="en-IN" dirty="0" err="1" smtClean="0">
                <a:solidFill>
                  <a:srgbClr val="FFFF00"/>
                </a:solidFill>
              </a:rPr>
              <a:t>anastomosis</a:t>
            </a:r>
            <a:r>
              <a:rPr lang="en-IN" dirty="0" smtClean="0">
                <a:solidFill>
                  <a:srgbClr val="FFFF00"/>
                </a:solidFill>
              </a:rPr>
              <a:t>) has been excluded</a:t>
            </a:r>
          </a:p>
          <a:p>
            <a:r>
              <a:rPr lang="en-IN" dirty="0" smtClean="0">
                <a:solidFill>
                  <a:schemeClr val="bg1"/>
                </a:solidFill>
              </a:rPr>
              <a:t>The criteria are more restrictive for the radial, </a:t>
            </a:r>
            <a:r>
              <a:rPr lang="en-IN" dirty="0" err="1" smtClean="0">
                <a:solidFill>
                  <a:schemeClr val="bg1"/>
                </a:solidFill>
              </a:rPr>
              <a:t>peroneal</a:t>
            </a:r>
            <a:r>
              <a:rPr lang="en-IN" dirty="0" smtClean="0">
                <a:solidFill>
                  <a:schemeClr val="bg1"/>
                </a:solidFill>
              </a:rPr>
              <a:t>, and </a:t>
            </a:r>
            <a:r>
              <a:rPr lang="en-IN" dirty="0" err="1" smtClean="0">
                <a:solidFill>
                  <a:schemeClr val="bg1"/>
                </a:solidFill>
              </a:rPr>
              <a:t>tibial</a:t>
            </a:r>
            <a:r>
              <a:rPr lang="en-IN" dirty="0" smtClean="0">
                <a:solidFill>
                  <a:schemeClr val="bg1"/>
                </a:solidFill>
              </a:rPr>
              <a:t> nerves than for the median and </a:t>
            </a:r>
            <a:r>
              <a:rPr lang="en-IN" dirty="0" err="1" smtClean="0">
                <a:solidFill>
                  <a:schemeClr val="bg1"/>
                </a:solidFill>
              </a:rPr>
              <a:t>ulnar</a:t>
            </a:r>
            <a:r>
              <a:rPr lang="en-IN" dirty="0" smtClean="0">
                <a:solidFill>
                  <a:schemeClr val="bg1"/>
                </a:solidFill>
              </a:rPr>
              <a:t> nerves</a:t>
            </a:r>
          </a:p>
          <a:p>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80728"/>
          </a:xfrm>
        </p:spPr>
        <p:txBody>
          <a:bodyPr/>
          <a:lstStyle/>
          <a:p>
            <a:r>
              <a:rPr lang="en-US" dirty="0" smtClean="0">
                <a:solidFill>
                  <a:schemeClr val="bg1"/>
                </a:solidFill>
              </a:rPr>
              <a:t>Martin Gruber </a:t>
            </a:r>
            <a:r>
              <a:rPr lang="en-US" dirty="0" err="1" smtClean="0">
                <a:solidFill>
                  <a:schemeClr val="bg1"/>
                </a:solidFill>
              </a:rPr>
              <a:t>anastamosis</a:t>
            </a:r>
            <a:endParaRPr lang="en-IN" dirty="0">
              <a:solidFill>
                <a:schemeClr val="bg1"/>
              </a:solidFill>
            </a:endParaRPr>
          </a:p>
        </p:txBody>
      </p:sp>
      <p:sp>
        <p:nvSpPr>
          <p:cNvPr id="6" name="Content Placeholder 5"/>
          <p:cNvSpPr>
            <a:spLocks noGrp="1"/>
          </p:cNvSpPr>
          <p:nvPr>
            <p:ph idx="1"/>
          </p:nvPr>
        </p:nvSpPr>
        <p:spPr/>
        <p:txBody>
          <a:bodyPr/>
          <a:lstStyle/>
          <a:p>
            <a:endParaRPr lang="en-IN"/>
          </a:p>
        </p:txBody>
      </p:sp>
      <p:pic>
        <p:nvPicPr>
          <p:cNvPr id="140290" name="Picture 2" descr="http://www.anatomyatlases.org/AnatomicVariants/NervousSystem/Images/48.jpg"/>
          <p:cNvPicPr>
            <a:picLocks noChangeAspect="1" noChangeArrowheads="1"/>
          </p:cNvPicPr>
          <p:nvPr/>
        </p:nvPicPr>
        <p:blipFill>
          <a:blip r:embed="rId2" cstate="print"/>
          <a:srcRect/>
          <a:stretch>
            <a:fillRect/>
          </a:stretch>
        </p:blipFill>
        <p:spPr bwMode="auto">
          <a:xfrm>
            <a:off x="1043608" y="980728"/>
            <a:ext cx="6667500" cy="564832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cstate="print"/>
          <a:srcRect/>
          <a:stretch>
            <a:fillRect/>
          </a:stretch>
        </p:blipFill>
        <p:spPr bwMode="auto">
          <a:xfrm>
            <a:off x="866666" y="548680"/>
            <a:ext cx="7305734" cy="594627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Technical considerations</a:t>
            </a:r>
            <a:endParaRPr lang="en-IN" dirty="0">
              <a:solidFill>
                <a:schemeClr val="bg1"/>
              </a:solidFill>
            </a:endParaRPr>
          </a:p>
        </p:txBody>
      </p:sp>
      <p:sp>
        <p:nvSpPr>
          <p:cNvPr id="3" name="Content Placeholder 2"/>
          <p:cNvSpPr>
            <a:spLocks noGrp="1"/>
          </p:cNvSpPr>
          <p:nvPr>
            <p:ph idx="1"/>
          </p:nvPr>
        </p:nvSpPr>
        <p:spPr/>
        <p:txBody>
          <a:bodyPr/>
          <a:lstStyle/>
          <a:p>
            <a:r>
              <a:rPr lang="en-IN" dirty="0" err="1" smtClean="0">
                <a:solidFill>
                  <a:srgbClr val="FFFF00"/>
                </a:solidFill>
              </a:rPr>
              <a:t>Supramaximal</a:t>
            </a:r>
            <a:r>
              <a:rPr lang="en-IN" dirty="0" smtClean="0">
                <a:solidFill>
                  <a:srgbClr val="FFFF00"/>
                </a:solidFill>
              </a:rPr>
              <a:t> stimulation </a:t>
            </a:r>
            <a:r>
              <a:rPr lang="en-IN" dirty="0" smtClean="0">
                <a:solidFill>
                  <a:schemeClr val="bg1"/>
                </a:solidFill>
              </a:rPr>
              <a:t>to be used</a:t>
            </a:r>
          </a:p>
          <a:p>
            <a:r>
              <a:rPr lang="en-IN" dirty="0" smtClean="0">
                <a:solidFill>
                  <a:schemeClr val="bg1"/>
                </a:solidFill>
              </a:rPr>
              <a:t>But usage of excessive stimulation intensity at the wrist activates both median and </a:t>
            </a:r>
            <a:r>
              <a:rPr lang="en-IN" dirty="0" err="1" smtClean="0">
                <a:solidFill>
                  <a:schemeClr val="bg1"/>
                </a:solidFill>
              </a:rPr>
              <a:t>ulnar</a:t>
            </a:r>
            <a:r>
              <a:rPr lang="en-IN" dirty="0" smtClean="0">
                <a:solidFill>
                  <a:schemeClr val="bg1"/>
                </a:solidFill>
              </a:rPr>
              <a:t> nerves </a:t>
            </a:r>
          </a:p>
          <a:p>
            <a:r>
              <a:rPr lang="en-IN" dirty="0" smtClean="0">
                <a:solidFill>
                  <a:schemeClr val="bg1"/>
                </a:solidFill>
              </a:rPr>
              <a:t>Result in apparent partial CB in the forearm segment of the median nerve due to </a:t>
            </a:r>
            <a:r>
              <a:rPr lang="en-IN" dirty="0" err="1" smtClean="0">
                <a:solidFill>
                  <a:schemeClr val="bg1"/>
                </a:solidFill>
              </a:rPr>
              <a:t>ulnar</a:t>
            </a:r>
            <a:r>
              <a:rPr lang="en-IN" dirty="0" smtClean="0">
                <a:solidFill>
                  <a:schemeClr val="bg1"/>
                </a:solidFill>
              </a:rPr>
              <a:t> </a:t>
            </a:r>
            <a:r>
              <a:rPr lang="en-IN" dirty="0" err="1" smtClean="0">
                <a:solidFill>
                  <a:schemeClr val="bg1"/>
                </a:solidFill>
              </a:rPr>
              <a:t>innervation</a:t>
            </a:r>
            <a:r>
              <a:rPr lang="en-IN" dirty="0" smtClean="0">
                <a:solidFill>
                  <a:schemeClr val="bg1"/>
                </a:solidFill>
              </a:rPr>
              <a:t> of deep </a:t>
            </a:r>
            <a:r>
              <a:rPr lang="en-IN" dirty="0" err="1" smtClean="0">
                <a:solidFill>
                  <a:schemeClr val="bg1"/>
                </a:solidFill>
              </a:rPr>
              <a:t>thenar</a:t>
            </a:r>
            <a:r>
              <a:rPr lang="en-IN" dirty="0" smtClean="0">
                <a:solidFill>
                  <a:schemeClr val="bg1"/>
                </a:solidFill>
              </a:rPr>
              <a:t> muscles.</a:t>
            </a:r>
            <a:endParaRPr lang="en-IN"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Technical considerations</a:t>
            </a:r>
            <a:endParaRPr lang="en-IN" dirty="0">
              <a:solidFill>
                <a:schemeClr val="bg1"/>
              </a:solidFill>
            </a:endParaRPr>
          </a:p>
        </p:txBody>
      </p:sp>
      <p:sp>
        <p:nvSpPr>
          <p:cNvPr id="3" name="Content Placeholder 2"/>
          <p:cNvSpPr>
            <a:spLocks noGrp="1"/>
          </p:cNvSpPr>
          <p:nvPr>
            <p:ph idx="1"/>
          </p:nvPr>
        </p:nvSpPr>
        <p:spPr/>
        <p:txBody>
          <a:bodyPr>
            <a:normAutofit/>
          </a:bodyPr>
          <a:lstStyle/>
          <a:p>
            <a:r>
              <a:rPr lang="en-IN" dirty="0" smtClean="0">
                <a:solidFill>
                  <a:schemeClr val="bg1"/>
                </a:solidFill>
              </a:rPr>
              <a:t>Certain anatomical variations such as body </a:t>
            </a:r>
            <a:r>
              <a:rPr lang="en-IN" dirty="0" smtClean="0">
                <a:solidFill>
                  <a:srgbClr val="FFFF00"/>
                </a:solidFill>
              </a:rPr>
              <a:t>weight and limb </a:t>
            </a:r>
            <a:r>
              <a:rPr lang="en-IN" dirty="0" err="1" smtClean="0">
                <a:solidFill>
                  <a:srgbClr val="FFFF00"/>
                </a:solidFill>
              </a:rPr>
              <a:t>edema</a:t>
            </a:r>
            <a:r>
              <a:rPr lang="en-IN" dirty="0" smtClean="0">
                <a:solidFill>
                  <a:srgbClr val="FFFF00"/>
                </a:solidFill>
              </a:rPr>
              <a:t> </a:t>
            </a:r>
            <a:r>
              <a:rPr lang="en-IN" dirty="0" smtClean="0">
                <a:solidFill>
                  <a:schemeClr val="bg1"/>
                </a:solidFill>
              </a:rPr>
              <a:t>are difficult to quantify</a:t>
            </a:r>
          </a:p>
          <a:p>
            <a:r>
              <a:rPr lang="en-US" dirty="0" smtClean="0">
                <a:solidFill>
                  <a:schemeClr val="bg1"/>
                </a:solidFill>
              </a:rPr>
              <a:t>Lack of correlation-weakness and CB- </a:t>
            </a:r>
            <a:r>
              <a:rPr lang="en-US" dirty="0" err="1" smtClean="0">
                <a:solidFill>
                  <a:schemeClr val="bg1"/>
                </a:solidFill>
              </a:rPr>
              <a:t>interphase</a:t>
            </a:r>
            <a:r>
              <a:rPr lang="en-US" dirty="0" smtClean="0">
                <a:solidFill>
                  <a:schemeClr val="bg1"/>
                </a:solidFill>
              </a:rPr>
              <a:t> cancellation or that site of CB lying more proximally</a:t>
            </a:r>
          </a:p>
          <a:p>
            <a:endParaRPr lang="en-IN" dirty="0" smtClean="0"/>
          </a:p>
          <a:p>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Role of temperature</a:t>
            </a:r>
            <a:endParaRPr lang="en-IN" dirty="0">
              <a:solidFill>
                <a:schemeClr val="bg1"/>
              </a:solidFill>
            </a:endParaRPr>
          </a:p>
        </p:txBody>
      </p:sp>
      <p:sp>
        <p:nvSpPr>
          <p:cNvPr id="3" name="Content Placeholder 2"/>
          <p:cNvSpPr>
            <a:spLocks noGrp="1"/>
          </p:cNvSpPr>
          <p:nvPr>
            <p:ph idx="1"/>
          </p:nvPr>
        </p:nvSpPr>
        <p:spPr/>
        <p:txBody>
          <a:bodyPr>
            <a:normAutofit fontScale="92500"/>
          </a:bodyPr>
          <a:lstStyle/>
          <a:p>
            <a:r>
              <a:rPr lang="en-IN" dirty="0" smtClean="0">
                <a:solidFill>
                  <a:schemeClr val="bg1"/>
                </a:solidFill>
              </a:rPr>
              <a:t>Nerve impulse propagation </a:t>
            </a:r>
            <a:r>
              <a:rPr lang="en-IN" dirty="0" smtClean="0">
                <a:solidFill>
                  <a:srgbClr val="FFFF00"/>
                </a:solidFill>
              </a:rPr>
              <a:t>slows</a:t>
            </a:r>
            <a:r>
              <a:rPr lang="en-IN" dirty="0" smtClean="0">
                <a:solidFill>
                  <a:schemeClr val="bg1"/>
                </a:solidFill>
              </a:rPr>
              <a:t> by 2.4 m/sec, or approximately 5%, per degree centigrade from 38°C to 29°C of body temperature. </a:t>
            </a:r>
          </a:p>
          <a:p>
            <a:r>
              <a:rPr lang="en-IN" dirty="0" smtClean="0">
                <a:solidFill>
                  <a:schemeClr val="bg1"/>
                </a:solidFill>
              </a:rPr>
              <a:t>Also, cooling results in a higher CMAP and SNAP amplitude and longer response duration, because of slowed Na channel inactivation </a:t>
            </a:r>
          </a:p>
          <a:p>
            <a:r>
              <a:rPr lang="en-IN" dirty="0" smtClean="0">
                <a:solidFill>
                  <a:schemeClr val="bg1"/>
                </a:solidFill>
              </a:rPr>
              <a:t>Therefore, a CMAP or SNAP with high amplitude and slow distal latency or conduction velocity should raise the suspicion of a cool limb.</a:t>
            </a:r>
            <a:endParaRPr lang="en-IN" dirty="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bwMode="auto">
          <a:xfrm>
            <a:off x="457200" y="0"/>
            <a:ext cx="8229600" cy="1052513"/>
          </a:xfrm>
          <a:noFill/>
        </p:spPr>
        <p:txBody>
          <a:bodyPr wrap="square" lIns="91440" tIns="45720" rIns="91440" bIns="45720" numCol="1" anchorCtr="0" compatLnSpc="1">
            <a:prstTxWarp prst="textNoShape">
              <a:avLst/>
            </a:prstTxWarp>
          </a:bodyPr>
          <a:lstStyle/>
          <a:p>
            <a:pPr eaLnBrk="1" hangingPunct="1"/>
            <a:r>
              <a:rPr lang="en-US" dirty="0" smtClean="0">
                <a:ln>
                  <a:noFill/>
                </a:ln>
                <a:effectLst/>
                <a:latin typeface="Century Gothic" pitchFamily="34" charset="0"/>
              </a:rPr>
              <a:t>       </a:t>
            </a:r>
            <a:r>
              <a:rPr lang="en-US" dirty="0" smtClean="0">
                <a:ln>
                  <a:noFill/>
                </a:ln>
                <a:solidFill>
                  <a:schemeClr val="bg1"/>
                </a:solidFill>
                <a:effectLst/>
                <a:latin typeface="Century Gothic" pitchFamily="34" charset="0"/>
              </a:rPr>
              <a:t>For practical purpose </a:t>
            </a:r>
            <a:endParaRPr lang="en-IN" dirty="0" smtClean="0">
              <a:ln>
                <a:noFill/>
              </a:ln>
              <a:solidFill>
                <a:schemeClr val="bg1"/>
              </a:solidFill>
              <a:effectLst/>
              <a:latin typeface="Century Gothic" pitchFamily="34" charset="0"/>
            </a:endParaRPr>
          </a:p>
        </p:txBody>
      </p:sp>
      <p:sp>
        <p:nvSpPr>
          <p:cNvPr id="45059" name="Rectangle 3"/>
          <p:cNvSpPr>
            <a:spLocks noGrp="1"/>
          </p:cNvSpPr>
          <p:nvPr>
            <p:ph type="body" idx="4294967295"/>
          </p:nvPr>
        </p:nvSpPr>
        <p:spPr>
          <a:xfrm>
            <a:off x="468313" y="908050"/>
            <a:ext cx="8229600" cy="5546725"/>
          </a:xfrm>
        </p:spPr>
        <p:txBody>
          <a:bodyPr>
            <a:normAutofit lnSpcReduction="10000"/>
          </a:bodyPr>
          <a:lstStyle/>
          <a:p>
            <a:pPr eaLnBrk="1" hangingPunct="1">
              <a:lnSpc>
                <a:spcPct val="120000"/>
              </a:lnSpc>
              <a:buClr>
                <a:srgbClr val="CC6600"/>
              </a:buClr>
              <a:buSzPct val="85000"/>
              <a:buFont typeface="Wingdings" pitchFamily="2" charset="2"/>
              <a:buChar char="Ø"/>
            </a:pPr>
            <a:r>
              <a:rPr lang="en-US" sz="2400" dirty="0" smtClean="0">
                <a:solidFill>
                  <a:schemeClr val="bg1"/>
                </a:solidFill>
                <a:latin typeface="Times New Roman" pitchFamily="18" charset="0"/>
              </a:rPr>
              <a:t>See CMAP amplitude.</a:t>
            </a:r>
          </a:p>
          <a:p>
            <a:pPr eaLnBrk="1" hangingPunct="1">
              <a:lnSpc>
                <a:spcPct val="120000"/>
              </a:lnSpc>
              <a:buClr>
                <a:srgbClr val="CC6600"/>
              </a:buClr>
              <a:buSzPct val="85000"/>
              <a:buFont typeface="Wingdings" pitchFamily="2" charset="2"/>
              <a:buChar char="Ø"/>
            </a:pPr>
            <a:r>
              <a:rPr lang="en-US" sz="2400" dirty="0" smtClean="0">
                <a:solidFill>
                  <a:schemeClr val="bg1"/>
                </a:solidFill>
                <a:latin typeface="Times New Roman" pitchFamily="18" charset="0"/>
              </a:rPr>
              <a:t>Definite CB : &gt; 50% reduction, if CMAP duration is normal.</a:t>
            </a:r>
          </a:p>
          <a:p>
            <a:pPr eaLnBrk="1" hangingPunct="1">
              <a:lnSpc>
                <a:spcPct val="120000"/>
              </a:lnSpc>
              <a:buClr>
                <a:srgbClr val="CC6600"/>
              </a:buClr>
              <a:buSzPct val="85000"/>
              <a:buFont typeface="Wingdings" pitchFamily="2" charset="2"/>
              <a:buChar char="Ø"/>
            </a:pPr>
            <a:r>
              <a:rPr lang="en-US" sz="2400" dirty="0" smtClean="0">
                <a:solidFill>
                  <a:schemeClr val="bg1"/>
                </a:solidFill>
                <a:latin typeface="Times New Roman" pitchFamily="18" charset="0"/>
              </a:rPr>
              <a:t>Probable CB : &lt; 50% but &gt; 40% reduction, if duration is normal.</a:t>
            </a:r>
          </a:p>
          <a:p>
            <a:pPr eaLnBrk="1" hangingPunct="1">
              <a:lnSpc>
                <a:spcPct val="120000"/>
              </a:lnSpc>
              <a:buClr>
                <a:srgbClr val="CC6600"/>
              </a:buClr>
              <a:buSzPct val="85000"/>
              <a:buFont typeface="Wingdings" pitchFamily="2" charset="2"/>
              <a:buChar char="Ø"/>
            </a:pPr>
            <a:r>
              <a:rPr lang="en-US" sz="2400" dirty="0" smtClean="0">
                <a:solidFill>
                  <a:schemeClr val="bg1"/>
                </a:solidFill>
                <a:latin typeface="Times New Roman" pitchFamily="18" charset="0"/>
              </a:rPr>
              <a:t>Look for any prolongation of CMAP duration.</a:t>
            </a:r>
          </a:p>
          <a:p>
            <a:pPr eaLnBrk="1" hangingPunct="1">
              <a:lnSpc>
                <a:spcPct val="105000"/>
              </a:lnSpc>
              <a:buClr>
                <a:srgbClr val="CC6600"/>
              </a:buClr>
              <a:buSzPct val="85000"/>
              <a:buFont typeface="Wingdings" pitchFamily="2" charset="2"/>
              <a:buChar char="Ø"/>
            </a:pPr>
            <a:r>
              <a:rPr lang="en-US" sz="2400" dirty="0" smtClean="0">
                <a:solidFill>
                  <a:schemeClr val="bg1"/>
                </a:solidFill>
                <a:latin typeface="Times New Roman" pitchFamily="18" charset="0"/>
              </a:rPr>
              <a:t>Increase in duration of &gt;15% is significant.</a:t>
            </a:r>
          </a:p>
          <a:p>
            <a:pPr eaLnBrk="1" hangingPunct="1">
              <a:lnSpc>
                <a:spcPct val="105000"/>
              </a:lnSpc>
              <a:buClr>
                <a:srgbClr val="CC6600"/>
              </a:buClr>
              <a:buSzPct val="85000"/>
              <a:buFont typeface="Wingdings" pitchFamily="2" charset="2"/>
              <a:buNone/>
            </a:pPr>
            <a:endParaRPr lang="en-US" sz="2400" dirty="0" smtClean="0">
              <a:solidFill>
                <a:schemeClr val="bg1"/>
              </a:solidFill>
              <a:latin typeface="Times New Roman" pitchFamily="18" charset="0"/>
            </a:endParaRPr>
          </a:p>
          <a:p>
            <a:pPr lvl="1" eaLnBrk="1" hangingPunct="1">
              <a:lnSpc>
                <a:spcPct val="90000"/>
              </a:lnSpc>
              <a:buClr>
                <a:srgbClr val="CC6600"/>
              </a:buClr>
              <a:buSzPct val="85000"/>
              <a:buFont typeface="Wingdings" pitchFamily="2" charset="2"/>
              <a:buChar char="Ø"/>
            </a:pPr>
            <a:r>
              <a:rPr lang="en-US" sz="2400" dirty="0" smtClean="0">
                <a:solidFill>
                  <a:schemeClr val="bg1"/>
                </a:solidFill>
                <a:latin typeface="Times New Roman" pitchFamily="18" charset="0"/>
              </a:rPr>
              <a:t>15-30% increase </a:t>
            </a:r>
            <a:r>
              <a:rPr lang="en-US" sz="2400" dirty="0" smtClean="0">
                <a:solidFill>
                  <a:schemeClr val="bg1"/>
                </a:solidFill>
                <a:latin typeface="Times New Roman" pitchFamily="18" charset="0"/>
                <a:sym typeface="Wingdings" pitchFamily="2" charset="2"/>
              </a:rPr>
              <a:t></a:t>
            </a:r>
            <a:r>
              <a:rPr lang="en-US" sz="2400" dirty="0" smtClean="0">
                <a:solidFill>
                  <a:schemeClr val="bg1"/>
                </a:solidFill>
                <a:latin typeface="Times New Roman" pitchFamily="18" charset="0"/>
              </a:rPr>
              <a:t>minimal TD</a:t>
            </a:r>
          </a:p>
          <a:p>
            <a:pPr lvl="1" eaLnBrk="1" hangingPunct="1">
              <a:lnSpc>
                <a:spcPct val="90000"/>
              </a:lnSpc>
              <a:buClr>
                <a:srgbClr val="CC6600"/>
              </a:buClr>
              <a:buSzPct val="85000"/>
              <a:buFont typeface="Wingdings" pitchFamily="2" charset="2"/>
              <a:buChar char="Ø"/>
            </a:pPr>
            <a:r>
              <a:rPr lang="en-US" sz="2400" dirty="0" smtClean="0">
                <a:solidFill>
                  <a:schemeClr val="bg1"/>
                </a:solidFill>
                <a:latin typeface="Times New Roman" pitchFamily="18" charset="0"/>
              </a:rPr>
              <a:t>&gt;30% increase</a:t>
            </a:r>
            <a:r>
              <a:rPr lang="en-US" sz="2400" dirty="0" smtClean="0">
                <a:solidFill>
                  <a:schemeClr val="bg1"/>
                </a:solidFill>
                <a:latin typeface="Times New Roman" pitchFamily="18" charset="0"/>
                <a:sym typeface="Wingdings" pitchFamily="2" charset="2"/>
              </a:rPr>
              <a:t></a:t>
            </a:r>
            <a:r>
              <a:rPr lang="en-US" sz="2400" dirty="0" smtClean="0">
                <a:solidFill>
                  <a:schemeClr val="bg1"/>
                </a:solidFill>
                <a:latin typeface="Times New Roman" pitchFamily="18" charset="0"/>
              </a:rPr>
              <a:t> moderate TD</a:t>
            </a:r>
          </a:p>
          <a:p>
            <a:pPr eaLnBrk="1" hangingPunct="1">
              <a:lnSpc>
                <a:spcPct val="105000"/>
              </a:lnSpc>
              <a:buClr>
                <a:srgbClr val="CC6600"/>
              </a:buClr>
              <a:buSzPct val="85000"/>
              <a:buFont typeface="Wingdings" pitchFamily="2" charset="2"/>
              <a:buNone/>
            </a:pPr>
            <a:endParaRPr lang="en-US" sz="2400" dirty="0" smtClean="0">
              <a:solidFill>
                <a:schemeClr val="bg1"/>
              </a:solidFill>
              <a:latin typeface="Times New Roman" pitchFamily="18" charset="0"/>
            </a:endParaRPr>
          </a:p>
          <a:p>
            <a:pPr eaLnBrk="1" hangingPunct="1">
              <a:lnSpc>
                <a:spcPct val="105000"/>
              </a:lnSpc>
              <a:buClr>
                <a:srgbClr val="CC6600"/>
              </a:buClr>
              <a:buSzPct val="85000"/>
              <a:buFont typeface="Wingdings" pitchFamily="2" charset="2"/>
              <a:buChar char="Ø"/>
            </a:pPr>
            <a:r>
              <a:rPr lang="en-US" sz="2400" dirty="0" smtClean="0">
                <a:solidFill>
                  <a:schemeClr val="bg1"/>
                </a:solidFill>
                <a:latin typeface="Times New Roman" pitchFamily="18" charset="0"/>
              </a:rPr>
              <a:t>If  TD 30-60% only probable CB can be suggested.</a:t>
            </a:r>
          </a:p>
          <a:p>
            <a:pPr eaLnBrk="1" hangingPunct="1">
              <a:lnSpc>
                <a:spcPct val="105000"/>
              </a:lnSpc>
              <a:buClr>
                <a:srgbClr val="CC6600"/>
              </a:buClr>
              <a:buSzPct val="85000"/>
              <a:buFont typeface="Wingdings" pitchFamily="2" charset="2"/>
              <a:buChar char="Ø"/>
            </a:pPr>
            <a:r>
              <a:rPr lang="en-US" sz="2400" dirty="0" smtClean="0">
                <a:solidFill>
                  <a:schemeClr val="bg1"/>
                </a:solidFill>
                <a:latin typeface="Times New Roman" pitchFamily="18" charset="0"/>
              </a:rPr>
              <a:t>If TD &gt; 60 % even probable CB can not be commented. </a:t>
            </a:r>
          </a:p>
          <a:p>
            <a:pPr eaLnBrk="1" hangingPunct="1">
              <a:lnSpc>
                <a:spcPct val="105000"/>
              </a:lnSpc>
              <a:buClr>
                <a:srgbClr val="CC6600"/>
              </a:buClr>
              <a:buSzPct val="85000"/>
              <a:buFont typeface="Wingdings" pitchFamily="2" charset="2"/>
              <a:buChar char="Ø"/>
            </a:pPr>
            <a:endParaRPr lang="en-US" sz="2400" dirty="0" smtClean="0">
              <a:solidFill>
                <a:schemeClr val="bg1"/>
              </a:solidFill>
              <a:latin typeface="Times New Roman" pitchFamily="18" charset="0"/>
            </a:endParaRPr>
          </a:p>
          <a:p>
            <a:pPr eaLnBrk="1" hangingPunct="1">
              <a:lnSpc>
                <a:spcPct val="120000"/>
              </a:lnSpc>
              <a:buClr>
                <a:srgbClr val="CC6600"/>
              </a:buClr>
              <a:buSzPct val="85000"/>
              <a:buFont typeface="Wingdings" pitchFamily="2" charset="2"/>
              <a:buNone/>
            </a:pPr>
            <a:endParaRPr lang="en-US" sz="2400" dirty="0" smtClean="0">
              <a:solidFill>
                <a:schemeClr val="bg1"/>
              </a:solidFill>
              <a:latin typeface="Times New Roman" pitchFamily="18" charset="0"/>
            </a:endParaRPr>
          </a:p>
          <a:p>
            <a:pPr eaLnBrk="1" hangingPunct="1">
              <a:lnSpc>
                <a:spcPct val="120000"/>
              </a:lnSpc>
              <a:buClr>
                <a:srgbClr val="CC6600"/>
              </a:buClr>
              <a:buSzPct val="85000"/>
              <a:buFont typeface="Wingdings" pitchFamily="2" charset="2"/>
              <a:buChar char="Ø"/>
            </a:pPr>
            <a:endParaRPr lang="en-US" sz="2400" dirty="0" smtClean="0">
              <a:solidFill>
                <a:schemeClr val="bg1"/>
              </a:solidFill>
              <a:latin typeface="Times New Roman" pitchFamily="18" charset="0"/>
            </a:endParaRPr>
          </a:p>
          <a:p>
            <a:pPr eaLnBrk="1" hangingPunct="1">
              <a:lnSpc>
                <a:spcPct val="120000"/>
              </a:lnSpc>
              <a:buClr>
                <a:srgbClr val="CC6600"/>
              </a:buClr>
              <a:buSzPct val="85000"/>
              <a:buFont typeface="Wingdings" pitchFamily="2" charset="2"/>
              <a:buChar char="Ø"/>
            </a:pPr>
            <a:endParaRPr lang="en-US" sz="2100" dirty="0" smtClean="0">
              <a:solidFill>
                <a:schemeClr val="bg1"/>
              </a:solidFill>
              <a:latin typeface="Century Gothic" pitchFamily="34" charset="0"/>
            </a:endParaRPr>
          </a:p>
          <a:p>
            <a:pPr eaLnBrk="1" hangingPunct="1">
              <a:lnSpc>
                <a:spcPct val="90000"/>
              </a:lnSpc>
            </a:pPr>
            <a:endParaRPr lang="en-IN" sz="2100" dirty="0" smtClean="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conduction block</a:t>
            </a:r>
            <a:endParaRPr lang="en-IN" dirty="0"/>
          </a:p>
        </p:txBody>
      </p:sp>
      <p:sp>
        <p:nvSpPr>
          <p:cNvPr id="3" name="Content Placeholder 2"/>
          <p:cNvSpPr>
            <a:spLocks noGrp="1"/>
          </p:cNvSpPr>
          <p:nvPr>
            <p:ph idx="1"/>
          </p:nvPr>
        </p:nvSpPr>
        <p:spPr/>
        <p:txBody>
          <a:bodyPr/>
          <a:lstStyle/>
          <a:p>
            <a:r>
              <a:rPr lang="en-IN" dirty="0" smtClean="0">
                <a:solidFill>
                  <a:schemeClr val="bg1"/>
                </a:solidFill>
              </a:rPr>
              <a:t>In 1978 G. Roth was the first to report the observation of “</a:t>
            </a:r>
            <a:r>
              <a:rPr lang="en-IN" dirty="0" smtClean="0">
                <a:solidFill>
                  <a:srgbClr val="FFFF00"/>
                </a:solidFill>
              </a:rPr>
              <a:t>persistent CBs</a:t>
            </a:r>
            <a:r>
              <a:rPr lang="en-IN" dirty="0" smtClean="0">
                <a:solidFill>
                  <a:schemeClr val="bg1"/>
                </a:solidFill>
              </a:rPr>
              <a:t>” in what was later known as HNPP</a:t>
            </a:r>
          </a:p>
          <a:p>
            <a:pPr>
              <a:buNone/>
            </a:pPr>
            <a:endParaRPr lang="en-IN" dirty="0" smtClean="0">
              <a:solidFill>
                <a:schemeClr val="bg1"/>
              </a:solidFill>
            </a:endParaRPr>
          </a:p>
          <a:p>
            <a:r>
              <a:rPr lang="en-US" dirty="0" smtClean="0">
                <a:solidFill>
                  <a:schemeClr val="bg1"/>
                </a:solidFill>
              </a:rPr>
              <a:t>In 1984 Roth described 2 patients initially diagnosed as ALS, associated </a:t>
            </a:r>
            <a:r>
              <a:rPr lang="en-IN" dirty="0" smtClean="0">
                <a:solidFill>
                  <a:schemeClr val="bg1"/>
                </a:solidFill>
              </a:rPr>
              <a:t>with chronic persistence of blocked nerves, progression of weakness and incessant </a:t>
            </a:r>
            <a:r>
              <a:rPr lang="en-IN" dirty="0" err="1" smtClean="0">
                <a:solidFill>
                  <a:schemeClr val="bg1"/>
                </a:solidFill>
              </a:rPr>
              <a:t>fasciculations</a:t>
            </a:r>
            <a:r>
              <a:rPr lang="en-IN" dirty="0" smtClean="0">
                <a:solidFill>
                  <a:schemeClr val="bg1"/>
                </a:solidFill>
              </a:rPr>
              <a:t> </a:t>
            </a:r>
          </a:p>
          <a:p>
            <a:endParaRPr lang="en-IN" dirty="0" smtClean="0">
              <a:solidFill>
                <a:schemeClr val="bg1"/>
              </a:solidFill>
            </a:endParaRPr>
          </a:p>
          <a:p>
            <a:pPr>
              <a:buNone/>
            </a:pPr>
            <a:endParaRPr lang="en-IN" dirty="0" smtClean="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980728"/>
          </a:xfrm>
        </p:spPr>
        <p:txBody>
          <a:bodyPr>
            <a:normAutofit fontScale="90000"/>
          </a:bodyPr>
          <a:lstStyle/>
          <a:p>
            <a:r>
              <a:rPr lang="en-US" dirty="0" smtClean="0">
                <a:solidFill>
                  <a:schemeClr val="bg1"/>
                </a:solidFill>
              </a:rPr>
              <a:t>CB </a:t>
            </a:r>
            <a:r>
              <a:rPr lang="en-US" sz="3600" dirty="0" err="1" smtClean="0">
                <a:solidFill>
                  <a:schemeClr val="bg1"/>
                </a:solidFill>
              </a:rPr>
              <a:t>vs</a:t>
            </a:r>
            <a:r>
              <a:rPr lang="en-US" dirty="0" smtClean="0">
                <a:solidFill>
                  <a:schemeClr val="bg1"/>
                </a:solidFill>
              </a:rPr>
              <a:t> Abnormal temporal dispersion</a:t>
            </a:r>
            <a:endParaRPr lang="en-IN" dirty="0"/>
          </a:p>
        </p:txBody>
      </p:sp>
      <p:sp>
        <p:nvSpPr>
          <p:cNvPr id="8" name="Content Placeholder 7"/>
          <p:cNvSpPr>
            <a:spLocks noGrp="1"/>
          </p:cNvSpPr>
          <p:nvPr>
            <p:ph idx="1"/>
          </p:nvPr>
        </p:nvSpPr>
        <p:spPr/>
        <p:txBody>
          <a:bodyPr/>
          <a:lstStyle/>
          <a:p>
            <a:endParaRPr lang="en-IN"/>
          </a:p>
        </p:txBody>
      </p:sp>
      <p:pic>
        <p:nvPicPr>
          <p:cNvPr id="9" name="Picture 4"/>
          <p:cNvPicPr>
            <a:picLocks noChangeAspect="1" noChangeArrowheads="1"/>
          </p:cNvPicPr>
          <p:nvPr/>
        </p:nvPicPr>
        <p:blipFill>
          <a:blip r:embed="rId2" cstate="print"/>
          <a:srcRect/>
          <a:stretch>
            <a:fillRect/>
          </a:stretch>
        </p:blipFill>
        <p:spPr>
          <a:xfrm>
            <a:off x="755576" y="916446"/>
            <a:ext cx="7560840" cy="5941554"/>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z="4000" dirty="0" smtClean="0">
                <a:solidFill>
                  <a:schemeClr val="bg1"/>
                </a:solidFill>
              </a:rPr>
              <a:t>CB </a:t>
            </a:r>
            <a:r>
              <a:rPr lang="en-US" sz="3200" dirty="0" err="1" smtClean="0">
                <a:solidFill>
                  <a:schemeClr val="bg1"/>
                </a:solidFill>
              </a:rPr>
              <a:t>vs</a:t>
            </a:r>
            <a:r>
              <a:rPr lang="en-US" sz="4000" dirty="0" smtClean="0">
                <a:solidFill>
                  <a:schemeClr val="bg1"/>
                </a:solidFill>
              </a:rPr>
              <a:t> Abnormal temporal dispersion</a:t>
            </a:r>
            <a:r>
              <a:rPr lang="en-US" sz="4000" dirty="0" smtClean="0">
                <a:solidFill>
                  <a:srgbClr val="FF0000"/>
                </a:solidFill>
              </a:rPr>
              <a:t>.</a:t>
            </a:r>
          </a:p>
        </p:txBody>
      </p:sp>
      <p:pic>
        <p:nvPicPr>
          <p:cNvPr id="37891" name="Content Placeholder 3"/>
          <p:cNvPicPr>
            <a:picLocks noGrp="1"/>
          </p:cNvPicPr>
          <p:nvPr>
            <p:ph idx="1"/>
          </p:nvPr>
        </p:nvPicPr>
        <p:blipFill>
          <a:blip r:embed="rId2" cstate="print"/>
          <a:srcRect/>
          <a:stretch>
            <a:fillRect/>
          </a:stretch>
        </p:blipFill>
        <p:spPr>
          <a:xfrm>
            <a:off x="323528" y="1196752"/>
            <a:ext cx="8496944" cy="5661248"/>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solidFill>
                  <a:schemeClr val="bg1"/>
                </a:solidFill>
              </a:rPr>
              <a:t>Example1</a:t>
            </a:r>
            <a:endParaRPr lang="en-IN" dirty="0">
              <a:solidFill>
                <a:schemeClr val="bg1"/>
              </a:solidFill>
            </a:endParaRPr>
          </a:p>
        </p:txBody>
      </p:sp>
      <p:sp>
        <p:nvSpPr>
          <p:cNvPr id="3" name="Content Placeholder 2"/>
          <p:cNvSpPr>
            <a:spLocks noGrp="1"/>
          </p:cNvSpPr>
          <p:nvPr>
            <p:ph idx="1"/>
          </p:nvPr>
        </p:nvSpPr>
        <p:spPr/>
        <p:txBody>
          <a:bodyPr/>
          <a:lstStyle/>
          <a:p>
            <a:endParaRPr lang="en-IN"/>
          </a:p>
        </p:txBody>
      </p:sp>
      <p:pic>
        <p:nvPicPr>
          <p:cNvPr id="3075" name="Picture 3"/>
          <p:cNvPicPr>
            <a:picLocks noChangeAspect="1" noChangeArrowheads="1"/>
          </p:cNvPicPr>
          <p:nvPr/>
        </p:nvPicPr>
        <p:blipFill>
          <a:blip r:embed="rId2" cstate="print"/>
          <a:srcRect/>
          <a:stretch>
            <a:fillRect/>
          </a:stretch>
        </p:blipFill>
        <p:spPr bwMode="auto">
          <a:xfrm>
            <a:off x="1" y="1412775"/>
            <a:ext cx="9144000" cy="3828257"/>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2" cstate="print"/>
          <a:srcRect/>
          <a:stretch>
            <a:fillRect/>
          </a:stretch>
        </p:blipFill>
        <p:spPr bwMode="auto">
          <a:xfrm>
            <a:off x="189383" y="188640"/>
            <a:ext cx="8765229" cy="6408712"/>
          </a:xfrm>
          <a:prstGeom prst="rect">
            <a:avLst/>
          </a:prstGeom>
          <a:noFill/>
          <a:ln w="9525">
            <a:noFill/>
            <a:miter lim="800000"/>
            <a:headEnd/>
            <a:tailEnd/>
          </a:ln>
        </p:spPr>
      </p:pic>
      <p:sp>
        <p:nvSpPr>
          <p:cNvPr id="5" name="TextBox 4"/>
          <p:cNvSpPr txBox="1"/>
          <p:nvPr/>
        </p:nvSpPr>
        <p:spPr>
          <a:xfrm>
            <a:off x="3707904" y="2636912"/>
            <a:ext cx="576064" cy="646331"/>
          </a:xfrm>
          <a:prstGeom prst="rect">
            <a:avLst/>
          </a:prstGeom>
          <a:noFill/>
        </p:spPr>
        <p:txBody>
          <a:bodyPr wrap="square" rtlCol="0">
            <a:spAutoFit/>
          </a:bodyPr>
          <a:lstStyle/>
          <a:p>
            <a:endParaRPr lang="en-US" dirty="0" smtClean="0"/>
          </a:p>
          <a:p>
            <a:endParaRPr lang="en-IN" dirty="0"/>
          </a:p>
        </p:txBody>
      </p:sp>
      <p:sp>
        <p:nvSpPr>
          <p:cNvPr id="6" name="Rectangle 5"/>
          <p:cNvSpPr/>
          <p:nvPr/>
        </p:nvSpPr>
        <p:spPr>
          <a:xfrm>
            <a:off x="3779912" y="2492896"/>
            <a:ext cx="57606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2" cstate="print"/>
          <a:srcRect/>
          <a:stretch>
            <a:fillRect/>
          </a:stretch>
        </p:blipFill>
        <p:spPr bwMode="auto">
          <a:xfrm>
            <a:off x="755576" y="105337"/>
            <a:ext cx="7488832" cy="6571789"/>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EMG</a:t>
            </a:r>
            <a:endParaRPr lang="en-IN" dirty="0">
              <a:solidFill>
                <a:schemeClr val="bg1"/>
              </a:solidFill>
            </a:endParaRPr>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cstate="print"/>
          <a:srcRect/>
          <a:stretch>
            <a:fillRect/>
          </a:stretch>
        </p:blipFill>
        <p:spPr bwMode="auto">
          <a:xfrm>
            <a:off x="-136444" y="2564904"/>
            <a:ext cx="9416878" cy="252028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7" name="Picture 3"/>
          <p:cNvPicPr>
            <a:picLocks noChangeAspect="1" noChangeArrowheads="1"/>
          </p:cNvPicPr>
          <p:nvPr/>
        </p:nvPicPr>
        <p:blipFill>
          <a:blip r:embed="rId2" cstate="print"/>
          <a:srcRect/>
          <a:stretch>
            <a:fillRect/>
          </a:stretch>
        </p:blipFill>
        <p:spPr bwMode="auto">
          <a:xfrm>
            <a:off x="-5768" y="980728"/>
            <a:ext cx="9149768" cy="4893464"/>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Example 2</a:t>
            </a:r>
            <a:endParaRPr lang="en-IN" dirty="0">
              <a:solidFill>
                <a:schemeClr val="bg1"/>
              </a:solidFill>
            </a:endParaRPr>
          </a:p>
        </p:txBody>
      </p:sp>
      <p:sp>
        <p:nvSpPr>
          <p:cNvPr id="3" name="Content Placeholder 2"/>
          <p:cNvSpPr>
            <a:spLocks noGrp="1"/>
          </p:cNvSpPr>
          <p:nvPr>
            <p:ph idx="1"/>
          </p:nvPr>
        </p:nvSpPr>
        <p:spPr/>
        <p:txBody>
          <a:bodyPr/>
          <a:lstStyle/>
          <a:p>
            <a:endParaRPr lang="en-IN" b="1" dirty="0"/>
          </a:p>
        </p:txBody>
      </p:sp>
      <p:pic>
        <p:nvPicPr>
          <p:cNvPr id="11266" name="Picture 2"/>
          <p:cNvPicPr>
            <a:picLocks noChangeAspect="1" noChangeArrowheads="1"/>
          </p:cNvPicPr>
          <p:nvPr/>
        </p:nvPicPr>
        <p:blipFill>
          <a:blip r:embed="rId2" cstate="print"/>
          <a:srcRect/>
          <a:stretch>
            <a:fillRect/>
          </a:stretch>
        </p:blipFill>
        <p:spPr bwMode="auto">
          <a:xfrm>
            <a:off x="125681" y="1700808"/>
            <a:ext cx="8892638" cy="396044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2290" name="Picture 2"/>
          <p:cNvPicPr>
            <a:picLocks noChangeAspect="1" noChangeArrowheads="1"/>
          </p:cNvPicPr>
          <p:nvPr/>
        </p:nvPicPr>
        <p:blipFill>
          <a:blip r:embed="rId2" cstate="print"/>
          <a:srcRect/>
          <a:stretch>
            <a:fillRect/>
          </a:stretch>
        </p:blipFill>
        <p:spPr bwMode="auto">
          <a:xfrm>
            <a:off x="0" y="908720"/>
            <a:ext cx="9184929" cy="5184576"/>
          </a:xfrm>
          <a:prstGeom prst="rect">
            <a:avLst/>
          </a:prstGeom>
          <a:noFill/>
          <a:ln w="9525">
            <a:noFill/>
            <a:miter lim="800000"/>
            <a:headEnd/>
            <a:tailEnd/>
          </a:ln>
        </p:spPr>
      </p:pic>
      <p:sp>
        <p:nvSpPr>
          <p:cNvPr id="5" name="Rectangle 4"/>
          <p:cNvSpPr/>
          <p:nvPr/>
        </p:nvSpPr>
        <p:spPr>
          <a:xfrm>
            <a:off x="3707904" y="4581128"/>
            <a:ext cx="792088"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Short segment stimulation/Inching Technique</a:t>
            </a:r>
            <a:endParaRPr lang="en-IN" dirty="0">
              <a:solidFill>
                <a:schemeClr val="bg1"/>
              </a:solidFill>
            </a:endParaRPr>
          </a:p>
        </p:txBody>
      </p:sp>
      <p:sp>
        <p:nvSpPr>
          <p:cNvPr id="3" name="Content Placeholder 2"/>
          <p:cNvSpPr>
            <a:spLocks noGrp="1"/>
          </p:cNvSpPr>
          <p:nvPr>
            <p:ph sz="half" idx="1"/>
          </p:nvPr>
        </p:nvSpPr>
        <p:spPr>
          <a:xfrm>
            <a:off x="0" y="1600200"/>
            <a:ext cx="3995936" cy="4525963"/>
          </a:xfrm>
        </p:spPr>
        <p:txBody>
          <a:bodyPr>
            <a:normAutofit/>
          </a:bodyPr>
          <a:lstStyle/>
          <a:p>
            <a:r>
              <a:rPr lang="en-US" dirty="0" smtClean="0">
                <a:solidFill>
                  <a:schemeClr val="bg1"/>
                </a:solidFill>
              </a:rPr>
              <a:t>For precise </a:t>
            </a:r>
            <a:r>
              <a:rPr lang="en-US" dirty="0" err="1" smtClean="0">
                <a:solidFill>
                  <a:schemeClr val="bg1"/>
                </a:solidFill>
              </a:rPr>
              <a:t>localisation</a:t>
            </a:r>
            <a:r>
              <a:rPr lang="en-US" dirty="0" smtClean="0">
                <a:solidFill>
                  <a:schemeClr val="bg1"/>
                </a:solidFill>
              </a:rPr>
              <a:t> of pathology</a:t>
            </a:r>
          </a:p>
          <a:p>
            <a:r>
              <a:rPr lang="en-US" dirty="0" smtClean="0">
                <a:solidFill>
                  <a:schemeClr val="bg1"/>
                </a:solidFill>
              </a:rPr>
              <a:t>Mainly used for focal neuropathy- </a:t>
            </a:r>
            <a:r>
              <a:rPr lang="en-US" dirty="0" err="1" smtClean="0">
                <a:solidFill>
                  <a:schemeClr val="bg1"/>
                </a:solidFill>
              </a:rPr>
              <a:t>ulnar</a:t>
            </a:r>
            <a:r>
              <a:rPr lang="en-US" dirty="0" smtClean="0">
                <a:solidFill>
                  <a:schemeClr val="bg1"/>
                </a:solidFill>
              </a:rPr>
              <a:t> nerve at elbow, </a:t>
            </a:r>
            <a:r>
              <a:rPr lang="en-US" dirty="0" err="1" smtClean="0">
                <a:solidFill>
                  <a:schemeClr val="bg1"/>
                </a:solidFill>
              </a:rPr>
              <a:t>peroneal</a:t>
            </a:r>
            <a:r>
              <a:rPr lang="en-US" dirty="0" smtClean="0">
                <a:solidFill>
                  <a:schemeClr val="bg1"/>
                </a:solidFill>
              </a:rPr>
              <a:t> nerve at fibular head and CTS</a:t>
            </a:r>
          </a:p>
          <a:p>
            <a:r>
              <a:rPr lang="en-US" dirty="0" smtClean="0">
                <a:solidFill>
                  <a:schemeClr val="bg1"/>
                </a:solidFill>
              </a:rPr>
              <a:t>At 2cm distances and look for abrupt change </a:t>
            </a:r>
          </a:p>
          <a:p>
            <a:endParaRPr lang="en-IN" dirty="0"/>
          </a:p>
        </p:txBody>
      </p:sp>
      <p:sp>
        <p:nvSpPr>
          <p:cNvPr id="5" name="Content Placeholder 4"/>
          <p:cNvSpPr>
            <a:spLocks noGrp="1"/>
          </p:cNvSpPr>
          <p:nvPr>
            <p:ph sz="half" idx="2"/>
          </p:nvPr>
        </p:nvSpPr>
        <p:spPr/>
        <p:txBody>
          <a:bodyPr>
            <a:normAutofit/>
          </a:bodyPr>
          <a:lstStyle/>
          <a:p>
            <a:endParaRPr lang="en-IN"/>
          </a:p>
        </p:txBody>
      </p:sp>
      <p:pic>
        <p:nvPicPr>
          <p:cNvPr id="15362" name="Picture 2"/>
          <p:cNvPicPr>
            <a:picLocks noChangeAspect="1" noChangeArrowheads="1"/>
          </p:cNvPicPr>
          <p:nvPr/>
        </p:nvPicPr>
        <p:blipFill>
          <a:blip r:embed="rId2" cstate="print"/>
          <a:srcRect/>
          <a:stretch>
            <a:fillRect/>
          </a:stretch>
        </p:blipFill>
        <p:spPr bwMode="auto">
          <a:xfrm>
            <a:off x="4860032" y="1556793"/>
            <a:ext cx="2664296" cy="2359524"/>
          </a:xfrm>
          <a:prstGeom prst="rect">
            <a:avLst/>
          </a:prstGeom>
          <a:noFill/>
          <a:ln w="9525">
            <a:noFill/>
            <a:miter lim="800000"/>
            <a:headEnd/>
            <a:tailEnd/>
          </a:ln>
        </p:spPr>
      </p:pic>
      <p:pic>
        <p:nvPicPr>
          <p:cNvPr id="46082" name="Picture 2" descr="http://ars.els-cdn.com/content/image/1-s2.0-S0003999300136901-fig1.jpg"/>
          <p:cNvPicPr>
            <a:picLocks noChangeAspect="1" noChangeArrowheads="1"/>
          </p:cNvPicPr>
          <p:nvPr/>
        </p:nvPicPr>
        <p:blipFill>
          <a:blip r:embed="rId3" cstate="print"/>
          <a:srcRect/>
          <a:stretch>
            <a:fillRect/>
          </a:stretch>
        </p:blipFill>
        <p:spPr bwMode="auto">
          <a:xfrm>
            <a:off x="3808432" y="4221088"/>
            <a:ext cx="5335568" cy="24482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History of conduction block</a:t>
            </a:r>
            <a:endParaRPr lang="en-IN" dirty="0"/>
          </a:p>
        </p:txBody>
      </p:sp>
      <p:sp>
        <p:nvSpPr>
          <p:cNvPr id="3" name="Content Placeholder 2"/>
          <p:cNvSpPr>
            <a:spLocks noGrp="1"/>
          </p:cNvSpPr>
          <p:nvPr>
            <p:ph idx="1"/>
          </p:nvPr>
        </p:nvSpPr>
        <p:spPr/>
        <p:txBody>
          <a:bodyPr>
            <a:normAutofit/>
          </a:bodyPr>
          <a:lstStyle/>
          <a:p>
            <a:r>
              <a:rPr lang="en-IN" dirty="0" smtClean="0">
                <a:solidFill>
                  <a:schemeClr val="bg1"/>
                </a:solidFill>
              </a:rPr>
              <a:t>It was published under the title ‘Motor neuropathy with proximal multifocal persistent conduction block, </a:t>
            </a:r>
            <a:r>
              <a:rPr lang="en-IN" dirty="0" err="1" smtClean="0">
                <a:solidFill>
                  <a:schemeClr val="bg1"/>
                </a:solidFill>
              </a:rPr>
              <a:t>fasciculations</a:t>
            </a:r>
            <a:r>
              <a:rPr lang="en-IN" dirty="0" smtClean="0">
                <a:solidFill>
                  <a:schemeClr val="bg1"/>
                </a:solidFill>
              </a:rPr>
              <a:t> and </a:t>
            </a:r>
            <a:r>
              <a:rPr lang="en-IN" dirty="0" err="1" smtClean="0">
                <a:solidFill>
                  <a:schemeClr val="bg1"/>
                </a:solidFill>
              </a:rPr>
              <a:t>myokymia</a:t>
            </a:r>
            <a:r>
              <a:rPr lang="en-IN" dirty="0" smtClean="0">
                <a:solidFill>
                  <a:schemeClr val="bg1"/>
                </a:solidFill>
              </a:rPr>
              <a:t> and evolution to </a:t>
            </a:r>
            <a:r>
              <a:rPr lang="en-IN" dirty="0" err="1" smtClean="0">
                <a:solidFill>
                  <a:schemeClr val="bg1"/>
                </a:solidFill>
              </a:rPr>
              <a:t>tetraplegia</a:t>
            </a:r>
            <a:r>
              <a:rPr lang="en-IN" dirty="0" smtClean="0">
                <a:solidFill>
                  <a:schemeClr val="bg1"/>
                </a:solidFill>
              </a:rPr>
              <a:t>’</a:t>
            </a:r>
          </a:p>
          <a:p>
            <a:endParaRPr lang="en-US" dirty="0" smtClean="0">
              <a:solidFill>
                <a:schemeClr val="bg1"/>
              </a:solidFill>
            </a:endParaRPr>
          </a:p>
          <a:p>
            <a:r>
              <a:rPr lang="en-US" dirty="0" smtClean="0">
                <a:solidFill>
                  <a:schemeClr val="bg1"/>
                </a:solidFill>
              </a:rPr>
              <a:t>Later named as MMNCB</a:t>
            </a:r>
            <a:endParaRPr lang="en-IN"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6732241" y="3586603"/>
            <a:ext cx="2411760" cy="32713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Inching technique</a:t>
            </a:r>
            <a:endParaRPr lang="en-IN" dirty="0">
              <a:solidFill>
                <a:schemeClr val="bg1"/>
              </a:solidFill>
            </a:endParaRPr>
          </a:p>
        </p:txBody>
      </p:sp>
      <p:sp>
        <p:nvSpPr>
          <p:cNvPr id="3" name="Content Placeholder 2"/>
          <p:cNvSpPr>
            <a:spLocks noGrp="1"/>
          </p:cNvSpPr>
          <p:nvPr>
            <p:ph idx="1"/>
          </p:nvPr>
        </p:nvSpPr>
        <p:spPr/>
        <p:txBody>
          <a:bodyPr/>
          <a:lstStyle/>
          <a:p>
            <a:endParaRPr lang="en-IN"/>
          </a:p>
        </p:txBody>
      </p:sp>
      <p:pic>
        <p:nvPicPr>
          <p:cNvPr id="13314" name="Picture 2"/>
          <p:cNvPicPr>
            <a:picLocks noChangeAspect="1" noChangeArrowheads="1"/>
          </p:cNvPicPr>
          <p:nvPr/>
        </p:nvPicPr>
        <p:blipFill>
          <a:blip r:embed="rId2" cstate="print"/>
          <a:srcRect/>
          <a:stretch>
            <a:fillRect/>
          </a:stretch>
        </p:blipFill>
        <p:spPr bwMode="auto">
          <a:xfrm>
            <a:off x="-5651" y="1700808"/>
            <a:ext cx="9155303" cy="4248472"/>
          </a:xfrm>
          <a:prstGeom prst="rect">
            <a:avLst/>
          </a:prstGeom>
          <a:noFill/>
          <a:ln w="9525">
            <a:noFill/>
            <a:miter lim="800000"/>
            <a:headEnd/>
            <a:tailEnd/>
          </a:ln>
        </p:spPr>
      </p:pic>
      <p:sp>
        <p:nvSpPr>
          <p:cNvPr id="5" name="Rectangle 4"/>
          <p:cNvSpPr/>
          <p:nvPr/>
        </p:nvSpPr>
        <p:spPr>
          <a:xfrm>
            <a:off x="0" y="4005064"/>
            <a:ext cx="449999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EMG</a:t>
            </a:r>
            <a:endParaRPr lang="en-IN" dirty="0">
              <a:solidFill>
                <a:schemeClr val="bg1"/>
              </a:solidFill>
            </a:endParaRPr>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cstate="print"/>
          <a:srcRect/>
          <a:stretch>
            <a:fillRect/>
          </a:stretch>
        </p:blipFill>
        <p:spPr bwMode="auto">
          <a:xfrm>
            <a:off x="755576" y="2132856"/>
            <a:ext cx="7859258" cy="385205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9" name="Picture 3"/>
          <p:cNvPicPr>
            <a:picLocks noChangeAspect="1" noChangeArrowheads="1"/>
          </p:cNvPicPr>
          <p:nvPr/>
        </p:nvPicPr>
        <p:blipFill>
          <a:blip r:embed="rId2" cstate="print"/>
          <a:srcRect/>
          <a:stretch>
            <a:fillRect/>
          </a:stretch>
        </p:blipFill>
        <p:spPr bwMode="auto">
          <a:xfrm>
            <a:off x="111607" y="1628800"/>
            <a:ext cx="8920783" cy="3384376"/>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‘The presence of conduction block is confirmed if a shock applied distally to the nerve lesion in question elicits a normal or near-normal CMAP and a vigorous twitch of the clinically weak muscle’</a:t>
            </a:r>
          </a:p>
          <a:p>
            <a:pPr>
              <a:buNone/>
            </a:pPr>
            <a:endParaRPr lang="en-IN"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6804248" y="5085184"/>
            <a:ext cx="1677028" cy="57411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39552" y="5949280"/>
            <a:ext cx="8136904" cy="478641"/>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7762" name="Picture 2"/>
          <p:cNvPicPr>
            <a:picLocks noChangeAspect="1" noChangeArrowheads="1"/>
          </p:cNvPicPr>
          <p:nvPr/>
        </p:nvPicPr>
        <p:blipFill>
          <a:blip r:embed="rId2" cstate="print"/>
          <a:srcRect/>
          <a:stretch>
            <a:fillRect/>
          </a:stretch>
        </p:blipFill>
        <p:spPr bwMode="auto">
          <a:xfrm>
            <a:off x="1" y="1003892"/>
            <a:ext cx="9160036" cy="2497116"/>
          </a:xfrm>
          <a:prstGeom prst="rect">
            <a:avLst/>
          </a:prstGeom>
          <a:noFill/>
          <a:ln w="9525">
            <a:noFill/>
            <a:miter lim="800000"/>
            <a:headEnd/>
            <a:tailEnd/>
          </a:ln>
        </p:spPr>
      </p:pic>
      <p:pic>
        <p:nvPicPr>
          <p:cNvPr id="117763" name="Picture 3"/>
          <p:cNvPicPr>
            <a:picLocks noChangeAspect="1" noChangeArrowheads="1"/>
          </p:cNvPicPr>
          <p:nvPr/>
        </p:nvPicPr>
        <p:blipFill>
          <a:blip r:embed="rId3" cstate="print"/>
          <a:srcRect/>
          <a:stretch>
            <a:fillRect/>
          </a:stretch>
        </p:blipFill>
        <p:spPr bwMode="auto">
          <a:xfrm>
            <a:off x="1187624" y="3645024"/>
            <a:ext cx="6633207" cy="648072"/>
          </a:xfrm>
          <a:prstGeom prst="rect">
            <a:avLst/>
          </a:prstGeom>
          <a:noFill/>
          <a:ln w="9525">
            <a:noFill/>
            <a:miter lim="800000"/>
            <a:headEnd/>
            <a:tailEnd/>
          </a:ln>
        </p:spPr>
      </p:pic>
      <p:pic>
        <p:nvPicPr>
          <p:cNvPr id="117765" name="Picture 5"/>
          <p:cNvPicPr>
            <a:picLocks noChangeAspect="1" noChangeArrowheads="1"/>
          </p:cNvPicPr>
          <p:nvPr/>
        </p:nvPicPr>
        <p:blipFill>
          <a:blip r:embed="rId4" cstate="print"/>
          <a:srcRect/>
          <a:stretch>
            <a:fillRect/>
          </a:stretch>
        </p:blipFill>
        <p:spPr bwMode="auto">
          <a:xfrm>
            <a:off x="0" y="5301208"/>
            <a:ext cx="9144000" cy="72008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Introduction</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Parry first described an MMN without CB, which improved with </a:t>
            </a:r>
            <a:r>
              <a:rPr lang="en-IN" dirty="0" err="1" smtClean="0">
                <a:solidFill>
                  <a:schemeClr val="bg1"/>
                </a:solidFill>
              </a:rPr>
              <a:t>IVIg</a:t>
            </a:r>
            <a:r>
              <a:rPr lang="en-IN" dirty="0" smtClean="0">
                <a:solidFill>
                  <a:schemeClr val="bg1"/>
                </a:solidFill>
              </a:rPr>
              <a:t> therapy</a:t>
            </a:r>
          </a:p>
          <a:p>
            <a:pPr>
              <a:buNone/>
            </a:pPr>
            <a:endParaRPr lang="en-IN" dirty="0" smtClean="0">
              <a:solidFill>
                <a:schemeClr val="bg1"/>
              </a:solidFill>
            </a:endParaRPr>
          </a:p>
          <a:p>
            <a:r>
              <a:rPr lang="en-IN" dirty="0" smtClean="0">
                <a:solidFill>
                  <a:schemeClr val="bg1"/>
                </a:solidFill>
              </a:rPr>
              <a:t>About 30 cases of MMN without CB have been reported so far with similar clinical features and a good response to </a:t>
            </a:r>
            <a:r>
              <a:rPr lang="en-IN" dirty="0" err="1" smtClean="0">
                <a:solidFill>
                  <a:schemeClr val="bg1"/>
                </a:solidFill>
              </a:rPr>
              <a:t>IVIg</a:t>
            </a:r>
            <a:endParaRPr lang="en-IN" dirty="0" smtClean="0">
              <a:solidFill>
                <a:schemeClr val="bg1"/>
              </a:solidFill>
            </a:endParaRPr>
          </a:p>
          <a:p>
            <a:pPr>
              <a:buNone/>
            </a:pPr>
            <a:endParaRPr lang="en-US" dirty="0" smtClean="0"/>
          </a:p>
          <a:p>
            <a:endParaRPr lang="en-IN"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 name="Picture 2"/>
          <p:cNvPicPr>
            <a:picLocks noChangeAspect="1" noChangeArrowheads="1"/>
          </p:cNvPicPr>
          <p:nvPr/>
        </p:nvPicPr>
        <p:blipFill>
          <a:blip r:embed="rId2" cstate="print"/>
          <a:srcRect b="58044"/>
          <a:stretch>
            <a:fillRect/>
          </a:stretch>
        </p:blipFill>
        <p:spPr bwMode="auto">
          <a:xfrm>
            <a:off x="0" y="76200"/>
            <a:ext cx="9091613" cy="678052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cstate="print"/>
          <a:srcRect t="41956"/>
          <a:stretch>
            <a:fillRect/>
          </a:stretch>
        </p:blipFill>
        <p:spPr bwMode="auto">
          <a:xfrm>
            <a:off x="838200" y="0"/>
            <a:ext cx="7010400" cy="68580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Aim</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To compare the clinical features, prognosis and response to </a:t>
            </a:r>
            <a:r>
              <a:rPr lang="en-IN" dirty="0" err="1" smtClean="0">
                <a:solidFill>
                  <a:schemeClr val="bg1"/>
                </a:solidFill>
              </a:rPr>
              <a:t>IVIg</a:t>
            </a:r>
            <a:r>
              <a:rPr lang="en-IN" dirty="0" smtClean="0">
                <a:solidFill>
                  <a:schemeClr val="bg1"/>
                </a:solidFill>
              </a:rPr>
              <a:t> during long-term follow-up, with a view to determining whether MMN with and MMN without CB are similar or distinct diseases</a:t>
            </a:r>
            <a:endParaRPr lang="en-IN" dirty="0">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Methods</a:t>
            </a:r>
            <a:endParaRPr lang="en-IN" dirty="0">
              <a:solidFill>
                <a:schemeClr val="bg1"/>
              </a:solidFill>
            </a:endParaRPr>
          </a:p>
        </p:txBody>
      </p:sp>
      <p:sp>
        <p:nvSpPr>
          <p:cNvPr id="3" name="Content Placeholder 2"/>
          <p:cNvSpPr>
            <a:spLocks noGrp="1"/>
          </p:cNvSpPr>
          <p:nvPr>
            <p:ph idx="1"/>
          </p:nvPr>
        </p:nvSpPr>
        <p:spPr/>
        <p:txBody>
          <a:bodyPr>
            <a:normAutofit fontScale="92500"/>
          </a:bodyPr>
          <a:lstStyle/>
          <a:p>
            <a:r>
              <a:rPr lang="en-IN" dirty="0" smtClean="0">
                <a:solidFill>
                  <a:schemeClr val="bg1"/>
                </a:solidFill>
              </a:rPr>
              <a:t>Retrospectively analyzed all the patients showing clinical features of MMN </a:t>
            </a:r>
            <a:r>
              <a:rPr lang="en-IN" dirty="0" err="1" smtClean="0">
                <a:solidFill>
                  <a:schemeClr val="bg1"/>
                </a:solidFill>
              </a:rPr>
              <a:t>ie</a:t>
            </a:r>
            <a:r>
              <a:rPr lang="en-IN" dirty="0" smtClean="0">
                <a:solidFill>
                  <a:schemeClr val="bg1"/>
                </a:solidFill>
              </a:rPr>
              <a:t> chronic asymmetric purely motor weakness with a peripheral nerve distribution mainly affecting the upper limbs</a:t>
            </a:r>
          </a:p>
          <a:p>
            <a:r>
              <a:rPr lang="en-IN" dirty="0" smtClean="0">
                <a:solidFill>
                  <a:schemeClr val="bg1"/>
                </a:solidFill>
              </a:rPr>
              <a:t>Clinical exclusion criteria were sensory, bulbar, or respiratory signs and upper motor neuron involvement </a:t>
            </a:r>
          </a:p>
          <a:p>
            <a:r>
              <a:rPr lang="en-IN" dirty="0" smtClean="0">
                <a:solidFill>
                  <a:schemeClr val="bg1"/>
                </a:solidFill>
              </a:rPr>
              <a:t>Follow-up period during the disease was at least of 4 years to rule out the diagnosis of ALS.</a:t>
            </a:r>
            <a:endParaRPr lang="en-IN"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Introduction</a:t>
            </a:r>
            <a:endParaRPr lang="en-IN" dirty="0"/>
          </a:p>
        </p:txBody>
      </p:sp>
      <p:sp>
        <p:nvSpPr>
          <p:cNvPr id="3" name="Content Placeholder 2"/>
          <p:cNvSpPr>
            <a:spLocks noGrp="1"/>
          </p:cNvSpPr>
          <p:nvPr>
            <p:ph idx="1"/>
          </p:nvPr>
        </p:nvSpPr>
        <p:spPr/>
        <p:txBody>
          <a:bodyPr/>
          <a:lstStyle/>
          <a:p>
            <a:r>
              <a:rPr lang="en-IN" dirty="0" smtClean="0">
                <a:solidFill>
                  <a:schemeClr val="bg1"/>
                </a:solidFill>
              </a:rPr>
              <a:t>Most conduction blocks seen in the EDX laboratory are due to either axon loss or focal </a:t>
            </a:r>
            <a:r>
              <a:rPr lang="en-IN" dirty="0" err="1" smtClean="0">
                <a:solidFill>
                  <a:schemeClr val="bg1"/>
                </a:solidFill>
              </a:rPr>
              <a:t>demyelination</a:t>
            </a:r>
            <a:r>
              <a:rPr lang="en-IN" dirty="0" smtClean="0">
                <a:solidFill>
                  <a:schemeClr val="bg1"/>
                </a:solidFill>
              </a:rPr>
              <a:t>, </a:t>
            </a:r>
            <a:r>
              <a:rPr lang="en-IN" dirty="0" smtClean="0">
                <a:solidFill>
                  <a:srgbClr val="FFFF00"/>
                </a:solidFill>
              </a:rPr>
              <a:t>mainly the latter.</a:t>
            </a:r>
          </a:p>
          <a:p>
            <a:endParaRPr lang="en-IN"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Inclusion criteria</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MMN without CB- </a:t>
            </a:r>
            <a:r>
              <a:rPr lang="en-IN" dirty="0" err="1" smtClean="0">
                <a:solidFill>
                  <a:schemeClr val="bg1"/>
                </a:solidFill>
              </a:rPr>
              <a:t>Electrophysiologic</a:t>
            </a:r>
            <a:r>
              <a:rPr lang="en-IN" dirty="0" smtClean="0">
                <a:solidFill>
                  <a:schemeClr val="bg1"/>
                </a:solidFill>
              </a:rPr>
              <a:t> examination did not reveal CB but could detect some </a:t>
            </a:r>
            <a:r>
              <a:rPr lang="en-IN" dirty="0" err="1" smtClean="0">
                <a:solidFill>
                  <a:schemeClr val="bg1"/>
                </a:solidFill>
              </a:rPr>
              <a:t>demyelination</a:t>
            </a:r>
            <a:r>
              <a:rPr lang="en-IN" dirty="0" smtClean="0">
                <a:solidFill>
                  <a:schemeClr val="bg1"/>
                </a:solidFill>
              </a:rPr>
              <a:t> features not fulfilling the criteria for CIDP</a:t>
            </a:r>
          </a:p>
          <a:p>
            <a:pPr>
              <a:buNone/>
            </a:pPr>
            <a:endParaRPr lang="en-IN" dirty="0" smtClean="0">
              <a:solidFill>
                <a:schemeClr val="bg1"/>
              </a:solidFill>
            </a:endParaRPr>
          </a:p>
          <a:p>
            <a:r>
              <a:rPr lang="en-IN" dirty="0" smtClean="0">
                <a:solidFill>
                  <a:schemeClr val="bg1"/>
                </a:solidFill>
              </a:rPr>
              <a:t>These patients were classified as having MMN without CB.</a:t>
            </a:r>
            <a:endParaRPr lang="en-IN" dirty="0">
              <a:solidFill>
                <a:schemeClr val="bg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Inclusion criteria</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In a second group, were included all the patients followed at the department who fulfilled AAEM and European diagnostic criteria for MMN with CB</a:t>
            </a:r>
          </a:p>
          <a:p>
            <a:endParaRPr lang="en-IN"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Results</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Among the 54 patients with a diagnosis of suspected MMN 33 had been followed for more than 4 years. </a:t>
            </a:r>
          </a:p>
          <a:p>
            <a:pPr>
              <a:buNone/>
            </a:pPr>
            <a:endParaRPr lang="en-IN" dirty="0" smtClean="0">
              <a:solidFill>
                <a:schemeClr val="bg1"/>
              </a:solidFill>
            </a:endParaRPr>
          </a:p>
          <a:p>
            <a:r>
              <a:rPr lang="en-IN" dirty="0" smtClean="0">
                <a:solidFill>
                  <a:schemeClr val="bg1"/>
                </a:solidFill>
              </a:rPr>
              <a:t>Twenty patients had MMN with CB and 13 had MMN without CB</a:t>
            </a:r>
            <a:endParaRPr lang="en-IN"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8786" name="Picture 2"/>
          <p:cNvPicPr>
            <a:picLocks noChangeAspect="1" noChangeArrowheads="1"/>
          </p:cNvPicPr>
          <p:nvPr/>
        </p:nvPicPr>
        <p:blipFill>
          <a:blip r:embed="rId2" cstate="print"/>
          <a:srcRect/>
          <a:stretch>
            <a:fillRect/>
          </a:stretch>
        </p:blipFill>
        <p:spPr bwMode="auto">
          <a:xfrm>
            <a:off x="0" y="0"/>
            <a:ext cx="9120092" cy="68580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9810" name="Picture 2"/>
          <p:cNvPicPr>
            <a:picLocks noChangeAspect="1" noChangeArrowheads="1"/>
          </p:cNvPicPr>
          <p:nvPr/>
        </p:nvPicPr>
        <p:blipFill>
          <a:blip r:embed="rId2" cstate="print"/>
          <a:srcRect/>
          <a:stretch>
            <a:fillRect/>
          </a:stretch>
        </p:blipFill>
        <p:spPr bwMode="auto">
          <a:xfrm>
            <a:off x="77560" y="476672"/>
            <a:ext cx="8988880" cy="6048672"/>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0834" name="Picture 2"/>
          <p:cNvPicPr>
            <a:picLocks noChangeAspect="1" noChangeArrowheads="1"/>
          </p:cNvPicPr>
          <p:nvPr/>
        </p:nvPicPr>
        <p:blipFill>
          <a:blip r:embed="rId2" cstate="print"/>
          <a:srcRect/>
          <a:stretch>
            <a:fillRect/>
          </a:stretch>
        </p:blipFill>
        <p:spPr bwMode="auto">
          <a:xfrm>
            <a:off x="101391" y="1340768"/>
            <a:ext cx="8941211" cy="3672408"/>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Comparison between MMN with and without conduction block</a:t>
            </a:r>
            <a:endParaRPr lang="en-IN" dirty="0">
              <a:solidFill>
                <a:schemeClr val="bg1"/>
              </a:solidFill>
            </a:endParaRPr>
          </a:p>
        </p:txBody>
      </p:sp>
      <p:sp>
        <p:nvSpPr>
          <p:cNvPr id="3" name="Content Placeholder 2"/>
          <p:cNvSpPr>
            <a:spLocks noGrp="1"/>
          </p:cNvSpPr>
          <p:nvPr>
            <p:ph idx="1"/>
          </p:nvPr>
        </p:nvSpPr>
        <p:spPr/>
        <p:txBody>
          <a:bodyPr>
            <a:normAutofit lnSpcReduction="10000"/>
          </a:bodyPr>
          <a:lstStyle/>
          <a:p>
            <a:r>
              <a:rPr lang="en-IN" dirty="0" smtClean="0">
                <a:solidFill>
                  <a:schemeClr val="bg1"/>
                </a:solidFill>
              </a:rPr>
              <a:t>There was </a:t>
            </a:r>
            <a:r>
              <a:rPr lang="en-IN" dirty="0" smtClean="0">
                <a:solidFill>
                  <a:srgbClr val="FFFF00"/>
                </a:solidFill>
              </a:rPr>
              <a:t>no difference </a:t>
            </a:r>
            <a:r>
              <a:rPr lang="en-IN" dirty="0" smtClean="0">
                <a:solidFill>
                  <a:schemeClr val="bg1"/>
                </a:solidFill>
              </a:rPr>
              <a:t>in age, sex, time from onset to diagnosis, or duration of follow-up between the two groups</a:t>
            </a:r>
          </a:p>
          <a:p>
            <a:r>
              <a:rPr lang="en-IN" dirty="0" smtClean="0">
                <a:solidFill>
                  <a:schemeClr val="bg1"/>
                </a:solidFill>
              </a:rPr>
              <a:t>Nerve distribution, number of affected limb regions, predominance of the distal weakness in the upper extremities, asymmetric weakness, cramps, and </a:t>
            </a:r>
            <a:r>
              <a:rPr lang="en-IN" dirty="0" err="1" smtClean="0">
                <a:solidFill>
                  <a:schemeClr val="bg1"/>
                </a:solidFill>
              </a:rPr>
              <a:t>fasciculations</a:t>
            </a:r>
            <a:r>
              <a:rPr lang="en-IN" dirty="0" smtClean="0">
                <a:solidFill>
                  <a:schemeClr val="bg1"/>
                </a:solidFill>
              </a:rPr>
              <a:t> were comparable at diagnosis, after 4 years of follow-up, and at the last examination</a:t>
            </a:r>
            <a:endParaRPr lang="en-IN" dirty="0">
              <a:solidFill>
                <a:schemeClr val="bg1"/>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Significant differences</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In patients of MMN without CB involvement of</a:t>
            </a:r>
            <a:r>
              <a:rPr lang="en-IN" dirty="0" smtClean="0">
                <a:solidFill>
                  <a:srgbClr val="FFFF00"/>
                </a:solidFill>
              </a:rPr>
              <a:t> median nerve was less frequent </a:t>
            </a:r>
            <a:r>
              <a:rPr lang="en-IN" dirty="0" smtClean="0">
                <a:solidFill>
                  <a:schemeClr val="bg1"/>
                </a:solidFill>
              </a:rPr>
              <a:t>after 4 years of follow-up and at the last examination in patients without CB: 4 of 13(30%) after 4 years </a:t>
            </a:r>
            <a:r>
              <a:rPr lang="en-IN" dirty="0" err="1" smtClean="0">
                <a:solidFill>
                  <a:schemeClr val="bg1"/>
                </a:solidFill>
              </a:rPr>
              <a:t>vs</a:t>
            </a:r>
            <a:r>
              <a:rPr lang="en-IN" dirty="0" smtClean="0">
                <a:solidFill>
                  <a:schemeClr val="bg1"/>
                </a:solidFill>
              </a:rPr>
              <a:t> 14 of 20(70%) of the patients with CB</a:t>
            </a:r>
            <a:endParaRPr lang="en-IN" dirty="0">
              <a:solidFill>
                <a:schemeClr val="bg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Significant differences</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In the upper limbs, </a:t>
            </a:r>
            <a:r>
              <a:rPr lang="en-IN" dirty="0" smtClean="0">
                <a:solidFill>
                  <a:srgbClr val="FFFF00"/>
                </a:solidFill>
              </a:rPr>
              <a:t>proximal weakness was less frequent in the patients with MMN without CB </a:t>
            </a:r>
            <a:r>
              <a:rPr lang="en-IN" dirty="0" smtClean="0">
                <a:solidFill>
                  <a:schemeClr val="bg1"/>
                </a:solidFill>
              </a:rPr>
              <a:t>at the last examination: 0 of 13 </a:t>
            </a:r>
            <a:r>
              <a:rPr lang="en-IN" dirty="0" err="1" smtClean="0">
                <a:solidFill>
                  <a:schemeClr val="bg1"/>
                </a:solidFill>
              </a:rPr>
              <a:t>vs</a:t>
            </a:r>
            <a:r>
              <a:rPr lang="en-IN" dirty="0" smtClean="0">
                <a:solidFill>
                  <a:schemeClr val="bg1"/>
                </a:solidFill>
              </a:rPr>
              <a:t> 7 of 20(35%) of the patients with MMN with CB</a:t>
            </a:r>
            <a:endParaRPr lang="en-IN" dirty="0">
              <a:solidFill>
                <a:schemeClr val="bg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Significant differences</a:t>
            </a:r>
            <a:endParaRPr lang="en-IN" dirty="0">
              <a:solidFill>
                <a:schemeClr val="bg1"/>
              </a:solidFill>
            </a:endParaRPr>
          </a:p>
        </p:txBody>
      </p:sp>
      <p:sp>
        <p:nvSpPr>
          <p:cNvPr id="3" name="Content Placeholder 2"/>
          <p:cNvSpPr>
            <a:spLocks noGrp="1"/>
          </p:cNvSpPr>
          <p:nvPr>
            <p:ph idx="1"/>
          </p:nvPr>
        </p:nvSpPr>
        <p:spPr/>
        <p:txBody>
          <a:bodyPr/>
          <a:lstStyle/>
          <a:p>
            <a:r>
              <a:rPr lang="en-IN" dirty="0" smtClean="0">
                <a:solidFill>
                  <a:schemeClr val="bg1"/>
                </a:solidFill>
              </a:rPr>
              <a:t>The number of nerves involved was equal at diagnosis and after 4 years of follow-up but was </a:t>
            </a:r>
            <a:r>
              <a:rPr lang="en-IN" dirty="0" smtClean="0">
                <a:solidFill>
                  <a:srgbClr val="FFFF00"/>
                </a:solidFill>
              </a:rPr>
              <a:t>smaller</a:t>
            </a:r>
            <a:r>
              <a:rPr lang="en-IN" dirty="0" smtClean="0">
                <a:solidFill>
                  <a:schemeClr val="bg1"/>
                </a:solidFill>
              </a:rPr>
              <a:t> in patients without CB at the last examination: 2 (range 1 to 6) </a:t>
            </a:r>
            <a:r>
              <a:rPr lang="en-IN" dirty="0" err="1" smtClean="0">
                <a:solidFill>
                  <a:schemeClr val="bg1"/>
                </a:solidFill>
              </a:rPr>
              <a:t>vs</a:t>
            </a:r>
            <a:r>
              <a:rPr lang="en-IN" dirty="0" smtClean="0">
                <a:solidFill>
                  <a:schemeClr val="bg1"/>
                </a:solidFill>
              </a:rPr>
              <a:t> 4.5 (range 1 to 15) in patients with CB</a:t>
            </a:r>
            <a:endParaRPr lang="en-IN"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1950</TotalTime>
  <Words>3348</Words>
  <Application>Microsoft Office PowerPoint</Application>
  <PresentationFormat>On-screen Show (4:3)</PresentationFormat>
  <Paragraphs>355</Paragraphs>
  <Slides>116</Slides>
  <Notes>5</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Office Theme</vt:lpstr>
      <vt:lpstr>Conduction  block</vt:lpstr>
      <vt:lpstr>Conduction block </vt:lpstr>
      <vt:lpstr>Introduction</vt:lpstr>
      <vt:lpstr>History of conduction block</vt:lpstr>
      <vt:lpstr>History of conduction block</vt:lpstr>
      <vt:lpstr>Slide 6</vt:lpstr>
      <vt:lpstr>History of conduction block</vt:lpstr>
      <vt:lpstr>History of conduction block</vt:lpstr>
      <vt:lpstr>Introduction</vt:lpstr>
      <vt:lpstr>Physiology of normal conduction</vt:lpstr>
      <vt:lpstr>Physiology of normal conduction</vt:lpstr>
      <vt:lpstr>Slide 12</vt:lpstr>
      <vt:lpstr>Saltatory conduction</vt:lpstr>
      <vt:lpstr>Slide 14</vt:lpstr>
      <vt:lpstr>Saltatory conduction</vt:lpstr>
      <vt:lpstr>Safety factor of transmission</vt:lpstr>
      <vt:lpstr>Safety factor</vt:lpstr>
      <vt:lpstr>Pathology of demyelination</vt:lpstr>
      <vt:lpstr>Loss of safety factor</vt:lpstr>
      <vt:lpstr>Normal Electrophysiology</vt:lpstr>
      <vt:lpstr>Normal Electrophysiology</vt:lpstr>
      <vt:lpstr>Normal Electrophysiology</vt:lpstr>
      <vt:lpstr>Normal Electrophysiology</vt:lpstr>
      <vt:lpstr>Temporal dispersion and phase cancellation</vt:lpstr>
      <vt:lpstr>Temporal dispersion &amp; Phase cancellation</vt:lpstr>
      <vt:lpstr>Slide 26</vt:lpstr>
      <vt:lpstr>Temporal dispersion</vt:lpstr>
      <vt:lpstr>Temporal dispersion</vt:lpstr>
      <vt:lpstr>Temporal dispersion</vt:lpstr>
      <vt:lpstr>Phase cancellation</vt:lpstr>
      <vt:lpstr>Slide 31</vt:lpstr>
      <vt:lpstr>Focal nerve lesion pathophysiology: NCS recognition</vt:lpstr>
      <vt:lpstr>Axonal loss vs focal demyelination</vt:lpstr>
      <vt:lpstr>Focal nerve lesion pathophysiology</vt:lpstr>
      <vt:lpstr>Patterns of conduction abnormalities in nerve lesions </vt:lpstr>
      <vt:lpstr>Conduction failure pattern</vt:lpstr>
      <vt:lpstr>Conduction failure pattern</vt:lpstr>
      <vt:lpstr>Slide 38</vt:lpstr>
      <vt:lpstr>Conduction slowing</vt:lpstr>
      <vt:lpstr>Differential/desynchronised slowing</vt:lpstr>
      <vt:lpstr>Desynchronised slowing</vt:lpstr>
      <vt:lpstr>Slide 42</vt:lpstr>
      <vt:lpstr>Focal/synchronised slowing</vt:lpstr>
      <vt:lpstr>Slide 44</vt:lpstr>
      <vt:lpstr>Focal slowing</vt:lpstr>
      <vt:lpstr>To differentiate from conduction failure and conduction slowing</vt:lpstr>
      <vt:lpstr>Slide 47</vt:lpstr>
      <vt:lpstr>Conduction block</vt:lpstr>
      <vt:lpstr>Slide 49</vt:lpstr>
      <vt:lpstr>Mechanism of CB</vt:lpstr>
      <vt:lpstr>Mechanism of CB</vt:lpstr>
      <vt:lpstr>Slide 52</vt:lpstr>
      <vt:lpstr>Pseudoconduction block</vt:lpstr>
      <vt:lpstr>Pseudoconduction block</vt:lpstr>
      <vt:lpstr>Types of CB depending on the duration</vt:lpstr>
      <vt:lpstr>Clinical consequences of CB</vt:lpstr>
      <vt:lpstr>Clinical Features</vt:lpstr>
      <vt:lpstr>Clinical features</vt:lpstr>
      <vt:lpstr>Significance of finding CB</vt:lpstr>
      <vt:lpstr>Criteria for conduction block</vt:lpstr>
      <vt:lpstr>Slide 61</vt:lpstr>
      <vt:lpstr>Technical considerations</vt:lpstr>
      <vt:lpstr>Technical considerations</vt:lpstr>
      <vt:lpstr>Martin Gruber anastamosis</vt:lpstr>
      <vt:lpstr>Slide 65</vt:lpstr>
      <vt:lpstr>Technical considerations</vt:lpstr>
      <vt:lpstr>Technical considerations</vt:lpstr>
      <vt:lpstr>Role of temperature</vt:lpstr>
      <vt:lpstr>       For practical purpose </vt:lpstr>
      <vt:lpstr>CB vs Abnormal temporal dispersion</vt:lpstr>
      <vt:lpstr>CB vs Abnormal temporal dispersion.</vt:lpstr>
      <vt:lpstr>Example1</vt:lpstr>
      <vt:lpstr>Slide 73</vt:lpstr>
      <vt:lpstr>Slide 74</vt:lpstr>
      <vt:lpstr>EMG</vt:lpstr>
      <vt:lpstr>Slide 76</vt:lpstr>
      <vt:lpstr>Example 2</vt:lpstr>
      <vt:lpstr>Slide 78</vt:lpstr>
      <vt:lpstr>Short segment stimulation/Inching Technique</vt:lpstr>
      <vt:lpstr>Inching technique</vt:lpstr>
      <vt:lpstr>EMG</vt:lpstr>
      <vt:lpstr>Slide 82</vt:lpstr>
      <vt:lpstr>Conclusion</vt:lpstr>
      <vt:lpstr>Slide 84</vt:lpstr>
      <vt:lpstr>Introduction</vt:lpstr>
      <vt:lpstr>Slide 86</vt:lpstr>
      <vt:lpstr>Slide 87</vt:lpstr>
      <vt:lpstr>Aim</vt:lpstr>
      <vt:lpstr>Methods</vt:lpstr>
      <vt:lpstr>Inclusion criteria</vt:lpstr>
      <vt:lpstr>Inclusion criteria</vt:lpstr>
      <vt:lpstr>Results</vt:lpstr>
      <vt:lpstr>Slide 93</vt:lpstr>
      <vt:lpstr>Slide 94</vt:lpstr>
      <vt:lpstr>Slide 95</vt:lpstr>
      <vt:lpstr>Comparison between MMN with and without conduction block</vt:lpstr>
      <vt:lpstr>Significant differences</vt:lpstr>
      <vt:lpstr>Significant differences</vt:lpstr>
      <vt:lpstr>Significant differences</vt:lpstr>
      <vt:lpstr>CSF Analysis</vt:lpstr>
      <vt:lpstr>GM1 antibody data</vt:lpstr>
      <vt:lpstr>Response to IVIG</vt:lpstr>
      <vt:lpstr>Non responders</vt:lpstr>
      <vt:lpstr>Discussion</vt:lpstr>
      <vt:lpstr>Discussion</vt:lpstr>
      <vt:lpstr>Discussion</vt:lpstr>
      <vt:lpstr>Discussion</vt:lpstr>
      <vt:lpstr>Discussion</vt:lpstr>
      <vt:lpstr>Discussion</vt:lpstr>
      <vt:lpstr>Conclusion</vt:lpstr>
      <vt:lpstr>Thank You</vt:lpstr>
      <vt:lpstr>Slide 112</vt:lpstr>
      <vt:lpstr>Slide 113</vt:lpstr>
      <vt:lpstr>Criteria for aquired demyelination</vt:lpstr>
      <vt:lpstr>Frequency dependent CB</vt:lpstr>
      <vt:lpstr>Mechanism of activity dependent CB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Conduction  block</dc:title>
  <dc:creator>Tosh</dc:creator>
  <cp:lastModifiedBy>User</cp:lastModifiedBy>
  <cp:revision>299</cp:revision>
  <dcterms:created xsi:type="dcterms:W3CDTF">2013-02-23T13:22:43Z</dcterms:created>
  <dcterms:modified xsi:type="dcterms:W3CDTF">2006-12-31T19:27:33Z</dcterms:modified>
</cp:coreProperties>
</file>