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8"/>
  </p:notesMasterIdLst>
  <p:sldIdLst>
    <p:sldId id="256" r:id="rId2"/>
    <p:sldId id="257" r:id="rId3"/>
    <p:sldId id="261" r:id="rId4"/>
    <p:sldId id="262" r:id="rId5"/>
    <p:sldId id="263" r:id="rId6"/>
    <p:sldId id="264" r:id="rId7"/>
    <p:sldId id="265" r:id="rId8"/>
    <p:sldId id="266" r:id="rId9"/>
    <p:sldId id="267" r:id="rId10"/>
    <p:sldId id="268" r:id="rId11"/>
    <p:sldId id="270" r:id="rId12"/>
    <p:sldId id="271" r:id="rId13"/>
    <p:sldId id="272" r:id="rId14"/>
    <p:sldId id="273" r:id="rId15"/>
    <p:sldId id="274" r:id="rId16"/>
    <p:sldId id="275" r:id="rId17"/>
    <p:sldId id="276" r:id="rId18"/>
    <p:sldId id="277" r:id="rId19"/>
    <p:sldId id="280" r:id="rId20"/>
    <p:sldId id="281" r:id="rId21"/>
    <p:sldId id="282" r:id="rId22"/>
    <p:sldId id="284" r:id="rId23"/>
    <p:sldId id="285" r:id="rId24"/>
    <p:sldId id="286" r:id="rId25"/>
    <p:sldId id="287" r:id="rId26"/>
    <p:sldId id="288" r:id="rId27"/>
    <p:sldId id="290" r:id="rId28"/>
    <p:sldId id="291" r:id="rId29"/>
    <p:sldId id="292" r:id="rId30"/>
    <p:sldId id="293" r:id="rId31"/>
    <p:sldId id="294" r:id="rId32"/>
    <p:sldId id="295" r:id="rId33"/>
    <p:sldId id="297" r:id="rId34"/>
    <p:sldId id="298" r:id="rId35"/>
    <p:sldId id="299" r:id="rId36"/>
    <p:sldId id="301" r:id="rId37"/>
    <p:sldId id="302" r:id="rId38"/>
    <p:sldId id="303" r:id="rId39"/>
    <p:sldId id="304" r:id="rId40"/>
    <p:sldId id="305" r:id="rId41"/>
    <p:sldId id="306" r:id="rId42"/>
    <p:sldId id="315" r:id="rId43"/>
    <p:sldId id="316" r:id="rId44"/>
    <p:sldId id="317" r:id="rId45"/>
    <p:sldId id="318" r:id="rId46"/>
    <p:sldId id="319" r:id="rId47"/>
    <p:sldId id="320" r:id="rId48"/>
    <p:sldId id="321" r:id="rId49"/>
    <p:sldId id="322" r:id="rId50"/>
    <p:sldId id="323" r:id="rId51"/>
    <p:sldId id="308" r:id="rId52"/>
    <p:sldId id="309" r:id="rId53"/>
    <p:sldId id="310" r:id="rId54"/>
    <p:sldId id="311" r:id="rId55"/>
    <p:sldId id="312" r:id="rId56"/>
    <p:sldId id="313" r:id="rId57"/>
    <p:sldId id="324" r:id="rId58"/>
    <p:sldId id="325" r:id="rId59"/>
    <p:sldId id="326" r:id="rId60"/>
    <p:sldId id="327" r:id="rId61"/>
    <p:sldId id="328" r:id="rId62"/>
    <p:sldId id="331" r:id="rId63"/>
    <p:sldId id="332" r:id="rId64"/>
    <p:sldId id="333" r:id="rId65"/>
    <p:sldId id="334" r:id="rId66"/>
    <p:sldId id="335" r:id="rId67"/>
    <p:sldId id="336" r:id="rId68"/>
    <p:sldId id="337" r:id="rId69"/>
    <p:sldId id="338" r:id="rId70"/>
    <p:sldId id="339" r:id="rId71"/>
    <p:sldId id="340" r:id="rId72"/>
    <p:sldId id="341" r:id="rId73"/>
    <p:sldId id="342" r:id="rId74"/>
    <p:sldId id="343" r:id="rId75"/>
    <p:sldId id="344" r:id="rId76"/>
    <p:sldId id="345" r:id="rId7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1388" y="2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7DE949-9A89-4BDD-BC97-3A41B20EDB73}" type="datetimeFigureOut">
              <a:rPr lang="en-US" smtClean="0"/>
              <a:pPr/>
              <a:t>8/13/2020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1E2F3C-0E38-44C6-A09A-A4891FB1AE9E}"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8DF1723-9F11-4AA0-89DB-DAC116ABB361}" type="slidenum">
              <a:rPr lang="en-US" smtClean="0"/>
              <a:pPr/>
              <a:t>34</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8DF1723-9F11-4AA0-89DB-DAC116ABB361}" type="slidenum">
              <a:rPr lang="en-US" smtClean="0"/>
              <a:pPr/>
              <a:t>39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8/13/2020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8/13/2020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8/13/2020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D8BD707-D9CF-40AE-B4C6-C98DA3205C09}"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8/13/2020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8/13/2020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en.wikipedia.org/wiki/Sleep_apnea"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457201"/>
            <a:ext cx="7772400" cy="1600200"/>
          </a:xfrm>
        </p:spPr>
        <p:txBody>
          <a:bodyPr/>
          <a:lstStyle/>
          <a:p>
            <a:r>
              <a:rPr lang="en-US" dirty="0"/>
              <a:t>BEHAVIOURAL AND EMOTIONAL DISORDERS</a:t>
            </a:r>
            <a:endParaRPr lang="en-IN" dirty="0"/>
          </a:p>
        </p:txBody>
      </p:sp>
      <p:sp>
        <p:nvSpPr>
          <p:cNvPr id="5" name="Rectangle 3">
            <a:extLst>
              <a:ext uri="{FF2B5EF4-FFF2-40B4-BE49-F238E27FC236}">
                <a16:creationId xmlns:a16="http://schemas.microsoft.com/office/drawing/2014/main" id="{B0CB9300-CF4C-448E-B3FC-700931F829E1}"/>
              </a:ext>
            </a:extLst>
          </p:cNvPr>
          <p:cNvSpPr txBox="1">
            <a:spLocks noChangeArrowheads="1"/>
          </p:cNvSpPr>
          <p:nvPr/>
        </p:nvSpPr>
        <p:spPr bwMode="auto">
          <a:xfrm>
            <a:off x="152400" y="5334000"/>
            <a:ext cx="6248400" cy="1752600"/>
          </a:xfrm>
          <a:prstGeom prst="rect">
            <a:avLst/>
          </a:prstGeom>
          <a:noFill/>
          <a:ln>
            <a:noFill/>
          </a:ln>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lnSpc>
                <a:spcPct val="80000"/>
              </a:lnSpc>
              <a:spcBef>
                <a:spcPct val="20000"/>
              </a:spcBef>
              <a:buClrTx/>
              <a:buSzTx/>
              <a:buFont typeface="Wingdings" panose="05000000000000000000" pitchFamily="2" charset="2"/>
              <a:buNone/>
              <a:defRPr/>
            </a:pPr>
            <a:r>
              <a:rPr lang="en-US" altLang="en-US" sz="2400" dirty="0">
                <a:solidFill>
                  <a:schemeClr val="tx1"/>
                </a:solidFill>
              </a:rPr>
              <a:t>Presented By,</a:t>
            </a:r>
          </a:p>
          <a:p>
            <a:pPr eaLnBrk="1" hangingPunct="1">
              <a:lnSpc>
                <a:spcPct val="80000"/>
              </a:lnSpc>
              <a:spcBef>
                <a:spcPct val="20000"/>
              </a:spcBef>
              <a:buClrTx/>
              <a:buSzTx/>
              <a:buFont typeface="Wingdings" panose="05000000000000000000" pitchFamily="2" charset="2"/>
              <a:buNone/>
              <a:defRPr/>
            </a:pPr>
            <a:r>
              <a:rPr lang="en-IN" altLang="en-US" sz="2400" b="1" dirty="0">
                <a:solidFill>
                  <a:schemeClr val="tx1"/>
                </a:solidFill>
                <a:latin typeface="+mn-lt"/>
                <a:cs typeface="Arial" panose="020B0604020202020204" pitchFamily="34" charset="0"/>
              </a:rPr>
              <a:t>Mr. Nirmal Raj E V</a:t>
            </a:r>
          </a:p>
          <a:p>
            <a:pPr eaLnBrk="1" hangingPunct="1">
              <a:lnSpc>
                <a:spcPct val="80000"/>
              </a:lnSpc>
              <a:spcBef>
                <a:spcPct val="20000"/>
              </a:spcBef>
              <a:buClrTx/>
              <a:buSzTx/>
              <a:buFont typeface="Wingdings" panose="05000000000000000000" pitchFamily="2" charset="2"/>
              <a:buNone/>
              <a:defRPr/>
            </a:pPr>
            <a:r>
              <a:rPr lang="en-IN" altLang="en-US" sz="2400" b="1">
                <a:solidFill>
                  <a:schemeClr val="tx1"/>
                </a:solidFill>
                <a:latin typeface="+mn-lt"/>
                <a:cs typeface="Arial" panose="020B0604020202020204" pitchFamily="34" charset="0"/>
              </a:rPr>
              <a:t>Associate </a:t>
            </a:r>
            <a:r>
              <a:rPr lang="en-IN" altLang="en-US" sz="2400" b="1" dirty="0">
                <a:solidFill>
                  <a:schemeClr val="tx1"/>
                </a:solidFill>
                <a:latin typeface="+mn-lt"/>
                <a:cs typeface="Arial" panose="020B0604020202020204" pitchFamily="34" charset="0"/>
              </a:rPr>
              <a:t>Professor</a:t>
            </a:r>
          </a:p>
          <a:p>
            <a:pPr eaLnBrk="1" hangingPunct="1">
              <a:lnSpc>
                <a:spcPct val="80000"/>
              </a:lnSpc>
              <a:spcBef>
                <a:spcPct val="20000"/>
              </a:spcBef>
              <a:buClrTx/>
              <a:buSzTx/>
              <a:buFont typeface="Wingdings" panose="05000000000000000000" pitchFamily="2" charset="2"/>
              <a:buNone/>
              <a:defRPr/>
            </a:pPr>
            <a:r>
              <a:rPr lang="en-US" altLang="en-US" sz="2000" b="1" dirty="0">
                <a:solidFill>
                  <a:schemeClr val="tx1"/>
                </a:solidFill>
                <a:latin typeface="+mn-lt"/>
                <a:cs typeface="Arial" panose="020B0604020202020204" pitchFamily="34" charset="0"/>
              </a:rPr>
              <a:t>Department of Child Health Nursing, SNC</a:t>
            </a:r>
          </a:p>
        </p:txBody>
      </p:sp>
      <p:pic>
        <p:nvPicPr>
          <p:cNvPr id="7" name="Picture 7">
            <a:extLst>
              <a:ext uri="{FF2B5EF4-FFF2-40B4-BE49-F238E27FC236}">
                <a16:creationId xmlns:a16="http://schemas.microsoft.com/office/drawing/2014/main" id="{415EF84C-CA8C-4C97-B0C8-BF89B86786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733800"/>
            <a:ext cx="1298575" cy="130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Manifestations – </a:t>
            </a:r>
            <a:br>
              <a:rPr lang="en-US" dirty="0"/>
            </a:br>
            <a:endParaRPr lang="en-US" dirty="0"/>
          </a:p>
        </p:txBody>
      </p:sp>
      <p:sp>
        <p:nvSpPr>
          <p:cNvPr id="3" name="Content Placeholder 2"/>
          <p:cNvSpPr>
            <a:spLocks noGrp="1"/>
          </p:cNvSpPr>
          <p:nvPr>
            <p:ph idx="1"/>
          </p:nvPr>
        </p:nvSpPr>
        <p:spPr/>
        <p:txBody>
          <a:bodyPr>
            <a:normAutofit/>
          </a:bodyPr>
          <a:lstStyle/>
          <a:p>
            <a:pPr>
              <a:buNone/>
            </a:pPr>
            <a:r>
              <a:rPr lang="en-US" dirty="0"/>
              <a:t>    </a:t>
            </a:r>
            <a:r>
              <a:rPr lang="en-US" dirty="0">
                <a:solidFill>
                  <a:srgbClr val="FF0000"/>
                </a:solidFill>
              </a:rPr>
              <a:t>Screams, hammers, stamps </a:t>
            </a:r>
            <a:r>
              <a:rPr lang="en-US" dirty="0"/>
              <a:t>with his feet, thrashes his arms around, kicks, thrusts himself on the floor, strikes people, throws things, </a:t>
            </a:r>
            <a:r>
              <a:rPr lang="en-US" dirty="0">
                <a:solidFill>
                  <a:srgbClr val="FF0000"/>
                </a:solidFill>
              </a:rPr>
              <a:t>curses, bangs his head, bites </a:t>
            </a:r>
            <a:r>
              <a:rPr lang="en-US" dirty="0"/>
              <a:t>&amp; generally tears up the house. </a:t>
            </a:r>
          </a:p>
          <a:p>
            <a:endParaRPr lang="en-US" dirty="0"/>
          </a:p>
        </p:txBody>
      </p:sp>
      <p:sp>
        <p:nvSpPr>
          <p:cNvPr id="4" name="Slide Number Placeholder 3"/>
          <p:cNvSpPr>
            <a:spLocks noGrp="1"/>
          </p:cNvSpPr>
          <p:nvPr>
            <p:ph type="sldNum" sz="quarter" idx="12"/>
          </p:nvPr>
        </p:nvSpPr>
        <p:spPr/>
        <p:txBody>
          <a:bodyPr/>
          <a:lstStyle/>
          <a:p>
            <a:fld id="{8AAA50D7-2AB6-4D54-8589-C75E14210148}"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r>
              <a:rPr lang="en-US" b="1" dirty="0"/>
              <a:t>The appropriate steps in managing the problems – </a:t>
            </a:r>
            <a:br>
              <a:rPr lang="en-US" b="1" dirty="0"/>
            </a:br>
            <a:endParaRPr lang="en-US" dirty="0"/>
          </a:p>
        </p:txBody>
      </p:sp>
      <p:sp>
        <p:nvSpPr>
          <p:cNvPr id="3" name="Content Placeholder 2"/>
          <p:cNvSpPr>
            <a:spLocks noGrp="1"/>
          </p:cNvSpPr>
          <p:nvPr>
            <p:ph idx="1"/>
          </p:nvPr>
        </p:nvSpPr>
        <p:spPr>
          <a:xfrm>
            <a:off x="457200" y="1828800"/>
            <a:ext cx="8229600" cy="4724400"/>
          </a:xfrm>
        </p:spPr>
        <p:txBody>
          <a:bodyPr>
            <a:normAutofit/>
          </a:bodyPr>
          <a:lstStyle/>
          <a:p>
            <a:pPr lvl="0"/>
            <a:r>
              <a:rPr lang="en-US" dirty="0"/>
              <a:t>Underlying insecurity, </a:t>
            </a:r>
            <a:r>
              <a:rPr lang="en-US" dirty="0">
                <a:solidFill>
                  <a:srgbClr val="FF0000"/>
                </a:solidFill>
              </a:rPr>
              <a:t>overprotection, overindulgence, over strictness </a:t>
            </a:r>
            <a:r>
              <a:rPr lang="en-US" dirty="0"/>
              <a:t>&amp; other faulty attitude of parents have to be remedied first. </a:t>
            </a:r>
          </a:p>
          <a:p>
            <a:pPr lvl="0"/>
            <a:r>
              <a:rPr lang="en-US" dirty="0"/>
              <a:t>The opportunities for resistance must be cut down to a minimum as the essence of </a:t>
            </a:r>
            <a:r>
              <a:rPr lang="en-US" dirty="0">
                <a:solidFill>
                  <a:srgbClr val="FF0000"/>
                </a:solidFill>
              </a:rPr>
              <a:t>treatments lies in prevention</a:t>
            </a:r>
            <a:r>
              <a:rPr lang="en-US" dirty="0"/>
              <a:t>. He should be kept occupied. </a:t>
            </a:r>
          </a:p>
          <a:p>
            <a:endParaRPr lang="en-US" dirty="0"/>
          </a:p>
        </p:txBody>
      </p:sp>
      <p:sp>
        <p:nvSpPr>
          <p:cNvPr id="4" name="Slide Number Placeholder 3"/>
          <p:cNvSpPr>
            <a:spLocks noGrp="1"/>
          </p:cNvSpPr>
          <p:nvPr>
            <p:ph type="sldNum" sz="quarter" idx="12"/>
          </p:nvPr>
        </p:nvSpPr>
        <p:spPr/>
        <p:txBody>
          <a:bodyPr/>
          <a:lstStyle/>
          <a:p>
            <a:fld id="{8AAA50D7-2AB6-4D54-8589-C75E14210148}"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431536"/>
          </a:xfrm>
        </p:spPr>
        <p:txBody>
          <a:bodyPr/>
          <a:lstStyle/>
          <a:p>
            <a:pPr lvl="0"/>
            <a:r>
              <a:rPr lang="en-US" dirty="0"/>
              <a:t>He should have </a:t>
            </a:r>
            <a:r>
              <a:rPr lang="en-US" dirty="0">
                <a:solidFill>
                  <a:srgbClr val="FF0000"/>
                </a:solidFill>
              </a:rPr>
              <a:t>playmates in home &amp; outside</a:t>
            </a:r>
            <a:r>
              <a:rPr lang="en-US" dirty="0"/>
              <a:t>.</a:t>
            </a:r>
          </a:p>
          <a:p>
            <a:pPr lvl="0"/>
            <a:r>
              <a:rPr lang="en-US" dirty="0"/>
              <a:t>Should be encouraged to practice skills &amp; to take pride in what he can do.</a:t>
            </a:r>
          </a:p>
          <a:p>
            <a:pPr lvl="0"/>
            <a:r>
              <a:rPr lang="en-US" dirty="0"/>
              <a:t>The best way to treat tantrum is to </a:t>
            </a:r>
            <a:r>
              <a:rPr lang="en-US" dirty="0">
                <a:solidFill>
                  <a:srgbClr val="FF0000"/>
                </a:solidFill>
              </a:rPr>
              <a:t>ignore</a:t>
            </a:r>
            <a:r>
              <a:rPr lang="en-US" dirty="0"/>
              <a:t> it. He should certainly not be given what he wanted after the tantrums. As soon as he finds that he is achieving nothing by tantrums he will stop the behavior. </a:t>
            </a:r>
          </a:p>
          <a:p>
            <a:pPr lvl="0"/>
            <a:r>
              <a:rPr lang="en-US" dirty="0">
                <a:solidFill>
                  <a:srgbClr val="FF0000"/>
                </a:solidFill>
              </a:rPr>
              <a:t>Underlying disease </a:t>
            </a:r>
            <a:r>
              <a:rPr lang="en-US" dirty="0"/>
              <a:t>should be treated if present. </a:t>
            </a:r>
          </a:p>
          <a:p>
            <a:endParaRPr lang="en-US" dirty="0"/>
          </a:p>
        </p:txBody>
      </p:sp>
      <p:sp>
        <p:nvSpPr>
          <p:cNvPr id="4" name="Slide Number Placeholder 3"/>
          <p:cNvSpPr>
            <a:spLocks noGrp="1"/>
          </p:cNvSpPr>
          <p:nvPr>
            <p:ph type="sldNum" sz="quarter" idx="12"/>
          </p:nvPr>
        </p:nvSpPr>
        <p:spPr/>
        <p:txBody>
          <a:bodyPr/>
          <a:lstStyle/>
          <a:p>
            <a:fld id="{8AAA50D7-2AB6-4D54-8589-C75E14210148}"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Breath holding spells</a:t>
            </a:r>
            <a:r>
              <a:rPr lang="en-US" dirty="0"/>
              <a:t> </a:t>
            </a:r>
          </a:p>
        </p:txBody>
      </p:sp>
      <p:sp>
        <p:nvSpPr>
          <p:cNvPr id="3" name="Content Placeholder 2"/>
          <p:cNvSpPr>
            <a:spLocks noGrp="1"/>
          </p:cNvSpPr>
          <p:nvPr>
            <p:ph idx="1"/>
          </p:nvPr>
        </p:nvSpPr>
        <p:spPr/>
        <p:txBody>
          <a:bodyPr>
            <a:normAutofit/>
          </a:bodyPr>
          <a:lstStyle/>
          <a:p>
            <a:pPr>
              <a:buNone/>
            </a:pPr>
            <a:r>
              <a:rPr lang="en-US" dirty="0"/>
              <a:t>Also known as </a:t>
            </a:r>
            <a:r>
              <a:rPr lang="en-US" dirty="0">
                <a:solidFill>
                  <a:srgbClr val="FF0000"/>
                </a:solidFill>
              </a:rPr>
              <a:t>anger spells </a:t>
            </a:r>
          </a:p>
          <a:p>
            <a:pPr>
              <a:buNone/>
            </a:pPr>
            <a:r>
              <a:rPr lang="en-US" dirty="0"/>
              <a:t>Some children </a:t>
            </a:r>
            <a:r>
              <a:rPr lang="en-US" dirty="0">
                <a:solidFill>
                  <a:srgbClr val="FF0000"/>
                </a:solidFill>
              </a:rPr>
              <a:t>hold their breath until they lose consciousness</a:t>
            </a:r>
            <a:r>
              <a:rPr lang="en-US" dirty="0"/>
              <a:t>, sometimes leading to a </a:t>
            </a:r>
            <a:r>
              <a:rPr lang="en-US" dirty="0">
                <a:solidFill>
                  <a:srgbClr val="FF0000"/>
                </a:solidFill>
              </a:rPr>
              <a:t>seizure</a:t>
            </a:r>
            <a:r>
              <a:rPr lang="en-US" dirty="0"/>
              <a:t>; there is no increased risk of seizure disorders in children who have had a seizure during a breath holding spell.</a:t>
            </a:r>
          </a:p>
        </p:txBody>
      </p:sp>
      <p:sp>
        <p:nvSpPr>
          <p:cNvPr id="4" name="Slide Number Placeholder 3"/>
          <p:cNvSpPr>
            <a:spLocks noGrp="1"/>
          </p:cNvSpPr>
          <p:nvPr>
            <p:ph type="sldNum" sz="quarter" idx="12"/>
          </p:nvPr>
        </p:nvSpPr>
        <p:spPr/>
        <p:txBody>
          <a:bodyPr/>
          <a:lstStyle/>
          <a:p>
            <a:fld id="{8AAA50D7-2AB6-4D54-8589-C75E14210148}"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Frequency &amp; incidence – </a:t>
            </a:r>
            <a:br>
              <a:rPr lang="en-US" dirty="0"/>
            </a:br>
            <a:endParaRPr lang="en-US" dirty="0"/>
          </a:p>
        </p:txBody>
      </p:sp>
      <p:sp>
        <p:nvSpPr>
          <p:cNvPr id="3" name="Content Placeholder 2"/>
          <p:cNvSpPr>
            <a:spLocks noGrp="1"/>
          </p:cNvSpPr>
          <p:nvPr>
            <p:ph idx="1"/>
          </p:nvPr>
        </p:nvSpPr>
        <p:spPr>
          <a:xfrm>
            <a:off x="381000" y="1600200"/>
            <a:ext cx="8229600" cy="4525963"/>
          </a:xfrm>
        </p:spPr>
        <p:txBody>
          <a:bodyPr>
            <a:normAutofit/>
          </a:bodyPr>
          <a:lstStyle/>
          <a:p>
            <a:pPr lvl="0"/>
            <a:r>
              <a:rPr lang="en-US" dirty="0"/>
              <a:t>Occurs in children between </a:t>
            </a:r>
            <a:r>
              <a:rPr lang="en-US" dirty="0">
                <a:solidFill>
                  <a:srgbClr val="FF0000"/>
                </a:solidFill>
              </a:rPr>
              <a:t>6 months to 5 years</a:t>
            </a:r>
            <a:r>
              <a:rPr lang="en-US" dirty="0"/>
              <a:t> of age. </a:t>
            </a:r>
          </a:p>
          <a:p>
            <a:pPr lvl="0"/>
            <a:r>
              <a:rPr lang="en-US" dirty="0"/>
              <a:t>Affected in normal intelligence children </a:t>
            </a:r>
          </a:p>
          <a:p>
            <a:pPr lvl="0"/>
            <a:r>
              <a:rPr lang="en-US" dirty="0"/>
              <a:t>Commonly seen in </a:t>
            </a:r>
            <a:r>
              <a:rPr lang="en-US" dirty="0">
                <a:solidFill>
                  <a:srgbClr val="FF0000"/>
                </a:solidFill>
              </a:rPr>
              <a:t>girls </a:t>
            </a:r>
          </a:p>
          <a:p>
            <a:pPr lvl="0"/>
            <a:r>
              <a:rPr lang="en-US" dirty="0"/>
              <a:t>More cases come from a </a:t>
            </a:r>
            <a:r>
              <a:rPr lang="en-US" dirty="0">
                <a:solidFill>
                  <a:srgbClr val="FF0000"/>
                </a:solidFill>
              </a:rPr>
              <a:t>lower social class &amp; nuclear families </a:t>
            </a:r>
          </a:p>
        </p:txBody>
      </p:sp>
      <p:sp>
        <p:nvSpPr>
          <p:cNvPr id="4" name="Slide Number Placeholder 3"/>
          <p:cNvSpPr>
            <a:spLocks noGrp="1"/>
          </p:cNvSpPr>
          <p:nvPr>
            <p:ph type="sldNum" sz="quarter" idx="12"/>
          </p:nvPr>
        </p:nvSpPr>
        <p:spPr/>
        <p:txBody>
          <a:bodyPr/>
          <a:lstStyle/>
          <a:p>
            <a:fld id="{8AAA50D7-2AB6-4D54-8589-C75E14210148}"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8229600" cy="990600"/>
          </a:xfrm>
        </p:spPr>
        <p:txBody>
          <a:bodyPr/>
          <a:lstStyle/>
          <a:p>
            <a:r>
              <a:rPr lang="en-US" b="1" dirty="0"/>
              <a:t>     Clinical course – </a:t>
            </a:r>
            <a:endParaRPr lang="en-US" dirty="0"/>
          </a:p>
        </p:txBody>
      </p:sp>
      <p:sp>
        <p:nvSpPr>
          <p:cNvPr id="3" name="Content Placeholder 2"/>
          <p:cNvSpPr>
            <a:spLocks noGrp="1"/>
          </p:cNvSpPr>
          <p:nvPr>
            <p:ph idx="1"/>
          </p:nvPr>
        </p:nvSpPr>
        <p:spPr>
          <a:xfrm>
            <a:off x="457200" y="838200"/>
            <a:ext cx="8229600" cy="6019800"/>
          </a:xfrm>
        </p:spPr>
        <p:txBody>
          <a:bodyPr>
            <a:normAutofit/>
          </a:bodyPr>
          <a:lstStyle/>
          <a:p>
            <a:r>
              <a:rPr lang="en-US" dirty="0"/>
              <a:t>The child becomes frequently blue especially around the lips &amp; face. He may </a:t>
            </a:r>
            <a:r>
              <a:rPr lang="en-US" dirty="0">
                <a:solidFill>
                  <a:srgbClr val="FF0000"/>
                </a:solidFill>
              </a:rPr>
              <a:t>throw limbs, turn eye balls upward, twitching &amp; jerks </a:t>
            </a:r>
            <a:r>
              <a:rPr lang="en-US" dirty="0"/>
              <a:t>of localized or generalized types are seen. This attack last for </a:t>
            </a:r>
            <a:r>
              <a:rPr lang="en-US" dirty="0">
                <a:solidFill>
                  <a:srgbClr val="FF0000"/>
                </a:solidFill>
              </a:rPr>
              <a:t>5 to 10 </a:t>
            </a:r>
            <a:r>
              <a:rPr lang="en-US" dirty="0"/>
              <a:t>seconds &amp; then promptly stops. </a:t>
            </a:r>
          </a:p>
          <a:p>
            <a:r>
              <a:rPr lang="en-US" dirty="0"/>
              <a:t>If breathing is not reestablished the child may become </a:t>
            </a:r>
            <a:r>
              <a:rPr lang="en-US" dirty="0">
                <a:solidFill>
                  <a:srgbClr val="FF0000"/>
                </a:solidFill>
              </a:rPr>
              <a:t>unconscious</a:t>
            </a:r>
            <a:r>
              <a:rPr lang="en-US" dirty="0"/>
              <a:t> &amp; fall over usually backward.</a:t>
            </a:r>
          </a:p>
          <a:p>
            <a:r>
              <a:rPr lang="en-US" dirty="0"/>
              <a:t>Once attack is over the child is </a:t>
            </a:r>
            <a:r>
              <a:rPr lang="en-US" dirty="0">
                <a:solidFill>
                  <a:srgbClr val="FF0000"/>
                </a:solidFill>
              </a:rPr>
              <a:t>limb &amp; lifeless </a:t>
            </a:r>
            <a:r>
              <a:rPr lang="en-US" dirty="0"/>
              <a:t>in most cases but in some cases may continue crying.</a:t>
            </a:r>
          </a:p>
          <a:p>
            <a:pPr>
              <a:buNone/>
            </a:pPr>
            <a:endParaRPr lang="en-US" dirty="0"/>
          </a:p>
          <a:p>
            <a:endParaRPr lang="en-US" dirty="0"/>
          </a:p>
        </p:txBody>
      </p:sp>
      <p:sp>
        <p:nvSpPr>
          <p:cNvPr id="4" name="Slide Number Placeholder 3"/>
          <p:cNvSpPr>
            <a:spLocks noGrp="1"/>
          </p:cNvSpPr>
          <p:nvPr>
            <p:ph type="sldNum" sz="quarter" idx="12"/>
          </p:nvPr>
        </p:nvSpPr>
        <p:spPr/>
        <p:txBody>
          <a:bodyPr/>
          <a:lstStyle/>
          <a:p>
            <a:fld id="{8AAA50D7-2AB6-4D54-8589-C75E14210148}"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Precipitating factors – </a:t>
            </a:r>
            <a:br>
              <a:rPr lang="en-US" dirty="0"/>
            </a:br>
            <a:endParaRPr lang="en-US" dirty="0"/>
          </a:p>
        </p:txBody>
      </p:sp>
      <p:sp>
        <p:nvSpPr>
          <p:cNvPr id="3" name="Content Placeholder 2"/>
          <p:cNvSpPr>
            <a:spLocks noGrp="1"/>
          </p:cNvSpPr>
          <p:nvPr>
            <p:ph idx="1"/>
          </p:nvPr>
        </p:nvSpPr>
        <p:spPr/>
        <p:txBody>
          <a:bodyPr>
            <a:normAutofit/>
          </a:bodyPr>
          <a:lstStyle/>
          <a:p>
            <a:pPr>
              <a:buNone/>
            </a:pPr>
            <a:r>
              <a:rPr lang="en-US" sz="4800" dirty="0"/>
              <a:t>Anger, frustration, fall, pain, whooping cough, birth of a sibling &amp; fear etc. </a:t>
            </a:r>
          </a:p>
          <a:p>
            <a:endParaRPr lang="en-US" sz="4800" dirty="0"/>
          </a:p>
          <a:p>
            <a:endParaRPr lang="en-US" sz="4800" dirty="0"/>
          </a:p>
          <a:p>
            <a:endParaRPr lang="en-US" sz="4800" dirty="0"/>
          </a:p>
        </p:txBody>
      </p:sp>
      <p:sp>
        <p:nvSpPr>
          <p:cNvPr id="5" name="Slide Number Placeholder 4"/>
          <p:cNvSpPr>
            <a:spLocks noGrp="1"/>
          </p:cNvSpPr>
          <p:nvPr>
            <p:ph type="sldNum" sz="quarter" idx="12"/>
          </p:nvPr>
        </p:nvSpPr>
        <p:spPr/>
        <p:txBody>
          <a:bodyPr/>
          <a:lstStyle/>
          <a:p>
            <a:fld id="{8AAA50D7-2AB6-4D54-8589-C75E14210148}" type="slidenum">
              <a:rPr lang="en-US" smtClean="0"/>
              <a:pPr/>
              <a:t>16</a:t>
            </a:fld>
            <a:endParaRPr lang="en-US" dirty="0"/>
          </a:p>
        </p:txBody>
      </p:sp>
      <p:sp>
        <p:nvSpPr>
          <p:cNvPr id="4" name="Rectangle 3"/>
          <p:cNvSpPr/>
          <p:nvPr/>
        </p:nvSpPr>
        <p:spPr>
          <a:xfrm>
            <a:off x="2286000" y="2438400"/>
            <a:ext cx="4572000" cy="646331"/>
          </a:xfrm>
          <a:prstGeom prst="rect">
            <a:avLst/>
          </a:prstGeom>
        </p:spPr>
        <p:txBody>
          <a:bodyPr wrap="square">
            <a:spAutoFit/>
          </a:bodyPr>
          <a:lstStyle/>
          <a:p>
            <a:endParaRPr lang="en-US" dirty="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b="1" dirty="0"/>
              <a:t>Etiology -</a:t>
            </a:r>
            <a:br>
              <a:rPr lang="en-US" dirty="0"/>
            </a:br>
            <a:endParaRPr lang="en-US" dirty="0"/>
          </a:p>
        </p:txBody>
      </p:sp>
      <p:sp>
        <p:nvSpPr>
          <p:cNvPr id="3" name="Content Placeholder 2"/>
          <p:cNvSpPr>
            <a:spLocks noGrp="1"/>
          </p:cNvSpPr>
          <p:nvPr>
            <p:ph idx="1"/>
          </p:nvPr>
        </p:nvSpPr>
        <p:spPr>
          <a:xfrm>
            <a:off x="457200" y="1676400"/>
            <a:ext cx="8229600" cy="4449763"/>
          </a:xfrm>
        </p:spPr>
        <p:txBody>
          <a:bodyPr>
            <a:normAutofit lnSpcReduction="10000"/>
          </a:bodyPr>
          <a:lstStyle/>
          <a:p>
            <a:pPr lvl="0"/>
            <a:r>
              <a:rPr lang="en-US" dirty="0"/>
              <a:t>Parental factors </a:t>
            </a:r>
          </a:p>
          <a:p>
            <a:pPr lvl="0"/>
            <a:r>
              <a:rPr lang="en-US" dirty="0">
                <a:solidFill>
                  <a:srgbClr val="FF0000"/>
                </a:solidFill>
              </a:rPr>
              <a:t>Disturbed parent </a:t>
            </a:r>
            <a:r>
              <a:rPr lang="en-US" dirty="0"/>
              <a:t>child relationship </a:t>
            </a:r>
          </a:p>
          <a:p>
            <a:pPr lvl="0"/>
            <a:r>
              <a:rPr lang="en-US" dirty="0">
                <a:solidFill>
                  <a:srgbClr val="FF0000"/>
                </a:solidFill>
              </a:rPr>
              <a:t>Over protective </a:t>
            </a:r>
            <a:r>
              <a:rPr lang="en-US" dirty="0"/>
              <a:t>&amp; over solicitous parents </a:t>
            </a:r>
          </a:p>
          <a:p>
            <a:pPr lvl="0"/>
            <a:r>
              <a:rPr lang="en-US" dirty="0"/>
              <a:t>Strict discipline regarding feeding, toilet etc. </a:t>
            </a:r>
          </a:p>
          <a:p>
            <a:pPr lvl="0"/>
            <a:r>
              <a:rPr lang="en-US" dirty="0">
                <a:solidFill>
                  <a:srgbClr val="FF0000"/>
                </a:solidFill>
              </a:rPr>
              <a:t>Separation</a:t>
            </a:r>
            <a:r>
              <a:rPr lang="en-US" dirty="0"/>
              <a:t>  from an attached parent </a:t>
            </a:r>
          </a:p>
          <a:p>
            <a:pPr lvl="0"/>
            <a:r>
              <a:rPr lang="en-US" dirty="0"/>
              <a:t>Child’s personality </a:t>
            </a:r>
          </a:p>
          <a:p>
            <a:pPr lvl="0"/>
            <a:r>
              <a:rPr lang="en-US" dirty="0"/>
              <a:t>Active, energetic child generally acts vigorously to the situations </a:t>
            </a:r>
          </a:p>
          <a:p>
            <a:pPr lvl="0"/>
            <a:r>
              <a:rPr lang="en-US" dirty="0"/>
              <a:t>Obstinate &amp; resistive nature </a:t>
            </a:r>
          </a:p>
          <a:p>
            <a:pPr lvl="0"/>
            <a:r>
              <a:rPr lang="en-US" dirty="0">
                <a:solidFill>
                  <a:srgbClr val="FF0000"/>
                </a:solidFill>
              </a:rPr>
              <a:t>Attention seeking </a:t>
            </a:r>
          </a:p>
        </p:txBody>
      </p:sp>
      <p:sp>
        <p:nvSpPr>
          <p:cNvPr id="4" name="Slide Number Placeholder 3"/>
          <p:cNvSpPr>
            <a:spLocks noGrp="1"/>
          </p:cNvSpPr>
          <p:nvPr>
            <p:ph type="sldNum" sz="quarter" idx="12"/>
          </p:nvPr>
        </p:nvSpPr>
        <p:spPr/>
        <p:txBody>
          <a:bodyPr/>
          <a:lstStyle/>
          <a:p>
            <a:fld id="{8AAA50D7-2AB6-4D54-8589-C75E14210148}" type="slidenum">
              <a:rPr lang="en-US" smtClean="0"/>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600200"/>
            <a:ext cx="8229600" cy="4525963"/>
          </a:xfrm>
        </p:spPr>
        <p:txBody>
          <a:bodyPr/>
          <a:lstStyle/>
          <a:p>
            <a:pPr lvl="0">
              <a:buNone/>
            </a:pPr>
            <a:r>
              <a:rPr lang="en-US" b="1" dirty="0"/>
              <a:t>Others -</a:t>
            </a:r>
          </a:p>
          <a:p>
            <a:pPr lvl="0"/>
            <a:r>
              <a:rPr lang="en-US" dirty="0"/>
              <a:t>Snatching of toys by other child or parents </a:t>
            </a:r>
          </a:p>
          <a:p>
            <a:pPr lvl="0"/>
            <a:r>
              <a:rPr lang="en-US" dirty="0"/>
              <a:t>Social deprivation </a:t>
            </a:r>
          </a:p>
          <a:p>
            <a:pPr lvl="0"/>
            <a:r>
              <a:rPr lang="en-US" dirty="0"/>
              <a:t>Fear </a:t>
            </a:r>
          </a:p>
          <a:p>
            <a:pPr lvl="0"/>
            <a:r>
              <a:rPr lang="en-US" dirty="0"/>
              <a:t>Punishment</a:t>
            </a:r>
          </a:p>
          <a:p>
            <a:endParaRPr lang="en-US" dirty="0"/>
          </a:p>
        </p:txBody>
      </p:sp>
      <p:sp>
        <p:nvSpPr>
          <p:cNvPr id="4" name="Slide Number Placeholder 3"/>
          <p:cNvSpPr>
            <a:spLocks noGrp="1"/>
          </p:cNvSpPr>
          <p:nvPr>
            <p:ph type="sldNum" sz="quarter" idx="12"/>
          </p:nvPr>
        </p:nvSpPr>
        <p:spPr/>
        <p:txBody>
          <a:bodyPr/>
          <a:lstStyle/>
          <a:p>
            <a:fld id="{8AAA50D7-2AB6-4D54-8589-C75E14210148}" type="slidenum">
              <a:rPr lang="en-US" smtClean="0"/>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219200"/>
          </a:xfrm>
        </p:spPr>
        <p:txBody>
          <a:bodyPr>
            <a:normAutofit fontScale="90000"/>
          </a:bodyPr>
          <a:lstStyle/>
          <a:p>
            <a:r>
              <a:rPr lang="en-US" b="1" dirty="0"/>
              <a:t>Prevention &amp; treatment – </a:t>
            </a:r>
            <a:br>
              <a:rPr lang="en-US" dirty="0"/>
            </a:br>
            <a:endParaRPr lang="en-US" dirty="0"/>
          </a:p>
        </p:txBody>
      </p:sp>
      <p:sp>
        <p:nvSpPr>
          <p:cNvPr id="3" name="Content Placeholder 2"/>
          <p:cNvSpPr>
            <a:spLocks noGrp="1"/>
          </p:cNvSpPr>
          <p:nvPr>
            <p:ph idx="1"/>
          </p:nvPr>
        </p:nvSpPr>
        <p:spPr>
          <a:xfrm>
            <a:off x="457200" y="1066800"/>
            <a:ext cx="8229600" cy="5486400"/>
          </a:xfrm>
        </p:spPr>
        <p:txBody>
          <a:bodyPr>
            <a:normAutofit/>
          </a:bodyPr>
          <a:lstStyle/>
          <a:p>
            <a:r>
              <a:rPr lang="en-US" dirty="0"/>
              <a:t>It’s benign in nature &amp; as child grows up it starts causing being replaced in some other form of temper tantrums.</a:t>
            </a:r>
          </a:p>
          <a:p>
            <a:pPr lvl="0"/>
            <a:r>
              <a:rPr lang="en-US" dirty="0"/>
              <a:t>Cyanosis, convulsions &amp; unconsciousness during the spell are the cause of concern to most parents this leads to </a:t>
            </a:r>
            <a:r>
              <a:rPr lang="en-US" dirty="0">
                <a:solidFill>
                  <a:srgbClr val="FF0000"/>
                </a:solidFill>
              </a:rPr>
              <a:t>shaking, pinching or slapping the child</a:t>
            </a:r>
            <a:r>
              <a:rPr lang="en-US" dirty="0"/>
              <a:t> etc. does not actually deal with the root. Thus these practices should be condemned. </a:t>
            </a:r>
          </a:p>
          <a:p>
            <a:pPr lvl="0"/>
            <a:r>
              <a:rPr lang="en-US" dirty="0"/>
              <a:t>When spell is due to pain, it ceases when pain is relieved &amp; is less likely to be repeated unless undue fuss is made of it. </a:t>
            </a:r>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8AAA50D7-2AB6-4D54-8589-C75E14210148}" type="slidenum">
              <a:rPr lang="en-US" smtClean="0"/>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376672"/>
          </a:xfrm>
        </p:spPr>
        <p:txBody>
          <a:bodyPr/>
          <a:lstStyle/>
          <a:p>
            <a:r>
              <a:rPr lang="en-US" dirty="0"/>
              <a:t>Both genetic factors (nature &amp; childhood experiences, nurture)</a:t>
            </a:r>
          </a:p>
          <a:p>
            <a:r>
              <a:rPr lang="en-US" dirty="0"/>
              <a:t>Faulty </a:t>
            </a:r>
            <a:r>
              <a:rPr lang="en-US" dirty="0">
                <a:solidFill>
                  <a:srgbClr val="FF0000"/>
                </a:solidFill>
              </a:rPr>
              <a:t>parental attitude</a:t>
            </a:r>
          </a:p>
          <a:p>
            <a:r>
              <a:rPr lang="en-US" dirty="0"/>
              <a:t>Inadequate family environment</a:t>
            </a:r>
          </a:p>
          <a:p>
            <a:r>
              <a:rPr lang="en-US" dirty="0"/>
              <a:t>Mentally &amp;physically sick or handicapped conditions</a:t>
            </a:r>
          </a:p>
          <a:p>
            <a:r>
              <a:rPr lang="en-US" dirty="0"/>
              <a:t>Influence of social relationship </a:t>
            </a:r>
          </a:p>
          <a:p>
            <a:r>
              <a:rPr lang="en-US" dirty="0"/>
              <a:t>Influence of </a:t>
            </a:r>
            <a:r>
              <a:rPr lang="en-US" dirty="0">
                <a:solidFill>
                  <a:srgbClr val="FF0000"/>
                </a:solidFill>
              </a:rPr>
              <a:t>mass &amp; media</a:t>
            </a:r>
          </a:p>
          <a:p>
            <a:r>
              <a:rPr lang="en-US" dirty="0"/>
              <a:t>Influence of </a:t>
            </a:r>
            <a:r>
              <a:rPr lang="en-US" dirty="0">
                <a:solidFill>
                  <a:srgbClr val="FF0000"/>
                </a:solidFill>
              </a:rPr>
              <a:t>social change</a:t>
            </a:r>
          </a:p>
          <a:p>
            <a:endParaRPr lang="en-IN" dirty="0"/>
          </a:p>
        </p:txBody>
      </p:sp>
      <p:sp>
        <p:nvSpPr>
          <p:cNvPr id="3" name="Title 2"/>
          <p:cNvSpPr>
            <a:spLocks noGrp="1"/>
          </p:cNvSpPr>
          <p:nvPr>
            <p:ph type="title"/>
          </p:nvPr>
        </p:nvSpPr>
        <p:spPr/>
        <p:txBody>
          <a:bodyPr>
            <a:normAutofit fontScale="90000"/>
          </a:bodyPr>
          <a:lstStyle/>
          <a:p>
            <a:r>
              <a:rPr lang="en-US" dirty="0"/>
              <a:t>Etiological factors –</a:t>
            </a:r>
            <a:br>
              <a:rPr lang="en-US" dirty="0"/>
            </a:br>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lvl="0"/>
            <a:r>
              <a:rPr lang="en-US" dirty="0"/>
              <a:t>The parent should be urged to display an attitude of unconcern to prevent the child from gaining satisfaction by this performance. The parents should be assured that these spells are not harmful. </a:t>
            </a:r>
          </a:p>
          <a:p>
            <a:pPr lvl="0"/>
            <a:r>
              <a:rPr lang="en-US" dirty="0"/>
              <a:t>During spell, efforts must be made to </a:t>
            </a:r>
            <a:r>
              <a:rPr lang="en-US" dirty="0">
                <a:solidFill>
                  <a:srgbClr val="FF0000"/>
                </a:solidFill>
              </a:rPr>
              <a:t>prevent injury. </a:t>
            </a:r>
          </a:p>
          <a:p>
            <a:endParaRPr lang="en-US" dirty="0"/>
          </a:p>
        </p:txBody>
      </p:sp>
      <p:sp>
        <p:nvSpPr>
          <p:cNvPr id="4" name="Slide Number Placeholder 3"/>
          <p:cNvSpPr>
            <a:spLocks noGrp="1"/>
          </p:cNvSpPr>
          <p:nvPr>
            <p:ph type="sldNum" sz="quarter" idx="12"/>
          </p:nvPr>
        </p:nvSpPr>
        <p:spPr/>
        <p:txBody>
          <a:bodyPr/>
          <a:lstStyle/>
          <a:p>
            <a:fld id="{8AAA50D7-2AB6-4D54-8589-C75E14210148}" type="slidenum">
              <a:rPr lang="en-US" smtClean="0"/>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If the child doesn’t respond to above mentioned measures, parents should </a:t>
            </a:r>
            <a:r>
              <a:rPr lang="en-US" dirty="0">
                <a:solidFill>
                  <a:srgbClr val="FF0000"/>
                </a:solidFill>
              </a:rPr>
              <a:t>consult pediatrician</a:t>
            </a:r>
            <a:r>
              <a:rPr lang="en-US" dirty="0"/>
              <a:t> &amp; complete </a:t>
            </a:r>
            <a:r>
              <a:rPr lang="en-US" dirty="0">
                <a:solidFill>
                  <a:srgbClr val="FF0000"/>
                </a:solidFill>
              </a:rPr>
              <a:t>physical, cardio vascular &amp; neurological examination </a:t>
            </a:r>
            <a:r>
              <a:rPr lang="en-US" dirty="0"/>
              <a:t>can be done iron deficiency anemia can be treated. </a:t>
            </a:r>
          </a:p>
          <a:p>
            <a:pPr marL="0" indent="0">
              <a:buNone/>
            </a:pPr>
            <a:endParaRPr lang="en-US" dirty="0"/>
          </a:p>
        </p:txBody>
      </p:sp>
      <p:sp>
        <p:nvSpPr>
          <p:cNvPr id="4" name="Slide Number Placeholder 3"/>
          <p:cNvSpPr>
            <a:spLocks noGrp="1"/>
          </p:cNvSpPr>
          <p:nvPr>
            <p:ph type="sldNum" sz="quarter" idx="12"/>
          </p:nvPr>
        </p:nvSpPr>
        <p:spPr/>
        <p:txBody>
          <a:bodyPr/>
          <a:lstStyle/>
          <a:p>
            <a:fld id="{8AAA50D7-2AB6-4D54-8589-C75E14210148}" type="slidenum">
              <a:rPr lang="en-US" smtClean="0"/>
              <a:pPr/>
              <a:t>21</a:t>
            </a:fld>
            <a:endParaRPr lang="en-US" dirty="0"/>
          </a:p>
        </p:txBody>
      </p:sp>
    </p:spTree>
    <p:extLst>
      <p:ext uri="{BB962C8B-B14F-4D97-AF65-F5344CB8AC3E}">
        <p14:creationId xmlns:p14="http://schemas.microsoft.com/office/powerpoint/2010/main" val="32422153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990600"/>
          </a:xfrm>
        </p:spPr>
        <p:txBody>
          <a:bodyPr>
            <a:normAutofit fontScale="90000"/>
          </a:bodyPr>
          <a:lstStyle/>
          <a:p>
            <a:r>
              <a:rPr lang="en-US" b="1" dirty="0"/>
              <a:t>Thumb sucking – </a:t>
            </a:r>
            <a:br>
              <a:rPr lang="en-US" dirty="0"/>
            </a:br>
            <a:endParaRPr lang="en-US" dirty="0"/>
          </a:p>
        </p:txBody>
      </p:sp>
      <p:sp>
        <p:nvSpPr>
          <p:cNvPr id="3" name="Content Placeholder 2"/>
          <p:cNvSpPr>
            <a:spLocks noGrp="1"/>
          </p:cNvSpPr>
          <p:nvPr>
            <p:ph idx="1"/>
          </p:nvPr>
        </p:nvSpPr>
        <p:spPr>
          <a:xfrm>
            <a:off x="457200" y="2362200"/>
            <a:ext cx="8229600" cy="3763963"/>
          </a:xfrm>
        </p:spPr>
        <p:txBody>
          <a:bodyPr>
            <a:normAutofit/>
          </a:bodyPr>
          <a:lstStyle/>
          <a:p>
            <a:pPr>
              <a:buNone/>
            </a:pPr>
            <a:r>
              <a:rPr lang="en-US" dirty="0"/>
              <a:t>Thumb sucking is the earliest form of habitual manipulation of the body. Though </a:t>
            </a:r>
            <a:r>
              <a:rPr lang="en-US" dirty="0">
                <a:solidFill>
                  <a:srgbClr val="FF0000"/>
                </a:solidFill>
              </a:rPr>
              <a:t>any finger or number finger</a:t>
            </a:r>
            <a:r>
              <a:rPr lang="en-US" dirty="0"/>
              <a:t> may be sucked, the </a:t>
            </a:r>
            <a:r>
              <a:rPr lang="en-US" dirty="0">
                <a:solidFill>
                  <a:srgbClr val="FF0000"/>
                </a:solidFill>
              </a:rPr>
              <a:t>thumbs are most</a:t>
            </a:r>
            <a:r>
              <a:rPr lang="en-US" dirty="0"/>
              <a:t> frequently involved. Its extremely common during the </a:t>
            </a:r>
            <a:r>
              <a:rPr lang="en-US" dirty="0">
                <a:solidFill>
                  <a:srgbClr val="FF0000"/>
                </a:solidFill>
              </a:rPr>
              <a:t>first 2 years </a:t>
            </a:r>
            <a:r>
              <a:rPr lang="en-US" dirty="0"/>
              <a:t>of life. </a:t>
            </a:r>
          </a:p>
        </p:txBody>
      </p:sp>
      <p:sp>
        <p:nvSpPr>
          <p:cNvPr id="4" name="Slide Number Placeholder 3"/>
          <p:cNvSpPr>
            <a:spLocks noGrp="1"/>
          </p:cNvSpPr>
          <p:nvPr>
            <p:ph type="sldNum" sz="quarter" idx="12"/>
          </p:nvPr>
        </p:nvSpPr>
        <p:spPr/>
        <p:txBody>
          <a:bodyPr/>
          <a:lstStyle/>
          <a:p>
            <a:fld id="{8AAA50D7-2AB6-4D54-8589-C75E14210148}" type="slidenum">
              <a:rPr lang="en-US" smtClean="0"/>
              <a:pPr/>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Frequency &amp; incidence -</a:t>
            </a:r>
          </a:p>
        </p:txBody>
      </p:sp>
      <p:sp>
        <p:nvSpPr>
          <p:cNvPr id="3" name="Content Placeholder 2"/>
          <p:cNvSpPr>
            <a:spLocks noGrp="1"/>
          </p:cNvSpPr>
          <p:nvPr>
            <p:ph idx="1"/>
          </p:nvPr>
        </p:nvSpPr>
        <p:spPr/>
        <p:txBody>
          <a:bodyPr>
            <a:normAutofit lnSpcReduction="10000"/>
          </a:bodyPr>
          <a:lstStyle/>
          <a:p>
            <a:r>
              <a:rPr lang="en-US" dirty="0"/>
              <a:t>Thumb sucking is the </a:t>
            </a:r>
            <a:r>
              <a:rPr lang="en-US" dirty="0">
                <a:solidFill>
                  <a:srgbClr val="FF0000"/>
                </a:solidFill>
              </a:rPr>
              <a:t>most common </a:t>
            </a:r>
            <a:r>
              <a:rPr lang="en-US" dirty="0"/>
              <a:t>of disorders. </a:t>
            </a:r>
          </a:p>
          <a:p>
            <a:r>
              <a:rPr lang="en-US" dirty="0"/>
              <a:t>The peak age &amp; common age groups of Thumb sucking were </a:t>
            </a:r>
            <a:r>
              <a:rPr lang="en-US" dirty="0">
                <a:solidFill>
                  <a:srgbClr val="FF0000"/>
                </a:solidFill>
              </a:rPr>
              <a:t>4 to 7 months </a:t>
            </a:r>
            <a:r>
              <a:rPr lang="en-US" dirty="0"/>
              <a:t>&amp; </a:t>
            </a:r>
            <a:r>
              <a:rPr lang="en-US" dirty="0">
                <a:solidFill>
                  <a:srgbClr val="FF0000"/>
                </a:solidFill>
              </a:rPr>
              <a:t>1 to 14 months </a:t>
            </a:r>
            <a:r>
              <a:rPr lang="en-US" dirty="0"/>
              <a:t>respectively. </a:t>
            </a:r>
          </a:p>
          <a:p>
            <a:r>
              <a:rPr lang="en-US" dirty="0"/>
              <a:t>Thumb sucking is similar in </a:t>
            </a:r>
            <a:r>
              <a:rPr lang="en-US" dirty="0">
                <a:solidFill>
                  <a:srgbClr val="FF0000"/>
                </a:solidFill>
              </a:rPr>
              <a:t>both the sexes</a:t>
            </a:r>
            <a:r>
              <a:rPr lang="en-US" dirty="0"/>
              <a:t>. </a:t>
            </a:r>
          </a:p>
          <a:p>
            <a:r>
              <a:rPr lang="en-US" dirty="0"/>
              <a:t>The behavior usually </a:t>
            </a:r>
            <a:r>
              <a:rPr lang="en-US" dirty="0">
                <a:solidFill>
                  <a:srgbClr val="FF0000"/>
                </a:solidFill>
              </a:rPr>
              <a:t>disappears by the age of 5 years.</a:t>
            </a:r>
          </a:p>
          <a:p>
            <a:r>
              <a:rPr lang="en-US" dirty="0"/>
              <a:t>Thumb sucking is a cause of concern if it persists after the age of 3 years of it starts after along period without it. </a:t>
            </a:r>
          </a:p>
          <a:p>
            <a:endParaRPr lang="en-US" dirty="0"/>
          </a:p>
        </p:txBody>
      </p:sp>
      <p:sp>
        <p:nvSpPr>
          <p:cNvPr id="4" name="Slide Number Placeholder 3"/>
          <p:cNvSpPr>
            <a:spLocks noGrp="1"/>
          </p:cNvSpPr>
          <p:nvPr>
            <p:ph type="sldNum" sz="quarter" idx="12"/>
          </p:nvPr>
        </p:nvSpPr>
        <p:spPr/>
        <p:txBody>
          <a:bodyPr/>
          <a:lstStyle/>
          <a:p>
            <a:fld id="{8AAA50D7-2AB6-4D54-8589-C75E14210148}" type="slidenum">
              <a:rPr lang="en-US" smtClean="0"/>
              <a:pPr/>
              <a:t>23</a:t>
            </a:fld>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14400"/>
          </a:xfrm>
        </p:spPr>
        <p:txBody>
          <a:bodyPr>
            <a:normAutofit/>
          </a:bodyPr>
          <a:lstStyle/>
          <a:p>
            <a:r>
              <a:rPr lang="en-US" b="1" dirty="0"/>
              <a:t>Etiology – </a:t>
            </a:r>
            <a:endParaRPr lang="en-US" dirty="0"/>
          </a:p>
        </p:txBody>
      </p:sp>
      <p:sp>
        <p:nvSpPr>
          <p:cNvPr id="3" name="Content Placeholder 2"/>
          <p:cNvSpPr>
            <a:spLocks noGrp="1"/>
          </p:cNvSpPr>
          <p:nvPr>
            <p:ph idx="1"/>
          </p:nvPr>
        </p:nvSpPr>
        <p:spPr>
          <a:xfrm>
            <a:off x="304800" y="1447800"/>
            <a:ext cx="8229600" cy="5029200"/>
          </a:xfrm>
        </p:spPr>
        <p:txBody>
          <a:bodyPr>
            <a:normAutofit fontScale="85000" lnSpcReduction="20000"/>
          </a:bodyPr>
          <a:lstStyle/>
          <a:p>
            <a:pPr lvl="0"/>
            <a:r>
              <a:rPr lang="en-US" dirty="0"/>
              <a:t>Developmental – sucking is a gratifying </a:t>
            </a:r>
            <a:r>
              <a:rPr lang="en-US" dirty="0">
                <a:solidFill>
                  <a:srgbClr val="FF0000"/>
                </a:solidFill>
              </a:rPr>
              <a:t>reflex action of an infant</a:t>
            </a:r>
          </a:p>
          <a:p>
            <a:pPr lvl="0"/>
            <a:r>
              <a:rPr lang="en-US" dirty="0"/>
              <a:t>Psychodynamic factors – Freud   spoke Thumb sucking as a model of the </a:t>
            </a:r>
            <a:r>
              <a:rPr lang="en-US" dirty="0">
                <a:solidFill>
                  <a:srgbClr val="FF0000"/>
                </a:solidFill>
              </a:rPr>
              <a:t>infantile sexual manifestation</a:t>
            </a:r>
          </a:p>
          <a:p>
            <a:r>
              <a:rPr lang="en-US" dirty="0"/>
              <a:t>Thumb sucking is also known as “larval masturbation”. </a:t>
            </a:r>
          </a:p>
          <a:p>
            <a:pPr lvl="0"/>
            <a:r>
              <a:rPr lang="en-US" dirty="0"/>
              <a:t>Parents –</a:t>
            </a:r>
            <a:r>
              <a:rPr lang="en-US" dirty="0">
                <a:solidFill>
                  <a:srgbClr val="FF0000"/>
                </a:solidFill>
              </a:rPr>
              <a:t>over protection, neglect, strictness</a:t>
            </a:r>
            <a:r>
              <a:rPr lang="en-US" dirty="0"/>
              <a:t>, disharmony in marital discord, over zealous mother. </a:t>
            </a:r>
          </a:p>
          <a:p>
            <a:pPr lvl="0"/>
            <a:r>
              <a:rPr lang="en-US" dirty="0"/>
              <a:t>Teachers – strictness, excessive punitive attitude. </a:t>
            </a:r>
          </a:p>
          <a:p>
            <a:pPr lvl="0"/>
            <a:r>
              <a:rPr lang="en-US" dirty="0"/>
              <a:t>Siblings &amp; friends – </a:t>
            </a:r>
            <a:r>
              <a:rPr lang="en-US" dirty="0">
                <a:solidFill>
                  <a:srgbClr val="FF0000"/>
                </a:solidFill>
              </a:rPr>
              <a:t>rivalry with other siblings or friends, excessive competition</a:t>
            </a:r>
            <a:r>
              <a:rPr lang="en-US" dirty="0"/>
              <a:t>, separation from a close sibling or friends. </a:t>
            </a:r>
          </a:p>
          <a:p>
            <a:pPr lvl="0"/>
            <a:r>
              <a:rPr lang="en-US" dirty="0"/>
              <a:t>Child himself – boredom, loneliness, excessive burden of household work, separation from attached parents. </a:t>
            </a:r>
          </a:p>
          <a:p>
            <a:endParaRPr lang="en-US" dirty="0"/>
          </a:p>
        </p:txBody>
      </p:sp>
      <p:sp>
        <p:nvSpPr>
          <p:cNvPr id="4" name="Slide Number Placeholder 3"/>
          <p:cNvSpPr>
            <a:spLocks noGrp="1"/>
          </p:cNvSpPr>
          <p:nvPr>
            <p:ph type="sldNum" sz="quarter" idx="12"/>
          </p:nvPr>
        </p:nvSpPr>
        <p:spPr/>
        <p:txBody>
          <a:bodyPr/>
          <a:lstStyle/>
          <a:p>
            <a:fld id="{8AAA50D7-2AB6-4D54-8589-C75E14210148}" type="slidenum">
              <a:rPr lang="en-US" smtClean="0"/>
              <a:pPr/>
              <a:t>24</a:t>
            </a:fld>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812536"/>
          </a:xfrm>
        </p:spPr>
        <p:txBody>
          <a:bodyPr>
            <a:normAutofit/>
          </a:bodyPr>
          <a:lstStyle/>
          <a:p>
            <a:pPr>
              <a:buNone/>
            </a:pPr>
            <a:r>
              <a:rPr lang="en-US" b="1" dirty="0"/>
              <a:t>Associated stress factors – </a:t>
            </a:r>
            <a:endParaRPr lang="en-US" dirty="0"/>
          </a:p>
          <a:p>
            <a:r>
              <a:rPr lang="en-US" dirty="0"/>
              <a:t>Thumb sucking can be related to </a:t>
            </a:r>
            <a:r>
              <a:rPr lang="en-US" dirty="0">
                <a:solidFill>
                  <a:srgbClr val="FF0000"/>
                </a:solidFill>
              </a:rPr>
              <a:t>loss or separation</a:t>
            </a:r>
            <a:r>
              <a:rPr lang="en-US" dirty="0"/>
              <a:t> which symbolically tries to overcome his pain &amp; anxiety by attaining the remembered infantile sensation of being full &amp; satiated. </a:t>
            </a:r>
          </a:p>
          <a:p>
            <a:r>
              <a:rPr lang="en-US" dirty="0"/>
              <a:t>In older children - imaginary companion. </a:t>
            </a:r>
          </a:p>
          <a:p>
            <a:r>
              <a:rPr lang="en-US" dirty="0"/>
              <a:t>Accessory movements are associated. </a:t>
            </a:r>
          </a:p>
        </p:txBody>
      </p:sp>
      <p:sp>
        <p:nvSpPr>
          <p:cNvPr id="4" name="Slide Number Placeholder 3"/>
          <p:cNvSpPr>
            <a:spLocks noGrp="1"/>
          </p:cNvSpPr>
          <p:nvPr>
            <p:ph type="sldNum" sz="quarter" idx="12"/>
          </p:nvPr>
        </p:nvSpPr>
        <p:spPr/>
        <p:txBody>
          <a:bodyPr/>
          <a:lstStyle/>
          <a:p>
            <a:fld id="{8AAA50D7-2AB6-4D54-8589-C75E14210148}" type="slidenum">
              <a:rPr lang="en-US" smtClean="0"/>
              <a:pPr/>
              <a:t>25</a:t>
            </a:fld>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011"/>
            <a:ext cx="8229600" cy="1066800"/>
          </a:xfrm>
        </p:spPr>
        <p:txBody>
          <a:bodyPr>
            <a:normAutofit/>
          </a:bodyPr>
          <a:lstStyle/>
          <a:p>
            <a:r>
              <a:rPr lang="en-US" b="1" dirty="0"/>
              <a:t>Treatment -</a:t>
            </a:r>
            <a:endParaRPr lang="en-US" dirty="0"/>
          </a:p>
        </p:txBody>
      </p:sp>
      <p:sp>
        <p:nvSpPr>
          <p:cNvPr id="3" name="Content Placeholder 2"/>
          <p:cNvSpPr>
            <a:spLocks noGrp="1"/>
          </p:cNvSpPr>
          <p:nvPr>
            <p:ph idx="1"/>
          </p:nvPr>
        </p:nvSpPr>
        <p:spPr>
          <a:xfrm>
            <a:off x="0" y="762000"/>
            <a:ext cx="8991600" cy="6096000"/>
          </a:xfrm>
        </p:spPr>
        <p:txBody>
          <a:bodyPr>
            <a:normAutofit fontScale="85000" lnSpcReduction="10000"/>
          </a:bodyPr>
          <a:lstStyle/>
          <a:p>
            <a:r>
              <a:rPr lang="en-US" dirty="0"/>
              <a:t>Infancy – it requires </a:t>
            </a:r>
            <a:r>
              <a:rPr lang="en-US" dirty="0">
                <a:solidFill>
                  <a:srgbClr val="FF0000"/>
                </a:solidFill>
              </a:rPr>
              <a:t>no treatment during infancy</a:t>
            </a:r>
          </a:p>
          <a:p>
            <a:r>
              <a:rPr lang="en-US" dirty="0"/>
              <a:t>Early childhood –</a:t>
            </a:r>
            <a:r>
              <a:rPr lang="en-US" dirty="0">
                <a:solidFill>
                  <a:srgbClr val="FF0000"/>
                </a:solidFill>
              </a:rPr>
              <a:t>waking hours </a:t>
            </a:r>
            <a:r>
              <a:rPr lang="en-US" dirty="0"/>
              <a:t>after first year of life, it means child is bored, over fatigued, or unhappy. </a:t>
            </a:r>
          </a:p>
          <a:p>
            <a:pPr lvl="0"/>
            <a:r>
              <a:rPr lang="en-US" dirty="0"/>
              <a:t>Treatment includes correcting the situation. </a:t>
            </a:r>
          </a:p>
          <a:p>
            <a:pPr lvl="0"/>
            <a:r>
              <a:rPr lang="en-US" dirty="0"/>
              <a:t>Adequate </a:t>
            </a:r>
            <a:r>
              <a:rPr lang="en-US" dirty="0">
                <a:solidFill>
                  <a:srgbClr val="FF0000"/>
                </a:solidFill>
              </a:rPr>
              <a:t>rest &amp; ample play</a:t>
            </a:r>
            <a:r>
              <a:rPr lang="en-US" dirty="0"/>
              <a:t>. </a:t>
            </a:r>
          </a:p>
          <a:p>
            <a:pPr lvl="0"/>
            <a:r>
              <a:rPr lang="en-US" dirty="0"/>
              <a:t>The undesirable parental attitudes have to be corrected. </a:t>
            </a:r>
          </a:p>
          <a:p>
            <a:r>
              <a:rPr lang="en-US" dirty="0"/>
              <a:t>Late childhood – by 5to 6 years many children are ready to drop the habit. </a:t>
            </a:r>
          </a:p>
          <a:p>
            <a:r>
              <a:rPr lang="en-US" dirty="0">
                <a:solidFill>
                  <a:srgbClr val="FF0000"/>
                </a:solidFill>
              </a:rPr>
              <a:t>Promise of a reward</a:t>
            </a:r>
            <a:r>
              <a:rPr lang="en-US" dirty="0"/>
              <a:t>, an appeal to child’s will power or pride, or having the child himself apply a </a:t>
            </a:r>
            <a:r>
              <a:rPr lang="en-US" dirty="0">
                <a:solidFill>
                  <a:srgbClr val="FF0000"/>
                </a:solidFill>
              </a:rPr>
              <a:t>bitter tasting substance</a:t>
            </a:r>
            <a:r>
              <a:rPr lang="en-US" dirty="0"/>
              <a:t> to the thumb or </a:t>
            </a:r>
            <a:r>
              <a:rPr lang="en-US" dirty="0">
                <a:solidFill>
                  <a:srgbClr val="FF0000"/>
                </a:solidFill>
              </a:rPr>
              <a:t>wear gloves </a:t>
            </a:r>
            <a:r>
              <a:rPr lang="en-US" dirty="0"/>
              <a:t>as a reminder is usually to terminate the habit. </a:t>
            </a:r>
          </a:p>
          <a:p>
            <a:r>
              <a:rPr lang="en-US" dirty="0"/>
              <a:t>If then also child is not willing it usually represents manifestation of general emotional &amp; social immaturity. </a:t>
            </a:r>
          </a:p>
          <a:p>
            <a:r>
              <a:rPr lang="en-US" dirty="0"/>
              <a:t>Removal of this habit leads to improvement of </a:t>
            </a:r>
            <a:r>
              <a:rPr lang="en-US" dirty="0">
                <a:solidFill>
                  <a:srgbClr val="FF0000"/>
                </a:solidFill>
              </a:rPr>
              <a:t>parent child relationship, child socialization &amp; school performance</a:t>
            </a:r>
            <a:r>
              <a:rPr lang="en-US" dirty="0"/>
              <a:t>.  </a:t>
            </a:r>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8AAA50D7-2AB6-4D54-8589-C75E14210148}" type="slidenum">
              <a:rPr lang="en-US" smtClean="0"/>
              <a:pPr/>
              <a:t>26</a:t>
            </a:fld>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Tics or habit spasms – </a:t>
            </a:r>
            <a:br>
              <a:rPr lang="en-US" dirty="0"/>
            </a:br>
            <a:endParaRPr lang="en-US" dirty="0"/>
          </a:p>
        </p:txBody>
      </p:sp>
      <p:sp>
        <p:nvSpPr>
          <p:cNvPr id="3" name="Content Placeholder 2"/>
          <p:cNvSpPr>
            <a:spLocks noGrp="1"/>
          </p:cNvSpPr>
          <p:nvPr>
            <p:ph idx="1"/>
          </p:nvPr>
        </p:nvSpPr>
        <p:spPr/>
        <p:txBody>
          <a:bodyPr>
            <a:normAutofit/>
          </a:bodyPr>
          <a:lstStyle/>
          <a:p>
            <a:pPr>
              <a:buNone/>
            </a:pPr>
            <a:r>
              <a:rPr lang="en-US" dirty="0"/>
              <a:t>Tics are </a:t>
            </a:r>
            <a:r>
              <a:rPr lang="en-US" dirty="0">
                <a:solidFill>
                  <a:srgbClr val="FF0000"/>
                </a:solidFill>
              </a:rPr>
              <a:t>sudden, quick, involuntary &amp; frequently repeated movements </a:t>
            </a:r>
            <a:r>
              <a:rPr lang="en-US" dirty="0"/>
              <a:t>of circumscribed groups of muscles, serving no apparent purpose. </a:t>
            </a:r>
          </a:p>
        </p:txBody>
      </p:sp>
      <p:sp>
        <p:nvSpPr>
          <p:cNvPr id="4" name="Slide Number Placeholder 3"/>
          <p:cNvSpPr>
            <a:spLocks noGrp="1"/>
          </p:cNvSpPr>
          <p:nvPr>
            <p:ph type="sldNum" sz="quarter" idx="12"/>
          </p:nvPr>
        </p:nvSpPr>
        <p:spPr/>
        <p:txBody>
          <a:bodyPr/>
          <a:lstStyle/>
          <a:p>
            <a:fld id="{8AAA50D7-2AB6-4D54-8589-C75E14210148}" type="slidenum">
              <a:rPr lang="en-US" smtClean="0"/>
              <a:pPr/>
              <a:t>27</a:t>
            </a:fld>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095"/>
            <a:ext cx="8229600" cy="1143000"/>
          </a:xfrm>
        </p:spPr>
        <p:txBody>
          <a:bodyPr/>
          <a:lstStyle/>
          <a:p>
            <a:r>
              <a:rPr lang="en-US" dirty="0"/>
              <a:t>Tics are of following types</a:t>
            </a:r>
          </a:p>
        </p:txBody>
      </p:sp>
      <p:sp>
        <p:nvSpPr>
          <p:cNvPr id="3" name="Content Placeholder 2"/>
          <p:cNvSpPr>
            <a:spLocks noGrp="1"/>
          </p:cNvSpPr>
          <p:nvPr>
            <p:ph idx="1"/>
          </p:nvPr>
        </p:nvSpPr>
        <p:spPr>
          <a:xfrm>
            <a:off x="381000" y="1066800"/>
            <a:ext cx="8229600" cy="5486400"/>
          </a:xfrm>
        </p:spPr>
        <p:txBody>
          <a:bodyPr>
            <a:normAutofit fontScale="85000" lnSpcReduction="20000"/>
          </a:bodyPr>
          <a:lstStyle/>
          <a:p>
            <a:pPr lvl="0"/>
            <a:r>
              <a:rPr lang="en-US" dirty="0"/>
              <a:t>Motor tics – involving </a:t>
            </a:r>
            <a:r>
              <a:rPr lang="en-US" dirty="0">
                <a:solidFill>
                  <a:srgbClr val="FF0000"/>
                </a:solidFill>
              </a:rPr>
              <a:t>body movements </a:t>
            </a:r>
          </a:p>
          <a:p>
            <a:pPr lvl="0"/>
            <a:r>
              <a:rPr lang="en-US" dirty="0"/>
              <a:t>Face –</a:t>
            </a:r>
            <a:r>
              <a:rPr lang="en-US" dirty="0">
                <a:solidFill>
                  <a:srgbClr val="FF0000"/>
                </a:solidFill>
              </a:rPr>
              <a:t>grimacing</a:t>
            </a:r>
            <a:r>
              <a:rPr lang="en-US" dirty="0"/>
              <a:t> </a:t>
            </a:r>
          </a:p>
          <a:p>
            <a:pPr lvl="0"/>
            <a:r>
              <a:rPr lang="en-US" dirty="0"/>
              <a:t>Mouth – yawning, grunting , sighing, protruding tongue </a:t>
            </a:r>
          </a:p>
          <a:p>
            <a:pPr lvl="0"/>
            <a:r>
              <a:rPr lang="en-US" dirty="0"/>
              <a:t>Nose -</a:t>
            </a:r>
            <a:r>
              <a:rPr lang="en-US" dirty="0">
                <a:solidFill>
                  <a:srgbClr val="FF0000"/>
                </a:solidFill>
              </a:rPr>
              <a:t>picking nose, scratching, </a:t>
            </a:r>
            <a:r>
              <a:rPr lang="en-US" dirty="0"/>
              <a:t>wrinkling the nose. </a:t>
            </a:r>
          </a:p>
          <a:p>
            <a:pPr lvl="0"/>
            <a:r>
              <a:rPr lang="en-US" dirty="0"/>
              <a:t>Writhing hands , clenching fists </a:t>
            </a:r>
          </a:p>
          <a:p>
            <a:pPr lvl="0"/>
            <a:r>
              <a:rPr lang="en-US" dirty="0">
                <a:solidFill>
                  <a:srgbClr val="FF0000"/>
                </a:solidFill>
              </a:rPr>
              <a:t>Hair pulling or twisting the hair</a:t>
            </a:r>
          </a:p>
          <a:p>
            <a:pPr lvl="0"/>
            <a:r>
              <a:rPr lang="en-US" dirty="0"/>
              <a:t>Eyes – blinking, winking. </a:t>
            </a:r>
          </a:p>
          <a:p>
            <a:pPr lvl="0"/>
            <a:r>
              <a:rPr lang="en-US" dirty="0"/>
              <a:t>Genitalia – manipulating genitalia, thigh rubbing. </a:t>
            </a:r>
          </a:p>
          <a:p>
            <a:pPr lvl="0"/>
            <a:r>
              <a:rPr lang="en-US" dirty="0"/>
              <a:t>Vocal Tics – form of coughing, hiccoughing whistling, barking spitting, echolalia, uttering obscene words etc. </a:t>
            </a:r>
          </a:p>
          <a:p>
            <a:pPr lvl="0"/>
            <a:r>
              <a:rPr lang="en-US" dirty="0"/>
              <a:t>Other complicated Tics – they can be in form of jumping, squatting, </a:t>
            </a:r>
            <a:r>
              <a:rPr lang="en-US" dirty="0">
                <a:solidFill>
                  <a:srgbClr val="FF0000"/>
                </a:solidFill>
              </a:rPr>
              <a:t>skipping, hitting, kicking, touching floor</a:t>
            </a:r>
            <a:r>
              <a:rPr lang="en-US" dirty="0"/>
              <a:t> etc. </a:t>
            </a:r>
          </a:p>
          <a:p>
            <a:pPr lvl="0"/>
            <a:r>
              <a:rPr lang="en-US" dirty="0"/>
              <a:t>There can be </a:t>
            </a:r>
            <a:r>
              <a:rPr lang="en-US" dirty="0">
                <a:solidFill>
                  <a:srgbClr val="FF0000"/>
                </a:solidFill>
              </a:rPr>
              <a:t>combinations of Tics too</a:t>
            </a:r>
            <a:r>
              <a:rPr lang="en-US" dirty="0"/>
              <a:t>. </a:t>
            </a:r>
          </a:p>
          <a:p>
            <a:endParaRPr lang="en-US" dirty="0"/>
          </a:p>
        </p:txBody>
      </p:sp>
      <p:sp>
        <p:nvSpPr>
          <p:cNvPr id="4" name="Slide Number Placeholder 3"/>
          <p:cNvSpPr>
            <a:spLocks noGrp="1"/>
          </p:cNvSpPr>
          <p:nvPr>
            <p:ph type="sldNum" sz="quarter" idx="12"/>
          </p:nvPr>
        </p:nvSpPr>
        <p:spPr/>
        <p:txBody>
          <a:bodyPr/>
          <a:lstStyle/>
          <a:p>
            <a:fld id="{8AAA50D7-2AB6-4D54-8589-C75E14210148}" type="slidenum">
              <a:rPr lang="en-US" smtClean="0"/>
              <a:pPr/>
              <a:t>28</a:t>
            </a:fld>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Frequency &amp; incidence – </a:t>
            </a:r>
            <a:br>
              <a:rPr lang="en-US" dirty="0"/>
            </a:br>
            <a:endParaRPr lang="en-US" dirty="0"/>
          </a:p>
        </p:txBody>
      </p:sp>
      <p:sp>
        <p:nvSpPr>
          <p:cNvPr id="3" name="Content Placeholder 2"/>
          <p:cNvSpPr>
            <a:spLocks noGrp="1"/>
          </p:cNvSpPr>
          <p:nvPr>
            <p:ph idx="1"/>
          </p:nvPr>
        </p:nvSpPr>
        <p:spPr/>
        <p:txBody>
          <a:bodyPr>
            <a:normAutofit/>
          </a:bodyPr>
          <a:lstStyle/>
          <a:p>
            <a:pPr>
              <a:buNone/>
            </a:pPr>
            <a:r>
              <a:rPr lang="en-US" dirty="0"/>
              <a:t>Common age group – </a:t>
            </a:r>
            <a:r>
              <a:rPr lang="en-US" dirty="0">
                <a:solidFill>
                  <a:srgbClr val="FF0000"/>
                </a:solidFill>
              </a:rPr>
              <a:t>2 to 12 </a:t>
            </a:r>
            <a:r>
              <a:rPr lang="en-US" dirty="0"/>
              <a:t>years </a:t>
            </a:r>
          </a:p>
          <a:p>
            <a:pPr>
              <a:buNone/>
            </a:pPr>
            <a:r>
              <a:rPr lang="en-US" dirty="0"/>
              <a:t>Peak age group – </a:t>
            </a:r>
            <a:r>
              <a:rPr lang="en-US" dirty="0">
                <a:solidFill>
                  <a:srgbClr val="FF0000"/>
                </a:solidFill>
              </a:rPr>
              <a:t>5 to 7 </a:t>
            </a:r>
            <a:r>
              <a:rPr lang="en-US" dirty="0"/>
              <a:t>years </a:t>
            </a:r>
          </a:p>
          <a:p>
            <a:pPr>
              <a:buNone/>
            </a:pPr>
            <a:r>
              <a:rPr lang="en-US" dirty="0"/>
              <a:t>Ratio male &amp; female - </a:t>
            </a:r>
            <a:r>
              <a:rPr lang="en-US" dirty="0">
                <a:solidFill>
                  <a:srgbClr val="FF0000"/>
                </a:solidFill>
              </a:rPr>
              <a:t>3:1</a:t>
            </a:r>
            <a:r>
              <a:rPr lang="en-US" dirty="0"/>
              <a:t>. </a:t>
            </a:r>
          </a:p>
        </p:txBody>
      </p:sp>
      <p:sp>
        <p:nvSpPr>
          <p:cNvPr id="4" name="Slide Number Placeholder 3"/>
          <p:cNvSpPr>
            <a:spLocks noGrp="1"/>
          </p:cNvSpPr>
          <p:nvPr>
            <p:ph type="sldNum" sz="quarter" idx="12"/>
          </p:nvPr>
        </p:nvSpPr>
        <p:spPr/>
        <p:txBody>
          <a:bodyPr/>
          <a:lstStyle/>
          <a:p>
            <a:fld id="{8AAA50D7-2AB6-4D54-8589-C75E14210148}" type="slidenum">
              <a:rPr lang="en-US" smtClean="0"/>
              <a:pPr/>
              <a:t>29</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r>
              <a:rPr lang="en-US" b="1" dirty="0"/>
              <a:t>Abdominal colic –</a:t>
            </a:r>
            <a:br>
              <a:rPr lang="en-US" dirty="0"/>
            </a:br>
            <a:endParaRPr lang="en-US" dirty="0"/>
          </a:p>
        </p:txBody>
      </p:sp>
      <p:sp>
        <p:nvSpPr>
          <p:cNvPr id="3" name="Content Placeholder 2"/>
          <p:cNvSpPr>
            <a:spLocks noGrp="1"/>
          </p:cNvSpPr>
          <p:nvPr>
            <p:ph idx="1"/>
          </p:nvPr>
        </p:nvSpPr>
        <p:spPr>
          <a:xfrm>
            <a:off x="228600" y="1066800"/>
            <a:ext cx="8229600" cy="5791200"/>
          </a:xfrm>
        </p:spPr>
        <p:txBody>
          <a:bodyPr>
            <a:normAutofit fontScale="92500"/>
          </a:bodyPr>
          <a:lstStyle/>
          <a:p>
            <a:pPr>
              <a:buNone/>
            </a:pPr>
            <a:r>
              <a:rPr lang="en-US" dirty="0"/>
              <a:t>It’s an important cause of </a:t>
            </a:r>
            <a:r>
              <a:rPr lang="en-US" dirty="0">
                <a:solidFill>
                  <a:srgbClr val="FF0000"/>
                </a:solidFill>
              </a:rPr>
              <a:t>crying</a:t>
            </a:r>
            <a:r>
              <a:rPr lang="en-US" dirty="0"/>
              <a:t> in children. Some cry continuously for variable period of time.</a:t>
            </a:r>
          </a:p>
          <a:p>
            <a:pPr>
              <a:buNone/>
            </a:pPr>
            <a:r>
              <a:rPr lang="en-US" dirty="0"/>
              <a:t>The problem starts with in </a:t>
            </a:r>
            <a:r>
              <a:rPr lang="en-US" dirty="0">
                <a:solidFill>
                  <a:srgbClr val="FF0000"/>
                </a:solidFill>
              </a:rPr>
              <a:t>first week </a:t>
            </a:r>
            <a:r>
              <a:rPr lang="en-US" dirty="0"/>
              <a:t>after birth, reaches </a:t>
            </a:r>
            <a:r>
              <a:rPr lang="en-US" dirty="0">
                <a:solidFill>
                  <a:srgbClr val="FF0000"/>
                </a:solidFill>
              </a:rPr>
              <a:t>a peak </a:t>
            </a:r>
            <a:r>
              <a:rPr lang="en-US" dirty="0"/>
              <a:t>by the age of </a:t>
            </a:r>
            <a:r>
              <a:rPr lang="en-US" dirty="0">
                <a:solidFill>
                  <a:srgbClr val="FF0000"/>
                </a:solidFill>
              </a:rPr>
              <a:t>4 to 6 </a:t>
            </a:r>
            <a:r>
              <a:rPr lang="en-US" dirty="0"/>
              <a:t>weeks &amp; </a:t>
            </a:r>
            <a:r>
              <a:rPr lang="en-US" dirty="0">
                <a:solidFill>
                  <a:srgbClr val="FF0000"/>
                </a:solidFill>
              </a:rPr>
              <a:t>improves after 3 to 4 months</a:t>
            </a:r>
            <a:r>
              <a:rPr lang="en-US" dirty="0"/>
              <a:t>. The infants may </a:t>
            </a:r>
            <a:r>
              <a:rPr lang="en-US" dirty="0">
                <a:solidFill>
                  <a:srgbClr val="FF0000"/>
                </a:solidFill>
              </a:rPr>
              <a:t>cry loudly &amp; clenched fists &amp; flexed legs. </a:t>
            </a:r>
          </a:p>
          <a:p>
            <a:pPr>
              <a:buNone/>
            </a:pPr>
            <a:r>
              <a:rPr lang="en-US" b="1" dirty="0"/>
              <a:t>Cause - </a:t>
            </a:r>
            <a:endParaRPr lang="en-US" dirty="0"/>
          </a:p>
          <a:p>
            <a:pPr lvl="0"/>
            <a:r>
              <a:rPr lang="en-US" dirty="0">
                <a:solidFill>
                  <a:srgbClr val="FF0000"/>
                </a:solidFill>
              </a:rPr>
              <a:t>Not clearly </a:t>
            </a:r>
            <a:r>
              <a:rPr lang="en-US" dirty="0"/>
              <a:t>understood.</a:t>
            </a:r>
          </a:p>
          <a:p>
            <a:pPr lvl="0"/>
            <a:r>
              <a:rPr lang="en-US" dirty="0"/>
              <a:t>Found in </a:t>
            </a:r>
            <a:r>
              <a:rPr lang="en-US" dirty="0">
                <a:solidFill>
                  <a:srgbClr val="FF0000"/>
                </a:solidFill>
              </a:rPr>
              <a:t>over reactive &amp; over stimulated </a:t>
            </a:r>
            <a:r>
              <a:rPr lang="en-US" dirty="0"/>
              <a:t>infants. </a:t>
            </a:r>
          </a:p>
          <a:p>
            <a:pPr lvl="0"/>
            <a:r>
              <a:rPr lang="en-US" dirty="0"/>
              <a:t>It can be due to </a:t>
            </a:r>
            <a:r>
              <a:rPr lang="en-US" dirty="0">
                <a:solidFill>
                  <a:srgbClr val="FF0000"/>
                </a:solidFill>
              </a:rPr>
              <a:t>hunger, or improper feeding </a:t>
            </a:r>
            <a:r>
              <a:rPr lang="en-US" dirty="0"/>
              <a:t>technique or physiological immaturity of intestine, or cow’s milk allergy or aerophagy.</a:t>
            </a:r>
          </a:p>
          <a:p>
            <a:pPr lvl="0"/>
            <a:r>
              <a:rPr lang="en-US" dirty="0"/>
              <a:t>Excessive </a:t>
            </a:r>
            <a:r>
              <a:rPr lang="en-US" dirty="0">
                <a:solidFill>
                  <a:srgbClr val="FF0000"/>
                </a:solidFill>
              </a:rPr>
              <a:t>carbohydrates</a:t>
            </a:r>
            <a:r>
              <a:rPr lang="en-US" dirty="0"/>
              <a:t> leading to intestinal fermentation.</a:t>
            </a:r>
          </a:p>
          <a:p>
            <a:endParaRPr lang="en-US" dirty="0"/>
          </a:p>
        </p:txBody>
      </p:sp>
      <p:sp>
        <p:nvSpPr>
          <p:cNvPr id="4" name="Slide Number Placeholder 3"/>
          <p:cNvSpPr>
            <a:spLocks noGrp="1"/>
          </p:cNvSpPr>
          <p:nvPr>
            <p:ph type="sldNum" sz="quarter" idx="12"/>
          </p:nvPr>
        </p:nvSpPr>
        <p:spPr/>
        <p:txBody>
          <a:bodyPr/>
          <a:lstStyle/>
          <a:p>
            <a:fld id="{8AAA50D7-2AB6-4D54-8589-C75E14210148}" type="slidenum">
              <a:rPr lang="en-US" smtClean="0"/>
              <a:pPr/>
              <a:t>3</a:t>
            </a:fld>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66800"/>
          </a:xfrm>
        </p:spPr>
        <p:txBody>
          <a:bodyPr>
            <a:normAutofit fontScale="90000"/>
          </a:bodyPr>
          <a:lstStyle/>
          <a:p>
            <a:r>
              <a:rPr lang="en-US" b="1" dirty="0"/>
              <a:t>Etiology – </a:t>
            </a:r>
            <a:br>
              <a:rPr lang="en-US" dirty="0"/>
            </a:br>
            <a:endParaRPr lang="en-US" dirty="0"/>
          </a:p>
        </p:txBody>
      </p:sp>
      <p:sp>
        <p:nvSpPr>
          <p:cNvPr id="3" name="Content Placeholder 2"/>
          <p:cNvSpPr>
            <a:spLocks noGrp="1"/>
          </p:cNvSpPr>
          <p:nvPr>
            <p:ph idx="1"/>
          </p:nvPr>
        </p:nvSpPr>
        <p:spPr>
          <a:xfrm>
            <a:off x="457200" y="1066800"/>
            <a:ext cx="8229600" cy="5486400"/>
          </a:xfrm>
        </p:spPr>
        <p:txBody>
          <a:bodyPr>
            <a:normAutofit/>
          </a:bodyPr>
          <a:lstStyle/>
          <a:p>
            <a:pPr lvl="0">
              <a:buNone/>
            </a:pPr>
            <a:r>
              <a:rPr lang="en-US" dirty="0"/>
              <a:t>Psychodynamic factors – </a:t>
            </a:r>
          </a:p>
          <a:p>
            <a:r>
              <a:rPr lang="en-US" dirty="0"/>
              <a:t>Familial &amp; interpersonal dynamics – parents in children with tics especially mother were found overambitious about their child’s </a:t>
            </a:r>
            <a:r>
              <a:rPr lang="en-US" dirty="0">
                <a:solidFill>
                  <a:srgbClr val="FF0000"/>
                </a:solidFill>
              </a:rPr>
              <a:t>intellectual achievements &amp; non aggressive behavio</a:t>
            </a:r>
            <a:r>
              <a:rPr lang="en-US" dirty="0"/>
              <a:t>r at home. </a:t>
            </a:r>
          </a:p>
          <a:p>
            <a:r>
              <a:rPr lang="en-US" dirty="0"/>
              <a:t>Genetic </a:t>
            </a:r>
          </a:p>
          <a:p>
            <a:r>
              <a:rPr lang="en-US" dirty="0"/>
              <a:t>Neurophysiologic dysfunction can be there which may reduce or manifest in environmental condition of the child. </a:t>
            </a:r>
          </a:p>
          <a:p>
            <a:endParaRPr lang="en-US" dirty="0"/>
          </a:p>
          <a:p>
            <a:endParaRPr lang="en-US" dirty="0"/>
          </a:p>
        </p:txBody>
      </p:sp>
      <p:sp>
        <p:nvSpPr>
          <p:cNvPr id="4" name="Slide Number Placeholder 3"/>
          <p:cNvSpPr>
            <a:spLocks noGrp="1"/>
          </p:cNvSpPr>
          <p:nvPr>
            <p:ph type="sldNum" sz="quarter" idx="12"/>
          </p:nvPr>
        </p:nvSpPr>
        <p:spPr/>
        <p:txBody>
          <a:bodyPr/>
          <a:lstStyle/>
          <a:p>
            <a:fld id="{8AAA50D7-2AB6-4D54-8589-C75E14210148}" type="slidenum">
              <a:rPr lang="en-US" smtClean="0"/>
              <a:pPr/>
              <a:t>30</a:t>
            </a:fld>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678363"/>
          </a:xfrm>
        </p:spPr>
        <p:txBody>
          <a:bodyPr>
            <a:normAutofit/>
          </a:bodyPr>
          <a:lstStyle/>
          <a:p>
            <a:pPr lvl="0"/>
            <a:r>
              <a:rPr lang="en-US" dirty="0"/>
              <a:t>Hereditary – passed on </a:t>
            </a:r>
          </a:p>
          <a:p>
            <a:pPr lvl="0"/>
            <a:r>
              <a:rPr lang="en-US" dirty="0"/>
              <a:t>Neurological – organic impairment in nervous system </a:t>
            </a:r>
          </a:p>
          <a:p>
            <a:pPr lvl="0"/>
            <a:r>
              <a:rPr lang="en-US" dirty="0"/>
              <a:t>Biochemical – hyperactivity of </a:t>
            </a:r>
            <a:r>
              <a:rPr lang="en-US" dirty="0">
                <a:solidFill>
                  <a:srgbClr val="FF0000"/>
                </a:solidFill>
              </a:rPr>
              <a:t>dopamenergic system</a:t>
            </a:r>
            <a:r>
              <a:rPr lang="en-US" dirty="0"/>
              <a:t> in corpora striate of patients </a:t>
            </a:r>
          </a:p>
          <a:p>
            <a:pPr lvl="0"/>
            <a:r>
              <a:rPr lang="en-US" dirty="0"/>
              <a:t>Neurophysiologic – dysfunction  abnormal findings in EEG </a:t>
            </a:r>
          </a:p>
          <a:p>
            <a:endParaRPr lang="en-US" dirty="0"/>
          </a:p>
        </p:txBody>
      </p:sp>
      <p:sp>
        <p:nvSpPr>
          <p:cNvPr id="4" name="Slide Number Placeholder 3"/>
          <p:cNvSpPr>
            <a:spLocks noGrp="1"/>
          </p:cNvSpPr>
          <p:nvPr>
            <p:ph type="sldNum" sz="quarter" idx="12"/>
          </p:nvPr>
        </p:nvSpPr>
        <p:spPr/>
        <p:txBody>
          <a:bodyPr/>
          <a:lstStyle/>
          <a:p>
            <a:fld id="{8AAA50D7-2AB6-4D54-8589-C75E14210148}" type="slidenum">
              <a:rPr lang="en-US" smtClean="0"/>
              <a:pPr/>
              <a:t>31</a:t>
            </a:fld>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90600"/>
          </a:xfrm>
        </p:spPr>
        <p:txBody>
          <a:bodyPr>
            <a:normAutofit fontScale="90000"/>
          </a:bodyPr>
          <a:lstStyle/>
          <a:p>
            <a:r>
              <a:rPr lang="en-US" b="1" dirty="0"/>
              <a:t>Treatment – </a:t>
            </a:r>
            <a:br>
              <a:rPr lang="en-US" dirty="0"/>
            </a:br>
            <a:endParaRPr lang="en-US" dirty="0"/>
          </a:p>
        </p:txBody>
      </p:sp>
      <p:sp>
        <p:nvSpPr>
          <p:cNvPr id="3" name="Content Placeholder 2"/>
          <p:cNvSpPr>
            <a:spLocks noGrp="1"/>
          </p:cNvSpPr>
          <p:nvPr>
            <p:ph idx="1"/>
          </p:nvPr>
        </p:nvSpPr>
        <p:spPr>
          <a:xfrm>
            <a:off x="457200" y="1447800"/>
            <a:ext cx="8229600" cy="4678363"/>
          </a:xfrm>
        </p:spPr>
        <p:txBody>
          <a:bodyPr>
            <a:normAutofit lnSpcReduction="10000"/>
          </a:bodyPr>
          <a:lstStyle/>
          <a:p>
            <a:pPr lvl="0"/>
            <a:r>
              <a:rPr lang="en-US" dirty="0"/>
              <a:t>Direct attention of child’s toward the movement is not therapeutic effort. </a:t>
            </a:r>
          </a:p>
          <a:p>
            <a:pPr lvl="0"/>
            <a:r>
              <a:rPr lang="en-US" dirty="0"/>
              <a:t>Parents </a:t>
            </a:r>
            <a:r>
              <a:rPr lang="en-US" dirty="0">
                <a:solidFill>
                  <a:srgbClr val="FF0000"/>
                </a:solidFill>
              </a:rPr>
              <a:t>should avoid nagging or warning</a:t>
            </a:r>
            <a:r>
              <a:rPr lang="en-US" dirty="0"/>
              <a:t>. 	</a:t>
            </a:r>
          </a:p>
          <a:p>
            <a:pPr lvl="0"/>
            <a:r>
              <a:rPr lang="en-US" dirty="0">
                <a:solidFill>
                  <a:srgbClr val="FF0000"/>
                </a:solidFill>
              </a:rPr>
              <a:t>Exercises before the mirror</a:t>
            </a:r>
            <a:r>
              <a:rPr lang="en-US" dirty="0"/>
              <a:t>, massage or electrotherapy. </a:t>
            </a:r>
          </a:p>
          <a:p>
            <a:pPr lvl="0"/>
            <a:r>
              <a:rPr lang="en-US" dirty="0"/>
              <a:t>Improvement in the situation of the Childs environment (work with parental frictions, alcoholic father, child’s individualism, school adjustments)</a:t>
            </a:r>
          </a:p>
          <a:p>
            <a:pPr lvl="0"/>
            <a:r>
              <a:rPr lang="en-US" dirty="0"/>
              <a:t>Physical faults should receive. </a:t>
            </a:r>
          </a:p>
          <a:p>
            <a:pPr>
              <a:buNone/>
            </a:pPr>
            <a:endParaRPr lang="en-US" dirty="0"/>
          </a:p>
          <a:p>
            <a:endParaRPr lang="en-US" dirty="0"/>
          </a:p>
        </p:txBody>
      </p:sp>
      <p:sp>
        <p:nvSpPr>
          <p:cNvPr id="4" name="Slide Number Placeholder 3"/>
          <p:cNvSpPr>
            <a:spLocks noGrp="1"/>
          </p:cNvSpPr>
          <p:nvPr>
            <p:ph type="sldNum" sz="quarter" idx="12"/>
          </p:nvPr>
        </p:nvSpPr>
        <p:spPr/>
        <p:txBody>
          <a:bodyPr/>
          <a:lstStyle/>
          <a:p>
            <a:fld id="{8AAA50D7-2AB6-4D54-8589-C75E14210148}" type="slidenum">
              <a:rPr lang="en-US" smtClean="0"/>
              <a:pPr/>
              <a:t>32</a:t>
            </a:fld>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Enuresis</a:t>
            </a:r>
            <a:endParaRPr lang="en-US" dirty="0"/>
          </a:p>
        </p:txBody>
      </p:sp>
      <p:sp>
        <p:nvSpPr>
          <p:cNvPr id="3" name="Content Placeholder 2"/>
          <p:cNvSpPr>
            <a:spLocks noGrp="1"/>
          </p:cNvSpPr>
          <p:nvPr>
            <p:ph idx="1"/>
          </p:nvPr>
        </p:nvSpPr>
        <p:spPr/>
        <p:txBody>
          <a:bodyPr>
            <a:normAutofit/>
          </a:bodyPr>
          <a:lstStyle/>
          <a:p>
            <a:r>
              <a:rPr lang="en-US" dirty="0"/>
              <a:t>Enuresis is defined as the </a:t>
            </a:r>
            <a:r>
              <a:rPr lang="en-US" dirty="0">
                <a:solidFill>
                  <a:srgbClr val="FF0000"/>
                </a:solidFill>
              </a:rPr>
              <a:t>voluntary or involuntary repeated discharge of urine into clothes or bed after a developmental age when bladder control should be established</a:t>
            </a:r>
            <a:r>
              <a:rPr lang="en-US" dirty="0"/>
              <a:t>. </a:t>
            </a:r>
          </a:p>
          <a:p>
            <a:r>
              <a:rPr lang="en-US" dirty="0"/>
              <a:t>Enuresis is termed when urine is voided </a:t>
            </a:r>
            <a:r>
              <a:rPr lang="en-US" dirty="0">
                <a:solidFill>
                  <a:srgbClr val="FF0000"/>
                </a:solidFill>
              </a:rPr>
              <a:t>twice a week for at 3 consecutive </a:t>
            </a:r>
            <a:r>
              <a:rPr lang="en-US" dirty="0"/>
              <a:t>or when clinically significant distress occurs in areas of child’s life as a result of bedwetting. </a:t>
            </a:r>
          </a:p>
        </p:txBody>
      </p:sp>
      <p:sp>
        <p:nvSpPr>
          <p:cNvPr id="4" name="Slide Number Placeholder 3"/>
          <p:cNvSpPr>
            <a:spLocks noGrp="1"/>
          </p:cNvSpPr>
          <p:nvPr>
            <p:ph type="sldNum" sz="quarter" idx="12"/>
          </p:nvPr>
        </p:nvSpPr>
        <p:spPr/>
        <p:txBody>
          <a:bodyPr/>
          <a:lstStyle/>
          <a:p>
            <a:fld id="{8AAA50D7-2AB6-4D54-8589-C75E14210148}" type="slidenum">
              <a:rPr lang="en-US" smtClean="0"/>
              <a:pPr/>
              <a:t>33</a:t>
            </a:fld>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Incidence –</a:t>
            </a:r>
            <a:br>
              <a:rPr lang="en-US" dirty="0"/>
            </a:br>
            <a:endParaRPr lang="en-US" dirty="0"/>
          </a:p>
        </p:txBody>
      </p:sp>
      <p:sp>
        <p:nvSpPr>
          <p:cNvPr id="3" name="Content Placeholder 2"/>
          <p:cNvSpPr>
            <a:spLocks noGrp="1"/>
          </p:cNvSpPr>
          <p:nvPr>
            <p:ph idx="1"/>
          </p:nvPr>
        </p:nvSpPr>
        <p:spPr/>
        <p:txBody>
          <a:bodyPr>
            <a:normAutofit/>
          </a:bodyPr>
          <a:lstStyle/>
          <a:p>
            <a:r>
              <a:rPr lang="en-US" dirty="0"/>
              <a:t>The prevalence of Enuresis at the age of 5 years </a:t>
            </a:r>
            <a:r>
              <a:rPr lang="en-US" dirty="0">
                <a:solidFill>
                  <a:srgbClr val="FF0000"/>
                </a:solidFill>
              </a:rPr>
              <a:t>7%</a:t>
            </a:r>
            <a:r>
              <a:rPr lang="en-US" dirty="0"/>
              <a:t> in males &amp; </a:t>
            </a:r>
            <a:r>
              <a:rPr lang="en-US" dirty="0">
                <a:solidFill>
                  <a:srgbClr val="FF0000"/>
                </a:solidFill>
              </a:rPr>
              <a:t>3%</a:t>
            </a:r>
            <a:r>
              <a:rPr lang="en-US" dirty="0"/>
              <a:t> in females. </a:t>
            </a:r>
          </a:p>
          <a:p>
            <a:r>
              <a:rPr lang="en-US" dirty="0"/>
              <a:t>At 10 years 3% in males &amp; 2% in females. </a:t>
            </a:r>
          </a:p>
          <a:p>
            <a:r>
              <a:rPr lang="en-US" dirty="0"/>
              <a:t>At 18 years 1% in males &amp; rare in females.</a:t>
            </a:r>
          </a:p>
        </p:txBody>
      </p:sp>
      <p:sp>
        <p:nvSpPr>
          <p:cNvPr id="4" name="Slide Number Placeholder 3"/>
          <p:cNvSpPr>
            <a:spLocks noGrp="1"/>
          </p:cNvSpPr>
          <p:nvPr>
            <p:ph type="sldNum" sz="quarter" idx="12"/>
          </p:nvPr>
        </p:nvSpPr>
        <p:spPr/>
        <p:txBody>
          <a:bodyPr/>
          <a:lstStyle/>
          <a:p>
            <a:fld id="{8AAA50D7-2AB6-4D54-8589-C75E14210148}" type="slidenum">
              <a:rPr lang="en-US" smtClean="0"/>
              <a:pPr/>
              <a:t>34</a:t>
            </a:fld>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Etiology –</a:t>
            </a:r>
            <a:br>
              <a:rPr lang="en-US" dirty="0"/>
            </a:br>
            <a:endParaRPr lang="en-US" dirty="0"/>
          </a:p>
        </p:txBody>
      </p:sp>
      <p:sp>
        <p:nvSpPr>
          <p:cNvPr id="3" name="Content Placeholder 2"/>
          <p:cNvSpPr>
            <a:spLocks noGrp="1"/>
          </p:cNvSpPr>
          <p:nvPr>
            <p:ph idx="1"/>
          </p:nvPr>
        </p:nvSpPr>
        <p:spPr>
          <a:xfrm>
            <a:off x="457200" y="1066800"/>
            <a:ext cx="8229600" cy="4940491"/>
          </a:xfrm>
        </p:spPr>
        <p:txBody>
          <a:bodyPr>
            <a:normAutofit fontScale="85000" lnSpcReduction="10000"/>
          </a:bodyPr>
          <a:lstStyle/>
          <a:p>
            <a:pPr lvl="0"/>
            <a:r>
              <a:rPr lang="en-US" dirty="0"/>
              <a:t>Heredity</a:t>
            </a:r>
          </a:p>
          <a:p>
            <a:pPr lvl="0"/>
            <a:r>
              <a:rPr lang="en-US" dirty="0">
                <a:solidFill>
                  <a:srgbClr val="FF0000"/>
                </a:solidFill>
              </a:rPr>
              <a:t>Insufficient anti-diuretic hormone (ADH) </a:t>
            </a:r>
            <a:r>
              <a:rPr lang="en-US" dirty="0"/>
              <a:t>production</a:t>
            </a:r>
          </a:p>
          <a:p>
            <a:pPr lvl="0"/>
            <a:r>
              <a:rPr lang="en-US" dirty="0"/>
              <a:t>Organic causes</a:t>
            </a:r>
          </a:p>
          <a:p>
            <a:pPr lvl="0">
              <a:buNone/>
            </a:pPr>
            <a:r>
              <a:rPr lang="en-US" dirty="0"/>
              <a:t>Psychodynamic causes -</a:t>
            </a:r>
          </a:p>
          <a:p>
            <a:pPr lvl="0"/>
            <a:r>
              <a:rPr lang="en-US" dirty="0"/>
              <a:t>Eneuretic episode occurs as a </a:t>
            </a:r>
            <a:r>
              <a:rPr lang="en-US" dirty="0">
                <a:solidFill>
                  <a:srgbClr val="FF0000"/>
                </a:solidFill>
              </a:rPr>
              <a:t>part of dream</a:t>
            </a:r>
            <a:r>
              <a:rPr lang="en-US" dirty="0"/>
              <a:t>.</a:t>
            </a:r>
          </a:p>
          <a:p>
            <a:pPr lvl="0"/>
            <a:r>
              <a:rPr lang="en-US" dirty="0"/>
              <a:t>Freud considered enuresis to be a form of pollution or masturbatory equivalent. </a:t>
            </a:r>
          </a:p>
          <a:p>
            <a:pPr lvl="0"/>
            <a:r>
              <a:rPr lang="en-US" dirty="0"/>
              <a:t>Gerald pointed enuresis as variety of </a:t>
            </a:r>
            <a:r>
              <a:rPr lang="en-US" dirty="0">
                <a:solidFill>
                  <a:srgbClr val="FF0000"/>
                </a:solidFill>
              </a:rPr>
              <a:t>emotional conflict</a:t>
            </a:r>
            <a:r>
              <a:rPr lang="en-US" dirty="0"/>
              <a:t> – regressive case, revenge response cases, neurotic cases based on unconscious fear of harm from the opposite sex, importance of fantasies of genital damage importance of power struggles between mother &amp; child, toilet training &amp; parental attitudes </a:t>
            </a:r>
          </a:p>
        </p:txBody>
      </p:sp>
      <p:sp>
        <p:nvSpPr>
          <p:cNvPr id="4" name="Slide Number Placeholder 3"/>
          <p:cNvSpPr>
            <a:spLocks noGrp="1"/>
          </p:cNvSpPr>
          <p:nvPr>
            <p:ph type="sldNum" sz="quarter" idx="12"/>
          </p:nvPr>
        </p:nvSpPr>
        <p:spPr/>
        <p:txBody>
          <a:bodyPr/>
          <a:lstStyle/>
          <a:p>
            <a:fld id="{8AAA50D7-2AB6-4D54-8589-C75E14210148}" type="slidenum">
              <a:rPr lang="en-US" smtClean="0"/>
              <a:pPr/>
              <a:t>35</a:t>
            </a:fld>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Prevention &amp; treatment – </a:t>
            </a:r>
            <a:br>
              <a:rPr lang="en-US" dirty="0"/>
            </a:br>
            <a:endParaRPr lang="en-US" dirty="0"/>
          </a:p>
        </p:txBody>
      </p:sp>
      <p:sp>
        <p:nvSpPr>
          <p:cNvPr id="3" name="Content Placeholder 2"/>
          <p:cNvSpPr>
            <a:spLocks noGrp="1"/>
          </p:cNvSpPr>
          <p:nvPr>
            <p:ph idx="1"/>
          </p:nvPr>
        </p:nvSpPr>
        <p:spPr>
          <a:xfrm>
            <a:off x="457200" y="1600200"/>
            <a:ext cx="8229600" cy="5029200"/>
          </a:xfrm>
        </p:spPr>
        <p:txBody>
          <a:bodyPr>
            <a:normAutofit fontScale="92500" lnSpcReduction="10000"/>
          </a:bodyPr>
          <a:lstStyle/>
          <a:p>
            <a:r>
              <a:rPr lang="en-US" dirty="0">
                <a:solidFill>
                  <a:srgbClr val="FF0000"/>
                </a:solidFill>
              </a:rPr>
              <a:t>Bladder training </a:t>
            </a:r>
            <a:r>
              <a:rPr lang="en-US" dirty="0"/>
              <a:t>- best started at 12 to 16 months of age.</a:t>
            </a:r>
          </a:p>
          <a:p>
            <a:r>
              <a:rPr lang="en-US" dirty="0"/>
              <a:t>Situational manipulation – which stresses on waking the child up during night to empty the bladder &amp; </a:t>
            </a:r>
            <a:r>
              <a:rPr lang="en-US" dirty="0">
                <a:solidFill>
                  <a:srgbClr val="FF0000"/>
                </a:solidFill>
              </a:rPr>
              <a:t>restriction of fluids</a:t>
            </a:r>
          </a:p>
          <a:p>
            <a:r>
              <a:rPr lang="en-US" dirty="0"/>
              <a:t>Parental counseling – includes </a:t>
            </a:r>
            <a:r>
              <a:rPr lang="en-US" dirty="0">
                <a:solidFill>
                  <a:srgbClr val="FF0000"/>
                </a:solidFill>
              </a:rPr>
              <a:t>avoiding the stresses</a:t>
            </a:r>
            <a:r>
              <a:rPr lang="en-US" dirty="0"/>
              <a:t> like separation from the parents, parental neglect, excessive punishment or criticism by the care takers etc. </a:t>
            </a:r>
          </a:p>
          <a:p>
            <a:r>
              <a:rPr lang="en-US" dirty="0"/>
              <a:t>Behavior modifications techniques – include use of an </a:t>
            </a:r>
            <a:r>
              <a:rPr lang="en-US" dirty="0">
                <a:solidFill>
                  <a:srgbClr val="FF0000"/>
                </a:solidFill>
              </a:rPr>
              <a:t>alarm buzzer apparatus</a:t>
            </a:r>
            <a:r>
              <a:rPr lang="en-US" dirty="0"/>
              <a:t>.</a:t>
            </a:r>
          </a:p>
          <a:p>
            <a:r>
              <a:rPr lang="en-US" dirty="0">
                <a:solidFill>
                  <a:srgbClr val="FF0000"/>
                </a:solidFill>
              </a:rPr>
              <a:t>Rewarding </a:t>
            </a:r>
            <a:r>
              <a:rPr lang="en-US" dirty="0"/>
              <a:t>the child during dry nights. </a:t>
            </a:r>
          </a:p>
          <a:p>
            <a:pPr>
              <a:buNone/>
            </a:pPr>
            <a:r>
              <a:rPr lang="en-US" dirty="0"/>
              <a:t> </a:t>
            </a:r>
          </a:p>
          <a:p>
            <a:endParaRPr lang="en-US" dirty="0"/>
          </a:p>
        </p:txBody>
      </p:sp>
      <p:sp>
        <p:nvSpPr>
          <p:cNvPr id="4" name="Slide Number Placeholder 3"/>
          <p:cNvSpPr>
            <a:spLocks noGrp="1"/>
          </p:cNvSpPr>
          <p:nvPr>
            <p:ph type="sldNum" sz="quarter" idx="12"/>
          </p:nvPr>
        </p:nvSpPr>
        <p:spPr/>
        <p:txBody>
          <a:bodyPr/>
          <a:lstStyle/>
          <a:p>
            <a:fld id="{8AAA50D7-2AB6-4D54-8589-C75E14210148}" type="slidenum">
              <a:rPr lang="en-US" smtClean="0"/>
              <a:pPr/>
              <a:t>36</a:t>
            </a:fld>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Encopresis </a:t>
            </a:r>
            <a:r>
              <a:rPr lang="en-US" dirty="0"/>
              <a:t> </a:t>
            </a:r>
            <a:br>
              <a:rPr lang="en-US" dirty="0"/>
            </a:br>
            <a:endParaRPr lang="en-US" dirty="0"/>
          </a:p>
        </p:txBody>
      </p:sp>
      <p:sp>
        <p:nvSpPr>
          <p:cNvPr id="3" name="Content Placeholder 2"/>
          <p:cNvSpPr>
            <a:spLocks noGrp="1"/>
          </p:cNvSpPr>
          <p:nvPr>
            <p:ph idx="1"/>
          </p:nvPr>
        </p:nvSpPr>
        <p:spPr/>
        <p:txBody>
          <a:bodyPr>
            <a:normAutofit/>
          </a:bodyPr>
          <a:lstStyle/>
          <a:p>
            <a:r>
              <a:rPr lang="en-US" dirty="0"/>
              <a:t>Encopresis, from the Greek κοπρος (kopros, </a:t>
            </a:r>
            <a:r>
              <a:rPr lang="en-US" i="1" dirty="0"/>
              <a:t>dung</a:t>
            </a:r>
            <a:r>
              <a:rPr lang="en-US" dirty="0"/>
              <a:t>) is </a:t>
            </a:r>
            <a:r>
              <a:rPr lang="en-US" dirty="0">
                <a:solidFill>
                  <a:srgbClr val="FF0000"/>
                </a:solidFill>
              </a:rPr>
              <a:t>involuntary "fecal soiling" </a:t>
            </a:r>
            <a:r>
              <a:rPr lang="en-US" dirty="0"/>
              <a:t>in children. It’s the passage of feces into inappropriate places after a chronological age of </a:t>
            </a:r>
            <a:r>
              <a:rPr lang="en-US" dirty="0">
                <a:solidFill>
                  <a:srgbClr val="FF0000"/>
                </a:solidFill>
              </a:rPr>
              <a:t>4 years</a:t>
            </a:r>
            <a:r>
              <a:rPr lang="en-US" dirty="0"/>
              <a:t>. </a:t>
            </a:r>
          </a:p>
        </p:txBody>
      </p:sp>
      <p:sp>
        <p:nvSpPr>
          <p:cNvPr id="4" name="Slide Number Placeholder 3"/>
          <p:cNvSpPr>
            <a:spLocks noGrp="1"/>
          </p:cNvSpPr>
          <p:nvPr>
            <p:ph type="sldNum" sz="quarter" idx="12"/>
          </p:nvPr>
        </p:nvSpPr>
        <p:spPr/>
        <p:txBody>
          <a:bodyPr/>
          <a:lstStyle/>
          <a:p>
            <a:fld id="{8AAA50D7-2AB6-4D54-8589-C75E14210148}" type="slidenum">
              <a:rPr lang="en-US" smtClean="0"/>
              <a:pPr/>
              <a:t>37</a:t>
            </a:fld>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There are 2 types – </a:t>
            </a:r>
            <a:br>
              <a:rPr lang="en-US" dirty="0"/>
            </a:br>
            <a:endParaRPr lang="en-US" dirty="0"/>
          </a:p>
        </p:txBody>
      </p:sp>
      <p:sp>
        <p:nvSpPr>
          <p:cNvPr id="3" name="Content Placeholder 2"/>
          <p:cNvSpPr>
            <a:spLocks noGrp="1"/>
          </p:cNvSpPr>
          <p:nvPr>
            <p:ph idx="1"/>
          </p:nvPr>
        </p:nvSpPr>
        <p:spPr/>
        <p:txBody>
          <a:bodyPr>
            <a:normAutofit/>
          </a:bodyPr>
          <a:lstStyle/>
          <a:p>
            <a:r>
              <a:rPr lang="en-US" dirty="0"/>
              <a:t>Primary or continuous Encopresis </a:t>
            </a:r>
          </a:p>
          <a:p>
            <a:r>
              <a:rPr lang="en-US" dirty="0"/>
              <a:t>Secondary or regressive Encopresis </a:t>
            </a:r>
          </a:p>
        </p:txBody>
      </p:sp>
      <p:sp>
        <p:nvSpPr>
          <p:cNvPr id="4" name="Slide Number Placeholder 3"/>
          <p:cNvSpPr>
            <a:spLocks noGrp="1"/>
          </p:cNvSpPr>
          <p:nvPr>
            <p:ph type="sldNum" sz="quarter" idx="12"/>
          </p:nvPr>
        </p:nvSpPr>
        <p:spPr/>
        <p:txBody>
          <a:bodyPr/>
          <a:lstStyle/>
          <a:p>
            <a:fld id="{8AAA50D7-2AB6-4D54-8589-C75E14210148}" type="slidenum">
              <a:rPr lang="en-US" smtClean="0"/>
              <a:pPr/>
              <a:t>38</a:t>
            </a:fld>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Frequency &amp; incidence –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US" dirty="0"/>
              <a:t>Varies from </a:t>
            </a:r>
            <a:r>
              <a:rPr lang="en-US" dirty="0">
                <a:solidFill>
                  <a:srgbClr val="FF0000"/>
                </a:solidFill>
              </a:rPr>
              <a:t>1 to 1.5 % </a:t>
            </a:r>
          </a:p>
          <a:p>
            <a:r>
              <a:rPr lang="en-US" dirty="0"/>
              <a:t>Soiling increases as the age advances. </a:t>
            </a:r>
          </a:p>
          <a:p>
            <a:r>
              <a:rPr lang="en-US" dirty="0"/>
              <a:t>Ratio is </a:t>
            </a:r>
            <a:r>
              <a:rPr lang="en-US" dirty="0">
                <a:solidFill>
                  <a:srgbClr val="FF0000"/>
                </a:solidFill>
              </a:rPr>
              <a:t>1:1 </a:t>
            </a:r>
            <a:r>
              <a:rPr lang="en-US" dirty="0"/>
              <a:t>in both male &amp; females. </a:t>
            </a:r>
          </a:p>
          <a:p>
            <a:r>
              <a:rPr lang="en-US" dirty="0"/>
              <a:t>Social status – equally common in all classes of the society </a:t>
            </a:r>
          </a:p>
          <a:p>
            <a:r>
              <a:rPr lang="en-US" dirty="0"/>
              <a:t>Family pattern- more problem in the </a:t>
            </a:r>
            <a:r>
              <a:rPr lang="en-US" dirty="0">
                <a:solidFill>
                  <a:srgbClr val="FF0000"/>
                </a:solidFill>
              </a:rPr>
              <a:t>nuclear families</a:t>
            </a:r>
            <a:r>
              <a:rPr lang="en-US" dirty="0"/>
              <a:t>, may be due to negligence of parents. </a:t>
            </a:r>
          </a:p>
          <a:p>
            <a:r>
              <a:rPr lang="en-US" dirty="0"/>
              <a:t>Diurnal relationship – </a:t>
            </a:r>
          </a:p>
          <a:p>
            <a:r>
              <a:rPr lang="en-US" dirty="0"/>
              <a:t>Nocturnal Encopresis is very rare. </a:t>
            </a:r>
          </a:p>
          <a:p>
            <a:r>
              <a:rPr lang="en-US" dirty="0"/>
              <a:t>Seldom occurs at school or happens way back to home. </a:t>
            </a:r>
          </a:p>
          <a:p>
            <a:endParaRPr lang="en-US" dirty="0"/>
          </a:p>
          <a:p>
            <a:endParaRPr lang="en-US" dirty="0"/>
          </a:p>
        </p:txBody>
      </p:sp>
      <p:sp>
        <p:nvSpPr>
          <p:cNvPr id="4" name="Slide Number Placeholder 3"/>
          <p:cNvSpPr>
            <a:spLocks noGrp="1"/>
          </p:cNvSpPr>
          <p:nvPr>
            <p:ph type="sldNum" sz="quarter" idx="12"/>
          </p:nvPr>
        </p:nvSpPr>
        <p:spPr/>
        <p:txBody>
          <a:bodyPr/>
          <a:lstStyle/>
          <a:p>
            <a:fld id="{8AAA50D7-2AB6-4D54-8589-C75E14210148}" type="slidenum">
              <a:rPr lang="en-US" smtClean="0"/>
              <a:pPr/>
              <a:t>39</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endParaRPr lang="en-US" dirty="0"/>
          </a:p>
        </p:txBody>
      </p:sp>
      <p:sp>
        <p:nvSpPr>
          <p:cNvPr id="3" name="Content Placeholder 2"/>
          <p:cNvSpPr>
            <a:spLocks noGrp="1"/>
          </p:cNvSpPr>
          <p:nvPr>
            <p:ph idx="1"/>
          </p:nvPr>
        </p:nvSpPr>
        <p:spPr>
          <a:xfrm>
            <a:off x="381000" y="838200"/>
            <a:ext cx="8229600" cy="5715000"/>
          </a:xfrm>
        </p:spPr>
        <p:txBody>
          <a:bodyPr>
            <a:normAutofit fontScale="92500" lnSpcReduction="10000"/>
          </a:bodyPr>
          <a:lstStyle/>
          <a:p>
            <a:pPr>
              <a:buNone/>
            </a:pPr>
            <a:r>
              <a:rPr lang="en-US" dirty="0"/>
              <a:t>Abdominal colic increases the </a:t>
            </a:r>
            <a:r>
              <a:rPr lang="en-US" dirty="0">
                <a:solidFill>
                  <a:srgbClr val="FF0000"/>
                </a:solidFill>
              </a:rPr>
              <a:t>anxiety &amp; tension of the mother. </a:t>
            </a:r>
          </a:p>
          <a:p>
            <a:pPr>
              <a:buNone/>
            </a:pPr>
            <a:r>
              <a:rPr lang="en-US" b="1" dirty="0"/>
              <a:t>She requires explanation &amp; help solving the problem – </a:t>
            </a:r>
          </a:p>
          <a:p>
            <a:pPr lvl="0"/>
            <a:r>
              <a:rPr lang="en-US" dirty="0"/>
              <a:t>Infant should be placed in </a:t>
            </a:r>
            <a:r>
              <a:rPr lang="en-US" dirty="0">
                <a:solidFill>
                  <a:srgbClr val="FF0000"/>
                </a:solidFill>
              </a:rPr>
              <a:t>upright</a:t>
            </a:r>
            <a:r>
              <a:rPr lang="en-US" dirty="0"/>
              <a:t> position &amp; </a:t>
            </a:r>
            <a:r>
              <a:rPr lang="en-US" dirty="0">
                <a:solidFill>
                  <a:srgbClr val="FF0000"/>
                </a:solidFill>
              </a:rPr>
              <a:t>burping </a:t>
            </a:r>
            <a:r>
              <a:rPr lang="en-US" dirty="0"/>
              <a:t>can be done to remove the swallowed air </a:t>
            </a:r>
          </a:p>
          <a:p>
            <a:pPr lvl="0"/>
            <a:r>
              <a:rPr lang="en-US" dirty="0">
                <a:solidFill>
                  <a:srgbClr val="FF0000"/>
                </a:solidFill>
              </a:rPr>
              <a:t>Psychological bonding </a:t>
            </a:r>
            <a:r>
              <a:rPr lang="en-US" dirty="0"/>
              <a:t>with infants to be improved. </a:t>
            </a:r>
          </a:p>
          <a:p>
            <a:pPr lvl="0"/>
            <a:r>
              <a:rPr lang="en-US" dirty="0"/>
              <a:t>Presence of any </a:t>
            </a:r>
            <a:r>
              <a:rPr lang="en-US" dirty="0">
                <a:solidFill>
                  <a:srgbClr val="FF0000"/>
                </a:solidFill>
              </a:rPr>
              <a:t>organic cause to be excluded</a:t>
            </a:r>
            <a:r>
              <a:rPr lang="en-US" dirty="0"/>
              <a:t>. </a:t>
            </a:r>
          </a:p>
          <a:p>
            <a:pPr lvl="0"/>
            <a:r>
              <a:rPr lang="en-US" dirty="0">
                <a:solidFill>
                  <a:srgbClr val="FF0000"/>
                </a:solidFill>
              </a:rPr>
              <a:t>Antispasmodic</a:t>
            </a:r>
            <a:r>
              <a:rPr lang="en-US" dirty="0"/>
              <a:t> drugs may be administered to relief colic.</a:t>
            </a:r>
          </a:p>
          <a:p>
            <a:pPr lvl="0"/>
            <a:r>
              <a:rPr lang="en-US" dirty="0">
                <a:solidFill>
                  <a:srgbClr val="FF0000"/>
                </a:solidFill>
              </a:rPr>
              <a:t>Frequent &amp; small</a:t>
            </a:r>
            <a:r>
              <a:rPr lang="en-US" dirty="0"/>
              <a:t> amount of feeding &amp; modification of feeding technique are very important. </a:t>
            </a:r>
          </a:p>
          <a:p>
            <a:endParaRPr lang="en-US" dirty="0"/>
          </a:p>
        </p:txBody>
      </p:sp>
      <p:sp>
        <p:nvSpPr>
          <p:cNvPr id="4" name="Slide Number Placeholder 3"/>
          <p:cNvSpPr>
            <a:spLocks noGrp="1"/>
          </p:cNvSpPr>
          <p:nvPr>
            <p:ph type="sldNum" sz="quarter" idx="12"/>
          </p:nvPr>
        </p:nvSpPr>
        <p:spPr/>
        <p:txBody>
          <a:bodyPr/>
          <a:lstStyle/>
          <a:p>
            <a:fld id="{8AAA50D7-2AB6-4D54-8589-C75E14210148}" type="slidenum">
              <a:rPr lang="en-US" smtClean="0"/>
              <a:pPr/>
              <a:t>4</a:t>
            </a:fld>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Etiological factors – </a:t>
            </a:r>
            <a:br>
              <a:rPr lang="en-US" dirty="0"/>
            </a:br>
            <a:endParaRPr lang="en-US" dirty="0"/>
          </a:p>
        </p:txBody>
      </p:sp>
      <p:sp>
        <p:nvSpPr>
          <p:cNvPr id="3" name="Content Placeholder 2"/>
          <p:cNvSpPr>
            <a:spLocks noGrp="1"/>
          </p:cNvSpPr>
          <p:nvPr>
            <p:ph idx="1"/>
          </p:nvPr>
        </p:nvSpPr>
        <p:spPr/>
        <p:txBody>
          <a:bodyPr>
            <a:normAutofit/>
          </a:bodyPr>
          <a:lstStyle/>
          <a:p>
            <a:pPr lvl="0"/>
            <a:r>
              <a:rPr lang="en-US" dirty="0"/>
              <a:t>Unpleasant or coercive training </a:t>
            </a:r>
          </a:p>
          <a:p>
            <a:pPr lvl="0"/>
            <a:r>
              <a:rPr lang="en-US" dirty="0">
                <a:solidFill>
                  <a:srgbClr val="FF0000"/>
                </a:solidFill>
              </a:rPr>
              <a:t>Separation</a:t>
            </a:r>
            <a:r>
              <a:rPr lang="en-US" dirty="0"/>
              <a:t> from mother </a:t>
            </a:r>
          </a:p>
          <a:p>
            <a:pPr lvl="0"/>
            <a:r>
              <a:rPr lang="en-US" dirty="0">
                <a:solidFill>
                  <a:srgbClr val="FF0000"/>
                </a:solidFill>
              </a:rPr>
              <a:t>Parental neglect </a:t>
            </a:r>
            <a:r>
              <a:rPr lang="en-US" dirty="0"/>
              <a:t>– dominating or nagging mother </a:t>
            </a:r>
          </a:p>
          <a:p>
            <a:pPr lvl="0"/>
            <a:r>
              <a:rPr lang="en-US" dirty="0"/>
              <a:t>Over ambitious parents – revenge against the parents </a:t>
            </a:r>
          </a:p>
          <a:p>
            <a:pPr lvl="0"/>
            <a:r>
              <a:rPr lang="en-US" dirty="0">
                <a:solidFill>
                  <a:srgbClr val="FF0000"/>
                </a:solidFill>
              </a:rPr>
              <a:t>Birth of sibling </a:t>
            </a:r>
          </a:p>
          <a:p>
            <a:pPr lvl="0"/>
            <a:r>
              <a:rPr lang="en-US" dirty="0"/>
              <a:t>Inheritable factors</a:t>
            </a:r>
          </a:p>
          <a:p>
            <a:endParaRPr lang="en-US" dirty="0"/>
          </a:p>
        </p:txBody>
      </p:sp>
      <p:sp>
        <p:nvSpPr>
          <p:cNvPr id="4" name="Slide Number Placeholder 3"/>
          <p:cNvSpPr>
            <a:spLocks noGrp="1"/>
          </p:cNvSpPr>
          <p:nvPr>
            <p:ph type="sldNum" sz="quarter" idx="12"/>
          </p:nvPr>
        </p:nvSpPr>
        <p:spPr/>
        <p:txBody>
          <a:bodyPr/>
          <a:lstStyle/>
          <a:p>
            <a:fld id="{8AAA50D7-2AB6-4D54-8589-C75E14210148}" type="slidenum">
              <a:rPr lang="en-US" smtClean="0"/>
              <a:pPr/>
              <a:t>40</a:t>
            </a:fld>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Treatment – </a:t>
            </a:r>
            <a:endParaRPr lang="en-US" dirty="0"/>
          </a:p>
        </p:txBody>
      </p:sp>
      <p:sp>
        <p:nvSpPr>
          <p:cNvPr id="3" name="Content Placeholder 2"/>
          <p:cNvSpPr>
            <a:spLocks noGrp="1"/>
          </p:cNvSpPr>
          <p:nvPr>
            <p:ph idx="1"/>
          </p:nvPr>
        </p:nvSpPr>
        <p:spPr/>
        <p:txBody>
          <a:bodyPr/>
          <a:lstStyle/>
          <a:p>
            <a:pPr>
              <a:buNone/>
            </a:pPr>
            <a:r>
              <a:rPr lang="en-US" dirty="0">
                <a:solidFill>
                  <a:srgbClr val="FF0000"/>
                </a:solidFill>
              </a:rPr>
              <a:t>Bowel training </a:t>
            </a:r>
            <a:r>
              <a:rPr lang="en-US" dirty="0"/>
              <a:t>– if passes stools should be given </a:t>
            </a:r>
            <a:r>
              <a:rPr lang="en-US" dirty="0">
                <a:solidFill>
                  <a:srgbClr val="FF0000"/>
                </a:solidFill>
              </a:rPr>
              <a:t>appreciation. </a:t>
            </a:r>
          </a:p>
          <a:p>
            <a:pPr>
              <a:buNone/>
            </a:pPr>
            <a:r>
              <a:rPr lang="en-US" b="1" dirty="0"/>
              <a:t>Other infection -</a:t>
            </a:r>
            <a:r>
              <a:rPr lang="en-US" dirty="0">
                <a:solidFill>
                  <a:srgbClr val="FF0000"/>
                </a:solidFill>
              </a:rPr>
              <a:t>like worm infestations, TB, diarrhea, fever, use of laxatives</a:t>
            </a:r>
            <a:r>
              <a:rPr lang="en-US" dirty="0"/>
              <a:t> should be identified &amp;proper intervention should be started. </a:t>
            </a:r>
          </a:p>
          <a:p>
            <a:pPr>
              <a:buNone/>
            </a:pPr>
            <a:endParaRPr lang="en-US" dirty="0"/>
          </a:p>
        </p:txBody>
      </p:sp>
      <p:sp>
        <p:nvSpPr>
          <p:cNvPr id="4" name="Slide Number Placeholder 3"/>
          <p:cNvSpPr>
            <a:spLocks noGrp="1"/>
          </p:cNvSpPr>
          <p:nvPr>
            <p:ph type="sldNum" sz="quarter" idx="12"/>
          </p:nvPr>
        </p:nvSpPr>
        <p:spPr/>
        <p:txBody>
          <a:bodyPr/>
          <a:lstStyle/>
          <a:p>
            <a:fld id="{8AAA50D7-2AB6-4D54-8589-C75E14210148}" type="slidenum">
              <a:rPr lang="en-US" smtClean="0"/>
              <a:pPr/>
              <a:t>41</a:t>
            </a:fld>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Speech problems – </a:t>
            </a:r>
            <a:br>
              <a:rPr lang="en-US" dirty="0"/>
            </a:br>
            <a:endParaRPr lang="en-US" dirty="0"/>
          </a:p>
        </p:txBody>
      </p:sp>
      <p:sp>
        <p:nvSpPr>
          <p:cNvPr id="3" name="Content Placeholder 2"/>
          <p:cNvSpPr>
            <a:spLocks noGrp="1"/>
          </p:cNvSpPr>
          <p:nvPr>
            <p:ph idx="1"/>
          </p:nvPr>
        </p:nvSpPr>
        <p:spPr/>
        <p:txBody>
          <a:bodyPr>
            <a:normAutofit/>
          </a:bodyPr>
          <a:lstStyle/>
          <a:p>
            <a:pPr>
              <a:buNone/>
            </a:pPr>
            <a:r>
              <a:rPr lang="en-US" dirty="0"/>
              <a:t>Speech disorders are common in childhood, these can be found as </a:t>
            </a:r>
            <a:r>
              <a:rPr lang="en-US" dirty="0">
                <a:solidFill>
                  <a:srgbClr val="FF0000"/>
                </a:solidFill>
              </a:rPr>
              <a:t>disturbance of voice, articulation &amp; fluency. </a:t>
            </a:r>
          </a:p>
          <a:p>
            <a:pPr>
              <a:buNone/>
            </a:pPr>
            <a:r>
              <a:rPr lang="en-US" b="1" dirty="0"/>
              <a:t>Stuttering –</a:t>
            </a:r>
            <a:r>
              <a:rPr lang="en-US" dirty="0"/>
              <a:t> is a disorder of speech rhythm &amp; fluency caused by </a:t>
            </a:r>
            <a:r>
              <a:rPr lang="en-US" dirty="0">
                <a:solidFill>
                  <a:srgbClr val="FF0000"/>
                </a:solidFill>
              </a:rPr>
              <a:t>intermittent blocking, convulsive repetition </a:t>
            </a:r>
            <a:r>
              <a:rPr lang="en-US" dirty="0"/>
              <a:t>or prolongation of sounds, syllables, words or phrases. </a:t>
            </a:r>
          </a:p>
          <a:p>
            <a:pPr>
              <a:buNone/>
            </a:pPr>
            <a:r>
              <a:rPr lang="en-US" dirty="0"/>
              <a:t>Repetition &amp; hesitation is present in children who develops normal speech. </a:t>
            </a:r>
          </a:p>
        </p:txBody>
      </p:sp>
      <p:sp>
        <p:nvSpPr>
          <p:cNvPr id="4" name="Slide Number Placeholder 3"/>
          <p:cNvSpPr>
            <a:spLocks noGrp="1"/>
          </p:cNvSpPr>
          <p:nvPr>
            <p:ph type="sldNum" sz="quarter" idx="12"/>
          </p:nvPr>
        </p:nvSpPr>
        <p:spPr/>
        <p:txBody>
          <a:bodyPr/>
          <a:lstStyle/>
          <a:p>
            <a:fld id="{8AAA50D7-2AB6-4D54-8589-C75E14210148}" type="slidenum">
              <a:rPr lang="en-US" smtClean="0"/>
              <a:pPr/>
              <a:t>42</a:t>
            </a:fld>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Incidence &amp; frequency – </a:t>
            </a:r>
            <a:br>
              <a:rPr lang="en-US" dirty="0"/>
            </a:br>
            <a:endParaRPr lang="en-US" dirty="0"/>
          </a:p>
        </p:txBody>
      </p:sp>
      <p:sp>
        <p:nvSpPr>
          <p:cNvPr id="3" name="Content Placeholder 2"/>
          <p:cNvSpPr>
            <a:spLocks noGrp="1"/>
          </p:cNvSpPr>
          <p:nvPr>
            <p:ph idx="1"/>
          </p:nvPr>
        </p:nvSpPr>
        <p:spPr/>
        <p:txBody>
          <a:bodyPr>
            <a:normAutofit/>
          </a:bodyPr>
          <a:lstStyle/>
          <a:p>
            <a:r>
              <a:rPr lang="en-US" dirty="0"/>
              <a:t>Common age group is </a:t>
            </a:r>
            <a:r>
              <a:rPr lang="en-US" dirty="0">
                <a:solidFill>
                  <a:srgbClr val="FF0000"/>
                </a:solidFill>
              </a:rPr>
              <a:t>2 to 5 </a:t>
            </a:r>
            <a:r>
              <a:rPr lang="en-US" dirty="0"/>
              <a:t>years. </a:t>
            </a:r>
          </a:p>
          <a:p>
            <a:r>
              <a:rPr lang="en-US" dirty="0"/>
              <a:t>More common in </a:t>
            </a:r>
            <a:r>
              <a:rPr lang="en-US" dirty="0">
                <a:solidFill>
                  <a:srgbClr val="FF0000"/>
                </a:solidFill>
              </a:rPr>
              <a:t>eldest child</a:t>
            </a:r>
            <a:r>
              <a:rPr lang="en-US" dirty="0"/>
              <a:t>. </a:t>
            </a:r>
          </a:p>
          <a:p>
            <a:r>
              <a:rPr lang="en-US" dirty="0"/>
              <a:t>More common in </a:t>
            </a:r>
            <a:r>
              <a:rPr lang="en-US" dirty="0">
                <a:solidFill>
                  <a:srgbClr val="FF0000"/>
                </a:solidFill>
              </a:rPr>
              <a:t>males</a:t>
            </a:r>
            <a:r>
              <a:rPr lang="en-US" dirty="0"/>
              <a:t>. </a:t>
            </a:r>
          </a:p>
          <a:p>
            <a:r>
              <a:rPr lang="en-US" dirty="0"/>
              <a:t>More common in </a:t>
            </a:r>
            <a:r>
              <a:rPr lang="en-US" dirty="0">
                <a:solidFill>
                  <a:srgbClr val="FF0000"/>
                </a:solidFill>
              </a:rPr>
              <a:t>lower social class. </a:t>
            </a:r>
          </a:p>
        </p:txBody>
      </p:sp>
      <p:sp>
        <p:nvSpPr>
          <p:cNvPr id="4" name="Slide Number Placeholder 3"/>
          <p:cNvSpPr>
            <a:spLocks noGrp="1"/>
          </p:cNvSpPr>
          <p:nvPr>
            <p:ph type="sldNum" sz="quarter" idx="12"/>
          </p:nvPr>
        </p:nvSpPr>
        <p:spPr/>
        <p:txBody>
          <a:bodyPr/>
          <a:lstStyle/>
          <a:p>
            <a:fld id="{8AAA50D7-2AB6-4D54-8589-C75E14210148}" type="slidenum">
              <a:rPr lang="en-US" smtClean="0"/>
              <a:pPr/>
              <a:t>43</a:t>
            </a:fld>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Stammering at different ages – </a:t>
            </a:r>
            <a:br>
              <a:rPr lang="en-US" dirty="0"/>
            </a:br>
            <a:endParaRPr lang="en-US" dirty="0"/>
          </a:p>
        </p:txBody>
      </p:sp>
      <p:sp>
        <p:nvSpPr>
          <p:cNvPr id="3" name="Content Placeholder 2"/>
          <p:cNvSpPr>
            <a:spLocks noGrp="1"/>
          </p:cNvSpPr>
          <p:nvPr>
            <p:ph idx="1"/>
          </p:nvPr>
        </p:nvSpPr>
        <p:spPr>
          <a:xfrm>
            <a:off x="457200" y="1066800"/>
            <a:ext cx="8229600" cy="5334000"/>
          </a:xfrm>
        </p:spPr>
        <p:txBody>
          <a:bodyPr>
            <a:normAutofit fontScale="92500"/>
          </a:bodyPr>
          <a:lstStyle/>
          <a:p>
            <a:r>
              <a:rPr lang="en-US" dirty="0"/>
              <a:t>Stammering is more common in boys &amp; peak onset between the ages </a:t>
            </a:r>
            <a:r>
              <a:rPr lang="en-US" dirty="0">
                <a:solidFill>
                  <a:srgbClr val="FF0000"/>
                </a:solidFill>
              </a:rPr>
              <a:t>2 to 3 years </a:t>
            </a:r>
            <a:r>
              <a:rPr lang="en-US" dirty="0"/>
              <a:t>&amp; 5 to 7 years. </a:t>
            </a:r>
          </a:p>
          <a:p>
            <a:pPr lvl="0"/>
            <a:r>
              <a:rPr lang="en-US" dirty="0"/>
              <a:t>In preschool children – abnormal pattern is repetition of first consonant e.g. : d-d-d-d date or prolongation of first consonant dddate </a:t>
            </a:r>
          </a:p>
          <a:p>
            <a:pPr lvl="0"/>
            <a:r>
              <a:rPr lang="en-US" dirty="0"/>
              <a:t>In school going children – Stammering involves </a:t>
            </a:r>
            <a:r>
              <a:rPr lang="en-US" dirty="0">
                <a:solidFill>
                  <a:srgbClr val="FF0000"/>
                </a:solidFill>
              </a:rPr>
              <a:t>noun, verbs</a:t>
            </a:r>
            <a:r>
              <a:rPr lang="en-US" dirty="0"/>
              <a:t>, adjectives or adverbs of speech.</a:t>
            </a:r>
          </a:p>
          <a:p>
            <a:pPr lvl="0"/>
            <a:r>
              <a:rPr lang="en-US" dirty="0"/>
              <a:t>In adolescents &amp; adults – Stammering is usually found in specific situations e.g.: </a:t>
            </a:r>
            <a:r>
              <a:rPr lang="en-US" dirty="0">
                <a:solidFill>
                  <a:srgbClr val="FF0000"/>
                </a:solidFill>
              </a:rPr>
              <a:t>in class &amp; work or speaking to some stranger</a:t>
            </a:r>
            <a:r>
              <a:rPr lang="en-US" dirty="0"/>
              <a:t> etc. </a:t>
            </a:r>
          </a:p>
          <a:p>
            <a:endParaRPr lang="en-US" dirty="0"/>
          </a:p>
          <a:p>
            <a:endParaRPr lang="en-US" dirty="0"/>
          </a:p>
        </p:txBody>
      </p:sp>
      <p:sp>
        <p:nvSpPr>
          <p:cNvPr id="4" name="Slide Number Placeholder 3"/>
          <p:cNvSpPr>
            <a:spLocks noGrp="1"/>
          </p:cNvSpPr>
          <p:nvPr>
            <p:ph type="sldNum" sz="quarter" idx="12"/>
          </p:nvPr>
        </p:nvSpPr>
        <p:spPr/>
        <p:txBody>
          <a:bodyPr/>
          <a:lstStyle/>
          <a:p>
            <a:fld id="{8AAA50D7-2AB6-4D54-8589-C75E14210148}" type="slidenum">
              <a:rPr lang="en-US" smtClean="0"/>
              <a:pPr/>
              <a:t>44</a:t>
            </a:fld>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b="1" dirty="0"/>
              <a:t>Associated movements</a:t>
            </a:r>
            <a:r>
              <a:rPr lang="en-US" dirty="0"/>
              <a:t> – once the child is aware of these problems &amp; , he discovers certain devices which seem to help him momentarily. He frowns, presses his eyelids together, </a:t>
            </a:r>
            <a:r>
              <a:rPr lang="en-US" dirty="0">
                <a:solidFill>
                  <a:srgbClr val="FF0000"/>
                </a:solidFill>
              </a:rPr>
              <a:t>swallows, throws his head back, clenches his </a:t>
            </a:r>
            <a:r>
              <a:rPr lang="en-US" dirty="0"/>
              <a:t>fist, jerks his arms or stamps his feet . </a:t>
            </a:r>
          </a:p>
          <a:p>
            <a:pPr>
              <a:buNone/>
            </a:pPr>
            <a:endParaRPr lang="en-US" dirty="0"/>
          </a:p>
        </p:txBody>
      </p:sp>
      <p:sp>
        <p:nvSpPr>
          <p:cNvPr id="4" name="Slide Number Placeholder 3"/>
          <p:cNvSpPr>
            <a:spLocks noGrp="1"/>
          </p:cNvSpPr>
          <p:nvPr>
            <p:ph type="sldNum" sz="quarter" idx="12"/>
          </p:nvPr>
        </p:nvSpPr>
        <p:spPr/>
        <p:txBody>
          <a:bodyPr/>
          <a:lstStyle/>
          <a:p>
            <a:fld id="{8AAA50D7-2AB6-4D54-8589-C75E14210148}" type="slidenum">
              <a:rPr lang="en-US" smtClean="0"/>
              <a:pPr/>
              <a:t>45</a:t>
            </a:fld>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Etiology –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US" dirty="0"/>
              <a:t>Emotional – its found that the children’s of  perfectionist parents, holding the child to high standards of achievement, cleanliness, toilet habits, obedience etc. this perfectionism includes speech too &amp; the parents become anxious &amp; ask to the children to speak properly, </a:t>
            </a:r>
            <a:r>
              <a:rPr lang="en-US" dirty="0">
                <a:solidFill>
                  <a:srgbClr val="FF0000"/>
                </a:solidFill>
              </a:rPr>
              <a:t>child becomes disheartened </a:t>
            </a:r>
            <a:r>
              <a:rPr lang="en-US" dirty="0"/>
              <a:t>becomes more hesitantly frantically &amp; laboriously he speaks. </a:t>
            </a:r>
          </a:p>
          <a:p>
            <a:r>
              <a:rPr lang="en-US" dirty="0"/>
              <a:t>Some mothers also do want that the child speaks sentences as early as possible &amp; this give rise to </a:t>
            </a:r>
            <a:r>
              <a:rPr lang="en-US" dirty="0">
                <a:solidFill>
                  <a:srgbClr val="FF0000"/>
                </a:solidFill>
              </a:rPr>
              <a:t>lot of tension &amp; anxiety which may be expressed in stuttering</a:t>
            </a:r>
            <a:r>
              <a:rPr lang="en-US" dirty="0"/>
              <a:t>. </a:t>
            </a:r>
          </a:p>
          <a:p>
            <a:endParaRPr lang="en-US" dirty="0"/>
          </a:p>
        </p:txBody>
      </p:sp>
      <p:sp>
        <p:nvSpPr>
          <p:cNvPr id="4" name="Slide Number Placeholder 3"/>
          <p:cNvSpPr>
            <a:spLocks noGrp="1"/>
          </p:cNvSpPr>
          <p:nvPr>
            <p:ph type="sldNum" sz="quarter" idx="12"/>
          </p:nvPr>
        </p:nvSpPr>
        <p:spPr/>
        <p:txBody>
          <a:bodyPr/>
          <a:lstStyle/>
          <a:p>
            <a:fld id="{8AAA50D7-2AB6-4D54-8589-C75E14210148}" type="slidenum">
              <a:rPr lang="en-US" smtClean="0"/>
              <a:pPr/>
              <a:t>46</a:t>
            </a:fld>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Other Emotional factors </a:t>
            </a:r>
            <a:r>
              <a:rPr lang="en-US" dirty="0"/>
              <a:t>– </a:t>
            </a:r>
            <a:br>
              <a:rPr lang="en-US" dirty="0"/>
            </a:br>
            <a:endParaRPr lang="en-US" dirty="0"/>
          </a:p>
        </p:txBody>
      </p:sp>
      <p:sp>
        <p:nvSpPr>
          <p:cNvPr id="3" name="Content Placeholder 2"/>
          <p:cNvSpPr>
            <a:spLocks noGrp="1"/>
          </p:cNvSpPr>
          <p:nvPr>
            <p:ph idx="1"/>
          </p:nvPr>
        </p:nvSpPr>
        <p:spPr/>
        <p:txBody>
          <a:bodyPr>
            <a:normAutofit/>
          </a:bodyPr>
          <a:lstStyle/>
          <a:p>
            <a:r>
              <a:rPr lang="en-US" dirty="0">
                <a:solidFill>
                  <a:srgbClr val="FF0000"/>
                </a:solidFill>
              </a:rPr>
              <a:t>Overprotection, negligence, strictness of parents, disharmony </a:t>
            </a:r>
            <a:r>
              <a:rPr lang="en-US" dirty="0"/>
              <a:t>among parents, strictness of teachers, sibling rivalry.</a:t>
            </a:r>
          </a:p>
          <a:p>
            <a:r>
              <a:rPr lang="en-US" dirty="0"/>
              <a:t>Heredity</a:t>
            </a:r>
          </a:p>
          <a:p>
            <a:r>
              <a:rPr lang="en-US" dirty="0"/>
              <a:t>Local anomalies – abnormal shortness &amp; thickness of the tongue &amp; consequently a lot of operations were devised but later on it proved to be a myth </a:t>
            </a:r>
          </a:p>
          <a:p>
            <a:r>
              <a:rPr lang="en-US" dirty="0">
                <a:solidFill>
                  <a:srgbClr val="FF0000"/>
                </a:solidFill>
              </a:rPr>
              <a:t>Anomalies of CNS- </a:t>
            </a:r>
            <a:r>
              <a:rPr lang="en-US" dirty="0"/>
              <a:t>mental retardation &amp; deafness etc. </a:t>
            </a:r>
          </a:p>
          <a:p>
            <a:endParaRPr lang="en-US" dirty="0"/>
          </a:p>
        </p:txBody>
      </p:sp>
      <p:sp>
        <p:nvSpPr>
          <p:cNvPr id="4" name="Slide Number Placeholder 3"/>
          <p:cNvSpPr>
            <a:spLocks noGrp="1"/>
          </p:cNvSpPr>
          <p:nvPr>
            <p:ph type="sldNum" sz="quarter" idx="12"/>
          </p:nvPr>
        </p:nvSpPr>
        <p:spPr/>
        <p:txBody>
          <a:bodyPr/>
          <a:lstStyle/>
          <a:p>
            <a:fld id="{8AAA50D7-2AB6-4D54-8589-C75E14210148}" type="slidenum">
              <a:rPr lang="en-US" smtClean="0"/>
              <a:pPr/>
              <a:t>47</a:t>
            </a:fld>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Treatment – </a:t>
            </a:r>
            <a:endParaRPr lang="en-US" dirty="0"/>
          </a:p>
        </p:txBody>
      </p:sp>
      <p:sp>
        <p:nvSpPr>
          <p:cNvPr id="3" name="Content Placeholder 2"/>
          <p:cNvSpPr>
            <a:spLocks noGrp="1"/>
          </p:cNvSpPr>
          <p:nvPr>
            <p:ph idx="1"/>
          </p:nvPr>
        </p:nvSpPr>
        <p:spPr/>
        <p:txBody>
          <a:bodyPr>
            <a:normAutofit/>
          </a:bodyPr>
          <a:lstStyle/>
          <a:p>
            <a:pPr>
              <a:buNone/>
            </a:pPr>
            <a:r>
              <a:rPr lang="en-US" dirty="0"/>
              <a:t>   Stuttering child with past the age three years should be treated treatment is necessary as this problem can lead to problems of </a:t>
            </a:r>
            <a:r>
              <a:rPr lang="en-US" dirty="0">
                <a:solidFill>
                  <a:srgbClr val="FF0000"/>
                </a:solidFill>
              </a:rPr>
              <a:t>academy, vocational, social &amp; overall emotional adjustment</a:t>
            </a:r>
            <a:r>
              <a:rPr lang="en-US" dirty="0"/>
              <a:t>. </a:t>
            </a:r>
          </a:p>
          <a:p>
            <a:pPr>
              <a:buNone/>
            </a:pPr>
            <a:r>
              <a:rPr lang="en-US" b="1" dirty="0"/>
              <a:t>Treating a preschool –</a:t>
            </a:r>
            <a:r>
              <a:rPr lang="en-US" dirty="0"/>
              <a:t> treatment includes the parental attitudes &amp; policies, so there may be reduction in anxiety, tension disapproval. </a:t>
            </a:r>
          </a:p>
          <a:p>
            <a:pPr>
              <a:buNone/>
            </a:pPr>
            <a:r>
              <a:rPr lang="en-US" dirty="0"/>
              <a:t>Child should be realized that </a:t>
            </a:r>
            <a:r>
              <a:rPr lang="en-US" dirty="0">
                <a:solidFill>
                  <a:srgbClr val="FF0000"/>
                </a:solidFill>
              </a:rPr>
              <a:t>his speech is approved regardless of how he spoke</a:t>
            </a:r>
            <a:r>
              <a:rPr lang="en-US" dirty="0"/>
              <a:t>. </a:t>
            </a:r>
          </a:p>
          <a:p>
            <a:endParaRPr lang="en-US" dirty="0"/>
          </a:p>
        </p:txBody>
      </p:sp>
      <p:sp>
        <p:nvSpPr>
          <p:cNvPr id="4" name="Slide Number Placeholder 3"/>
          <p:cNvSpPr>
            <a:spLocks noGrp="1"/>
          </p:cNvSpPr>
          <p:nvPr>
            <p:ph type="sldNum" sz="quarter" idx="12"/>
          </p:nvPr>
        </p:nvSpPr>
        <p:spPr/>
        <p:txBody>
          <a:bodyPr/>
          <a:lstStyle/>
          <a:p>
            <a:fld id="{8AAA50D7-2AB6-4D54-8589-C75E14210148}" type="slidenum">
              <a:rPr lang="en-US" smtClean="0"/>
              <a:pPr/>
              <a:t>48</a:t>
            </a:fld>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355336"/>
          </a:xfrm>
        </p:spPr>
        <p:txBody>
          <a:bodyPr>
            <a:normAutofit/>
          </a:bodyPr>
          <a:lstStyle/>
          <a:p>
            <a:pPr>
              <a:buNone/>
            </a:pPr>
            <a:r>
              <a:rPr lang="en-US" b="1" dirty="0"/>
              <a:t>School children –</a:t>
            </a:r>
            <a:r>
              <a:rPr lang="en-US" dirty="0"/>
              <a:t> require more </a:t>
            </a:r>
            <a:r>
              <a:rPr lang="en-US" dirty="0">
                <a:solidFill>
                  <a:srgbClr val="FF0000"/>
                </a:solidFill>
              </a:rPr>
              <a:t>personal approach, individual psychotherapy </a:t>
            </a:r>
            <a:r>
              <a:rPr lang="en-US" dirty="0"/>
              <a:t>to allow the release of various tensions &amp; hostility through play or drawing. </a:t>
            </a:r>
          </a:p>
          <a:p>
            <a:pPr>
              <a:buNone/>
            </a:pPr>
            <a:r>
              <a:rPr lang="en-US" dirty="0">
                <a:solidFill>
                  <a:srgbClr val="FF0000"/>
                </a:solidFill>
              </a:rPr>
              <a:t>Speech therapy </a:t>
            </a:r>
            <a:r>
              <a:rPr lang="en-US" dirty="0"/>
              <a:t>is needed. </a:t>
            </a:r>
          </a:p>
          <a:p>
            <a:pPr>
              <a:buNone/>
            </a:pPr>
            <a:endParaRPr lang="en-US" dirty="0"/>
          </a:p>
        </p:txBody>
      </p:sp>
      <p:sp>
        <p:nvSpPr>
          <p:cNvPr id="4" name="Slide Number Placeholder 3"/>
          <p:cNvSpPr>
            <a:spLocks noGrp="1"/>
          </p:cNvSpPr>
          <p:nvPr>
            <p:ph type="sldNum" sz="quarter" idx="12"/>
          </p:nvPr>
        </p:nvSpPr>
        <p:spPr/>
        <p:txBody>
          <a:bodyPr/>
          <a:lstStyle/>
          <a:p>
            <a:fld id="{8AAA50D7-2AB6-4D54-8589-C75E14210148}" type="slidenum">
              <a:rPr lang="en-US" smtClean="0"/>
              <a:pPr/>
              <a:t>49</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Temper tantrums – </a:t>
            </a:r>
            <a:br>
              <a:rPr lang="en-US" dirty="0"/>
            </a:br>
            <a:endParaRPr lang="en-US" dirty="0"/>
          </a:p>
        </p:txBody>
      </p:sp>
      <p:sp>
        <p:nvSpPr>
          <p:cNvPr id="3" name="Content Placeholder 2"/>
          <p:cNvSpPr>
            <a:spLocks noGrp="1"/>
          </p:cNvSpPr>
          <p:nvPr>
            <p:ph idx="1"/>
          </p:nvPr>
        </p:nvSpPr>
        <p:spPr/>
        <p:txBody>
          <a:bodyPr>
            <a:normAutofit/>
          </a:bodyPr>
          <a:lstStyle/>
          <a:p>
            <a:pPr>
              <a:buNone/>
            </a:pPr>
            <a:r>
              <a:rPr lang="en-US" b="1" dirty="0"/>
              <a:t>Definition – </a:t>
            </a:r>
            <a:endParaRPr lang="en-US" dirty="0"/>
          </a:p>
          <a:p>
            <a:pPr>
              <a:buNone/>
            </a:pPr>
            <a:r>
              <a:rPr lang="en-US" dirty="0"/>
              <a:t>Temper tantrums is a </a:t>
            </a:r>
            <a:r>
              <a:rPr lang="en-US" dirty="0">
                <a:solidFill>
                  <a:srgbClr val="FF0000"/>
                </a:solidFill>
              </a:rPr>
              <a:t>sudden out burst or violent display of anger</a:t>
            </a:r>
            <a:r>
              <a:rPr lang="en-US" dirty="0"/>
              <a:t>, frustration &amp; bad tempers as physical aggressions or resistance such as rigid body, biting, kicking, throwing objects , hitting crying rolling on the floor, screaming loudly, banging limbs etc. </a:t>
            </a:r>
          </a:p>
        </p:txBody>
      </p:sp>
      <p:sp>
        <p:nvSpPr>
          <p:cNvPr id="4" name="Slide Number Placeholder 3"/>
          <p:cNvSpPr>
            <a:spLocks noGrp="1"/>
          </p:cNvSpPr>
          <p:nvPr>
            <p:ph type="sldNum" sz="quarter" idx="12"/>
          </p:nvPr>
        </p:nvSpPr>
        <p:spPr/>
        <p:txBody>
          <a:bodyPr/>
          <a:lstStyle/>
          <a:p>
            <a:fld id="{8AAA50D7-2AB6-4D54-8589-C75E14210148}" type="slidenum">
              <a:rPr lang="en-US" smtClean="0"/>
              <a:pPr/>
              <a:t>5</a:t>
            </a:fld>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buNone/>
            </a:pPr>
            <a:r>
              <a:rPr lang="en-US" b="1" dirty="0"/>
              <a:t>Cluttering – </a:t>
            </a:r>
            <a:endParaRPr lang="en-US" dirty="0"/>
          </a:p>
          <a:p>
            <a:pPr>
              <a:buNone/>
            </a:pPr>
            <a:r>
              <a:rPr lang="en-US" dirty="0"/>
              <a:t>Cluttering is characterized by </a:t>
            </a:r>
            <a:r>
              <a:rPr lang="en-US" dirty="0">
                <a:solidFill>
                  <a:srgbClr val="FF0000"/>
                </a:solidFill>
              </a:rPr>
              <a:t>unclear &amp; hurried speech</a:t>
            </a:r>
            <a:r>
              <a:rPr lang="en-US" dirty="0"/>
              <a:t> in which words tumble over each other. </a:t>
            </a:r>
          </a:p>
          <a:p>
            <a:pPr>
              <a:buNone/>
            </a:pPr>
            <a:r>
              <a:rPr lang="en-US" b="1" dirty="0"/>
              <a:t>Delayed speech – </a:t>
            </a:r>
            <a:endParaRPr lang="en-US" dirty="0"/>
          </a:p>
          <a:p>
            <a:pPr>
              <a:buNone/>
            </a:pPr>
            <a:r>
              <a:rPr lang="en-US" dirty="0"/>
              <a:t>Delayed speech </a:t>
            </a:r>
            <a:r>
              <a:rPr lang="en-US" dirty="0">
                <a:solidFill>
                  <a:srgbClr val="FF0000"/>
                </a:solidFill>
              </a:rPr>
              <a:t>beyond 3 to 3 ½ years </a:t>
            </a:r>
            <a:r>
              <a:rPr lang="en-US" dirty="0"/>
              <a:t>can be considered as organic cause like </a:t>
            </a:r>
            <a:r>
              <a:rPr lang="en-US" dirty="0">
                <a:solidFill>
                  <a:srgbClr val="FF0000"/>
                </a:solidFill>
              </a:rPr>
              <a:t>MR, infantile autism, hearing defects</a:t>
            </a:r>
            <a:r>
              <a:rPr lang="en-US" dirty="0"/>
              <a:t> &amp; severe emotional disturbances. </a:t>
            </a:r>
          </a:p>
          <a:p>
            <a:endParaRPr lang="en-US" dirty="0"/>
          </a:p>
        </p:txBody>
      </p:sp>
      <p:sp>
        <p:nvSpPr>
          <p:cNvPr id="4" name="Slide Number Placeholder 3"/>
          <p:cNvSpPr>
            <a:spLocks noGrp="1"/>
          </p:cNvSpPr>
          <p:nvPr>
            <p:ph type="sldNum" sz="quarter" idx="12"/>
          </p:nvPr>
        </p:nvSpPr>
        <p:spPr/>
        <p:txBody>
          <a:bodyPr/>
          <a:lstStyle/>
          <a:p>
            <a:fld id="{8AAA50D7-2AB6-4D54-8589-C75E14210148}" type="slidenum">
              <a:rPr lang="en-US" smtClean="0"/>
              <a:pPr/>
              <a:t>50</a:t>
            </a:fld>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Juvenile delinquency / antisocial behavior</a:t>
            </a:r>
            <a:endParaRPr lang="en-US" dirty="0"/>
          </a:p>
        </p:txBody>
      </p:sp>
      <p:sp>
        <p:nvSpPr>
          <p:cNvPr id="3" name="Content Placeholder 2"/>
          <p:cNvSpPr>
            <a:spLocks noGrp="1"/>
          </p:cNvSpPr>
          <p:nvPr>
            <p:ph idx="1"/>
          </p:nvPr>
        </p:nvSpPr>
        <p:spPr/>
        <p:txBody>
          <a:bodyPr>
            <a:normAutofit/>
          </a:bodyPr>
          <a:lstStyle/>
          <a:p>
            <a:r>
              <a:rPr lang="en-US" dirty="0">
                <a:solidFill>
                  <a:srgbClr val="FF0000"/>
                </a:solidFill>
              </a:rPr>
              <a:t>Antisocial behavior </a:t>
            </a:r>
            <a:r>
              <a:rPr lang="en-US" dirty="0"/>
              <a:t>&amp; criminality has been a part of society. Even </a:t>
            </a:r>
            <a:r>
              <a:rPr lang="en-US" dirty="0">
                <a:solidFill>
                  <a:srgbClr val="FF0000"/>
                </a:solidFill>
              </a:rPr>
              <a:t>after the advent of cruelest punishment, it continues </a:t>
            </a:r>
            <a:r>
              <a:rPr lang="en-US" dirty="0"/>
              <a:t>to exist in the society. </a:t>
            </a:r>
          </a:p>
          <a:p>
            <a:r>
              <a:rPr lang="en-US" dirty="0"/>
              <a:t>Juvenile delinquency means </a:t>
            </a:r>
            <a:r>
              <a:rPr lang="en-US" dirty="0">
                <a:solidFill>
                  <a:srgbClr val="FF0000"/>
                </a:solidFill>
              </a:rPr>
              <a:t>indulgence in an offence</a:t>
            </a:r>
            <a:r>
              <a:rPr lang="en-US" dirty="0"/>
              <a:t> by a child in the form of premeditated purposeful, unlawful activities done habitually or repeatedly. </a:t>
            </a:r>
          </a:p>
        </p:txBody>
      </p:sp>
      <p:sp>
        <p:nvSpPr>
          <p:cNvPr id="4" name="Slide Number Placeholder 3"/>
          <p:cNvSpPr>
            <a:spLocks noGrp="1"/>
          </p:cNvSpPr>
          <p:nvPr>
            <p:ph type="sldNum" sz="quarter" idx="12"/>
          </p:nvPr>
        </p:nvSpPr>
        <p:spPr/>
        <p:txBody>
          <a:bodyPr/>
          <a:lstStyle/>
          <a:p>
            <a:fld id="{8AAA50D7-2AB6-4D54-8589-C75E14210148}" type="slidenum">
              <a:rPr lang="en-US" smtClean="0"/>
              <a:pPr/>
              <a:t>51</a:t>
            </a:fld>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Causative factors – </a:t>
            </a:r>
            <a:br>
              <a:rPr lang="en-US" dirty="0"/>
            </a:br>
            <a:endParaRPr lang="en-US" dirty="0"/>
          </a:p>
        </p:txBody>
      </p:sp>
      <p:sp>
        <p:nvSpPr>
          <p:cNvPr id="3" name="Content Placeholder 2"/>
          <p:cNvSpPr>
            <a:spLocks noGrp="1"/>
          </p:cNvSpPr>
          <p:nvPr>
            <p:ph idx="1"/>
          </p:nvPr>
        </p:nvSpPr>
        <p:spPr/>
        <p:txBody>
          <a:bodyPr>
            <a:normAutofit/>
          </a:bodyPr>
          <a:lstStyle/>
          <a:p>
            <a:pPr>
              <a:buNone/>
            </a:pPr>
            <a:r>
              <a:rPr lang="en-US" b="1" dirty="0"/>
              <a:t> The psychological factors – </a:t>
            </a:r>
          </a:p>
          <a:p>
            <a:pPr lvl="0"/>
            <a:r>
              <a:rPr lang="en-US" dirty="0">
                <a:solidFill>
                  <a:srgbClr val="FF0000"/>
                </a:solidFill>
              </a:rPr>
              <a:t>Neglec</a:t>
            </a:r>
            <a:r>
              <a:rPr lang="en-US" dirty="0"/>
              <a:t>t by parents</a:t>
            </a:r>
          </a:p>
          <a:p>
            <a:pPr lvl="0"/>
            <a:r>
              <a:rPr lang="en-US" dirty="0"/>
              <a:t>Child abuse </a:t>
            </a:r>
          </a:p>
          <a:p>
            <a:pPr lvl="0"/>
            <a:r>
              <a:rPr lang="en-US" dirty="0"/>
              <a:t>Parental loss</a:t>
            </a:r>
          </a:p>
          <a:p>
            <a:pPr lvl="0"/>
            <a:r>
              <a:rPr lang="en-US" dirty="0">
                <a:solidFill>
                  <a:srgbClr val="FF0000"/>
                </a:solidFill>
              </a:rPr>
              <a:t>Drug abuse </a:t>
            </a:r>
            <a:r>
              <a:rPr lang="en-US" dirty="0"/>
              <a:t>or alcoholism in father</a:t>
            </a:r>
          </a:p>
          <a:p>
            <a:pPr lvl="0"/>
            <a:r>
              <a:rPr lang="en-US" dirty="0"/>
              <a:t>Criminality in family &amp; </a:t>
            </a:r>
          </a:p>
          <a:p>
            <a:pPr lvl="0"/>
            <a:r>
              <a:rPr lang="en-US" dirty="0"/>
              <a:t>Broken homes. </a:t>
            </a:r>
          </a:p>
          <a:p>
            <a:endParaRPr lang="en-US" dirty="0"/>
          </a:p>
          <a:p>
            <a:endParaRPr lang="en-US" dirty="0"/>
          </a:p>
        </p:txBody>
      </p:sp>
      <p:sp>
        <p:nvSpPr>
          <p:cNvPr id="4" name="Slide Number Placeholder 3"/>
          <p:cNvSpPr>
            <a:spLocks noGrp="1"/>
          </p:cNvSpPr>
          <p:nvPr>
            <p:ph type="sldNum" sz="quarter" idx="12"/>
          </p:nvPr>
        </p:nvSpPr>
        <p:spPr/>
        <p:txBody>
          <a:bodyPr/>
          <a:lstStyle/>
          <a:p>
            <a:fld id="{8AAA50D7-2AB6-4D54-8589-C75E14210148}" type="slidenum">
              <a:rPr lang="en-US" smtClean="0"/>
              <a:pPr/>
              <a:t>52</a:t>
            </a:fld>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Social factors – </a:t>
            </a:r>
            <a:br>
              <a:rPr lang="en-US" dirty="0"/>
            </a:br>
            <a:endParaRPr lang="en-US" dirty="0"/>
          </a:p>
        </p:txBody>
      </p:sp>
      <p:sp>
        <p:nvSpPr>
          <p:cNvPr id="3" name="Content Placeholder 2"/>
          <p:cNvSpPr>
            <a:spLocks noGrp="1"/>
          </p:cNvSpPr>
          <p:nvPr>
            <p:ph idx="1"/>
          </p:nvPr>
        </p:nvSpPr>
        <p:spPr/>
        <p:txBody>
          <a:bodyPr>
            <a:normAutofit/>
          </a:bodyPr>
          <a:lstStyle/>
          <a:p>
            <a:pPr lvl="0"/>
            <a:r>
              <a:rPr lang="en-US" dirty="0"/>
              <a:t>Over crowding </a:t>
            </a:r>
          </a:p>
          <a:p>
            <a:pPr lvl="0"/>
            <a:r>
              <a:rPr lang="en-US" dirty="0"/>
              <a:t>Stresses of urban life </a:t>
            </a:r>
          </a:p>
          <a:p>
            <a:pPr lvl="0"/>
            <a:r>
              <a:rPr lang="en-US" dirty="0"/>
              <a:t>Poverty</a:t>
            </a:r>
          </a:p>
          <a:p>
            <a:pPr lvl="0"/>
            <a:r>
              <a:rPr lang="en-US" dirty="0">
                <a:solidFill>
                  <a:srgbClr val="FF0000"/>
                </a:solidFill>
              </a:rPr>
              <a:t>Illiteracy </a:t>
            </a:r>
          </a:p>
          <a:p>
            <a:pPr lvl="0"/>
            <a:r>
              <a:rPr lang="en-US" dirty="0">
                <a:solidFill>
                  <a:srgbClr val="FF0000"/>
                </a:solidFill>
              </a:rPr>
              <a:t>Bad company </a:t>
            </a:r>
          </a:p>
          <a:p>
            <a:pPr lvl="0"/>
            <a:r>
              <a:rPr lang="en-US" dirty="0"/>
              <a:t>Drug abuse </a:t>
            </a:r>
          </a:p>
          <a:p>
            <a:pPr lvl="0"/>
            <a:r>
              <a:rPr lang="en-US" dirty="0"/>
              <a:t>Poor integration into the society</a:t>
            </a:r>
          </a:p>
          <a:p>
            <a:pPr lvl="0"/>
            <a:r>
              <a:rPr lang="en-US" dirty="0"/>
              <a:t>Lack of communication </a:t>
            </a:r>
          </a:p>
          <a:p>
            <a:pPr lvl="0"/>
            <a:r>
              <a:rPr lang="en-US" dirty="0"/>
              <a:t>Laxed laws.</a:t>
            </a:r>
          </a:p>
        </p:txBody>
      </p:sp>
      <p:sp>
        <p:nvSpPr>
          <p:cNvPr id="4" name="Slide Number Placeholder 3"/>
          <p:cNvSpPr>
            <a:spLocks noGrp="1"/>
          </p:cNvSpPr>
          <p:nvPr>
            <p:ph type="sldNum" sz="quarter" idx="12"/>
          </p:nvPr>
        </p:nvSpPr>
        <p:spPr/>
        <p:txBody>
          <a:bodyPr/>
          <a:lstStyle/>
          <a:p>
            <a:fld id="{8AAA50D7-2AB6-4D54-8589-C75E14210148}" type="slidenum">
              <a:rPr lang="en-US" smtClean="0"/>
              <a:pPr/>
              <a:t>53</a:t>
            </a:fld>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pPr lvl="0"/>
            <a:r>
              <a:rPr lang="en-US" b="1" dirty="0"/>
              <a:t>Inherited factors - </a:t>
            </a:r>
            <a:r>
              <a:rPr lang="en-US" dirty="0"/>
              <a:t>these may predispose a child to this behavior while the environmental factors precipitate it &amp; determine the type of antisocial behavior. </a:t>
            </a:r>
          </a:p>
          <a:p>
            <a:pPr lvl="0"/>
            <a:r>
              <a:rPr lang="en-US" dirty="0"/>
              <a:t>Head trauma &amp; epilepsy </a:t>
            </a:r>
          </a:p>
        </p:txBody>
      </p:sp>
      <p:sp>
        <p:nvSpPr>
          <p:cNvPr id="4" name="Slide Number Placeholder 3"/>
          <p:cNvSpPr>
            <a:spLocks noGrp="1"/>
          </p:cNvSpPr>
          <p:nvPr>
            <p:ph type="sldNum" sz="quarter" idx="12"/>
          </p:nvPr>
        </p:nvSpPr>
        <p:spPr/>
        <p:txBody>
          <a:bodyPr/>
          <a:lstStyle/>
          <a:p>
            <a:fld id="{8AAA50D7-2AB6-4D54-8589-C75E14210148}" type="slidenum">
              <a:rPr lang="en-US" smtClean="0"/>
              <a:pPr/>
              <a:t>54</a:t>
            </a:fld>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Spectrum of antisocial behavior –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a:t>Stealing </a:t>
            </a:r>
          </a:p>
          <a:p>
            <a:pPr lvl="0"/>
            <a:r>
              <a:rPr lang="en-US" dirty="0"/>
              <a:t>Cheating </a:t>
            </a:r>
          </a:p>
          <a:p>
            <a:pPr lvl="0"/>
            <a:r>
              <a:rPr lang="en-US" dirty="0"/>
              <a:t>Lying repeatedly </a:t>
            </a:r>
          </a:p>
          <a:p>
            <a:pPr lvl="0"/>
            <a:r>
              <a:rPr lang="en-US" dirty="0"/>
              <a:t>Running away from home </a:t>
            </a:r>
          </a:p>
          <a:p>
            <a:pPr lvl="0"/>
            <a:r>
              <a:rPr lang="en-US" dirty="0">
                <a:solidFill>
                  <a:srgbClr val="FF0000"/>
                </a:solidFill>
              </a:rPr>
              <a:t>Disobedience </a:t>
            </a:r>
          </a:p>
          <a:p>
            <a:pPr lvl="0"/>
            <a:r>
              <a:rPr lang="en-US" dirty="0">
                <a:solidFill>
                  <a:srgbClr val="FF0000"/>
                </a:solidFill>
              </a:rPr>
              <a:t>Fire setting </a:t>
            </a:r>
          </a:p>
          <a:p>
            <a:pPr lvl="0"/>
            <a:r>
              <a:rPr lang="en-US" dirty="0">
                <a:solidFill>
                  <a:srgbClr val="FF0000"/>
                </a:solidFill>
              </a:rPr>
              <a:t>Sexual perversions </a:t>
            </a:r>
          </a:p>
          <a:p>
            <a:pPr lvl="0"/>
            <a:r>
              <a:rPr lang="en-US" dirty="0">
                <a:solidFill>
                  <a:srgbClr val="FF0000"/>
                </a:solidFill>
              </a:rPr>
              <a:t>Smoking </a:t>
            </a:r>
          </a:p>
          <a:p>
            <a:pPr lvl="0"/>
            <a:r>
              <a:rPr lang="en-US" dirty="0">
                <a:solidFill>
                  <a:srgbClr val="FF0000"/>
                </a:solidFill>
              </a:rPr>
              <a:t>Drinkin</a:t>
            </a:r>
            <a:r>
              <a:rPr lang="en-US" dirty="0"/>
              <a:t>g </a:t>
            </a:r>
          </a:p>
          <a:p>
            <a:pPr lvl="0"/>
            <a:r>
              <a:rPr lang="en-US" dirty="0"/>
              <a:t>Fighting </a:t>
            </a:r>
          </a:p>
          <a:p>
            <a:pPr lvl="0"/>
            <a:r>
              <a:rPr lang="en-US" dirty="0"/>
              <a:t>Violence </a:t>
            </a:r>
          </a:p>
          <a:p>
            <a:pPr lvl="0"/>
            <a:r>
              <a:rPr lang="en-US" dirty="0"/>
              <a:t>Cruelty to animals </a:t>
            </a:r>
          </a:p>
          <a:p>
            <a:endParaRPr lang="en-US" dirty="0"/>
          </a:p>
          <a:p>
            <a:endParaRPr lang="en-US" dirty="0"/>
          </a:p>
        </p:txBody>
      </p:sp>
      <p:sp>
        <p:nvSpPr>
          <p:cNvPr id="4" name="Slide Number Placeholder 3"/>
          <p:cNvSpPr>
            <a:spLocks noGrp="1"/>
          </p:cNvSpPr>
          <p:nvPr>
            <p:ph type="sldNum" sz="quarter" idx="12"/>
          </p:nvPr>
        </p:nvSpPr>
        <p:spPr/>
        <p:txBody>
          <a:bodyPr/>
          <a:lstStyle/>
          <a:p>
            <a:fld id="{8AAA50D7-2AB6-4D54-8589-C75E14210148}" type="slidenum">
              <a:rPr lang="en-US" smtClean="0"/>
              <a:pPr/>
              <a:t>55</a:t>
            </a:fld>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Treatment- </a:t>
            </a:r>
            <a:br>
              <a:rPr lang="en-US" dirty="0"/>
            </a:br>
            <a:endParaRPr lang="en-US" dirty="0"/>
          </a:p>
        </p:txBody>
      </p:sp>
      <p:sp>
        <p:nvSpPr>
          <p:cNvPr id="3" name="Content Placeholder 2"/>
          <p:cNvSpPr>
            <a:spLocks noGrp="1"/>
          </p:cNvSpPr>
          <p:nvPr>
            <p:ph idx="1"/>
          </p:nvPr>
        </p:nvSpPr>
        <p:spPr>
          <a:xfrm>
            <a:off x="457200" y="990600"/>
            <a:ext cx="8229600" cy="5334000"/>
          </a:xfrm>
        </p:spPr>
        <p:txBody>
          <a:bodyPr>
            <a:normAutofit fontScale="92500" lnSpcReduction="10000"/>
          </a:bodyPr>
          <a:lstStyle/>
          <a:p>
            <a:r>
              <a:rPr lang="en-US" dirty="0"/>
              <a:t>Although hundreds of programme are to treat these cases have been formulated, no program is found to be particularly successful. </a:t>
            </a:r>
          </a:p>
          <a:p>
            <a:r>
              <a:rPr lang="en-US" dirty="0"/>
              <a:t>The treatment lines include removal of specific individual vulnerabilities (medical, psychological, or social factors) &amp; </a:t>
            </a:r>
            <a:r>
              <a:rPr lang="en-US" dirty="0">
                <a:solidFill>
                  <a:srgbClr val="FF0000"/>
                </a:solidFill>
              </a:rPr>
              <a:t>placement of them into appropriate employment or educational institute</a:t>
            </a:r>
            <a:r>
              <a:rPr lang="en-US" dirty="0"/>
              <a:t>. </a:t>
            </a:r>
          </a:p>
          <a:p>
            <a:r>
              <a:rPr lang="en-US" dirty="0"/>
              <a:t>Behavior modification, family &amp; group therapies are also helpful in some cases. </a:t>
            </a:r>
          </a:p>
          <a:p>
            <a:r>
              <a:rPr lang="en-US" dirty="0"/>
              <a:t>Most of </a:t>
            </a:r>
            <a:r>
              <a:rPr lang="en-US" dirty="0">
                <a:solidFill>
                  <a:srgbClr val="FF0000"/>
                </a:solidFill>
              </a:rPr>
              <a:t>children improve with time</a:t>
            </a:r>
            <a:r>
              <a:rPr lang="en-US" dirty="0"/>
              <a:t>, but same may become antisocial adults.</a:t>
            </a:r>
          </a:p>
          <a:p>
            <a:r>
              <a:rPr lang="en-US" dirty="0"/>
              <a:t> Parents are advised to </a:t>
            </a:r>
            <a:r>
              <a:rPr lang="en-US" dirty="0">
                <a:solidFill>
                  <a:srgbClr val="FF0000"/>
                </a:solidFill>
              </a:rPr>
              <a:t>consult a psychiatrist</a:t>
            </a:r>
            <a:r>
              <a:rPr lang="en-US" dirty="0"/>
              <a:t>, or pediatrician because multiple causation, substance or reproduction of antisocial behavior. </a:t>
            </a:r>
          </a:p>
          <a:p>
            <a:endParaRPr lang="en-US" dirty="0"/>
          </a:p>
        </p:txBody>
      </p:sp>
      <p:sp>
        <p:nvSpPr>
          <p:cNvPr id="4" name="Slide Number Placeholder 3"/>
          <p:cNvSpPr>
            <a:spLocks noGrp="1"/>
          </p:cNvSpPr>
          <p:nvPr>
            <p:ph type="sldNum" sz="quarter" idx="12"/>
          </p:nvPr>
        </p:nvSpPr>
        <p:spPr/>
        <p:txBody>
          <a:bodyPr/>
          <a:lstStyle/>
          <a:p>
            <a:fld id="{8AAA50D7-2AB6-4D54-8589-C75E14210148}" type="slidenum">
              <a:rPr lang="en-US" smtClean="0"/>
              <a:pPr/>
              <a:t>56</a:t>
            </a:fld>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14400"/>
            <a:ext cx="9144000" cy="5943600"/>
          </a:xfrm>
        </p:spPr>
        <p:txBody>
          <a:bodyPr/>
          <a:lstStyle/>
          <a:p>
            <a:r>
              <a:rPr lang="en-IN" dirty="0"/>
              <a:t>A disability may be </a:t>
            </a:r>
            <a:r>
              <a:rPr lang="en-IN" dirty="0">
                <a:solidFill>
                  <a:srgbClr val="FF0000"/>
                </a:solidFill>
              </a:rPr>
              <a:t>physical, cognitive, mental, sensory, emotional, developmental </a:t>
            </a:r>
            <a:r>
              <a:rPr lang="en-IN" dirty="0"/>
              <a:t>or some combination of these.</a:t>
            </a:r>
          </a:p>
          <a:p>
            <a:endParaRPr lang="en-IN" dirty="0"/>
          </a:p>
          <a:p>
            <a:r>
              <a:rPr lang="en-IN" b="1" u="sng" dirty="0"/>
              <a:t>PHYSICAL DISABILITY</a:t>
            </a:r>
          </a:p>
          <a:p>
            <a:r>
              <a:rPr lang="en-IN" dirty="0"/>
              <a:t>Any </a:t>
            </a:r>
            <a:r>
              <a:rPr lang="en-IN" dirty="0">
                <a:solidFill>
                  <a:srgbClr val="FF0000"/>
                </a:solidFill>
              </a:rPr>
              <a:t>impairment which limits the physical function of limbs or fine or gross motor </a:t>
            </a:r>
            <a:r>
              <a:rPr lang="en-IN" dirty="0"/>
              <a:t>ability is a physical disability. Other physical disabilities include impairments which limit other facets of daily living, such as severe </a:t>
            </a:r>
            <a:r>
              <a:rPr lang="en-IN" dirty="0">
                <a:hlinkClick r:id="rId2"/>
              </a:rPr>
              <a:t>sleep</a:t>
            </a:r>
            <a:r>
              <a:rPr lang="en-IN" u="sng" dirty="0">
                <a:hlinkClick r:id="rId2"/>
              </a:rPr>
              <a:t> </a:t>
            </a:r>
            <a:r>
              <a:rPr lang="en-IN" dirty="0" err="1">
                <a:hlinkClick r:id="rId2"/>
              </a:rPr>
              <a:t>apnea</a:t>
            </a:r>
            <a:endParaRPr lang="en-IN" dirty="0"/>
          </a:p>
        </p:txBody>
      </p:sp>
      <p:sp>
        <p:nvSpPr>
          <p:cNvPr id="3" name="Title 2"/>
          <p:cNvSpPr>
            <a:spLocks noGrp="1"/>
          </p:cNvSpPr>
          <p:nvPr>
            <p:ph type="title"/>
          </p:nvPr>
        </p:nvSpPr>
        <p:spPr>
          <a:xfrm>
            <a:off x="0" y="228600"/>
            <a:ext cx="8229600" cy="639762"/>
          </a:xfrm>
        </p:spPr>
        <p:txBody>
          <a:bodyPr>
            <a:normAutofit fontScale="90000"/>
          </a:bodyPr>
          <a:lstStyle/>
          <a:p>
            <a:r>
              <a:rPr lang="en-US" dirty="0"/>
              <a:t>Management of Challenged Children</a:t>
            </a:r>
            <a:endParaRPr lang="en-IN"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b="1" dirty="0"/>
              <a:t> According to WHO:</a:t>
            </a:r>
            <a:r>
              <a:rPr lang="en-IN" dirty="0"/>
              <a:t> ''Child abuse or maltreatment constitutes </a:t>
            </a:r>
            <a:r>
              <a:rPr lang="en-IN" dirty="0">
                <a:solidFill>
                  <a:srgbClr val="FF0000"/>
                </a:solidFill>
              </a:rPr>
              <a:t>all forms of physical and/or emotional ill-treatment, sexual abuse, neglect or negligent treatment or commercial or other exploitation</a:t>
            </a:r>
            <a:r>
              <a:rPr lang="en-IN" dirty="0"/>
              <a:t>, resulting in actual or potential harm to the child's health, survival, development or dignity in the context of a relationship of responsibility, trust or power.'' </a:t>
            </a:r>
          </a:p>
          <a:p>
            <a:endParaRPr lang="en-IN" dirty="0"/>
          </a:p>
        </p:txBody>
      </p:sp>
      <p:sp>
        <p:nvSpPr>
          <p:cNvPr id="3" name="Title 2"/>
          <p:cNvSpPr>
            <a:spLocks noGrp="1"/>
          </p:cNvSpPr>
          <p:nvPr>
            <p:ph type="title"/>
          </p:nvPr>
        </p:nvSpPr>
        <p:spPr>
          <a:xfrm>
            <a:off x="457200" y="274638"/>
            <a:ext cx="8229600" cy="944562"/>
          </a:xfrm>
        </p:spPr>
        <p:txBody>
          <a:bodyPr/>
          <a:lstStyle/>
          <a:p>
            <a:r>
              <a:rPr lang="en-US" dirty="0"/>
              <a:t>Socially challenged</a:t>
            </a:r>
            <a:endParaRPr lang="en-IN"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a:t>Proper management of a child with physical disability requires a </a:t>
            </a:r>
            <a:r>
              <a:rPr lang="en-IN" dirty="0">
                <a:solidFill>
                  <a:srgbClr val="FF0000"/>
                </a:solidFill>
              </a:rPr>
              <a:t>assessment to find out the capacity and the extend of disability</a:t>
            </a:r>
            <a:r>
              <a:rPr lang="en-IN" dirty="0"/>
              <a:t>. Involvement of the family is essential for the success of the different aspects of the therapy</a:t>
            </a:r>
          </a:p>
          <a:p>
            <a:endParaRPr lang="en-IN" dirty="0"/>
          </a:p>
        </p:txBody>
      </p:sp>
      <p:sp>
        <p:nvSpPr>
          <p:cNvPr id="3" name="Title 2"/>
          <p:cNvSpPr>
            <a:spLocks noGrp="1"/>
          </p:cNvSpPr>
          <p:nvPr>
            <p:ph type="title"/>
          </p:nvPr>
        </p:nvSpPr>
        <p:spPr/>
        <p:txBody>
          <a:bodyPr/>
          <a:lstStyle/>
          <a:p>
            <a:endParaRPr lang="en-IN"/>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8686800" cy="6096000"/>
          </a:xfrm>
        </p:spPr>
        <p:txBody>
          <a:bodyPr>
            <a:normAutofit/>
          </a:bodyPr>
          <a:lstStyle/>
          <a:p>
            <a:pPr>
              <a:buNone/>
            </a:pPr>
            <a:r>
              <a:rPr lang="en-US" b="1" dirty="0"/>
              <a:t>Frequency &amp; incidence – </a:t>
            </a:r>
            <a:endParaRPr lang="en-US" dirty="0"/>
          </a:p>
          <a:p>
            <a:pPr>
              <a:buNone/>
            </a:pPr>
            <a:r>
              <a:rPr lang="en-US" dirty="0"/>
              <a:t>Temper tantrums was found in </a:t>
            </a:r>
            <a:r>
              <a:rPr lang="en-US" dirty="0">
                <a:solidFill>
                  <a:srgbClr val="FF0000"/>
                </a:solidFill>
              </a:rPr>
              <a:t>22.8%</a:t>
            </a:r>
          </a:p>
          <a:p>
            <a:pPr>
              <a:buNone/>
            </a:pPr>
            <a:r>
              <a:rPr lang="en-US" dirty="0"/>
              <a:t> Children between </a:t>
            </a:r>
            <a:r>
              <a:rPr lang="en-US" dirty="0">
                <a:solidFill>
                  <a:srgbClr val="FF0000"/>
                </a:solidFill>
              </a:rPr>
              <a:t>3- 12 </a:t>
            </a:r>
            <a:r>
              <a:rPr lang="en-US" dirty="0"/>
              <a:t>years. Tantrum is more upto age of five years &amp; starts declining. </a:t>
            </a:r>
          </a:p>
          <a:p>
            <a:pPr>
              <a:buNone/>
            </a:pPr>
            <a:r>
              <a:rPr lang="en-US" dirty="0"/>
              <a:t> They are more common in </a:t>
            </a:r>
            <a:r>
              <a:rPr lang="en-US" dirty="0">
                <a:solidFill>
                  <a:srgbClr val="FF0000"/>
                </a:solidFill>
              </a:rPr>
              <a:t>boys</a:t>
            </a:r>
            <a:r>
              <a:rPr lang="en-US" dirty="0"/>
              <a:t>. </a:t>
            </a:r>
          </a:p>
          <a:p>
            <a:pPr>
              <a:buNone/>
            </a:pPr>
            <a:r>
              <a:rPr lang="en-US" dirty="0"/>
              <a:t>The boys with </a:t>
            </a:r>
            <a:r>
              <a:rPr lang="en-US" dirty="0">
                <a:solidFill>
                  <a:srgbClr val="FF0000"/>
                </a:solidFill>
              </a:rPr>
              <a:t>upper social class </a:t>
            </a:r>
            <a:r>
              <a:rPr lang="en-US" dirty="0"/>
              <a:t>was brought in preponderance while in girls it was from lower social class. </a:t>
            </a:r>
          </a:p>
          <a:p>
            <a:pPr>
              <a:buNone/>
            </a:pPr>
            <a:r>
              <a:rPr lang="en-US" dirty="0"/>
              <a:t>Tantrums were more common in </a:t>
            </a:r>
            <a:r>
              <a:rPr lang="en-US" dirty="0">
                <a:solidFill>
                  <a:srgbClr val="FF0000"/>
                </a:solidFill>
              </a:rPr>
              <a:t>joint families</a:t>
            </a:r>
            <a:r>
              <a:rPr lang="en-US" dirty="0"/>
              <a:t>. </a:t>
            </a:r>
          </a:p>
          <a:p>
            <a:pPr>
              <a:buNone/>
            </a:pPr>
            <a:r>
              <a:rPr lang="en-US" dirty="0"/>
              <a:t>The </a:t>
            </a:r>
            <a:r>
              <a:rPr lang="en-US" dirty="0">
                <a:solidFill>
                  <a:srgbClr val="FF0000"/>
                </a:solidFill>
              </a:rPr>
              <a:t>first born </a:t>
            </a:r>
            <a:r>
              <a:rPr lang="en-US" dirty="0"/>
              <a:t>child had problem twice as compared to second, third, &amp; fourth born child. </a:t>
            </a:r>
          </a:p>
          <a:p>
            <a:endParaRPr lang="en-US" dirty="0"/>
          </a:p>
        </p:txBody>
      </p:sp>
      <p:sp>
        <p:nvSpPr>
          <p:cNvPr id="4" name="Slide Number Placeholder 3"/>
          <p:cNvSpPr>
            <a:spLocks noGrp="1"/>
          </p:cNvSpPr>
          <p:nvPr>
            <p:ph type="sldNum" sz="quarter" idx="12"/>
          </p:nvPr>
        </p:nvSpPr>
        <p:spPr/>
        <p:txBody>
          <a:bodyPr/>
          <a:lstStyle/>
          <a:p>
            <a:fld id="{8AAA50D7-2AB6-4D54-8589-C75E14210148}" type="slidenum">
              <a:rPr lang="en-US" smtClean="0"/>
              <a:pPr/>
              <a:t>6</a:t>
            </a:fld>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8686800" cy="6858000"/>
          </a:xfrm>
        </p:spPr>
        <p:txBody>
          <a:bodyPr/>
          <a:lstStyle/>
          <a:p>
            <a:r>
              <a:rPr lang="en-IN" b="1" dirty="0"/>
              <a:t>PHYSIOTHERAPY</a:t>
            </a:r>
          </a:p>
          <a:p>
            <a:pPr lvl="0"/>
            <a:r>
              <a:rPr lang="en-IN" dirty="0"/>
              <a:t>Promote the </a:t>
            </a:r>
            <a:r>
              <a:rPr lang="en-IN" dirty="0">
                <a:solidFill>
                  <a:srgbClr val="FF0000"/>
                </a:solidFill>
              </a:rPr>
              <a:t>normal movement patterns, inhibiting the abnormal </a:t>
            </a:r>
            <a:r>
              <a:rPr lang="en-IN" dirty="0"/>
              <a:t>ones.</a:t>
            </a:r>
          </a:p>
          <a:p>
            <a:pPr lvl="0"/>
            <a:r>
              <a:rPr lang="en-IN" dirty="0"/>
              <a:t>Provide physiotherapy for physical disability</a:t>
            </a:r>
          </a:p>
          <a:p>
            <a:r>
              <a:rPr lang="en-IN" b="1" dirty="0"/>
              <a:t>OCCUPATIONAL THERAPY</a:t>
            </a:r>
          </a:p>
          <a:p>
            <a:pPr lvl="0"/>
            <a:r>
              <a:rPr lang="en-IN" dirty="0"/>
              <a:t>Help the child for </a:t>
            </a:r>
            <a:r>
              <a:rPr lang="en-IN" dirty="0">
                <a:solidFill>
                  <a:srgbClr val="FF0000"/>
                </a:solidFill>
              </a:rPr>
              <a:t>daily activities </a:t>
            </a:r>
            <a:r>
              <a:rPr lang="en-IN" dirty="0"/>
              <a:t>like feeding, bathing, dressing, toilet training etc</a:t>
            </a:r>
          </a:p>
          <a:p>
            <a:pPr lvl="0"/>
            <a:r>
              <a:rPr lang="en-IN" dirty="0"/>
              <a:t>The </a:t>
            </a:r>
            <a:r>
              <a:rPr lang="en-IN" dirty="0">
                <a:solidFill>
                  <a:srgbClr val="FF0000"/>
                </a:solidFill>
              </a:rPr>
              <a:t>activity is broken </a:t>
            </a:r>
            <a:r>
              <a:rPr lang="en-IN" dirty="0"/>
              <a:t>and these are taught one by one in sequence</a:t>
            </a:r>
          </a:p>
          <a:p>
            <a:r>
              <a:rPr lang="en-IN" b="1" dirty="0"/>
              <a:t>SPEECH THERAPY</a:t>
            </a:r>
          </a:p>
          <a:p>
            <a:pPr lvl="0"/>
            <a:r>
              <a:rPr lang="en-IN" dirty="0"/>
              <a:t>Children with problems in speech and hearing require the services of an </a:t>
            </a:r>
            <a:r>
              <a:rPr lang="en-IN" dirty="0">
                <a:solidFill>
                  <a:srgbClr val="FF0000"/>
                </a:solidFill>
              </a:rPr>
              <a:t>audiologist a</a:t>
            </a:r>
            <a:r>
              <a:rPr lang="en-IN" dirty="0"/>
              <a:t>nd a speech therapist</a:t>
            </a:r>
          </a:p>
          <a:p>
            <a:pPr lvl="0"/>
            <a:r>
              <a:rPr lang="en-IN" dirty="0"/>
              <a:t>Help the child to interact more through play</a:t>
            </a:r>
          </a:p>
          <a:p>
            <a:endParaRPr lang="en-IN"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321491"/>
          </a:xfrm>
        </p:spPr>
        <p:txBody>
          <a:bodyPr>
            <a:normAutofit/>
          </a:bodyPr>
          <a:lstStyle/>
          <a:p>
            <a:r>
              <a:rPr lang="en-IN" b="1" dirty="0"/>
              <a:t>PARENTAL COUNSELLING</a:t>
            </a:r>
          </a:p>
          <a:p>
            <a:pPr lvl="0"/>
            <a:r>
              <a:rPr lang="en-IN" dirty="0"/>
              <a:t>Parental </a:t>
            </a:r>
            <a:r>
              <a:rPr lang="en-IN" dirty="0">
                <a:solidFill>
                  <a:srgbClr val="FF0000"/>
                </a:solidFill>
              </a:rPr>
              <a:t>acceptance of the problem </a:t>
            </a:r>
            <a:r>
              <a:rPr lang="en-IN" dirty="0"/>
              <a:t>and their participation is needed</a:t>
            </a:r>
          </a:p>
          <a:p>
            <a:pPr lvl="0"/>
            <a:r>
              <a:rPr lang="en-IN" dirty="0"/>
              <a:t>Simple and honest explanation with emphasis on the </a:t>
            </a:r>
            <a:r>
              <a:rPr lang="en-IN" dirty="0">
                <a:solidFill>
                  <a:srgbClr val="FF0000"/>
                </a:solidFill>
              </a:rPr>
              <a:t>positive aspect of the child </a:t>
            </a:r>
            <a:r>
              <a:rPr lang="en-IN" dirty="0"/>
              <a:t>should be provided</a:t>
            </a:r>
          </a:p>
          <a:p>
            <a:pPr lvl="0"/>
            <a:r>
              <a:rPr lang="en-IN" dirty="0"/>
              <a:t>Parents also need to </a:t>
            </a:r>
            <a:r>
              <a:rPr lang="en-IN" dirty="0">
                <a:solidFill>
                  <a:srgbClr val="FF0000"/>
                </a:solidFill>
              </a:rPr>
              <a:t>explain the long term goals</a:t>
            </a:r>
          </a:p>
          <a:p>
            <a:pPr lvl="0"/>
            <a:r>
              <a:rPr lang="en-IN" dirty="0"/>
              <a:t>If it is a older child, he or she needs </a:t>
            </a:r>
            <a:r>
              <a:rPr lang="en-IN" dirty="0">
                <a:solidFill>
                  <a:srgbClr val="FF0000"/>
                </a:solidFill>
              </a:rPr>
              <a:t>appropriate schooling and special training </a:t>
            </a:r>
            <a:r>
              <a:rPr lang="en-IN" dirty="0"/>
              <a:t>according  to his or her abilities</a:t>
            </a:r>
          </a:p>
          <a:p>
            <a:endParaRPr lang="en-IN"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762000"/>
            <a:ext cx="8915400" cy="6096000"/>
          </a:xfrm>
        </p:spPr>
        <p:txBody>
          <a:bodyPr/>
          <a:lstStyle/>
          <a:p>
            <a:pPr lvl="0"/>
            <a:r>
              <a:rPr lang="en-IN" dirty="0"/>
              <a:t>Imbalanced nutrition less than body requirement related to physical inability as evidenced by loss of appetite and aversion to eating. </a:t>
            </a:r>
          </a:p>
          <a:p>
            <a:pPr lvl="0"/>
            <a:r>
              <a:rPr lang="en-IN" dirty="0"/>
              <a:t>Assess the </a:t>
            </a:r>
            <a:r>
              <a:rPr lang="en-IN" dirty="0">
                <a:solidFill>
                  <a:srgbClr val="FF0000"/>
                </a:solidFill>
              </a:rPr>
              <a:t>nutritional status </a:t>
            </a:r>
            <a:r>
              <a:rPr lang="en-IN" dirty="0"/>
              <a:t>and weight loss of the patient </a:t>
            </a:r>
          </a:p>
          <a:p>
            <a:pPr lvl="0"/>
            <a:r>
              <a:rPr lang="en-IN" dirty="0"/>
              <a:t>Avoid comments on the amount of food the child is taking</a:t>
            </a:r>
          </a:p>
          <a:p>
            <a:pPr lvl="0"/>
            <a:r>
              <a:rPr lang="en-IN" dirty="0"/>
              <a:t>Provide </a:t>
            </a:r>
            <a:r>
              <a:rPr lang="en-IN" dirty="0">
                <a:solidFill>
                  <a:srgbClr val="FF0000"/>
                </a:solidFill>
              </a:rPr>
              <a:t>small and frequent </a:t>
            </a:r>
            <a:r>
              <a:rPr lang="en-IN" dirty="0"/>
              <a:t>diets</a:t>
            </a:r>
          </a:p>
          <a:p>
            <a:pPr lvl="0"/>
            <a:r>
              <a:rPr lang="en-IN" dirty="0"/>
              <a:t>Intake and output or calorie counts should be taken daily</a:t>
            </a:r>
          </a:p>
          <a:p>
            <a:pPr lvl="0"/>
            <a:r>
              <a:rPr lang="en-IN" dirty="0"/>
              <a:t>Provide </a:t>
            </a:r>
            <a:r>
              <a:rPr lang="en-IN" dirty="0">
                <a:solidFill>
                  <a:srgbClr val="FF0000"/>
                </a:solidFill>
              </a:rPr>
              <a:t>psychological support</a:t>
            </a:r>
            <a:r>
              <a:rPr lang="en-IN" dirty="0"/>
              <a:t> to the parents </a:t>
            </a:r>
          </a:p>
          <a:p>
            <a:pPr lvl="0"/>
            <a:endParaRPr lang="en-IN" dirty="0"/>
          </a:p>
          <a:p>
            <a:endParaRPr lang="en-IN" dirty="0"/>
          </a:p>
        </p:txBody>
      </p:sp>
      <p:sp>
        <p:nvSpPr>
          <p:cNvPr id="3" name="Title 2"/>
          <p:cNvSpPr>
            <a:spLocks noGrp="1"/>
          </p:cNvSpPr>
          <p:nvPr>
            <p:ph type="title"/>
          </p:nvPr>
        </p:nvSpPr>
        <p:spPr>
          <a:xfrm>
            <a:off x="0" y="0"/>
            <a:ext cx="8229600" cy="639762"/>
          </a:xfrm>
        </p:spPr>
        <p:txBody>
          <a:bodyPr>
            <a:normAutofit fontScale="90000"/>
          </a:bodyPr>
          <a:lstStyle/>
          <a:p>
            <a:r>
              <a:rPr lang="en-US" dirty="0"/>
              <a:t>Nursing Diagnosis</a:t>
            </a:r>
            <a:endParaRPr lang="en-IN"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9144000" cy="6858000"/>
          </a:xfrm>
        </p:spPr>
        <p:txBody>
          <a:bodyPr/>
          <a:lstStyle/>
          <a:p>
            <a:endParaRPr lang="en-IN" dirty="0"/>
          </a:p>
          <a:p>
            <a:endParaRPr lang="en-IN" dirty="0"/>
          </a:p>
          <a:p>
            <a:r>
              <a:rPr lang="en-IN" dirty="0"/>
              <a:t>Altered sensory perception related to physical disability as evidenced by problem solving inability</a:t>
            </a:r>
          </a:p>
          <a:p>
            <a:pPr lvl="0"/>
            <a:r>
              <a:rPr lang="en-IN" dirty="0"/>
              <a:t>Assess the </a:t>
            </a:r>
            <a:r>
              <a:rPr lang="en-IN" dirty="0">
                <a:solidFill>
                  <a:srgbClr val="FF0000"/>
                </a:solidFill>
              </a:rPr>
              <a:t>sensory level </a:t>
            </a:r>
            <a:r>
              <a:rPr lang="en-IN" dirty="0"/>
              <a:t>of the child</a:t>
            </a:r>
          </a:p>
          <a:p>
            <a:pPr lvl="0"/>
            <a:r>
              <a:rPr lang="en-IN" dirty="0"/>
              <a:t>Always </a:t>
            </a:r>
            <a:r>
              <a:rPr lang="en-IN" dirty="0">
                <a:solidFill>
                  <a:srgbClr val="FF0000"/>
                </a:solidFill>
              </a:rPr>
              <a:t>be with </a:t>
            </a:r>
            <a:r>
              <a:rPr lang="en-IN" dirty="0"/>
              <a:t>the child</a:t>
            </a:r>
          </a:p>
          <a:p>
            <a:pPr lvl="0"/>
            <a:r>
              <a:rPr lang="en-IN" dirty="0"/>
              <a:t>Keep away all the sharp instruments</a:t>
            </a:r>
          </a:p>
          <a:p>
            <a:pPr lvl="0"/>
            <a:r>
              <a:rPr lang="en-IN" dirty="0"/>
              <a:t>Help the child to know the </a:t>
            </a:r>
            <a:r>
              <a:rPr lang="en-IN" dirty="0">
                <a:solidFill>
                  <a:srgbClr val="FF0000"/>
                </a:solidFill>
              </a:rPr>
              <a:t>difference between hot and cold</a:t>
            </a:r>
          </a:p>
          <a:p>
            <a:r>
              <a:rPr lang="en-IN" dirty="0"/>
              <a:t>Provide </a:t>
            </a:r>
            <a:r>
              <a:rPr lang="en-IN" dirty="0">
                <a:solidFill>
                  <a:srgbClr val="FF0000"/>
                </a:solidFill>
              </a:rPr>
              <a:t>stimulation therapy</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52400"/>
            <a:ext cx="8686800" cy="6705600"/>
          </a:xfrm>
        </p:spPr>
        <p:txBody>
          <a:bodyPr/>
          <a:lstStyle/>
          <a:p>
            <a:pPr lvl="0"/>
            <a:endParaRPr lang="en-IN" dirty="0"/>
          </a:p>
          <a:p>
            <a:pPr lvl="0"/>
            <a:endParaRPr lang="en-IN" dirty="0"/>
          </a:p>
          <a:p>
            <a:pPr lvl="0"/>
            <a:r>
              <a:rPr lang="en-IN" dirty="0"/>
              <a:t>Altered parenting related to interruption in bonding process </a:t>
            </a:r>
          </a:p>
          <a:p>
            <a:pPr lvl="0"/>
            <a:r>
              <a:rPr lang="en-IN" dirty="0"/>
              <a:t>Encourage the parents to </a:t>
            </a:r>
            <a:r>
              <a:rPr lang="en-IN" dirty="0">
                <a:solidFill>
                  <a:srgbClr val="FF0000"/>
                </a:solidFill>
              </a:rPr>
              <a:t>touch and hold the infant</a:t>
            </a:r>
          </a:p>
          <a:p>
            <a:pPr lvl="0"/>
            <a:r>
              <a:rPr lang="en-IN" dirty="0"/>
              <a:t>Encourage the parents to </a:t>
            </a:r>
            <a:r>
              <a:rPr lang="en-IN" dirty="0">
                <a:solidFill>
                  <a:srgbClr val="FF0000"/>
                </a:solidFill>
              </a:rPr>
              <a:t>participate in care</a:t>
            </a:r>
          </a:p>
          <a:p>
            <a:pPr lvl="0"/>
            <a:r>
              <a:rPr lang="en-IN" dirty="0"/>
              <a:t>Keep </a:t>
            </a:r>
            <a:r>
              <a:rPr lang="en-IN" dirty="0">
                <a:solidFill>
                  <a:srgbClr val="FF0000"/>
                </a:solidFill>
              </a:rPr>
              <a:t>parents informed </a:t>
            </a:r>
            <a:r>
              <a:rPr lang="en-IN" dirty="0"/>
              <a:t>of the progress of the child</a:t>
            </a:r>
          </a:p>
          <a:p>
            <a:pPr lvl="0"/>
            <a:r>
              <a:rPr lang="en-IN" dirty="0"/>
              <a:t>Provide </a:t>
            </a:r>
            <a:r>
              <a:rPr lang="en-IN" dirty="0">
                <a:solidFill>
                  <a:srgbClr val="FF0000"/>
                </a:solidFill>
              </a:rPr>
              <a:t>psychological support </a:t>
            </a:r>
            <a:r>
              <a:rPr lang="en-IN" dirty="0"/>
              <a:t>to the parents </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a:t>Risk for injury related to physical disability</a:t>
            </a:r>
          </a:p>
          <a:p>
            <a:pPr lvl="0"/>
            <a:r>
              <a:rPr lang="en-IN" dirty="0"/>
              <a:t>Monitor the </a:t>
            </a:r>
            <a:r>
              <a:rPr lang="en-IN" dirty="0">
                <a:solidFill>
                  <a:srgbClr val="FF0000"/>
                </a:solidFill>
              </a:rPr>
              <a:t>vital signs </a:t>
            </a:r>
            <a:r>
              <a:rPr lang="en-IN" dirty="0"/>
              <a:t>daily</a:t>
            </a:r>
          </a:p>
          <a:p>
            <a:pPr lvl="0"/>
            <a:r>
              <a:rPr lang="en-IN" dirty="0"/>
              <a:t>Remove all the </a:t>
            </a:r>
            <a:r>
              <a:rPr lang="en-IN" dirty="0">
                <a:solidFill>
                  <a:srgbClr val="FF0000"/>
                </a:solidFill>
              </a:rPr>
              <a:t>sharp things </a:t>
            </a:r>
            <a:r>
              <a:rPr lang="en-IN" dirty="0"/>
              <a:t>from the environment</a:t>
            </a:r>
          </a:p>
          <a:p>
            <a:pPr lvl="0"/>
            <a:r>
              <a:rPr lang="en-IN" dirty="0"/>
              <a:t>Be </a:t>
            </a:r>
            <a:r>
              <a:rPr lang="en-IN" dirty="0">
                <a:solidFill>
                  <a:srgbClr val="FF0000"/>
                </a:solidFill>
              </a:rPr>
              <a:t>with the child </a:t>
            </a:r>
            <a:r>
              <a:rPr lang="en-IN" dirty="0"/>
              <a:t>all the time</a:t>
            </a:r>
          </a:p>
          <a:p>
            <a:pPr>
              <a:buNone/>
            </a:pPr>
            <a:endParaRPr lang="en-IN" dirty="0"/>
          </a:p>
        </p:txBody>
      </p:sp>
      <p:sp>
        <p:nvSpPr>
          <p:cNvPr id="3" name="Title 2"/>
          <p:cNvSpPr>
            <a:spLocks noGrp="1"/>
          </p:cNvSpPr>
          <p:nvPr>
            <p:ph type="title"/>
          </p:nvPr>
        </p:nvSpPr>
        <p:spPr/>
        <p:txBody>
          <a:bodyPr/>
          <a:lstStyle/>
          <a:p>
            <a:endParaRPr lang="en-IN"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a:t>A critical responsibility of the nurse is </a:t>
            </a:r>
            <a:r>
              <a:rPr lang="en-IN" dirty="0">
                <a:solidFill>
                  <a:srgbClr val="FF0000"/>
                </a:solidFill>
              </a:rPr>
              <a:t>identify abusive situation</a:t>
            </a:r>
            <a:r>
              <a:rPr lang="en-IN" dirty="0"/>
              <a:t>. The characteristics that may predispose members of some families to commit abuse can serve as a framework for assessing vulnerability. A careful </a:t>
            </a:r>
            <a:r>
              <a:rPr lang="en-IN" dirty="0">
                <a:solidFill>
                  <a:srgbClr val="FF0000"/>
                </a:solidFill>
              </a:rPr>
              <a:t>detailed history and interview</a:t>
            </a:r>
            <a:r>
              <a:rPr lang="en-IN" dirty="0"/>
              <a:t> combined with a thorough physical examination are the diagnostic tool needed to identify abuse.</a:t>
            </a:r>
          </a:p>
          <a:p>
            <a:endParaRPr lang="en-IN" dirty="0"/>
          </a:p>
        </p:txBody>
      </p:sp>
      <p:sp>
        <p:nvSpPr>
          <p:cNvPr id="3" name="Title 2"/>
          <p:cNvSpPr>
            <a:spLocks noGrp="1"/>
          </p:cNvSpPr>
          <p:nvPr>
            <p:ph type="title"/>
          </p:nvPr>
        </p:nvSpPr>
        <p:spPr>
          <a:xfrm>
            <a:off x="0" y="457200"/>
            <a:ext cx="8229600" cy="868362"/>
          </a:xfrm>
        </p:spPr>
        <p:txBody>
          <a:bodyPr>
            <a:normAutofit fontScale="90000"/>
          </a:bodyPr>
          <a:lstStyle/>
          <a:p>
            <a:r>
              <a:rPr lang="en-US" dirty="0"/>
              <a:t>Nursing Management of Socially Challenged</a:t>
            </a:r>
            <a:endParaRPr lang="en-IN"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8686800" cy="6858000"/>
          </a:xfrm>
        </p:spPr>
        <p:txBody>
          <a:bodyPr/>
          <a:lstStyle/>
          <a:p>
            <a:endParaRPr lang="en-IN" b="1" dirty="0"/>
          </a:p>
          <a:p>
            <a:r>
              <a:rPr lang="en-IN" b="1" dirty="0"/>
              <a:t>Talking with children who reveals abuse:</a:t>
            </a:r>
            <a:endParaRPr lang="en-IN" dirty="0"/>
          </a:p>
          <a:p>
            <a:pPr lvl="0"/>
            <a:r>
              <a:rPr lang="en-IN" dirty="0"/>
              <a:t>Provide a </a:t>
            </a:r>
            <a:r>
              <a:rPr lang="en-IN" dirty="0">
                <a:solidFill>
                  <a:srgbClr val="FF0000"/>
                </a:solidFill>
              </a:rPr>
              <a:t>private time </a:t>
            </a:r>
            <a:r>
              <a:rPr lang="en-IN" dirty="0"/>
              <a:t>and place to talk.</a:t>
            </a:r>
          </a:p>
          <a:p>
            <a:pPr lvl="0"/>
            <a:r>
              <a:rPr lang="en-IN" dirty="0">
                <a:solidFill>
                  <a:srgbClr val="FF0000"/>
                </a:solidFill>
              </a:rPr>
              <a:t>Do not express shock </a:t>
            </a:r>
            <a:r>
              <a:rPr lang="en-IN" dirty="0"/>
              <a:t>or criticise the family</a:t>
            </a:r>
          </a:p>
          <a:p>
            <a:pPr lvl="0"/>
            <a:r>
              <a:rPr lang="en-IN" dirty="0">
                <a:solidFill>
                  <a:srgbClr val="FF0000"/>
                </a:solidFill>
              </a:rPr>
              <a:t>Reassure</a:t>
            </a:r>
            <a:r>
              <a:rPr lang="en-IN" dirty="0"/>
              <a:t> them that they have done the right thing by telling </a:t>
            </a:r>
          </a:p>
          <a:p>
            <a:pPr lvl="0"/>
            <a:r>
              <a:rPr lang="en-IN" dirty="0"/>
              <a:t>Determine their immediate need for safety</a:t>
            </a:r>
          </a:p>
          <a:p>
            <a:r>
              <a:rPr lang="en-IN" b="1" dirty="0"/>
              <a:t>Protect the child from further abuse	</a:t>
            </a:r>
            <a:endParaRPr lang="en-IN" dirty="0"/>
          </a:p>
          <a:p>
            <a:r>
              <a:rPr lang="en-IN" dirty="0">
                <a:solidFill>
                  <a:srgbClr val="FF0000"/>
                </a:solidFill>
              </a:rPr>
              <a:t>Identification</a:t>
            </a:r>
            <a:r>
              <a:rPr lang="en-IN" dirty="0"/>
              <a:t> of the instances of the suspected abuse or neglect is essential. The </a:t>
            </a:r>
            <a:r>
              <a:rPr lang="en-IN" dirty="0">
                <a:solidFill>
                  <a:srgbClr val="FF0000"/>
                </a:solidFill>
              </a:rPr>
              <a:t>nurse or the NGO worker</a:t>
            </a:r>
            <a:r>
              <a:rPr lang="en-IN" dirty="0"/>
              <a:t> may come in contact with the abused children in an emergency department, </a:t>
            </a:r>
            <a:r>
              <a:rPr lang="en-IN" dirty="0">
                <a:solidFill>
                  <a:srgbClr val="FF0000"/>
                </a:solidFill>
              </a:rPr>
              <a:t>day care centre, school or home</a:t>
            </a:r>
            <a:r>
              <a:rPr lang="en-IN" dirty="0"/>
              <a:t>.</a:t>
            </a:r>
          </a:p>
          <a:p>
            <a:endParaRPr lang="en-IN"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IN" b="1" dirty="0"/>
              <a:t>Support the child</a:t>
            </a:r>
            <a:endParaRPr lang="en-IN" dirty="0"/>
          </a:p>
          <a:p>
            <a:pPr lvl="0"/>
            <a:r>
              <a:rPr lang="en-IN" dirty="0"/>
              <a:t>Children suspected of being abused are often </a:t>
            </a:r>
            <a:r>
              <a:rPr lang="en-IN" dirty="0">
                <a:solidFill>
                  <a:srgbClr val="FF0000"/>
                </a:solidFill>
              </a:rPr>
              <a:t>hospitalized for medical management</a:t>
            </a:r>
            <a:r>
              <a:rPr lang="en-IN" dirty="0"/>
              <a:t> of their injuries and to allow further assessment of their safety needs</a:t>
            </a:r>
          </a:p>
          <a:p>
            <a:pPr lvl="0"/>
            <a:r>
              <a:rPr lang="en-IN" dirty="0"/>
              <a:t>The child should be treated as a child with </a:t>
            </a:r>
            <a:r>
              <a:rPr lang="en-IN" dirty="0">
                <a:solidFill>
                  <a:srgbClr val="FF0000"/>
                </a:solidFill>
              </a:rPr>
              <a:t>usual physical needs, developmental task </a:t>
            </a:r>
            <a:r>
              <a:rPr lang="en-IN" dirty="0"/>
              <a:t>and play interest – not as a victim of abuse</a:t>
            </a:r>
          </a:p>
          <a:p>
            <a:pPr lvl="0"/>
            <a:r>
              <a:rPr lang="en-IN" dirty="0"/>
              <a:t>A </a:t>
            </a:r>
            <a:r>
              <a:rPr lang="en-IN" dirty="0">
                <a:solidFill>
                  <a:srgbClr val="FF0000"/>
                </a:solidFill>
              </a:rPr>
              <a:t>positive and a constructive environment </a:t>
            </a:r>
            <a:r>
              <a:rPr lang="en-IN" dirty="0"/>
              <a:t>is provided to the child to reprieve from the abusive situation</a:t>
            </a:r>
          </a:p>
          <a:p>
            <a:endParaRPr lang="en-IN" dirty="0"/>
          </a:p>
        </p:txBody>
      </p:sp>
      <p:sp>
        <p:nvSpPr>
          <p:cNvPr id="3" name="Title 2"/>
          <p:cNvSpPr>
            <a:spLocks noGrp="1"/>
          </p:cNvSpPr>
          <p:nvPr>
            <p:ph type="title"/>
          </p:nvPr>
        </p:nvSpPr>
        <p:spPr/>
        <p:txBody>
          <a:bodyPr/>
          <a:lstStyle/>
          <a:p>
            <a:endParaRPr lang="en-IN"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6324600"/>
          </a:xfrm>
        </p:spPr>
        <p:txBody>
          <a:bodyPr>
            <a:normAutofit/>
          </a:bodyPr>
          <a:lstStyle/>
          <a:p>
            <a:r>
              <a:rPr lang="en-IN" b="1" dirty="0"/>
              <a:t>Support family</a:t>
            </a:r>
            <a:endParaRPr lang="en-IN" dirty="0"/>
          </a:p>
          <a:p>
            <a:pPr lvl="0"/>
            <a:r>
              <a:rPr lang="en-IN" dirty="0"/>
              <a:t>Encourages the </a:t>
            </a:r>
            <a:r>
              <a:rPr lang="en-IN" dirty="0">
                <a:solidFill>
                  <a:srgbClr val="FF0000"/>
                </a:solidFill>
              </a:rPr>
              <a:t>child relation with non offending parents</a:t>
            </a:r>
          </a:p>
          <a:p>
            <a:pPr lvl="0"/>
            <a:r>
              <a:rPr lang="en-IN" dirty="0">
                <a:solidFill>
                  <a:srgbClr val="FF0000"/>
                </a:solidFill>
              </a:rPr>
              <a:t>Educate the parents</a:t>
            </a:r>
            <a:r>
              <a:rPr lang="en-IN" dirty="0"/>
              <a:t> regarding the child’s physical and emotional needs</a:t>
            </a:r>
          </a:p>
          <a:p>
            <a:pPr lvl="0"/>
            <a:r>
              <a:rPr lang="en-IN" dirty="0"/>
              <a:t>Help the parents in </a:t>
            </a:r>
            <a:r>
              <a:rPr lang="en-IN" dirty="0">
                <a:solidFill>
                  <a:srgbClr val="FF0000"/>
                </a:solidFill>
              </a:rPr>
              <a:t>dealing with frustration </a:t>
            </a:r>
            <a:r>
              <a:rPr lang="en-IN" dirty="0"/>
              <a:t>so that they do not vent anger on the child </a:t>
            </a:r>
          </a:p>
          <a:p>
            <a:pPr lvl="0"/>
            <a:r>
              <a:rPr lang="en-IN" dirty="0"/>
              <a:t>Family members are advised to </a:t>
            </a:r>
            <a:r>
              <a:rPr lang="en-IN" dirty="0">
                <a:solidFill>
                  <a:srgbClr val="FF0000"/>
                </a:solidFill>
              </a:rPr>
              <a:t>encourage the child</a:t>
            </a:r>
            <a:r>
              <a:rPr lang="en-IN" dirty="0"/>
              <a:t> to resume normal activities and observe the child for distress</a:t>
            </a:r>
          </a:p>
          <a:p>
            <a:pPr lvl="0"/>
            <a:r>
              <a:rPr lang="en-IN" dirty="0"/>
              <a:t>Children are encouraged to </a:t>
            </a:r>
            <a:r>
              <a:rPr lang="en-IN" dirty="0">
                <a:solidFill>
                  <a:srgbClr val="FF0000"/>
                </a:solidFill>
              </a:rPr>
              <a:t>talk about their feelings and nightmares</a:t>
            </a:r>
            <a:r>
              <a:rPr lang="en-IN" dirty="0"/>
              <a:t> to gain control over it</a:t>
            </a:r>
          </a:p>
          <a:p>
            <a:pPr lvl="0"/>
            <a:r>
              <a:rPr lang="en-IN" dirty="0"/>
              <a:t>Refer to </a:t>
            </a:r>
            <a:r>
              <a:rPr lang="en-IN" dirty="0">
                <a:solidFill>
                  <a:srgbClr val="FF0000"/>
                </a:solidFill>
              </a:rPr>
              <a:t>appropriate social service agencies </a:t>
            </a:r>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Etiology – </a:t>
            </a:r>
            <a:br>
              <a:rPr lang="en-US" dirty="0"/>
            </a:br>
            <a:endParaRPr lang="en-US" dirty="0"/>
          </a:p>
        </p:txBody>
      </p:sp>
      <p:sp>
        <p:nvSpPr>
          <p:cNvPr id="3" name="Content Placeholder 2"/>
          <p:cNvSpPr>
            <a:spLocks noGrp="1"/>
          </p:cNvSpPr>
          <p:nvPr>
            <p:ph idx="1"/>
          </p:nvPr>
        </p:nvSpPr>
        <p:spPr>
          <a:xfrm>
            <a:off x="457200" y="1066800"/>
            <a:ext cx="8229600" cy="5410200"/>
          </a:xfrm>
        </p:spPr>
        <p:txBody>
          <a:bodyPr>
            <a:normAutofit/>
          </a:bodyPr>
          <a:lstStyle/>
          <a:p>
            <a:pPr lvl="0"/>
            <a:r>
              <a:rPr lang="en-US" dirty="0">
                <a:solidFill>
                  <a:srgbClr val="FF0000"/>
                </a:solidFill>
              </a:rPr>
              <a:t>Personality </a:t>
            </a:r>
            <a:r>
              <a:rPr lang="en-US" dirty="0"/>
              <a:t>of child – active, determined, energetic child. </a:t>
            </a:r>
          </a:p>
          <a:p>
            <a:pPr lvl="0"/>
            <a:r>
              <a:rPr lang="en-US" dirty="0"/>
              <a:t>Period of </a:t>
            </a:r>
            <a:r>
              <a:rPr lang="en-US" dirty="0">
                <a:solidFill>
                  <a:srgbClr val="FF0000"/>
                </a:solidFill>
              </a:rPr>
              <a:t>resistance</a:t>
            </a:r>
          </a:p>
          <a:p>
            <a:pPr lvl="0"/>
            <a:r>
              <a:rPr lang="en-US" dirty="0"/>
              <a:t>Imitativeness</a:t>
            </a:r>
          </a:p>
          <a:p>
            <a:pPr lvl="0"/>
            <a:r>
              <a:rPr lang="en-US" dirty="0">
                <a:solidFill>
                  <a:srgbClr val="FF0000"/>
                </a:solidFill>
              </a:rPr>
              <a:t>Insecurity</a:t>
            </a:r>
          </a:p>
          <a:p>
            <a:pPr lvl="0"/>
            <a:r>
              <a:rPr lang="en-US" dirty="0"/>
              <a:t>Attitude of parents</a:t>
            </a:r>
          </a:p>
          <a:p>
            <a:pPr lvl="0"/>
            <a:r>
              <a:rPr lang="en-US" dirty="0"/>
              <a:t>Similarly </a:t>
            </a:r>
            <a:r>
              <a:rPr lang="en-US" dirty="0">
                <a:solidFill>
                  <a:srgbClr val="FF0000"/>
                </a:solidFill>
              </a:rPr>
              <a:t>strictness</a:t>
            </a:r>
            <a:r>
              <a:rPr lang="en-US" dirty="0"/>
              <a:t>, deprivation, </a:t>
            </a:r>
            <a:r>
              <a:rPr lang="en-US" dirty="0">
                <a:solidFill>
                  <a:srgbClr val="FF0000"/>
                </a:solidFill>
              </a:rPr>
              <a:t>alcoholic father</a:t>
            </a:r>
            <a:r>
              <a:rPr lang="en-US" dirty="0"/>
              <a:t> etc. also leads to tantrums. </a:t>
            </a:r>
          </a:p>
          <a:p>
            <a:pPr lvl="0"/>
            <a:r>
              <a:rPr lang="en-US" dirty="0"/>
              <a:t>Parental inconsistency</a:t>
            </a:r>
          </a:p>
          <a:p>
            <a:endParaRPr lang="en-US" dirty="0"/>
          </a:p>
        </p:txBody>
      </p:sp>
      <p:sp>
        <p:nvSpPr>
          <p:cNvPr id="4" name="Slide Number Placeholder 3"/>
          <p:cNvSpPr>
            <a:spLocks noGrp="1"/>
          </p:cNvSpPr>
          <p:nvPr>
            <p:ph type="sldNum" sz="quarter" idx="12"/>
          </p:nvPr>
        </p:nvSpPr>
        <p:spPr/>
        <p:txBody>
          <a:bodyPr/>
          <a:lstStyle/>
          <a:p>
            <a:fld id="{8AAA50D7-2AB6-4D54-8589-C75E14210148}" type="slidenum">
              <a:rPr lang="en-US" smtClean="0"/>
              <a:pPr/>
              <a:t>7</a:t>
            </a:fld>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14400"/>
            <a:ext cx="8686800" cy="5943600"/>
          </a:xfrm>
        </p:spPr>
        <p:txBody>
          <a:bodyPr/>
          <a:lstStyle/>
          <a:p>
            <a:r>
              <a:rPr lang="en-IN" dirty="0"/>
              <a:t>Alteration in parenting related to hospitalization</a:t>
            </a:r>
          </a:p>
          <a:p>
            <a:pPr lvl="0"/>
            <a:r>
              <a:rPr lang="en-IN" dirty="0">
                <a:solidFill>
                  <a:srgbClr val="FF0000"/>
                </a:solidFill>
              </a:rPr>
              <a:t>Orient the parents </a:t>
            </a:r>
            <a:r>
              <a:rPr lang="en-IN" dirty="0"/>
              <a:t>to the hospital staff  and the routines</a:t>
            </a:r>
          </a:p>
          <a:p>
            <a:pPr lvl="0"/>
            <a:r>
              <a:rPr lang="en-IN" dirty="0"/>
              <a:t>Support the parent-child by including </a:t>
            </a:r>
            <a:r>
              <a:rPr lang="en-IN" dirty="0">
                <a:solidFill>
                  <a:srgbClr val="FF0000"/>
                </a:solidFill>
              </a:rPr>
              <a:t>parents in planning </a:t>
            </a:r>
            <a:r>
              <a:rPr lang="en-IN" dirty="0"/>
              <a:t>the care</a:t>
            </a:r>
          </a:p>
          <a:p>
            <a:pPr lvl="0"/>
            <a:r>
              <a:rPr lang="en-IN" dirty="0"/>
              <a:t>Act as a </a:t>
            </a:r>
            <a:r>
              <a:rPr lang="en-IN" dirty="0">
                <a:solidFill>
                  <a:srgbClr val="FF0000"/>
                </a:solidFill>
              </a:rPr>
              <a:t>role model </a:t>
            </a:r>
            <a:r>
              <a:rPr lang="en-IN" dirty="0"/>
              <a:t>for parenting skills</a:t>
            </a:r>
          </a:p>
          <a:p>
            <a:pPr lvl="0"/>
            <a:r>
              <a:rPr lang="en-IN" dirty="0"/>
              <a:t>Allow </a:t>
            </a:r>
            <a:r>
              <a:rPr lang="en-IN" dirty="0">
                <a:solidFill>
                  <a:srgbClr val="FF0000"/>
                </a:solidFill>
              </a:rPr>
              <a:t>verbalization of feelings </a:t>
            </a:r>
            <a:r>
              <a:rPr lang="en-IN" dirty="0"/>
              <a:t>of inadequacy of parenting</a:t>
            </a:r>
          </a:p>
          <a:p>
            <a:pPr lvl="0"/>
            <a:r>
              <a:rPr lang="en-IN" dirty="0"/>
              <a:t>Encourage and </a:t>
            </a:r>
            <a:r>
              <a:rPr lang="en-IN" dirty="0">
                <a:solidFill>
                  <a:srgbClr val="FF0000"/>
                </a:solidFill>
              </a:rPr>
              <a:t>praise proper parenting skills</a:t>
            </a:r>
          </a:p>
          <a:p>
            <a:endParaRPr lang="en-IN" dirty="0"/>
          </a:p>
        </p:txBody>
      </p:sp>
      <p:sp>
        <p:nvSpPr>
          <p:cNvPr id="3" name="Title 2"/>
          <p:cNvSpPr>
            <a:spLocks noGrp="1"/>
          </p:cNvSpPr>
          <p:nvPr>
            <p:ph type="title"/>
          </p:nvPr>
        </p:nvSpPr>
        <p:spPr>
          <a:xfrm>
            <a:off x="457200" y="274638"/>
            <a:ext cx="8229600" cy="563562"/>
          </a:xfrm>
        </p:spPr>
        <p:txBody>
          <a:bodyPr>
            <a:normAutofit fontScale="90000"/>
          </a:bodyPr>
          <a:lstStyle/>
          <a:p>
            <a:r>
              <a:rPr lang="en-US" dirty="0"/>
              <a:t>Nursing Diagnosis</a:t>
            </a:r>
            <a:endParaRPr lang="en-IN"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291"/>
          </a:xfrm>
        </p:spPr>
        <p:txBody>
          <a:bodyPr/>
          <a:lstStyle/>
          <a:p>
            <a:r>
              <a:rPr lang="en-IN" dirty="0"/>
              <a:t>Anxiety and mistrust related to abuse and social dilemma </a:t>
            </a:r>
          </a:p>
          <a:p>
            <a:pPr lvl="0"/>
            <a:r>
              <a:rPr lang="en-IN" dirty="0"/>
              <a:t>Help the family to </a:t>
            </a:r>
            <a:r>
              <a:rPr lang="en-IN" dirty="0">
                <a:solidFill>
                  <a:srgbClr val="FF0000"/>
                </a:solidFill>
              </a:rPr>
              <a:t>develop a trust</a:t>
            </a:r>
            <a:r>
              <a:rPr lang="en-IN" dirty="0"/>
              <a:t> with the child</a:t>
            </a:r>
          </a:p>
          <a:p>
            <a:pPr lvl="0"/>
            <a:r>
              <a:rPr lang="en-IN" dirty="0"/>
              <a:t>Increase the </a:t>
            </a:r>
            <a:r>
              <a:rPr lang="en-IN" dirty="0">
                <a:solidFill>
                  <a:srgbClr val="FF0000"/>
                </a:solidFill>
              </a:rPr>
              <a:t>interaction of the family </a:t>
            </a:r>
            <a:r>
              <a:rPr lang="en-IN" dirty="0"/>
              <a:t>and child, through playing and eating </a:t>
            </a:r>
          </a:p>
          <a:p>
            <a:pPr lvl="0"/>
            <a:r>
              <a:rPr lang="en-IN" dirty="0">
                <a:solidFill>
                  <a:srgbClr val="FF0000"/>
                </a:solidFill>
              </a:rPr>
              <a:t>Clear the doubt </a:t>
            </a:r>
            <a:r>
              <a:rPr lang="en-IN" dirty="0"/>
              <a:t>of the parents</a:t>
            </a:r>
          </a:p>
          <a:p>
            <a:pPr lvl="0"/>
            <a:r>
              <a:rPr lang="en-IN" dirty="0"/>
              <a:t>Explain the </a:t>
            </a:r>
            <a:r>
              <a:rPr lang="en-IN" dirty="0">
                <a:solidFill>
                  <a:srgbClr val="FF0000"/>
                </a:solidFill>
              </a:rPr>
              <a:t>routines</a:t>
            </a:r>
            <a:r>
              <a:rPr lang="en-IN" dirty="0"/>
              <a:t> of the hospital </a:t>
            </a:r>
          </a:p>
          <a:p>
            <a:pPr lvl="0"/>
            <a:r>
              <a:rPr lang="en-IN" dirty="0"/>
              <a:t>Involve the parents in the different therapy provided to the child</a:t>
            </a:r>
          </a:p>
          <a:p>
            <a:endParaRPr lang="en-IN"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lstStyle/>
          <a:p>
            <a:pPr lvl="0"/>
            <a:r>
              <a:rPr lang="en-IN" dirty="0"/>
              <a:t>Knowledge deficit related to child abuse as evidenced by verbalization of problems</a:t>
            </a:r>
          </a:p>
          <a:p>
            <a:pPr lvl="0"/>
            <a:r>
              <a:rPr lang="en-IN" dirty="0"/>
              <a:t>Assess the knowledge level of the family</a:t>
            </a:r>
          </a:p>
          <a:p>
            <a:pPr lvl="0"/>
            <a:r>
              <a:rPr lang="en-IN" dirty="0"/>
              <a:t>Evaluate the </a:t>
            </a:r>
            <a:r>
              <a:rPr lang="en-IN" dirty="0">
                <a:solidFill>
                  <a:srgbClr val="FF0000"/>
                </a:solidFill>
              </a:rPr>
              <a:t>personal feelings about caring </a:t>
            </a:r>
            <a:r>
              <a:rPr lang="en-IN" dirty="0"/>
              <a:t>for the abused child and family</a:t>
            </a:r>
          </a:p>
          <a:p>
            <a:pPr lvl="0"/>
            <a:r>
              <a:rPr lang="en-IN" dirty="0"/>
              <a:t>Co-ordinate </a:t>
            </a:r>
            <a:r>
              <a:rPr lang="en-IN" dirty="0">
                <a:solidFill>
                  <a:srgbClr val="FF0000"/>
                </a:solidFill>
              </a:rPr>
              <a:t>discharge planning </a:t>
            </a:r>
            <a:r>
              <a:rPr lang="en-IN" dirty="0"/>
              <a:t>with the family</a:t>
            </a:r>
          </a:p>
          <a:p>
            <a:pPr lvl="0"/>
            <a:r>
              <a:rPr lang="en-IN" dirty="0"/>
              <a:t>Provide the family with appropriate </a:t>
            </a:r>
            <a:r>
              <a:rPr lang="en-IN" dirty="0">
                <a:solidFill>
                  <a:srgbClr val="FF0000"/>
                </a:solidFill>
              </a:rPr>
              <a:t>written and verbal instructions</a:t>
            </a:r>
            <a:r>
              <a:rPr lang="en-IN" dirty="0"/>
              <a:t> for care after discharge</a:t>
            </a:r>
          </a:p>
          <a:p>
            <a:pPr lvl="0"/>
            <a:endParaRPr lang="en-IN" dirty="0"/>
          </a:p>
          <a:p>
            <a:endParaRPr lang="en-IN"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8686800" cy="6858000"/>
          </a:xfrm>
        </p:spPr>
        <p:txBody>
          <a:bodyPr>
            <a:normAutofit lnSpcReduction="10000"/>
          </a:bodyPr>
          <a:lstStyle/>
          <a:p>
            <a:r>
              <a:rPr lang="en-IN" b="1" u="sng" dirty="0"/>
              <a:t>PRIMARY PREVENTION:( HEALTH PROMOTION AND SPECIFIC PROTECTION)</a:t>
            </a:r>
            <a:endParaRPr lang="en-IN" dirty="0"/>
          </a:p>
          <a:p>
            <a:pPr lvl="0"/>
            <a:r>
              <a:rPr lang="en-IN" dirty="0"/>
              <a:t>Improvement in </a:t>
            </a:r>
            <a:r>
              <a:rPr lang="en-IN" dirty="0">
                <a:solidFill>
                  <a:srgbClr val="FF0000"/>
                </a:solidFill>
              </a:rPr>
              <a:t>socio-economic condition </a:t>
            </a:r>
            <a:r>
              <a:rPr lang="en-IN" dirty="0"/>
              <a:t>of society at large, aiming at elimination of under stimulation, </a:t>
            </a:r>
            <a:r>
              <a:rPr lang="en-IN" dirty="0">
                <a:solidFill>
                  <a:srgbClr val="FF0000"/>
                </a:solidFill>
              </a:rPr>
              <a:t>malnutrition, prematurity and </a:t>
            </a:r>
            <a:r>
              <a:rPr lang="en-IN" dirty="0" err="1">
                <a:solidFill>
                  <a:srgbClr val="FF0000"/>
                </a:solidFill>
              </a:rPr>
              <a:t>perinatal</a:t>
            </a:r>
            <a:r>
              <a:rPr lang="en-IN" dirty="0">
                <a:solidFill>
                  <a:srgbClr val="FF0000"/>
                </a:solidFill>
              </a:rPr>
              <a:t> factors</a:t>
            </a:r>
            <a:r>
              <a:rPr lang="en-IN" dirty="0"/>
              <a:t>.  </a:t>
            </a:r>
          </a:p>
          <a:p>
            <a:pPr lvl="0"/>
            <a:r>
              <a:rPr lang="en-IN" dirty="0"/>
              <a:t>Education of lay public, aiming at </a:t>
            </a:r>
            <a:r>
              <a:rPr lang="en-IN" dirty="0">
                <a:solidFill>
                  <a:srgbClr val="FF0000"/>
                </a:solidFill>
              </a:rPr>
              <a:t>removal of the misconception</a:t>
            </a:r>
            <a:r>
              <a:rPr lang="en-IN" dirty="0"/>
              <a:t> about individuals with physical disability.</a:t>
            </a:r>
          </a:p>
          <a:p>
            <a:pPr lvl="0"/>
            <a:r>
              <a:rPr lang="en-IN" dirty="0"/>
              <a:t>Medical measures for good </a:t>
            </a:r>
            <a:r>
              <a:rPr lang="en-IN" dirty="0" err="1">
                <a:solidFill>
                  <a:srgbClr val="FF0000"/>
                </a:solidFill>
              </a:rPr>
              <a:t>perinatal</a:t>
            </a:r>
            <a:r>
              <a:rPr lang="en-IN" dirty="0">
                <a:solidFill>
                  <a:srgbClr val="FF0000"/>
                </a:solidFill>
              </a:rPr>
              <a:t> medical care</a:t>
            </a:r>
            <a:r>
              <a:rPr lang="en-IN" dirty="0"/>
              <a:t> to prevent </a:t>
            </a:r>
            <a:r>
              <a:rPr lang="en-IN" dirty="0">
                <a:solidFill>
                  <a:srgbClr val="FF0000"/>
                </a:solidFill>
              </a:rPr>
              <a:t>infection, trauma, excessive use of medications malnutrition</a:t>
            </a:r>
            <a:r>
              <a:rPr lang="en-IN" dirty="0"/>
              <a:t>, obstetric complications and disease of pregnancy.</a:t>
            </a:r>
          </a:p>
          <a:p>
            <a:pPr lvl="0"/>
            <a:r>
              <a:rPr lang="en-IN" dirty="0"/>
              <a:t>Universal </a:t>
            </a:r>
            <a:r>
              <a:rPr lang="en-IN" dirty="0">
                <a:solidFill>
                  <a:srgbClr val="FF0000"/>
                </a:solidFill>
              </a:rPr>
              <a:t>immunization</a:t>
            </a:r>
            <a:r>
              <a:rPr lang="en-IN" dirty="0"/>
              <a:t> of children with BCG,POLIO ,DPT and MMR</a:t>
            </a:r>
          </a:p>
          <a:p>
            <a:r>
              <a:rPr lang="en-IN" dirty="0"/>
              <a:t> Facilitating </a:t>
            </a:r>
            <a:r>
              <a:rPr lang="en-IN" dirty="0">
                <a:solidFill>
                  <a:srgbClr val="FF0000"/>
                </a:solidFill>
              </a:rPr>
              <a:t>research activities </a:t>
            </a:r>
            <a:r>
              <a:rPr lang="en-IN" dirty="0"/>
              <a:t>to study the cause of M.R and their treatments</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9144000" cy="6858000"/>
          </a:xfrm>
        </p:spPr>
        <p:txBody>
          <a:bodyPr>
            <a:normAutofit lnSpcReduction="10000"/>
          </a:bodyPr>
          <a:lstStyle/>
          <a:p>
            <a:r>
              <a:rPr lang="en-IN" b="1" u="sng" dirty="0"/>
              <a:t>SECONDARY PREVENTION: (EARLY DIAGNOSIS AND TREATMENT)</a:t>
            </a:r>
            <a:endParaRPr lang="en-IN" dirty="0"/>
          </a:p>
          <a:p>
            <a:pPr lvl="0"/>
            <a:r>
              <a:rPr lang="en-IN" dirty="0"/>
              <a:t>Early </a:t>
            </a:r>
            <a:r>
              <a:rPr lang="en-IN" dirty="0">
                <a:solidFill>
                  <a:srgbClr val="FF0000"/>
                </a:solidFill>
              </a:rPr>
              <a:t>detection and treatment of preventable disorders</a:t>
            </a:r>
            <a:r>
              <a:rPr lang="en-IN" dirty="0"/>
              <a:t>.</a:t>
            </a:r>
          </a:p>
          <a:p>
            <a:pPr lvl="0"/>
            <a:r>
              <a:rPr lang="en-IN" dirty="0"/>
              <a:t>Early detection of handicaps in motor or behavioural areas with remedial measures and treatment.</a:t>
            </a:r>
          </a:p>
          <a:p>
            <a:pPr lvl="0"/>
            <a:r>
              <a:rPr lang="en-IN" dirty="0"/>
              <a:t>Early treatment of correctable disorders ,</a:t>
            </a:r>
            <a:r>
              <a:rPr lang="en-IN" dirty="0" err="1"/>
              <a:t>eg:i</a:t>
            </a:r>
            <a:r>
              <a:rPr lang="en-IN" dirty="0" err="1">
                <a:solidFill>
                  <a:srgbClr val="FF0000"/>
                </a:solidFill>
              </a:rPr>
              <a:t>nfections</a:t>
            </a:r>
            <a:r>
              <a:rPr lang="en-IN" dirty="0"/>
              <a:t>(antibiotics)skull configuration </a:t>
            </a:r>
            <a:r>
              <a:rPr lang="en-IN" dirty="0">
                <a:solidFill>
                  <a:srgbClr val="FF0000"/>
                </a:solidFill>
              </a:rPr>
              <a:t>anomalies</a:t>
            </a:r>
            <a:r>
              <a:rPr lang="en-IN" dirty="0"/>
              <a:t>(surgical correction).</a:t>
            </a:r>
          </a:p>
          <a:p>
            <a:pPr lvl="0"/>
            <a:r>
              <a:rPr lang="en-IN" dirty="0"/>
              <a:t>Early recognition of presence of </a:t>
            </a:r>
            <a:r>
              <a:rPr lang="en-IN" dirty="0">
                <a:solidFill>
                  <a:srgbClr val="FF0000"/>
                </a:solidFill>
              </a:rPr>
              <a:t>mental retardation</a:t>
            </a:r>
            <a:r>
              <a:rPr lang="en-IN" dirty="0"/>
              <a:t>. A delay in diagnosis may cause unfortunate delay in rehabilitation.</a:t>
            </a:r>
          </a:p>
          <a:p>
            <a:pPr lvl="0"/>
            <a:r>
              <a:rPr lang="en-IN" dirty="0"/>
              <a:t>As far as possible, should be integrated with normal individuals in society and any kind of </a:t>
            </a:r>
            <a:r>
              <a:rPr lang="en-IN" dirty="0">
                <a:solidFill>
                  <a:srgbClr val="FF0000"/>
                </a:solidFill>
              </a:rPr>
              <a:t>segregation or discriminator should be actively avoided. </a:t>
            </a:r>
          </a:p>
          <a:p>
            <a:endParaRPr lang="en-IN"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9144000" cy="6858000"/>
          </a:xfrm>
        </p:spPr>
        <p:txBody>
          <a:bodyPr>
            <a:normAutofit lnSpcReduction="10000"/>
          </a:bodyPr>
          <a:lstStyle/>
          <a:p>
            <a:r>
              <a:rPr lang="en-IN" b="1" u="sng" dirty="0"/>
              <a:t>TERTIARY PREVENTION: (DISABILITY LIMITATION AND REHABILTATION)</a:t>
            </a:r>
            <a:endParaRPr lang="en-IN" dirty="0"/>
          </a:p>
          <a:p>
            <a:pPr lvl="0"/>
            <a:r>
              <a:rPr lang="en-IN" dirty="0">
                <a:solidFill>
                  <a:srgbClr val="FF0000"/>
                </a:solidFill>
              </a:rPr>
              <a:t>Adequate treatment of psychological</a:t>
            </a:r>
            <a:r>
              <a:rPr lang="en-IN" dirty="0"/>
              <a:t> and behavioural problems.</a:t>
            </a:r>
          </a:p>
          <a:p>
            <a:pPr lvl="0"/>
            <a:r>
              <a:rPr lang="en-IN" dirty="0">
                <a:solidFill>
                  <a:srgbClr val="FF0000"/>
                </a:solidFill>
              </a:rPr>
              <a:t>Behaviour modification</a:t>
            </a:r>
            <a:r>
              <a:rPr lang="en-IN" dirty="0"/>
              <a:t>, using the principles of positive and negative reinforcement.</a:t>
            </a:r>
          </a:p>
          <a:p>
            <a:pPr lvl="0"/>
            <a:r>
              <a:rPr lang="en-IN" dirty="0"/>
              <a:t>Rehabilitation in </a:t>
            </a:r>
            <a:r>
              <a:rPr lang="en-IN" dirty="0">
                <a:solidFill>
                  <a:srgbClr val="FF0000"/>
                </a:solidFill>
              </a:rPr>
              <a:t>vocational, physical and social areas.</a:t>
            </a:r>
          </a:p>
          <a:p>
            <a:pPr lvl="0"/>
            <a:r>
              <a:rPr lang="en-IN" dirty="0"/>
              <a:t>Parental counselling is extremely important to lessen the levels of stress ,teaching them to adapt to the situation, enlisting them (especially parents )as </a:t>
            </a:r>
            <a:r>
              <a:rPr lang="en-IN" dirty="0">
                <a:solidFill>
                  <a:srgbClr val="FF0000"/>
                </a:solidFill>
              </a:rPr>
              <a:t>co-therapists and encouraging formation of parents organisation </a:t>
            </a:r>
            <a:r>
              <a:rPr lang="en-IN" dirty="0"/>
              <a:t>and self-help group, institutionalization  or residential care may be needed for individuals with profound mental retardation.</a:t>
            </a:r>
          </a:p>
          <a:p>
            <a:endParaRPr lang="en-IN"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943600"/>
          </a:xfrm>
        </p:spPr>
        <p:txBody>
          <a:bodyPr>
            <a:normAutofit/>
          </a:bodyPr>
          <a:lstStyle/>
          <a:p>
            <a:r>
              <a:rPr lang="en-IN" b="1" u="sng" dirty="0"/>
              <a:t>REHABILITATION</a:t>
            </a:r>
            <a:endParaRPr lang="en-IN" dirty="0"/>
          </a:p>
          <a:p>
            <a:r>
              <a:rPr lang="en-IN" dirty="0"/>
              <a:t>RESIDENTIAL UNITS for “</a:t>
            </a:r>
            <a:r>
              <a:rPr lang="en-IN" dirty="0">
                <a:solidFill>
                  <a:srgbClr val="FF0000"/>
                </a:solidFill>
              </a:rPr>
              <a:t>Total care</a:t>
            </a:r>
            <a:r>
              <a:rPr lang="en-IN" dirty="0"/>
              <a:t>” that is for the dependent group of physically children. Who are neither trainable nor educable. The main functions of these institutions will be:</a:t>
            </a:r>
          </a:p>
          <a:p>
            <a:pPr lvl="0"/>
            <a:r>
              <a:rPr lang="en-IN" dirty="0"/>
              <a:t>To provide complete </a:t>
            </a:r>
            <a:r>
              <a:rPr lang="en-IN" dirty="0">
                <a:solidFill>
                  <a:srgbClr val="FF0000"/>
                </a:solidFill>
              </a:rPr>
              <a:t>personal care and supervision</a:t>
            </a:r>
            <a:r>
              <a:rPr lang="en-IN" dirty="0"/>
              <a:t> from birth to death.</a:t>
            </a:r>
          </a:p>
          <a:p>
            <a:pPr lvl="0"/>
            <a:r>
              <a:rPr lang="en-IN" dirty="0"/>
              <a:t>To provide </a:t>
            </a:r>
            <a:r>
              <a:rPr lang="en-IN" dirty="0">
                <a:solidFill>
                  <a:srgbClr val="FF0000"/>
                </a:solidFill>
              </a:rPr>
              <a:t>recreational facilities</a:t>
            </a:r>
            <a:r>
              <a:rPr lang="en-IN" dirty="0"/>
              <a:t>.</a:t>
            </a:r>
          </a:p>
          <a:p>
            <a:pPr lvl="0"/>
            <a:r>
              <a:rPr lang="en-IN" dirty="0"/>
              <a:t>To provide </a:t>
            </a:r>
            <a:r>
              <a:rPr lang="en-IN" dirty="0">
                <a:solidFill>
                  <a:srgbClr val="FF0000"/>
                </a:solidFill>
              </a:rPr>
              <a:t>comprehensive health care including care for associated physical handicaps and behavioural abnormalities</a:t>
            </a:r>
            <a:r>
              <a:rPr lang="en-IN" dirty="0"/>
              <a:t>.</a:t>
            </a:r>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Other factors include –</a:t>
            </a:r>
            <a:br>
              <a:rPr lang="en-US" dirty="0"/>
            </a:br>
            <a:endParaRPr lang="en-US" dirty="0"/>
          </a:p>
        </p:txBody>
      </p:sp>
      <p:sp>
        <p:nvSpPr>
          <p:cNvPr id="3" name="Content Placeholder 2"/>
          <p:cNvSpPr>
            <a:spLocks noGrp="1"/>
          </p:cNvSpPr>
          <p:nvPr>
            <p:ph idx="1"/>
          </p:nvPr>
        </p:nvSpPr>
        <p:spPr/>
        <p:txBody>
          <a:bodyPr>
            <a:normAutofit/>
          </a:bodyPr>
          <a:lstStyle/>
          <a:p>
            <a:pPr lvl="0"/>
            <a:r>
              <a:rPr lang="en-US" dirty="0">
                <a:solidFill>
                  <a:srgbClr val="FF0000"/>
                </a:solidFill>
              </a:rPr>
              <a:t>Sibling jealousy </a:t>
            </a:r>
          </a:p>
          <a:p>
            <a:pPr lvl="0"/>
            <a:r>
              <a:rPr lang="en-US" dirty="0"/>
              <a:t>Heredity </a:t>
            </a:r>
          </a:p>
          <a:p>
            <a:pPr lvl="0"/>
            <a:r>
              <a:rPr lang="en-US" dirty="0"/>
              <a:t>Physical </a:t>
            </a:r>
            <a:r>
              <a:rPr lang="en-US" dirty="0">
                <a:solidFill>
                  <a:srgbClr val="FF0000"/>
                </a:solidFill>
              </a:rPr>
              <a:t>illnesses</a:t>
            </a:r>
            <a:r>
              <a:rPr lang="en-US" dirty="0"/>
              <a:t> </a:t>
            </a:r>
          </a:p>
          <a:p>
            <a:pPr lvl="0"/>
            <a:r>
              <a:rPr lang="en-US" dirty="0"/>
              <a:t>Post natal trauma – </a:t>
            </a:r>
            <a:r>
              <a:rPr lang="en-US" dirty="0">
                <a:solidFill>
                  <a:srgbClr val="FF0000"/>
                </a:solidFill>
              </a:rPr>
              <a:t>convulsive disorders </a:t>
            </a:r>
            <a:r>
              <a:rPr lang="en-US" dirty="0"/>
              <a:t>were found in more than one third of children. </a:t>
            </a:r>
          </a:p>
          <a:p>
            <a:pPr lvl="0"/>
            <a:r>
              <a:rPr lang="en-US" dirty="0"/>
              <a:t>Parents of 1/5 of children had one or the other psychosocial problems</a:t>
            </a:r>
          </a:p>
          <a:p>
            <a:endParaRPr lang="en-US" dirty="0"/>
          </a:p>
        </p:txBody>
      </p:sp>
      <p:sp>
        <p:nvSpPr>
          <p:cNvPr id="4" name="Slide Number Placeholder 3"/>
          <p:cNvSpPr>
            <a:spLocks noGrp="1"/>
          </p:cNvSpPr>
          <p:nvPr>
            <p:ph type="sldNum" sz="quarter" idx="12"/>
          </p:nvPr>
        </p:nvSpPr>
        <p:spPr/>
        <p:txBody>
          <a:bodyPr/>
          <a:lstStyle/>
          <a:p>
            <a:fld id="{8AAA50D7-2AB6-4D54-8589-C75E14210148}"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Precipitating factors – </a:t>
            </a:r>
            <a:br>
              <a:rPr lang="en-US" dirty="0"/>
            </a:br>
            <a:endParaRPr lang="en-US" dirty="0"/>
          </a:p>
        </p:txBody>
      </p:sp>
      <p:sp>
        <p:nvSpPr>
          <p:cNvPr id="3" name="Content Placeholder 2"/>
          <p:cNvSpPr>
            <a:spLocks noGrp="1"/>
          </p:cNvSpPr>
          <p:nvPr>
            <p:ph idx="1"/>
          </p:nvPr>
        </p:nvSpPr>
        <p:spPr/>
        <p:txBody>
          <a:bodyPr/>
          <a:lstStyle/>
          <a:p>
            <a:pPr>
              <a:buNone/>
            </a:pPr>
            <a:r>
              <a:rPr lang="en-US" dirty="0"/>
              <a:t> Not meeting </a:t>
            </a:r>
            <a:r>
              <a:rPr lang="en-US" dirty="0">
                <a:solidFill>
                  <a:srgbClr val="FF0000"/>
                </a:solidFill>
              </a:rPr>
              <a:t>demands</a:t>
            </a:r>
            <a:r>
              <a:rPr lang="en-US" dirty="0"/>
              <a:t>, interruption in play, threats of abandonment, time of going to </a:t>
            </a:r>
            <a:r>
              <a:rPr lang="en-US" dirty="0">
                <a:solidFill>
                  <a:srgbClr val="FF0000"/>
                </a:solidFill>
              </a:rPr>
              <a:t>school, suggestion of going to toilet</a:t>
            </a:r>
            <a:r>
              <a:rPr lang="en-US" dirty="0"/>
              <a:t>. </a:t>
            </a:r>
          </a:p>
          <a:p>
            <a:pPr>
              <a:buNone/>
            </a:pPr>
            <a:r>
              <a:rPr lang="en-US" dirty="0"/>
              <a:t>Meeting </a:t>
            </a:r>
            <a:r>
              <a:rPr lang="en-US" dirty="0">
                <a:solidFill>
                  <a:srgbClr val="FF0000"/>
                </a:solidFill>
              </a:rPr>
              <a:t>stranger or physician</a:t>
            </a:r>
            <a:r>
              <a:rPr lang="en-US" dirty="0"/>
              <a:t>, criticism of child, imitating parent of child’s tantrum, strictness of teacher. </a:t>
            </a:r>
          </a:p>
          <a:p>
            <a:endParaRPr lang="en-US" dirty="0"/>
          </a:p>
        </p:txBody>
      </p:sp>
      <p:sp>
        <p:nvSpPr>
          <p:cNvPr id="4" name="Slide Number Placeholder 3"/>
          <p:cNvSpPr>
            <a:spLocks noGrp="1"/>
          </p:cNvSpPr>
          <p:nvPr>
            <p:ph type="sldNum" sz="quarter" idx="12"/>
          </p:nvPr>
        </p:nvSpPr>
        <p:spPr/>
        <p:txBody>
          <a:bodyPr/>
          <a:lstStyle/>
          <a:p>
            <a:fld id="{8AAA50D7-2AB6-4D54-8589-C75E14210148}" type="slidenum">
              <a:rPr lang="en-US" smtClean="0"/>
              <a:pPr/>
              <a:t>9</a:t>
            </a:fld>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297</TotalTime>
  <Words>4471</Words>
  <Application>Microsoft Office PowerPoint</Application>
  <PresentationFormat>On-screen Show (4:3)</PresentationFormat>
  <Paragraphs>452</Paragraphs>
  <Slides>76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76</vt:i4>
      </vt:variant>
    </vt:vector>
  </HeadingPairs>
  <TitlesOfParts>
    <vt:vector size="84" baseType="lpstr">
      <vt:lpstr>Calibri</vt:lpstr>
      <vt:lpstr>Lucida Sans Unicode</vt:lpstr>
      <vt:lpstr>Trebuchet MS</vt:lpstr>
      <vt:lpstr>Verdana</vt:lpstr>
      <vt:lpstr>Wingdings</vt:lpstr>
      <vt:lpstr>Wingdings 2</vt:lpstr>
      <vt:lpstr>Wingdings 3</vt:lpstr>
      <vt:lpstr>Concourse</vt:lpstr>
      <vt:lpstr>BEHAVIOURAL AND EMOTIONAL DISORDERS</vt:lpstr>
      <vt:lpstr>Etiological factors – </vt:lpstr>
      <vt:lpstr>Abdominal colic – </vt:lpstr>
      <vt:lpstr>PowerPoint Presentation</vt:lpstr>
      <vt:lpstr>Temper tantrums –  </vt:lpstr>
      <vt:lpstr>PowerPoint Presentation</vt:lpstr>
      <vt:lpstr>Etiology –  </vt:lpstr>
      <vt:lpstr>Other factors include – </vt:lpstr>
      <vt:lpstr>Precipitating factors –  </vt:lpstr>
      <vt:lpstr>Manifestations –  </vt:lpstr>
      <vt:lpstr>The appropriate steps in managing the problems –  </vt:lpstr>
      <vt:lpstr>PowerPoint Presentation</vt:lpstr>
      <vt:lpstr>Breath holding spells </vt:lpstr>
      <vt:lpstr>Frequency &amp; incidence –  </vt:lpstr>
      <vt:lpstr>     Clinical course – </vt:lpstr>
      <vt:lpstr>Precipitating factors –  </vt:lpstr>
      <vt:lpstr>Etiology - </vt:lpstr>
      <vt:lpstr>PowerPoint Presentation</vt:lpstr>
      <vt:lpstr>Prevention &amp; treatment –  </vt:lpstr>
      <vt:lpstr>PowerPoint Presentation</vt:lpstr>
      <vt:lpstr>PowerPoint Presentation</vt:lpstr>
      <vt:lpstr>Thumb sucking –  </vt:lpstr>
      <vt:lpstr>Frequency &amp; incidence -</vt:lpstr>
      <vt:lpstr>Etiology – </vt:lpstr>
      <vt:lpstr>PowerPoint Presentation</vt:lpstr>
      <vt:lpstr>Treatment -</vt:lpstr>
      <vt:lpstr>Tics or habit spasms –  </vt:lpstr>
      <vt:lpstr>Tics are of following types</vt:lpstr>
      <vt:lpstr>Frequency &amp; incidence –  </vt:lpstr>
      <vt:lpstr>Etiology –  </vt:lpstr>
      <vt:lpstr>PowerPoint Presentation</vt:lpstr>
      <vt:lpstr>Treatment –  </vt:lpstr>
      <vt:lpstr>Enuresis</vt:lpstr>
      <vt:lpstr>Incidence – </vt:lpstr>
      <vt:lpstr>Etiology – </vt:lpstr>
      <vt:lpstr>Prevention &amp; treatment –  </vt:lpstr>
      <vt:lpstr>Encopresis   </vt:lpstr>
      <vt:lpstr>There are 2 types –  </vt:lpstr>
      <vt:lpstr>Frequency &amp; incidence –  </vt:lpstr>
      <vt:lpstr>Etiological factors –  </vt:lpstr>
      <vt:lpstr>Treatment – </vt:lpstr>
      <vt:lpstr>Speech problems –  </vt:lpstr>
      <vt:lpstr>Incidence &amp; frequency –  </vt:lpstr>
      <vt:lpstr>Stammering at different ages –  </vt:lpstr>
      <vt:lpstr>PowerPoint Presentation</vt:lpstr>
      <vt:lpstr>Etiology –  </vt:lpstr>
      <vt:lpstr>Other Emotional factors –  </vt:lpstr>
      <vt:lpstr>Treatment – </vt:lpstr>
      <vt:lpstr>PowerPoint Presentation</vt:lpstr>
      <vt:lpstr>PowerPoint Presentation</vt:lpstr>
      <vt:lpstr>Juvenile delinquency / antisocial behavior</vt:lpstr>
      <vt:lpstr>Causative factors –  </vt:lpstr>
      <vt:lpstr>Social factors –  </vt:lpstr>
      <vt:lpstr>PowerPoint Presentation</vt:lpstr>
      <vt:lpstr>Spectrum of antisocial behavior –  </vt:lpstr>
      <vt:lpstr>Treatment-  </vt:lpstr>
      <vt:lpstr>Management of Challenged Children</vt:lpstr>
      <vt:lpstr>Socially challenged</vt:lpstr>
      <vt:lpstr>PowerPoint Presentation</vt:lpstr>
      <vt:lpstr>PowerPoint Presentation</vt:lpstr>
      <vt:lpstr>PowerPoint Presentation</vt:lpstr>
      <vt:lpstr>Nursing Diagnosis</vt:lpstr>
      <vt:lpstr>PowerPoint Presentation</vt:lpstr>
      <vt:lpstr>PowerPoint Presentation</vt:lpstr>
      <vt:lpstr>PowerPoint Presentation</vt:lpstr>
      <vt:lpstr>Nursing Management of Socially Challenged</vt:lpstr>
      <vt:lpstr>PowerPoint Presentation</vt:lpstr>
      <vt:lpstr>PowerPoint Presentation</vt:lpstr>
      <vt:lpstr>PowerPoint Presentation</vt:lpstr>
      <vt:lpstr>Nursing Diagnosis</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BEHAVIOURAL AND EMOTIONAL DISORDERS</dc:title>
  <dc:creator>admin</dc:creator>
  <cp:lastModifiedBy>Raj Nirmal</cp:lastModifiedBy>
  <cp:revision>33</cp:revision>
  <dcterms:created xsi:type="dcterms:W3CDTF">2006-08-16T00:00:00Z</dcterms:created>
  <dcterms:modified xsi:type="dcterms:W3CDTF">2020-08-13T04:10:43Z</dcterms:modified>
</cp:coreProperties>
</file>