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363" r:id="rId5"/>
    <p:sldId id="376" r:id="rId6"/>
    <p:sldId id="324" r:id="rId7"/>
    <p:sldId id="325" r:id="rId8"/>
    <p:sldId id="257" r:id="rId9"/>
    <p:sldId id="275" r:id="rId10"/>
    <p:sldId id="326" r:id="rId11"/>
    <p:sldId id="377" r:id="rId12"/>
    <p:sldId id="378" r:id="rId13"/>
    <p:sldId id="379" r:id="rId14"/>
    <p:sldId id="380" r:id="rId15"/>
    <p:sldId id="381" r:id="rId16"/>
    <p:sldId id="384" r:id="rId17"/>
    <p:sldId id="385" r:id="rId18"/>
    <p:sldId id="386" r:id="rId19"/>
    <p:sldId id="383" r:id="rId20"/>
    <p:sldId id="388" r:id="rId21"/>
    <p:sldId id="389" r:id="rId22"/>
    <p:sldId id="395" r:id="rId23"/>
    <p:sldId id="396" r:id="rId24"/>
    <p:sldId id="397" r:id="rId25"/>
    <p:sldId id="398" r:id="rId26"/>
    <p:sldId id="431" r:id="rId27"/>
    <p:sldId id="399" r:id="rId28"/>
    <p:sldId id="400" r:id="rId29"/>
    <p:sldId id="401" r:id="rId30"/>
    <p:sldId id="402" r:id="rId31"/>
    <p:sldId id="432" r:id="rId32"/>
    <p:sldId id="403" r:id="rId33"/>
    <p:sldId id="404" r:id="rId34"/>
    <p:sldId id="405" r:id="rId35"/>
    <p:sldId id="406" r:id="rId36"/>
    <p:sldId id="408" r:id="rId37"/>
    <p:sldId id="409" r:id="rId38"/>
    <p:sldId id="410" r:id="rId39"/>
    <p:sldId id="411" r:id="rId40"/>
    <p:sldId id="418" r:id="rId41"/>
    <p:sldId id="435" r:id="rId42"/>
    <p:sldId id="413" r:id="rId43"/>
    <p:sldId id="433" r:id="rId44"/>
    <p:sldId id="434" r:id="rId45"/>
    <p:sldId id="414" r:id="rId46"/>
    <p:sldId id="415" r:id="rId47"/>
    <p:sldId id="416" r:id="rId48"/>
    <p:sldId id="417" r:id="rId49"/>
    <p:sldId id="419" r:id="rId50"/>
    <p:sldId id="425" r:id="rId51"/>
    <p:sldId id="426" r:id="rId52"/>
    <p:sldId id="447" r:id="rId53"/>
    <p:sldId id="427" r:id="rId54"/>
    <p:sldId id="485" r:id="rId55"/>
    <p:sldId id="487" r:id="rId56"/>
    <p:sldId id="448" r:id="rId57"/>
    <p:sldId id="428" r:id="rId58"/>
    <p:sldId id="424" r:id="rId59"/>
    <p:sldId id="455" r:id="rId60"/>
    <p:sldId id="449" r:id="rId61"/>
    <p:sldId id="442" r:id="rId62"/>
    <p:sldId id="454" r:id="rId63"/>
    <p:sldId id="484" r:id="rId64"/>
    <p:sldId id="510" r:id="rId65"/>
    <p:sldId id="440" r:id="rId66"/>
    <p:sldId id="438" r:id="rId67"/>
    <p:sldId id="486" r:id="rId68"/>
    <p:sldId id="443" r:id="rId69"/>
    <p:sldId id="444" r:id="rId70"/>
    <p:sldId id="445" r:id="rId71"/>
    <p:sldId id="478" r:id="rId72"/>
    <p:sldId id="350" r:id="rId73"/>
    <p:sldId id="351" r:id="rId74"/>
    <p:sldId id="492" r:id="rId75"/>
    <p:sldId id="352" r:id="rId76"/>
    <p:sldId id="493" r:id="rId77"/>
    <p:sldId id="353" r:id="rId78"/>
    <p:sldId id="354" r:id="rId79"/>
    <p:sldId id="495" r:id="rId80"/>
    <p:sldId id="357" r:id="rId81"/>
    <p:sldId id="496" r:id="rId82"/>
    <p:sldId id="356" r:id="rId83"/>
    <p:sldId id="491" r:id="rId84"/>
    <p:sldId id="490" r:id="rId85"/>
    <p:sldId id="488" r:id="rId86"/>
    <p:sldId id="489" r:id="rId87"/>
    <p:sldId id="469" r:id="rId88"/>
    <p:sldId id="470" r:id="rId89"/>
    <p:sldId id="462" r:id="rId90"/>
    <p:sldId id="463" r:id="rId91"/>
    <p:sldId id="464" r:id="rId92"/>
    <p:sldId id="466" r:id="rId93"/>
    <p:sldId id="467" r:id="rId94"/>
    <p:sldId id="302" r:id="rId95"/>
    <p:sldId id="301" r:id="rId96"/>
    <p:sldId id="303" r:id="rId97"/>
    <p:sldId id="260" r:id="rId98"/>
    <p:sldId id="304" r:id="rId99"/>
    <p:sldId id="305" r:id="rId100"/>
    <p:sldId id="506" r:id="rId101"/>
    <p:sldId id="333" r:id="rId102"/>
    <p:sldId id="334" r:id="rId103"/>
    <p:sldId id="335" r:id="rId104"/>
    <p:sldId id="498" r:id="rId105"/>
    <p:sldId id="499" r:id="rId106"/>
    <p:sldId id="500" r:id="rId107"/>
    <p:sldId id="501" r:id="rId108"/>
    <p:sldId id="502" r:id="rId109"/>
    <p:sldId id="503" r:id="rId110"/>
    <p:sldId id="306" r:id="rId111"/>
    <p:sldId id="307" r:id="rId112"/>
    <p:sldId id="261" r:id="rId113"/>
    <p:sldId id="504" r:id="rId114"/>
    <p:sldId id="505" r:id="rId115"/>
    <p:sldId id="262" r:id="rId116"/>
    <p:sldId id="360" r:id="rId117"/>
    <p:sldId id="361" r:id="rId118"/>
    <p:sldId id="362" r:id="rId119"/>
    <p:sldId id="263" r:id="rId120"/>
    <p:sldId id="264" r:id="rId121"/>
    <p:sldId id="507" r:id="rId122"/>
    <p:sldId id="267" r:id="rId123"/>
    <p:sldId id="508" r:id="rId124"/>
    <p:sldId id="509" r:id="rId125"/>
    <p:sldId id="512" r:id="rId126"/>
    <p:sldId id="513" r:id="rId1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3D6F5-6860-48B4-BD52-9F9F28800656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6310-5269-4679-9D76-F0AAFE8AF8A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CORTICOBASAL SYNDROME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Faculty : Dr. Sanjay </a:t>
            </a:r>
            <a:r>
              <a:rPr lang="en-US" dirty="0" err="1" smtClean="0"/>
              <a:t>Prakash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epidemiological studies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 CBD has an estimated prevalence of 4.9–7.3 cases per 100,000 individuals.</a:t>
            </a:r>
          </a:p>
          <a:p>
            <a:endParaRPr lang="en-IN" dirty="0" smtClean="0"/>
          </a:p>
          <a:p>
            <a:r>
              <a:rPr lang="en-IN" dirty="0" smtClean="0"/>
              <a:t>An annual incidence rate of 0.02 cases per 100,000 individuals on the basis of an Eastern European and Asian population study.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These studies had no autopsy confirmation</a:t>
            </a:r>
            <a:endParaRPr lang="en-IN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5757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4335"/>
            <a:ext cx="9144000" cy="356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0"/>
            <a:ext cx="3305175" cy="328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76672"/>
            <a:ext cx="28438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149080"/>
            <a:ext cx="9144000" cy="1440160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CBD pathology and MRI correlation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Whether the predominant clinical presentation was PNFA, EM, or </a:t>
            </a:r>
            <a:r>
              <a:rPr lang="en-IN" dirty="0" err="1" smtClean="0"/>
              <a:t>bvFTD</a:t>
            </a:r>
            <a:r>
              <a:rPr lang="en-IN" dirty="0" smtClean="0"/>
              <a:t>, all patients with CBD </a:t>
            </a:r>
          </a:p>
          <a:p>
            <a:pPr lvl="1"/>
            <a:r>
              <a:rPr lang="en-IN" dirty="0" smtClean="0">
                <a:solidFill>
                  <a:srgbClr val="FFFF00"/>
                </a:solidFill>
              </a:rPr>
              <a:t>Showed atrophy in dorsal prefrontal cortex, SMA, </a:t>
            </a:r>
            <a:r>
              <a:rPr lang="en-IN" dirty="0" err="1" smtClean="0">
                <a:solidFill>
                  <a:srgbClr val="FFFF00"/>
                </a:solidFill>
              </a:rPr>
              <a:t>perirolandic</a:t>
            </a:r>
            <a:r>
              <a:rPr lang="en-IN" dirty="0" smtClean="0">
                <a:solidFill>
                  <a:srgbClr val="FFFF00"/>
                </a:solidFill>
              </a:rPr>
              <a:t> cortex, and striatum, suggesting that these are the core regions affected by CBD.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5805264"/>
            <a:ext cx="5004048" cy="7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6524625"/>
            <a:ext cx="2667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CBS phenotype and Imaging correlate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FF00"/>
                </a:solidFill>
              </a:rPr>
              <a:t>CBS was associated with </a:t>
            </a:r>
            <a:r>
              <a:rPr lang="en-IN" dirty="0" err="1" smtClean="0">
                <a:solidFill>
                  <a:srgbClr val="FFFF00"/>
                </a:solidFill>
              </a:rPr>
              <a:t>posteromedial</a:t>
            </a:r>
            <a:r>
              <a:rPr lang="en-IN" dirty="0" smtClean="0">
                <a:solidFill>
                  <a:srgbClr val="FFFF00"/>
                </a:solidFill>
              </a:rPr>
              <a:t> frontal and </a:t>
            </a:r>
            <a:r>
              <a:rPr lang="en-IN" dirty="0" err="1" smtClean="0">
                <a:solidFill>
                  <a:srgbClr val="FFFF00"/>
                </a:solidFill>
              </a:rPr>
              <a:t>perirolandic</a:t>
            </a:r>
            <a:r>
              <a:rPr lang="en-IN" dirty="0" smtClean="0">
                <a:solidFill>
                  <a:srgbClr val="FFFF00"/>
                </a:solidFill>
              </a:rPr>
              <a:t> cortex and dorsal </a:t>
            </a:r>
            <a:r>
              <a:rPr lang="en-IN" dirty="0" err="1" smtClean="0">
                <a:solidFill>
                  <a:srgbClr val="FFFF00"/>
                </a:solidFill>
              </a:rPr>
              <a:t>insula</a:t>
            </a:r>
            <a:r>
              <a:rPr lang="en-IN" dirty="0" smtClean="0">
                <a:solidFill>
                  <a:srgbClr val="FFFF00"/>
                </a:solidFill>
              </a:rPr>
              <a:t> atrophy</a:t>
            </a:r>
            <a:r>
              <a:rPr lang="en-IN" dirty="0" smtClean="0"/>
              <a:t>.</a:t>
            </a:r>
          </a:p>
          <a:p>
            <a:r>
              <a:rPr lang="en-IN" dirty="0" smtClean="0"/>
              <a:t>This pattern, however, is not specific for any particular pathology.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Indicators of pathologies in CBS phenotype with Imaging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>
                <a:solidFill>
                  <a:srgbClr val="FFFF00"/>
                </a:solidFill>
              </a:rPr>
              <a:t>Anterior extension(frontal cortex &amp;brainstem) suggestive of FTLD(FTLD tau).</a:t>
            </a:r>
          </a:p>
          <a:p>
            <a:r>
              <a:rPr lang="en-IN" dirty="0" smtClean="0"/>
              <a:t>If Frontal atrophy predominates:- CBD is the most likely cause of CBS</a:t>
            </a:r>
          </a:p>
          <a:p>
            <a:r>
              <a:rPr lang="en-IN" dirty="0" smtClean="0">
                <a:solidFill>
                  <a:srgbClr val="FFFF00"/>
                </a:solidFill>
              </a:rPr>
              <a:t>Brainstem &amp; subcortical atrophy are out of proportion to cortical volume loss:- CBS-PSP. </a:t>
            </a:r>
          </a:p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775573"/>
            <a:ext cx="4355976" cy="67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6453336"/>
            <a:ext cx="2667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Indicators of pathologies in CBS phenotype with Imaging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FF00"/>
                </a:solidFill>
              </a:rPr>
              <a:t>Posterior extension of atrophy (</a:t>
            </a:r>
            <a:r>
              <a:rPr lang="en-IN" dirty="0" err="1" smtClean="0">
                <a:solidFill>
                  <a:srgbClr val="FFFF00"/>
                </a:solidFill>
              </a:rPr>
              <a:t>precuneus</a:t>
            </a:r>
            <a:r>
              <a:rPr lang="en-IN" dirty="0" smtClean="0">
                <a:solidFill>
                  <a:srgbClr val="FFFF00"/>
                </a:solidFill>
              </a:rPr>
              <a:t> &amp;  </a:t>
            </a:r>
            <a:r>
              <a:rPr lang="en-IN" dirty="0" err="1" smtClean="0">
                <a:solidFill>
                  <a:srgbClr val="FFFF00"/>
                </a:solidFill>
              </a:rPr>
              <a:t>temporoparietal</a:t>
            </a:r>
            <a:r>
              <a:rPr lang="en-IN" dirty="0" smtClean="0">
                <a:solidFill>
                  <a:srgbClr val="FFFF00"/>
                </a:solidFill>
              </a:rPr>
              <a:t> ) :- suggests underlying AD. </a:t>
            </a:r>
            <a:endParaRPr lang="en-IN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sz="2800" dirty="0" smtClean="0"/>
              <a:t>Imaging correlation to varying pathology of CBS phenotype</a:t>
            </a:r>
            <a:endParaRPr lang="en-IN" sz="28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8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Autofit/>
          </a:bodyPr>
          <a:lstStyle/>
          <a:p>
            <a:r>
              <a:rPr lang="en-US" sz="2800" dirty="0" smtClean="0"/>
              <a:t>Imaging of CBD with its varying clinical phenotypes</a:t>
            </a:r>
            <a:endParaRPr lang="en-IN" sz="2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6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Median survival was 7.9 (SD 0.7) (range, 2.5–12.5) years, and after the first clinic visit, 4.9 (SD 0.7) (range, 0.8–10) years.</a:t>
            </a:r>
            <a:endParaRPr lang="en-IN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085184"/>
            <a:ext cx="7153275" cy="11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4239" y="6309320"/>
            <a:ext cx="33242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Functional Neuroimaging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/>
              <a:t>Parietofrontal</a:t>
            </a:r>
            <a:r>
              <a:rPr lang="en-IN" dirty="0" smtClean="0"/>
              <a:t> cortex + basal ganglia</a:t>
            </a:r>
          </a:p>
          <a:p>
            <a:pPr lvl="1"/>
            <a:r>
              <a:rPr lang="en-IN" dirty="0" smtClean="0"/>
              <a:t>Asymmetric </a:t>
            </a:r>
            <a:r>
              <a:rPr lang="en-IN" dirty="0" err="1"/>
              <a:t>hypoperfusion</a:t>
            </a:r>
            <a:r>
              <a:rPr lang="en-IN" dirty="0"/>
              <a:t> on </a:t>
            </a:r>
            <a:r>
              <a:rPr lang="en-IN" dirty="0" smtClean="0"/>
              <a:t>SPECT.</a:t>
            </a:r>
          </a:p>
          <a:p>
            <a:pPr lvl="1"/>
            <a:r>
              <a:rPr lang="en-IN" dirty="0" smtClean="0"/>
              <a:t>Asymmetric </a:t>
            </a:r>
            <a:r>
              <a:rPr lang="en-IN" dirty="0" err="1" smtClean="0"/>
              <a:t>hypometabolism</a:t>
            </a:r>
            <a:r>
              <a:rPr lang="en-IN" dirty="0" smtClean="0"/>
              <a:t> </a:t>
            </a:r>
            <a:r>
              <a:rPr lang="en-IN" dirty="0"/>
              <a:t>on </a:t>
            </a:r>
            <a:r>
              <a:rPr lang="en-IN" dirty="0" smtClean="0"/>
              <a:t>PET </a:t>
            </a:r>
          </a:p>
          <a:p>
            <a:r>
              <a:rPr lang="en-IN" dirty="0" smtClean="0"/>
              <a:t>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imaging.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Reduction </a:t>
            </a:r>
            <a:r>
              <a:rPr lang="en-IN" dirty="0"/>
              <a:t>of </a:t>
            </a:r>
            <a:r>
              <a:rPr lang="en-IN" dirty="0" err="1"/>
              <a:t>striatal</a:t>
            </a:r>
            <a:r>
              <a:rPr lang="en-IN" dirty="0"/>
              <a:t> tracer uptake </a:t>
            </a:r>
            <a:r>
              <a:rPr lang="en-IN" sz="2400" dirty="0" smtClean="0"/>
              <a:t>[greater </a:t>
            </a:r>
            <a:r>
              <a:rPr lang="en-IN" sz="2400" dirty="0"/>
              <a:t>contralateral to the clinically </a:t>
            </a:r>
            <a:r>
              <a:rPr lang="en-IN" sz="2400" dirty="0" smtClean="0"/>
              <a:t>most affected side]</a:t>
            </a:r>
          </a:p>
          <a:p>
            <a:endParaRPr lang="en-US" sz="2400" dirty="0" smtClean="0"/>
          </a:p>
          <a:p>
            <a:endParaRPr lang="en-IN" dirty="0" smtClean="0"/>
          </a:p>
          <a:p>
            <a:r>
              <a:rPr lang="en-IN" dirty="0" smtClean="0"/>
              <a:t>Uptake </a:t>
            </a:r>
            <a:r>
              <a:rPr lang="en-IN" dirty="0"/>
              <a:t>in the caudate is generally reduced to the same extent as in </a:t>
            </a:r>
            <a:r>
              <a:rPr lang="en-IN" dirty="0" smtClean="0"/>
              <a:t>the </a:t>
            </a:r>
            <a:r>
              <a:rPr lang="en-IN" dirty="0" err="1" smtClean="0"/>
              <a:t>putamen</a:t>
            </a:r>
            <a:r>
              <a:rPr lang="en-IN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Treatment of CBD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Symptomatic care for pt.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err="1" smtClean="0">
                <a:solidFill>
                  <a:srgbClr val="FFFF00"/>
                </a:solidFill>
              </a:rPr>
              <a:t>Levodopa</a:t>
            </a:r>
            <a:r>
              <a:rPr lang="en-IN" dirty="0" smtClean="0">
                <a:solidFill>
                  <a:srgbClr val="FFFF00"/>
                </a:solidFill>
              </a:rPr>
              <a:t>(</a:t>
            </a:r>
            <a:r>
              <a:rPr lang="en-IN" dirty="0" smtClean="0"/>
              <a:t>at least 750 mg per day )  to provide an adequate trial. </a:t>
            </a:r>
          </a:p>
          <a:p>
            <a:r>
              <a:rPr lang="en-IN" dirty="0" err="1" smtClean="0">
                <a:solidFill>
                  <a:srgbClr val="FFFF00"/>
                </a:solidFill>
              </a:rPr>
              <a:t>Anticholinergic</a:t>
            </a:r>
            <a:r>
              <a:rPr lang="en-IN" dirty="0" smtClean="0"/>
              <a:t> :-  rarely improve dystonia, and their use is limited by side effects. </a:t>
            </a:r>
          </a:p>
          <a:p>
            <a:r>
              <a:rPr lang="en-IN" dirty="0" err="1" smtClean="0">
                <a:solidFill>
                  <a:srgbClr val="FFFF00"/>
                </a:solidFill>
              </a:rPr>
              <a:t>Botulinum</a:t>
            </a:r>
            <a:r>
              <a:rPr lang="en-IN" dirty="0" smtClean="0">
                <a:solidFill>
                  <a:srgbClr val="FFFF00"/>
                </a:solidFill>
              </a:rPr>
              <a:t> toxin </a:t>
            </a:r>
            <a:r>
              <a:rPr lang="en-IN" dirty="0" smtClean="0"/>
              <a:t>can alleviate pain owing to focal dystonia.</a:t>
            </a:r>
          </a:p>
          <a:p>
            <a:r>
              <a:rPr lang="en-IN" dirty="0" err="1" smtClean="0">
                <a:solidFill>
                  <a:srgbClr val="FFFF00"/>
                </a:solidFill>
              </a:rPr>
              <a:t>Propranolol</a:t>
            </a:r>
            <a:r>
              <a:rPr lang="en-IN" dirty="0" smtClean="0">
                <a:solidFill>
                  <a:srgbClr val="FFFF00"/>
                </a:solidFill>
              </a:rPr>
              <a:t> or </a:t>
            </a:r>
            <a:r>
              <a:rPr lang="en-IN" dirty="0" err="1" smtClean="0">
                <a:solidFill>
                  <a:srgbClr val="FFFF00"/>
                </a:solidFill>
              </a:rPr>
              <a:t>primidone</a:t>
            </a:r>
            <a:r>
              <a:rPr lang="en-IN" dirty="0" smtClean="0">
                <a:solidFill>
                  <a:srgbClr val="FFFF00"/>
                </a:solidFill>
              </a:rPr>
              <a:t>:- t</a:t>
            </a:r>
            <a:r>
              <a:rPr lang="en-IN" dirty="0" smtClean="0"/>
              <a:t>remor</a:t>
            </a:r>
          </a:p>
          <a:p>
            <a:r>
              <a:rPr lang="en-IN" dirty="0" smtClean="0">
                <a:solidFill>
                  <a:srgbClr val="FFFF00"/>
                </a:solidFill>
              </a:rPr>
              <a:t> Clonazepam +/- </a:t>
            </a:r>
            <a:r>
              <a:rPr lang="en-IN" dirty="0" err="1" smtClean="0">
                <a:solidFill>
                  <a:srgbClr val="FFFF00"/>
                </a:solidFill>
              </a:rPr>
              <a:t>gabapentin</a:t>
            </a:r>
            <a:r>
              <a:rPr lang="en-IN" dirty="0" smtClean="0">
                <a:solidFill>
                  <a:srgbClr val="FFFF00"/>
                </a:solidFill>
              </a:rPr>
              <a:t>  :-  </a:t>
            </a:r>
            <a:r>
              <a:rPr lang="en-IN" dirty="0" smtClean="0"/>
              <a:t>myoclonus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Symptomatic care for CBD.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FF00"/>
                </a:solidFill>
              </a:rPr>
              <a:t>The mainstay of management is :- physical, occupational, and speech therapies.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Tau-directed therapeutics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256584"/>
          </a:xfrm>
        </p:spPr>
        <p:txBody>
          <a:bodyPr>
            <a:normAutofit/>
          </a:bodyPr>
          <a:lstStyle/>
          <a:p>
            <a:pPr lvl="1"/>
            <a:r>
              <a:rPr lang="en-IN" dirty="0" smtClean="0"/>
              <a:t>Compensating for the loss of tau function using microtubule-stabilizing agents.</a:t>
            </a:r>
          </a:p>
          <a:p>
            <a:pPr lvl="1"/>
            <a:r>
              <a:rPr lang="en-IN" dirty="0" smtClean="0"/>
              <a:t>Reducing </a:t>
            </a:r>
            <a:r>
              <a:rPr lang="en-IN" dirty="0" err="1" smtClean="0"/>
              <a:t>hyperphosphorylation</a:t>
            </a:r>
            <a:r>
              <a:rPr lang="en-IN" dirty="0" smtClean="0"/>
              <a:t> of this protein through the inhibition of tau </a:t>
            </a:r>
            <a:r>
              <a:rPr lang="en-IN" dirty="0" err="1" smtClean="0"/>
              <a:t>kinases</a:t>
            </a:r>
            <a:r>
              <a:rPr lang="en-IN" dirty="0" smtClean="0"/>
              <a:t>.</a:t>
            </a:r>
          </a:p>
          <a:p>
            <a:pPr lvl="1"/>
            <a:r>
              <a:rPr lang="en-IN" dirty="0" smtClean="0"/>
              <a:t>Inhibiting the toxic aggregation of tau fibrils using agents that block protein–protein interactions.</a:t>
            </a:r>
          </a:p>
          <a:p>
            <a:pPr lvl="1"/>
            <a:r>
              <a:rPr lang="en-IN" dirty="0" smtClean="0"/>
              <a:t>Enhancing intracellular tau degradation by targeting proteins involved in the </a:t>
            </a:r>
            <a:r>
              <a:rPr lang="en-IN" dirty="0" err="1" smtClean="0"/>
              <a:t>ubiquitin–proteasome</a:t>
            </a:r>
            <a:r>
              <a:rPr lang="en-IN" dirty="0" smtClean="0"/>
              <a:t> system.</a:t>
            </a:r>
            <a:endParaRPr lang="en-IN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562600"/>
            <a:ext cx="4499992" cy="110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0850" y="6629400"/>
            <a:ext cx="2343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directed therapy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Methylene</a:t>
            </a:r>
            <a:r>
              <a:rPr lang="en-IN" dirty="0" smtClean="0"/>
              <a:t> blue.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Lithium chloride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An </a:t>
            </a:r>
            <a:r>
              <a:rPr lang="en-IN" dirty="0" err="1" smtClean="0"/>
              <a:t>octapeptide</a:t>
            </a:r>
            <a:r>
              <a:rPr lang="en-IN" dirty="0" smtClean="0"/>
              <a:t> known as NAP</a:t>
            </a:r>
          </a:p>
          <a:p>
            <a:r>
              <a:rPr lang="en-IN" dirty="0" err="1" smtClean="0">
                <a:solidFill>
                  <a:srgbClr val="FFFF00"/>
                </a:solidFill>
              </a:rPr>
              <a:t>Methylene</a:t>
            </a:r>
            <a:r>
              <a:rPr lang="en-IN" dirty="0" smtClean="0">
                <a:solidFill>
                  <a:srgbClr val="FFFF00"/>
                </a:solidFill>
              </a:rPr>
              <a:t> blue:-  </a:t>
            </a:r>
          </a:p>
          <a:p>
            <a:pPr lvl="1"/>
            <a:r>
              <a:rPr lang="en-IN" dirty="0" smtClean="0"/>
              <a:t>First drug to demonstrate inhibition of tau aggregation </a:t>
            </a:r>
          </a:p>
          <a:p>
            <a:pPr lvl="1"/>
            <a:r>
              <a:rPr lang="en-IN" dirty="0" smtClean="0"/>
              <a:t>Alter the structure of paired-helical filaments that make up </a:t>
            </a:r>
            <a:r>
              <a:rPr lang="en-IN" dirty="0" err="1" smtClean="0"/>
              <a:t>neurofibrillary</a:t>
            </a:r>
            <a:r>
              <a:rPr lang="en-IN" dirty="0" smtClean="0"/>
              <a:t> tangles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directed therapy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FF00"/>
                </a:solidFill>
              </a:rPr>
              <a:t>Lithium chloride </a:t>
            </a:r>
          </a:p>
          <a:p>
            <a:pPr lvl="1"/>
            <a:r>
              <a:rPr lang="en-IN" dirty="0" smtClean="0"/>
              <a:t>An inhibitor of glycogen </a:t>
            </a:r>
            <a:r>
              <a:rPr lang="en-IN" dirty="0" err="1" smtClean="0"/>
              <a:t>synthase</a:t>
            </a:r>
            <a:r>
              <a:rPr lang="en-IN" dirty="0" smtClean="0"/>
              <a:t> </a:t>
            </a:r>
            <a:r>
              <a:rPr lang="en-IN" dirty="0" err="1" smtClean="0"/>
              <a:t>kinase</a:t>
            </a:r>
            <a:r>
              <a:rPr lang="en-IN" dirty="0" smtClean="0"/>
              <a:t> 3</a:t>
            </a:r>
            <a:r>
              <a:rPr lang="el-GR" dirty="0" smtClean="0"/>
              <a:t>β (</a:t>
            </a:r>
            <a:r>
              <a:rPr lang="en-IN" dirty="0" smtClean="0"/>
              <a:t>GSK3</a:t>
            </a:r>
            <a:r>
              <a:rPr lang="el-GR" dirty="0" smtClean="0"/>
              <a:t>β</a:t>
            </a:r>
            <a:r>
              <a:rPr lang="en-US" dirty="0" smtClean="0"/>
              <a:t>). </a:t>
            </a:r>
          </a:p>
          <a:p>
            <a:r>
              <a:rPr lang="en-IN" dirty="0" smtClean="0"/>
              <a:t>lithium chloride </a:t>
            </a:r>
            <a:r>
              <a:rPr lang="en-IN" dirty="0" smtClean="0">
                <a:sym typeface="Wingdings" pitchFamily="2" charset="2"/>
              </a:rPr>
              <a:t> </a:t>
            </a:r>
            <a:r>
              <a:rPr lang="en-IN" dirty="0" smtClean="0"/>
              <a:t>attenuation of tau </a:t>
            </a:r>
            <a:r>
              <a:rPr lang="en-IN" dirty="0" err="1" smtClean="0"/>
              <a:t>hyperphosphorylation</a:t>
            </a:r>
            <a:r>
              <a:rPr lang="en-IN" dirty="0" smtClean="0"/>
              <a:t> + pathology in animal models 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Microtubule-stabilizing compounds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>
                <a:solidFill>
                  <a:srgbClr val="FFFF00"/>
                </a:solidFill>
              </a:rPr>
              <a:t>Paclitaxel</a:t>
            </a:r>
            <a:r>
              <a:rPr lang="en-IN" dirty="0" smtClean="0">
                <a:solidFill>
                  <a:srgbClr val="FFFF00"/>
                </a:solidFill>
              </a:rPr>
              <a:t>:- </a:t>
            </a:r>
          </a:p>
          <a:p>
            <a:pPr lvl="1"/>
            <a:r>
              <a:rPr lang="en-IN" dirty="0" smtClean="0"/>
              <a:t>Showed improved microtubule density</a:t>
            </a:r>
          </a:p>
          <a:p>
            <a:pPr lvl="1"/>
            <a:r>
              <a:rPr lang="en-IN" dirty="0" smtClean="0"/>
              <a:t>Accelerated axonal transport </a:t>
            </a:r>
          </a:p>
          <a:p>
            <a:pPr lvl="1"/>
            <a:r>
              <a:rPr lang="en-IN" dirty="0" smtClean="0"/>
              <a:t>Increased motor function in a mouse model of </a:t>
            </a:r>
            <a:r>
              <a:rPr lang="en-IN" dirty="0" err="1" smtClean="0"/>
              <a:t>tauopathy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Molecular markers for CBD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Clinical Diagnostic criteria for CBD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as a biomarker..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Some of the studies reported an increase in total tau levels in patients with CBD compared with controls.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/>
          <a:lstStyle/>
          <a:p>
            <a:r>
              <a:rPr lang="en-US" dirty="0" smtClean="0"/>
              <a:t>CBD refers to the pathology.</a:t>
            </a:r>
          </a:p>
          <a:p>
            <a:r>
              <a:rPr lang="en-US" dirty="0" smtClean="0"/>
              <a:t>CBS refers to the clinical syndrome complex.</a:t>
            </a:r>
          </a:p>
          <a:p>
            <a:r>
              <a:rPr lang="en-US" dirty="0" smtClean="0"/>
              <a:t>CBS can be due to varying pathologies like CBD, PSP, FTLD-TDP, AD.</a:t>
            </a:r>
          </a:p>
          <a:p>
            <a:r>
              <a:rPr lang="en-US" dirty="0" smtClean="0"/>
              <a:t>CBD is a 4R </a:t>
            </a:r>
            <a:r>
              <a:rPr lang="en-US" dirty="0" err="1" smtClean="0"/>
              <a:t>Tauopathy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clinical presentation of CBD is heterogeneous:- CBS, PSP-RS, </a:t>
            </a:r>
            <a:r>
              <a:rPr lang="en-US" dirty="0" err="1" smtClean="0"/>
              <a:t>bvFTLD</a:t>
            </a:r>
            <a:r>
              <a:rPr lang="en-US" dirty="0" smtClean="0"/>
              <a:t>, PNFA, PCA, EM </a:t>
            </a:r>
            <a:r>
              <a:rPr lang="en-US" dirty="0" err="1" smtClean="0"/>
              <a:t>varient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473155" y="2967335"/>
            <a:ext cx="3351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Thank you.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en-IN" sz="1800" dirty="0" smtClean="0"/>
              <a:t> </a:t>
            </a:r>
            <a:r>
              <a:rPr lang="en-IN" sz="1800" dirty="0" err="1" smtClean="0"/>
              <a:t>Corticobasal</a:t>
            </a:r>
            <a:r>
              <a:rPr lang="en-IN" sz="1800" dirty="0" smtClean="0"/>
              <a:t> degeneration: a pathologically distinct 4R </a:t>
            </a:r>
            <a:r>
              <a:rPr lang="en-IN" sz="1800" dirty="0" err="1" smtClean="0"/>
              <a:t>tauopathy</a:t>
            </a:r>
            <a:r>
              <a:rPr lang="en-IN" sz="1800" dirty="0" smtClean="0"/>
              <a:t>  </a:t>
            </a:r>
            <a:r>
              <a:rPr lang="en-IN" sz="1800" i="1" dirty="0" smtClean="0"/>
              <a:t>Naomi </a:t>
            </a:r>
            <a:r>
              <a:rPr lang="en-IN" sz="1800" i="1" dirty="0" err="1" smtClean="0"/>
              <a:t>Kouri</a:t>
            </a:r>
            <a:r>
              <a:rPr lang="en-IN" sz="1800" i="1" dirty="0" smtClean="0"/>
              <a:t>, Jennifer L. Whitwell, Keith A. Josephs, Rosa </a:t>
            </a:r>
            <a:r>
              <a:rPr lang="en-IN" sz="1800" i="1" dirty="0" err="1" smtClean="0"/>
              <a:t>Rademakers</a:t>
            </a:r>
            <a:r>
              <a:rPr lang="en-IN" sz="1800" i="1" dirty="0" smtClean="0"/>
              <a:t> and Dennis W. Dickson </a:t>
            </a:r>
            <a:r>
              <a:rPr lang="sv-SE" sz="1800" i="1" dirty="0" smtClean="0"/>
              <a:t>Nat. Rev. Neurol. 7, 263–272 (2011).</a:t>
            </a:r>
          </a:p>
          <a:p>
            <a:r>
              <a:rPr lang="en-IN" sz="1800" b="1" dirty="0" smtClean="0"/>
              <a:t>Accuracy of the clinical diagnosis of </a:t>
            </a:r>
            <a:r>
              <a:rPr lang="en-IN" sz="1800" b="1" dirty="0" err="1" smtClean="0"/>
              <a:t>corticobasal</a:t>
            </a:r>
            <a:r>
              <a:rPr lang="en-IN" sz="1800" b="1" dirty="0" smtClean="0"/>
              <a:t> degeneration: A </a:t>
            </a:r>
            <a:r>
              <a:rPr lang="en-IN" sz="1800" b="1" dirty="0" err="1" smtClean="0"/>
              <a:t>clinicopathologic</a:t>
            </a:r>
            <a:r>
              <a:rPr lang="en-IN" sz="1800" b="1" dirty="0" smtClean="0"/>
              <a:t> study </a:t>
            </a:r>
            <a:r>
              <a:rPr lang="en-IN" sz="1800" dirty="0" smtClean="0"/>
              <a:t>I. </a:t>
            </a:r>
            <a:r>
              <a:rPr lang="en-IN" sz="1800" dirty="0" err="1" smtClean="0"/>
              <a:t>Litvan</a:t>
            </a:r>
            <a:r>
              <a:rPr lang="en-IN" sz="1800" dirty="0" smtClean="0"/>
              <a:t>, MD NEUROLOGY 1997;48:119-125</a:t>
            </a:r>
          </a:p>
          <a:p>
            <a:r>
              <a:rPr lang="en-IN" sz="1800" dirty="0" smtClean="0"/>
              <a:t>Update on Frontotemporal Dementia </a:t>
            </a:r>
            <a:r>
              <a:rPr lang="en-IN" sz="1800" i="1" dirty="0" smtClean="0"/>
              <a:t>Zoe </a:t>
            </a:r>
            <a:r>
              <a:rPr lang="en-IN" sz="1800" i="1" dirty="0" err="1" smtClean="0"/>
              <a:t>Arvanitakis</a:t>
            </a:r>
            <a:r>
              <a:rPr lang="en-IN" sz="1800" i="1" dirty="0" smtClean="0"/>
              <a:t>, MD, MS The Neurologist • Volume 16, Number 1, January 2010</a:t>
            </a:r>
          </a:p>
          <a:p>
            <a:r>
              <a:rPr lang="en-IN" sz="1800" dirty="0" err="1" smtClean="0"/>
              <a:t>Clinicopathological</a:t>
            </a:r>
            <a:r>
              <a:rPr lang="en-IN" sz="1800" dirty="0" smtClean="0"/>
              <a:t> Correlations in </a:t>
            </a:r>
            <a:r>
              <a:rPr lang="en-IN" sz="1800" dirty="0" err="1" smtClean="0"/>
              <a:t>Corticobasal</a:t>
            </a:r>
            <a:r>
              <a:rPr lang="en-IN" sz="1800" dirty="0" smtClean="0"/>
              <a:t> Degeneration </a:t>
            </a:r>
            <a:r>
              <a:rPr lang="en-IN" sz="1800" dirty="0" err="1" smtClean="0"/>
              <a:t>Suzee</a:t>
            </a:r>
            <a:r>
              <a:rPr lang="en-IN" sz="1800" dirty="0" smtClean="0"/>
              <a:t> E. Lee, MD, ANN NEUROL 2011;70:327–340</a:t>
            </a:r>
          </a:p>
          <a:p>
            <a:r>
              <a:rPr lang="en-IN" sz="1800" dirty="0" smtClean="0"/>
              <a:t>Does </a:t>
            </a:r>
            <a:r>
              <a:rPr lang="en-IN" sz="1800" dirty="0" err="1" smtClean="0"/>
              <a:t>corticobasal</a:t>
            </a:r>
            <a:r>
              <a:rPr lang="en-IN" sz="1800" dirty="0" smtClean="0"/>
              <a:t> degeneration exist? A </a:t>
            </a:r>
            <a:r>
              <a:rPr lang="en-IN" sz="1800" dirty="0" err="1" smtClean="0"/>
              <a:t>clinicopathological</a:t>
            </a:r>
            <a:r>
              <a:rPr lang="en-IN" sz="1800" dirty="0" smtClean="0"/>
              <a:t> re-evaluation Helen Ling, Brain 2010: 133; 2045–2057</a:t>
            </a:r>
          </a:p>
          <a:p>
            <a:r>
              <a:rPr lang="en-IN" sz="1800" dirty="0" err="1" smtClean="0"/>
              <a:t>Corticobasal</a:t>
            </a:r>
            <a:r>
              <a:rPr lang="en-IN" sz="1800" dirty="0" smtClean="0"/>
              <a:t> Degeneration and Its Relationship to Progressive </a:t>
            </a:r>
            <a:r>
              <a:rPr lang="en-IN" sz="1800" dirty="0" err="1" smtClean="0"/>
              <a:t>Supranuclear</a:t>
            </a:r>
            <a:r>
              <a:rPr lang="en-IN" sz="1800" dirty="0" smtClean="0"/>
              <a:t> Palsy and Frontotemporal Dementia Bradley F. </a:t>
            </a:r>
            <a:r>
              <a:rPr lang="en-IN" sz="1800" dirty="0" err="1" smtClean="0"/>
              <a:t>Boeve</a:t>
            </a:r>
            <a:r>
              <a:rPr lang="en-IN" sz="1800" dirty="0" smtClean="0"/>
              <a:t>, MD,1 Anthony E. Lang, MD,2 and Irene </a:t>
            </a:r>
            <a:r>
              <a:rPr lang="en-IN" sz="1800" dirty="0" err="1" smtClean="0"/>
              <a:t>Litvan</a:t>
            </a:r>
            <a:r>
              <a:rPr lang="en-IN" sz="1800" dirty="0" smtClean="0"/>
              <a:t>, MD3 Annals of Neurology </a:t>
            </a:r>
            <a:r>
              <a:rPr lang="en-IN" sz="1800" dirty="0" err="1" smtClean="0"/>
              <a:t>Vol</a:t>
            </a:r>
            <a:r>
              <a:rPr lang="en-IN" sz="1800" dirty="0" smtClean="0"/>
              <a:t> 54 (</a:t>
            </a:r>
            <a:r>
              <a:rPr lang="en-IN" sz="1800" dirty="0" err="1" smtClean="0"/>
              <a:t>suppl</a:t>
            </a:r>
            <a:r>
              <a:rPr lang="en-IN" sz="1800" dirty="0" smtClean="0"/>
              <a:t> 5) 2003.</a:t>
            </a:r>
          </a:p>
          <a:p>
            <a:r>
              <a:rPr lang="en-IN" sz="1800" b="1" dirty="0" err="1" smtClean="0"/>
              <a:t>Corticobasal</a:t>
            </a:r>
            <a:r>
              <a:rPr lang="en-IN" sz="1800" b="1" dirty="0" smtClean="0"/>
              <a:t> degeneration: </a:t>
            </a:r>
            <a:r>
              <a:rPr lang="en-IN" sz="1800" b="1" dirty="0" err="1" smtClean="0"/>
              <a:t>Neuropathologic</a:t>
            </a:r>
            <a:r>
              <a:rPr lang="en-IN" sz="1800" b="1" dirty="0" smtClean="0"/>
              <a:t> and clinical heterogeneity </a:t>
            </a:r>
            <a:r>
              <a:rPr lang="en-IN" sz="1800" dirty="0" smtClean="0"/>
              <a:t>J.A. Schneider, MD; NEUROLOGY </a:t>
            </a:r>
            <a:r>
              <a:rPr lang="en-IN" sz="1800" b="1" dirty="0" smtClean="0"/>
              <a:t>1997;48:959-969</a:t>
            </a:r>
          </a:p>
          <a:p>
            <a:r>
              <a:rPr lang="en-IN" sz="1800" b="1" dirty="0" err="1" smtClean="0"/>
              <a:t>Clinicopathologic</a:t>
            </a:r>
            <a:r>
              <a:rPr lang="en-IN" sz="1800" b="1" dirty="0" smtClean="0"/>
              <a:t> analysis of </a:t>
            </a:r>
            <a:r>
              <a:rPr lang="en-IN" sz="1800" b="1" dirty="0" err="1" smtClean="0"/>
              <a:t>frontotemporal</a:t>
            </a:r>
            <a:r>
              <a:rPr lang="en-IN" sz="1800" b="1" dirty="0" smtClean="0"/>
              <a:t> and </a:t>
            </a:r>
            <a:r>
              <a:rPr lang="en-IN" sz="1800" b="1" dirty="0" err="1" smtClean="0"/>
              <a:t>corticobasal</a:t>
            </a:r>
            <a:r>
              <a:rPr lang="en-IN" sz="1800" b="1" dirty="0" smtClean="0"/>
              <a:t> degenerations and PSP </a:t>
            </a:r>
            <a:r>
              <a:rPr lang="en-IN" sz="1800" dirty="0" smtClean="0"/>
              <a:t>K.A. Josephs, MST, MD; NEUROLOGY 2006;66:41–48</a:t>
            </a:r>
            <a:endParaRPr lang="en-IN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The point to differentiate CBS-RS from PSP-RS are all except:-</a:t>
            </a:r>
          </a:p>
          <a:p>
            <a:r>
              <a:rPr lang="en-US" dirty="0" smtClean="0"/>
              <a:t>1. Early fall &lt; 2year of disease onset</a:t>
            </a:r>
          </a:p>
          <a:p>
            <a:r>
              <a:rPr lang="en-US" dirty="0" smtClean="0"/>
              <a:t>2.Response to L-DOPA treatment</a:t>
            </a:r>
          </a:p>
          <a:p>
            <a:r>
              <a:rPr lang="en-US" dirty="0" smtClean="0"/>
              <a:t>3.Vertical </a:t>
            </a:r>
            <a:r>
              <a:rPr lang="en-US" dirty="0" err="1" smtClean="0"/>
              <a:t>supranuclear</a:t>
            </a:r>
            <a:r>
              <a:rPr lang="en-US" dirty="0" smtClean="0"/>
              <a:t> gaze palsy</a:t>
            </a:r>
          </a:p>
          <a:p>
            <a:r>
              <a:rPr lang="en-US" dirty="0" smtClean="0"/>
              <a:t>4.Saccadic velocity.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point to suspect a AD pathology in a CBS phenotype is :-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Early Apraxia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Early </a:t>
            </a:r>
            <a:r>
              <a:rPr lang="en-US" dirty="0" err="1" smtClean="0"/>
              <a:t>behaviour</a:t>
            </a:r>
            <a:r>
              <a:rPr lang="en-US" dirty="0" smtClean="0"/>
              <a:t> changes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Alien limb phenomenon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Early episodic memory involvement.</a:t>
            </a:r>
            <a:endParaRPr lang="en-IN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glial</a:t>
            </a:r>
            <a:r>
              <a:rPr lang="en-US" dirty="0" smtClean="0"/>
              <a:t> pathology characteristic of CBD is:-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Tufted </a:t>
            </a:r>
            <a:r>
              <a:rPr lang="en-US" dirty="0" err="1" smtClean="0"/>
              <a:t>astrocytes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Ballooned achromatic neurons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NFT  in white 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Astrocytic</a:t>
            </a:r>
            <a:r>
              <a:rPr lang="en-US" dirty="0" smtClean="0"/>
              <a:t> plaques</a:t>
            </a:r>
            <a:endParaRPr lang="en-I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criteria for CBD</a:t>
            </a:r>
            <a:endParaRPr lang="en-IN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criteria for CBD</a:t>
            </a:r>
            <a:endParaRPr lang="en-I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3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dirty="0" smtClean="0"/>
              <a:t>Clinical criteria for CBD</a:t>
            </a:r>
            <a:endParaRPr lang="en-IN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Clinical criteria for CBS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5157192"/>
            <a:ext cx="9048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6350" y="6309320"/>
            <a:ext cx="40576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Pathological criteria for CBD.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056" y="5859016"/>
            <a:ext cx="6753944" cy="810344"/>
          </a:xfrm>
        </p:spPr>
        <p:txBody>
          <a:bodyPr>
            <a:noAutofit/>
          </a:bodyPr>
          <a:lstStyle/>
          <a:p>
            <a:pPr algn="l"/>
            <a:r>
              <a:rPr lang="en-IN" sz="2000" dirty="0" smtClean="0">
                <a:latin typeface="+mn-lt"/>
              </a:rPr>
              <a:t>Journal of Neuropathology &amp; Experimental Neurology:</a:t>
            </a:r>
            <a:br>
              <a:rPr lang="en-IN" sz="2000" dirty="0" smtClean="0">
                <a:latin typeface="+mn-lt"/>
              </a:rPr>
            </a:br>
            <a:r>
              <a:rPr lang="en-IN" sz="2000" dirty="0" smtClean="0">
                <a:latin typeface="+mn-lt"/>
              </a:rPr>
              <a:t>November 2002 - Volume 61 - Issue 11 - p 935–946</a:t>
            </a:r>
            <a:br>
              <a:rPr lang="en-IN" sz="2000" dirty="0" smtClean="0">
                <a:latin typeface="+mn-lt"/>
              </a:rPr>
            </a:br>
            <a:endParaRPr lang="en-IN" sz="2000" dirty="0"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 of presentation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54726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History &amp; epidemiology</a:t>
            </a:r>
          </a:p>
          <a:p>
            <a:r>
              <a:rPr lang="en-US" sz="2800" dirty="0" smtClean="0"/>
              <a:t>CBD and CBS</a:t>
            </a:r>
          </a:p>
          <a:p>
            <a:r>
              <a:rPr lang="en-US" sz="2800" dirty="0" smtClean="0"/>
              <a:t>Diagnostic criteria for CBD and CBS</a:t>
            </a:r>
          </a:p>
          <a:p>
            <a:r>
              <a:rPr lang="en-US" sz="2800" dirty="0" smtClean="0"/>
              <a:t>Clinical features of CBS</a:t>
            </a:r>
          </a:p>
          <a:p>
            <a:r>
              <a:rPr lang="en-US" sz="2800" dirty="0" smtClean="0"/>
              <a:t>CBS-pathological and CBD-clinical heterogeneity</a:t>
            </a:r>
          </a:p>
          <a:p>
            <a:r>
              <a:rPr lang="en-US" sz="2800" dirty="0" smtClean="0"/>
              <a:t>Pathology of CBD</a:t>
            </a:r>
          </a:p>
          <a:p>
            <a:r>
              <a:rPr lang="en-US" sz="2800" dirty="0" smtClean="0"/>
              <a:t>Pathogenesis of CBD</a:t>
            </a:r>
          </a:p>
          <a:p>
            <a:r>
              <a:rPr lang="en-US" sz="2800" dirty="0" smtClean="0"/>
              <a:t>Imaging of CBS</a:t>
            </a:r>
          </a:p>
          <a:p>
            <a:r>
              <a:rPr lang="en-US" sz="2800" dirty="0" smtClean="0"/>
              <a:t>Treatment of CBD</a:t>
            </a:r>
          </a:p>
          <a:p>
            <a:r>
              <a:rPr lang="en-US" sz="2800" dirty="0" smtClean="0"/>
              <a:t>Future developments in CBD.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Clinical features of CBS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spectrum of CBS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 CBS can be seen in :-</a:t>
            </a:r>
          </a:p>
          <a:p>
            <a:pPr lvl="1"/>
            <a:r>
              <a:rPr lang="en-IN" dirty="0" smtClean="0"/>
              <a:t>CBD.</a:t>
            </a:r>
          </a:p>
          <a:p>
            <a:pPr lvl="1"/>
            <a:r>
              <a:rPr lang="en-IN" dirty="0" smtClean="0"/>
              <a:t>AD</a:t>
            </a:r>
            <a:r>
              <a:rPr lang="en-IN" dirty="0"/>
              <a:t>, </a:t>
            </a:r>
            <a:r>
              <a:rPr lang="en-IN" dirty="0" smtClean="0"/>
              <a:t>Pick’s disease</a:t>
            </a:r>
            <a:r>
              <a:rPr lang="en-IN" dirty="0"/>
              <a:t>, </a:t>
            </a:r>
            <a:r>
              <a:rPr lang="en-IN" dirty="0" smtClean="0"/>
              <a:t>PSP.</a:t>
            </a:r>
          </a:p>
          <a:p>
            <a:pPr lvl="1"/>
            <a:r>
              <a:rPr lang="en-IN" dirty="0" smtClean="0"/>
              <a:t>Dementia </a:t>
            </a:r>
            <a:r>
              <a:rPr lang="en-IN" dirty="0"/>
              <a:t>lacking distinctive </a:t>
            </a:r>
            <a:r>
              <a:rPr lang="en-IN" dirty="0" smtClean="0"/>
              <a:t>histopathology </a:t>
            </a:r>
          </a:p>
          <a:p>
            <a:pPr lvl="1"/>
            <a:r>
              <a:rPr lang="en-IN" dirty="0" smtClean="0"/>
              <a:t>Creutzfeldt–Jakob disease</a:t>
            </a:r>
          </a:p>
          <a:p>
            <a:pPr lvl="1"/>
            <a:r>
              <a:rPr lang="en-IN" dirty="0" smtClean="0"/>
              <a:t>Dementia </a:t>
            </a:r>
            <a:r>
              <a:rPr lang="en-IN" dirty="0"/>
              <a:t>with </a:t>
            </a:r>
            <a:r>
              <a:rPr lang="en-IN" dirty="0" err="1"/>
              <a:t>Lewy</a:t>
            </a:r>
            <a:r>
              <a:rPr lang="en-IN" dirty="0"/>
              <a:t> bodies </a:t>
            </a:r>
            <a:r>
              <a:rPr lang="en-IN" dirty="0" smtClean="0"/>
              <a:t> </a:t>
            </a:r>
          </a:p>
          <a:p>
            <a:pPr lvl="1"/>
            <a:r>
              <a:rPr lang="en-IN" dirty="0" smtClean="0"/>
              <a:t>Motor </a:t>
            </a:r>
            <a:r>
              <a:rPr lang="en-IN" dirty="0"/>
              <a:t>neuron inclusion body dementia </a:t>
            </a:r>
            <a:r>
              <a:rPr lang="en-IN" dirty="0" smtClean="0"/>
              <a:t> </a:t>
            </a:r>
          </a:p>
          <a:p>
            <a:pPr lvl="1"/>
            <a:r>
              <a:rPr lang="en-IN" dirty="0" err="1" smtClean="0"/>
              <a:t>Neurofilament</a:t>
            </a:r>
            <a:r>
              <a:rPr lang="en-IN" dirty="0" smtClean="0"/>
              <a:t>  inclusion </a:t>
            </a:r>
            <a:r>
              <a:rPr lang="en-IN" dirty="0"/>
              <a:t>body dementia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6900" y="5781104"/>
            <a:ext cx="7277100" cy="107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Asymmetrical involvement</a:t>
            </a:r>
            <a:r>
              <a:rPr lang="en-US" dirty="0" smtClean="0"/>
              <a:t>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Pronounced asymmetry of limb involvement is a hallmark of the classical disorder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200" dirty="0">
                <a:solidFill>
                  <a:srgbClr val="FFFF00"/>
                </a:solidFill>
              </a:rPr>
              <a:t>Progressive Asymmetric Rigidity and Apraxia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256584"/>
          </a:xfrm>
        </p:spPr>
        <p:txBody>
          <a:bodyPr>
            <a:normAutofit/>
          </a:bodyPr>
          <a:lstStyle/>
          <a:p>
            <a:r>
              <a:rPr lang="en-IN" dirty="0"/>
              <a:t>Symptoms </a:t>
            </a:r>
            <a:r>
              <a:rPr lang="en-IN" dirty="0" smtClean="0"/>
              <a:t>typically begin </a:t>
            </a:r>
            <a:r>
              <a:rPr lang="en-IN" dirty="0"/>
              <a:t>in one </a:t>
            </a:r>
            <a:r>
              <a:rPr lang="en-IN" dirty="0" smtClean="0"/>
              <a:t>limb</a:t>
            </a:r>
          </a:p>
          <a:p>
            <a:r>
              <a:rPr lang="en-IN" dirty="0" smtClean="0"/>
              <a:t>No </a:t>
            </a:r>
            <a:r>
              <a:rPr lang="en-IN" dirty="0"/>
              <a:t>apparent predilection for the right or left side</a:t>
            </a:r>
            <a:r>
              <a:rPr lang="en-IN" dirty="0" smtClean="0"/>
              <a:t>.</a:t>
            </a:r>
          </a:p>
          <a:p>
            <a:r>
              <a:rPr lang="en-IN" dirty="0" smtClean="0"/>
              <a:t>“clumsy</a:t>
            </a:r>
            <a:r>
              <a:rPr lang="en-IN" dirty="0"/>
              <a:t>,” “</a:t>
            </a:r>
            <a:r>
              <a:rPr lang="en-IN" dirty="0" err="1"/>
              <a:t>incoordinated</a:t>
            </a:r>
            <a:r>
              <a:rPr lang="en-IN" dirty="0"/>
              <a:t>,” </a:t>
            </a:r>
            <a:r>
              <a:rPr lang="en-IN" dirty="0" smtClean="0"/>
              <a:t>, “stiff.”</a:t>
            </a:r>
          </a:p>
          <a:p>
            <a:r>
              <a:rPr lang="en-IN" dirty="0" smtClean="0"/>
              <a:t>Mild to severe rigidity. </a:t>
            </a:r>
            <a:endParaRPr lang="en-IN" dirty="0"/>
          </a:p>
          <a:p>
            <a:r>
              <a:rPr lang="en-IN" dirty="0" smtClean="0"/>
              <a:t>Adopts </a:t>
            </a:r>
            <a:r>
              <a:rPr lang="en-IN" dirty="0"/>
              <a:t>a </a:t>
            </a:r>
            <a:r>
              <a:rPr lang="en-IN" dirty="0" err="1"/>
              <a:t>dystonic</a:t>
            </a:r>
            <a:r>
              <a:rPr lang="en-IN" dirty="0"/>
              <a:t> posture. </a:t>
            </a:r>
            <a:endParaRPr lang="en-IN" dirty="0" smtClean="0"/>
          </a:p>
          <a:p>
            <a:r>
              <a:rPr lang="en-IN" dirty="0" smtClean="0"/>
              <a:t>Rigidity  &amp; spasticity  </a:t>
            </a:r>
            <a:r>
              <a:rPr lang="en-IN" dirty="0"/>
              <a:t>can be present in the </a:t>
            </a:r>
            <a:r>
              <a:rPr lang="en-IN" dirty="0" smtClean="0"/>
              <a:t>same affected limb.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Apraxia in 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Affected </a:t>
            </a:r>
            <a:r>
              <a:rPr lang="en-IN" dirty="0"/>
              <a:t>limb </a:t>
            </a:r>
            <a:r>
              <a:rPr lang="en-IN" dirty="0" smtClean="0">
                <a:sym typeface="Wingdings" pitchFamily="2" charset="2"/>
              </a:rPr>
              <a:t> </a:t>
            </a:r>
            <a:r>
              <a:rPr lang="en-IN" dirty="0" smtClean="0"/>
              <a:t>profoundly </a:t>
            </a:r>
            <a:r>
              <a:rPr lang="en-IN" dirty="0" err="1"/>
              <a:t>apraxic</a:t>
            </a:r>
            <a:r>
              <a:rPr lang="en-IN" dirty="0" smtClean="0"/>
              <a:t>.</a:t>
            </a:r>
          </a:p>
          <a:p>
            <a:r>
              <a:rPr lang="en-IN" dirty="0" err="1" smtClean="0">
                <a:solidFill>
                  <a:srgbClr val="FFFF00"/>
                </a:solidFill>
              </a:rPr>
              <a:t>Ideomotor</a:t>
            </a:r>
            <a:r>
              <a:rPr lang="en-IN" dirty="0" smtClean="0">
                <a:solidFill>
                  <a:srgbClr val="FFFF00"/>
                </a:solidFill>
              </a:rPr>
              <a:t> apraxia(IMA):- </a:t>
            </a:r>
            <a:r>
              <a:rPr lang="en-IN" dirty="0" smtClean="0"/>
              <a:t>develops with </a:t>
            </a:r>
            <a:r>
              <a:rPr lang="en-IN" dirty="0"/>
              <a:t>the inability to correctly perform or imitate gestures </a:t>
            </a:r>
            <a:r>
              <a:rPr lang="en-IN" dirty="0" smtClean="0"/>
              <a:t> &amp; simple activities.</a:t>
            </a:r>
          </a:p>
          <a:p>
            <a:r>
              <a:rPr lang="en-IN" dirty="0" smtClean="0"/>
              <a:t>Progressive </a:t>
            </a:r>
            <a:r>
              <a:rPr lang="en-IN" dirty="0"/>
              <a:t>asymmetric rigidity </a:t>
            </a:r>
            <a:r>
              <a:rPr lang="en-IN" dirty="0" smtClean="0"/>
              <a:t>&amp; apraxia </a:t>
            </a:r>
            <a:r>
              <a:rPr lang="en-IN" dirty="0"/>
              <a:t>is present in one of the </a:t>
            </a:r>
            <a:r>
              <a:rPr lang="en-IN" dirty="0" smtClean="0"/>
              <a:t>upper limbs </a:t>
            </a:r>
            <a:r>
              <a:rPr lang="en-IN" dirty="0"/>
              <a:t>for at least 2 </a:t>
            </a:r>
            <a:r>
              <a:rPr lang="en-IN" dirty="0" smtClean="0"/>
              <a:t>yr before the other limb gets involved.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/>
          <a:lstStyle/>
          <a:p>
            <a:r>
              <a:rPr lang="en-US" dirty="0" smtClean="0"/>
              <a:t>Types of apraxia in CBD</a:t>
            </a:r>
            <a:endParaRPr lang="en-IN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61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9375" y="5543550"/>
            <a:ext cx="6524625" cy="83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5575" y="6381328"/>
            <a:ext cx="26384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Apraxia in CBD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5373216"/>
            <a:ext cx="6516216" cy="101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96752"/>
            <a:ext cx="706878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100" y="6381328"/>
            <a:ext cx="49149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3528" y="1268760"/>
            <a:ext cx="6912768" cy="1584176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Alien Limb Phenomenon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The affected limb </a:t>
            </a:r>
            <a:r>
              <a:rPr lang="en-IN" dirty="0"/>
              <a:t>as “alien,” “uncontrollable,” or “having a mind of its own,” </a:t>
            </a:r>
            <a:endParaRPr lang="en-IN" dirty="0" smtClean="0"/>
          </a:p>
          <a:p>
            <a:r>
              <a:rPr lang="en-IN" dirty="0" smtClean="0"/>
              <a:t>Label </a:t>
            </a:r>
            <a:r>
              <a:rPr lang="en-IN" dirty="0"/>
              <a:t>the limb as “it” </a:t>
            </a:r>
            <a:r>
              <a:rPr lang="en-IN" dirty="0" smtClean="0"/>
              <a:t>when describing </a:t>
            </a:r>
            <a:r>
              <a:rPr lang="en-IN" dirty="0"/>
              <a:t>the limb’s </a:t>
            </a:r>
            <a:r>
              <a:rPr lang="en-IN" dirty="0" smtClean="0"/>
              <a:t>behaviour.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Alien limb phenomenon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328592"/>
          </a:xfrm>
        </p:spPr>
        <p:txBody>
          <a:bodyPr>
            <a:normAutofit/>
          </a:bodyPr>
          <a:lstStyle/>
          <a:p>
            <a:r>
              <a:rPr lang="en-IN" dirty="0" smtClean="0"/>
              <a:t>Frontal ALP:- </a:t>
            </a:r>
          </a:p>
          <a:p>
            <a:pPr lvl="1"/>
            <a:r>
              <a:rPr lang="en-IN" dirty="0" smtClean="0"/>
              <a:t>Occurs in the dominant hand, </a:t>
            </a:r>
          </a:p>
          <a:p>
            <a:pPr lvl="1"/>
            <a:r>
              <a:rPr lang="en-IN" dirty="0" smtClean="0"/>
              <a:t>Characterized by a strong grasp reflex </a:t>
            </a:r>
          </a:p>
          <a:p>
            <a:pPr lvl="1"/>
            <a:r>
              <a:rPr lang="en-IN" dirty="0" smtClean="0"/>
              <a:t>An uncontrollable tendency to reach for and manipulate objects.</a:t>
            </a:r>
          </a:p>
          <a:p>
            <a:r>
              <a:rPr lang="en-IN" dirty="0" smtClean="0"/>
              <a:t>Lesion’s:- </a:t>
            </a:r>
          </a:p>
          <a:p>
            <a:pPr lvl="1"/>
            <a:r>
              <a:rPr lang="en-IN" dirty="0" smtClean="0"/>
              <a:t>Dominant medial prefrontal cortex</a:t>
            </a:r>
          </a:p>
          <a:p>
            <a:pPr lvl="1"/>
            <a:r>
              <a:rPr lang="en-IN" dirty="0" smtClean="0"/>
              <a:t>SMA</a:t>
            </a:r>
          </a:p>
          <a:p>
            <a:pPr lvl="1"/>
            <a:r>
              <a:rPr lang="en-IN" dirty="0" smtClean="0"/>
              <a:t>Anterior cingulate gyrus, and anterior corpus </a:t>
            </a:r>
            <a:r>
              <a:rPr lang="en-IN" dirty="0" err="1" smtClean="0"/>
              <a:t>callosum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IN" dirty="0" err="1" smtClean="0"/>
              <a:t>Corticobasal</a:t>
            </a:r>
            <a:r>
              <a:rPr lang="en-IN" dirty="0" smtClean="0"/>
              <a:t> degeneration (</a:t>
            </a:r>
            <a:r>
              <a:rPr lang="en-US" dirty="0" smtClean="0"/>
              <a:t>CBD)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dirty="0" smtClean="0"/>
              <a:t> </a:t>
            </a:r>
          </a:p>
          <a:p>
            <a:r>
              <a:rPr lang="en-IN" dirty="0" err="1" smtClean="0"/>
              <a:t>Cortico</a:t>
            </a:r>
            <a:r>
              <a:rPr lang="en-IN" dirty="0" smtClean="0"/>
              <a:t> Basal Degeneration ( CBD) was originally described as a movement disorder.</a:t>
            </a:r>
          </a:p>
          <a:p>
            <a:pPr>
              <a:buNone/>
            </a:pPr>
            <a:endParaRPr lang="en-IN" dirty="0" smtClean="0"/>
          </a:p>
          <a:p>
            <a:r>
              <a:rPr lang="en-US" dirty="0" smtClean="0"/>
              <a:t>The term CBD was introduced </a:t>
            </a:r>
            <a:r>
              <a:rPr lang="en-IN" dirty="0" smtClean="0"/>
              <a:t> by Gibb et al., in 1989. </a:t>
            </a:r>
          </a:p>
          <a:p>
            <a:pPr>
              <a:buNone/>
            </a:pPr>
            <a:r>
              <a:rPr lang="en-IN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Alien limb phenomenon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Callosal ALP :-</a:t>
            </a:r>
          </a:p>
          <a:p>
            <a:pPr lvl="1"/>
            <a:r>
              <a:rPr lang="en-IN" dirty="0" smtClean="0"/>
              <a:t>Lesion in anterior or </a:t>
            </a:r>
            <a:r>
              <a:rPr lang="en-IN" dirty="0" err="1" smtClean="0"/>
              <a:t>midbody</a:t>
            </a:r>
            <a:r>
              <a:rPr lang="en-IN" dirty="0" smtClean="0"/>
              <a:t> corpus </a:t>
            </a:r>
            <a:r>
              <a:rPr lang="en-IN" dirty="0" err="1" smtClean="0"/>
              <a:t>callosum</a:t>
            </a:r>
            <a:r>
              <a:rPr lang="en-IN" dirty="0" smtClean="0"/>
              <a:t> </a:t>
            </a:r>
          </a:p>
          <a:p>
            <a:pPr lvl="1"/>
            <a:r>
              <a:rPr lang="en-IN" dirty="0" err="1" smtClean="0"/>
              <a:t>Nondominant</a:t>
            </a:r>
            <a:r>
              <a:rPr lang="en-IN" dirty="0" smtClean="0"/>
              <a:t> hand demonstrating </a:t>
            </a:r>
            <a:r>
              <a:rPr lang="en-IN" dirty="0" err="1" smtClean="0"/>
              <a:t>intermanual</a:t>
            </a:r>
            <a:r>
              <a:rPr lang="en-IN" dirty="0" smtClean="0"/>
              <a:t> conflict </a:t>
            </a:r>
          </a:p>
          <a:p>
            <a:pPr lvl="1"/>
            <a:r>
              <a:rPr lang="en-IN" dirty="0" err="1" smtClean="0"/>
              <a:t>Diagonistic</a:t>
            </a:r>
            <a:r>
              <a:rPr lang="en-IN" dirty="0" smtClean="0"/>
              <a:t> dyspraxia (acting at cross-purposes in tasks requiring both hands).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FF00"/>
                </a:solidFill>
              </a:rPr>
              <a:t>Mirror movements in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Mirror </a:t>
            </a:r>
            <a:r>
              <a:rPr lang="en-IN" dirty="0" smtClean="0"/>
              <a:t>movements:- </a:t>
            </a:r>
          </a:p>
          <a:p>
            <a:pPr lvl="1"/>
            <a:r>
              <a:rPr lang="en-IN" dirty="0" smtClean="0"/>
              <a:t>The </a:t>
            </a:r>
            <a:r>
              <a:rPr lang="en-IN" dirty="0"/>
              <a:t>opposite limb involuntary performs the same activity as </a:t>
            </a:r>
            <a:r>
              <a:rPr lang="en-IN" dirty="0" smtClean="0"/>
              <a:t>the one </a:t>
            </a:r>
            <a:r>
              <a:rPr lang="en-IN" dirty="0"/>
              <a:t>being examined</a:t>
            </a:r>
            <a:r>
              <a:rPr lang="en-IN" dirty="0" smtClean="0"/>
              <a:t>.</a:t>
            </a:r>
          </a:p>
          <a:p>
            <a:r>
              <a:rPr lang="en-IN" dirty="0"/>
              <a:t>Mirror movements </a:t>
            </a:r>
            <a:r>
              <a:rPr lang="en-IN" dirty="0" smtClean="0">
                <a:sym typeface="Wingdings" pitchFamily="2" charset="2"/>
              </a:rPr>
              <a:t> </a:t>
            </a:r>
            <a:r>
              <a:rPr lang="en-IN" dirty="0" smtClean="0"/>
              <a:t>associated </a:t>
            </a:r>
            <a:r>
              <a:rPr lang="en-IN" dirty="0"/>
              <a:t>with the alien hand </a:t>
            </a:r>
            <a:r>
              <a:rPr lang="en-IN" dirty="0" smtClean="0"/>
              <a:t>syndrome </a:t>
            </a:r>
            <a:r>
              <a:rPr lang="en-IN" sz="2000" dirty="0" smtClean="0"/>
              <a:t>( many </a:t>
            </a:r>
            <a:r>
              <a:rPr lang="en-IN" sz="2000" dirty="0"/>
              <a:t>patients have them without alien limb </a:t>
            </a:r>
            <a:r>
              <a:rPr lang="en-IN" sz="2000" dirty="0" smtClean="0"/>
              <a:t>features). </a:t>
            </a:r>
          </a:p>
          <a:p>
            <a:r>
              <a:rPr lang="en-IN" dirty="0" smtClean="0"/>
              <a:t>Mirror </a:t>
            </a:r>
            <a:r>
              <a:rPr lang="en-IN" dirty="0"/>
              <a:t>movements are often found on </a:t>
            </a:r>
            <a:r>
              <a:rPr lang="en-IN" dirty="0" smtClean="0"/>
              <a:t>examination </a:t>
            </a:r>
            <a:r>
              <a:rPr lang="en-IN" sz="2000" dirty="0" smtClean="0"/>
              <a:t>( pt. do not complain of it)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Cortical Sensory </a:t>
            </a:r>
            <a:r>
              <a:rPr lang="en-IN" dirty="0" smtClean="0">
                <a:solidFill>
                  <a:srgbClr val="FFFF00"/>
                </a:solidFill>
              </a:rPr>
              <a:t>Loss in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Manifest  symptomatically </a:t>
            </a:r>
            <a:r>
              <a:rPr lang="en-IN" dirty="0"/>
              <a:t>as “numbness” or “tingling.” </a:t>
            </a:r>
            <a:endParaRPr lang="en-IN" dirty="0" smtClean="0"/>
          </a:p>
          <a:p>
            <a:r>
              <a:rPr lang="en-IN" dirty="0" smtClean="0"/>
              <a:t>Impaired joint </a:t>
            </a:r>
            <a:r>
              <a:rPr lang="en-IN" dirty="0"/>
              <a:t>position sense, impaired two-point discrimination, </a:t>
            </a:r>
            <a:r>
              <a:rPr lang="en-IN" dirty="0" err="1"/>
              <a:t>agraphasthesia</a:t>
            </a:r>
            <a:r>
              <a:rPr lang="en-IN" dirty="0"/>
              <a:t>, and </a:t>
            </a:r>
            <a:r>
              <a:rPr lang="en-IN" dirty="0" err="1"/>
              <a:t>astereognosis</a:t>
            </a:r>
            <a:r>
              <a:rPr lang="en-IN" dirty="0"/>
              <a:t> in the </a:t>
            </a:r>
            <a:r>
              <a:rPr lang="en-IN" dirty="0" smtClean="0"/>
              <a:t>setting of </a:t>
            </a:r>
            <a:r>
              <a:rPr lang="en-IN" dirty="0"/>
              <a:t>intact primary sensory </a:t>
            </a:r>
            <a:r>
              <a:rPr lang="en-IN" dirty="0" smtClean="0"/>
              <a:t>modalities.</a:t>
            </a:r>
          </a:p>
          <a:p>
            <a:r>
              <a:rPr lang="en-IN" dirty="0" err="1"/>
              <a:t>somotosensory</a:t>
            </a:r>
            <a:r>
              <a:rPr lang="en-IN" dirty="0"/>
              <a:t> </a:t>
            </a:r>
            <a:r>
              <a:rPr lang="en-IN" dirty="0" smtClean="0"/>
              <a:t>cortex +/- thalamus.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Myoclonus in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Usually </a:t>
            </a:r>
            <a:r>
              <a:rPr lang="en-IN" dirty="0"/>
              <a:t>begins distally in one upper limb and may spread proximally. </a:t>
            </a:r>
            <a:endParaRPr lang="en-IN" dirty="0" smtClean="0"/>
          </a:p>
          <a:p>
            <a:r>
              <a:rPr lang="en-IN" dirty="0" smtClean="0"/>
              <a:t>The frequency </a:t>
            </a:r>
            <a:r>
              <a:rPr lang="en-IN" dirty="0"/>
              <a:t>and amplitude of myoclonic jerks typically increase with tactile stimulation </a:t>
            </a:r>
            <a:r>
              <a:rPr lang="en-IN" dirty="0" smtClean="0"/>
              <a:t>(</a:t>
            </a:r>
            <a:r>
              <a:rPr lang="en-IN" dirty="0" smtClean="0">
                <a:solidFill>
                  <a:srgbClr val="FFFF00"/>
                </a:solidFill>
              </a:rPr>
              <a:t>stimulus sensitive myoclonus</a:t>
            </a:r>
            <a:r>
              <a:rPr lang="en-IN" dirty="0"/>
              <a:t>) and action </a:t>
            </a:r>
            <a:r>
              <a:rPr lang="en-IN" dirty="0" smtClean="0"/>
              <a:t>(</a:t>
            </a:r>
            <a:r>
              <a:rPr lang="en-IN" dirty="0" smtClean="0">
                <a:solidFill>
                  <a:srgbClr val="FFFF00"/>
                </a:solidFill>
              </a:rPr>
              <a:t>action </a:t>
            </a:r>
            <a:r>
              <a:rPr lang="en-IN" dirty="0">
                <a:solidFill>
                  <a:srgbClr val="FFFF00"/>
                </a:solidFill>
              </a:rPr>
              <a:t>myoclonus</a:t>
            </a:r>
            <a:r>
              <a:rPr lang="en-IN" dirty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Myoclonus in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Application of light touch or pinprick stimuli usually elicits multiple flexion jerks that, although initially distal, with disease progression may affect the entire limb almost synchronously.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Myoclonus in CBS Vs  cortical myoclonus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features are distinct from most other forms of cortical reflex myoclonus:- </a:t>
            </a:r>
          </a:p>
          <a:p>
            <a:pPr lvl="1"/>
            <a:r>
              <a:rPr lang="en-IN" dirty="0" smtClean="0"/>
              <a:t>Peripheral </a:t>
            </a:r>
            <a:r>
              <a:rPr lang="en-IN" dirty="0"/>
              <a:t>stimulus </a:t>
            </a:r>
            <a:r>
              <a:rPr lang="en-IN" dirty="0" smtClean="0"/>
              <a:t>induced myoclonic </a:t>
            </a:r>
            <a:r>
              <a:rPr lang="en-IN" dirty="0"/>
              <a:t>jerks </a:t>
            </a:r>
            <a:r>
              <a:rPr lang="en-IN" dirty="0" smtClean="0"/>
              <a:t>are not </a:t>
            </a:r>
            <a:r>
              <a:rPr lang="en-IN" dirty="0"/>
              <a:t>associated with an enhanced </a:t>
            </a:r>
            <a:r>
              <a:rPr lang="en-IN" dirty="0" err="1" smtClean="0"/>
              <a:t>somatosensory</a:t>
            </a:r>
            <a:r>
              <a:rPr lang="en-IN" dirty="0" smtClean="0"/>
              <a:t> evoked </a:t>
            </a:r>
            <a:r>
              <a:rPr lang="en-IN" dirty="0"/>
              <a:t>potential (SSEP</a:t>
            </a:r>
            <a:r>
              <a:rPr lang="en-IN" dirty="0" smtClean="0"/>
              <a:t>).</a:t>
            </a:r>
          </a:p>
          <a:p>
            <a:pPr lvl="1"/>
            <a:r>
              <a:rPr lang="en-IN" dirty="0" smtClean="0"/>
              <a:t>The </a:t>
            </a:r>
            <a:r>
              <a:rPr lang="en-IN" dirty="0"/>
              <a:t>latency from stimulus to jerk is </a:t>
            </a:r>
            <a:r>
              <a:rPr lang="en-IN" dirty="0" smtClean="0"/>
              <a:t>brief (40 </a:t>
            </a:r>
            <a:r>
              <a:rPr lang="en-IN" dirty="0"/>
              <a:t>ms </a:t>
            </a:r>
            <a:r>
              <a:rPr lang="en-IN" dirty="0" smtClean="0"/>
              <a:t>). 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Dystonia in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268760"/>
            <a:ext cx="8229600" cy="5328592"/>
          </a:xfrm>
        </p:spPr>
        <p:txBody>
          <a:bodyPr>
            <a:normAutofit/>
          </a:bodyPr>
          <a:lstStyle/>
          <a:p>
            <a:r>
              <a:rPr lang="en-IN" dirty="0" err="1"/>
              <a:t>Dystonic</a:t>
            </a:r>
            <a:r>
              <a:rPr lang="en-IN" dirty="0"/>
              <a:t> posturing of a limb is a common early </a:t>
            </a:r>
            <a:r>
              <a:rPr lang="en-IN" dirty="0" smtClean="0"/>
              <a:t>manifestation.</a:t>
            </a:r>
          </a:p>
          <a:p>
            <a:r>
              <a:rPr lang="en-IN" dirty="0" smtClean="0"/>
              <a:t>Usually </a:t>
            </a:r>
            <a:r>
              <a:rPr lang="en-IN" dirty="0"/>
              <a:t>affecting one upper </a:t>
            </a:r>
            <a:r>
              <a:rPr lang="en-IN" dirty="0" smtClean="0"/>
              <a:t>limb.</a:t>
            </a:r>
          </a:p>
          <a:p>
            <a:r>
              <a:rPr lang="en-IN" dirty="0" smtClean="0"/>
              <a:t>Posturing </a:t>
            </a:r>
            <a:r>
              <a:rPr lang="en-IN" dirty="0"/>
              <a:t>of the hand takes on a “fisted” </a:t>
            </a:r>
            <a:r>
              <a:rPr lang="en-IN" dirty="0" smtClean="0"/>
              <a:t>appearance.</a:t>
            </a:r>
          </a:p>
          <a:p>
            <a:r>
              <a:rPr lang="en-IN" dirty="0" smtClean="0"/>
              <a:t>Hyperextension </a:t>
            </a:r>
            <a:r>
              <a:rPr lang="en-IN" dirty="0"/>
              <a:t>of </a:t>
            </a:r>
            <a:r>
              <a:rPr lang="en-IN" dirty="0" smtClean="0"/>
              <a:t>one or </a:t>
            </a:r>
            <a:r>
              <a:rPr lang="en-IN" dirty="0"/>
              <a:t>more fingers </a:t>
            </a:r>
            <a:r>
              <a:rPr lang="en-IN" dirty="0" smtClean="0"/>
              <a:t>.</a:t>
            </a:r>
          </a:p>
          <a:p>
            <a:r>
              <a:rPr lang="en-IN" dirty="0"/>
              <a:t>Pain </a:t>
            </a:r>
            <a:r>
              <a:rPr lang="en-IN" dirty="0" smtClean="0"/>
              <a:t>is often present </a:t>
            </a:r>
            <a:r>
              <a:rPr lang="en-IN" sz="2400" dirty="0" smtClean="0"/>
              <a:t>(but do not </a:t>
            </a:r>
            <a:r>
              <a:rPr lang="en-IN" sz="2400" dirty="0"/>
              <a:t>always </a:t>
            </a:r>
            <a:r>
              <a:rPr lang="en-IN" sz="2400" dirty="0" smtClean="0"/>
              <a:t>accompany the dystonia).</a:t>
            </a:r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Dystonia in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The </a:t>
            </a:r>
            <a:r>
              <a:rPr lang="en-IN" dirty="0">
                <a:solidFill>
                  <a:srgbClr val="FFFF00"/>
                </a:solidFill>
              </a:rPr>
              <a:t>“fisted hand sign” </a:t>
            </a:r>
            <a:endParaRPr lang="en-IN" dirty="0" smtClean="0">
              <a:solidFill>
                <a:srgbClr val="FFFF00"/>
              </a:solidFill>
            </a:endParaRPr>
          </a:p>
          <a:p>
            <a:pPr lvl="1"/>
            <a:r>
              <a:rPr lang="en-IN" dirty="0" smtClean="0">
                <a:solidFill>
                  <a:srgbClr val="FFFF00"/>
                </a:solidFill>
              </a:rPr>
              <a:t>{</a:t>
            </a:r>
            <a:r>
              <a:rPr lang="en-IN" dirty="0" smtClean="0"/>
              <a:t>may represent </a:t>
            </a:r>
            <a:r>
              <a:rPr lang="en-IN" dirty="0"/>
              <a:t>one of the most specific clinical features for underlying CBD in the </a:t>
            </a:r>
            <a:r>
              <a:rPr lang="en-IN" dirty="0" smtClean="0"/>
              <a:t>CBS}.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Tremors in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Postural </a:t>
            </a:r>
            <a:r>
              <a:rPr lang="en-IN" dirty="0"/>
              <a:t>and action tremor </a:t>
            </a:r>
            <a:endParaRPr lang="en-IN" dirty="0" smtClean="0"/>
          </a:p>
          <a:p>
            <a:r>
              <a:rPr lang="en-IN" dirty="0" smtClean="0"/>
              <a:t>Evolves </a:t>
            </a:r>
            <a:r>
              <a:rPr lang="en-IN" dirty="0"/>
              <a:t>to a more jerky tremor </a:t>
            </a:r>
            <a:r>
              <a:rPr lang="en-IN" dirty="0" smtClean="0">
                <a:sym typeface="Wingdings" pitchFamily="2" charset="2"/>
              </a:rPr>
              <a:t> </a:t>
            </a:r>
            <a:r>
              <a:rPr lang="en-IN" dirty="0" smtClean="0"/>
              <a:t>myoclonus</a:t>
            </a:r>
            <a:r>
              <a:rPr lang="en-IN" dirty="0"/>
              <a:t>.</a:t>
            </a:r>
          </a:p>
          <a:p>
            <a:r>
              <a:rPr lang="en-IN" dirty="0" smtClean="0"/>
              <a:t>The </a:t>
            </a:r>
            <a:r>
              <a:rPr lang="en-IN" dirty="0"/>
              <a:t>tremor is amplified with activity and minimal at rest</a:t>
            </a:r>
            <a:r>
              <a:rPr lang="en-IN" dirty="0" smtClean="0"/>
              <a:t>.</a:t>
            </a:r>
          </a:p>
          <a:p>
            <a:r>
              <a:rPr lang="en-IN" dirty="0" smtClean="0"/>
              <a:t>Classical </a:t>
            </a:r>
            <a:r>
              <a:rPr lang="en-IN" dirty="0" err="1" smtClean="0"/>
              <a:t>Parkinsonian</a:t>
            </a:r>
            <a:r>
              <a:rPr lang="en-IN" dirty="0" smtClean="0"/>
              <a:t> resting tremor is not a feature of CBS.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Gait &amp; posture in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/>
          </a:bodyPr>
          <a:lstStyle/>
          <a:p>
            <a:r>
              <a:rPr lang="en-IN" dirty="0" smtClean="0"/>
              <a:t>With initial leg involvement or  Early development of apraxia. </a:t>
            </a:r>
          </a:p>
          <a:p>
            <a:pPr lvl="1"/>
            <a:r>
              <a:rPr lang="en-IN" dirty="0" smtClean="0"/>
              <a:t>shuffling, start hesitation, and freezing.</a:t>
            </a:r>
          </a:p>
          <a:p>
            <a:r>
              <a:rPr lang="en-IN" dirty="0" smtClean="0"/>
              <a:t> With progression, postural instability with falls becomes frequent.</a:t>
            </a:r>
          </a:p>
          <a:p>
            <a:pPr lvl="1"/>
            <a:r>
              <a:rPr lang="en-IN" dirty="0" smtClean="0"/>
              <a:t>Postural instability (gait apraxia, bilateral lower limb parkinsonism, dystonia, vestibular involvement).</a:t>
            </a:r>
          </a:p>
          <a:p>
            <a:r>
              <a:rPr lang="en-IN" dirty="0" smtClean="0"/>
              <a:t>Isolated gait ignition failure is not a feature of CBD.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description of CBD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In 1967, </a:t>
            </a:r>
            <a:r>
              <a:rPr lang="en-IN" dirty="0" err="1" smtClean="0"/>
              <a:t>Rebeiz</a:t>
            </a:r>
            <a:r>
              <a:rPr lang="en-IN" dirty="0" smtClean="0"/>
              <a:t>, </a:t>
            </a:r>
            <a:r>
              <a:rPr lang="en-IN" dirty="0" err="1" smtClean="0"/>
              <a:t>Kolodny</a:t>
            </a:r>
            <a:r>
              <a:rPr lang="en-IN" dirty="0" smtClean="0"/>
              <a:t>, and Richardson described three patients with a progressive asymmetric </a:t>
            </a:r>
            <a:r>
              <a:rPr lang="en-IN" dirty="0" err="1" smtClean="0"/>
              <a:t>akinetic</a:t>
            </a:r>
            <a:r>
              <a:rPr lang="en-IN" dirty="0" smtClean="0"/>
              <a:t>-rigid syndrome and apraxia and labelled these cases as </a:t>
            </a:r>
            <a:r>
              <a:rPr lang="en-IN" dirty="0" smtClean="0">
                <a:solidFill>
                  <a:srgbClr val="FFFF00"/>
                </a:solidFill>
              </a:rPr>
              <a:t>“</a:t>
            </a:r>
            <a:r>
              <a:rPr lang="en-IN" dirty="0" err="1" smtClean="0">
                <a:solidFill>
                  <a:srgbClr val="FFFF00"/>
                </a:solidFill>
              </a:rPr>
              <a:t>corticodentatonigral</a:t>
            </a:r>
            <a:r>
              <a:rPr lang="en-IN" dirty="0" smtClean="0">
                <a:solidFill>
                  <a:srgbClr val="FFFF00"/>
                </a:solidFill>
              </a:rPr>
              <a:t> degeneration with neuronal </a:t>
            </a:r>
            <a:r>
              <a:rPr lang="en-IN" dirty="0" err="1" smtClean="0">
                <a:solidFill>
                  <a:srgbClr val="FFFF00"/>
                </a:solidFill>
              </a:rPr>
              <a:t>achromasia</a:t>
            </a:r>
            <a:r>
              <a:rPr lang="en-IN" dirty="0" smtClean="0">
                <a:solidFill>
                  <a:srgbClr val="FFFF00"/>
                </a:solidFill>
              </a:rPr>
              <a:t>”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Eye movement abnormalities in CBD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328592"/>
          </a:xfrm>
        </p:spPr>
        <p:txBody>
          <a:bodyPr>
            <a:normAutofit/>
          </a:bodyPr>
          <a:lstStyle/>
          <a:p>
            <a:r>
              <a:rPr lang="en-IN" u="sng" dirty="0" err="1" smtClean="0">
                <a:solidFill>
                  <a:srgbClr val="FFFF00"/>
                </a:solidFill>
              </a:rPr>
              <a:t>Oculomotor</a:t>
            </a:r>
            <a:r>
              <a:rPr lang="en-IN" u="sng" dirty="0" smtClean="0">
                <a:solidFill>
                  <a:srgbClr val="FFFF00"/>
                </a:solidFill>
              </a:rPr>
              <a:t> apraxia:</a:t>
            </a:r>
          </a:p>
          <a:p>
            <a:pPr lvl="1"/>
            <a:r>
              <a:rPr lang="en-IN" dirty="0" smtClean="0"/>
              <a:t>This </a:t>
            </a:r>
            <a:r>
              <a:rPr lang="en-IN" dirty="0"/>
              <a:t>includes </a:t>
            </a:r>
            <a:r>
              <a:rPr lang="en-IN" dirty="0" smtClean="0"/>
              <a:t>difficulty initiating </a:t>
            </a:r>
            <a:r>
              <a:rPr lang="en-IN" dirty="0"/>
              <a:t>saccades and voluntary </a:t>
            </a:r>
            <a:r>
              <a:rPr lang="en-IN" dirty="0" smtClean="0"/>
              <a:t>gaze</a:t>
            </a:r>
          </a:p>
          <a:p>
            <a:pPr lvl="1"/>
            <a:r>
              <a:rPr lang="en-IN" dirty="0" smtClean="0"/>
              <a:t>Pursuit </a:t>
            </a:r>
            <a:r>
              <a:rPr lang="en-IN" dirty="0"/>
              <a:t>and </a:t>
            </a:r>
            <a:r>
              <a:rPr lang="en-IN" dirty="0" err="1"/>
              <a:t>optokinetic</a:t>
            </a:r>
            <a:r>
              <a:rPr lang="en-IN" dirty="0"/>
              <a:t> </a:t>
            </a:r>
            <a:r>
              <a:rPr lang="en-IN" dirty="0" smtClean="0"/>
              <a:t> </a:t>
            </a:r>
            <a:r>
              <a:rPr lang="en-IN" dirty="0" err="1" smtClean="0"/>
              <a:t>nystagmus</a:t>
            </a:r>
            <a:r>
              <a:rPr lang="en-IN" dirty="0" smtClean="0"/>
              <a:t> </a:t>
            </a:r>
            <a:r>
              <a:rPr lang="en-IN" dirty="0"/>
              <a:t>are typically preserved</a:t>
            </a:r>
            <a:r>
              <a:rPr lang="en-IN" dirty="0" smtClean="0"/>
              <a:t>.</a:t>
            </a:r>
          </a:p>
          <a:p>
            <a:r>
              <a:rPr lang="en-IN" dirty="0">
                <a:solidFill>
                  <a:srgbClr val="FF0000"/>
                </a:solidFill>
              </a:rPr>
              <a:t>CBS have </a:t>
            </a:r>
            <a:r>
              <a:rPr lang="en-IN" dirty="0" smtClean="0">
                <a:solidFill>
                  <a:srgbClr val="FF0000"/>
                </a:solidFill>
              </a:rPr>
              <a:t>normal speed </a:t>
            </a:r>
            <a:r>
              <a:rPr lang="en-IN" dirty="0">
                <a:solidFill>
                  <a:srgbClr val="FF0000"/>
                </a:solidFill>
              </a:rPr>
              <a:t>and amplitude of the saccades. </a:t>
            </a:r>
            <a:endParaRPr lang="en-IN" dirty="0" smtClean="0">
              <a:solidFill>
                <a:srgbClr val="FF0000"/>
              </a:solidFill>
            </a:endParaRPr>
          </a:p>
          <a:p>
            <a:r>
              <a:rPr lang="en-IN" dirty="0" smtClean="0"/>
              <a:t>May </a:t>
            </a:r>
            <a:r>
              <a:rPr lang="en-IN" dirty="0"/>
              <a:t>develop </a:t>
            </a:r>
            <a:r>
              <a:rPr lang="en-IN" dirty="0" err="1" smtClean="0"/>
              <a:t>supranuclear</a:t>
            </a:r>
            <a:r>
              <a:rPr lang="en-IN" dirty="0" smtClean="0"/>
              <a:t> gaze </a:t>
            </a:r>
            <a:r>
              <a:rPr lang="en-IN" dirty="0"/>
              <a:t>paresis that can be indistinguishable </a:t>
            </a:r>
            <a:r>
              <a:rPr lang="en-IN" dirty="0" smtClean="0"/>
              <a:t> from PSP</a:t>
            </a:r>
            <a:r>
              <a:rPr lang="en-IN" dirty="0"/>
              <a:t>. </a:t>
            </a:r>
            <a:endParaRPr lang="en-IN" dirty="0" smtClean="0"/>
          </a:p>
          <a:p>
            <a:r>
              <a:rPr lang="en-IN" dirty="0" smtClean="0">
                <a:solidFill>
                  <a:srgbClr val="FFFF00"/>
                </a:solidFill>
              </a:rPr>
              <a:t>Eyelid opening/closing apraxia </a:t>
            </a:r>
            <a:r>
              <a:rPr lang="en-IN" dirty="0">
                <a:solidFill>
                  <a:srgbClr val="FFFF00"/>
                </a:solidFill>
              </a:rPr>
              <a:t>is also frequent.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Eye movement abnormalities in CBD</a:t>
            </a:r>
            <a:endParaRPr lang="en-IN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399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89240"/>
            <a:ext cx="9144000" cy="9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3675" y="6525344"/>
            <a:ext cx="26003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3140968"/>
            <a:ext cx="9144000" cy="936104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Cognition in CBD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40768"/>
            <a:ext cx="915396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0475" y="5619179"/>
            <a:ext cx="5650037" cy="123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512" y="2420888"/>
            <a:ext cx="9144000" cy="2520280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2348880"/>
            <a:ext cx="9144000" cy="3888432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0" y="4077072"/>
            <a:ext cx="9144000" cy="1008112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37312"/>
            <a:ext cx="45720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Cognitive dysfunction in CBD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4" y="1340768"/>
            <a:ext cx="9154928" cy="45365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021288"/>
            <a:ext cx="43559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6467475"/>
            <a:ext cx="28670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3429000"/>
            <a:ext cx="4644008" cy="1872208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4644008" y="2060848"/>
            <a:ext cx="4499992" cy="1728192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Cognitive </a:t>
            </a:r>
            <a:r>
              <a:rPr lang="en-US" dirty="0" err="1" smtClean="0">
                <a:solidFill>
                  <a:srgbClr val="FFFF00"/>
                </a:solidFill>
              </a:rPr>
              <a:t>dsyfunction</a:t>
            </a:r>
            <a:r>
              <a:rPr lang="en-US" dirty="0" smtClean="0">
                <a:solidFill>
                  <a:srgbClr val="FFFF00"/>
                </a:solidFill>
              </a:rPr>
              <a:t> in CBD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Yes/No </a:t>
            </a:r>
            <a:r>
              <a:rPr lang="en-IN" dirty="0" smtClean="0">
                <a:solidFill>
                  <a:srgbClr val="FFFF00"/>
                </a:solidFill>
              </a:rPr>
              <a:t>Reversals</a:t>
            </a:r>
            <a:r>
              <a:rPr lang="en-IN" dirty="0" smtClean="0"/>
              <a:t>:-</a:t>
            </a:r>
          </a:p>
          <a:p>
            <a:r>
              <a:rPr lang="en-IN" dirty="0"/>
              <a:t>P</a:t>
            </a:r>
            <a:r>
              <a:rPr lang="en-IN" dirty="0" smtClean="0"/>
              <a:t>atients to shake </a:t>
            </a:r>
            <a:r>
              <a:rPr lang="en-IN" dirty="0"/>
              <a:t>their head and respond “yes” when they actually mean “no</a:t>
            </a:r>
            <a:r>
              <a:rPr lang="en-IN" dirty="0" smtClean="0"/>
              <a:t>,”.</a:t>
            </a:r>
          </a:p>
          <a:p>
            <a:r>
              <a:rPr lang="en-IN" dirty="0" smtClean="0"/>
              <a:t>Due </a:t>
            </a:r>
            <a:r>
              <a:rPr lang="en-IN" dirty="0"/>
              <a:t>to </a:t>
            </a:r>
            <a:r>
              <a:rPr lang="en-IN" dirty="0" err="1"/>
              <a:t>frontosubcortical</a:t>
            </a:r>
            <a:r>
              <a:rPr lang="en-IN" dirty="0"/>
              <a:t> dysfunction, in which mental </a:t>
            </a:r>
            <a:r>
              <a:rPr lang="en-IN" dirty="0" smtClean="0"/>
              <a:t>flexibility and </a:t>
            </a:r>
            <a:r>
              <a:rPr lang="en-IN" dirty="0"/>
              <a:t>inhibitory control is </a:t>
            </a:r>
            <a:r>
              <a:rPr lang="en-IN" dirty="0" smtClean="0"/>
              <a:t>impaired.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200" dirty="0">
                <a:solidFill>
                  <a:srgbClr val="FFFF00"/>
                </a:solidFill>
              </a:rPr>
              <a:t>Focal or Lateralized Cognitive </a:t>
            </a:r>
            <a:r>
              <a:rPr lang="en-IN" sz="3200" dirty="0" smtClean="0">
                <a:solidFill>
                  <a:srgbClr val="FFFF00"/>
                </a:solidFill>
              </a:rPr>
              <a:t>Features in CBS</a:t>
            </a:r>
            <a:endParaRPr lang="en-IN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Aphasia (which is typically </a:t>
            </a:r>
            <a:r>
              <a:rPr lang="en-IN" dirty="0" err="1"/>
              <a:t>nonfluent</a:t>
            </a:r>
            <a:r>
              <a:rPr lang="en-IN" dirty="0" smtClean="0"/>
              <a:t>).</a:t>
            </a:r>
          </a:p>
          <a:p>
            <a:r>
              <a:rPr lang="en-IN" dirty="0"/>
              <a:t>Apraxia of speech and/or nonverbal </a:t>
            </a:r>
            <a:r>
              <a:rPr lang="en-IN" dirty="0" smtClean="0"/>
              <a:t>oral apraxia </a:t>
            </a:r>
            <a:r>
              <a:rPr lang="en-IN" dirty="0"/>
              <a:t>are quite </a:t>
            </a:r>
            <a:r>
              <a:rPr lang="en-IN" dirty="0" smtClean="0"/>
              <a:t>common.</a:t>
            </a:r>
          </a:p>
          <a:p>
            <a:r>
              <a:rPr lang="en-IN" dirty="0" smtClean="0"/>
              <a:t>Constructional </a:t>
            </a:r>
            <a:r>
              <a:rPr lang="en-IN" dirty="0"/>
              <a:t>dyspraxia on drawing tasks, particularly if the parietal lobe of </a:t>
            </a:r>
            <a:r>
              <a:rPr lang="en-IN" dirty="0" smtClean="0"/>
              <a:t>the </a:t>
            </a:r>
            <a:r>
              <a:rPr lang="en-IN" dirty="0" err="1" smtClean="0"/>
              <a:t>nondominant</a:t>
            </a:r>
            <a:r>
              <a:rPr lang="en-IN" dirty="0" smtClean="0"/>
              <a:t> </a:t>
            </a:r>
            <a:r>
              <a:rPr lang="en-IN" dirty="0"/>
              <a:t>hemisphere </a:t>
            </a:r>
            <a:endParaRPr lang="en-IN" dirty="0" smtClean="0"/>
          </a:p>
          <a:p>
            <a:r>
              <a:rPr lang="en-IN" dirty="0" smtClean="0"/>
              <a:t>Other </a:t>
            </a:r>
            <a:r>
              <a:rPr lang="en-IN" dirty="0" err="1"/>
              <a:t>nondominant</a:t>
            </a:r>
            <a:r>
              <a:rPr lang="en-IN" dirty="0"/>
              <a:t> parietal lobe findings such </a:t>
            </a:r>
            <a:r>
              <a:rPr lang="en-IN" dirty="0" smtClean="0"/>
              <a:t>as </a:t>
            </a:r>
            <a:r>
              <a:rPr lang="en-IN" dirty="0" err="1" smtClean="0"/>
              <a:t>hemineglect</a:t>
            </a:r>
            <a:r>
              <a:rPr lang="en-IN" dirty="0" smtClean="0"/>
              <a:t> </a:t>
            </a:r>
            <a:r>
              <a:rPr lang="en-IN" dirty="0"/>
              <a:t>and poor spatial </a:t>
            </a:r>
            <a:r>
              <a:rPr lang="en-IN" dirty="0" smtClean="0"/>
              <a:t>orientation.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200" dirty="0" smtClean="0">
                <a:solidFill>
                  <a:srgbClr val="FFFF00"/>
                </a:solidFill>
              </a:rPr>
              <a:t>Focal or Lateralized Cognitive Features in CBS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/>
              <a:t>Apraxic</a:t>
            </a:r>
            <a:r>
              <a:rPr lang="en-IN" dirty="0"/>
              <a:t> </a:t>
            </a:r>
            <a:r>
              <a:rPr lang="en-IN" dirty="0" err="1"/>
              <a:t>agraphia</a:t>
            </a:r>
            <a:r>
              <a:rPr lang="en-IN" dirty="0"/>
              <a:t> may result if the homologous region of the dominant hemisphere </a:t>
            </a:r>
            <a:r>
              <a:rPr lang="en-IN" dirty="0" smtClean="0"/>
              <a:t>is dysfunctional</a:t>
            </a:r>
            <a:r>
              <a:rPr lang="en-IN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Neuropsychiatric </a:t>
            </a:r>
            <a:r>
              <a:rPr lang="en-IN" dirty="0" smtClean="0">
                <a:solidFill>
                  <a:srgbClr val="FFFF00"/>
                </a:solidFill>
              </a:rPr>
              <a:t>Features in CBS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Depression</a:t>
            </a:r>
          </a:p>
          <a:p>
            <a:r>
              <a:rPr lang="en-IN" dirty="0" smtClean="0"/>
              <a:t>Obsessive-compulsive symptomatology</a:t>
            </a:r>
          </a:p>
          <a:p>
            <a:r>
              <a:rPr lang="en-IN" dirty="0" smtClean="0"/>
              <a:t>“</a:t>
            </a:r>
            <a:r>
              <a:rPr lang="en-IN" dirty="0"/>
              <a:t>F</a:t>
            </a:r>
            <a:r>
              <a:rPr lang="en-IN" dirty="0" smtClean="0"/>
              <a:t>rontal</a:t>
            </a:r>
            <a:r>
              <a:rPr lang="en-IN" dirty="0"/>
              <a:t>” behavioral disturbances </a:t>
            </a:r>
            <a:r>
              <a:rPr lang="en-IN" dirty="0" smtClean="0"/>
              <a:t>.</a:t>
            </a:r>
          </a:p>
          <a:p>
            <a:r>
              <a:rPr lang="en-IN" dirty="0">
                <a:solidFill>
                  <a:srgbClr val="FFFF00"/>
                </a:solidFill>
              </a:rPr>
              <a:t>Visual hallucinations and delusions are very rare.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Other findings in CBS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Frontal release </a:t>
            </a:r>
            <a:r>
              <a:rPr lang="en-IN" dirty="0" smtClean="0"/>
              <a:t>signs </a:t>
            </a:r>
          </a:p>
          <a:p>
            <a:r>
              <a:rPr lang="en-IN" dirty="0" err="1" smtClean="0"/>
              <a:t>Hypokinetic</a:t>
            </a:r>
            <a:r>
              <a:rPr lang="en-IN" dirty="0" smtClean="0"/>
              <a:t> </a:t>
            </a:r>
            <a:r>
              <a:rPr lang="en-IN" dirty="0" err="1" smtClean="0"/>
              <a:t>dysarthria</a:t>
            </a:r>
            <a:endParaRPr lang="en-IN" dirty="0" smtClean="0"/>
          </a:p>
          <a:p>
            <a:r>
              <a:rPr lang="en-IN" dirty="0" smtClean="0"/>
              <a:t>Asymmetric </a:t>
            </a:r>
            <a:r>
              <a:rPr lang="en-IN" dirty="0" err="1" smtClean="0"/>
              <a:t>hyperreflexia</a:t>
            </a:r>
            <a:r>
              <a:rPr lang="en-IN" dirty="0" smtClean="0"/>
              <a:t> </a:t>
            </a:r>
          </a:p>
          <a:p>
            <a:r>
              <a:rPr lang="en-IN" dirty="0" smtClean="0"/>
              <a:t>Extensor planter responses .</a:t>
            </a:r>
          </a:p>
          <a:p>
            <a:r>
              <a:rPr lang="en-IN" dirty="0" err="1" smtClean="0"/>
              <a:t>Appendicular</a:t>
            </a:r>
            <a:r>
              <a:rPr lang="en-IN" dirty="0" smtClean="0"/>
              <a:t> ataxia</a:t>
            </a:r>
          </a:p>
          <a:p>
            <a:r>
              <a:rPr lang="en-IN" dirty="0" smtClean="0"/>
              <a:t>Chorea </a:t>
            </a:r>
          </a:p>
          <a:p>
            <a:r>
              <a:rPr lang="en-IN" dirty="0" err="1" smtClean="0"/>
              <a:t>Blepharospasm</a:t>
            </a:r>
            <a:r>
              <a:rPr lang="en-IN" dirty="0" smtClean="0"/>
              <a:t> .</a:t>
            </a:r>
          </a:p>
          <a:p>
            <a:endParaRPr lang="en-IN" dirty="0" smtClean="0"/>
          </a:p>
        </p:txBody>
      </p:sp>
      <p:sp>
        <p:nvSpPr>
          <p:cNvPr id="4" name="Right Brace 3"/>
          <p:cNvSpPr/>
          <p:nvPr/>
        </p:nvSpPr>
        <p:spPr>
          <a:xfrm>
            <a:off x="4283968" y="4077072"/>
            <a:ext cx="864096" cy="1656184"/>
          </a:xfrm>
          <a:prstGeom prst="rightBrac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names for the disease..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Autofit/>
          </a:bodyPr>
          <a:lstStyle/>
          <a:p>
            <a:r>
              <a:rPr lang="en-IN" sz="2600" dirty="0" err="1" smtClean="0"/>
              <a:t>Corticodentatonigral</a:t>
            </a:r>
            <a:r>
              <a:rPr lang="en-IN" sz="2600" dirty="0" smtClean="0"/>
              <a:t> degeneration with neuronal </a:t>
            </a:r>
            <a:r>
              <a:rPr lang="en-IN" sz="2600" dirty="0" err="1" smtClean="0"/>
              <a:t>achromasia</a:t>
            </a:r>
            <a:r>
              <a:rPr lang="en-IN" sz="2600" dirty="0" smtClean="0"/>
              <a:t> </a:t>
            </a:r>
          </a:p>
          <a:p>
            <a:r>
              <a:rPr lang="it-IT" sz="2600" dirty="0" smtClean="0"/>
              <a:t>Corticonigral degeneration (CND) </a:t>
            </a:r>
          </a:p>
          <a:p>
            <a:r>
              <a:rPr lang="it-IT" sz="2600" dirty="0" smtClean="0"/>
              <a:t>Cortical-basal ganglionic degeneration (CBGD) </a:t>
            </a:r>
          </a:p>
          <a:p>
            <a:r>
              <a:rPr lang="en-IN" sz="2600" dirty="0" err="1" smtClean="0"/>
              <a:t>Corticobasal</a:t>
            </a:r>
            <a:r>
              <a:rPr lang="en-IN" sz="2600" dirty="0" smtClean="0"/>
              <a:t> degeneration syndrome</a:t>
            </a:r>
          </a:p>
          <a:p>
            <a:r>
              <a:rPr lang="en-IN" sz="2600" dirty="0" smtClean="0"/>
              <a:t>Pick complex </a:t>
            </a:r>
          </a:p>
          <a:p>
            <a:r>
              <a:rPr lang="en-IN" sz="2600" dirty="0" smtClean="0"/>
              <a:t>Progressive asymmetric rigidity and apraxia (PARA) syndrome </a:t>
            </a:r>
          </a:p>
          <a:p>
            <a:r>
              <a:rPr lang="en-IN" sz="2600" dirty="0" smtClean="0"/>
              <a:t>Asymmetric cortical degeneration syndrome–perceptual-motor type</a:t>
            </a:r>
            <a:endParaRPr lang="it-IT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Pathological (CBS)  and clinical(CBD) heterogeneity 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Pathological heterogeneity of CBS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84784"/>
            <a:ext cx="9145607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sz="3200" dirty="0" smtClean="0"/>
              <a:t>CBS and underlying pathological heterogeneity</a:t>
            </a:r>
            <a:endParaRPr lang="en-IN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6876256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916832"/>
            <a:ext cx="6876256" cy="172819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0" y="3645024"/>
            <a:ext cx="6876256" cy="1584176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5229200"/>
            <a:ext cx="6876256" cy="72008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800154"/>
            <a:ext cx="2267744" cy="10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445224"/>
            <a:ext cx="226774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heterogeneity </a:t>
            </a:r>
            <a:r>
              <a:rPr lang="en-US" dirty="0" smtClean="0"/>
              <a:t>of CBD</a:t>
            </a:r>
            <a:endParaRPr lang="en-I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20493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heterogeneity in CBD </a:t>
            </a:r>
            <a:endParaRPr lang="en-IN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96752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6237312"/>
            <a:ext cx="5508104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2492896"/>
            <a:ext cx="9144000" cy="2088232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0" y="4581128"/>
            <a:ext cx="9144000" cy="1008112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sz="3200" dirty="0" smtClean="0"/>
              <a:t>Clinical heterogeneity in CBD &amp; pathological heterogeneity of CBS</a:t>
            </a:r>
            <a:endParaRPr lang="en-IN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38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varying phenotypes of CBD pathology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Classical CBS phenotype (36%)</a:t>
            </a:r>
          </a:p>
          <a:p>
            <a:r>
              <a:rPr lang="en-US" dirty="0" smtClean="0"/>
              <a:t>PSP  phenotype(CBD-Richardson type)(27%)</a:t>
            </a:r>
          </a:p>
          <a:p>
            <a:r>
              <a:rPr lang="en-US" dirty="0" smtClean="0"/>
              <a:t>FTLD phenotype ( </a:t>
            </a:r>
            <a:r>
              <a:rPr lang="en-US" dirty="0" err="1" smtClean="0"/>
              <a:t>bvFTD</a:t>
            </a:r>
            <a:r>
              <a:rPr lang="en-US" dirty="0" smtClean="0"/>
              <a:t>, PNFA)</a:t>
            </a:r>
          </a:p>
          <a:p>
            <a:r>
              <a:rPr lang="en-US" dirty="0" smtClean="0"/>
              <a:t>AD phenotype</a:t>
            </a:r>
          </a:p>
          <a:p>
            <a:r>
              <a:rPr lang="en-US" dirty="0" smtClean="0"/>
              <a:t>PD phenotype</a:t>
            </a:r>
          </a:p>
          <a:p>
            <a:r>
              <a:rPr lang="en-US" dirty="0" smtClean="0"/>
              <a:t>Posterior cortical atrophy phenotype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5517232"/>
            <a:ext cx="5652120" cy="94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419850"/>
            <a:ext cx="23907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Predicting CBD from CBS phenotype.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5133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560" y="5013176"/>
            <a:ext cx="3960440" cy="10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5" y="6093296"/>
            <a:ext cx="24288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Factors favoring a CBD pathology in a CBS phenotype</a:t>
            </a:r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658822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9512" y="1628800"/>
            <a:ext cx="3312368" cy="4968552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179512" y="1988840"/>
            <a:ext cx="3312368" cy="1368152"/>
          </a:xfrm>
          <a:prstGeom prst="rect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869061"/>
            <a:ext cx="2555776" cy="94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Corticobasal</a:t>
            </a:r>
            <a:r>
              <a:rPr lang="en-IN" dirty="0" smtClean="0"/>
              <a:t> syndrome (</a:t>
            </a:r>
            <a:r>
              <a:rPr lang="en-US" dirty="0" smtClean="0"/>
              <a:t>CBS)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 </a:t>
            </a:r>
            <a:r>
              <a:rPr lang="en-IN" dirty="0" err="1" smtClean="0">
                <a:solidFill>
                  <a:srgbClr val="FFFF00"/>
                </a:solidFill>
              </a:rPr>
              <a:t>Corticobasal</a:t>
            </a:r>
            <a:r>
              <a:rPr lang="en-IN" dirty="0" smtClean="0">
                <a:solidFill>
                  <a:srgbClr val="FFFF00"/>
                </a:solidFill>
              </a:rPr>
              <a:t> syndrome (CBS) term used to characterize the constellation of clinical features initially considered the defining characteristics of </a:t>
            </a:r>
            <a:r>
              <a:rPr lang="en-IN" dirty="0" err="1" smtClean="0">
                <a:solidFill>
                  <a:srgbClr val="FFFF00"/>
                </a:solidFill>
              </a:rPr>
              <a:t>corticobasal</a:t>
            </a:r>
            <a:r>
              <a:rPr lang="en-IN" dirty="0" smtClean="0">
                <a:solidFill>
                  <a:srgbClr val="FFFF00"/>
                </a:solidFill>
              </a:rPr>
              <a:t> degeneration (CBD)</a:t>
            </a:r>
          </a:p>
          <a:p>
            <a:pPr>
              <a:buNone/>
            </a:pPr>
            <a:endParaRPr lang="en-IN" dirty="0" smtClean="0">
              <a:solidFill>
                <a:srgbClr val="FFFF00"/>
              </a:solidFill>
            </a:endParaRPr>
          </a:p>
          <a:p>
            <a:r>
              <a:rPr lang="en-IN" dirty="0" smtClean="0"/>
              <a:t> CBS also occurs in  other CNS diseases.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Factors useful for excluding a CBD pathology in a CBS phenotype.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Three features helpful in excluding CBD in cases presenting with CBS: </a:t>
            </a:r>
          </a:p>
          <a:p>
            <a:pPr lvl="1"/>
            <a:r>
              <a:rPr lang="en-IN" dirty="0" smtClean="0"/>
              <a:t>A sustained initial L-dopa response for over 2 years.</a:t>
            </a:r>
          </a:p>
          <a:p>
            <a:pPr lvl="1"/>
            <a:r>
              <a:rPr lang="en-IN" dirty="0" smtClean="0"/>
              <a:t>Early vertical </a:t>
            </a:r>
            <a:r>
              <a:rPr lang="en-IN" dirty="0" err="1" smtClean="0"/>
              <a:t>supranuclear</a:t>
            </a:r>
            <a:r>
              <a:rPr lang="en-IN" dirty="0" smtClean="0"/>
              <a:t> gaze palsy within 2 years of first symptom onset </a:t>
            </a:r>
          </a:p>
          <a:p>
            <a:pPr lvl="1"/>
            <a:r>
              <a:rPr lang="en-IN" dirty="0" smtClean="0"/>
              <a:t>A disease duration of over 10 years.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CBD and PSP.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Classical PSP phenotype noted in  over a third of all CBD cases.</a:t>
            </a:r>
          </a:p>
          <a:p>
            <a:endParaRPr lang="en-IN" dirty="0" smtClean="0"/>
          </a:p>
          <a:p>
            <a:r>
              <a:rPr lang="en-IN" dirty="0" smtClean="0"/>
              <a:t>PSP was  also the most common pathology underlying cases with CBS presentation. </a:t>
            </a:r>
            <a:endParaRPr lang="en-IN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445224"/>
            <a:ext cx="7020272" cy="10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6515100"/>
            <a:ext cx="24288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562074"/>
          </a:xfrm>
        </p:spPr>
        <p:txBody>
          <a:bodyPr>
            <a:noAutofit/>
          </a:bodyPr>
          <a:lstStyle/>
          <a:p>
            <a:r>
              <a:rPr lang="en-US" sz="3200" dirty="0" smtClean="0"/>
              <a:t>Differentiating features CBD-RS from PSP-RS</a:t>
            </a:r>
            <a:endParaRPr lang="en-IN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913685"/>
            <a:ext cx="6516215" cy="94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6419850"/>
            <a:ext cx="23907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004048" y="764704"/>
            <a:ext cx="4139952" cy="4896544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0" y="2492896"/>
            <a:ext cx="9144000" cy="864096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0" y="3356992"/>
            <a:ext cx="9144000" cy="504056"/>
          </a:xfrm>
          <a:prstGeom prst="rect">
            <a:avLst/>
          </a:prstGeom>
          <a:solidFill>
            <a:srgbClr val="00B05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Eye movement to differentiate between CBD-CBS , CBD-RS and PSP-RS</a:t>
            </a:r>
            <a:endParaRPr lang="en-IN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5" y="5913685"/>
            <a:ext cx="6516215" cy="94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419850"/>
            <a:ext cx="23907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1628800"/>
            <a:ext cx="9144000" cy="3312368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0" y="1628800"/>
            <a:ext cx="9144000" cy="1224136"/>
          </a:xfrm>
          <a:prstGeom prst="rect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Eye movement to differentiate between CBD-CBS , and PSP-RS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Unlike PSP  square wave jerks are not seen in  CBS-CBD.</a:t>
            </a:r>
          </a:p>
          <a:p>
            <a:r>
              <a:rPr lang="en-IN" dirty="0" smtClean="0"/>
              <a:t>In CBD-CBD , there is an increased percentage of errors in the </a:t>
            </a:r>
            <a:r>
              <a:rPr lang="en-IN" dirty="0" err="1" smtClean="0"/>
              <a:t>antisaccade</a:t>
            </a:r>
            <a:r>
              <a:rPr lang="en-IN" dirty="0" smtClean="0"/>
              <a:t> task </a:t>
            </a:r>
            <a:r>
              <a:rPr lang="en-IN" sz="2000" dirty="0" smtClean="0"/>
              <a:t>(frontal lobe pathology)</a:t>
            </a:r>
            <a:endParaRPr lang="en-IN" dirty="0" smtClean="0"/>
          </a:p>
          <a:p>
            <a:endParaRPr lang="en-IN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5" y="5157192"/>
            <a:ext cx="4788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6237312"/>
            <a:ext cx="25241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to suspect a CBD pathology  in a PSP phenotype?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Younger age of onset of disease.</a:t>
            </a:r>
            <a:endParaRPr lang="en-IN" dirty="0" smtClean="0"/>
          </a:p>
          <a:p>
            <a:r>
              <a:rPr lang="en-IN" dirty="0" smtClean="0"/>
              <a:t>Vertical </a:t>
            </a:r>
            <a:r>
              <a:rPr lang="en-IN" dirty="0" err="1" smtClean="0"/>
              <a:t>supranuclear</a:t>
            </a:r>
            <a:r>
              <a:rPr lang="en-IN" dirty="0" smtClean="0"/>
              <a:t> gaze palsy  appearing  late </a:t>
            </a:r>
            <a:r>
              <a:rPr lang="en-IN" sz="1800" dirty="0" smtClean="0"/>
              <a:t>(3.4 years) </a:t>
            </a:r>
            <a:r>
              <a:rPr lang="en-IN" dirty="0" smtClean="0"/>
              <a:t>in the course of the disease .</a:t>
            </a:r>
          </a:p>
          <a:p>
            <a:r>
              <a:rPr lang="en-IN" dirty="0" smtClean="0"/>
              <a:t>If Vertical </a:t>
            </a:r>
            <a:r>
              <a:rPr lang="en-IN" dirty="0" err="1" smtClean="0"/>
              <a:t>supranuclear</a:t>
            </a:r>
            <a:r>
              <a:rPr lang="en-IN" dirty="0" smtClean="0"/>
              <a:t> gaze palsy is not predominantly affecting </a:t>
            </a:r>
            <a:r>
              <a:rPr lang="en-IN" dirty="0" err="1" smtClean="0"/>
              <a:t>downgaze</a:t>
            </a:r>
            <a:r>
              <a:rPr lang="en-IN" dirty="0" smtClean="0"/>
              <a:t>.</a:t>
            </a:r>
          </a:p>
          <a:p>
            <a:r>
              <a:rPr lang="en-IN" dirty="0" smtClean="0"/>
              <a:t>Increased latency in initiation of saccades.</a:t>
            </a:r>
            <a:endParaRPr lang="en-IN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445224"/>
            <a:ext cx="7020272" cy="10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6515100"/>
            <a:ext cx="24288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/>
              <a:t>CBD presenting as PD phenotype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3"/>
            <a:ext cx="8686800" cy="4392488"/>
          </a:xfrm>
        </p:spPr>
        <p:txBody>
          <a:bodyPr>
            <a:normAutofit/>
          </a:bodyPr>
          <a:lstStyle/>
          <a:p>
            <a:r>
              <a:rPr lang="en-US" dirty="0" smtClean="0"/>
              <a:t>Odd points  to suspect for a CBD pathology:-</a:t>
            </a:r>
          </a:p>
          <a:p>
            <a:pPr lvl="1"/>
            <a:r>
              <a:rPr lang="en-IN" dirty="0" smtClean="0"/>
              <a:t>A poor L-dopa response</a:t>
            </a:r>
          </a:p>
          <a:p>
            <a:pPr lvl="1"/>
            <a:r>
              <a:rPr lang="en-IN" dirty="0" smtClean="0"/>
              <a:t>Short duration of disease </a:t>
            </a:r>
            <a:r>
              <a:rPr lang="en-IN" sz="2000" dirty="0" smtClean="0"/>
              <a:t>(4.5 and 5.7 years)</a:t>
            </a:r>
            <a:endParaRPr lang="en-IN" dirty="0" smtClean="0"/>
          </a:p>
          <a:p>
            <a:pPr lvl="1"/>
            <a:r>
              <a:rPr lang="en-IN" dirty="0" smtClean="0"/>
              <a:t>Early onset of falls </a:t>
            </a:r>
            <a:r>
              <a:rPr lang="en-IN" sz="2000" dirty="0" smtClean="0"/>
              <a:t>(0.1 and 2.8 years) </a:t>
            </a:r>
            <a:endParaRPr lang="en-IN" dirty="0" smtClean="0"/>
          </a:p>
          <a:p>
            <a:pPr lvl="1"/>
            <a:r>
              <a:rPr lang="en-IN" dirty="0" smtClean="0"/>
              <a:t>Early wheelchair dependence </a:t>
            </a:r>
            <a:r>
              <a:rPr lang="en-IN" sz="2000" dirty="0" smtClean="0"/>
              <a:t>(4 and 5 years). </a:t>
            </a:r>
            <a:endParaRPr lang="en-IN" dirty="0" smtClean="0"/>
          </a:p>
          <a:p>
            <a:pPr lvl="1"/>
            <a:r>
              <a:rPr lang="en-IN" dirty="0" smtClean="0"/>
              <a:t>The hand tremor was coarse, jerky and more obvious on movement than at rest and neither patient had a classical pill-rolling resting tremor</a:t>
            </a:r>
            <a:endParaRPr lang="en-IN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445224"/>
            <a:ext cx="7020272" cy="10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6515100"/>
            <a:ext cx="24288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Neuropsychological points in differentiating varying pathology in CBS</a:t>
            </a:r>
            <a:endParaRPr lang="en-IN" sz="2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3068960"/>
            <a:ext cx="9144000" cy="648072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4293096"/>
            <a:ext cx="9144000" cy="288032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0" y="5301208"/>
            <a:ext cx="9144000" cy="288032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to suspect a different pathology in a CBS phenotype?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 very malignant  disease course + rapid clinical progression:- </a:t>
            </a:r>
          </a:p>
          <a:p>
            <a:pPr lvl="1"/>
            <a:r>
              <a:rPr lang="en-IN" dirty="0" smtClean="0"/>
              <a:t>Frontotemporal dementia-TDP43 with </a:t>
            </a:r>
            <a:r>
              <a:rPr lang="en-IN" dirty="0" err="1" smtClean="0"/>
              <a:t>progranulin</a:t>
            </a:r>
            <a:r>
              <a:rPr lang="en-IN" dirty="0" smtClean="0"/>
              <a:t> mutation</a:t>
            </a:r>
          </a:p>
          <a:p>
            <a:pPr lvl="1"/>
            <a:r>
              <a:rPr lang="en-IN" dirty="0" err="1" smtClean="0"/>
              <a:t>Neurofilament</a:t>
            </a:r>
            <a:r>
              <a:rPr lang="en-IN" dirty="0" smtClean="0"/>
              <a:t> inclusion body disease</a:t>
            </a:r>
          </a:p>
          <a:p>
            <a:pPr lvl="1"/>
            <a:r>
              <a:rPr lang="en-IN" dirty="0" smtClean="0"/>
              <a:t>Prion disease 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to suspect a different pathology in a CBS phenotype?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640960" cy="5069160"/>
          </a:xfrm>
        </p:spPr>
        <p:txBody>
          <a:bodyPr>
            <a:normAutofit/>
          </a:bodyPr>
          <a:lstStyle/>
          <a:p>
            <a:r>
              <a:rPr lang="en-IN" dirty="0" smtClean="0"/>
              <a:t>Slow symptom progression ,  long disease duration ,  sustained L-dopa response :- </a:t>
            </a:r>
          </a:p>
          <a:p>
            <a:pPr lvl="1"/>
            <a:r>
              <a:rPr lang="en-IN" dirty="0" smtClean="0"/>
              <a:t>Parkinson’s disease.</a:t>
            </a:r>
          </a:p>
          <a:p>
            <a:endParaRPr lang="en-IN" dirty="0" smtClean="0"/>
          </a:p>
          <a:p>
            <a:r>
              <a:rPr lang="en-IN" dirty="0" smtClean="0"/>
              <a:t>When at least one first degree relative with CBS, dementia or primary progressive aphasia :-</a:t>
            </a:r>
          </a:p>
          <a:p>
            <a:pPr lvl="1"/>
            <a:r>
              <a:rPr lang="en-IN" dirty="0" smtClean="0"/>
              <a:t> (MAPT) or </a:t>
            </a:r>
            <a:r>
              <a:rPr lang="en-IN" dirty="0" err="1" smtClean="0"/>
              <a:t>progranulin</a:t>
            </a:r>
            <a:r>
              <a:rPr lang="en-IN" dirty="0" smtClean="0"/>
              <a:t> mutation 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to pathological correlation.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112568"/>
          </a:xfrm>
        </p:spPr>
        <p:txBody>
          <a:bodyPr/>
          <a:lstStyle/>
          <a:p>
            <a:r>
              <a:rPr lang="en-US" dirty="0" smtClean="0"/>
              <a:t>The patients with the clinical diagnosis of CBS at autopsy may show varying pathologies including the classical CBD, PSP, FTLD, and AD.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smtClean="0"/>
              <a:t>Pathology of CBD  can lead to varying clinical presentations other than CBS ( PSP, </a:t>
            </a:r>
            <a:r>
              <a:rPr lang="en-IN" dirty="0" err="1" smtClean="0"/>
              <a:t>bvFTLD</a:t>
            </a:r>
            <a:r>
              <a:rPr lang="en-IN" dirty="0" smtClean="0"/>
              <a:t>, PPA, PCA). 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to suspect a different pathology in a CBS phenotype?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IN" dirty="0" smtClean="0"/>
              <a:t>Initial episodic memory complaints, relative impairment in </a:t>
            </a:r>
            <a:r>
              <a:rPr lang="en-IN" dirty="0" err="1" smtClean="0"/>
              <a:t>visuospatial</a:t>
            </a:r>
            <a:r>
              <a:rPr lang="en-IN" dirty="0" smtClean="0"/>
              <a:t> function and visual memory (right parietal and medial temporal dysfunction)</a:t>
            </a:r>
          </a:p>
          <a:p>
            <a:pPr lvl="1"/>
            <a:r>
              <a:rPr lang="en-IN" dirty="0" smtClean="0"/>
              <a:t>Alzheimer’s disease . </a:t>
            </a:r>
          </a:p>
          <a:p>
            <a:pPr lvl="1"/>
            <a:r>
              <a:rPr lang="en-IN" sz="2000" dirty="0" smtClean="0"/>
              <a:t>{initial </a:t>
            </a:r>
            <a:r>
              <a:rPr lang="en-IN" sz="2000" dirty="0" err="1" smtClean="0"/>
              <a:t>nonfluent</a:t>
            </a:r>
            <a:r>
              <a:rPr lang="en-IN" sz="2000" dirty="0" smtClean="0"/>
              <a:t> language </a:t>
            </a:r>
            <a:r>
              <a:rPr lang="en-IN" sz="2000" dirty="0" err="1" smtClean="0"/>
              <a:t>impairment,orobuccal</a:t>
            </a:r>
            <a:r>
              <a:rPr lang="en-IN" sz="2000" dirty="0" smtClean="0"/>
              <a:t> apraxia, and presence of </a:t>
            </a:r>
            <a:r>
              <a:rPr lang="en-IN" sz="2000" dirty="0" err="1" smtClean="0"/>
              <a:t>utilizationbehavior</a:t>
            </a:r>
            <a:r>
              <a:rPr lang="en-IN" sz="2000" dirty="0" smtClean="0"/>
              <a:t> showed significant associations with CBD pathology during life}</a:t>
            </a:r>
          </a:p>
          <a:p>
            <a:pPr lvl="1"/>
            <a:endParaRPr lang="en-IN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7" y="5445224"/>
            <a:ext cx="6228184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75" y="6407993"/>
            <a:ext cx="23336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to suspect a different pathology in a CBS phenotype?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Early vertical </a:t>
            </a:r>
            <a:r>
              <a:rPr lang="en-IN" dirty="0" err="1" smtClean="0"/>
              <a:t>supranuclear</a:t>
            </a:r>
            <a:r>
              <a:rPr lang="en-IN" dirty="0" smtClean="0"/>
              <a:t> gaze palsy within 2 years of first symptom onset:-</a:t>
            </a:r>
          </a:p>
          <a:p>
            <a:pPr lvl="1"/>
            <a:r>
              <a:rPr lang="en-US" dirty="0" smtClean="0"/>
              <a:t>PSP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Prominent frontal dysfunction</a:t>
            </a:r>
          </a:p>
          <a:p>
            <a:pPr lvl="1"/>
            <a:r>
              <a:rPr lang="en-US" dirty="0" smtClean="0"/>
              <a:t>FTLD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Pathology of CBD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Macroscopic findings in CBD.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Asymmetric </a:t>
            </a:r>
            <a:r>
              <a:rPr lang="en-IN" dirty="0" err="1"/>
              <a:t>parietofrontal</a:t>
            </a:r>
            <a:r>
              <a:rPr lang="en-IN" dirty="0"/>
              <a:t> or </a:t>
            </a:r>
            <a:r>
              <a:rPr lang="en-IN" dirty="0" err="1"/>
              <a:t>frontotemporal</a:t>
            </a:r>
            <a:r>
              <a:rPr lang="en-IN" dirty="0"/>
              <a:t> cortical </a:t>
            </a:r>
            <a:r>
              <a:rPr lang="en-IN" dirty="0" smtClean="0"/>
              <a:t>atrophy.</a:t>
            </a:r>
          </a:p>
          <a:p>
            <a:r>
              <a:rPr lang="en-IN" dirty="0" smtClean="0"/>
              <a:t>Pallor </a:t>
            </a:r>
            <a:r>
              <a:rPr lang="en-IN" dirty="0"/>
              <a:t>of the </a:t>
            </a:r>
            <a:r>
              <a:rPr lang="en-IN" dirty="0" err="1" smtClean="0"/>
              <a:t>substantia</a:t>
            </a:r>
            <a:r>
              <a:rPr lang="en-IN" dirty="0" smtClean="0"/>
              <a:t> </a:t>
            </a:r>
            <a:r>
              <a:rPr lang="en-IN" dirty="0" err="1" smtClean="0"/>
              <a:t>nigra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412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733256"/>
            <a:ext cx="4355976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6610350"/>
            <a:ext cx="24669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Microscopic picture in CBD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Neuronal </a:t>
            </a:r>
            <a:r>
              <a:rPr lang="en-IN" dirty="0"/>
              <a:t>loss, gliosis, and superficial </a:t>
            </a:r>
            <a:r>
              <a:rPr lang="en-IN" dirty="0" err="1"/>
              <a:t>spongiosus</a:t>
            </a:r>
            <a:r>
              <a:rPr lang="en-IN" dirty="0"/>
              <a:t> </a:t>
            </a:r>
            <a:r>
              <a:rPr lang="en-IN" dirty="0" smtClean="0"/>
              <a:t>(maximally </a:t>
            </a:r>
            <a:r>
              <a:rPr lang="en-IN" dirty="0"/>
              <a:t>affected </a:t>
            </a:r>
            <a:r>
              <a:rPr lang="en-IN" dirty="0" smtClean="0"/>
              <a:t>cortical  gyri).</a:t>
            </a:r>
          </a:p>
          <a:p>
            <a:r>
              <a:rPr lang="en-IN" dirty="0" err="1"/>
              <a:t>Immunocytochemistry</a:t>
            </a:r>
            <a:r>
              <a:rPr lang="en-IN" dirty="0"/>
              <a:t> with tau as well as </a:t>
            </a:r>
            <a:r>
              <a:rPr lang="en-IN" dirty="0" err="1"/>
              <a:t>phosphorylated</a:t>
            </a:r>
            <a:r>
              <a:rPr lang="en-IN" dirty="0"/>
              <a:t> </a:t>
            </a:r>
            <a:r>
              <a:rPr lang="en-IN" dirty="0" err="1"/>
              <a:t>neurofilament</a:t>
            </a:r>
            <a:r>
              <a:rPr lang="en-IN" dirty="0"/>
              <a:t> </a:t>
            </a:r>
            <a:r>
              <a:rPr lang="en-IN" dirty="0" smtClean="0"/>
              <a:t>or alpha Beta-</a:t>
            </a:r>
            <a:r>
              <a:rPr lang="en-IN" dirty="0" err="1" smtClean="0"/>
              <a:t>crystallin</a:t>
            </a:r>
            <a:r>
              <a:rPr lang="en-IN" dirty="0" smtClean="0"/>
              <a:t>  positive.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pathology in CBD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Tau-positive </a:t>
            </a:r>
            <a:r>
              <a:rPr lang="en-IN" dirty="0"/>
              <a:t>(tau+) </a:t>
            </a:r>
            <a:r>
              <a:rPr lang="en-IN" dirty="0" err="1"/>
              <a:t>astrocytic</a:t>
            </a:r>
            <a:r>
              <a:rPr lang="en-IN" dirty="0"/>
              <a:t> plaques </a:t>
            </a:r>
            <a:endParaRPr lang="en-IN" dirty="0" smtClean="0"/>
          </a:p>
          <a:p>
            <a:r>
              <a:rPr lang="en-IN" dirty="0" smtClean="0"/>
              <a:t>Tau</a:t>
            </a:r>
            <a:r>
              <a:rPr lang="en-IN" dirty="0"/>
              <a:t>+ threadlike lesions in gray </a:t>
            </a:r>
            <a:r>
              <a:rPr lang="en-IN" dirty="0" smtClean="0"/>
              <a:t>and white matter. </a:t>
            </a:r>
          </a:p>
          <a:p>
            <a:r>
              <a:rPr lang="en-IN" dirty="0" smtClean="0"/>
              <a:t>Most commonly seen in :-</a:t>
            </a:r>
          </a:p>
          <a:p>
            <a:pPr lvl="1"/>
            <a:r>
              <a:rPr lang="en-IN" dirty="0" smtClean="0"/>
              <a:t>Superior </a:t>
            </a:r>
            <a:r>
              <a:rPr lang="en-IN" dirty="0"/>
              <a:t>frontal gyrus, </a:t>
            </a:r>
            <a:r>
              <a:rPr lang="en-IN" dirty="0" smtClean="0"/>
              <a:t>Superior </a:t>
            </a:r>
            <a:r>
              <a:rPr lang="en-IN" dirty="0"/>
              <a:t>parietal gyrus, </a:t>
            </a:r>
            <a:r>
              <a:rPr lang="en-IN" dirty="0" smtClean="0"/>
              <a:t>Pre- </a:t>
            </a:r>
            <a:r>
              <a:rPr lang="en-IN" dirty="0"/>
              <a:t>and </a:t>
            </a:r>
            <a:r>
              <a:rPr lang="en-IN" dirty="0" err="1"/>
              <a:t>postcentral</a:t>
            </a:r>
            <a:r>
              <a:rPr lang="en-IN" dirty="0"/>
              <a:t> gyri, </a:t>
            </a:r>
            <a:r>
              <a:rPr lang="en-IN" dirty="0" smtClean="0"/>
              <a:t>and Striatum.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pathology in CBD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Tau+ </a:t>
            </a:r>
            <a:r>
              <a:rPr lang="en-IN" dirty="0" err="1"/>
              <a:t>oligodendroglial</a:t>
            </a:r>
            <a:r>
              <a:rPr lang="en-IN" dirty="0"/>
              <a:t> coiled </a:t>
            </a:r>
            <a:r>
              <a:rPr lang="en-IN" dirty="0" smtClean="0"/>
              <a:t>bodies.</a:t>
            </a:r>
          </a:p>
          <a:p>
            <a:r>
              <a:rPr lang="en-IN" dirty="0" smtClean="0"/>
              <a:t>Achromatic, ballooned </a:t>
            </a:r>
            <a:r>
              <a:rPr lang="en-IN" dirty="0"/>
              <a:t>neurons that are </a:t>
            </a:r>
            <a:r>
              <a:rPr lang="en-IN" dirty="0" err="1"/>
              <a:t>immunoreactive</a:t>
            </a:r>
            <a:r>
              <a:rPr lang="en-IN" dirty="0"/>
              <a:t> to </a:t>
            </a:r>
            <a:r>
              <a:rPr lang="en-IN" dirty="0" err="1"/>
              <a:t>phosphorylated</a:t>
            </a:r>
            <a:r>
              <a:rPr lang="en-IN" dirty="0"/>
              <a:t> </a:t>
            </a:r>
            <a:r>
              <a:rPr lang="en-IN" dirty="0" err="1" smtClean="0"/>
              <a:t>neurofilament</a:t>
            </a:r>
            <a:r>
              <a:rPr lang="en-IN" dirty="0" smtClean="0"/>
              <a:t>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pathology in CBD</a:t>
            </a:r>
            <a:endParaRPr lang="en-IN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84784"/>
            <a:ext cx="9085427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Epidemiology of CBD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 in the pathologies of Tau deposits in microglia in PSP and CBD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 smtClean="0"/>
          </a:p>
          <a:p>
            <a:r>
              <a:rPr lang="en-IN" dirty="0" err="1" smtClean="0"/>
              <a:t>Pathognomonic</a:t>
            </a:r>
            <a:r>
              <a:rPr lang="en-IN" dirty="0" smtClean="0"/>
              <a:t> </a:t>
            </a:r>
            <a:r>
              <a:rPr lang="en-IN" dirty="0" err="1" smtClean="0"/>
              <a:t>astrocytic</a:t>
            </a:r>
            <a:r>
              <a:rPr lang="en-IN" dirty="0" smtClean="0"/>
              <a:t> lesion in CBD :-</a:t>
            </a:r>
            <a:r>
              <a:rPr lang="en-IN" dirty="0" err="1" smtClean="0"/>
              <a:t>Astrocytic</a:t>
            </a:r>
            <a:r>
              <a:rPr lang="en-IN" dirty="0" smtClean="0"/>
              <a:t> plaque. </a:t>
            </a:r>
          </a:p>
          <a:p>
            <a:endParaRPr lang="en-US" dirty="0" smtClean="0"/>
          </a:p>
          <a:p>
            <a:endParaRPr lang="en-IN" dirty="0" smtClean="0"/>
          </a:p>
          <a:p>
            <a:r>
              <a:rPr lang="en-IN" dirty="0" smtClean="0"/>
              <a:t>Tufted </a:t>
            </a:r>
            <a:r>
              <a:rPr lang="en-IN" dirty="0" err="1" smtClean="0"/>
              <a:t>astrocytes</a:t>
            </a:r>
            <a:r>
              <a:rPr lang="en-IN" dirty="0" smtClean="0"/>
              <a:t> are characteristic of PSP.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Varying pathology of Tau in CBD and PSP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 of </a:t>
            </a:r>
            <a:r>
              <a:rPr lang="en-US" dirty="0" err="1" smtClean="0"/>
              <a:t>microglial</a:t>
            </a:r>
            <a:r>
              <a:rPr lang="en-US" dirty="0" smtClean="0"/>
              <a:t> pathology in CBD and PSP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99187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in CBD-CBS, CBD-RS and PSP-RS</a:t>
            </a:r>
            <a:endParaRPr lang="en-IN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Autofit/>
          </a:bodyPr>
          <a:lstStyle/>
          <a:p>
            <a:r>
              <a:rPr lang="en-US" sz="2800" dirty="0" smtClean="0"/>
              <a:t>Neuronal loss pattern in CBD-CBS, CBD-RS and PSP-RS</a:t>
            </a:r>
            <a:endParaRPr lang="en-IN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522007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913685"/>
            <a:ext cx="6516215" cy="94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6419850"/>
            <a:ext cx="23907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Corpus </a:t>
            </a:r>
            <a:r>
              <a:rPr lang="en-US" dirty="0" err="1" smtClean="0"/>
              <a:t>callosum</a:t>
            </a:r>
            <a:r>
              <a:rPr lang="en-US" dirty="0" smtClean="0"/>
              <a:t> width variation  in CBD-CBS, CBD-RS and PSP-RS</a:t>
            </a:r>
            <a:endParaRPr lang="en-I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540374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density in CBD-CBS, CBD-RS and PSP-RS</a:t>
            </a:r>
            <a:endParaRPr lang="en-IN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If 4R Tau is common , why still PSP and CBD are considered separate disease? 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The  classical clinical presentations are strikingly different.</a:t>
            </a:r>
          </a:p>
          <a:p>
            <a:r>
              <a:rPr lang="en-US" dirty="0" smtClean="0"/>
              <a:t>Varying pathology in </a:t>
            </a:r>
            <a:r>
              <a:rPr lang="en-US" dirty="0" err="1" smtClean="0"/>
              <a:t>glial</a:t>
            </a:r>
            <a:r>
              <a:rPr lang="en-US" dirty="0" smtClean="0"/>
              <a:t> tissue :- </a:t>
            </a:r>
            <a:r>
              <a:rPr lang="en-IN" dirty="0" err="1" smtClean="0"/>
              <a:t>Astrocytic</a:t>
            </a:r>
            <a:r>
              <a:rPr lang="en-IN" dirty="0" smtClean="0"/>
              <a:t> plaques in  CBD , tufted </a:t>
            </a:r>
            <a:r>
              <a:rPr lang="en-IN" dirty="0" err="1" smtClean="0"/>
              <a:t>astrocytes</a:t>
            </a:r>
            <a:r>
              <a:rPr lang="en-IN" dirty="0" smtClean="0"/>
              <a:t> in PSP.  </a:t>
            </a:r>
          </a:p>
          <a:p>
            <a:r>
              <a:rPr lang="en-IN" dirty="0" smtClean="0"/>
              <a:t>Distinct patterns of </a:t>
            </a:r>
            <a:r>
              <a:rPr lang="en-IN" dirty="0" err="1" smtClean="0"/>
              <a:t>microglial</a:t>
            </a:r>
            <a:r>
              <a:rPr lang="en-IN" dirty="0" smtClean="0"/>
              <a:t> activation and tau distribution in pathologically diagnosed CBD and PSP.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Pathogenesis of CBD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 of CBS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 minimum prevalence </a:t>
            </a:r>
            <a:r>
              <a:rPr lang="en-IN" dirty="0"/>
              <a:t>estimate is at least 2 per </a:t>
            </a:r>
            <a:r>
              <a:rPr lang="en-IN" dirty="0" smtClean="0"/>
              <a:t>million (Olmstead county)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/>
          </a:bodyPr>
          <a:lstStyle/>
          <a:p>
            <a:r>
              <a:rPr lang="en-IN" sz="2800" dirty="0" smtClean="0"/>
              <a:t>Microtubule-associated protein tau, encoded by the MAPT gene, is required for microtubule assembly and stability, and is highly expressed in neuronal axons.</a:t>
            </a:r>
          </a:p>
          <a:p>
            <a:endParaRPr lang="en-IN" sz="2800" dirty="0" smtClean="0"/>
          </a:p>
          <a:p>
            <a:r>
              <a:rPr lang="en-IN" sz="2800" dirty="0" smtClean="0"/>
              <a:t>The </a:t>
            </a:r>
            <a:r>
              <a:rPr lang="en-IN" sz="2800" dirty="0" err="1" smtClean="0"/>
              <a:t>phosphorylation</a:t>
            </a:r>
            <a:r>
              <a:rPr lang="en-IN" sz="2800" dirty="0" smtClean="0"/>
              <a:t> status of tau regulates its function. </a:t>
            </a:r>
          </a:p>
          <a:p>
            <a:endParaRPr lang="en-IN" sz="2800" dirty="0" smtClean="0"/>
          </a:p>
          <a:p>
            <a:r>
              <a:rPr lang="en-IN" sz="2800" dirty="0" smtClean="0"/>
              <a:t>In </a:t>
            </a:r>
            <a:r>
              <a:rPr lang="en-IN" sz="2800" dirty="0" err="1" smtClean="0"/>
              <a:t>tauopathies</a:t>
            </a:r>
            <a:r>
              <a:rPr lang="en-IN" sz="2800" dirty="0" smtClean="0"/>
              <a:t>, tau protein is aberrantly </a:t>
            </a:r>
            <a:r>
              <a:rPr lang="en-IN" sz="2800" dirty="0" err="1" smtClean="0"/>
              <a:t>phosphorylated</a:t>
            </a:r>
            <a:r>
              <a:rPr lang="en-IN" sz="2800" dirty="0" smtClean="0"/>
              <a:t> and has an abnormal conformation that </a:t>
            </a:r>
            <a:r>
              <a:rPr lang="en-IN" sz="2800" dirty="0" err="1" smtClean="0"/>
              <a:t>favors</a:t>
            </a:r>
            <a:r>
              <a:rPr lang="en-IN" sz="2800" dirty="0" smtClean="0"/>
              <a:t> aggregation and inclusion formation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The human </a:t>
            </a:r>
            <a:r>
              <a:rPr lang="en-IN" i="1" dirty="0" smtClean="0"/>
              <a:t>MAPT </a:t>
            </a:r>
            <a:r>
              <a:rPr lang="en-IN" dirty="0" smtClean="0"/>
              <a:t>gene is located on chromosome 17q21.3.</a:t>
            </a:r>
          </a:p>
          <a:p>
            <a:r>
              <a:rPr lang="en-IN" dirty="0" smtClean="0"/>
              <a:t>H1 </a:t>
            </a:r>
            <a:r>
              <a:rPr lang="en-IN" dirty="0" err="1" smtClean="0"/>
              <a:t>haplotype</a:t>
            </a:r>
            <a:r>
              <a:rPr lang="en-IN" dirty="0" smtClean="0"/>
              <a:t> or a specific H1 sub-</a:t>
            </a:r>
            <a:r>
              <a:rPr lang="en-IN" dirty="0" err="1" smtClean="0"/>
              <a:t>haplotype</a:t>
            </a:r>
            <a:r>
              <a:rPr lang="en-IN" dirty="0" smtClean="0"/>
              <a:t> (H1c) is associated with an increased risk of </a:t>
            </a:r>
            <a:r>
              <a:rPr lang="en-IN" dirty="0" err="1" smtClean="0"/>
              <a:t>corticobasal</a:t>
            </a:r>
            <a:r>
              <a:rPr lang="en-IN" dirty="0" smtClean="0"/>
              <a:t> degeneration or progressive </a:t>
            </a:r>
            <a:r>
              <a:rPr lang="en-IN" dirty="0" err="1" smtClean="0"/>
              <a:t>supranuclear</a:t>
            </a:r>
            <a:r>
              <a:rPr lang="en-IN" dirty="0" smtClean="0"/>
              <a:t> palsy.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and </a:t>
            </a:r>
            <a:r>
              <a:rPr lang="en-US" dirty="0" err="1" smtClean="0"/>
              <a:t>microtubular</a:t>
            </a:r>
            <a:r>
              <a:rPr lang="en-US" dirty="0" smtClean="0"/>
              <a:t> dysfunction..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Under pathological conditions, tau becomes </a:t>
            </a:r>
            <a:r>
              <a:rPr lang="en-IN" dirty="0" err="1" smtClean="0"/>
              <a:t>hyperphosphorylated</a:t>
            </a:r>
            <a:r>
              <a:rPr lang="en-IN" dirty="0" smtClean="0"/>
              <a:t>, which reduces its binding affinity for microtubules. </a:t>
            </a:r>
          </a:p>
          <a:p>
            <a:r>
              <a:rPr lang="en-IN" dirty="0" smtClean="0"/>
              <a:t>This change leads to a loss of proper microtubule functioning and/or a toxic gain of function.</a:t>
            </a:r>
          </a:p>
          <a:p>
            <a:r>
              <a:rPr lang="en-IN" dirty="0" smtClean="0"/>
              <a:t>Dissociated tau has a greater propensity for </a:t>
            </a:r>
            <a:r>
              <a:rPr lang="en-IN" dirty="0" err="1" smtClean="0"/>
              <a:t>multimerization</a:t>
            </a:r>
            <a:r>
              <a:rPr lang="en-IN" dirty="0" smtClean="0"/>
              <a:t> than microtubule-bound tau.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Tau leading to synaptic dysfunction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en-IN" dirty="0" smtClean="0"/>
              <a:t>Localized  tau deposition leads to dysfunction of the synapse </a:t>
            </a:r>
          </a:p>
          <a:p>
            <a:r>
              <a:rPr lang="en-US" dirty="0" smtClean="0"/>
              <a:t>Synaptic dysfunction leading to NMDA mediated cellular toxicity.</a:t>
            </a:r>
            <a:endParaRPr lang="en-IN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5229200"/>
            <a:ext cx="4716016" cy="91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7868" y="6165304"/>
            <a:ext cx="34006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Investigations for CBS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EEG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Electroencephalography </a:t>
            </a:r>
            <a:r>
              <a:rPr lang="en-IN" dirty="0"/>
              <a:t>(EEG) have varied from normal to marked </a:t>
            </a:r>
            <a:r>
              <a:rPr lang="en-IN" dirty="0" err="1"/>
              <a:t>dysrhythmic</a:t>
            </a:r>
            <a:r>
              <a:rPr lang="en-IN" dirty="0"/>
              <a:t> </a:t>
            </a:r>
            <a:r>
              <a:rPr lang="en-IN" dirty="0" smtClean="0"/>
              <a:t>and delta slowing. </a:t>
            </a:r>
          </a:p>
          <a:p>
            <a:r>
              <a:rPr lang="en-IN" dirty="0"/>
              <a:t>Asymmetric amplitudes of background alpha activity and sleep </a:t>
            </a:r>
            <a:r>
              <a:rPr lang="en-IN" dirty="0" smtClean="0"/>
              <a:t>spindles.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 study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Short </a:t>
            </a:r>
            <a:r>
              <a:rPr lang="en-IN" dirty="0"/>
              <a:t>reflex latency and reduced inhibition following </a:t>
            </a:r>
            <a:r>
              <a:rPr lang="en-IN" dirty="0" smtClean="0"/>
              <a:t>magnetic stimulation </a:t>
            </a:r>
            <a:r>
              <a:rPr lang="en-IN" dirty="0"/>
              <a:t>over the cortex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Imaging in CBD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Magnetic Resonance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u="sng" dirty="0" smtClean="0">
                <a:solidFill>
                  <a:srgbClr val="FFFF00"/>
                </a:solidFill>
              </a:rPr>
              <a:t>Asymmetric cortical atrophy (</a:t>
            </a:r>
            <a:r>
              <a:rPr lang="en-IN" u="sng" dirty="0" err="1" smtClean="0">
                <a:solidFill>
                  <a:srgbClr val="FFFF00"/>
                </a:solidFill>
              </a:rPr>
              <a:t>frontoparietal</a:t>
            </a:r>
            <a:r>
              <a:rPr lang="en-IN" u="sng" dirty="0" smtClean="0">
                <a:solidFill>
                  <a:srgbClr val="FFFF00"/>
                </a:solidFill>
              </a:rPr>
              <a:t>).</a:t>
            </a:r>
          </a:p>
          <a:p>
            <a:r>
              <a:rPr lang="en-IN" u="sng" dirty="0" smtClean="0">
                <a:solidFill>
                  <a:srgbClr val="FFFF00"/>
                </a:solidFill>
              </a:rPr>
              <a:t>More </a:t>
            </a:r>
            <a:r>
              <a:rPr lang="en-IN" u="sng" dirty="0">
                <a:solidFill>
                  <a:srgbClr val="FFFF00"/>
                </a:solidFill>
              </a:rPr>
              <a:t>prominent atrophy existing </a:t>
            </a:r>
            <a:r>
              <a:rPr lang="en-IN" u="sng" dirty="0" smtClean="0">
                <a:solidFill>
                  <a:srgbClr val="FFFF00"/>
                </a:solidFill>
              </a:rPr>
              <a:t>contralateral to </a:t>
            </a:r>
            <a:r>
              <a:rPr lang="en-IN" u="sng" dirty="0">
                <a:solidFill>
                  <a:srgbClr val="FFFF00"/>
                </a:solidFill>
              </a:rPr>
              <a:t>the side most severely affected </a:t>
            </a:r>
            <a:r>
              <a:rPr lang="en-IN" u="sng" dirty="0" smtClean="0">
                <a:solidFill>
                  <a:srgbClr val="FFFF00"/>
                </a:solidFill>
              </a:rPr>
              <a:t>clinically. </a:t>
            </a:r>
          </a:p>
          <a:p>
            <a:r>
              <a:rPr lang="en-IN" dirty="0" smtClean="0"/>
              <a:t>Lateral </a:t>
            </a:r>
            <a:r>
              <a:rPr lang="en-IN" dirty="0"/>
              <a:t>ventricle in </a:t>
            </a:r>
            <a:r>
              <a:rPr lang="en-IN" dirty="0" smtClean="0"/>
              <a:t>the maximally </a:t>
            </a:r>
            <a:r>
              <a:rPr lang="en-IN" dirty="0"/>
              <a:t>affected cerebral hemisphere can also be slightly larger than opposite one</a:t>
            </a:r>
            <a:r>
              <a:rPr lang="en-IN" dirty="0" smtClean="0"/>
              <a:t>.</a:t>
            </a:r>
          </a:p>
          <a:p>
            <a:r>
              <a:rPr lang="en-IN" dirty="0" smtClean="0"/>
              <a:t>Atrophy </a:t>
            </a:r>
            <a:r>
              <a:rPr lang="en-IN" dirty="0"/>
              <a:t>of the middle or posterior segment of the corpus </a:t>
            </a:r>
            <a:r>
              <a:rPr lang="en-IN" dirty="0" err="1"/>
              <a:t>callosum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>
                <a:solidFill>
                  <a:srgbClr val="FFFF00"/>
                </a:solidFill>
              </a:rPr>
              <a:t>Asymmetric atrophy </a:t>
            </a:r>
            <a:r>
              <a:rPr lang="en-IN" dirty="0">
                <a:solidFill>
                  <a:srgbClr val="FFFF00"/>
                </a:solidFill>
              </a:rPr>
              <a:t>in the cerebral </a:t>
            </a:r>
            <a:r>
              <a:rPr lang="en-IN" dirty="0" smtClean="0">
                <a:solidFill>
                  <a:srgbClr val="FFFF00"/>
                </a:solidFill>
              </a:rPr>
              <a:t>peduncles</a:t>
            </a:r>
            <a:r>
              <a:rPr lang="en-IN" dirty="0" smtClean="0"/>
              <a:t>.</a:t>
            </a:r>
          </a:p>
          <a:p>
            <a:r>
              <a:rPr lang="en-IN" dirty="0" err="1" smtClean="0"/>
              <a:t>Hyperintense</a:t>
            </a:r>
            <a:r>
              <a:rPr lang="en-IN" dirty="0" smtClean="0"/>
              <a:t> </a:t>
            </a:r>
            <a:r>
              <a:rPr lang="en-IN" dirty="0"/>
              <a:t>signal changes lateral to the </a:t>
            </a:r>
            <a:r>
              <a:rPr lang="en-IN" dirty="0" err="1" smtClean="0"/>
              <a:t>putamen</a:t>
            </a:r>
            <a:r>
              <a:rPr lang="en-IN" dirty="0" smtClean="0"/>
              <a:t>. </a:t>
            </a:r>
          </a:p>
          <a:p>
            <a:r>
              <a:rPr lang="en-IN" dirty="0" smtClean="0">
                <a:solidFill>
                  <a:srgbClr val="FFFF00"/>
                </a:solidFill>
              </a:rPr>
              <a:t>Atrophy </a:t>
            </a:r>
            <a:r>
              <a:rPr lang="en-IN" dirty="0">
                <a:solidFill>
                  <a:srgbClr val="FFFF00"/>
                </a:solidFill>
              </a:rPr>
              <a:t>of the </a:t>
            </a:r>
            <a:r>
              <a:rPr lang="en-IN" dirty="0" err="1">
                <a:solidFill>
                  <a:srgbClr val="FFFF00"/>
                </a:solidFill>
              </a:rPr>
              <a:t>P</a:t>
            </a:r>
            <a:r>
              <a:rPr lang="en-IN" dirty="0" err="1" smtClean="0">
                <a:solidFill>
                  <a:srgbClr val="FFFF00"/>
                </a:solidFill>
              </a:rPr>
              <a:t>utamen</a:t>
            </a:r>
            <a:r>
              <a:rPr lang="en-IN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IN" dirty="0" smtClean="0"/>
              <a:t>Subtle </a:t>
            </a:r>
            <a:r>
              <a:rPr lang="en-IN" dirty="0" err="1"/>
              <a:t>hyperintense</a:t>
            </a:r>
            <a:r>
              <a:rPr lang="en-IN" dirty="0"/>
              <a:t> subcortical signal changes in motor </a:t>
            </a:r>
            <a:r>
              <a:rPr lang="en-IN" dirty="0" smtClean="0"/>
              <a:t>cortex.</a:t>
            </a:r>
          </a:p>
          <a:p>
            <a:r>
              <a:rPr lang="en-US" dirty="0" smtClean="0"/>
              <a:t>Progressive atrophy of frontal + parietal cortex and middle+ posterior portion of corpus </a:t>
            </a:r>
            <a:r>
              <a:rPr lang="en-US" dirty="0" err="1" smtClean="0"/>
              <a:t>callosum</a:t>
            </a:r>
            <a:r>
              <a:rPr lang="en-US" dirty="0" smtClean="0"/>
              <a:t> occurs in serial MRI scans. </a:t>
            </a:r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3148</Words>
  <Application>Microsoft Office PowerPoint</Application>
  <PresentationFormat>On-screen Show (4:3)</PresentationFormat>
  <Paragraphs>394</Paragraphs>
  <Slides>126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27" baseType="lpstr">
      <vt:lpstr>Office Theme</vt:lpstr>
      <vt:lpstr>CORTICOBASAL SYNDROME </vt:lpstr>
      <vt:lpstr>Schema of presentation</vt:lpstr>
      <vt:lpstr>Corticobasal degeneration (CBD)</vt:lpstr>
      <vt:lpstr>First description of CBD</vt:lpstr>
      <vt:lpstr>Various names for the disease..</vt:lpstr>
      <vt:lpstr>Corticobasal syndrome (CBS)</vt:lpstr>
      <vt:lpstr>Clinical to pathological correlation.</vt:lpstr>
      <vt:lpstr>Epidemiology of CBD</vt:lpstr>
      <vt:lpstr>Prevalence of CBS </vt:lpstr>
      <vt:lpstr>Other epidemiological studies</vt:lpstr>
      <vt:lpstr>Natural history</vt:lpstr>
      <vt:lpstr>Clinical Diagnostic criteria for CBD</vt:lpstr>
      <vt:lpstr>Clinical criteria for CBD</vt:lpstr>
      <vt:lpstr>Clinical criteria for CBD</vt:lpstr>
      <vt:lpstr>Clinical criteria for CBD</vt:lpstr>
      <vt:lpstr>Clinical criteria for CBS</vt:lpstr>
      <vt:lpstr>Slide 17</vt:lpstr>
      <vt:lpstr>Pathological criteria for CBD.</vt:lpstr>
      <vt:lpstr>Journal of Neuropathology &amp; Experimental Neurology: November 2002 - Volume 61 - Issue 11 - p 935–946 </vt:lpstr>
      <vt:lpstr>Clinical features of CBS</vt:lpstr>
      <vt:lpstr>Clinical spectrum of CBS</vt:lpstr>
      <vt:lpstr>Slide 22</vt:lpstr>
      <vt:lpstr>Asymmetrical involvement.</vt:lpstr>
      <vt:lpstr>Progressive Asymmetric Rigidity and Apraxia</vt:lpstr>
      <vt:lpstr>Apraxia in  CBS</vt:lpstr>
      <vt:lpstr>Types of apraxia in CBD</vt:lpstr>
      <vt:lpstr>Apraxia in CBD</vt:lpstr>
      <vt:lpstr>Alien Limb Phenomenon</vt:lpstr>
      <vt:lpstr>Alien limb phenomenon</vt:lpstr>
      <vt:lpstr>Alien limb phenomenon</vt:lpstr>
      <vt:lpstr>Mirror movements in CBS</vt:lpstr>
      <vt:lpstr>Cortical Sensory Loss in CBS</vt:lpstr>
      <vt:lpstr>Myoclonus in CBS</vt:lpstr>
      <vt:lpstr>Myoclonus in CBS</vt:lpstr>
      <vt:lpstr>Myoclonus in CBS Vs  cortical myoclonus</vt:lpstr>
      <vt:lpstr>Dystonia in CBS</vt:lpstr>
      <vt:lpstr>Dystonia in CBS</vt:lpstr>
      <vt:lpstr>Tremors in CBS</vt:lpstr>
      <vt:lpstr>Gait &amp; posture in CBS</vt:lpstr>
      <vt:lpstr>Eye movement abnormalities in CBD</vt:lpstr>
      <vt:lpstr>Eye movement abnormalities in CBD</vt:lpstr>
      <vt:lpstr>Cognition in CBD</vt:lpstr>
      <vt:lpstr>Slide 43</vt:lpstr>
      <vt:lpstr>Cognitive dysfunction in CBD</vt:lpstr>
      <vt:lpstr>Cognitive dsyfunction in CBD</vt:lpstr>
      <vt:lpstr>Focal or Lateralized Cognitive Features in CBS</vt:lpstr>
      <vt:lpstr>Focal or Lateralized Cognitive Features in CBS</vt:lpstr>
      <vt:lpstr>Neuropsychiatric Features in CBS</vt:lpstr>
      <vt:lpstr>Other findings in CBS </vt:lpstr>
      <vt:lpstr>Pathological (CBS)  and clinical(CBD) heterogeneity </vt:lpstr>
      <vt:lpstr>Pathological heterogeneity of CBS</vt:lpstr>
      <vt:lpstr>CBS and underlying pathological heterogeneity</vt:lpstr>
      <vt:lpstr>Clinical heterogeneity of CBD</vt:lpstr>
      <vt:lpstr>Clinical heterogeneity in CBD </vt:lpstr>
      <vt:lpstr>Clinical heterogeneity in CBD &amp; pathological heterogeneity of CBS</vt:lpstr>
      <vt:lpstr>The varying phenotypes of CBD pathology</vt:lpstr>
      <vt:lpstr>Slide 57</vt:lpstr>
      <vt:lpstr>Predicting CBD from CBS phenotype.</vt:lpstr>
      <vt:lpstr>Factors favoring a CBD pathology in a CBS phenotype</vt:lpstr>
      <vt:lpstr>Factors useful for excluding a CBD pathology in a CBS phenotype.</vt:lpstr>
      <vt:lpstr>CBD and PSP.</vt:lpstr>
      <vt:lpstr>Differentiating features CBD-RS from PSP-RS</vt:lpstr>
      <vt:lpstr>Eye movement to differentiate between CBD-CBS , CBD-RS and PSP-RS</vt:lpstr>
      <vt:lpstr>Eye movement to differentiate between CBD-CBS , and PSP-RS</vt:lpstr>
      <vt:lpstr>When to suspect a CBD pathology  in a PSP phenotype?</vt:lpstr>
      <vt:lpstr>CBD presenting as PD phenotype</vt:lpstr>
      <vt:lpstr>Neuropsychological points in differentiating varying pathology in CBS</vt:lpstr>
      <vt:lpstr>When to suspect a different pathology in a CBS phenotype?</vt:lpstr>
      <vt:lpstr>When to suspect a different pathology in a CBS phenotype?</vt:lpstr>
      <vt:lpstr>When to suspect a different pathology in a CBS phenotype?</vt:lpstr>
      <vt:lpstr>When to suspect a different pathology in a CBS phenotype?</vt:lpstr>
      <vt:lpstr>Pathology of CBD</vt:lpstr>
      <vt:lpstr>Macroscopic findings in CBD.</vt:lpstr>
      <vt:lpstr>Slide 74</vt:lpstr>
      <vt:lpstr>Microscopic picture in CBD</vt:lpstr>
      <vt:lpstr>Slide 76</vt:lpstr>
      <vt:lpstr>Microscopic pathology in CBD</vt:lpstr>
      <vt:lpstr>Microscopic pathology in CBD</vt:lpstr>
      <vt:lpstr>Microscopic pathology in CBD</vt:lpstr>
      <vt:lpstr>Difference in the pathologies of Tau deposits in microglia in PSP and CBD</vt:lpstr>
      <vt:lpstr>Varying pathology of Tau in CBD and PSP</vt:lpstr>
      <vt:lpstr>Difference of microglial pathology in CBD and PSP</vt:lpstr>
      <vt:lpstr>Tau in CBD-CBS, CBD-RS and PSP-RS</vt:lpstr>
      <vt:lpstr>Slide 84</vt:lpstr>
      <vt:lpstr>Neuronal loss pattern in CBD-CBS, CBD-RS and PSP-RS</vt:lpstr>
      <vt:lpstr>Corpus callosum width variation  in CBD-CBS, CBD-RS and PSP-RS</vt:lpstr>
      <vt:lpstr>Tau density in CBD-CBS, CBD-RS and PSP-RS</vt:lpstr>
      <vt:lpstr>If 4R Tau is common , why still PSP and CBD are considered separate disease? </vt:lpstr>
      <vt:lpstr>Pathogenesis of CBD</vt:lpstr>
      <vt:lpstr>Tau</vt:lpstr>
      <vt:lpstr>Tau </vt:lpstr>
      <vt:lpstr>Tau and microtubular dysfunction..</vt:lpstr>
      <vt:lpstr>Tau leading to synaptic dysfunction</vt:lpstr>
      <vt:lpstr>Investigations for CBS</vt:lpstr>
      <vt:lpstr>EEG</vt:lpstr>
      <vt:lpstr>EP study</vt:lpstr>
      <vt:lpstr>Imaging in CBD</vt:lpstr>
      <vt:lpstr>Magnetic Resonance Imaging</vt:lpstr>
      <vt:lpstr>MRI</vt:lpstr>
      <vt:lpstr>Slide 100</vt:lpstr>
      <vt:lpstr>Slide 101</vt:lpstr>
      <vt:lpstr>Slide 102</vt:lpstr>
      <vt:lpstr>Slide 103</vt:lpstr>
      <vt:lpstr>CBD pathology and MRI correlation</vt:lpstr>
      <vt:lpstr>CBS phenotype and Imaging correlate</vt:lpstr>
      <vt:lpstr>Indicators of pathologies in CBS phenotype with Imaging</vt:lpstr>
      <vt:lpstr>Indicators of pathologies in CBS phenotype with Imaging</vt:lpstr>
      <vt:lpstr>Imaging correlation to varying pathology of CBS phenotype</vt:lpstr>
      <vt:lpstr>Imaging of CBD with its varying clinical phenotypes</vt:lpstr>
      <vt:lpstr>Functional Neuroimaging Findings</vt:lpstr>
      <vt:lpstr>Functional imaging.</vt:lpstr>
      <vt:lpstr>Treatment of CBD</vt:lpstr>
      <vt:lpstr>Symptomatic care for pt.</vt:lpstr>
      <vt:lpstr>Symptomatic care for CBD.</vt:lpstr>
      <vt:lpstr>Tau-directed therapeutics</vt:lpstr>
      <vt:lpstr>Tau directed therapy</vt:lpstr>
      <vt:lpstr>Tau directed therapy</vt:lpstr>
      <vt:lpstr>Microtubule-stabilizing compounds</vt:lpstr>
      <vt:lpstr>Molecular markers for CBD</vt:lpstr>
      <vt:lpstr>Tau as a biomarker..</vt:lpstr>
      <vt:lpstr>Summery</vt:lpstr>
      <vt:lpstr>Slide 122</vt:lpstr>
      <vt:lpstr>References.</vt:lpstr>
      <vt:lpstr>Q&amp;A</vt:lpstr>
      <vt:lpstr>Q&amp;A</vt:lpstr>
      <vt:lpstr>Q&amp;A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CORTICOBASAL SYNDROMES</dc:title>
  <dc:creator>Dr.Jayakrishnan</dc:creator>
  <cp:lastModifiedBy>administrator1</cp:lastModifiedBy>
  <cp:revision>335</cp:revision>
  <dcterms:created xsi:type="dcterms:W3CDTF">2012-04-15T09:47:01Z</dcterms:created>
  <dcterms:modified xsi:type="dcterms:W3CDTF">2020-08-16T14:43:07Z</dcterms:modified>
</cp:coreProperties>
</file>