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53" r:id="rId3"/>
    <p:sldId id="355" r:id="rId4"/>
    <p:sldId id="354" r:id="rId5"/>
    <p:sldId id="356" r:id="rId6"/>
    <p:sldId id="267" r:id="rId7"/>
    <p:sldId id="266" r:id="rId8"/>
    <p:sldId id="306" r:id="rId9"/>
    <p:sldId id="268" r:id="rId10"/>
    <p:sldId id="265" r:id="rId11"/>
    <p:sldId id="271" r:id="rId12"/>
    <p:sldId id="272" r:id="rId13"/>
    <p:sldId id="269" r:id="rId14"/>
    <p:sldId id="270" r:id="rId15"/>
    <p:sldId id="273" r:id="rId16"/>
    <p:sldId id="275" r:id="rId17"/>
    <p:sldId id="276" r:id="rId18"/>
    <p:sldId id="274" r:id="rId19"/>
    <p:sldId id="277" r:id="rId20"/>
    <p:sldId id="264" r:id="rId21"/>
    <p:sldId id="279" r:id="rId22"/>
    <p:sldId id="280" r:id="rId23"/>
    <p:sldId id="281" r:id="rId24"/>
    <p:sldId id="278" r:id="rId25"/>
    <p:sldId id="282" r:id="rId26"/>
    <p:sldId id="293" r:id="rId27"/>
    <p:sldId id="290" r:id="rId28"/>
    <p:sldId id="294" r:id="rId29"/>
    <p:sldId id="263" r:id="rId30"/>
    <p:sldId id="262" r:id="rId31"/>
    <p:sldId id="283" r:id="rId32"/>
    <p:sldId id="285" r:id="rId33"/>
    <p:sldId id="284" r:id="rId34"/>
    <p:sldId id="286" r:id="rId35"/>
    <p:sldId id="287" r:id="rId36"/>
    <p:sldId id="291" r:id="rId37"/>
    <p:sldId id="340" r:id="rId38"/>
    <p:sldId id="261" r:id="rId39"/>
    <p:sldId id="259" r:id="rId40"/>
    <p:sldId id="260" r:id="rId41"/>
    <p:sldId id="258" r:id="rId42"/>
    <p:sldId id="257" r:id="rId43"/>
    <p:sldId id="295" r:id="rId44"/>
    <p:sldId id="292" r:id="rId45"/>
    <p:sldId id="289" r:id="rId46"/>
    <p:sldId id="288" r:id="rId47"/>
    <p:sldId id="296" r:id="rId48"/>
    <p:sldId id="297" r:id="rId49"/>
    <p:sldId id="298" r:id="rId50"/>
    <p:sldId id="301" r:id="rId51"/>
    <p:sldId id="302" r:id="rId52"/>
    <p:sldId id="303" r:id="rId53"/>
    <p:sldId id="304" r:id="rId54"/>
    <p:sldId id="305" r:id="rId55"/>
    <p:sldId id="299" r:id="rId56"/>
    <p:sldId id="300" r:id="rId57"/>
    <p:sldId id="308" r:id="rId58"/>
    <p:sldId id="309" r:id="rId59"/>
    <p:sldId id="342" r:id="rId60"/>
    <p:sldId id="311" r:id="rId61"/>
    <p:sldId id="312" r:id="rId62"/>
    <p:sldId id="313" r:id="rId63"/>
    <p:sldId id="316" r:id="rId64"/>
    <p:sldId id="317" r:id="rId65"/>
    <p:sldId id="349" r:id="rId66"/>
    <p:sldId id="350" r:id="rId67"/>
    <p:sldId id="351" r:id="rId68"/>
    <p:sldId id="319" r:id="rId69"/>
    <p:sldId id="324" r:id="rId70"/>
    <p:sldId id="322" r:id="rId71"/>
    <p:sldId id="323" r:id="rId72"/>
    <p:sldId id="320" r:id="rId73"/>
    <p:sldId id="325" r:id="rId74"/>
    <p:sldId id="326" r:id="rId75"/>
    <p:sldId id="327" r:id="rId76"/>
    <p:sldId id="328" r:id="rId77"/>
    <p:sldId id="329" r:id="rId78"/>
    <p:sldId id="330" r:id="rId79"/>
    <p:sldId id="331" r:id="rId80"/>
    <p:sldId id="332" r:id="rId81"/>
    <p:sldId id="333" r:id="rId82"/>
    <p:sldId id="334" r:id="rId83"/>
    <p:sldId id="335" r:id="rId84"/>
    <p:sldId id="352" r:id="rId85"/>
    <p:sldId id="338" r:id="rId86"/>
    <p:sldId id="337" r:id="rId87"/>
    <p:sldId id="339" r:id="rId88"/>
    <p:sldId id="343" r:id="rId89"/>
    <p:sldId id="344" r:id="rId90"/>
    <p:sldId id="345" r:id="rId91"/>
    <p:sldId id="346" r:id="rId92"/>
    <p:sldId id="347" r:id="rId93"/>
    <p:sldId id="348"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3010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01/01/2007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01/01/2007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01/01/2007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01/01/2007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01/01/2007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latin typeface="Times New Roman" pitchFamily="18" charset="0"/>
                <a:cs typeface="Times New Roman" pitchFamily="18" charset="0"/>
              </a:rPr>
              <a:t>EVOLUTION  OF  DIAGNOSTIC  CRITERIA  FOR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MULTIPLE  SCLEROSIS</a:t>
            </a:r>
            <a:endParaRPr lang="en-US" sz="4000"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sz="2800" dirty="0" smtClean="0">
                <a:latin typeface="Times New Roman" pitchFamily="18" charset="0"/>
                <a:cs typeface="Times New Roman" pitchFamily="18" charset="0"/>
              </a:rPr>
              <a:t>Faculty : Dr. Sanjay </a:t>
            </a:r>
            <a:r>
              <a:rPr lang="en-US" sz="2800" dirty="0" err="1" smtClean="0">
                <a:latin typeface="Times New Roman" pitchFamily="18" charset="0"/>
                <a:cs typeface="Times New Roman" pitchFamily="18" charset="0"/>
              </a:rPr>
              <a:t>Prakash</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lstStyle/>
          <a:p>
            <a:endParaRPr lang="en-US" dirty="0">
              <a:latin typeface="Times New Roman" pitchFamily="18" charset="0"/>
              <a:cs typeface="Times New Roman" pitchFamily="18" charset="0"/>
            </a:endParaRPr>
          </a:p>
        </p:txBody>
      </p:sp>
      <p:pic>
        <p:nvPicPr>
          <p:cNvPr id="1026" name="Picture 2" descr="C:\Users\User\Desktop\tumblr_lcnw5pL5321qzn0deo1_500.jpg"/>
          <p:cNvPicPr>
            <a:picLocks noGrp="1" noChangeAspect="1" noChangeArrowheads="1"/>
          </p:cNvPicPr>
          <p:nvPr>
            <p:ph idx="1"/>
          </p:nvPr>
        </p:nvPicPr>
        <p:blipFill>
          <a:blip r:embed="rId2"/>
          <a:srcRect/>
          <a:stretch>
            <a:fillRect/>
          </a:stretch>
        </p:blipFill>
        <p:spPr bwMode="auto">
          <a:xfrm>
            <a:off x="1083212" y="112542"/>
            <a:ext cx="7374988" cy="674545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Otto Marburg(1906)</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Combination of optic disk pallor (</a:t>
            </a:r>
            <a:r>
              <a:rPr lang="en-US" dirty="0" err="1" smtClean="0">
                <a:latin typeface="Times New Roman" pitchFamily="18" charset="0"/>
                <a:cs typeface="Times New Roman" pitchFamily="18" charset="0"/>
              </a:rPr>
              <a:t>Uhthoff’s</a:t>
            </a:r>
            <a:r>
              <a:rPr lang="en-US" dirty="0" smtClean="0">
                <a:latin typeface="Times New Roman" pitchFamily="18" charset="0"/>
                <a:cs typeface="Times New Roman" pitchFamily="18" charset="0"/>
              </a:rPr>
              <a:t>  sign ), absence of abdominal reflexes and pyramidal tract signs were characteristic of MS.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was the first hint of dissemination in space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457201" y="381000"/>
            <a:ext cx="79248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Sydney Allison(1931 )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(a) Typical cases of disseminated sclerosis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 Early cases in which DS is a probable diagnosis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 History of cases deceased or untraceable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 Doubtful cases; symptoms and signs inconclusive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33400" y="304800"/>
            <a:ext cx="8153399"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Allison and Millar(1954)</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Three categories: early, probable, and possible</a:t>
            </a:r>
          </a:p>
          <a:p>
            <a:pPr>
              <a:buNone/>
            </a:pPr>
            <a:r>
              <a:rPr lang="en-US" dirty="0" smtClean="0">
                <a:latin typeface="Times New Roman" pitchFamily="18" charset="0"/>
                <a:cs typeface="Times New Roman" pitchFamily="18" charset="0"/>
              </a:rPr>
              <a:t>    disseminated sclerosis</a:t>
            </a:r>
          </a:p>
          <a:p>
            <a:pPr>
              <a:buNone/>
            </a:pPr>
            <a:r>
              <a:rPr lang="en-US" dirty="0" smtClean="0">
                <a:latin typeface="Times New Roman" pitchFamily="18" charset="0"/>
                <a:cs typeface="Times New Roman" pitchFamily="18" charset="0"/>
              </a:rPr>
              <a:t>Early- history of symptoms</a:t>
            </a:r>
          </a:p>
          <a:p>
            <a:pPr>
              <a:buNone/>
            </a:pPr>
            <a:r>
              <a:rPr lang="en-US" dirty="0" smtClean="0">
                <a:latin typeface="Times New Roman" pitchFamily="18" charset="0"/>
                <a:cs typeface="Times New Roman" pitchFamily="18" charset="0"/>
              </a:rPr>
              <a:t>Probable- there was to be some physical disablement, “usually a remitting quality in the history </a:t>
            </a:r>
            <a:r>
              <a:rPr lang="en-US" i="1" dirty="0" smtClean="0">
                <a:latin typeface="Times New Roman" pitchFamily="18" charset="0"/>
                <a:cs typeface="Times New Roman" pitchFamily="18" charset="0"/>
              </a:rPr>
              <a:t>. . . and physical signs </a:t>
            </a:r>
            <a:r>
              <a:rPr lang="en-US" dirty="0" smtClean="0">
                <a:latin typeface="Times New Roman" pitchFamily="18" charset="0"/>
                <a:cs typeface="Times New Roman" pitchFamily="18" charset="0"/>
              </a:rPr>
              <a:t>explicable only on the basis of 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Possible- for cases “suggestive” of the</a:t>
            </a:r>
          </a:p>
          <a:p>
            <a:pPr>
              <a:buNone/>
            </a:pPr>
            <a:r>
              <a:rPr lang="en-US" dirty="0" smtClean="0">
                <a:latin typeface="Times New Roman" pitchFamily="18" charset="0"/>
                <a:cs typeface="Times New Roman" pitchFamily="18" charset="0"/>
              </a:rPr>
              <a:t>    diagnosis.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Dissemination in time was definitely indicated, multiplicity of lesions was  only hinted.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457200" y="381000"/>
            <a:ext cx="82296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Broman et al.(1965)</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latin typeface="Times New Roman" pitchFamily="18" charset="0"/>
                <a:cs typeface="Times New Roman" pitchFamily="18" charset="0"/>
              </a:rPr>
              <a:t>Age of onset, the empiric significance of symptoms for an MS diagnosis, the multiplicity of lesions, the number of bouts, and the familial “recurrence”  of MS.</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results of the newly described </a:t>
            </a:r>
            <a:r>
              <a:rPr lang="en-US" dirty="0" err="1" smtClean="0">
                <a:latin typeface="Times New Roman" pitchFamily="18" charset="0"/>
                <a:cs typeface="Times New Roman" pitchFamily="18" charset="0"/>
              </a:rPr>
              <a:t>electrophoretic</a:t>
            </a:r>
            <a:r>
              <a:rPr lang="en-US" dirty="0" smtClean="0">
                <a:latin typeface="Times New Roman" pitchFamily="18" charset="0"/>
                <a:cs typeface="Times New Roman" pitchFamily="18" charset="0"/>
              </a:rPr>
              <a:t>  examination of CSF protein, the precursor of </a:t>
            </a:r>
            <a:r>
              <a:rPr lang="en-US" dirty="0" err="1" smtClean="0">
                <a:latin typeface="Times New Roman" pitchFamily="18" charset="0"/>
                <a:cs typeface="Times New Roman" pitchFamily="18" charset="0"/>
              </a:rPr>
              <a:t>oligoclonal</a:t>
            </a:r>
            <a:r>
              <a:rPr lang="en-US" dirty="0" smtClean="0">
                <a:latin typeface="Times New Roman" pitchFamily="18" charset="0"/>
                <a:cs typeface="Times New Roman" pitchFamily="18" charset="0"/>
              </a:rPr>
              <a:t>  bands, were also</a:t>
            </a:r>
          </a:p>
          <a:p>
            <a:pPr>
              <a:buNone/>
            </a:pPr>
            <a:r>
              <a:rPr lang="en-US" dirty="0" smtClean="0">
                <a:latin typeface="Times New Roman" pitchFamily="18" charset="0"/>
                <a:cs typeface="Times New Roman" pitchFamily="18" charset="0"/>
              </a:rPr>
              <a:t>   introduced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All other possible diagnoses were to be considered and, if possible, excluded.</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For the first time they clearly stated the twin principles of dissemination in time and in space that to this day remain the fundamental criteria for the diagnosis of MS.</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67717"/>
          </a:xfrm>
        </p:spPr>
        <p:txBody>
          <a:bodyPr/>
          <a:lstStyle/>
          <a:p>
            <a:pPr>
              <a:buNone/>
            </a:pPr>
            <a:r>
              <a:rPr lang="en-US" b="1" dirty="0" smtClean="0">
                <a:latin typeface="Times New Roman" pitchFamily="18" charset="0"/>
                <a:cs typeface="Times New Roman" pitchFamily="18" charset="0"/>
              </a:rPr>
              <a:t>Multiple sclerosis</a:t>
            </a:r>
          </a:p>
          <a:p>
            <a:pPr>
              <a:buNone/>
            </a:pPr>
            <a:endParaRPr lang="en-US" i="1" dirty="0" smtClean="0">
              <a:latin typeface="Times New Roman" pitchFamily="18" charset="0"/>
              <a:cs typeface="Times New Roman" pitchFamily="18" charset="0"/>
            </a:endParaRPr>
          </a:p>
          <a:p>
            <a:pPr>
              <a:buNone/>
            </a:pPr>
            <a:endParaRPr lang="en-US" i="1" dirty="0" smtClean="0">
              <a:latin typeface="Times New Roman" pitchFamily="18" charset="0"/>
              <a:cs typeface="Times New Roman" pitchFamily="18" charset="0"/>
            </a:endParaRPr>
          </a:p>
          <a:p>
            <a:r>
              <a:rPr lang="en-US" dirty="0" smtClean="0"/>
              <a:t>Immune-mediated inflammatory disease in which the myelin sheaths around the axons of the brain and spinal cord are damaged, leading to </a:t>
            </a:r>
            <a:r>
              <a:rPr lang="en-US" dirty="0" err="1" smtClean="0"/>
              <a:t>demyelination</a:t>
            </a:r>
            <a:r>
              <a:rPr lang="en-US" dirty="0" smtClean="0"/>
              <a:t> and scarring</a:t>
            </a:r>
          </a:p>
          <a:p>
            <a:endParaRPr lang="en-US" dirty="0" smtClean="0"/>
          </a:p>
          <a:p>
            <a:r>
              <a:rPr lang="en-US" dirty="0" smtClean="0"/>
              <a:t> Disease onset usually occurs in young adults, and it is more common in women</a:t>
            </a:r>
          </a:p>
          <a:p>
            <a:pPr>
              <a:buNone/>
            </a:pPr>
            <a:endParaRPr lang="en-US"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Schumacher et al. criteria(1965)</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Clinically definite multiple sclerosis</a:t>
            </a:r>
          </a:p>
          <a:p>
            <a:pPr>
              <a:buNone/>
            </a:pPr>
            <a:r>
              <a:rPr lang="en-US" dirty="0" smtClean="0">
                <a:latin typeface="Times New Roman" pitchFamily="18" charset="0"/>
                <a:cs typeface="Times New Roman" pitchFamily="18" charset="0"/>
              </a:rPr>
              <a:t>1 Objective signs of dysfunction of the central nervous  system; symptoms not acceptable</a:t>
            </a:r>
          </a:p>
          <a:p>
            <a:pPr>
              <a:buNone/>
            </a:pPr>
            <a:r>
              <a:rPr lang="en-US" dirty="0" smtClean="0">
                <a:latin typeface="Times New Roman" pitchFamily="18" charset="0"/>
                <a:cs typeface="Times New Roman" pitchFamily="18" charset="0"/>
              </a:rPr>
              <a:t>2 Evidence of damage to two or more sites</a:t>
            </a:r>
          </a:p>
          <a:p>
            <a:pPr>
              <a:buNone/>
            </a:pPr>
            <a:r>
              <a:rPr lang="en-US" dirty="0" smtClean="0">
                <a:latin typeface="Times New Roman" pitchFamily="18" charset="0"/>
                <a:cs typeface="Times New Roman" pitchFamily="18" charset="0"/>
              </a:rPr>
              <a:t>3 Predominantly damage to the white matter</a:t>
            </a:r>
          </a:p>
          <a:p>
            <a:pPr>
              <a:buNone/>
            </a:pPr>
            <a:r>
              <a:rPr lang="en-US" dirty="0" smtClean="0">
                <a:latin typeface="Times New Roman" pitchFamily="18" charset="0"/>
                <a:cs typeface="Times New Roman" pitchFamily="18" charset="0"/>
              </a:rPr>
              <a:t>4 (a) Two or more episodes of at least 24 h separated by at  least 6 months</a:t>
            </a:r>
          </a:p>
          <a:p>
            <a:pPr>
              <a:buNone/>
            </a:pPr>
            <a:r>
              <a:rPr lang="en-US" dirty="0" smtClean="0">
                <a:latin typeface="Times New Roman" pitchFamily="18" charset="0"/>
                <a:cs typeface="Times New Roman" pitchFamily="18" charset="0"/>
              </a:rPr>
              <a:t>   (b) Slow or stepwise progression over 6 months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5 Age of onset 10–50 years</a:t>
            </a:r>
          </a:p>
          <a:p>
            <a:pPr>
              <a:buNone/>
            </a:pPr>
            <a:r>
              <a:rPr lang="en-US" dirty="0" smtClean="0">
                <a:latin typeface="Times New Roman" pitchFamily="18" charset="0"/>
                <a:cs typeface="Times New Roman" pitchFamily="18" charset="0"/>
              </a:rPr>
              <a:t>6 Diagnosis by a neurologist; signs and cannot  be explained by other disease</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4602163"/>
          </a:xfrm>
        </p:spPr>
        <p:txBody>
          <a:bodyPr>
            <a:normAutofit/>
          </a:bodyPr>
          <a:lstStyle/>
          <a:p>
            <a:r>
              <a:rPr lang="en-US" dirty="0" smtClean="0">
                <a:latin typeface="Times New Roman" pitchFamily="18" charset="0"/>
                <a:cs typeface="Times New Roman" pitchFamily="18" charset="0"/>
              </a:rPr>
              <a:t>The Schumacher panel cautioned that “the diagnosis in most cases, even when termed ‘clinically definite’, must remain one merely of high probability because of the lack of specific diagnostic tests.”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They noted that no clinical or laboratory criteria could be substituted for clinical expertise, since the physician’s “feel” for the nature of the ailment, born of experience, would always  play an important role in making the diagnosis of MS.</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685800" y="381000"/>
            <a:ext cx="80772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Schumacher criteria rapidly became the gold standard for the diagnosis of MS and were particularly used in epidemiological studies all over the world.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(1970) Numerical scoring system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Clinical characteristics of 111 autopsy-proven MS cases from the United </a:t>
            </a:r>
            <a:r>
              <a:rPr lang="en-US" dirty="0" err="1" smtClean="0">
                <a:latin typeface="Times New Roman" pitchFamily="18" charset="0"/>
                <a:cs typeface="Times New Roman" pitchFamily="18" charset="0"/>
              </a:rPr>
              <a:t>Kingdom,Norway</a:t>
            </a:r>
            <a:r>
              <a:rPr lang="en-US" dirty="0" smtClean="0">
                <a:latin typeface="Times New Roman" pitchFamily="18" charset="0"/>
                <a:cs typeface="Times New Roman" pitchFamily="18" charset="0"/>
              </a:rPr>
              <a:t>, and the United States.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numerical value was given to each item based on its frequency in the clinical histories.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Despite a respectable diagnostic accuracy of close to 80%,it has rarely been used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0" y="304800"/>
            <a:ext cx="8915400" cy="6553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2"/>
          <a:srcRect/>
          <a:stretch>
            <a:fillRect/>
          </a:stretch>
        </p:blipFill>
        <p:spPr bwMode="auto">
          <a:xfrm>
            <a:off x="0" y="304800"/>
            <a:ext cx="91440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McAlpine</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Lumsden</a:t>
            </a:r>
            <a:r>
              <a:rPr lang="en-US" b="1" dirty="0" smtClean="0">
                <a:latin typeface="Times New Roman" pitchFamily="18" charset="0"/>
                <a:cs typeface="Times New Roman" pitchFamily="18" charset="0"/>
              </a:rPr>
              <a:t>, and Acheson criteria(1972)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Latent </a:t>
            </a:r>
            <a:r>
              <a:rPr lang="en-US" dirty="0" err="1" smtClean="0">
                <a:latin typeface="Times New Roman" pitchFamily="18" charset="0"/>
                <a:cs typeface="Times New Roman" pitchFamily="18" charset="0"/>
              </a:rPr>
              <a:t>probable,probable</a:t>
            </a:r>
            <a:r>
              <a:rPr lang="en-US" dirty="0" smtClean="0">
                <a:latin typeface="Times New Roman" pitchFamily="18" charset="0"/>
                <a:cs typeface="Times New Roman" pitchFamily="18" charset="0"/>
              </a:rPr>
              <a:t>, and possible MS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history of remitting symptoms was accepted, but the presence of physical signs </a:t>
            </a:r>
            <a:r>
              <a:rPr lang="en-US" dirty="0" err="1" smtClean="0">
                <a:latin typeface="Times New Roman" pitchFamily="18" charset="0"/>
                <a:cs typeface="Times New Roman" pitchFamily="18" charset="0"/>
              </a:rPr>
              <a:t>and“evidence</a:t>
            </a:r>
            <a:r>
              <a:rPr lang="en-US" dirty="0" smtClean="0">
                <a:latin typeface="Times New Roman" pitchFamily="18" charset="0"/>
                <a:cs typeface="Times New Roman" pitchFamily="18" charset="0"/>
              </a:rPr>
              <a:t> of MS in the past history”—a rather vague feature were required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639117"/>
          </a:xfrm>
        </p:spPr>
        <p:txBody>
          <a:bodyPr/>
          <a:lstStyle/>
          <a:p>
            <a:pPr>
              <a:buNone/>
            </a:pPr>
            <a:r>
              <a:rPr lang="en-US" dirty="0" smtClean="0">
                <a:latin typeface="Times New Roman" pitchFamily="18" charset="0"/>
                <a:cs typeface="Times New Roman" pitchFamily="18" charset="0"/>
              </a:rPr>
              <a:t>1996 the United States National Multiple Sclerosis Society standardized four subtype definitions</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Relapsing remitting,</a:t>
            </a:r>
          </a:p>
          <a:p>
            <a:r>
              <a:rPr lang="en-US" dirty="0" smtClean="0">
                <a:latin typeface="Times New Roman" pitchFamily="18" charset="0"/>
                <a:cs typeface="Times New Roman" pitchFamily="18" charset="0"/>
              </a:rPr>
              <a:t>Secondary progressive,</a:t>
            </a:r>
          </a:p>
          <a:p>
            <a:r>
              <a:rPr lang="en-US" dirty="0" smtClean="0">
                <a:latin typeface="Times New Roman" pitchFamily="18" charset="0"/>
                <a:cs typeface="Times New Roman" pitchFamily="18" charset="0"/>
              </a:rPr>
              <a:t>Primary progressive, and</a:t>
            </a:r>
          </a:p>
          <a:p>
            <a:r>
              <a:rPr lang="en-US" dirty="0" smtClean="0">
                <a:latin typeface="Times New Roman" pitchFamily="18" charset="0"/>
                <a:cs typeface="Times New Roman" pitchFamily="18" charset="0"/>
              </a:rPr>
              <a:t>Progressive relapsing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Statement in the probable category that “allowance must be made for those from whom it is impossible to obtain a reliable history”.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Changes in the CSF were </a:t>
            </a:r>
            <a:r>
              <a:rPr lang="en-US" dirty="0" err="1" smtClean="0">
                <a:latin typeface="Times New Roman" pitchFamily="18" charset="0"/>
                <a:cs typeface="Times New Roman" pitchFamily="18" charset="0"/>
              </a:rPr>
              <a:t>mentioned,although</a:t>
            </a:r>
            <a:r>
              <a:rPr lang="en-US" dirty="0" smtClean="0">
                <a:latin typeface="Times New Roman" pitchFamily="18" charset="0"/>
                <a:cs typeface="Times New Roman" pitchFamily="18" charset="0"/>
              </a:rPr>
              <a:t> poorly characterized.</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Because of the prominence of the authors, this scheme was often used as an alternative to the Schumacher criteria.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609600" y="381000"/>
            <a:ext cx="8077200"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457201" y="228600"/>
            <a:ext cx="8229600"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457200" y="228600"/>
            <a:ext cx="83820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latin typeface="Times New Roman" pitchFamily="18" charset="0"/>
                <a:cs typeface="Times New Roman" pitchFamily="18" charset="0"/>
              </a:rPr>
              <a:t>Kuroiwa</a:t>
            </a:r>
            <a:r>
              <a:rPr lang="en-US" sz="4000" dirty="0" smtClean="0">
                <a:latin typeface="Times New Roman" pitchFamily="18" charset="0"/>
                <a:cs typeface="Times New Roman" pitchFamily="18" charset="0"/>
              </a:rPr>
              <a:t>  and the MS Research Committee</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of Japan</a:t>
            </a:r>
            <a:r>
              <a:rPr lang="en-US" dirty="0" smtClean="0">
                <a:latin typeface="Times New Roman" pitchFamily="18" charset="0"/>
                <a:cs typeface="Times New Roman" pitchFamily="18" charset="0"/>
              </a:rPr>
              <a:t>( 1972)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category of possible MS included “acute </a:t>
            </a:r>
            <a:r>
              <a:rPr lang="en-US" dirty="0" err="1" smtClean="0">
                <a:latin typeface="Times New Roman" pitchFamily="18" charset="0"/>
                <a:cs typeface="Times New Roman" pitchFamily="18" charset="0"/>
              </a:rPr>
              <a:t>demyelinating</a:t>
            </a:r>
            <a:r>
              <a:rPr lang="en-US" dirty="0" smtClean="0">
                <a:latin typeface="Times New Roman" pitchFamily="18" charset="0"/>
                <a:cs typeface="Times New Roman" pitchFamily="18" charset="0"/>
              </a:rPr>
              <a:t> diseases,” including disseminated encephalomyelitis (DEM) and other </a:t>
            </a:r>
            <a:r>
              <a:rPr lang="en-US" dirty="0" err="1" smtClean="0">
                <a:latin typeface="Times New Roman" pitchFamily="18" charset="0"/>
                <a:cs typeface="Times New Roman" pitchFamily="18" charset="0"/>
              </a:rPr>
              <a:t>leukoencephalopathies</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Neuromyelitis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optica</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Devic’s</a:t>
            </a:r>
            <a:r>
              <a:rPr lang="en-US" dirty="0" smtClean="0">
                <a:latin typeface="Times New Roman" pitchFamily="18" charset="0"/>
                <a:cs typeface="Times New Roman" pitchFamily="18" charset="0"/>
              </a:rPr>
              <a:t> disease  was also named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685801" y="304800"/>
            <a:ext cx="8001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Bauer et al (1972)</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 modification of the Schumacher criteria emerged from a world-wide investigation by Bauer based on the replies of 58 MS experts in 25 countries.</a:t>
            </a:r>
          </a:p>
          <a:p>
            <a:r>
              <a:rPr lang="en-US" dirty="0" smtClean="0">
                <a:latin typeface="Times New Roman" pitchFamily="18" charset="0"/>
                <a:cs typeface="Times New Roman" pitchFamily="18" charset="0"/>
              </a:rPr>
              <a:t> It was the first to incorporate CSF </a:t>
            </a:r>
            <a:r>
              <a:rPr lang="en-US" dirty="0" err="1" smtClean="0">
                <a:latin typeface="Times New Roman" pitchFamily="18" charset="0"/>
                <a:cs typeface="Times New Roman" pitchFamily="18" charset="0"/>
              </a:rPr>
              <a:t>oligoclonal</a:t>
            </a:r>
            <a:r>
              <a:rPr lang="en-US" dirty="0" smtClean="0">
                <a:latin typeface="Times New Roman" pitchFamily="18" charset="0"/>
                <a:cs typeface="Times New Roman" pitchFamily="18" charset="0"/>
              </a:rPr>
              <a:t> bands.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228601" y="228600"/>
            <a:ext cx="87630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Rose et al.(1976)</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rgbClr val="FFFF00"/>
                </a:solidFill>
                <a:latin typeface="Times New Roman" pitchFamily="18" charset="0"/>
                <a:cs typeface="Times New Roman" pitchFamily="18" charset="0"/>
              </a:rPr>
              <a:t>Probable MS </a:t>
            </a:r>
            <a:r>
              <a:rPr lang="en-US" dirty="0" smtClean="0">
                <a:latin typeface="Times New Roman" pitchFamily="18" charset="0"/>
                <a:cs typeface="Times New Roman" pitchFamily="18" charset="0"/>
              </a:rPr>
              <a:t>based on -Two episodes and signs at a single site</a:t>
            </a:r>
          </a:p>
          <a:p>
            <a:pPr>
              <a:buNone/>
            </a:pPr>
            <a:r>
              <a:rPr lang="en-US" dirty="0" smtClean="0">
                <a:latin typeface="Times New Roman" pitchFamily="18" charset="0"/>
                <a:cs typeface="Times New Roman" pitchFamily="18" charset="0"/>
              </a:rPr>
              <a:t>                     or</a:t>
            </a:r>
          </a:p>
          <a:p>
            <a:pPr>
              <a:buNone/>
            </a:pPr>
            <a:r>
              <a:rPr lang="en-US" dirty="0" smtClean="0">
                <a:latin typeface="Times New Roman" pitchFamily="18" charset="0"/>
                <a:cs typeface="Times New Roman" pitchFamily="18" charset="0"/>
              </a:rPr>
              <a:t>    a single episode with signs </a:t>
            </a:r>
            <a:r>
              <a:rPr lang="en-US" dirty="0" err="1" smtClean="0">
                <a:latin typeface="Times New Roman" pitchFamily="18" charset="0"/>
                <a:cs typeface="Times New Roman" pitchFamily="18" charset="0"/>
              </a:rPr>
              <a:t>of“widespread</a:t>
            </a:r>
            <a:r>
              <a:rPr lang="en-US" dirty="0" smtClean="0">
                <a:latin typeface="Times New Roman" pitchFamily="18" charset="0"/>
                <a:cs typeface="Times New Roman" pitchFamily="18" charset="0"/>
              </a:rPr>
              <a:t>” disease.</a:t>
            </a:r>
          </a:p>
          <a:p>
            <a:pPr>
              <a:buNone/>
            </a:pPr>
            <a:endParaRPr lang="en-US" dirty="0" smtClean="0">
              <a:latin typeface="Times New Roman" pitchFamily="18" charset="0"/>
              <a:cs typeface="Times New Roman" pitchFamily="18" charset="0"/>
            </a:endParaRPr>
          </a:p>
          <a:p>
            <a:r>
              <a:rPr lang="en-US" dirty="0" smtClean="0">
                <a:solidFill>
                  <a:srgbClr val="FFFF00"/>
                </a:solidFill>
                <a:latin typeface="Times New Roman" pitchFamily="18" charset="0"/>
                <a:cs typeface="Times New Roman" pitchFamily="18" charset="0"/>
              </a:rPr>
              <a:t>Possible MS- </a:t>
            </a:r>
            <a:r>
              <a:rPr lang="en-US" dirty="0" smtClean="0">
                <a:latin typeface="Times New Roman" pitchFamily="18" charset="0"/>
                <a:cs typeface="Times New Roman" pitchFamily="18" charset="0"/>
              </a:rPr>
              <a:t>two episodes with no or few signs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381000" y="304800"/>
            <a:ext cx="83820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User\Desktop\Multiple sclerosis\300px-Ms_progression_types_svg.png"/>
          <p:cNvPicPr>
            <a:picLocks noGrp="1" noChangeAspect="1" noChangeArrowheads="1"/>
          </p:cNvPicPr>
          <p:nvPr>
            <p:ph idx="1"/>
          </p:nvPr>
        </p:nvPicPr>
        <p:blipFill>
          <a:blip r:embed="rId2"/>
          <a:srcRect/>
          <a:stretch>
            <a:fillRect/>
          </a:stretch>
        </p:blipFill>
        <p:spPr bwMode="auto">
          <a:xfrm>
            <a:off x="228600" y="381000"/>
            <a:ext cx="8534400" cy="6096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McDonald  and </a:t>
            </a:r>
            <a:r>
              <a:rPr lang="en-US" dirty="0" err="1" smtClean="0">
                <a:latin typeface="Times New Roman" pitchFamily="18" charset="0"/>
                <a:cs typeface="Times New Roman" pitchFamily="18" charset="0"/>
              </a:rPr>
              <a:t>Halliday</a:t>
            </a:r>
            <a:r>
              <a:rPr lang="en-US" dirty="0" smtClean="0">
                <a:latin typeface="Times New Roman" pitchFamily="18" charset="0"/>
                <a:cs typeface="Times New Roman" pitchFamily="18" charset="0"/>
              </a:rPr>
              <a:t> ( 1977)</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“Only way one could prove the diagnosis</a:t>
            </a:r>
          </a:p>
          <a:p>
            <a:pPr>
              <a:buNone/>
            </a:pPr>
            <a:r>
              <a:rPr lang="en-US" dirty="0" smtClean="0">
                <a:latin typeface="Times New Roman" pitchFamily="18" charset="0"/>
                <a:cs typeface="Times New Roman" pitchFamily="18" charset="0"/>
              </a:rPr>
              <a:t>   of MS was by biopsy or autopsy, the former, however, being unreliable unless the specimen included the edge of the lesion, quite a rare event”.</a:t>
            </a:r>
          </a:p>
          <a:p>
            <a:r>
              <a:rPr lang="en-US" dirty="0" smtClean="0">
                <a:latin typeface="Times New Roman" pitchFamily="18" charset="0"/>
                <a:cs typeface="Times New Roman" pitchFamily="18" charset="0"/>
              </a:rPr>
              <a:t>Late probable or latent MS</a:t>
            </a:r>
          </a:p>
          <a:p>
            <a:r>
              <a:rPr lang="en-US" dirty="0" smtClean="0">
                <a:latin typeface="Times New Roman" pitchFamily="18" charset="0"/>
                <a:cs typeface="Times New Roman" pitchFamily="18" charset="0"/>
              </a:rPr>
              <a:t>Progressive probable or possible MS</a:t>
            </a:r>
          </a:p>
          <a:p>
            <a:r>
              <a:rPr lang="en-US" dirty="0" smtClean="0">
                <a:latin typeface="Times New Roman" pitchFamily="18" charset="0"/>
                <a:cs typeface="Times New Roman" pitchFamily="18" charset="0"/>
              </a:rPr>
              <a:t>Suspected 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685800" y="304800"/>
            <a:ext cx="7924800" cy="6377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457200" y="304800"/>
            <a:ext cx="80772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Poser et al. criteria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increasing availability in the late 1970s of evoked potentials and </a:t>
            </a:r>
            <a:r>
              <a:rPr lang="en-US" dirty="0" err="1" smtClean="0">
                <a:latin typeface="Times New Roman" pitchFamily="18" charset="0"/>
                <a:cs typeface="Times New Roman" pitchFamily="18" charset="0"/>
              </a:rPr>
              <a:t>neuroimaging</a:t>
            </a:r>
            <a:r>
              <a:rPr lang="en-US" dirty="0" smtClean="0">
                <a:latin typeface="Times New Roman" pitchFamily="18" charset="0"/>
                <a:cs typeface="Times New Roman" pitchFamily="18" charset="0"/>
              </a:rPr>
              <a:t>  demanded adding them to the diagnostic process.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Poser et al. criteria</a:t>
            </a:r>
            <a:endParaRPr lang="en-US" dirty="0">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2"/>
          <a:srcRect/>
          <a:stretch>
            <a:fillRect/>
          </a:stretch>
        </p:blipFill>
        <p:spPr bwMode="auto">
          <a:xfrm>
            <a:off x="762000" y="1905000"/>
            <a:ext cx="79248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12290" name="Picture 2"/>
          <p:cNvPicPr>
            <a:picLocks noGrp="1" noChangeAspect="1" noChangeArrowheads="1"/>
          </p:cNvPicPr>
          <p:nvPr>
            <p:ph idx="1"/>
          </p:nvPr>
        </p:nvPicPr>
        <p:blipFill>
          <a:blip r:embed="rId2"/>
          <a:srcRect/>
          <a:stretch>
            <a:fillRect/>
          </a:stretch>
        </p:blipFill>
        <p:spPr bwMode="auto">
          <a:xfrm>
            <a:off x="457200" y="838200"/>
            <a:ext cx="8458200" cy="563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13314" name="Picture 2"/>
          <p:cNvPicPr>
            <a:picLocks noGrp="1" noChangeAspect="1" noChangeArrowheads="1"/>
          </p:cNvPicPr>
          <p:nvPr>
            <p:ph idx="1"/>
          </p:nvPr>
        </p:nvPicPr>
        <p:blipFill>
          <a:blip r:embed="rId2"/>
          <a:srcRect/>
          <a:stretch>
            <a:fillRect/>
          </a:stretch>
        </p:blipFill>
        <p:spPr bwMode="auto">
          <a:xfrm>
            <a:off x="228600" y="228600"/>
            <a:ext cx="8915399"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334000"/>
          </a:xfrm>
        </p:spPr>
        <p:txBody>
          <a:bodyPr>
            <a:normAutofit/>
          </a:bodyPr>
          <a:lstStyle/>
          <a:p>
            <a:r>
              <a:rPr lang="en-US" b="1" dirty="0" smtClean="0">
                <a:latin typeface="Times New Roman" pitchFamily="18" charset="0"/>
                <a:cs typeface="Times New Roman" pitchFamily="18" charset="0"/>
              </a:rPr>
              <a:t>An attack (bout, </a:t>
            </a:r>
            <a:r>
              <a:rPr lang="en-US" b="1" dirty="0" err="1" smtClean="0">
                <a:latin typeface="Times New Roman" pitchFamily="18" charset="0"/>
                <a:cs typeface="Times New Roman" pitchFamily="18" charset="0"/>
              </a:rPr>
              <a:t>episode,exacerbation</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could consist of symptoms alone, and had to last at least 24 h. </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term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paraclinical</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evidence was introduced to include the results of evoked response studies and </a:t>
            </a:r>
            <a:r>
              <a:rPr lang="en-US" dirty="0" err="1" smtClean="0">
                <a:latin typeface="Times New Roman" pitchFamily="18" charset="0"/>
                <a:cs typeface="Times New Roman" pitchFamily="18" charset="0"/>
              </a:rPr>
              <a:t>neuroimaging</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 remission </a:t>
            </a:r>
            <a:r>
              <a:rPr lang="en-US" dirty="0" smtClean="0">
                <a:latin typeface="Times New Roman" pitchFamily="18" charset="0"/>
                <a:cs typeface="Times New Roman" pitchFamily="18" charset="0"/>
              </a:rPr>
              <a:t>had to last at least 1 month.</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53317"/>
          </a:xfrm>
        </p:spPr>
        <p:txBody>
          <a:bodyPr/>
          <a:lstStyle/>
          <a:p>
            <a:r>
              <a:rPr lang="en-US" dirty="0" smtClean="0">
                <a:latin typeface="Times New Roman" pitchFamily="18" charset="0"/>
                <a:cs typeface="Times New Roman" pitchFamily="18" charset="0"/>
              </a:rPr>
              <a:t>A new category called </a:t>
            </a:r>
            <a:r>
              <a:rPr lang="en-US" u="sng" dirty="0" smtClean="0">
                <a:latin typeface="Times New Roman" pitchFamily="18" charset="0"/>
                <a:cs typeface="Times New Roman" pitchFamily="18" charset="0"/>
              </a:rPr>
              <a:t>“laboratory supported” </a:t>
            </a:r>
            <a:r>
              <a:rPr lang="en-US" dirty="0" smtClean="0">
                <a:latin typeface="Times New Roman" pitchFamily="18" charset="0"/>
                <a:cs typeface="Times New Roman" pitchFamily="18" charset="0"/>
              </a:rPr>
              <a:t>applied only to the examination of CSF for </a:t>
            </a:r>
            <a:r>
              <a:rPr lang="en-US" dirty="0" err="1" smtClean="0">
                <a:latin typeface="Times New Roman" pitchFamily="18" charset="0"/>
                <a:cs typeface="Times New Roman" pitchFamily="18" charset="0"/>
              </a:rPr>
              <a:t>oligoclonal</a:t>
            </a:r>
            <a:r>
              <a:rPr lang="en-US" dirty="0" smtClean="0">
                <a:latin typeface="Times New Roman" pitchFamily="18" charset="0"/>
                <a:cs typeface="Times New Roman" pitchFamily="18" charset="0"/>
              </a:rPr>
              <a:t> bands (</a:t>
            </a:r>
            <a:r>
              <a:rPr lang="en-US" dirty="0" err="1" smtClean="0">
                <a:latin typeface="Times New Roman" pitchFamily="18" charset="0"/>
                <a:cs typeface="Times New Roman" pitchFamily="18" charset="0"/>
              </a:rPr>
              <a:t>Obs</a:t>
            </a:r>
            <a:r>
              <a:rPr lang="en-US" dirty="0" smtClean="0">
                <a:latin typeface="Times New Roman" pitchFamily="18" charset="0"/>
                <a:cs typeface="Times New Roman" pitchFamily="18" charset="0"/>
              </a:rPr>
              <a:t>) and increased production of immunoglobulin G (</a:t>
            </a:r>
            <a:r>
              <a:rPr lang="en-US" dirty="0" err="1" smtClean="0">
                <a:latin typeface="Times New Roman" pitchFamily="18" charset="0"/>
                <a:cs typeface="Times New Roman" pitchFamily="18" charset="0"/>
              </a:rPr>
              <a:t>IgG</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Atleast</a:t>
            </a:r>
            <a:r>
              <a:rPr lang="en-US" dirty="0" smtClean="0">
                <a:latin typeface="Times New Roman" pitchFamily="18" charset="0"/>
                <a:cs typeface="Times New Roman" pitchFamily="18" charset="0"/>
              </a:rPr>
              <a:t> two OBs in the CSF and none in serum.</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 acceptable age of onset was raised to 59 years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14338" name="Picture 2"/>
          <p:cNvPicPr>
            <a:picLocks noGrp="1" noChangeAspect="1" noChangeArrowheads="1"/>
          </p:cNvPicPr>
          <p:nvPr>
            <p:ph idx="1"/>
          </p:nvPr>
        </p:nvPicPr>
        <p:blipFill>
          <a:blip r:embed="rId2"/>
          <a:srcRect/>
          <a:stretch>
            <a:fillRect/>
          </a:stretch>
        </p:blipFill>
        <p:spPr bwMode="auto">
          <a:xfrm>
            <a:off x="1" y="0"/>
            <a:ext cx="89916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User\Desktop\Multiple sclerosis\394px-Symptoms_of_multiple_sclerosis.png"/>
          <p:cNvPicPr>
            <a:picLocks noGrp="1" noChangeAspect="1" noChangeArrowheads="1"/>
          </p:cNvPicPr>
          <p:nvPr>
            <p:ph idx="1"/>
          </p:nvPr>
        </p:nvPicPr>
        <p:blipFill>
          <a:blip r:embed="rId3"/>
          <a:srcRect/>
          <a:stretch>
            <a:fillRect/>
          </a:stretch>
        </p:blipFill>
        <p:spPr bwMode="auto">
          <a:xfrm>
            <a:off x="457200" y="0"/>
            <a:ext cx="8229600"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317"/>
          </a:xfrm>
        </p:spPr>
        <p:txBody>
          <a:bodyPr/>
          <a:lstStyle/>
          <a:p>
            <a:r>
              <a:rPr lang="en-US" dirty="0" smtClean="0">
                <a:latin typeface="Times New Roman" pitchFamily="18" charset="0"/>
                <a:cs typeface="Times New Roman" pitchFamily="18" charset="0"/>
              </a:rPr>
              <a:t>Extended and expensive investigations were  not encouraged.</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Other illnesses capable of producing signs and symptoms of multiple lesions of the CNS considered.</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Major weakness of this scheme was the failure to incorporate consideration of primary progressive 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Pseudo-exacerbations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Donald </a:t>
            </a:r>
            <a:r>
              <a:rPr lang="en-US" dirty="0" err="1" smtClean="0">
                <a:latin typeface="Times New Roman" pitchFamily="18" charset="0"/>
                <a:cs typeface="Times New Roman" pitchFamily="18" charset="0"/>
              </a:rPr>
              <a:t>Paty</a:t>
            </a:r>
            <a:r>
              <a:rPr lang="en-US" dirty="0" smtClean="0">
                <a:latin typeface="Times New Roman" pitchFamily="18" charset="0"/>
                <a:cs typeface="Times New Roman" pitchFamily="18" charset="0"/>
              </a:rPr>
              <a:t> and George </a:t>
            </a:r>
            <a:r>
              <a:rPr lang="en-US" dirty="0" err="1" smtClean="0">
                <a:latin typeface="Times New Roman" pitchFamily="18" charset="0"/>
                <a:cs typeface="Times New Roman" pitchFamily="18" charset="0"/>
              </a:rPr>
              <a:t>Ebers</a:t>
            </a:r>
            <a:r>
              <a:rPr lang="en-US" dirty="0" smtClean="0">
                <a:latin typeface="Times New Roman" pitchFamily="18" charset="0"/>
                <a:cs typeface="Times New Roman" pitchFamily="18" charset="0"/>
              </a:rPr>
              <a:t> were the first</a:t>
            </a:r>
          </a:p>
          <a:p>
            <a:pPr>
              <a:buNone/>
            </a:pPr>
            <a:r>
              <a:rPr lang="en-US" dirty="0" smtClean="0">
                <a:latin typeface="Times New Roman" pitchFamily="18" charset="0"/>
                <a:cs typeface="Times New Roman" pitchFamily="18" charset="0"/>
              </a:rPr>
              <a:t>    to call attention -1997</a:t>
            </a:r>
          </a:p>
          <a:p>
            <a:r>
              <a:rPr lang="en-US" dirty="0" smtClean="0">
                <a:latin typeface="Times New Roman" pitchFamily="18" charset="0"/>
                <a:cs typeface="Times New Roman" pitchFamily="18" charset="0"/>
              </a:rPr>
              <a:t>Recurrence of old symptoms </a:t>
            </a:r>
          </a:p>
          <a:p>
            <a:r>
              <a:rPr lang="en-US" dirty="0" smtClean="0">
                <a:latin typeface="Times New Roman" pitchFamily="18" charset="0"/>
                <a:cs typeface="Times New Roman" pitchFamily="18" charset="0"/>
              </a:rPr>
              <a:t>Short duration of symptoms </a:t>
            </a:r>
          </a:p>
          <a:p>
            <a:r>
              <a:rPr lang="en-US" dirty="0" smtClean="0">
                <a:latin typeface="Times New Roman" pitchFamily="18" charset="0"/>
                <a:cs typeface="Times New Roman" pitchFamily="18" charset="0"/>
              </a:rPr>
              <a:t>Toxic or metabolic changes -and disappearance of symptoms and signs when the</a:t>
            </a:r>
          </a:p>
          <a:p>
            <a:pPr>
              <a:buNone/>
            </a:pPr>
            <a:r>
              <a:rPr lang="en-US" dirty="0" smtClean="0">
                <a:latin typeface="Times New Roman" pitchFamily="18" charset="0"/>
                <a:cs typeface="Times New Roman" pitchFamily="18" charset="0"/>
              </a:rPr>
              <a:t>    metabolic change has been corrected.</a:t>
            </a:r>
          </a:p>
          <a:p>
            <a:pPr>
              <a:buNone/>
            </a:pPr>
            <a:r>
              <a:rPr lang="en-US" dirty="0" smtClean="0">
                <a:latin typeface="Times New Roman" pitchFamily="18" charset="0"/>
                <a:cs typeface="Times New Roman" pitchFamily="18" charset="0"/>
              </a:rPr>
              <a:t>Single most frequent culprit is unsuspected urinary tract infection in women.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Magnetic resonance imaging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MRI by Young et al. in 1981</a:t>
            </a:r>
          </a:p>
          <a:p>
            <a:r>
              <a:rPr lang="en-US" dirty="0" smtClean="0">
                <a:latin typeface="Times New Roman" pitchFamily="18" charset="0"/>
                <a:cs typeface="Times New Roman" pitchFamily="18" charset="0"/>
              </a:rPr>
              <a:t>Frequent confusion of the various forms of DEM with MS.</a:t>
            </a:r>
          </a:p>
          <a:p>
            <a:r>
              <a:rPr lang="en-US" dirty="0" smtClean="0">
                <a:latin typeface="Times New Roman" pitchFamily="18" charset="0"/>
                <a:cs typeface="Times New Roman" pitchFamily="18" charset="0"/>
              </a:rPr>
              <a:t>Abnormalities were non-specific and non-diagnostic, and that the correlation between the number, size, and location of “lesions” and the clinical signs and symptoms were extremely poor, they were also unreliable indicators of disability  and prognosis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0" y="304800"/>
            <a:ext cx="89916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McDonald et al. diagnostic criteria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MRI criteria were incorporated into the </a:t>
            </a:r>
            <a:r>
              <a:rPr lang="en-US" dirty="0" err="1" smtClean="0">
                <a:latin typeface="Times New Roman" pitchFamily="18" charset="0"/>
                <a:cs typeface="Times New Roman" pitchFamily="18" charset="0"/>
              </a:rPr>
              <a:t>scheme,and</a:t>
            </a:r>
            <a:r>
              <a:rPr lang="en-US" dirty="0" smtClean="0">
                <a:latin typeface="Times New Roman" pitchFamily="18" charset="0"/>
                <a:cs typeface="Times New Roman" pitchFamily="18" charset="0"/>
              </a:rPr>
              <a:t> guidelines for the diagnosis of primary progressive MS were defined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0" y="228600"/>
            <a:ext cx="9144000"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609600"/>
            <a:ext cx="8229600" cy="5562917"/>
          </a:xfrm>
        </p:spPr>
        <p:txBody>
          <a:bodyPr>
            <a:normAutofit/>
          </a:bodyPr>
          <a:lstStyle/>
          <a:p>
            <a:r>
              <a:rPr lang="en-US" dirty="0" smtClean="0">
                <a:latin typeface="Times New Roman" pitchFamily="18" charset="0"/>
                <a:cs typeface="Times New Roman" pitchFamily="18" charset="0"/>
              </a:rPr>
              <a:t>Reintroduction of the possible class -step backward, since such cases should not be included in epidemiological studies or clinical </a:t>
            </a:r>
            <a:r>
              <a:rPr lang="en-US" dirty="0" err="1" smtClean="0">
                <a:latin typeface="Times New Roman" pitchFamily="18" charset="0"/>
                <a:cs typeface="Times New Roman" pitchFamily="18" charset="0"/>
              </a:rPr>
              <a:t>trial,and</a:t>
            </a:r>
            <a:r>
              <a:rPr lang="en-US" dirty="0" smtClean="0">
                <a:latin typeface="Times New Roman" pitchFamily="18" charset="0"/>
                <a:cs typeface="Times New Roman" pitchFamily="18" charset="0"/>
              </a:rPr>
              <a:t> have no place in practice.</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Requirement that only objective signs be considered; typical and frequent symptoms of MS that are often present without any objective signs would have to be disregarded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8600"/>
            <a:ext cx="8229600" cy="5943917"/>
          </a:xfrm>
        </p:spPr>
        <p:txBody>
          <a:bodyPr>
            <a:normAutofit/>
          </a:bodyPr>
          <a:lstStyle/>
          <a:p>
            <a:endParaRPr lang="en-US" dirty="0" smtClean="0">
              <a:latin typeface="Times New Roman" pitchFamily="18" charset="0"/>
              <a:cs typeface="Times New Roman" pitchFamily="18" charset="0"/>
            </a:endParaRPr>
          </a:p>
          <a:p>
            <a:r>
              <a:rPr lang="en-US" u="sng" dirty="0" smtClean="0">
                <a:latin typeface="Times New Roman" pitchFamily="18" charset="0"/>
                <a:cs typeface="Times New Roman" pitchFamily="18" charset="0"/>
              </a:rPr>
              <a:t>Clinically definite MS </a:t>
            </a:r>
            <a:r>
              <a:rPr lang="en-US" dirty="0" smtClean="0">
                <a:latin typeface="Times New Roman" pitchFamily="18" charset="0"/>
                <a:cs typeface="Times New Roman" pitchFamily="18" charset="0"/>
              </a:rPr>
              <a:t>(CDMS), patients should experience two attacks of neurological dysfunction, occurring at different points in time and affecting different parts of the CNS.</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Many years may elapse between the first and the second clinical attack, thereby delaying a diagnosis of CDMS.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304800" y="304800"/>
            <a:ext cx="85344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609600"/>
            <a:ext cx="8229600" cy="5516563"/>
          </a:xfrm>
        </p:spPr>
        <p:txBody>
          <a:bodyPr>
            <a:normAutofit/>
          </a:bodyPr>
          <a:lstStyle/>
          <a:p>
            <a:r>
              <a:rPr lang="en-US" dirty="0" smtClean="0">
                <a:latin typeface="Times New Roman" pitchFamily="18" charset="0"/>
                <a:cs typeface="Times New Roman" pitchFamily="18" charset="0"/>
              </a:rPr>
              <a:t>Clinically isolated syndrome (CIS) </a:t>
            </a:r>
          </a:p>
          <a:p>
            <a:pPr>
              <a:buNone/>
            </a:pPr>
            <a:r>
              <a:rPr lang="en-US" dirty="0" smtClean="0">
                <a:latin typeface="Times New Roman" pitchFamily="18" charset="0"/>
                <a:cs typeface="Times New Roman" pitchFamily="18" charset="0"/>
              </a:rPr>
              <a:t>         First clinical episode of the disease</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All interferon-b preparations and </a:t>
            </a:r>
            <a:r>
              <a:rPr lang="en-US" dirty="0" err="1" smtClean="0">
                <a:latin typeface="Times New Roman" pitchFamily="18" charset="0"/>
                <a:cs typeface="Times New Roman" pitchFamily="18" charset="0"/>
              </a:rPr>
              <a:t>glatiramer</a:t>
            </a:r>
            <a:r>
              <a:rPr lang="en-US" dirty="0" smtClean="0">
                <a:latin typeface="Times New Roman" pitchFamily="18" charset="0"/>
                <a:cs typeface="Times New Roman" pitchFamily="18" charset="0"/>
              </a:rPr>
              <a:t> acetate have shown that they can delay a</a:t>
            </a:r>
          </a:p>
          <a:p>
            <a:pPr>
              <a:buNone/>
            </a:pPr>
            <a:r>
              <a:rPr lang="en-US" dirty="0" smtClean="0">
                <a:latin typeface="Times New Roman" pitchFamily="18" charset="0"/>
                <a:cs typeface="Times New Roman" pitchFamily="18" charset="0"/>
              </a:rPr>
              <a:t>   second attack of the disease for almost a year in about 14 of 100 patients .</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has emphasized the importance of an early diagnosis of MS for initiating treatment as early as possible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latin typeface="Times New Roman" pitchFamily="18" charset="0"/>
                <a:cs typeface="Times New Roman" pitchFamily="18" charset="0"/>
              </a:rPr>
              <a:t>Multiple sclerosis is a common cause of neurological disability in young adults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Pathological processes involved </a:t>
            </a:r>
          </a:p>
          <a:p>
            <a:pPr>
              <a:buNone/>
            </a:pPr>
            <a:r>
              <a:rPr lang="en-US" dirty="0" smtClean="0">
                <a:latin typeface="Times New Roman" pitchFamily="18" charset="0"/>
                <a:cs typeface="Times New Roman" pitchFamily="18" charset="0"/>
              </a:rPr>
              <a:t> Inflammation     </a:t>
            </a:r>
            <a:r>
              <a:rPr lang="en-US" dirty="0" err="1" smtClean="0">
                <a:latin typeface="Times New Roman" pitchFamily="18" charset="0"/>
                <a:cs typeface="Times New Roman" pitchFamily="18" charset="0"/>
              </a:rPr>
              <a:t>Demyelination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remyelination</a:t>
            </a:r>
            <a:r>
              <a:rPr lang="en-US" dirty="0" smtClean="0">
                <a:latin typeface="Times New Roman" pitchFamily="18" charset="0"/>
                <a:cs typeface="Times New Roman" pitchFamily="18" charset="0"/>
              </a:rPr>
              <a:t>, axonal loss and </a:t>
            </a:r>
            <a:r>
              <a:rPr lang="en-US" dirty="0" err="1" smtClean="0">
                <a:latin typeface="Times New Roman" pitchFamily="18" charset="0"/>
                <a:cs typeface="Times New Roman" pitchFamily="18" charset="0"/>
              </a:rPr>
              <a:t>gliosis</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evolution of diagnostic criteria reflects the use of laboratory examinations of various kinds facilitate the diagnosis and make it more reliable.</a:t>
            </a:r>
            <a:endParaRPr lang="en-US" dirty="0">
              <a:latin typeface="Times New Roman" pitchFamily="18" charset="0"/>
              <a:cs typeface="Times New Roman" pitchFamily="18" charset="0"/>
            </a:endParaRPr>
          </a:p>
        </p:txBody>
      </p:sp>
      <p:sp>
        <p:nvSpPr>
          <p:cNvPr id="7" name="Right Arrow 6"/>
          <p:cNvSpPr/>
          <p:nvPr/>
        </p:nvSpPr>
        <p:spPr>
          <a:xfrm>
            <a:off x="2895600" y="3048000"/>
            <a:ext cx="381000" cy="45719"/>
          </a:xfrm>
          <a:prstGeom prst="rightArrow">
            <a:avLst/>
          </a:prstGeom>
          <a:solidFill>
            <a:schemeClr val="tx2">
              <a:lumMod val="75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533400"/>
            <a:ext cx="8229600" cy="5639117"/>
          </a:xfrm>
        </p:spPr>
        <p:txBody>
          <a:bodyPr>
            <a:normAutofit/>
          </a:bodyPr>
          <a:lstStyle/>
          <a:p>
            <a:r>
              <a:rPr lang="en-US" dirty="0" smtClean="0">
                <a:latin typeface="Times New Roman" pitchFamily="18" charset="0"/>
                <a:cs typeface="Times New Roman" pitchFamily="18" charset="0"/>
              </a:rPr>
              <a:t>May 2010 in Dublin, Ireland, the International Panel on Diagnosis of MS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Requirements for demonstrating DIS and DIT</a:t>
            </a:r>
          </a:p>
          <a:p>
            <a:pPr>
              <a:buNone/>
            </a:pPr>
            <a:r>
              <a:rPr lang="en-US" dirty="0" smtClean="0">
                <a:latin typeface="Times New Roman" pitchFamily="18" charset="0"/>
                <a:cs typeface="Times New Roman" pitchFamily="18" charset="0"/>
              </a:rPr>
              <a:t>   and to focus on application of the McDonald Criteria in pediatric, Asian, and Latin American populations.</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Dr </a:t>
            </a:r>
            <a:r>
              <a:rPr lang="en-US" dirty="0" err="1" smtClean="0">
                <a:latin typeface="Times New Roman" pitchFamily="18" charset="0"/>
                <a:cs typeface="Times New Roman" pitchFamily="18" charset="0"/>
              </a:rPr>
              <a:t>Polman</a:t>
            </a:r>
            <a:r>
              <a:rPr lang="en-US" dirty="0" smtClean="0">
                <a:latin typeface="Times New Roman" pitchFamily="18" charset="0"/>
                <a:cs typeface="Times New Roman" pitchFamily="18" charset="0"/>
              </a:rPr>
              <a:t>, Department of Neurology, VU Medical Center Amsterdam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b="1" dirty="0" smtClean="0">
                <a:latin typeface="Times New Roman" pitchFamily="18" charset="0"/>
                <a:cs typeface="Times New Roman" pitchFamily="18" charset="0"/>
              </a:rPr>
              <a:t>An attack (relapse, exacerbation)</a:t>
            </a:r>
          </a:p>
          <a:p>
            <a:pPr>
              <a:buNone/>
            </a:pPr>
            <a:r>
              <a:rPr lang="en-US" dirty="0" smtClean="0">
                <a:latin typeface="Times New Roman" pitchFamily="18" charset="0"/>
                <a:cs typeface="Times New Roman" pitchFamily="18" charset="0"/>
              </a:rPr>
              <a:t>Patient-reported symptoms  or</a:t>
            </a:r>
          </a:p>
          <a:p>
            <a:pPr>
              <a:buNone/>
            </a:pPr>
            <a:r>
              <a:rPr lang="en-US" dirty="0" smtClean="0">
                <a:latin typeface="Times New Roman" pitchFamily="18" charset="0"/>
                <a:cs typeface="Times New Roman" pitchFamily="18" charset="0"/>
              </a:rPr>
              <a:t>  objectively observed signs typical of an acute inflammatory </a:t>
            </a:r>
            <a:r>
              <a:rPr lang="en-US" dirty="0" err="1" smtClean="0">
                <a:latin typeface="Times New Roman" pitchFamily="18" charset="0"/>
                <a:cs typeface="Times New Roman" pitchFamily="18" charset="0"/>
              </a:rPr>
              <a:t>demyelinating</a:t>
            </a:r>
            <a:r>
              <a:rPr lang="en-US" dirty="0" smtClean="0">
                <a:latin typeface="Times New Roman" pitchFamily="18" charset="0"/>
                <a:cs typeface="Times New Roman" pitchFamily="18" charset="0"/>
              </a:rPr>
              <a:t> event in the CNS,     current or historical,</a:t>
            </a:r>
          </a:p>
          <a:p>
            <a:pPr>
              <a:buNone/>
            </a:pPr>
            <a:r>
              <a:rPr lang="en-US" dirty="0" smtClean="0">
                <a:latin typeface="Times New Roman" pitchFamily="18" charset="0"/>
                <a:cs typeface="Times New Roman" pitchFamily="18" charset="0"/>
              </a:rPr>
              <a:t>   with duration of at least 24 hours, in the absence of  fever or infection.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8229600" cy="5486717"/>
          </a:xfrm>
        </p:spPr>
        <p:txBody>
          <a:bodyPr>
            <a:normAutofit/>
          </a:bodyPr>
          <a:lstStyle/>
          <a:p>
            <a:r>
              <a:rPr lang="en-US" b="1" dirty="0" smtClean="0">
                <a:latin typeface="Times New Roman" pitchFamily="18" charset="0"/>
                <a:cs typeface="Times New Roman" pitchFamily="18" charset="0"/>
              </a:rPr>
              <a:t>Paroxysmal symptoms(historical or current) </a:t>
            </a:r>
            <a:r>
              <a:rPr lang="en-US" dirty="0" smtClean="0">
                <a:latin typeface="Times New Roman" pitchFamily="18" charset="0"/>
                <a:cs typeface="Times New Roman" pitchFamily="18" charset="0"/>
              </a:rPr>
              <a:t>should consist of multiple episodes occurring over not less than 24 hours.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least 1 attack must be corroborated by findings on neurological examination,</a:t>
            </a:r>
          </a:p>
          <a:p>
            <a:pPr>
              <a:buNone/>
            </a:pPr>
            <a:r>
              <a:rPr lang="en-US" dirty="0" smtClean="0">
                <a:latin typeface="Times New Roman" pitchFamily="18" charset="0"/>
                <a:cs typeface="Times New Roman" pitchFamily="18" charset="0"/>
              </a:rPr>
              <a:t> Visual evoked potentials in patients visual disturbance</a:t>
            </a:r>
          </a:p>
          <a:p>
            <a:pPr>
              <a:buNone/>
            </a:pPr>
            <a:r>
              <a:rPr lang="en-US" dirty="0" smtClean="0">
                <a:latin typeface="Times New Roman" pitchFamily="18" charset="0"/>
                <a:cs typeface="Times New Roman" pitchFamily="18" charset="0"/>
              </a:rPr>
              <a:t>MRI consistent  with </a:t>
            </a:r>
            <a:r>
              <a:rPr lang="en-US" dirty="0" err="1" smtClean="0">
                <a:latin typeface="Times New Roman" pitchFamily="18" charset="0"/>
                <a:cs typeface="Times New Roman" pitchFamily="18" charset="0"/>
              </a:rPr>
              <a:t>demyelination</a:t>
            </a:r>
            <a:r>
              <a:rPr lang="en-US" dirty="0" smtClean="0">
                <a:latin typeface="Times New Roman" pitchFamily="18" charset="0"/>
                <a:cs typeface="Times New Roman" pitchFamily="18" charset="0"/>
              </a:rPr>
              <a:t> in the area of the CNS implicated in the historical report of neurological symptoms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Criteria related to the use and interpretation of imaging criteria for  DIS and  DIT  was articulated by the published work from the MAGNIMS research group.</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 European MAGNIMS multicenter collaborative research network, which studies</a:t>
            </a:r>
          </a:p>
          <a:p>
            <a:pPr>
              <a:buNone/>
            </a:pPr>
            <a:r>
              <a:rPr lang="en-US" dirty="0" smtClean="0">
                <a:latin typeface="Times New Roman" pitchFamily="18" charset="0"/>
                <a:cs typeface="Times New Roman" pitchFamily="18" charset="0"/>
              </a:rPr>
              <a:t>   MRI in 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8229600" cy="5486717"/>
          </a:xfrm>
        </p:spPr>
        <p:txBody>
          <a:bodyPr>
            <a:normAutofit/>
          </a:bodyPr>
          <a:lstStyle/>
          <a:p>
            <a:r>
              <a:rPr lang="en-US" sz="2800" dirty="0" smtClean="0">
                <a:latin typeface="Times New Roman" pitchFamily="18" charset="0"/>
                <a:cs typeface="Times New Roman" pitchFamily="18" charset="0"/>
              </a:rPr>
              <a:t>MAGNETIC  RESONANCE  IMAGING CRITERIA FOR  </a:t>
            </a:r>
            <a:r>
              <a:rPr lang="en-US" dirty="0" smtClean="0">
                <a:latin typeface="Times New Roman" pitchFamily="18" charset="0"/>
                <a:cs typeface="Times New Roman" pitchFamily="18" charset="0"/>
              </a:rPr>
              <a:t>DIS.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DIS demonstrated by MRI was based on the </a:t>
            </a:r>
            <a:r>
              <a:rPr lang="en-US" dirty="0" err="1" smtClean="0">
                <a:latin typeface="Times New Roman" pitchFamily="18" charset="0"/>
                <a:cs typeface="Times New Roman" pitchFamily="18" charset="0"/>
              </a:rPr>
              <a:t>Barkhof</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Tintore´criteria</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MAGNIMS research group compared the </a:t>
            </a:r>
            <a:r>
              <a:rPr lang="en-US" dirty="0" err="1" smtClean="0">
                <a:latin typeface="Times New Roman" pitchFamily="18" charset="0"/>
                <a:cs typeface="Times New Roman" pitchFamily="18" charset="0"/>
              </a:rPr>
              <a:t>Barkhof</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Tintore</a:t>
            </a:r>
            <a:r>
              <a:rPr lang="en-US" dirty="0" smtClean="0">
                <a:latin typeface="Times New Roman" pitchFamily="18" charset="0"/>
                <a:cs typeface="Times New Roman" pitchFamily="18" charset="0"/>
              </a:rPr>
              <a:t>´ criteria for DIS with simplified criteria developed by Swanton and</a:t>
            </a:r>
          </a:p>
          <a:p>
            <a:pPr>
              <a:buNone/>
            </a:pPr>
            <a:r>
              <a:rPr lang="en-US" dirty="0" smtClean="0">
                <a:latin typeface="Times New Roman" pitchFamily="18" charset="0"/>
                <a:cs typeface="Times New Roman" pitchFamily="18" charset="0"/>
              </a:rPr>
              <a:t>   colleagues.</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ser\Desktop\Multiple sclerosis\figure11.png"/>
          <p:cNvPicPr>
            <a:picLocks noGrp="1" noChangeAspect="1" noChangeArrowheads="1"/>
          </p:cNvPicPr>
          <p:nvPr>
            <p:ph idx="1"/>
          </p:nvPr>
        </p:nvPicPr>
        <p:blipFill>
          <a:blip r:embed="rId2"/>
          <a:srcRect/>
          <a:stretch>
            <a:fillRect/>
          </a:stretch>
        </p:blipFill>
        <p:spPr bwMode="auto">
          <a:xfrm>
            <a:off x="304800" y="381000"/>
            <a:ext cx="8458200" cy="6248399"/>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User\Desktop\Multiple sclerosis\1009msmri1.jpg"/>
          <p:cNvPicPr>
            <a:picLocks noGrp="1" noChangeAspect="1" noChangeArrowheads="1"/>
          </p:cNvPicPr>
          <p:nvPr>
            <p:ph idx="1"/>
          </p:nvPr>
        </p:nvPicPr>
        <p:blipFill>
          <a:blip r:embed="rId2"/>
          <a:srcRect/>
          <a:stretch>
            <a:fillRect/>
          </a:stretch>
        </p:blipFill>
        <p:spPr bwMode="auto">
          <a:xfrm>
            <a:off x="609601" y="457200"/>
            <a:ext cx="8077200" cy="60960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User\Desktop\Multiple sclerosis\CspineMRI.jpg"/>
          <p:cNvPicPr>
            <a:picLocks noGrp="1" noChangeAspect="1" noChangeArrowheads="1"/>
          </p:cNvPicPr>
          <p:nvPr>
            <p:ph idx="1"/>
          </p:nvPr>
        </p:nvPicPr>
        <p:blipFill>
          <a:blip r:embed="rId2"/>
          <a:srcRect/>
          <a:stretch>
            <a:fillRect/>
          </a:stretch>
        </p:blipFill>
        <p:spPr bwMode="auto">
          <a:xfrm>
            <a:off x="533400" y="533400"/>
            <a:ext cx="8077199" cy="6096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1" y="228600"/>
            <a:ext cx="8763000"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162800" cy="1091736"/>
          </a:xfrm>
        </p:spPr>
        <p:txBody>
          <a:bodyPr>
            <a:normAutofit/>
          </a:bodyPr>
          <a:lstStyle/>
          <a:p>
            <a:r>
              <a:rPr lang="en-US" sz="3600" dirty="0" smtClean="0">
                <a:latin typeface="Times New Roman" pitchFamily="18" charset="0"/>
                <a:cs typeface="Times New Roman" pitchFamily="18" charset="0"/>
              </a:rPr>
              <a:t>MRI CRITERIA FOR DIT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2005 revision of the McDonald Criteria simplified the MRI evidence required for DIT, basing it on the appearance of a new T2 lesion on a scan compared to a reference or baseline scan performed at least 30 days</a:t>
            </a:r>
          </a:p>
          <a:p>
            <a:pPr>
              <a:buNone/>
            </a:pPr>
            <a:r>
              <a:rPr lang="en-US" dirty="0" smtClean="0">
                <a:latin typeface="Times New Roman" pitchFamily="18" charset="0"/>
                <a:cs typeface="Times New Roman" pitchFamily="18" charset="0"/>
              </a:rPr>
              <a:t>  after the onset of the initial clinical event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229600" cy="5410517"/>
          </a:xfrm>
        </p:spPr>
        <p:txBody>
          <a:bodyPr>
            <a:normAutofit/>
          </a:bodyPr>
          <a:lstStyle/>
          <a:p>
            <a:r>
              <a:rPr lang="en-US" dirty="0" smtClean="0">
                <a:latin typeface="Times New Roman" pitchFamily="18" charset="0"/>
                <a:cs typeface="Times New Roman" pitchFamily="18" charset="0"/>
              </a:rPr>
              <a:t>Diagnostic criteria for multiple sclerosis (MS)    evolved to reflect</a:t>
            </a:r>
          </a:p>
          <a:p>
            <a:r>
              <a:rPr lang="en-US" dirty="0" smtClean="0">
                <a:solidFill>
                  <a:srgbClr val="FFFF00"/>
                </a:solidFill>
                <a:latin typeface="Times New Roman" pitchFamily="18" charset="0"/>
                <a:cs typeface="Times New Roman" pitchFamily="18" charset="0"/>
              </a:rPr>
              <a:t>Advances in our understanding of the disease</a:t>
            </a:r>
          </a:p>
          <a:p>
            <a:r>
              <a:rPr lang="en-US" dirty="0" smtClean="0">
                <a:solidFill>
                  <a:srgbClr val="FFFF00"/>
                </a:solidFill>
                <a:latin typeface="Times New Roman" pitchFamily="18" charset="0"/>
                <a:cs typeface="Times New Roman" pitchFamily="18" charset="0"/>
              </a:rPr>
              <a:t>Development of new diagnostic techniques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Purely clinical considerations</a:t>
            </a:r>
          </a:p>
          <a:p>
            <a:pPr>
              <a:buNone/>
            </a:pPr>
            <a:r>
              <a:rPr lang="en-US" dirty="0" smtClean="0">
                <a:latin typeface="Times New Roman" pitchFamily="18" charset="0"/>
                <a:cs typeface="Times New Roman" pitchFamily="18" charset="0"/>
              </a:rPr>
              <a:t>                 to</a:t>
            </a:r>
          </a:p>
          <a:p>
            <a:pPr>
              <a:buNone/>
            </a:pPr>
            <a:r>
              <a:rPr lang="en-US" dirty="0" smtClean="0">
                <a:latin typeface="Times New Roman" pitchFamily="18" charset="0"/>
                <a:cs typeface="Times New Roman" pitchFamily="18" charset="0"/>
              </a:rPr>
              <a:t>      dependency upon imaging of the central     nervous system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MAGNIMS group  showed  that  in patients with typical CIS, a single brain MRI study that demonstrates DIS and both asymptomatic gadolinium-enhancing and </a:t>
            </a:r>
            <a:r>
              <a:rPr lang="en-US" dirty="0" err="1" smtClean="0">
                <a:latin typeface="Times New Roman" pitchFamily="18" charset="0"/>
                <a:cs typeface="Times New Roman" pitchFamily="18" charset="0"/>
              </a:rPr>
              <a:t>nonenhancing</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lesions is highly specific for predicting early</a:t>
            </a:r>
          </a:p>
          <a:p>
            <a:pPr>
              <a:buNone/>
            </a:pPr>
            <a:r>
              <a:rPr lang="en-US" dirty="0" smtClean="0">
                <a:latin typeface="Times New Roman" pitchFamily="18" charset="0"/>
                <a:cs typeface="Times New Roman" pitchFamily="18" charset="0"/>
              </a:rPr>
              <a:t>  development of clinically definite MS (CDMS) and reliably substitutes for prior imaging criteria for DIT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228600" y="0"/>
            <a:ext cx="8686799" cy="6705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imes New Roman" pitchFamily="18" charset="0"/>
                <a:cs typeface="Times New Roman" pitchFamily="18" charset="0"/>
              </a:rPr>
              <a:t>THE VALUE OF CSF FINDINGS IN DIAGNOSIS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CSF status was not evaluated for its contribution to the MAGNIMS criteria</a:t>
            </a:r>
          </a:p>
          <a:p>
            <a:pPr>
              <a:buNone/>
            </a:pPr>
            <a:r>
              <a:rPr lang="en-US" dirty="0" smtClean="0">
                <a:latin typeface="Times New Roman" pitchFamily="18" charset="0"/>
                <a:cs typeface="Times New Roman" pitchFamily="18" charset="0"/>
              </a:rPr>
              <a:t>   for DIS and DIT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152400" y="152400"/>
            <a:ext cx="87630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Pediatric MS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About 80% of pediatric cases, and nearly all adolescent onset cases, present with</a:t>
            </a:r>
          </a:p>
          <a:p>
            <a:pPr>
              <a:buNone/>
            </a:pPr>
            <a:r>
              <a:rPr lang="en-US" dirty="0" smtClean="0">
                <a:latin typeface="Times New Roman" pitchFamily="18" charset="0"/>
                <a:cs typeface="Times New Roman" pitchFamily="18" charset="0"/>
              </a:rPr>
              <a:t>   attacks typical for adult CIS, with a similar or greater total T2 lesion burden.</a:t>
            </a:r>
          </a:p>
          <a:p>
            <a:r>
              <a:rPr lang="en-US" dirty="0" smtClean="0">
                <a:latin typeface="Times New Roman" pitchFamily="18" charset="0"/>
                <a:cs typeface="Times New Roman" pitchFamily="18" charset="0"/>
              </a:rPr>
              <a:t>In children younger than 11 years,</a:t>
            </a:r>
          </a:p>
          <a:p>
            <a:pPr>
              <a:buNone/>
            </a:pPr>
            <a:r>
              <a:rPr lang="en-US" dirty="0" smtClean="0">
                <a:latin typeface="Times New Roman" pitchFamily="18" charset="0"/>
                <a:cs typeface="Times New Roman" pitchFamily="18" charset="0"/>
              </a:rPr>
              <a:t>   lesions are larger and more ill-defined than in teenagers.</a:t>
            </a:r>
          </a:p>
          <a:p>
            <a:r>
              <a:rPr lang="en-US" dirty="0" smtClean="0">
                <a:latin typeface="Times New Roman" pitchFamily="18" charset="0"/>
                <a:cs typeface="Times New Roman" pitchFamily="18" charset="0"/>
              </a:rPr>
              <a:t>Imaging criteria for demonstrating DIS in pediatric MS show high sensitivity and/or specificity.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15 to 20% of pediatric MS patients, most aged &lt;11 years, present with encephalopathy</a:t>
            </a:r>
          </a:p>
          <a:p>
            <a:pPr>
              <a:buNone/>
            </a:pPr>
            <a:r>
              <a:rPr lang="en-US" dirty="0" smtClean="0">
                <a:latin typeface="Times New Roman" pitchFamily="18" charset="0"/>
                <a:cs typeface="Times New Roman" pitchFamily="18" charset="0"/>
              </a:rPr>
              <a:t>   and multifocal neurological deficits difficult</a:t>
            </a:r>
          </a:p>
          <a:p>
            <a:pPr>
              <a:buNone/>
            </a:pPr>
            <a:r>
              <a:rPr lang="en-US" dirty="0" smtClean="0">
                <a:latin typeface="Times New Roman" pitchFamily="18" charset="0"/>
                <a:cs typeface="Times New Roman" pitchFamily="18" charset="0"/>
              </a:rPr>
              <a:t>   to distinguish from acute disseminated encephalomyelitis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International consensus criteria for MS diagnosis in children with an ADEM like</a:t>
            </a:r>
          </a:p>
          <a:p>
            <a:pPr>
              <a:buNone/>
            </a:pPr>
            <a:r>
              <a:rPr lang="en-US" dirty="0" smtClean="0">
                <a:latin typeface="Times New Roman" pitchFamily="18" charset="0"/>
                <a:cs typeface="Times New Roman" pitchFamily="18" charset="0"/>
              </a:rPr>
              <a:t>  first attack require confirmation by 2 or more non-ADEM like attacks, or 1 non-ADEM attack followed by accrual of clinically silent lesions.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381000"/>
            <a:ext cx="8229600" cy="5791517"/>
          </a:xfrm>
        </p:spPr>
        <p:txBody>
          <a:bodyPr>
            <a:normAutofit/>
          </a:bodyPr>
          <a:lstStyle/>
          <a:p>
            <a:r>
              <a:rPr lang="en-US" dirty="0" smtClean="0">
                <a:latin typeface="Times New Roman" pitchFamily="18" charset="0"/>
                <a:cs typeface="Times New Roman" pitchFamily="18" charset="0"/>
              </a:rPr>
              <a:t>MRI scans of children with </a:t>
            </a:r>
            <a:r>
              <a:rPr lang="en-US" dirty="0" err="1" smtClean="0">
                <a:latin typeface="Times New Roman" pitchFamily="18" charset="0"/>
                <a:cs typeface="Times New Roman" pitchFamily="18" charset="0"/>
              </a:rPr>
              <a:t>monophasic</a:t>
            </a:r>
            <a:r>
              <a:rPr lang="en-US" dirty="0" smtClean="0">
                <a:latin typeface="Times New Roman" pitchFamily="18" charset="0"/>
                <a:cs typeface="Times New Roman" pitchFamily="18" charset="0"/>
              </a:rPr>
              <a:t> ADEM typically demonstrate multiple variably enhancing  lesions (often &gt;2) typically located in the </a:t>
            </a:r>
            <a:r>
              <a:rPr lang="en-US" dirty="0" err="1" smtClean="0">
                <a:latin typeface="Times New Roman" pitchFamily="18" charset="0"/>
                <a:cs typeface="Times New Roman" pitchFamily="18" charset="0"/>
              </a:rPr>
              <a:t>juxtacortical</a:t>
            </a:r>
            <a:r>
              <a:rPr lang="en-US" dirty="0" smtClean="0">
                <a:latin typeface="Times New Roman" pitchFamily="18" charset="0"/>
                <a:cs typeface="Times New Roman" pitchFamily="18" charset="0"/>
              </a:rPr>
              <a:t> white matter, </a:t>
            </a:r>
            <a:r>
              <a:rPr lang="en-US" dirty="0" err="1" smtClean="0">
                <a:latin typeface="Times New Roman" pitchFamily="18" charset="0"/>
                <a:cs typeface="Times New Roman" pitchFamily="18" charset="0"/>
              </a:rPr>
              <a:t>infratentorial</a:t>
            </a:r>
            <a:r>
              <a:rPr lang="en-US" dirty="0" smtClean="0">
                <a:latin typeface="Times New Roman" pitchFamily="18" charset="0"/>
                <a:cs typeface="Times New Roman" pitchFamily="18" charset="0"/>
              </a:rPr>
              <a:t> space, and spinal cord. </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Application of the revised MAGNIMS-based criteria for DIS and DIT on initial MRI would be inappropriate for such patients, and serial clinical and MRI observations are required to confirm a diagnosis of 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Revised </a:t>
            </a:r>
            <a:r>
              <a:rPr lang="en-US" sz="3200" dirty="0" err="1" smtClean="0">
                <a:latin typeface="Times New Roman" pitchFamily="18" charset="0"/>
                <a:cs typeface="Times New Roman" pitchFamily="18" charset="0"/>
              </a:rPr>
              <a:t>Wingerchuk</a:t>
            </a:r>
            <a:r>
              <a:rPr lang="en-US" sz="3200" dirty="0" smtClean="0">
                <a:latin typeface="Times New Roman" pitchFamily="18" charset="0"/>
                <a:cs typeface="Times New Roman" pitchFamily="18" charset="0"/>
              </a:rPr>
              <a:t> Criteria for ‘‘</a:t>
            </a:r>
            <a:r>
              <a:rPr lang="en-US" sz="3200" dirty="0" err="1" smtClean="0">
                <a:latin typeface="Times New Roman" pitchFamily="18" charset="0"/>
                <a:cs typeface="Times New Roman" pitchFamily="18" charset="0"/>
              </a:rPr>
              <a:t>definite’’NMO</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4877117"/>
          </a:xfrm>
        </p:spPr>
        <p:txBody>
          <a:bodyPr/>
          <a:lstStyle/>
          <a:p>
            <a:r>
              <a:rPr lang="en-US" dirty="0" smtClean="0">
                <a:latin typeface="Times New Roman" pitchFamily="18" charset="0"/>
                <a:cs typeface="Times New Roman" pitchFamily="18" charset="0"/>
              </a:rPr>
              <a:t>Presence of optic neuritis, </a:t>
            </a:r>
          </a:p>
          <a:p>
            <a:r>
              <a:rPr lang="en-US" dirty="0" smtClean="0">
                <a:latin typeface="Times New Roman" pitchFamily="18" charset="0"/>
                <a:cs typeface="Times New Roman" pitchFamily="18" charset="0"/>
              </a:rPr>
              <a:t>Acute </a:t>
            </a:r>
            <a:r>
              <a:rPr lang="en-US" dirty="0" err="1" smtClean="0">
                <a:latin typeface="Times New Roman" pitchFamily="18" charset="0"/>
                <a:cs typeface="Times New Roman" pitchFamily="18" charset="0"/>
              </a:rPr>
              <a:t>myelitis</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and at least 2 of 3 supportive  </a:t>
            </a:r>
            <a:r>
              <a:rPr lang="en-US" dirty="0" err="1" smtClean="0">
                <a:latin typeface="Times New Roman" pitchFamily="18" charset="0"/>
                <a:cs typeface="Times New Roman" pitchFamily="18" charset="0"/>
              </a:rPr>
              <a:t>paraclinical</a:t>
            </a:r>
            <a:r>
              <a:rPr lang="en-US" dirty="0" smtClean="0">
                <a:latin typeface="Times New Roman" pitchFamily="18" charset="0"/>
                <a:cs typeface="Times New Roman" pitchFamily="18" charset="0"/>
              </a:rPr>
              <a:t>     assessments</a:t>
            </a:r>
          </a:p>
          <a:p>
            <a:r>
              <a:rPr lang="en-US" dirty="0" smtClean="0">
                <a:latin typeface="Times New Roman" pitchFamily="18" charset="0"/>
                <a:cs typeface="Times New Roman" pitchFamily="18" charset="0"/>
              </a:rPr>
              <a:t>a contiguous spinal cord lesion at least 3 segments in length,</a:t>
            </a:r>
          </a:p>
          <a:p>
            <a:r>
              <a:rPr lang="en-US" dirty="0" smtClean="0">
                <a:latin typeface="Times New Roman" pitchFamily="18" charset="0"/>
                <a:cs typeface="Times New Roman" pitchFamily="18" charset="0"/>
              </a:rPr>
              <a:t>Brain MRI at onset that is </a:t>
            </a:r>
            <a:r>
              <a:rPr lang="en-US" dirty="0" err="1" smtClean="0">
                <a:latin typeface="Times New Roman" pitchFamily="18" charset="0"/>
                <a:cs typeface="Times New Roman" pitchFamily="18" charset="0"/>
              </a:rPr>
              <a:t>nondiagnostic</a:t>
            </a:r>
            <a:r>
              <a:rPr lang="en-US" dirty="0" smtClean="0">
                <a:latin typeface="Times New Roman" pitchFamily="18" charset="0"/>
                <a:cs typeface="Times New Roman" pitchFamily="18" charset="0"/>
              </a:rPr>
              <a:t> for</a:t>
            </a:r>
          </a:p>
          <a:p>
            <a:pPr>
              <a:buNone/>
            </a:pPr>
            <a:r>
              <a:rPr lang="en-US" dirty="0" smtClean="0">
                <a:latin typeface="Times New Roman" pitchFamily="18" charset="0"/>
                <a:cs typeface="Times New Roman" pitchFamily="18" charset="0"/>
              </a:rPr>
              <a:t>   MS</a:t>
            </a:r>
          </a:p>
          <a:p>
            <a:r>
              <a:rPr lang="en-US" dirty="0" smtClean="0">
                <a:latin typeface="Times New Roman" pitchFamily="18" charset="0"/>
                <a:cs typeface="Times New Roman" pitchFamily="18" charset="0"/>
              </a:rPr>
              <a:t> NMO-</a:t>
            </a:r>
            <a:r>
              <a:rPr lang="en-US" dirty="0" err="1" smtClean="0">
                <a:latin typeface="Times New Roman" pitchFamily="18" charset="0"/>
                <a:cs typeface="Times New Roman" pitchFamily="18" charset="0"/>
              </a:rPr>
              <a:t>IgG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seropositivity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The 2010 McDonald Criteria for Diagnosis of MS</a:t>
            </a:r>
            <a:endParaRPr lang="en-US" dirty="0">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457200" y="1676400"/>
            <a:ext cx="84582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Introduction of long-term therapeutic</a:t>
            </a:r>
          </a:p>
          <a:p>
            <a:pPr>
              <a:buNone/>
            </a:pPr>
            <a:r>
              <a:rPr lang="en-US" dirty="0" smtClean="0">
                <a:latin typeface="Times New Roman" pitchFamily="18" charset="0"/>
                <a:cs typeface="Times New Roman" pitchFamily="18" charset="0"/>
              </a:rPr>
              <a:t>   agents makes the accuracy of the diagnosis     more imperative.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609600" y="914400"/>
            <a:ext cx="77724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457200" y="1371601"/>
            <a:ext cx="85344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0" y="1143000"/>
            <a:ext cx="91440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srcRect/>
          <a:stretch>
            <a:fillRect/>
          </a:stretch>
        </p:blipFill>
        <p:spPr bwMode="auto">
          <a:xfrm>
            <a:off x="304800" y="914400"/>
            <a:ext cx="88392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If the Criteria are fulfilled and there is no better explanation for the clinical presentation, the diagnosis is </a:t>
            </a:r>
            <a:r>
              <a:rPr lang="en-US" b="1" dirty="0" smtClean="0"/>
              <a:t>‘‘MS</a:t>
            </a:r>
            <a:r>
              <a:rPr lang="en-US" dirty="0" smtClean="0"/>
              <a:t>’’;</a:t>
            </a:r>
          </a:p>
          <a:p>
            <a:r>
              <a:rPr lang="en-US" dirty="0" smtClean="0"/>
              <a:t> If suspicious, but the Criteria are not completely met, the diagnosis is </a:t>
            </a:r>
            <a:r>
              <a:rPr lang="en-US" b="1" dirty="0" smtClean="0"/>
              <a:t>‘‘possible MS’’</a:t>
            </a:r>
          </a:p>
          <a:p>
            <a:r>
              <a:rPr lang="en-US" dirty="0" smtClean="0"/>
              <a:t> If another diagnosis arises during the evaluation that better explains the clinical presentation, then the diagnosis is </a:t>
            </a:r>
            <a:r>
              <a:rPr lang="en-US" b="1" dirty="0" smtClean="0"/>
              <a:t>‘‘not MS.’’</a:t>
            </a:r>
            <a:endParaRPr lang="en-US"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2"/>
          <a:srcRect/>
          <a:stretch>
            <a:fillRect/>
          </a:stretch>
        </p:blipFill>
        <p:spPr bwMode="auto">
          <a:xfrm>
            <a:off x="457200" y="838200"/>
            <a:ext cx="8229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304800"/>
            <a:ext cx="8229600" cy="6248400"/>
          </a:xfrm>
        </p:spPr>
        <p:txBody>
          <a:bodyPr>
            <a:normAutofit/>
          </a:bodyPr>
          <a:lstStyle/>
          <a:p>
            <a:r>
              <a:rPr lang="en-US" dirty="0" smtClean="0">
                <a:latin typeface="Times New Roman" pitchFamily="18" charset="0"/>
                <a:cs typeface="Times New Roman" pitchFamily="18" charset="0"/>
              </a:rPr>
              <a:t>A proportion of patients with nonspecific symptoms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fatigue, weakness, or dizziness)</a:t>
            </a:r>
          </a:p>
          <a:p>
            <a:pPr>
              <a:buNone/>
            </a:pPr>
            <a:r>
              <a:rPr lang="en-US" dirty="0" smtClean="0">
                <a:latin typeface="Times New Roman" pitchFamily="18" charset="0"/>
                <a:cs typeface="Times New Roman" pitchFamily="18" charset="0"/>
              </a:rPr>
              <a:t>  and nonspecific MRI findings are referred to secondary and tertiary MS.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These revised McDonald Criteria for MS diagnosis should therefore be applied only when patients have experienced a typical CIS</a:t>
            </a:r>
          </a:p>
          <a:p>
            <a:pPr>
              <a:buNone/>
            </a:pPr>
            <a:r>
              <a:rPr lang="en-US" dirty="0" smtClean="0">
                <a:latin typeface="Times New Roman" pitchFamily="18" charset="0"/>
                <a:cs typeface="Times New Roman" pitchFamily="18" charset="0"/>
              </a:rPr>
              <a:t>   or progressive </a:t>
            </a:r>
            <a:r>
              <a:rPr lang="en-US" dirty="0" err="1" smtClean="0">
                <a:latin typeface="Times New Roman" pitchFamily="18" charset="0"/>
                <a:cs typeface="Times New Roman" pitchFamily="18" charset="0"/>
              </a:rPr>
              <a:t>paraparesis</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cerebellar</a:t>
            </a:r>
            <a:r>
              <a:rPr lang="en-US" dirty="0" smtClean="0">
                <a:latin typeface="Times New Roman" pitchFamily="18" charset="0"/>
                <a:cs typeface="Times New Roman" pitchFamily="18" charset="0"/>
              </a:rPr>
              <a:t>/cognitive syndrome in the case of suspected PPMS.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9600" dirty="0" smtClean="0">
                <a:latin typeface="Times New Roman" pitchFamily="18" charset="0"/>
                <a:cs typeface="Times New Roman" pitchFamily="18" charset="0"/>
              </a:rPr>
              <a:t> </a:t>
            </a:r>
            <a:r>
              <a:rPr lang="en-US" sz="9600" b="1" dirty="0" smtClean="0">
                <a:latin typeface="Times New Roman" pitchFamily="18" charset="0"/>
                <a:cs typeface="Times New Roman" pitchFamily="18" charset="0"/>
              </a:rPr>
              <a:t>THANK YOU</a:t>
            </a:r>
            <a:endParaRPr lang="en-US" sz="9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Times New Roman" pitchFamily="18" charset="0"/>
                <a:cs typeface="Times New Roman" pitchFamily="18" charset="0"/>
              </a:rPr>
              <a:t>References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Diagnostic Criteria for Multiple Sclerosis:</a:t>
            </a:r>
          </a:p>
          <a:p>
            <a:pPr>
              <a:buNone/>
            </a:pPr>
            <a:r>
              <a:rPr lang="en-US" dirty="0" smtClean="0">
                <a:latin typeface="Times New Roman" pitchFamily="18" charset="0"/>
                <a:cs typeface="Times New Roman" pitchFamily="18" charset="0"/>
              </a:rPr>
              <a:t>  2010 Revisions to the McDonald Criteria</a:t>
            </a:r>
          </a:p>
          <a:p>
            <a:pPr>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ANN NEUROL 2011;69:292–302</a:t>
            </a:r>
          </a:p>
          <a:p>
            <a:r>
              <a:rPr lang="en-US" dirty="0" smtClean="0">
                <a:latin typeface="Times New Roman" pitchFamily="18" charset="0"/>
                <a:cs typeface="Times New Roman" pitchFamily="18" charset="0"/>
              </a:rPr>
              <a:t>Diagnostic criteria for multiple sclerosis: an historical review</a:t>
            </a:r>
          </a:p>
          <a:p>
            <a:pPr>
              <a:buNone/>
            </a:pPr>
            <a:r>
              <a:rPr lang="en-US" dirty="0" smtClean="0">
                <a:latin typeface="Times New Roman" pitchFamily="18" charset="0"/>
                <a:cs typeface="Times New Roman" pitchFamily="18" charset="0"/>
              </a:rPr>
              <a:t>   Charles M. Poser 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Vesna</a:t>
            </a:r>
            <a:r>
              <a:rPr lang="en-US" i="1" dirty="0" smtClean="0">
                <a:latin typeface="Times New Roman" pitchFamily="18" charset="0"/>
                <a:cs typeface="Times New Roman" pitchFamily="18" charset="0"/>
              </a:rPr>
              <a:t> V. </a:t>
            </a:r>
            <a:r>
              <a:rPr lang="en-US" i="1" dirty="0" err="1" smtClean="0">
                <a:latin typeface="Times New Roman" pitchFamily="18" charset="0"/>
                <a:cs typeface="Times New Roman" pitchFamily="18" charset="0"/>
              </a:rPr>
              <a:t>Brinar</a:t>
            </a:r>
            <a:endParaRPr lang="en-US" i="1" dirty="0" smtClean="0">
              <a:latin typeface="Times New Roman" pitchFamily="18" charset="0"/>
              <a:cs typeface="Times New Roman" pitchFamily="18" charset="0"/>
            </a:endParaRPr>
          </a:p>
          <a:p>
            <a:pPr>
              <a:buNone/>
            </a:pP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Clinical Neurology and Neurosurgery 106 (2004) 147–158</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Poser C. The pathogenesis of MS: a commentary. </a:t>
            </a:r>
            <a:r>
              <a:rPr lang="en-US" dirty="0" err="1" smtClean="0">
                <a:latin typeface="Times New Roman" pitchFamily="18" charset="0"/>
                <a:cs typeface="Times New Roman" pitchFamily="18" charset="0"/>
              </a:rPr>
              <a:t>Clin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Neurol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Neurosurg</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2000;102:191–4.</a:t>
            </a:r>
          </a:p>
          <a:p>
            <a:r>
              <a:rPr lang="it-IT" dirty="0" smtClean="0">
                <a:latin typeface="Times New Roman" pitchFamily="18" charset="0"/>
                <a:cs typeface="Times New Roman" pitchFamily="18" charset="0"/>
              </a:rPr>
              <a:t>Swanton JK Fernando K, Dalton CM, et al. Modification of MRI criteria</a:t>
            </a:r>
            <a:r>
              <a:rPr lang="en-US" dirty="0" smtClean="0">
                <a:latin typeface="Times New Roman" pitchFamily="18" charset="0"/>
                <a:cs typeface="Times New Roman" pitchFamily="18" charset="0"/>
              </a:rPr>
              <a:t>for multiple sclerosis in patients with clinically isolated syndromes.</a:t>
            </a:r>
            <a:r>
              <a:rPr lang="pl-PL" dirty="0" smtClean="0">
                <a:latin typeface="Times New Roman" pitchFamily="18" charset="0"/>
                <a:cs typeface="Times New Roman" pitchFamily="18" charset="0"/>
              </a:rPr>
              <a:t>J Neurol Neurosurg Psychiatry 2006;77:830–833.</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457200"/>
            <a:ext cx="8229600" cy="5668963"/>
          </a:xfrm>
        </p:spPr>
        <p:txBody>
          <a:bodyPr>
            <a:normAutofit/>
          </a:bodyPr>
          <a:lstStyle/>
          <a:p>
            <a:r>
              <a:rPr lang="en-US" b="1" dirty="0" smtClean="0">
                <a:solidFill>
                  <a:srgbClr val="FFC000"/>
                </a:solidFill>
                <a:latin typeface="Times New Roman" pitchFamily="18" charset="0"/>
                <a:cs typeface="Times New Roman" pitchFamily="18" charset="0"/>
              </a:rPr>
              <a:t>Jean-Martin Charcot </a:t>
            </a:r>
          </a:p>
          <a:p>
            <a:pPr>
              <a:buNone/>
            </a:pPr>
            <a:r>
              <a:rPr lang="en-US" dirty="0" smtClean="0">
                <a:latin typeface="Times New Roman" pitchFamily="18" charset="0"/>
                <a:cs typeface="Times New Roman" pitchFamily="18" charset="0"/>
              </a:rPr>
              <a:t>First to delineate diagnostic criteria for MS:</a:t>
            </a:r>
          </a:p>
          <a:p>
            <a:pPr>
              <a:buNone/>
            </a:pPr>
            <a:r>
              <a:rPr lang="en-US" dirty="0" smtClean="0">
                <a:latin typeface="Times New Roman" pitchFamily="18" charset="0"/>
                <a:cs typeface="Times New Roman" pitchFamily="18" charset="0"/>
              </a:rPr>
              <a:t>The triad of </a:t>
            </a:r>
            <a:r>
              <a:rPr lang="en-US" u="sng" dirty="0" err="1" smtClean="0">
                <a:latin typeface="Times New Roman" pitchFamily="18" charset="0"/>
                <a:cs typeface="Times New Roman" pitchFamily="18" charset="0"/>
              </a:rPr>
              <a:t>nystagmus,intention</a:t>
            </a:r>
            <a:r>
              <a:rPr lang="en-US" u="sng" dirty="0" smtClean="0">
                <a:latin typeface="Times New Roman" pitchFamily="18" charset="0"/>
                <a:cs typeface="Times New Roman" pitchFamily="18" charset="0"/>
              </a:rPr>
              <a:t> tremor and scanning speech </a:t>
            </a:r>
          </a:p>
          <a:p>
            <a:pPr>
              <a:buNone/>
            </a:pPr>
            <a:endParaRPr lang="en-US" u="sng"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Leçons</a:t>
            </a:r>
            <a:r>
              <a:rPr lang="en-US" b="1" i="1" dirty="0" smtClean="0">
                <a:latin typeface="Times New Roman" pitchFamily="18" charset="0"/>
                <a:cs typeface="Times New Roman" pitchFamily="18" charset="0"/>
              </a:rPr>
              <a:t> du </a:t>
            </a:r>
            <a:r>
              <a:rPr lang="en-US" b="1" i="1" dirty="0" err="1" smtClean="0">
                <a:latin typeface="Times New Roman" pitchFamily="18" charset="0"/>
                <a:cs typeface="Times New Roman" pitchFamily="18" charset="0"/>
              </a:rPr>
              <a:t>mardi</a:t>
            </a:r>
            <a:r>
              <a:rPr lang="en-US" b="1"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in 1868 </a:t>
            </a:r>
          </a:p>
          <a:p>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Said to have been </a:t>
            </a:r>
            <a:r>
              <a:rPr lang="en-US" dirty="0" smtClean="0">
                <a:latin typeface="Times New Roman" pitchFamily="18" charset="0"/>
                <a:cs typeface="Times New Roman" pitchFamily="18" charset="0"/>
              </a:rPr>
              <a:t>the symptoms exhibited by his housemaid.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304800"/>
            <a:ext cx="8229600" cy="5867717"/>
          </a:xfrm>
        </p:spPr>
        <p:txBody>
          <a:bodyPr>
            <a:normAutofit lnSpcReduction="10000"/>
          </a:bodyPr>
          <a:lstStyle/>
          <a:p>
            <a:r>
              <a:rPr lang="en-US" dirty="0" smtClean="0">
                <a:latin typeface="Times New Roman" pitchFamily="18" charset="0"/>
                <a:cs typeface="Times New Roman" pitchFamily="18" charset="0"/>
              </a:rPr>
              <a:t>According to 2010 revised McDonald criteria  for </a:t>
            </a:r>
            <a:r>
              <a:rPr lang="en-US" dirty="0" err="1" smtClean="0">
                <a:latin typeface="Times New Roman" pitchFamily="18" charset="0"/>
                <a:cs typeface="Times New Roman" pitchFamily="18" charset="0"/>
              </a:rPr>
              <a:t>DIS,true</a:t>
            </a:r>
            <a:r>
              <a:rPr lang="en-US" dirty="0" smtClean="0">
                <a:latin typeface="Times New Roman" pitchFamily="18" charset="0"/>
                <a:cs typeface="Times New Roman" pitchFamily="18" charset="0"/>
              </a:rPr>
              <a:t> statement is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a)Based on </a:t>
            </a:r>
            <a:r>
              <a:rPr lang="en-US" dirty="0" err="1" smtClean="0">
                <a:latin typeface="Times New Roman" pitchFamily="18" charset="0"/>
                <a:cs typeface="Times New Roman" pitchFamily="18" charset="0"/>
              </a:rPr>
              <a:t>Barkhof</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Tintore´criteria</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b)Gadolinium enhancement of lesion is      required</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c)CSF study is mandatory</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d)One or more T2 lesions in 2 out of 4 CNS  areas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457200"/>
            <a:ext cx="8229600" cy="5715317"/>
          </a:xfrm>
        </p:spPr>
        <p:txBody>
          <a:bodyPr>
            <a:normAutofit lnSpcReduction="10000"/>
          </a:bodyPr>
          <a:lstStyle/>
          <a:p>
            <a:r>
              <a:rPr lang="en-US" dirty="0" smtClean="0">
                <a:latin typeface="Times New Roman" pitchFamily="18" charset="0"/>
                <a:cs typeface="Times New Roman" pitchFamily="18" charset="0"/>
              </a:rPr>
              <a:t>According to 2010 revised McDonald criteria  for </a:t>
            </a:r>
            <a:r>
              <a:rPr lang="en-US" dirty="0" err="1" smtClean="0">
                <a:latin typeface="Times New Roman" pitchFamily="18" charset="0"/>
                <a:cs typeface="Times New Roman" pitchFamily="18" charset="0"/>
              </a:rPr>
              <a:t>DIT,true</a:t>
            </a:r>
            <a:r>
              <a:rPr lang="en-US" dirty="0" smtClean="0">
                <a:latin typeface="Times New Roman" pitchFamily="18" charset="0"/>
                <a:cs typeface="Times New Roman" pitchFamily="18" charset="0"/>
              </a:rPr>
              <a:t> statement is</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a)Based on Swanton et al criteria</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b) New Gadolinium enhancing  lesion at any time in follow up.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c)Single Gadolinium enhancing lesion is only required</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d)CSF </a:t>
            </a:r>
            <a:r>
              <a:rPr lang="en-US" dirty="0" err="1" smtClean="0">
                <a:latin typeface="Times New Roman" pitchFamily="18" charset="0"/>
                <a:cs typeface="Times New Roman" pitchFamily="18" charset="0"/>
              </a:rPr>
              <a:t>oligoclonal</a:t>
            </a:r>
            <a:r>
              <a:rPr lang="en-US" dirty="0" smtClean="0">
                <a:latin typeface="Times New Roman" pitchFamily="18" charset="0"/>
                <a:cs typeface="Times New Roman" pitchFamily="18" charset="0"/>
              </a:rPr>
              <a:t> bands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457200"/>
            <a:ext cx="8229600" cy="5715317"/>
          </a:xfrm>
        </p:spPr>
        <p:txBody>
          <a:bodyPr>
            <a:normAutofit fontScale="92500" lnSpcReduction="20000"/>
          </a:bodyPr>
          <a:lstStyle/>
          <a:p>
            <a:r>
              <a:rPr lang="en-US" dirty="0" smtClean="0">
                <a:latin typeface="Times New Roman" pitchFamily="18" charset="0"/>
                <a:cs typeface="Times New Roman" pitchFamily="18" charset="0"/>
              </a:rPr>
              <a:t>According to 2010 revised McDonald criteria  for </a:t>
            </a:r>
            <a:r>
              <a:rPr lang="en-US" dirty="0" err="1" smtClean="0">
                <a:latin typeface="Times New Roman" pitchFamily="18" charset="0"/>
                <a:cs typeface="Times New Roman" pitchFamily="18" charset="0"/>
              </a:rPr>
              <a:t>PPMS,false</a:t>
            </a:r>
            <a:r>
              <a:rPr lang="en-US" dirty="0" smtClean="0">
                <a:latin typeface="Times New Roman" pitchFamily="18" charset="0"/>
                <a:cs typeface="Times New Roman" pitchFamily="18" charset="0"/>
              </a:rPr>
              <a:t> statement is</a:t>
            </a:r>
          </a:p>
          <a:p>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 One year of disease progression</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b)Evidence for DIS in the brain based on </a:t>
            </a:r>
          </a:p>
          <a:p>
            <a:pPr>
              <a:buNone/>
            </a:pPr>
            <a:r>
              <a:rPr lang="en-US" dirty="0" smtClean="0">
                <a:latin typeface="Times New Roman" pitchFamily="18" charset="0"/>
                <a:cs typeface="Times New Roman" pitchFamily="18" charset="0"/>
              </a:rPr>
              <a:t>   1 T2W lesions in at least 1 area characteristic for MS(</a:t>
            </a:r>
            <a:r>
              <a:rPr lang="en-US" dirty="0" err="1" smtClean="0">
                <a:latin typeface="Times New Roman" pitchFamily="18" charset="0"/>
                <a:cs typeface="Times New Roman" pitchFamily="18" charset="0"/>
              </a:rPr>
              <a:t>periventricular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juxtacortical</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infratentorial</a:t>
            </a:r>
            <a:r>
              <a:rPr lang="en-US"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c)Evidence for DIS in the spinal cord based</a:t>
            </a:r>
          </a:p>
          <a:p>
            <a:pPr>
              <a:buNone/>
            </a:pPr>
            <a:r>
              <a:rPr lang="en-US" dirty="0" smtClean="0">
                <a:latin typeface="Times New Roman" pitchFamily="18" charset="0"/>
                <a:cs typeface="Times New Roman" pitchFamily="18" charset="0"/>
              </a:rPr>
              <a:t>   on 1 T2W lesions in the cord</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d)Positive CSF </a:t>
            </a:r>
            <a:r>
              <a:rPr lang="en-US" dirty="0" err="1" smtClean="0">
                <a:latin typeface="Times New Roman" pitchFamily="18" charset="0"/>
                <a:cs typeface="Times New Roman" pitchFamily="18" charset="0"/>
              </a:rPr>
              <a:t>oligoclonal</a:t>
            </a:r>
            <a:r>
              <a:rPr lang="en-US" dirty="0" smtClean="0">
                <a:latin typeface="Times New Roman" pitchFamily="18" charset="0"/>
                <a:cs typeface="Times New Roman" pitchFamily="18" charset="0"/>
              </a:rPr>
              <a:t> bands and/or elevated </a:t>
            </a:r>
            <a:r>
              <a:rPr lang="en-US" dirty="0" err="1" smtClean="0">
                <a:latin typeface="Times New Roman" pitchFamily="18" charset="0"/>
                <a:cs typeface="Times New Roman" pitchFamily="18" charset="0"/>
              </a:rPr>
              <a:t>IgG</a:t>
            </a:r>
            <a:r>
              <a:rPr lang="en-US" dirty="0" smtClean="0">
                <a:latin typeface="Times New Roman" pitchFamily="18" charset="0"/>
                <a:cs typeface="Times New Roman" pitchFamily="18" charset="0"/>
              </a:rPr>
              <a:t> index</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381000"/>
            <a:ext cx="8229600" cy="5791517"/>
          </a:xfrm>
        </p:spPr>
        <p:txBody>
          <a:bodyPr/>
          <a:lstStyle/>
          <a:p>
            <a:r>
              <a:rPr lang="en-US" dirty="0" smtClean="0">
                <a:latin typeface="Times New Roman" pitchFamily="18" charset="0"/>
                <a:cs typeface="Times New Roman" pitchFamily="18" charset="0"/>
              </a:rPr>
              <a:t>Revised </a:t>
            </a:r>
            <a:r>
              <a:rPr lang="en-US" dirty="0" err="1" smtClean="0">
                <a:latin typeface="Times New Roman" pitchFamily="18" charset="0"/>
                <a:cs typeface="Times New Roman" pitchFamily="18" charset="0"/>
              </a:rPr>
              <a:t>Wingerchuk</a:t>
            </a:r>
            <a:r>
              <a:rPr lang="en-US" dirty="0" smtClean="0">
                <a:latin typeface="Times New Roman" pitchFamily="18" charset="0"/>
                <a:cs typeface="Times New Roman" pitchFamily="18" charset="0"/>
              </a:rPr>
              <a:t> Criteria for ‘‘</a:t>
            </a:r>
            <a:r>
              <a:rPr lang="en-US" dirty="0" err="1" smtClean="0">
                <a:latin typeface="Times New Roman" pitchFamily="18" charset="0"/>
                <a:cs typeface="Times New Roman" pitchFamily="18" charset="0"/>
              </a:rPr>
              <a:t>definite’’NMO,false</a:t>
            </a:r>
            <a:r>
              <a:rPr lang="en-US" dirty="0" smtClean="0">
                <a:latin typeface="Times New Roman" pitchFamily="18" charset="0"/>
                <a:cs typeface="Times New Roman" pitchFamily="18" charset="0"/>
              </a:rPr>
              <a:t> statement is</a:t>
            </a:r>
          </a:p>
          <a:p>
            <a:pPr>
              <a:buNone/>
            </a:pPr>
            <a:r>
              <a:rPr lang="en-US" dirty="0" smtClean="0">
                <a:latin typeface="Times New Roman" pitchFamily="18" charset="0"/>
                <a:cs typeface="Times New Roman" pitchFamily="18" charset="0"/>
              </a:rPr>
              <a:t>a)Presence of optic neuritis</a:t>
            </a:r>
          </a:p>
          <a:p>
            <a:pPr>
              <a:buNone/>
            </a:pP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b)Acute </a:t>
            </a:r>
            <a:r>
              <a:rPr lang="en-US" dirty="0" err="1" smtClean="0">
                <a:latin typeface="Times New Roman" pitchFamily="18" charset="0"/>
                <a:cs typeface="Times New Roman" pitchFamily="18" charset="0"/>
              </a:rPr>
              <a:t>myelitis</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c)A contiguous spinal cord lesion at least 3 segments in length</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d)NMO CSF </a:t>
            </a:r>
            <a:r>
              <a:rPr lang="en-US" dirty="0" err="1" smtClean="0">
                <a:latin typeface="Times New Roman" pitchFamily="18" charset="0"/>
                <a:cs typeface="Times New Roman" pitchFamily="18" charset="0"/>
              </a:rPr>
              <a:t>IgG</a:t>
            </a:r>
            <a:r>
              <a:rPr lang="en-US" dirty="0" smtClean="0">
                <a:latin typeface="Times New Roman" pitchFamily="18" charset="0"/>
                <a:cs typeface="Times New Roman" pitchFamily="18" charset="0"/>
              </a:rPr>
              <a:t> positivity</a:t>
            </a:r>
          </a:p>
          <a:p>
            <a:pPr>
              <a:buNone/>
            </a:pPr>
            <a:endParaRPr lang="en-US"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791</TotalTime>
  <Words>2510</Words>
  <Application>Microsoft Office PowerPoint</Application>
  <PresentationFormat>On-screen Show (4:3)</PresentationFormat>
  <Paragraphs>271</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Foundry</vt:lpstr>
      <vt:lpstr>EVOLUTION  OF  DIAGNOSTIC  CRITERIA  FOR   MULTIPLE  SCLEROSIS</vt:lpstr>
      <vt:lpstr>Slide 2</vt:lpstr>
      <vt:lpstr>Slide 3</vt:lpstr>
      <vt:lpstr>Slide 4</vt:lpstr>
      <vt:lpstr>Slide 5</vt:lpstr>
      <vt:lpstr>Slide 6</vt:lpstr>
      <vt:lpstr>Slide 7</vt:lpstr>
      <vt:lpstr>Slide 8</vt:lpstr>
      <vt:lpstr>Slide 9</vt:lpstr>
      <vt:lpstr>Slide 10</vt:lpstr>
      <vt:lpstr>Otto Marburg(1906)</vt:lpstr>
      <vt:lpstr>Slide 12</vt:lpstr>
      <vt:lpstr>Sydney Allison(1931 )</vt:lpstr>
      <vt:lpstr>Slide 14</vt:lpstr>
      <vt:lpstr>Allison and Millar(1954)</vt:lpstr>
      <vt:lpstr>Slide 16</vt:lpstr>
      <vt:lpstr>Slide 17</vt:lpstr>
      <vt:lpstr>Broman et al.(1965)</vt:lpstr>
      <vt:lpstr>Slide 19</vt:lpstr>
      <vt:lpstr>Schumacher et al. criteria(1965)</vt:lpstr>
      <vt:lpstr>Slide 21</vt:lpstr>
      <vt:lpstr>Slide 22</vt:lpstr>
      <vt:lpstr>Slide 23</vt:lpstr>
      <vt:lpstr>Slide 24</vt:lpstr>
      <vt:lpstr>Slide 25</vt:lpstr>
      <vt:lpstr>(1970) Numerical scoring system</vt:lpstr>
      <vt:lpstr>Slide 27</vt:lpstr>
      <vt:lpstr>Slide 28</vt:lpstr>
      <vt:lpstr>The McAlpine, Lumsden, and Acheson criteria(1972)</vt:lpstr>
      <vt:lpstr>Slide 30</vt:lpstr>
      <vt:lpstr>Slide 31</vt:lpstr>
      <vt:lpstr>Slide 32</vt:lpstr>
      <vt:lpstr>Slide 33</vt:lpstr>
      <vt:lpstr>Kuroiwa  and the MS Research Committee of Japan( 1972)</vt:lpstr>
      <vt:lpstr>Slide 35</vt:lpstr>
      <vt:lpstr>Bauer et al (1972)</vt:lpstr>
      <vt:lpstr>Slide 37</vt:lpstr>
      <vt:lpstr>Rose et al.(1976)</vt:lpstr>
      <vt:lpstr>Slide 39</vt:lpstr>
      <vt:lpstr>McDonald  and Halliday ( 1977)</vt:lpstr>
      <vt:lpstr>Slide 41</vt:lpstr>
      <vt:lpstr>Slide 42</vt:lpstr>
      <vt:lpstr>The Poser et al. criteria</vt:lpstr>
      <vt:lpstr>The Poser et al. criteria</vt:lpstr>
      <vt:lpstr>Slide 45</vt:lpstr>
      <vt:lpstr>Slide 46</vt:lpstr>
      <vt:lpstr>Slide 47</vt:lpstr>
      <vt:lpstr>Slide 48</vt:lpstr>
      <vt:lpstr>Slide 49</vt:lpstr>
      <vt:lpstr>Slide 50</vt:lpstr>
      <vt:lpstr>Pseudo-exacerbations</vt:lpstr>
      <vt:lpstr>Magnetic resonance imaging</vt:lpstr>
      <vt:lpstr>Slide 53</vt:lpstr>
      <vt:lpstr>McDonald et al. diagnostic criteria</vt:lpstr>
      <vt:lpstr>Slide 55</vt:lpstr>
      <vt:lpstr>Slide 56</vt:lpstr>
      <vt:lpstr> </vt:lpstr>
      <vt:lpstr>Slide 58</vt:lpstr>
      <vt:lpstr>Slide 59</vt:lpstr>
      <vt:lpstr>Slide 60</vt:lpstr>
      <vt:lpstr>Slide 61</vt:lpstr>
      <vt:lpstr>Slide 62</vt:lpstr>
      <vt:lpstr>Slide 63</vt:lpstr>
      <vt:lpstr>Slide 64</vt:lpstr>
      <vt:lpstr>Slide 65</vt:lpstr>
      <vt:lpstr>Slide 66</vt:lpstr>
      <vt:lpstr>Slide 67</vt:lpstr>
      <vt:lpstr>Slide 68</vt:lpstr>
      <vt:lpstr>MRI CRITERIA FOR DIT</vt:lpstr>
      <vt:lpstr>Slide 70</vt:lpstr>
      <vt:lpstr>Slide 71</vt:lpstr>
      <vt:lpstr>THE VALUE OF CSF FINDINGS IN DIAGNOSIS</vt:lpstr>
      <vt:lpstr>Slide 73</vt:lpstr>
      <vt:lpstr>Pediatric MS</vt:lpstr>
      <vt:lpstr>Slide 75</vt:lpstr>
      <vt:lpstr>Slide 76</vt:lpstr>
      <vt:lpstr>Slide 77</vt:lpstr>
      <vt:lpstr>Revised Wingerchuk Criteria for ‘‘definite’’NMO</vt:lpstr>
      <vt:lpstr>The 2010 McDonald Criteria for Diagnosis of MS</vt:lpstr>
      <vt:lpstr>Slide 80</vt:lpstr>
      <vt:lpstr>Slide 81</vt:lpstr>
      <vt:lpstr>Slide 82</vt:lpstr>
      <vt:lpstr>Slide 83</vt:lpstr>
      <vt:lpstr>Slide 84</vt:lpstr>
      <vt:lpstr>Slide 85</vt:lpstr>
      <vt:lpstr>Slide 86</vt:lpstr>
      <vt:lpstr>Slide 87</vt:lpstr>
      <vt:lpstr>References          </vt:lpstr>
      <vt:lpstr>Slide 89</vt:lpstr>
      <vt:lpstr>Slide 90</vt:lpstr>
      <vt:lpstr>Slide 91</vt:lpstr>
      <vt:lpstr>Slide 92</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168</cp:revision>
  <dcterms:created xsi:type="dcterms:W3CDTF">2006-08-16T00:00:00Z</dcterms:created>
  <dcterms:modified xsi:type="dcterms:W3CDTF">2006-12-31T19:32:14Z</dcterms:modified>
</cp:coreProperties>
</file>