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09FFE-163A-41C2-A6AD-2A430FAFB755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6C58A6-902F-404A-A9D4-FB5684389C02}">
      <dgm:prSet/>
      <dgm:spPr/>
      <dgm:t>
        <a:bodyPr/>
        <a:lstStyle/>
        <a:p>
          <a:pPr rtl="0"/>
          <a:r>
            <a:rPr lang="en-US" b="1" dirty="0"/>
            <a:t>Systemic Changes </a:t>
          </a:r>
        </a:p>
      </dgm:t>
    </dgm:pt>
    <dgm:pt modelId="{25305313-C8D9-4C1C-B8D3-216F8292A9BA}" type="parTrans" cxnId="{459EA87B-1926-48C6-8273-CAF419050D60}">
      <dgm:prSet/>
      <dgm:spPr/>
      <dgm:t>
        <a:bodyPr/>
        <a:lstStyle/>
        <a:p>
          <a:endParaRPr lang="en-US"/>
        </a:p>
      </dgm:t>
    </dgm:pt>
    <dgm:pt modelId="{6D196E6D-CF0C-4A61-B40C-DD69C7954971}" type="sibTrans" cxnId="{459EA87B-1926-48C6-8273-CAF419050D60}">
      <dgm:prSet/>
      <dgm:spPr/>
      <dgm:t>
        <a:bodyPr/>
        <a:lstStyle/>
        <a:p>
          <a:endParaRPr lang="en-US"/>
        </a:p>
      </dgm:t>
    </dgm:pt>
    <dgm:pt modelId="{402E4948-8967-409E-8020-EC0665EC6E50}">
      <dgm:prSet/>
      <dgm:spPr/>
      <dgm:t>
        <a:bodyPr/>
        <a:lstStyle/>
        <a:p>
          <a:pPr rtl="0"/>
          <a:r>
            <a:rPr lang="en-US" b="1" dirty="0"/>
            <a:t>Psychological Difference </a:t>
          </a:r>
        </a:p>
      </dgm:t>
    </dgm:pt>
    <dgm:pt modelId="{47957E3B-F260-4A7F-931E-F99AF2F29F07}" type="parTrans" cxnId="{33136578-06B5-4351-A234-909D67F0D679}">
      <dgm:prSet/>
      <dgm:spPr/>
      <dgm:t>
        <a:bodyPr/>
        <a:lstStyle/>
        <a:p>
          <a:endParaRPr lang="en-US"/>
        </a:p>
      </dgm:t>
    </dgm:pt>
    <dgm:pt modelId="{30B8C8B6-1076-475B-AE7E-7113C4ED7A90}" type="sibTrans" cxnId="{33136578-06B5-4351-A234-909D67F0D679}">
      <dgm:prSet/>
      <dgm:spPr/>
      <dgm:t>
        <a:bodyPr/>
        <a:lstStyle/>
        <a:p>
          <a:endParaRPr lang="en-US"/>
        </a:p>
      </dgm:t>
    </dgm:pt>
    <dgm:pt modelId="{06590370-74A9-4B41-9256-DE4593AB75CD}">
      <dgm:prSet/>
      <dgm:spPr/>
      <dgm:t>
        <a:bodyPr/>
        <a:lstStyle/>
        <a:p>
          <a:pPr rtl="0"/>
          <a:r>
            <a:rPr lang="en-US" b="1" dirty="0"/>
            <a:t>Pathologic changes</a:t>
          </a:r>
        </a:p>
      </dgm:t>
    </dgm:pt>
    <dgm:pt modelId="{7EFC6912-9694-4707-B8EE-37B86D4C9F7F}" type="parTrans" cxnId="{FBCFB036-AC80-4C57-B6F0-C4BA2329AD22}">
      <dgm:prSet/>
      <dgm:spPr/>
      <dgm:t>
        <a:bodyPr/>
        <a:lstStyle/>
        <a:p>
          <a:endParaRPr lang="en-US"/>
        </a:p>
      </dgm:t>
    </dgm:pt>
    <dgm:pt modelId="{977AFC88-3F9D-4834-B77A-7500AF995349}" type="sibTrans" cxnId="{FBCFB036-AC80-4C57-B6F0-C4BA2329AD22}">
      <dgm:prSet/>
      <dgm:spPr/>
      <dgm:t>
        <a:bodyPr/>
        <a:lstStyle/>
        <a:p>
          <a:endParaRPr lang="en-US"/>
        </a:p>
      </dgm:t>
    </dgm:pt>
    <dgm:pt modelId="{CCEF5FD7-2560-40C2-834F-C3A9C6588907}" type="pres">
      <dgm:prSet presAssocID="{10009FFE-163A-41C2-A6AD-2A430FAFB755}" presName="compositeShape" presStyleCnt="0">
        <dgm:presLayoutVars>
          <dgm:chMax val="7"/>
          <dgm:dir/>
          <dgm:resizeHandles val="exact"/>
        </dgm:presLayoutVars>
      </dgm:prSet>
      <dgm:spPr/>
    </dgm:pt>
    <dgm:pt modelId="{72C0F370-8274-4AB2-BD1A-D322D92A7B88}" type="pres">
      <dgm:prSet presAssocID="{916C58A6-902F-404A-A9D4-FB5684389C02}" presName="circ1" presStyleLbl="vennNode1" presStyleIdx="0" presStyleCnt="3" custScaleX="157138"/>
      <dgm:spPr/>
    </dgm:pt>
    <dgm:pt modelId="{BF27A963-2642-4FEF-8B15-74F32CC9E21A}" type="pres">
      <dgm:prSet presAssocID="{916C58A6-902F-404A-A9D4-FB5684389C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E40463-AC0B-43CA-A86F-0779A504A23D}" type="pres">
      <dgm:prSet presAssocID="{402E4948-8967-409E-8020-EC0665EC6E50}" presName="circ2" presStyleLbl="vennNode1" presStyleIdx="1" presStyleCnt="3" custScaleX="159355" custLinFactNeighborX="19976"/>
      <dgm:spPr/>
    </dgm:pt>
    <dgm:pt modelId="{F306E26B-9A69-4BCE-81BD-DA1FEFCD401E}" type="pres">
      <dgm:prSet presAssocID="{402E4948-8967-409E-8020-EC0665EC6E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0E43796-2539-43A0-84A4-0444D6E7AE56}" type="pres">
      <dgm:prSet presAssocID="{06590370-74A9-4B41-9256-DE4593AB75CD}" presName="circ3" presStyleLbl="vennNode1" presStyleIdx="2" presStyleCnt="3" custScaleX="154413" custLinFactNeighborX="-19976"/>
      <dgm:spPr/>
    </dgm:pt>
    <dgm:pt modelId="{C9691EAB-875C-4F9E-8B0D-62A7B31C5B24}" type="pres">
      <dgm:prSet presAssocID="{06590370-74A9-4B41-9256-DE4593AB75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BCFB036-AC80-4C57-B6F0-C4BA2329AD22}" srcId="{10009FFE-163A-41C2-A6AD-2A430FAFB755}" destId="{06590370-74A9-4B41-9256-DE4593AB75CD}" srcOrd="2" destOrd="0" parTransId="{7EFC6912-9694-4707-B8EE-37B86D4C9F7F}" sibTransId="{977AFC88-3F9D-4834-B77A-7500AF995349}"/>
    <dgm:cxn modelId="{99BF5160-25AF-4D33-9D0D-B596216FE466}" type="presOf" srcId="{916C58A6-902F-404A-A9D4-FB5684389C02}" destId="{BF27A963-2642-4FEF-8B15-74F32CC9E21A}" srcOrd="1" destOrd="0" presId="urn:microsoft.com/office/officeart/2005/8/layout/venn1"/>
    <dgm:cxn modelId="{33136578-06B5-4351-A234-909D67F0D679}" srcId="{10009FFE-163A-41C2-A6AD-2A430FAFB755}" destId="{402E4948-8967-409E-8020-EC0665EC6E50}" srcOrd="1" destOrd="0" parTransId="{47957E3B-F260-4A7F-931E-F99AF2F29F07}" sibTransId="{30B8C8B6-1076-475B-AE7E-7113C4ED7A90}"/>
    <dgm:cxn modelId="{459EA87B-1926-48C6-8273-CAF419050D60}" srcId="{10009FFE-163A-41C2-A6AD-2A430FAFB755}" destId="{916C58A6-902F-404A-A9D4-FB5684389C02}" srcOrd="0" destOrd="0" parTransId="{25305313-C8D9-4C1C-B8D3-216F8292A9BA}" sibTransId="{6D196E6D-CF0C-4A61-B40C-DD69C7954971}"/>
    <dgm:cxn modelId="{5309708A-EE81-43F4-BEAA-5D374BCCB669}" type="presOf" srcId="{916C58A6-902F-404A-A9D4-FB5684389C02}" destId="{72C0F370-8274-4AB2-BD1A-D322D92A7B88}" srcOrd="0" destOrd="0" presId="urn:microsoft.com/office/officeart/2005/8/layout/venn1"/>
    <dgm:cxn modelId="{4A33768F-BDE9-4292-84FA-A6E31613DCAD}" type="presOf" srcId="{06590370-74A9-4B41-9256-DE4593AB75CD}" destId="{90E43796-2539-43A0-84A4-0444D6E7AE56}" srcOrd="0" destOrd="0" presId="urn:microsoft.com/office/officeart/2005/8/layout/venn1"/>
    <dgm:cxn modelId="{ED4E1E9C-EF9B-4F95-AD30-A51A0B2FBD5B}" type="presOf" srcId="{402E4948-8967-409E-8020-EC0665EC6E50}" destId="{F9E40463-AC0B-43CA-A86F-0779A504A23D}" srcOrd="0" destOrd="0" presId="urn:microsoft.com/office/officeart/2005/8/layout/venn1"/>
    <dgm:cxn modelId="{4CB66AB9-3C15-4162-9246-5D7E9960FDC0}" type="presOf" srcId="{402E4948-8967-409E-8020-EC0665EC6E50}" destId="{F306E26B-9A69-4BCE-81BD-DA1FEFCD401E}" srcOrd="1" destOrd="0" presId="urn:microsoft.com/office/officeart/2005/8/layout/venn1"/>
    <dgm:cxn modelId="{EE84FDC8-A975-4417-BB45-3B678C667237}" type="presOf" srcId="{10009FFE-163A-41C2-A6AD-2A430FAFB755}" destId="{CCEF5FD7-2560-40C2-834F-C3A9C6588907}" srcOrd="0" destOrd="0" presId="urn:microsoft.com/office/officeart/2005/8/layout/venn1"/>
    <dgm:cxn modelId="{D4F987DE-E6A0-44D5-AE00-1B1BF9E21F2F}" type="presOf" srcId="{06590370-74A9-4B41-9256-DE4593AB75CD}" destId="{C9691EAB-875C-4F9E-8B0D-62A7B31C5B24}" srcOrd="1" destOrd="0" presId="urn:microsoft.com/office/officeart/2005/8/layout/venn1"/>
    <dgm:cxn modelId="{637EA16D-0E91-4197-8DAA-E00666EE4815}" type="presParOf" srcId="{CCEF5FD7-2560-40C2-834F-C3A9C6588907}" destId="{72C0F370-8274-4AB2-BD1A-D322D92A7B88}" srcOrd="0" destOrd="0" presId="urn:microsoft.com/office/officeart/2005/8/layout/venn1"/>
    <dgm:cxn modelId="{E4FECBAE-4C93-454D-9D2C-44F941FADB1D}" type="presParOf" srcId="{CCEF5FD7-2560-40C2-834F-C3A9C6588907}" destId="{BF27A963-2642-4FEF-8B15-74F32CC9E21A}" srcOrd="1" destOrd="0" presId="urn:microsoft.com/office/officeart/2005/8/layout/venn1"/>
    <dgm:cxn modelId="{180FB1CF-7390-48A4-B0C1-5F02AF24412A}" type="presParOf" srcId="{CCEF5FD7-2560-40C2-834F-C3A9C6588907}" destId="{F9E40463-AC0B-43CA-A86F-0779A504A23D}" srcOrd="2" destOrd="0" presId="urn:microsoft.com/office/officeart/2005/8/layout/venn1"/>
    <dgm:cxn modelId="{A65A6CE2-DAE3-4292-950F-1DE83BEC54D2}" type="presParOf" srcId="{CCEF5FD7-2560-40C2-834F-C3A9C6588907}" destId="{F306E26B-9A69-4BCE-81BD-DA1FEFCD401E}" srcOrd="3" destOrd="0" presId="urn:microsoft.com/office/officeart/2005/8/layout/venn1"/>
    <dgm:cxn modelId="{FDB5E301-2E0D-4CA1-B102-BDEFE9219B89}" type="presParOf" srcId="{CCEF5FD7-2560-40C2-834F-C3A9C6588907}" destId="{90E43796-2539-43A0-84A4-0444D6E7AE56}" srcOrd="4" destOrd="0" presId="urn:microsoft.com/office/officeart/2005/8/layout/venn1"/>
    <dgm:cxn modelId="{5F321B93-302C-4491-85BC-551E72F25485}" type="presParOf" srcId="{CCEF5FD7-2560-40C2-834F-C3A9C6588907}" destId="{C9691EAB-875C-4F9E-8B0D-62A7B31C5B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0F370-8274-4AB2-BD1A-D322D92A7B88}">
      <dsp:nvSpPr>
        <dsp:cNvPr id="0" name=""/>
        <dsp:cNvSpPr/>
      </dsp:nvSpPr>
      <dsp:spPr>
        <a:xfrm>
          <a:off x="1862310" y="64769"/>
          <a:ext cx="4885357" cy="31089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Systemic Changes </a:t>
          </a:r>
        </a:p>
      </dsp:txBody>
      <dsp:txXfrm>
        <a:off x="2513691" y="608837"/>
        <a:ext cx="3582595" cy="1399032"/>
      </dsp:txXfrm>
    </dsp:sp>
    <dsp:sp modelId="{F9E40463-AC0B-43CA-A86F-0779A504A23D}">
      <dsp:nvSpPr>
        <dsp:cNvPr id="0" name=""/>
        <dsp:cNvSpPr/>
      </dsp:nvSpPr>
      <dsp:spPr>
        <a:xfrm>
          <a:off x="3570709" y="2007870"/>
          <a:ext cx="4954283" cy="3108960"/>
        </a:xfrm>
        <a:prstGeom prst="ellipse">
          <a:avLst/>
        </a:prstGeom>
        <a:solidFill>
          <a:schemeClr val="accent2">
            <a:alpha val="50000"/>
            <a:hueOff val="-1696488"/>
            <a:satOff val="5592"/>
            <a:lumOff val="59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Psychological Difference </a:t>
          </a:r>
        </a:p>
      </dsp:txBody>
      <dsp:txXfrm>
        <a:off x="5085894" y="2811018"/>
        <a:ext cx="2972569" cy="1709928"/>
      </dsp:txXfrm>
    </dsp:sp>
    <dsp:sp modelId="{90E43796-2539-43A0-84A4-0444D6E7AE56}">
      <dsp:nvSpPr>
        <dsp:cNvPr id="0" name=""/>
        <dsp:cNvSpPr/>
      </dsp:nvSpPr>
      <dsp:spPr>
        <a:xfrm>
          <a:off x="161807" y="2007870"/>
          <a:ext cx="4800638" cy="3108960"/>
        </a:xfrm>
        <a:prstGeom prst="ellipse">
          <a:avLst/>
        </a:prstGeom>
        <a:solidFill>
          <a:schemeClr val="accent2">
            <a:alpha val="50000"/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Pathologic changes</a:t>
          </a:r>
        </a:p>
      </dsp:txBody>
      <dsp:txXfrm>
        <a:off x="613867" y="2811018"/>
        <a:ext cx="2880383" cy="1709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6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0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38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0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00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61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2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2743200"/>
          </a:xfrm>
        </p:spPr>
        <p:txBody>
          <a:bodyPr>
            <a:normAutofit/>
          </a:bodyPr>
          <a:lstStyle/>
          <a:p>
            <a:pPr algn="ctr"/>
            <a:r>
              <a:rPr lang="en-IN" b="1" dirty="0"/>
              <a:t>DIFFERENCES BETWEEN CHILD AND  ADULT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61E687-4D1A-4FDB-BA8F-09CE6DBE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51005"/>
            <a:ext cx="624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Presented By,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I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DAYANAD BELAGAVI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I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Child Health Nursing, SNC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D8683B1-6406-495C-8469-BD2448BF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45689"/>
            <a:ext cx="12985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Respiratory System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52400" y="990601"/>
          <a:ext cx="8991600" cy="578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631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ADULTS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Respiration Rate :-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30– 60 breath/min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Heart Rate:-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100-160 beats/min</a:t>
                      </a:r>
                    </a:p>
                    <a:p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Respiration Rate :-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16- 20 breath/min 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Heart Rate/Pulse Rate:-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60-80 beats/min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537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Tissues of respiratory tract are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delicate &amp; do not produce sufficient mucus.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Sufficient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Amount of mucus 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1551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protection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invasion of infectious microorganism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from invasion of infectious microorganism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Difference between Adult and Fetal Circulation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142999"/>
          <a:ext cx="8763001" cy="555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74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Characteristics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Fetal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Circulation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Circulation</a:t>
                      </a:r>
                      <a:endParaRPr lang="en-US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8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Artery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Carries</a:t>
                      </a:r>
                      <a:r>
                        <a:rPr lang="en-US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Non-oxygenated</a:t>
                      </a:r>
                      <a:r>
                        <a:rPr lang="en-US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blood away from the fetal heart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Carries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oxygenated blood</a:t>
                      </a: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away from the heart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30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Veins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Carries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oxygenated blood</a:t>
                      </a: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back</a:t>
                      </a:r>
                      <a:r>
                        <a:rPr lang="en-US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to the heart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Carries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non- oxygenated blood </a:t>
                      </a: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towards the heart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58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Exchange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of Gases</a:t>
                      </a:r>
                      <a:endParaRPr lang="en-US" sz="24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Takes place in the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placenta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Takes place in the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lungs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30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Pressure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Increase pressure on the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right side of the heart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Increase</a:t>
                      </a:r>
                      <a:r>
                        <a:rPr lang="en-US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pressure on the 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left side of the heart</a:t>
                      </a:r>
                      <a:endParaRPr lang="en-US" sz="24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62276" cy="6629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Hematologic System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066799"/>
          <a:ext cx="8763000" cy="56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ADULTS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New-born RBC are </a:t>
                      </a:r>
                      <a:r>
                        <a:rPr lang="en-US" sz="2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Microcytic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Microcytic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=MCV&lt;80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 RBC are </a:t>
                      </a:r>
                      <a:r>
                        <a:rPr lang="en-US" sz="2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Macrocytic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Macrocytic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=MCV&gt;100 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4093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 Span of RBC are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60-90 days.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 Span of RBC are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100-120 days.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BLOOD VOLUME: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Neonate-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85 ml/kg of BW</a:t>
                      </a:r>
                    </a:p>
                    <a:p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BLOOD VOLUME: 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Adult-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60-70 ml/kg of BW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URINARY SYSTEM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990600"/>
          <a:ext cx="8686800" cy="563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83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ADULTS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9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Infant’s kidneys are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immature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reduced ability to filtrate &amp; concentrate urine.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Kidneys are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mature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enough for proper functioning. 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031"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Nephrons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not grown &amp; functioning.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Nephrons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properly functioning.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497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under voluntary control. 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voluntary control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Gastrointestinal System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066800"/>
          <a:ext cx="86868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ADULTS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quite relaxed in infants resulting in frequent regurgitation &amp; vomiting during infancy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cardiac sphincter of stomach is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fairly tight in adults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641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 functioning is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immature &amp; involuntary Proper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 functioning &amp;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voluntary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159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Temporary teeth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Permanent teeth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159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Stool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neonate is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loose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Liver size:- 4% of body weight. 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Stool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adult is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hard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Liver is 12-13 times its birth weight.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50" y="0"/>
            <a:ext cx="8879650" cy="689529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46469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610600" cy="646469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458200" cy="635027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geingprocess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2480" cy="6858000"/>
          </a:xfrm>
        </p:spPr>
      </p:pic>
      <p:sp>
        <p:nvSpPr>
          <p:cNvPr id="5" name="Rectangle 4"/>
          <p:cNvSpPr/>
          <p:nvPr/>
        </p:nvSpPr>
        <p:spPr>
          <a:xfrm rot="20717128">
            <a:off x="14102" y="660924"/>
            <a:ext cx="5525075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800" b="1" u="sng" dirty="0"/>
              <a:t>DIFFERENCES BETWEEN CHILD AND  ADULT</a:t>
            </a:r>
            <a:endParaRPr lang="en-US" sz="2800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Neurologic System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990601"/>
          <a:ext cx="8686800" cy="590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ADULTS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brain of neonates is about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300-500 grams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weight of brain of adult is about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1,300 - 1,400 grams.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949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Reflex activities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are present during infancy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Disappear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adult as voluntary control is developed. 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949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VISION:- eyes are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anatomically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mature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able to function. 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VISION:-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eyes are mature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function properly.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0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HEARING:- Neonate can heard loud noise at birth.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 can Listen softer &amp; soothing sound.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839200" cy="663632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Lymphoid &amp; Immune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maturation of lymphoid system varies with the child’s age. </a:t>
            </a:r>
          </a:p>
          <a:p>
            <a:r>
              <a:rPr lang="en-US" dirty="0"/>
              <a:t>The lymphoid tissue is small but </a:t>
            </a:r>
            <a:r>
              <a:rPr lang="en-US" dirty="0">
                <a:solidFill>
                  <a:srgbClr val="FF0000"/>
                </a:solidFill>
              </a:rPr>
              <a:t>well developed at birth. </a:t>
            </a:r>
          </a:p>
          <a:p>
            <a:r>
              <a:rPr lang="en-US" dirty="0"/>
              <a:t> It increase rapidly in size up to the age of 10-11 years.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PSYCHOLOGICAL DIFFERENCES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902330"/>
          <a:ext cx="8686800" cy="590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810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NEWBORN</a:t>
                      </a:r>
                      <a:endParaRPr lang="en-US" sz="2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Fear , escape and avoid strangers 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INFANCY</a:t>
                      </a:r>
                      <a:endParaRPr lang="en-US" sz="2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more bonding with parents. Separation anxiety is very common.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049"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TODLLER</a:t>
                      </a:r>
                      <a:endParaRPr lang="en-US" sz="2800" b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Negativistic behaviors 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165"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PRESCHOOLER</a:t>
                      </a:r>
                      <a:endParaRPr lang="en-US" sz="2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short attention span, easily distract able. 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SCHOOLER</a:t>
                      </a:r>
                      <a:endParaRPr lang="en-US" sz="2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Industry Vs. inferiority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3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ADOLESCENT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Identity of peer, confusion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305800" cy="623585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44" y="228600"/>
            <a:ext cx="8854356" cy="664770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Pathologic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1)IMBALANCE OF FLUID &amp; ELECTROLYE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Child lose fluid easily as compared to adults in conditions like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diarrhoea,vomitting,burns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etc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Child get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dehydrate easily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RESISTANCE TO DISEASES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The baby gets immunity from mother which helps the baby fight against infections for first 3 months of life.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Sign &amp; symptoms of disease in children are different from adults.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	As well as the more obvious physiological and cognitive differences between children than adults, working with children and adolescents requires the consideration of future development- physical, social, emotional cognitive- as of primary importance. The need to be aware of the context in which a child or adolescent lives and functions is crucial for both the provision of appropriate management as well as planning for future healthcare.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err="1"/>
              <a:t>Rimple</a:t>
            </a:r>
            <a:r>
              <a:rPr lang="en-US" dirty="0"/>
              <a:t> Sharma, ESSENTIAL OF PEDIATRIC NURSING, </a:t>
            </a:r>
            <a:r>
              <a:rPr lang="en-US" dirty="0" err="1"/>
              <a:t>Jaypee</a:t>
            </a:r>
            <a:r>
              <a:rPr lang="en-US" dirty="0"/>
              <a:t> publication India, page no- 31 to 34. </a:t>
            </a:r>
          </a:p>
          <a:p>
            <a:pPr marL="514350" indent="-514350">
              <a:buAutoNum type="arabicParenR"/>
            </a:pPr>
            <a:r>
              <a:rPr lang="en-US" dirty="0"/>
              <a:t>2) </a:t>
            </a:r>
            <a:r>
              <a:rPr lang="en-US" dirty="0" err="1"/>
              <a:t>Manoj</a:t>
            </a:r>
            <a:r>
              <a:rPr lang="en-US" dirty="0"/>
              <a:t> </a:t>
            </a:r>
            <a:r>
              <a:rPr lang="en-US" dirty="0" err="1"/>
              <a:t>Yadav</a:t>
            </a:r>
            <a:r>
              <a:rPr lang="en-US" dirty="0"/>
              <a:t>,” A TEXT BOOK OF CHILD HEALTH NURSING”, Pee </a:t>
            </a:r>
            <a:r>
              <a:rPr lang="en-US" dirty="0" err="1"/>
              <a:t>Vee</a:t>
            </a:r>
            <a:r>
              <a:rPr lang="en-US" dirty="0"/>
              <a:t> publication India, page no:- 42 to 46. </a:t>
            </a:r>
          </a:p>
          <a:p>
            <a:pPr marL="514350" indent="-514350">
              <a:buAutoNum type="arabicParenR"/>
            </a:pPr>
            <a:r>
              <a:rPr lang="en-US" dirty="0"/>
              <a:t>http://www.rch.org.au/studentorientation.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943600" cy="5867400"/>
          </a:xfrm>
        </p:spPr>
        <p:txBody>
          <a:bodyPr>
            <a:normAutofit/>
          </a:bodyPr>
          <a:lstStyle/>
          <a:p>
            <a:r>
              <a:rPr lang="en-US" dirty="0"/>
              <a:t>There are a many differences between children and adults like </a:t>
            </a:r>
            <a:r>
              <a:rPr lang="en-US" dirty="0">
                <a:solidFill>
                  <a:srgbClr val="FF0000"/>
                </a:solidFill>
              </a:rPr>
              <a:t>physiological, anatomical, cognitive, social and emotional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	These all impact on the way illness and disease present in children and young people, as well as the way healthcare is provided.</a:t>
            </a:r>
          </a:p>
          <a:p>
            <a:r>
              <a:rPr lang="en-IN" dirty="0"/>
              <a:t>This awareness is essential to nurse for </a:t>
            </a:r>
            <a:r>
              <a:rPr lang="en-IN" dirty="0">
                <a:solidFill>
                  <a:srgbClr val="FF0000"/>
                </a:solidFill>
              </a:rPr>
              <a:t>effective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IN" dirty="0">
                <a:solidFill>
                  <a:srgbClr val="FF0000"/>
                </a:solidFill>
              </a:rPr>
              <a:t>management of </a:t>
            </a:r>
            <a:r>
              <a:rPr lang="en-IN" dirty="0" err="1">
                <a:solidFill>
                  <a:srgbClr val="FF0000"/>
                </a:solidFill>
              </a:rPr>
              <a:t>pediatric</a:t>
            </a:r>
            <a:r>
              <a:rPr lang="en-IN" dirty="0">
                <a:solidFill>
                  <a:srgbClr val="FF0000"/>
                </a:solidFill>
              </a:rPr>
              <a:t> emergencies </a:t>
            </a:r>
            <a:r>
              <a:rPr lang="en-IN" dirty="0"/>
              <a:t>and to deliver the care accordingly.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TOSHIBA LAP\Desktop\inf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Difference Between Child &amp;Adult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b="1" dirty="0"/>
              <a:t>Anatomic &amp; Physiologic Difference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1"/>
          <a:ext cx="9144000" cy="609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06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ADULTS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682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New-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born's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head is larger &amp; heavier as compared to his body</a:t>
                      </a:r>
                      <a:endParaRPr lang="en-US" sz="24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Adults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head is not heavier than body</a:t>
                      </a:r>
                      <a:endParaRPr lang="en-US" sz="24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682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 have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thinner skin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than adults.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 skin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 as much thinner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than children. 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207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Children's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cells divide more rapidly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than adults 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Normal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cell division 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682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tears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 early infancy 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There is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tears formation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 eyes.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682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voluntary control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over the environment or activity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Voluntary control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 body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9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12" y="152400"/>
            <a:ext cx="9042188" cy="66170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r>
              <a:rPr lang="en-US" b="1" dirty="0"/>
              <a:t>INTEGUMENTARY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2400" y="914400"/>
          <a:ext cx="8991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7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ADULTS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22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800" dirty="0"/>
                        <a:t>The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apocrine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sweat gland - small and non- functional </a:t>
                      </a:r>
                      <a:r>
                        <a:rPr lang="en-US" sz="2800" dirty="0"/>
                        <a:t>from birth to preschool years.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800" dirty="0"/>
                        <a:t>Start functioning at 8 years of age.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Apocrine</a:t>
                      </a:r>
                      <a:r>
                        <a:rPr lang="en-US" sz="2800" dirty="0"/>
                        <a:t> gland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are properly developed</a:t>
                      </a:r>
                      <a:r>
                        <a:rPr lang="en-US" sz="2800" dirty="0"/>
                        <a:t> in </a:t>
                      </a:r>
                      <a:r>
                        <a:rPr lang="en-US" sz="2800" dirty="0" err="1"/>
                        <a:t>axillae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areolae</a:t>
                      </a:r>
                      <a:r>
                        <a:rPr lang="en-US" sz="2800" dirty="0"/>
                        <a:t> &amp; genital area. 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23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Skin Problems</a:t>
                      </a:r>
                      <a:r>
                        <a:rPr lang="en-US" sz="2800" dirty="0"/>
                        <a:t>:- 1)</a:t>
                      </a:r>
                      <a:r>
                        <a:rPr lang="en-US" sz="2800" dirty="0" err="1"/>
                        <a:t>lenier’s</a:t>
                      </a:r>
                      <a:r>
                        <a:rPr lang="en-US" sz="2800" dirty="0"/>
                        <a:t> disease 2)</a:t>
                      </a:r>
                      <a:r>
                        <a:rPr lang="en-US" sz="2800" dirty="0" err="1"/>
                        <a:t>sclerema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neonatorum</a:t>
                      </a:r>
                      <a:r>
                        <a:rPr lang="en-US" sz="2800" dirty="0"/>
                        <a:t>. 3)</a:t>
                      </a:r>
                      <a:r>
                        <a:rPr lang="en-US" sz="2800" dirty="0" err="1"/>
                        <a:t>tinea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capitis</a:t>
                      </a:r>
                      <a:r>
                        <a:rPr lang="en-US" sz="2800" dirty="0"/>
                        <a:t> 4)</a:t>
                      </a:r>
                      <a:r>
                        <a:rPr lang="en-US" sz="2800" dirty="0" err="1"/>
                        <a:t>tinea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pedis</a:t>
                      </a:r>
                      <a:r>
                        <a:rPr lang="en-US" sz="2800" dirty="0"/>
                        <a:t>. 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This type of skin problems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not seen in adult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610600" cy="6464698"/>
          </a:xfrm>
        </p:spPr>
      </p:pic>
      <p:sp>
        <p:nvSpPr>
          <p:cNvPr id="5" name="Rectangle 4"/>
          <p:cNvSpPr/>
          <p:nvPr/>
        </p:nvSpPr>
        <p:spPr>
          <a:xfrm>
            <a:off x="4953000" y="6396335"/>
            <a:ext cx="353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Tinea</a:t>
            </a:r>
            <a:r>
              <a:rPr lang="en-US" sz="2400" b="1" dirty="0"/>
              <a:t> </a:t>
            </a:r>
            <a:r>
              <a:rPr lang="en-US" sz="2400" b="1" dirty="0" err="1"/>
              <a:t>pedis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28194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Lenier’s</a:t>
            </a:r>
            <a:r>
              <a:rPr lang="en-US" sz="2400" b="1" dirty="0"/>
              <a:t> disease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64008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Tinea</a:t>
            </a:r>
            <a:r>
              <a:rPr lang="en-US" sz="2400" b="1" dirty="0"/>
              <a:t> </a:t>
            </a:r>
            <a:r>
              <a:rPr lang="en-US" sz="2400" b="1" dirty="0" err="1"/>
              <a:t>capitis</a:t>
            </a:r>
            <a:r>
              <a:rPr lang="en-US" sz="2400" b="1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2895600"/>
            <a:ext cx="301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/>
              <a:t>Sclerema</a:t>
            </a:r>
            <a:r>
              <a:rPr lang="en-US" sz="2400" b="1" dirty="0"/>
              <a:t> </a:t>
            </a:r>
            <a:r>
              <a:rPr lang="en-US" sz="2400" b="1" dirty="0" err="1"/>
              <a:t>neonatorum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1050</TotalTime>
  <Words>946</Words>
  <Application>Microsoft Office PowerPoint</Application>
  <PresentationFormat>On-screen Show (4:3)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Gill Sans MT</vt:lpstr>
      <vt:lpstr>Tahoma</vt:lpstr>
      <vt:lpstr>Times New Roman</vt:lpstr>
      <vt:lpstr>Trebuchet MS</vt:lpstr>
      <vt:lpstr>Wingdings</vt:lpstr>
      <vt:lpstr>Gallery</vt:lpstr>
      <vt:lpstr>DIFFERENCES BETWEEN CHILD AND  ADULT </vt:lpstr>
      <vt:lpstr>PowerPoint Presentation</vt:lpstr>
      <vt:lpstr>INTRODUCTION</vt:lpstr>
      <vt:lpstr>Difference Between Child &amp;Adult </vt:lpstr>
      <vt:lpstr>Anatomic &amp; Physiologic Difference</vt:lpstr>
      <vt:lpstr>PowerPoint Presentation</vt:lpstr>
      <vt:lpstr>PowerPoint Presentation</vt:lpstr>
      <vt:lpstr>INTEGUMENTARY SYSTEM</vt:lpstr>
      <vt:lpstr>PowerPoint Presentation</vt:lpstr>
      <vt:lpstr>Respiratory System </vt:lpstr>
      <vt:lpstr>Difference between Adult and Fetal Circulation Characteristics </vt:lpstr>
      <vt:lpstr>PowerPoint Presentation</vt:lpstr>
      <vt:lpstr>Hematologic System </vt:lpstr>
      <vt:lpstr>URINARY SYSTEM </vt:lpstr>
      <vt:lpstr>Gastrointestinal System</vt:lpstr>
      <vt:lpstr>PowerPoint Presentation</vt:lpstr>
      <vt:lpstr>PowerPoint Presentation</vt:lpstr>
      <vt:lpstr>PowerPoint Presentation</vt:lpstr>
      <vt:lpstr>PowerPoint Presentation</vt:lpstr>
      <vt:lpstr>Neurologic System </vt:lpstr>
      <vt:lpstr>PowerPoint Presentation</vt:lpstr>
      <vt:lpstr>Lymphoid &amp; Immune System </vt:lpstr>
      <vt:lpstr>PSYCHOLOGICAL DIFFERENCES</vt:lpstr>
      <vt:lpstr>PowerPoint Presentation</vt:lpstr>
      <vt:lpstr>PowerPoint Presentation</vt:lpstr>
      <vt:lpstr>Pathologic changes</vt:lpstr>
      <vt:lpstr>Summary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BETWEEN CHILD AND  ADULT </dc:title>
  <dc:creator>TOSHIBA LAP</dc:creator>
  <cp:lastModifiedBy>Raj Nirmal</cp:lastModifiedBy>
  <cp:revision>23</cp:revision>
  <dcterms:created xsi:type="dcterms:W3CDTF">2006-08-16T00:00:00Z</dcterms:created>
  <dcterms:modified xsi:type="dcterms:W3CDTF">2020-08-11T10:55:34Z</dcterms:modified>
</cp:coreProperties>
</file>