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8" r:id="rId11"/>
    <p:sldId id="269" r:id="rId12"/>
    <p:sldId id="260" r:id="rId13"/>
    <p:sldId id="270" r:id="rId14"/>
    <p:sldId id="261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7BBA6-F118-48A7-AD63-DB46294154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55C84-1F61-44FF-B20F-823D5CA675F0}">
      <dgm:prSet/>
      <dgm:spPr/>
      <dgm:t>
        <a:bodyPr/>
        <a:lstStyle/>
        <a:p>
          <a:pPr rtl="0"/>
          <a:r>
            <a:rPr lang="en-US" dirty="0"/>
            <a:t>In central government, the ministry of welfare plays a major role in framing policies and </a:t>
          </a:r>
          <a:r>
            <a:rPr lang="en-US" dirty="0" err="1"/>
            <a:t>programmes</a:t>
          </a:r>
          <a:r>
            <a:rPr lang="en-US" dirty="0"/>
            <a:t> for the handicapped.</a:t>
          </a:r>
        </a:p>
      </dgm:t>
    </dgm:pt>
    <dgm:pt modelId="{5FD3A5C7-F3E5-4F86-8B1C-9DC02CD1C90E}" type="parTrans" cxnId="{D4B54F6E-EC40-4B6D-B53F-5D869DCD99CF}">
      <dgm:prSet/>
      <dgm:spPr/>
      <dgm:t>
        <a:bodyPr/>
        <a:lstStyle/>
        <a:p>
          <a:endParaRPr lang="en-US"/>
        </a:p>
      </dgm:t>
    </dgm:pt>
    <dgm:pt modelId="{63094C99-2B41-4B29-A280-86F3F4511D61}" type="sibTrans" cxnId="{D4B54F6E-EC40-4B6D-B53F-5D869DCD99CF}">
      <dgm:prSet/>
      <dgm:spPr/>
      <dgm:t>
        <a:bodyPr/>
        <a:lstStyle/>
        <a:p>
          <a:endParaRPr lang="en-US"/>
        </a:p>
      </dgm:t>
    </dgm:pt>
    <dgm:pt modelId="{56DF8479-4BAA-45AD-BC1F-AAE80E3530CB}">
      <dgm:prSet/>
      <dgm:spPr/>
      <dgm:t>
        <a:bodyPr/>
        <a:lstStyle/>
        <a:p>
          <a:pPr rtl="0"/>
          <a:r>
            <a:rPr lang="en-US" dirty="0"/>
            <a:t>All state government and union territories in India have established department of social welfare of the handicapped.</a:t>
          </a:r>
        </a:p>
      </dgm:t>
    </dgm:pt>
    <dgm:pt modelId="{EC9F7E87-36A3-4C16-BFAA-7CEF265F50AF}" type="parTrans" cxnId="{778DED71-3FCC-479D-968F-2BA0C91192B5}">
      <dgm:prSet/>
      <dgm:spPr/>
      <dgm:t>
        <a:bodyPr/>
        <a:lstStyle/>
        <a:p>
          <a:endParaRPr lang="en-US"/>
        </a:p>
      </dgm:t>
    </dgm:pt>
    <dgm:pt modelId="{7C08DB4D-6C1E-450F-BEEC-23D7F961A62C}" type="sibTrans" cxnId="{778DED71-3FCC-479D-968F-2BA0C91192B5}">
      <dgm:prSet/>
      <dgm:spPr/>
      <dgm:t>
        <a:bodyPr/>
        <a:lstStyle/>
        <a:p>
          <a:endParaRPr lang="en-US"/>
        </a:p>
      </dgm:t>
    </dgm:pt>
    <dgm:pt modelId="{034B36FA-0385-4A6C-9161-FD5D6C616AF1}">
      <dgm:prSet/>
      <dgm:spPr/>
      <dgm:t>
        <a:bodyPr/>
        <a:lstStyle/>
        <a:p>
          <a:pPr rtl="0"/>
          <a:r>
            <a:rPr lang="en-US" dirty="0"/>
            <a:t>The main focus is to providing </a:t>
          </a:r>
        </a:p>
      </dgm:t>
    </dgm:pt>
    <dgm:pt modelId="{5BDA8F37-F5D6-43C1-A0AA-3C77F379263A}" type="parTrans" cxnId="{D45B050A-D0AA-427F-9317-ED4464E650B3}">
      <dgm:prSet/>
      <dgm:spPr/>
      <dgm:t>
        <a:bodyPr/>
        <a:lstStyle/>
        <a:p>
          <a:endParaRPr lang="en-US"/>
        </a:p>
      </dgm:t>
    </dgm:pt>
    <dgm:pt modelId="{978C2D76-44EC-46D3-8333-F8E5804FA069}" type="sibTrans" cxnId="{D45B050A-D0AA-427F-9317-ED4464E650B3}">
      <dgm:prSet/>
      <dgm:spPr/>
      <dgm:t>
        <a:bodyPr/>
        <a:lstStyle/>
        <a:p>
          <a:endParaRPr lang="en-US"/>
        </a:p>
      </dgm:t>
    </dgm:pt>
    <dgm:pt modelId="{56D248C8-C5B6-4A00-87AA-CD86791B22D6}">
      <dgm:prSet custT="1"/>
      <dgm:spPr/>
      <dgm:t>
        <a:bodyPr/>
        <a:lstStyle/>
        <a:p>
          <a:pPr rtl="0"/>
          <a:r>
            <a:rPr lang="en-US" sz="2800" b="1" dirty="0"/>
            <a:t>I. Educational </a:t>
          </a:r>
          <a:r>
            <a:rPr lang="en-US" sz="1900" dirty="0"/>
            <a:t>&amp;</a:t>
          </a:r>
        </a:p>
      </dgm:t>
    </dgm:pt>
    <dgm:pt modelId="{4892E2FC-A851-4A76-90C5-7E534F8F8BDB}" type="parTrans" cxnId="{9C688D78-D6AD-42D5-975A-500798F85EBE}">
      <dgm:prSet/>
      <dgm:spPr/>
      <dgm:t>
        <a:bodyPr/>
        <a:lstStyle/>
        <a:p>
          <a:endParaRPr lang="en-US"/>
        </a:p>
      </dgm:t>
    </dgm:pt>
    <dgm:pt modelId="{AD25AA17-A55E-4F23-8E42-E494C341FEBB}" type="sibTrans" cxnId="{9C688D78-D6AD-42D5-975A-500798F85EBE}">
      <dgm:prSet/>
      <dgm:spPr/>
      <dgm:t>
        <a:bodyPr/>
        <a:lstStyle/>
        <a:p>
          <a:endParaRPr lang="en-US"/>
        </a:p>
      </dgm:t>
    </dgm:pt>
    <dgm:pt modelId="{725DB37A-B9F2-4FAA-BC87-F6B773F78F0A}">
      <dgm:prSet custT="1"/>
      <dgm:spPr/>
      <dgm:t>
        <a:bodyPr/>
        <a:lstStyle/>
        <a:p>
          <a:pPr rtl="0"/>
          <a:r>
            <a:rPr lang="en-US" sz="2400" b="1" dirty="0"/>
            <a:t>II. Employment facilities of the handicapped</a:t>
          </a:r>
        </a:p>
      </dgm:t>
    </dgm:pt>
    <dgm:pt modelId="{611063F5-B634-4138-882E-AC3BE08C8ED2}" type="parTrans" cxnId="{3691BFBD-305F-450B-96BF-5B9B3A05ED86}">
      <dgm:prSet/>
      <dgm:spPr/>
      <dgm:t>
        <a:bodyPr/>
        <a:lstStyle/>
        <a:p>
          <a:endParaRPr lang="en-US"/>
        </a:p>
      </dgm:t>
    </dgm:pt>
    <dgm:pt modelId="{DF66723A-563B-4EE4-9FF8-443037CB2EFD}" type="sibTrans" cxnId="{3691BFBD-305F-450B-96BF-5B9B3A05ED86}">
      <dgm:prSet/>
      <dgm:spPr/>
      <dgm:t>
        <a:bodyPr/>
        <a:lstStyle/>
        <a:p>
          <a:endParaRPr lang="en-US"/>
        </a:p>
      </dgm:t>
    </dgm:pt>
    <dgm:pt modelId="{441B4F0D-6C9B-4096-8C15-99F4F6372EFD}" type="pres">
      <dgm:prSet presAssocID="{24B7BBA6-F118-48A7-AD63-DB46294154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CBA2E0-6BC1-426D-B6A4-2E36C4AD5AAC}" type="pres">
      <dgm:prSet presAssocID="{A0A55C84-1F61-44FF-B20F-823D5CA675F0}" presName="circle1" presStyleLbl="node1" presStyleIdx="0" presStyleCnt="5"/>
      <dgm:spPr/>
    </dgm:pt>
    <dgm:pt modelId="{80C466EB-FB73-42D3-8A57-790BA00627F9}" type="pres">
      <dgm:prSet presAssocID="{A0A55C84-1F61-44FF-B20F-823D5CA675F0}" presName="space" presStyleCnt="0"/>
      <dgm:spPr/>
    </dgm:pt>
    <dgm:pt modelId="{7368DE42-713C-419F-9F03-555CFB45F515}" type="pres">
      <dgm:prSet presAssocID="{A0A55C84-1F61-44FF-B20F-823D5CA675F0}" presName="rect1" presStyleLbl="alignAcc1" presStyleIdx="0" presStyleCnt="5"/>
      <dgm:spPr/>
    </dgm:pt>
    <dgm:pt modelId="{E418050D-CBA7-4DC2-9F2E-F868B3577AA2}" type="pres">
      <dgm:prSet presAssocID="{56DF8479-4BAA-45AD-BC1F-AAE80E3530CB}" presName="vertSpace2" presStyleLbl="node1" presStyleIdx="0" presStyleCnt="5"/>
      <dgm:spPr/>
    </dgm:pt>
    <dgm:pt modelId="{6FF8FADA-0A21-4C9C-A495-48113433B4F0}" type="pres">
      <dgm:prSet presAssocID="{56DF8479-4BAA-45AD-BC1F-AAE80E3530CB}" presName="circle2" presStyleLbl="node1" presStyleIdx="1" presStyleCnt="5"/>
      <dgm:spPr/>
    </dgm:pt>
    <dgm:pt modelId="{63348555-AF39-4BD8-B27E-DC54A32F18C3}" type="pres">
      <dgm:prSet presAssocID="{56DF8479-4BAA-45AD-BC1F-AAE80E3530CB}" presName="rect2" presStyleLbl="alignAcc1" presStyleIdx="1" presStyleCnt="5"/>
      <dgm:spPr/>
    </dgm:pt>
    <dgm:pt modelId="{074C2AF5-187A-41FE-B706-ECF31CA6407A}" type="pres">
      <dgm:prSet presAssocID="{034B36FA-0385-4A6C-9161-FD5D6C616AF1}" presName="vertSpace3" presStyleLbl="node1" presStyleIdx="1" presStyleCnt="5"/>
      <dgm:spPr/>
    </dgm:pt>
    <dgm:pt modelId="{E23DC788-F55D-4BE9-B6B4-3C40F041B4F3}" type="pres">
      <dgm:prSet presAssocID="{034B36FA-0385-4A6C-9161-FD5D6C616AF1}" presName="circle3" presStyleLbl="node1" presStyleIdx="2" presStyleCnt="5"/>
      <dgm:spPr/>
    </dgm:pt>
    <dgm:pt modelId="{58052A8F-CA4F-4A66-AE90-2D6AF403086C}" type="pres">
      <dgm:prSet presAssocID="{034B36FA-0385-4A6C-9161-FD5D6C616AF1}" presName="rect3" presStyleLbl="alignAcc1" presStyleIdx="2" presStyleCnt="5"/>
      <dgm:spPr/>
    </dgm:pt>
    <dgm:pt modelId="{2496EAE3-3B2A-4738-8F7D-E977504F8F70}" type="pres">
      <dgm:prSet presAssocID="{56D248C8-C5B6-4A00-87AA-CD86791B22D6}" presName="vertSpace4" presStyleLbl="node1" presStyleIdx="2" presStyleCnt="5"/>
      <dgm:spPr/>
    </dgm:pt>
    <dgm:pt modelId="{50736CD4-5D8E-4A6C-B8B4-109786213698}" type="pres">
      <dgm:prSet presAssocID="{56D248C8-C5B6-4A00-87AA-CD86791B22D6}" presName="circle4" presStyleLbl="node1" presStyleIdx="3" presStyleCnt="5"/>
      <dgm:spPr/>
    </dgm:pt>
    <dgm:pt modelId="{A73F2F0B-7ADE-4B1F-804E-C7668940190C}" type="pres">
      <dgm:prSet presAssocID="{56D248C8-C5B6-4A00-87AA-CD86791B22D6}" presName="rect4" presStyleLbl="alignAcc1" presStyleIdx="3" presStyleCnt="5" custLinFactNeighborY="7422"/>
      <dgm:spPr/>
    </dgm:pt>
    <dgm:pt modelId="{D709D6B2-A6B4-44B0-A91F-B514441430FA}" type="pres">
      <dgm:prSet presAssocID="{725DB37A-B9F2-4FAA-BC87-F6B773F78F0A}" presName="vertSpace5" presStyleLbl="node1" presStyleIdx="3" presStyleCnt="5"/>
      <dgm:spPr/>
    </dgm:pt>
    <dgm:pt modelId="{CEA02DA1-9D60-446F-9003-F95259F5BD85}" type="pres">
      <dgm:prSet presAssocID="{725DB37A-B9F2-4FAA-BC87-F6B773F78F0A}" presName="circle5" presStyleLbl="node1" presStyleIdx="4" presStyleCnt="5"/>
      <dgm:spPr/>
    </dgm:pt>
    <dgm:pt modelId="{2D233EDD-555A-493E-B485-9DE3BAF32669}" type="pres">
      <dgm:prSet presAssocID="{725DB37A-B9F2-4FAA-BC87-F6B773F78F0A}" presName="rect5" presStyleLbl="alignAcc1" presStyleIdx="4" presStyleCnt="5"/>
      <dgm:spPr/>
    </dgm:pt>
    <dgm:pt modelId="{EF6E8882-8CA6-4594-8CB3-51774D718044}" type="pres">
      <dgm:prSet presAssocID="{A0A55C84-1F61-44FF-B20F-823D5CA675F0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B3DF2166-907F-42CF-A9FE-ABBCFEC04BFC}" type="pres">
      <dgm:prSet presAssocID="{56DF8479-4BAA-45AD-BC1F-AAE80E3530CB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528693EA-E327-49F9-A936-DB84B0251A0C}" type="pres">
      <dgm:prSet presAssocID="{034B36FA-0385-4A6C-9161-FD5D6C616AF1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EEA9D64-2CF5-4F17-85F9-8AB833507E3F}" type="pres">
      <dgm:prSet presAssocID="{56D248C8-C5B6-4A00-87AA-CD86791B22D6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A2CA73E-33B0-4439-9921-02D062FF874A}" type="pres">
      <dgm:prSet presAssocID="{725DB37A-B9F2-4FAA-BC87-F6B773F78F0A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45B050A-D0AA-427F-9317-ED4464E650B3}" srcId="{24B7BBA6-F118-48A7-AD63-DB4629415423}" destId="{034B36FA-0385-4A6C-9161-FD5D6C616AF1}" srcOrd="2" destOrd="0" parTransId="{5BDA8F37-F5D6-43C1-A0AA-3C77F379263A}" sibTransId="{978C2D76-44EC-46D3-8333-F8E5804FA069}"/>
    <dgm:cxn modelId="{84BC1B0D-9613-4566-A3CD-4C267FBB6565}" type="presOf" srcId="{725DB37A-B9F2-4FAA-BC87-F6B773F78F0A}" destId="{2D233EDD-555A-493E-B485-9DE3BAF32669}" srcOrd="0" destOrd="0" presId="urn:microsoft.com/office/officeart/2005/8/layout/target3"/>
    <dgm:cxn modelId="{EF24AD12-C0C2-4FD2-BF04-509C1EF6424D}" type="presOf" srcId="{034B36FA-0385-4A6C-9161-FD5D6C616AF1}" destId="{58052A8F-CA4F-4A66-AE90-2D6AF403086C}" srcOrd="0" destOrd="0" presId="urn:microsoft.com/office/officeart/2005/8/layout/target3"/>
    <dgm:cxn modelId="{A663341F-C3EF-429B-96E6-2D9683C312FC}" type="presOf" srcId="{A0A55C84-1F61-44FF-B20F-823D5CA675F0}" destId="{7368DE42-713C-419F-9F03-555CFB45F515}" srcOrd="0" destOrd="0" presId="urn:microsoft.com/office/officeart/2005/8/layout/target3"/>
    <dgm:cxn modelId="{D5EA5729-5A4E-479C-A291-50520BC0631F}" type="presOf" srcId="{56D248C8-C5B6-4A00-87AA-CD86791B22D6}" destId="{A73F2F0B-7ADE-4B1F-804E-C7668940190C}" srcOrd="0" destOrd="0" presId="urn:microsoft.com/office/officeart/2005/8/layout/target3"/>
    <dgm:cxn modelId="{EBBE333C-8056-46BD-93ED-AF2C62B1A2E9}" type="presOf" srcId="{725DB37A-B9F2-4FAA-BC87-F6B773F78F0A}" destId="{9A2CA73E-33B0-4439-9921-02D062FF874A}" srcOrd="1" destOrd="0" presId="urn:microsoft.com/office/officeart/2005/8/layout/target3"/>
    <dgm:cxn modelId="{25FB4B5E-F731-4120-80BB-2B750FEAFD50}" type="presOf" srcId="{24B7BBA6-F118-48A7-AD63-DB4629415423}" destId="{441B4F0D-6C9B-4096-8C15-99F4F6372EFD}" srcOrd="0" destOrd="0" presId="urn:microsoft.com/office/officeart/2005/8/layout/target3"/>
    <dgm:cxn modelId="{D4B54F6E-EC40-4B6D-B53F-5D869DCD99CF}" srcId="{24B7BBA6-F118-48A7-AD63-DB4629415423}" destId="{A0A55C84-1F61-44FF-B20F-823D5CA675F0}" srcOrd="0" destOrd="0" parTransId="{5FD3A5C7-F3E5-4F86-8B1C-9DC02CD1C90E}" sibTransId="{63094C99-2B41-4B29-A280-86F3F4511D61}"/>
    <dgm:cxn modelId="{778DED71-3FCC-479D-968F-2BA0C91192B5}" srcId="{24B7BBA6-F118-48A7-AD63-DB4629415423}" destId="{56DF8479-4BAA-45AD-BC1F-AAE80E3530CB}" srcOrd="1" destOrd="0" parTransId="{EC9F7E87-36A3-4C16-BFAA-7CEF265F50AF}" sibTransId="{7C08DB4D-6C1E-450F-BEEC-23D7F961A62C}"/>
    <dgm:cxn modelId="{9C688D78-D6AD-42D5-975A-500798F85EBE}" srcId="{24B7BBA6-F118-48A7-AD63-DB4629415423}" destId="{56D248C8-C5B6-4A00-87AA-CD86791B22D6}" srcOrd="3" destOrd="0" parTransId="{4892E2FC-A851-4A76-90C5-7E534F8F8BDB}" sibTransId="{AD25AA17-A55E-4F23-8E42-E494C341FEBB}"/>
    <dgm:cxn modelId="{B85BB57E-0356-4B80-8335-33241657FE40}" type="presOf" srcId="{56DF8479-4BAA-45AD-BC1F-AAE80E3530CB}" destId="{63348555-AF39-4BD8-B27E-DC54A32F18C3}" srcOrd="0" destOrd="0" presId="urn:microsoft.com/office/officeart/2005/8/layout/target3"/>
    <dgm:cxn modelId="{7E860C90-7E70-4669-817E-7DE932E73BE3}" type="presOf" srcId="{56D248C8-C5B6-4A00-87AA-CD86791B22D6}" destId="{EEEA9D64-2CF5-4F17-85F9-8AB833507E3F}" srcOrd="1" destOrd="0" presId="urn:microsoft.com/office/officeart/2005/8/layout/target3"/>
    <dgm:cxn modelId="{B378ACA0-09AD-4FA4-91AD-E09FE3F82434}" type="presOf" srcId="{A0A55C84-1F61-44FF-B20F-823D5CA675F0}" destId="{EF6E8882-8CA6-4594-8CB3-51774D718044}" srcOrd="1" destOrd="0" presId="urn:microsoft.com/office/officeart/2005/8/layout/target3"/>
    <dgm:cxn modelId="{3691BFBD-305F-450B-96BF-5B9B3A05ED86}" srcId="{24B7BBA6-F118-48A7-AD63-DB4629415423}" destId="{725DB37A-B9F2-4FAA-BC87-F6B773F78F0A}" srcOrd="4" destOrd="0" parTransId="{611063F5-B634-4138-882E-AC3BE08C8ED2}" sibTransId="{DF66723A-563B-4EE4-9FF8-443037CB2EFD}"/>
    <dgm:cxn modelId="{760137BE-9393-457A-95F2-5A6983093775}" type="presOf" srcId="{56DF8479-4BAA-45AD-BC1F-AAE80E3530CB}" destId="{B3DF2166-907F-42CF-A9FE-ABBCFEC04BFC}" srcOrd="1" destOrd="0" presId="urn:microsoft.com/office/officeart/2005/8/layout/target3"/>
    <dgm:cxn modelId="{44BFB0F8-DE6B-4831-A632-C6C9F082D161}" type="presOf" srcId="{034B36FA-0385-4A6C-9161-FD5D6C616AF1}" destId="{528693EA-E327-49F9-A936-DB84B0251A0C}" srcOrd="1" destOrd="0" presId="urn:microsoft.com/office/officeart/2005/8/layout/target3"/>
    <dgm:cxn modelId="{A2B764E1-06F0-4BF8-8E62-D4A2F6F0E51A}" type="presParOf" srcId="{441B4F0D-6C9B-4096-8C15-99F4F6372EFD}" destId="{0ACBA2E0-6BC1-426D-B6A4-2E36C4AD5AAC}" srcOrd="0" destOrd="0" presId="urn:microsoft.com/office/officeart/2005/8/layout/target3"/>
    <dgm:cxn modelId="{5ED9E42E-13CB-4E8F-ABBB-DC25E40B51ED}" type="presParOf" srcId="{441B4F0D-6C9B-4096-8C15-99F4F6372EFD}" destId="{80C466EB-FB73-42D3-8A57-790BA00627F9}" srcOrd="1" destOrd="0" presId="urn:microsoft.com/office/officeart/2005/8/layout/target3"/>
    <dgm:cxn modelId="{83354865-AF40-4459-86B6-D1B1D1BA9375}" type="presParOf" srcId="{441B4F0D-6C9B-4096-8C15-99F4F6372EFD}" destId="{7368DE42-713C-419F-9F03-555CFB45F515}" srcOrd="2" destOrd="0" presId="urn:microsoft.com/office/officeart/2005/8/layout/target3"/>
    <dgm:cxn modelId="{125BC610-03E4-43D2-9A0A-2A0347B4CF18}" type="presParOf" srcId="{441B4F0D-6C9B-4096-8C15-99F4F6372EFD}" destId="{E418050D-CBA7-4DC2-9F2E-F868B3577AA2}" srcOrd="3" destOrd="0" presId="urn:microsoft.com/office/officeart/2005/8/layout/target3"/>
    <dgm:cxn modelId="{2D6FF826-099D-4067-8FA5-2E15451D3DF9}" type="presParOf" srcId="{441B4F0D-6C9B-4096-8C15-99F4F6372EFD}" destId="{6FF8FADA-0A21-4C9C-A495-48113433B4F0}" srcOrd="4" destOrd="0" presId="urn:microsoft.com/office/officeart/2005/8/layout/target3"/>
    <dgm:cxn modelId="{1B02E72B-E8DD-451F-982B-B92BC330144E}" type="presParOf" srcId="{441B4F0D-6C9B-4096-8C15-99F4F6372EFD}" destId="{63348555-AF39-4BD8-B27E-DC54A32F18C3}" srcOrd="5" destOrd="0" presId="urn:microsoft.com/office/officeart/2005/8/layout/target3"/>
    <dgm:cxn modelId="{8D96A1AF-D3B0-49E8-B312-739212DEB310}" type="presParOf" srcId="{441B4F0D-6C9B-4096-8C15-99F4F6372EFD}" destId="{074C2AF5-187A-41FE-B706-ECF31CA6407A}" srcOrd="6" destOrd="0" presId="urn:microsoft.com/office/officeart/2005/8/layout/target3"/>
    <dgm:cxn modelId="{D33E22C8-E7AB-43FE-ACF4-0D4396B99A8F}" type="presParOf" srcId="{441B4F0D-6C9B-4096-8C15-99F4F6372EFD}" destId="{E23DC788-F55D-4BE9-B6B4-3C40F041B4F3}" srcOrd="7" destOrd="0" presId="urn:microsoft.com/office/officeart/2005/8/layout/target3"/>
    <dgm:cxn modelId="{78B77E36-EA81-4C6A-8C0C-6F5349204387}" type="presParOf" srcId="{441B4F0D-6C9B-4096-8C15-99F4F6372EFD}" destId="{58052A8F-CA4F-4A66-AE90-2D6AF403086C}" srcOrd="8" destOrd="0" presId="urn:microsoft.com/office/officeart/2005/8/layout/target3"/>
    <dgm:cxn modelId="{42A0C58E-0B31-4A03-BD6D-DF442AACFF2F}" type="presParOf" srcId="{441B4F0D-6C9B-4096-8C15-99F4F6372EFD}" destId="{2496EAE3-3B2A-4738-8F7D-E977504F8F70}" srcOrd="9" destOrd="0" presId="urn:microsoft.com/office/officeart/2005/8/layout/target3"/>
    <dgm:cxn modelId="{10914E43-5835-434B-99F3-F24D289C1DBA}" type="presParOf" srcId="{441B4F0D-6C9B-4096-8C15-99F4F6372EFD}" destId="{50736CD4-5D8E-4A6C-B8B4-109786213698}" srcOrd="10" destOrd="0" presId="urn:microsoft.com/office/officeart/2005/8/layout/target3"/>
    <dgm:cxn modelId="{EFDF3FA6-CC5B-4668-A141-86E83A64E0DE}" type="presParOf" srcId="{441B4F0D-6C9B-4096-8C15-99F4F6372EFD}" destId="{A73F2F0B-7ADE-4B1F-804E-C7668940190C}" srcOrd="11" destOrd="0" presId="urn:microsoft.com/office/officeart/2005/8/layout/target3"/>
    <dgm:cxn modelId="{5760A1EA-87F8-4AA8-9EEE-7C8A050F8045}" type="presParOf" srcId="{441B4F0D-6C9B-4096-8C15-99F4F6372EFD}" destId="{D709D6B2-A6B4-44B0-A91F-B514441430FA}" srcOrd="12" destOrd="0" presId="urn:microsoft.com/office/officeart/2005/8/layout/target3"/>
    <dgm:cxn modelId="{D1FB570E-4BB0-427F-9A8B-1F43B7F28D50}" type="presParOf" srcId="{441B4F0D-6C9B-4096-8C15-99F4F6372EFD}" destId="{CEA02DA1-9D60-446F-9003-F95259F5BD85}" srcOrd="13" destOrd="0" presId="urn:microsoft.com/office/officeart/2005/8/layout/target3"/>
    <dgm:cxn modelId="{A59BEE2C-21FF-4591-969D-E86C8BC3CA32}" type="presParOf" srcId="{441B4F0D-6C9B-4096-8C15-99F4F6372EFD}" destId="{2D233EDD-555A-493E-B485-9DE3BAF32669}" srcOrd="14" destOrd="0" presId="urn:microsoft.com/office/officeart/2005/8/layout/target3"/>
    <dgm:cxn modelId="{2E02BE79-B074-4D24-9C08-F9B6CD43834F}" type="presParOf" srcId="{441B4F0D-6C9B-4096-8C15-99F4F6372EFD}" destId="{EF6E8882-8CA6-4594-8CB3-51774D718044}" srcOrd="15" destOrd="0" presId="urn:microsoft.com/office/officeart/2005/8/layout/target3"/>
    <dgm:cxn modelId="{FFEE2070-98B2-4724-B40F-23533AAFB16B}" type="presParOf" srcId="{441B4F0D-6C9B-4096-8C15-99F4F6372EFD}" destId="{B3DF2166-907F-42CF-A9FE-ABBCFEC04BFC}" srcOrd="16" destOrd="0" presId="urn:microsoft.com/office/officeart/2005/8/layout/target3"/>
    <dgm:cxn modelId="{44F4A9C1-E75C-4588-BAA8-8F4342517B13}" type="presParOf" srcId="{441B4F0D-6C9B-4096-8C15-99F4F6372EFD}" destId="{528693EA-E327-49F9-A936-DB84B0251A0C}" srcOrd="17" destOrd="0" presId="urn:microsoft.com/office/officeart/2005/8/layout/target3"/>
    <dgm:cxn modelId="{30CE077F-969D-46DE-9D39-5DDF2B9C84CC}" type="presParOf" srcId="{441B4F0D-6C9B-4096-8C15-99F4F6372EFD}" destId="{EEEA9D64-2CF5-4F17-85F9-8AB833507E3F}" srcOrd="18" destOrd="0" presId="urn:microsoft.com/office/officeart/2005/8/layout/target3"/>
    <dgm:cxn modelId="{4AC75038-D006-4062-90F6-ECF66083B8A2}" type="presParOf" srcId="{441B4F0D-6C9B-4096-8C15-99F4F6372EFD}" destId="{9A2CA73E-33B0-4439-9921-02D062FF874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BA2E0-6BC1-426D-B6A4-2E36C4AD5AAC}">
      <dsp:nvSpPr>
        <dsp:cNvPr id="0" name=""/>
        <dsp:cNvSpPr/>
      </dsp:nvSpPr>
      <dsp:spPr>
        <a:xfrm>
          <a:off x="0" y="0"/>
          <a:ext cx="5105400" cy="51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8DE42-713C-419F-9F03-555CFB45F515}">
      <dsp:nvSpPr>
        <dsp:cNvPr id="0" name=""/>
        <dsp:cNvSpPr/>
      </dsp:nvSpPr>
      <dsp:spPr>
        <a:xfrm>
          <a:off x="2552700" y="0"/>
          <a:ext cx="6591300" cy="51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central government, the ministry of welfare plays a major role in framing policies and </a:t>
          </a:r>
          <a:r>
            <a:rPr lang="en-US" sz="1900" kern="1200" dirty="0" err="1"/>
            <a:t>programmes</a:t>
          </a:r>
          <a:r>
            <a:rPr lang="en-US" sz="1900" kern="1200" dirty="0"/>
            <a:t> for the handicapped.</a:t>
          </a:r>
        </a:p>
      </dsp:txBody>
      <dsp:txXfrm>
        <a:off x="2552700" y="0"/>
        <a:ext cx="6591300" cy="816863"/>
      </dsp:txXfrm>
    </dsp:sp>
    <dsp:sp modelId="{6FF8FADA-0A21-4C9C-A495-48113433B4F0}">
      <dsp:nvSpPr>
        <dsp:cNvPr id="0" name=""/>
        <dsp:cNvSpPr/>
      </dsp:nvSpPr>
      <dsp:spPr>
        <a:xfrm>
          <a:off x="536066" y="816863"/>
          <a:ext cx="4033266" cy="40332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8555-AF39-4BD8-B27E-DC54A32F18C3}">
      <dsp:nvSpPr>
        <dsp:cNvPr id="0" name=""/>
        <dsp:cNvSpPr/>
      </dsp:nvSpPr>
      <dsp:spPr>
        <a:xfrm>
          <a:off x="2552700" y="816863"/>
          <a:ext cx="6591300" cy="4033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state government and union territories in India have established department of social welfare of the handicapped.</a:t>
          </a:r>
        </a:p>
      </dsp:txBody>
      <dsp:txXfrm>
        <a:off x="2552700" y="816863"/>
        <a:ext cx="6591300" cy="816863"/>
      </dsp:txXfrm>
    </dsp:sp>
    <dsp:sp modelId="{E23DC788-F55D-4BE9-B6B4-3C40F041B4F3}">
      <dsp:nvSpPr>
        <dsp:cNvPr id="0" name=""/>
        <dsp:cNvSpPr/>
      </dsp:nvSpPr>
      <dsp:spPr>
        <a:xfrm>
          <a:off x="1072133" y="1633727"/>
          <a:ext cx="2961132" cy="29611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52A8F-CA4F-4A66-AE90-2D6AF403086C}">
      <dsp:nvSpPr>
        <dsp:cNvPr id="0" name=""/>
        <dsp:cNvSpPr/>
      </dsp:nvSpPr>
      <dsp:spPr>
        <a:xfrm>
          <a:off x="2552700" y="1633727"/>
          <a:ext cx="6591300" cy="29611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main focus is to providing </a:t>
          </a:r>
        </a:p>
      </dsp:txBody>
      <dsp:txXfrm>
        <a:off x="2552700" y="1633727"/>
        <a:ext cx="6591300" cy="816864"/>
      </dsp:txXfrm>
    </dsp:sp>
    <dsp:sp modelId="{50736CD4-5D8E-4A6C-B8B4-109786213698}">
      <dsp:nvSpPr>
        <dsp:cNvPr id="0" name=""/>
        <dsp:cNvSpPr/>
      </dsp:nvSpPr>
      <dsp:spPr>
        <a:xfrm>
          <a:off x="1608201" y="2450591"/>
          <a:ext cx="1888998" cy="18889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F2F0B-7ADE-4B1F-804E-C7668940190C}">
      <dsp:nvSpPr>
        <dsp:cNvPr id="0" name=""/>
        <dsp:cNvSpPr/>
      </dsp:nvSpPr>
      <dsp:spPr>
        <a:xfrm>
          <a:off x="2552700" y="2590793"/>
          <a:ext cx="6591300" cy="1888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I. Educational </a:t>
          </a:r>
          <a:r>
            <a:rPr lang="en-US" sz="1900" kern="1200" dirty="0"/>
            <a:t>&amp;</a:t>
          </a:r>
        </a:p>
      </dsp:txBody>
      <dsp:txXfrm>
        <a:off x="2552700" y="2590793"/>
        <a:ext cx="6591300" cy="816864"/>
      </dsp:txXfrm>
    </dsp:sp>
    <dsp:sp modelId="{CEA02DA1-9D60-446F-9003-F95259F5BD85}">
      <dsp:nvSpPr>
        <dsp:cNvPr id="0" name=""/>
        <dsp:cNvSpPr/>
      </dsp:nvSpPr>
      <dsp:spPr>
        <a:xfrm>
          <a:off x="2144268" y="3267455"/>
          <a:ext cx="816863" cy="816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33EDD-555A-493E-B485-9DE3BAF32669}">
      <dsp:nvSpPr>
        <dsp:cNvPr id="0" name=""/>
        <dsp:cNvSpPr/>
      </dsp:nvSpPr>
      <dsp:spPr>
        <a:xfrm>
          <a:off x="2552700" y="3267455"/>
          <a:ext cx="6591300" cy="816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II. Employment facilities of the handicapped</a:t>
          </a:r>
        </a:p>
      </dsp:txBody>
      <dsp:txXfrm>
        <a:off x="2552700" y="3267455"/>
        <a:ext cx="6591300" cy="81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7" y="1501775"/>
            <a:ext cx="9144000" cy="14700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WELFARE SERVICES FOR </a:t>
            </a:r>
            <a:b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HANDICAPPED CHILDREN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58B6F7-A5A8-4C22-8E0F-1CA581AE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77" y="5130799"/>
            <a:ext cx="6248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Presented By,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IN" altLang="en-US" sz="2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Mr. Dayanand Belagavi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IN" altLang="en-US"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IN" altLang="en-US" sz="2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Professor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Department of Child Health Nursing, SNC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6F82EE4-1E4C-476E-BB44-BCE79C375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225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763000" cy="5105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Self-Employment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Banks provide loans at low interest rates to promote self-employment.</a:t>
            </a:r>
          </a:p>
          <a:p>
            <a:r>
              <a:rPr lang="en-US" dirty="0"/>
              <a:t>Residential houses allotted to the handicapped persons.</a:t>
            </a:r>
          </a:p>
          <a:p>
            <a:r>
              <a:rPr lang="en-US" dirty="0"/>
              <a:t>Concessional tickets are available</a:t>
            </a:r>
          </a:p>
          <a:p>
            <a:r>
              <a:rPr lang="en-US" dirty="0"/>
              <a:t>Assistance for purchase and fitting of aids and appliances for physical rehabilitation.</a:t>
            </a:r>
          </a:p>
          <a:p>
            <a:pPr>
              <a:buNone/>
            </a:pPr>
            <a:r>
              <a:rPr lang="en-US" dirty="0"/>
              <a:t>The facilities and concessions are: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Schemes of integrated education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Job reservation in Government sector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Economic assistance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Welfare schemes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Travel concessions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5105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Rehabilitation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Under the scheme each village consisting of 1000 people has been assigned a village Rehabilitation worker to identify the needs of disabled persons.</a:t>
            </a:r>
          </a:p>
          <a:p>
            <a:r>
              <a:rPr lang="en-US" dirty="0"/>
              <a:t>Primary Rehabilitation Assistant  for 0-30 villages.</a:t>
            </a:r>
          </a:p>
          <a:p>
            <a:r>
              <a:rPr lang="en-US" dirty="0"/>
              <a:t>PHC -  vocational training, appropriate education and employment.</a:t>
            </a:r>
          </a:p>
          <a:p>
            <a:r>
              <a:rPr lang="en-US" dirty="0"/>
              <a:t>District Rehabilitation Centre</a:t>
            </a:r>
          </a:p>
          <a:p>
            <a:r>
              <a:rPr lang="en-US" dirty="0"/>
              <a:t>Regional Training </a:t>
            </a:r>
            <a:r>
              <a:rPr lang="en-US" dirty="0" err="1"/>
              <a:t>Cantres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Vocational Rehabilitation </a:t>
            </a:r>
            <a:r>
              <a:rPr lang="en-US" dirty="0" err="1"/>
              <a:t>Centres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Deaf, blind, orthopedically handicapped, mildly retarded and negative leprosy may avail the services provided by the VRC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Voluntary organization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4572000" cy="4953000"/>
          </a:xfrm>
        </p:spPr>
      </p:pic>
      <p:pic>
        <p:nvPicPr>
          <p:cNvPr id="1026" name="Picture 2" descr="C:\Users\TOSHIBA\Desktop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495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SCHEMES FOR WELFARE OF HANDICAPPED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DEENDAYAL DISABLED REHABILITATION SCHEME (DDRS)</a:t>
            </a:r>
          </a:p>
          <a:p>
            <a:pPr marL="514350" indent="-514350">
              <a:buAutoNum type="arabicPeriod"/>
            </a:pPr>
            <a:r>
              <a:rPr lang="en-US" dirty="0"/>
              <a:t>ASSISTANCE TO DISABLEDPERSONS FOR PURCHASE/ FITTING OF AIDS AND APPLIANCES (ADIP)</a:t>
            </a:r>
          </a:p>
          <a:p>
            <a:pPr marL="514350" indent="-514350">
              <a:buAutoNum type="arabicPeriod"/>
            </a:pPr>
            <a:r>
              <a:rPr lang="en-US" dirty="0"/>
              <a:t>NATIONAL INSTITUTIONS</a:t>
            </a:r>
          </a:p>
          <a:p>
            <a:pPr marL="514350" indent="-514350">
              <a:buAutoNum type="arabicPeriod"/>
            </a:pPr>
            <a:r>
              <a:rPr lang="en-US" dirty="0"/>
              <a:t>THE NATIONAL HANDICAPPED FINANCE AND DEVELOPMENT CORPORATION</a:t>
            </a:r>
          </a:p>
          <a:p>
            <a:pPr marL="514350" indent="-514350">
              <a:buAutoNum type="arabicPeriod"/>
            </a:pPr>
            <a:r>
              <a:rPr lang="en-US"/>
              <a:t>SCHEMES </a:t>
            </a:r>
            <a:r>
              <a:rPr lang="en-US" dirty="0"/>
              <a:t>FOR IMPLANTATION OF PERSONS WITH DISABILITIES</a:t>
            </a:r>
          </a:p>
          <a:p>
            <a:pPr marL="514350" indent="-514350">
              <a:buAutoNum type="arabicPeriod"/>
            </a:pPr>
            <a:r>
              <a:rPr lang="en-US" dirty="0"/>
              <a:t>SCHEME FOR INCENTIVES TO EMPLOYERS IN THE PRIVATE SECTOR FOR PROVIDING EMPLOYMENT TO PERSONS WITH DISABILITIES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DEENDAYAL DISABLED REHABILITATION SCHEME (DDRS)</a:t>
            </a: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382000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915400" cy="5334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41" y="1447800"/>
            <a:ext cx="8533259" cy="50291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915400" cy="53431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534400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ORGANIZATIONS PROVIDING FACILITIES TO THE DISABLED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Educational facilities for handicapped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Integrated Education Scheme for Disabled operated by the Department of Education. The scheme provides:</a:t>
            </a:r>
          </a:p>
          <a:p>
            <a:pPr>
              <a:buNone/>
            </a:pPr>
            <a:r>
              <a:rPr lang="en-US" dirty="0"/>
              <a:t>a. The handicapped children are provided certain allowances.</a:t>
            </a:r>
          </a:p>
          <a:p>
            <a:pPr>
              <a:buNone/>
            </a:pPr>
            <a:r>
              <a:rPr lang="en-US" dirty="0"/>
              <a:t>b. The severely orthopedically handicapped children to bring one attendant is allowed.</a:t>
            </a:r>
          </a:p>
          <a:p>
            <a:pPr>
              <a:buNone/>
            </a:pPr>
            <a:r>
              <a:rPr lang="en-US" dirty="0"/>
              <a:t>c. Disabled children residing in school hostel, within the same institution may also be paid boarding.</a:t>
            </a:r>
          </a:p>
          <a:p>
            <a:pPr>
              <a:buNone/>
            </a:pPr>
            <a:r>
              <a:rPr lang="en-US" dirty="0"/>
              <a:t>d. Severely orthopedically handicapped children residing in school hostels may need the assistance of a helper.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1097</TotalTime>
  <Words>369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Office Theme</vt:lpstr>
      <vt:lpstr>WELFARE SERVICES FOR  HANDICAPPED CHILDREN</vt:lpstr>
      <vt:lpstr>SCHEMES FOR WELFARE OF HANDICAPPED</vt:lpstr>
      <vt:lpstr>DEENDAYAL DISABLED REHABILITATION SCHEME (DDRS)</vt:lpstr>
      <vt:lpstr>PowerPoint Presentation</vt:lpstr>
      <vt:lpstr>PowerPoint Presentation</vt:lpstr>
      <vt:lpstr>PowerPoint Presentation</vt:lpstr>
      <vt:lpstr>PowerPoint Presentation</vt:lpstr>
      <vt:lpstr>ORGANIZATIONS PROVIDING FACILITIES TO THE DISABLED</vt:lpstr>
      <vt:lpstr>I. Educational facilities for handicapped </vt:lpstr>
      <vt:lpstr>PowerPoint Presentation</vt:lpstr>
      <vt:lpstr>PowerPoint Presentation</vt:lpstr>
      <vt:lpstr>II. Self-Employment  </vt:lpstr>
      <vt:lpstr>PowerPoint Presentation</vt:lpstr>
      <vt:lpstr>District Rehabilitation Centres</vt:lpstr>
      <vt:lpstr>Vocational Rehabilitation Centres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services for handicapped children</dc:title>
  <dc:creator>TOSHIBA</dc:creator>
  <cp:lastModifiedBy>Raj Nirmal</cp:lastModifiedBy>
  <cp:revision>7</cp:revision>
  <dcterms:created xsi:type="dcterms:W3CDTF">2006-08-16T00:00:00Z</dcterms:created>
  <dcterms:modified xsi:type="dcterms:W3CDTF">2020-08-13T04:16:13Z</dcterms:modified>
</cp:coreProperties>
</file>