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9" r:id="rId3"/>
  </p:sldMasterIdLst>
  <p:sldIdLst>
    <p:sldId id="256" r:id="rId4"/>
    <p:sldId id="257" r:id="rId5"/>
    <p:sldId id="273" r:id="rId6"/>
    <p:sldId id="258" r:id="rId7"/>
    <p:sldId id="274" r:id="rId8"/>
    <p:sldId id="259" r:id="rId9"/>
    <p:sldId id="26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70" r:id="rId18"/>
    <p:sldId id="271" r:id="rId19"/>
    <p:sldId id="272" r:id="rId20"/>
    <p:sldId id="267" r:id="rId21"/>
    <p:sldId id="26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90600" y="1143000"/>
            <a:ext cx="7315200" cy="20574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50292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457200"/>
            <a:ext cx="158115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457200"/>
            <a:ext cx="459105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57200"/>
            <a:ext cx="6324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09800" y="1828800"/>
            <a:ext cx="6324600" cy="42672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IN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794" name="Picture 2" descr="bkg copy"/>
          <p:cNvPicPr>
            <a:picLocks noChangeAspect="1" noChangeArrowheads="1"/>
          </p:cNvPicPr>
          <p:nvPr/>
        </p:nvPicPr>
        <p:blipFill>
          <a:blip r:embed="rId2" cstate="print"/>
          <a:srcRect r="35674" b="18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89820" name="Rectangle 28"/>
          <p:cNvSpPr>
            <a:spLocks noChangeArrowheads="1"/>
          </p:cNvSpPr>
          <p:nvPr/>
        </p:nvSpPr>
        <p:spPr bwMode="auto">
          <a:xfrm>
            <a:off x="685800" y="2133600"/>
            <a:ext cx="7772400" cy="1466850"/>
          </a:xfrm>
          <a:prstGeom prst="rect">
            <a:avLst/>
          </a:prstGeom>
          <a:solidFill>
            <a:srgbClr val="F8F8F8"/>
          </a:solidFill>
          <a:ln w="76200">
            <a:solidFill>
              <a:schemeClr val="bg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IN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91440" tIns="45720" rIns="91440"/>
          <a:lstStyle>
            <a:lvl1pPr algn="ctr">
              <a:defRPr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810000"/>
            <a:ext cx="6400800" cy="1752600"/>
          </a:xfrm>
          <a:ln w="9525"/>
        </p:spPr>
        <p:txBody>
          <a:bodyPr lIns="91440" tIns="45720" rIns="91440" bIns="45720"/>
          <a:lstStyle>
            <a:lvl1pPr marL="0" indent="0" algn="r">
              <a:buFontTx/>
              <a:buNone/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9819" name="Line 27"/>
          <p:cNvSpPr>
            <a:spLocks noChangeShapeType="1"/>
          </p:cNvSpPr>
          <p:nvPr/>
        </p:nvSpPr>
        <p:spPr bwMode="auto">
          <a:xfrm>
            <a:off x="381000" y="5943600"/>
            <a:ext cx="8382000" cy="0"/>
          </a:xfrm>
          <a:prstGeom prst="line">
            <a:avLst/>
          </a:prstGeom>
          <a:noFill/>
          <a:ln w="28575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289838" name="AutoShape 4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6990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Treatment</a:t>
            </a:r>
          </a:p>
        </p:txBody>
      </p:sp>
      <p:sp>
        <p:nvSpPr>
          <p:cNvPr id="289840" name="AutoShape 4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043613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Summary</a:t>
            </a:r>
          </a:p>
        </p:txBody>
      </p:sp>
      <p:sp>
        <p:nvSpPr>
          <p:cNvPr id="289841" name="AutoShape 4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8465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Perspectives</a:t>
            </a:r>
          </a:p>
        </p:txBody>
      </p:sp>
      <p:sp>
        <p:nvSpPr>
          <p:cNvPr id="289847" name="AutoShape 55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327275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CAP RAST</a:t>
            </a:r>
            <a:endParaRPr lang="en-US" sz="1000" b="1" baseline="46000">
              <a:solidFill>
                <a:schemeClr val="bg2"/>
              </a:solidFill>
            </a:endParaRPr>
          </a:p>
        </p:txBody>
      </p:sp>
      <p:sp>
        <p:nvSpPr>
          <p:cNvPr id="289848" name="Oval 5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915275" y="6105525"/>
            <a:ext cx="357188" cy="357188"/>
          </a:xfrm>
          <a:prstGeom prst="ellipse">
            <a:avLst/>
          </a:prstGeom>
          <a:solidFill>
            <a:srgbClr val="AEDD8D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CHDs</a:t>
            </a:r>
          </a:p>
        </p:txBody>
      </p:sp>
      <p:sp>
        <p:nvSpPr>
          <p:cNvPr id="289849" name="Oval 5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81988" y="6105525"/>
            <a:ext cx="357187" cy="357188"/>
          </a:xfrm>
          <a:prstGeom prst="ellipse">
            <a:avLst/>
          </a:prstGeom>
          <a:solidFill>
            <a:srgbClr val="759AC7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URDs</a:t>
            </a:r>
          </a:p>
        </p:txBody>
      </p:sp>
      <p:sp>
        <p:nvSpPr>
          <p:cNvPr id="289850" name="Oval 5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96250" y="6424613"/>
            <a:ext cx="357188" cy="357187"/>
          </a:xfrm>
          <a:prstGeom prst="ellipse">
            <a:avLst/>
          </a:prstGeom>
          <a:solidFill>
            <a:srgbClr val="FEFE7A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LRDs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89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9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89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795" grpId="0"/>
      <p:bldP spid="289796" grpId="0" build="p">
        <p:tmplLst>
          <p:tmpl lvl="1">
            <p:tnLst>
              <p:par>
                <p:cTn presetID="3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897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897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897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2897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2897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143000"/>
            <a:ext cx="4267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143000"/>
            <a:ext cx="42672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581400"/>
            <a:ext cx="42672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28600" y="1143000"/>
            <a:ext cx="8686800" cy="47244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0994" name="Picture 2" descr="bkg copy"/>
          <p:cNvPicPr>
            <a:picLocks noChangeAspect="1" noChangeArrowheads="1"/>
          </p:cNvPicPr>
          <p:nvPr userDrawn="1"/>
        </p:nvPicPr>
        <p:blipFill>
          <a:blip r:embed="rId2" cstate="print"/>
          <a:srcRect r="35674" b="18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40995" name="Rectangle 3"/>
          <p:cNvSpPr>
            <a:spLocks noChangeArrowheads="1"/>
          </p:cNvSpPr>
          <p:nvPr userDrawn="1"/>
        </p:nvSpPr>
        <p:spPr bwMode="auto">
          <a:xfrm>
            <a:off x="685800" y="2133600"/>
            <a:ext cx="7772400" cy="1466850"/>
          </a:xfrm>
          <a:prstGeom prst="rect">
            <a:avLst/>
          </a:prstGeom>
          <a:solidFill>
            <a:srgbClr val="F8F8F8"/>
          </a:solidFill>
          <a:ln w="76200">
            <a:solidFill>
              <a:schemeClr val="bg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IN"/>
          </a:p>
        </p:txBody>
      </p:sp>
      <p:sp>
        <p:nvSpPr>
          <p:cNvPr id="3409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91440" tIns="45720" rIns="91440"/>
          <a:lstStyle>
            <a:lvl1pPr algn="ctr">
              <a:defRPr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409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810000"/>
            <a:ext cx="6400800" cy="1752600"/>
          </a:xfrm>
          <a:ln w="9525"/>
        </p:spPr>
        <p:txBody>
          <a:bodyPr lIns="91440" tIns="45720" rIns="91440" bIns="45720"/>
          <a:lstStyle>
            <a:lvl1pPr marL="0" indent="0" algn="r">
              <a:buFontTx/>
              <a:buNone/>
              <a:defRPr sz="16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41004" name="Line 12"/>
          <p:cNvSpPr>
            <a:spLocks noChangeShapeType="1"/>
          </p:cNvSpPr>
          <p:nvPr userDrawn="1"/>
        </p:nvSpPr>
        <p:spPr bwMode="auto">
          <a:xfrm>
            <a:off x="381000" y="5943600"/>
            <a:ext cx="8382000" cy="0"/>
          </a:xfrm>
          <a:prstGeom prst="line">
            <a:avLst/>
          </a:prstGeom>
          <a:noFill/>
          <a:ln w="28575" cap="rnd">
            <a:solidFill>
              <a:schemeClr val="folHlink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en-IN"/>
          </a:p>
        </p:txBody>
      </p:sp>
      <p:sp>
        <p:nvSpPr>
          <p:cNvPr id="341022" name="AutoShape 30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6990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Treatment</a:t>
            </a:r>
          </a:p>
        </p:txBody>
      </p:sp>
      <p:sp>
        <p:nvSpPr>
          <p:cNvPr id="341024" name="AutoShape 32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6043613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Summary</a:t>
            </a:r>
          </a:p>
        </p:txBody>
      </p:sp>
      <p:sp>
        <p:nvSpPr>
          <p:cNvPr id="341025" name="AutoShape 33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418465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Perspectives</a:t>
            </a:r>
          </a:p>
        </p:txBody>
      </p:sp>
      <p:sp>
        <p:nvSpPr>
          <p:cNvPr id="341031" name="AutoShape 39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2327275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CAP RAST</a:t>
            </a:r>
            <a:endParaRPr lang="en-US" sz="1000" b="1" baseline="46000">
              <a:solidFill>
                <a:schemeClr val="bg2"/>
              </a:solidFill>
            </a:endParaRPr>
          </a:p>
        </p:txBody>
      </p:sp>
      <p:sp>
        <p:nvSpPr>
          <p:cNvPr id="341032" name="Oval 40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915275" y="6105525"/>
            <a:ext cx="357188" cy="357188"/>
          </a:xfrm>
          <a:prstGeom prst="ellipse">
            <a:avLst/>
          </a:prstGeom>
          <a:solidFill>
            <a:srgbClr val="AEDD8D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CHDs</a:t>
            </a:r>
          </a:p>
        </p:txBody>
      </p:sp>
      <p:sp>
        <p:nvSpPr>
          <p:cNvPr id="341033" name="Oval 41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8281988" y="6105525"/>
            <a:ext cx="357187" cy="357188"/>
          </a:xfrm>
          <a:prstGeom prst="ellipse">
            <a:avLst/>
          </a:prstGeom>
          <a:solidFill>
            <a:srgbClr val="759AC7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URDs</a:t>
            </a:r>
          </a:p>
        </p:txBody>
      </p:sp>
      <p:sp>
        <p:nvSpPr>
          <p:cNvPr id="341034" name="Oval 42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8096250" y="6424613"/>
            <a:ext cx="357188" cy="357187"/>
          </a:xfrm>
          <a:prstGeom prst="ellipse">
            <a:avLst/>
          </a:prstGeom>
          <a:solidFill>
            <a:srgbClr val="FEFE7A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LRDs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09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409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6" grpId="0"/>
      <p:bldP spid="340997" grpId="0" build="p">
        <p:tmplLst>
          <p:tmpl lvl="1">
            <p:tnLst>
              <p:par>
                <p:cTn presetID="3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09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4099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4099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4099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4099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267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98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0" y="1828800"/>
            <a:ext cx="30861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I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09800" y="4572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828800"/>
            <a:ext cx="6324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bkg copy"/>
          <p:cNvPicPr>
            <a:picLocks noChangeAspect="1" noChangeArrowheads="1"/>
          </p:cNvPicPr>
          <p:nvPr/>
        </p:nvPicPr>
        <p:blipFill>
          <a:blip r:embed="rId15" cstate="print"/>
          <a:srcRect r="35674" b="1819"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228600" y="1143000"/>
            <a:ext cx="8686800" cy="4800600"/>
          </a:xfrm>
          <a:prstGeom prst="rect">
            <a:avLst/>
          </a:prstGeom>
          <a:solidFill>
            <a:srgbClr val="F8F8F8"/>
          </a:solidFill>
          <a:ln w="76200">
            <a:solidFill>
              <a:schemeClr val="bg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IN"/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228600" y="228600"/>
            <a:ext cx="8686800" cy="609600"/>
          </a:xfrm>
          <a:prstGeom prst="rect">
            <a:avLst/>
          </a:prstGeom>
          <a:solidFill>
            <a:srgbClr val="777777"/>
          </a:solidFill>
          <a:ln w="76200">
            <a:solidFill>
              <a:schemeClr val="bg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IN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6096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vert="horz" wrap="square" lIns="137160" tIns="91440" rIns="13716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86800" cy="47244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vert="horz" wrap="square" lIns="137160" tIns="137160" rIns="137160" bIns="13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2" name="Oval 18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915275" y="6105525"/>
            <a:ext cx="357188" cy="357188"/>
          </a:xfrm>
          <a:prstGeom prst="ellipse">
            <a:avLst/>
          </a:prstGeom>
          <a:solidFill>
            <a:srgbClr val="AEDD8D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CHDs</a:t>
            </a:r>
          </a:p>
        </p:txBody>
      </p:sp>
      <p:sp>
        <p:nvSpPr>
          <p:cNvPr id="1043" name="Oval 1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81988" y="6105525"/>
            <a:ext cx="357187" cy="357188"/>
          </a:xfrm>
          <a:prstGeom prst="ellipse">
            <a:avLst/>
          </a:prstGeom>
          <a:solidFill>
            <a:srgbClr val="759AC7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URDs</a:t>
            </a:r>
          </a:p>
        </p:txBody>
      </p:sp>
      <p:sp>
        <p:nvSpPr>
          <p:cNvPr id="1044" name="Oval 2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96250" y="6424613"/>
            <a:ext cx="357188" cy="357187"/>
          </a:xfrm>
          <a:prstGeom prst="ellipse">
            <a:avLst/>
          </a:prstGeom>
          <a:solidFill>
            <a:srgbClr val="FEFE7A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LRDs</a:t>
            </a:r>
          </a:p>
        </p:txBody>
      </p:sp>
      <p:sp>
        <p:nvSpPr>
          <p:cNvPr id="1045" name="AutoShape 2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6990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Treatment</a:t>
            </a:r>
          </a:p>
        </p:txBody>
      </p:sp>
      <p:sp>
        <p:nvSpPr>
          <p:cNvPr id="1046" name="AutoShape 2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327275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CAP RAST</a:t>
            </a:r>
            <a:endParaRPr lang="en-US" sz="1000" b="1" baseline="46000">
              <a:solidFill>
                <a:schemeClr val="bg2"/>
              </a:solidFill>
            </a:endParaRPr>
          </a:p>
        </p:txBody>
      </p:sp>
      <p:sp>
        <p:nvSpPr>
          <p:cNvPr id="1047" name="AutoShape 2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043613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Summary</a:t>
            </a:r>
          </a:p>
        </p:txBody>
      </p:sp>
      <p:sp>
        <p:nvSpPr>
          <p:cNvPr id="1051" name="AutoShape 2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8465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Perspectives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>
        <p:tmplLst>
          <p:tmpl>
            <p:tnLst>
              <p:par>
                <p:cTn presetID="3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•"/>
        <a:defRPr>
          <a:solidFill>
            <a:srgbClr val="333333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–"/>
        <a:defRPr sz="16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•"/>
        <a:defRPr sz="1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–"/>
        <a:defRPr sz="12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2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2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2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2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200">
          <a:solidFill>
            <a:srgbClr val="333333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9970" name="Picture 2" descr="bkg copy"/>
          <p:cNvPicPr>
            <a:picLocks noChangeAspect="1" noChangeArrowheads="1"/>
          </p:cNvPicPr>
          <p:nvPr/>
        </p:nvPicPr>
        <p:blipFill>
          <a:blip r:embed="rId13" cstate="print"/>
          <a:srcRect r="35674" b="181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39971" name="Rectangle 3"/>
          <p:cNvSpPr>
            <a:spLocks noChangeArrowheads="1"/>
          </p:cNvSpPr>
          <p:nvPr/>
        </p:nvSpPr>
        <p:spPr bwMode="auto">
          <a:xfrm>
            <a:off x="228600" y="1143000"/>
            <a:ext cx="8686800" cy="48006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IN"/>
          </a:p>
        </p:txBody>
      </p:sp>
      <p:sp>
        <p:nvSpPr>
          <p:cNvPr id="339972" name="Rectangle 4"/>
          <p:cNvSpPr>
            <a:spLocks noChangeArrowheads="1"/>
          </p:cNvSpPr>
          <p:nvPr/>
        </p:nvSpPr>
        <p:spPr bwMode="auto">
          <a:xfrm>
            <a:off x="228600" y="228600"/>
            <a:ext cx="8686800" cy="609600"/>
          </a:xfrm>
          <a:prstGeom prst="rect">
            <a:avLst/>
          </a:prstGeom>
          <a:solidFill>
            <a:srgbClr val="777777"/>
          </a:solidFill>
          <a:ln w="76200">
            <a:solidFill>
              <a:schemeClr val="bg1"/>
            </a:solidFill>
            <a:miter lim="800000"/>
            <a:headEnd/>
            <a:tailEnd/>
          </a:ln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endParaRPr lang="en-IN"/>
          </a:p>
        </p:txBody>
      </p:sp>
      <p:sp>
        <p:nvSpPr>
          <p:cNvPr id="33997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6096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vert="horz" wrap="square" lIns="137160" tIns="91440" rIns="13716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3997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86800" cy="4724400"/>
          </a:xfrm>
          <a:prstGeom prst="rect">
            <a:avLst/>
          </a:prstGeom>
          <a:noFill/>
          <a:ln w="76200">
            <a:noFill/>
            <a:miter lim="800000"/>
            <a:headEnd/>
            <a:tailEnd/>
          </a:ln>
          <a:effectLst/>
        </p:spPr>
        <p:txBody>
          <a:bodyPr vert="horz" wrap="square" lIns="137160" tIns="137160" rIns="137160" bIns="1371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39998" name="AutoShape 3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6990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Treatment</a:t>
            </a:r>
          </a:p>
        </p:txBody>
      </p:sp>
      <p:sp>
        <p:nvSpPr>
          <p:cNvPr id="340000" name="AutoShape 3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6043613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Summary</a:t>
            </a:r>
          </a:p>
        </p:txBody>
      </p:sp>
      <p:sp>
        <p:nvSpPr>
          <p:cNvPr id="340001" name="AutoShape 33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184650" y="6284913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Perspectives</a:t>
            </a:r>
          </a:p>
        </p:txBody>
      </p:sp>
      <p:sp>
        <p:nvSpPr>
          <p:cNvPr id="340007" name="AutoShape 39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2327275" y="6283325"/>
            <a:ext cx="1295400" cy="304800"/>
          </a:xfrm>
          <a:prstGeom prst="flowChartAlternateProcess">
            <a:avLst/>
          </a:prstGeom>
          <a:gradFill rotWithShape="1">
            <a:gsLst>
              <a:gs pos="0">
                <a:srgbClr val="DDDDDD"/>
              </a:gs>
              <a:gs pos="50000">
                <a:schemeClr val="bg1"/>
              </a:gs>
              <a:gs pos="100000">
                <a:srgbClr val="DDDDDD"/>
              </a:gs>
            </a:gsLst>
            <a:lin ang="5400000" scaled="1"/>
          </a:gra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bg2"/>
                </a:solidFill>
              </a:rPr>
              <a:t>CAP RAST</a:t>
            </a:r>
            <a:endParaRPr lang="en-US" sz="1000" b="1" baseline="46000">
              <a:solidFill>
                <a:schemeClr val="bg2"/>
              </a:solidFill>
            </a:endParaRPr>
          </a:p>
        </p:txBody>
      </p:sp>
      <p:sp>
        <p:nvSpPr>
          <p:cNvPr id="340008" name="Oval 40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7915275" y="6105525"/>
            <a:ext cx="357188" cy="357188"/>
          </a:xfrm>
          <a:prstGeom prst="ellipse">
            <a:avLst/>
          </a:prstGeom>
          <a:solidFill>
            <a:srgbClr val="AEDD8D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CHDs</a:t>
            </a:r>
          </a:p>
        </p:txBody>
      </p:sp>
      <p:sp>
        <p:nvSpPr>
          <p:cNvPr id="340009" name="Oval 41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281988" y="6105525"/>
            <a:ext cx="357187" cy="357188"/>
          </a:xfrm>
          <a:prstGeom prst="ellipse">
            <a:avLst/>
          </a:prstGeom>
          <a:solidFill>
            <a:srgbClr val="759AC7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URDs</a:t>
            </a:r>
          </a:p>
        </p:txBody>
      </p:sp>
      <p:sp>
        <p:nvSpPr>
          <p:cNvPr id="340010" name="Oval 42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96250" y="6424613"/>
            <a:ext cx="357188" cy="357187"/>
          </a:xfrm>
          <a:prstGeom prst="ellipse">
            <a:avLst/>
          </a:prstGeom>
          <a:solidFill>
            <a:srgbClr val="FEFE7A"/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800" b="1">
                <a:solidFill>
                  <a:srgbClr val="5F5F5F"/>
                </a:solidFill>
              </a:rPr>
              <a:t>LRDs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99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39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399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39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3" grpId="0"/>
      <p:bldP spid="339974" grpId="0">
        <p:tmplLst>
          <p:tmpl>
            <p:tnLst>
              <p:par>
                <p:cTn presetID="37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399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3997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3997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900" decel="100000" fill="hold"/>
                        <p:tgtEl>
                          <p:spTgt spid="3399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900"/>
                          </p:stCondLst>
                        </p:cTn>
                        <p:tgtEl>
                          <p:spTgt spid="3399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•"/>
        <a:defRPr sz="2000">
          <a:solidFill>
            <a:srgbClr val="333333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–"/>
        <a:defRPr>
          <a:solidFill>
            <a:srgbClr val="333333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•"/>
        <a:defRPr sz="1600">
          <a:solidFill>
            <a:srgbClr val="333333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–"/>
        <a:defRPr sz="1400">
          <a:solidFill>
            <a:srgbClr val="333333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400">
          <a:solidFill>
            <a:srgbClr val="333333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400">
          <a:solidFill>
            <a:srgbClr val="333333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400">
          <a:solidFill>
            <a:srgbClr val="333333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400">
          <a:solidFill>
            <a:srgbClr val="333333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0"/>
        </a:spcBef>
        <a:spcAft>
          <a:spcPct val="50000"/>
        </a:spcAft>
        <a:buClr>
          <a:srgbClr val="4D4D4D"/>
        </a:buClr>
        <a:buChar char="»"/>
        <a:defRPr sz="1400">
          <a:solidFill>
            <a:srgbClr val="333333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64547"/>
            <a:ext cx="6705600" cy="1676400"/>
          </a:xfrm>
        </p:spPr>
        <p:txBody>
          <a:bodyPr/>
          <a:lstStyle/>
          <a:p>
            <a:r>
              <a:rPr lang="en-IN" sz="7200" dirty="0" smtClean="0"/>
              <a:t>BELL’S PALSY</a:t>
            </a:r>
            <a:endParaRPr lang="en-IN" sz="7200" dirty="0"/>
          </a:p>
        </p:txBody>
      </p:sp>
      <p:sp>
        <p:nvSpPr>
          <p:cNvPr id="52226" name="AutoShape 2" descr="mk:@MSITStore:F:\m.sc.2nd%20yr\medical%20surgical\MOS5%20Surgery.chm::/HTML/31_files/DA1DB3C31FF5.png"/>
          <p:cNvSpPr>
            <a:spLocks noChangeAspect="1" noChangeArrowheads="1"/>
          </p:cNvSpPr>
          <p:nvPr/>
        </p:nvSpPr>
        <p:spPr bwMode="auto">
          <a:xfrm>
            <a:off x="63500" y="-136525"/>
            <a:ext cx="2571750" cy="2343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52228" name="AutoShape 4" descr="mk:@MSITStore:F:\m.sc.2nd%20yr\medical%20surgical\MOS5%20Surgery.chm::/HTML/31_files/DA1DB3C31FF5.png"/>
          <p:cNvSpPr>
            <a:spLocks noChangeAspect="1" noChangeArrowheads="1"/>
          </p:cNvSpPr>
          <p:nvPr/>
        </p:nvSpPr>
        <p:spPr bwMode="auto">
          <a:xfrm>
            <a:off x="63500" y="-136525"/>
            <a:ext cx="2571750" cy="23431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7" name="Picture 6" descr="kghif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475269"/>
            <a:ext cx="8001000" cy="1981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05000" y="4986694"/>
            <a:ext cx="5715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000" dirty="0" smtClean="0"/>
              <a:t>Presented By:</a:t>
            </a:r>
          </a:p>
          <a:p>
            <a:pPr algn="ctr"/>
            <a:r>
              <a:rPr lang="en-IN" sz="2000" dirty="0" smtClean="0"/>
              <a:t>Ms. Sonal Patel</a:t>
            </a:r>
          </a:p>
          <a:p>
            <a:pPr algn="ctr"/>
            <a:r>
              <a:rPr lang="en-IN" sz="2000" dirty="0" smtClean="0"/>
              <a:t>Assistant Professor</a:t>
            </a:r>
          </a:p>
          <a:p>
            <a:pPr algn="ctr"/>
            <a:r>
              <a:rPr lang="en-IN" sz="2000" dirty="0" smtClean="0"/>
              <a:t>Sumandeep Nursing College</a:t>
            </a:r>
          </a:p>
          <a:p>
            <a:pPr algn="ctr"/>
            <a:r>
              <a:rPr lang="en-IN" sz="2000" dirty="0" smtClean="0"/>
              <a:t>Sumandeep Vidyapeeth Deemed to be University</a:t>
            </a:r>
            <a:endParaRPr lang="en-IN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45" y="307717"/>
            <a:ext cx="1443864" cy="1898908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324600" cy="914400"/>
          </a:xfrm>
        </p:spPr>
        <p:txBody>
          <a:bodyPr/>
          <a:lstStyle/>
          <a:p>
            <a:r>
              <a:rPr lang="en-IN" dirty="0" smtClean="0"/>
              <a:t>MANAGEMENT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r>
              <a:rPr lang="en-IN" dirty="0" smtClean="0"/>
              <a:t>Corticosteroid therapy </a:t>
            </a:r>
          </a:p>
          <a:p>
            <a:pPr lvl="0"/>
            <a:r>
              <a:rPr lang="en-IN" dirty="0" smtClean="0"/>
              <a:t>Eye care to maintain lubrication and moisture if unable to close. </a:t>
            </a:r>
          </a:p>
          <a:p>
            <a:pPr lvl="0"/>
            <a:r>
              <a:rPr lang="en-IN" dirty="0" smtClean="0"/>
              <a:t>Physical therapy, electrical stimulation to maintain muscle tone.</a:t>
            </a:r>
          </a:p>
          <a:p>
            <a:pPr lvl="0"/>
            <a:r>
              <a:rPr lang="en-IN" dirty="0" smtClean="0"/>
              <a:t>Surgery to </a:t>
            </a:r>
            <a:r>
              <a:rPr lang="en-IN" dirty="0" err="1" smtClean="0"/>
              <a:t>anastomose</a:t>
            </a:r>
            <a:r>
              <a:rPr lang="en-IN" dirty="0" smtClean="0"/>
              <a:t> facial nerve to other cranial nerve .</a:t>
            </a:r>
          </a:p>
          <a:p>
            <a:pPr lvl="0"/>
            <a:r>
              <a:rPr lang="en-IN" dirty="0" err="1" smtClean="0"/>
              <a:t>Nonsteroidal</a:t>
            </a:r>
            <a:r>
              <a:rPr lang="en-IN" dirty="0" smtClean="0"/>
              <a:t> anti-inflammatory drugs (NSAIDs) and analgesics to relieve pain.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324600" cy="685800"/>
          </a:xfrm>
        </p:spPr>
        <p:txBody>
          <a:bodyPr/>
          <a:lstStyle/>
          <a:p>
            <a:r>
              <a:rPr lang="en-IN" dirty="0" smtClean="0"/>
              <a:t> </a:t>
            </a:r>
            <a:br>
              <a:rPr lang="en-IN" dirty="0" smtClean="0"/>
            </a:br>
            <a:r>
              <a:rPr lang="en-IN" dirty="0" smtClean="0"/>
              <a:t>COMPLICATIONS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lvl="0"/>
            <a:r>
              <a:rPr lang="en-IN" dirty="0" smtClean="0"/>
              <a:t>Corneal ulceration</a:t>
            </a:r>
          </a:p>
          <a:p>
            <a:pPr lvl="0"/>
            <a:r>
              <a:rPr lang="en-IN" dirty="0" smtClean="0"/>
              <a:t>Impairment of vision</a:t>
            </a:r>
          </a:p>
          <a:p>
            <a:pPr lvl="0"/>
            <a:r>
              <a:rPr lang="en-IN" dirty="0" smtClean="0"/>
              <a:t>Body image disturbance related to facial nerve paralysis</a:t>
            </a:r>
          </a:p>
          <a:p>
            <a:pPr>
              <a:buNone/>
            </a:pPr>
            <a:endParaRPr lang="en-IN" dirty="0"/>
          </a:p>
        </p:txBody>
      </p:sp>
      <p:pic>
        <p:nvPicPr>
          <p:cNvPr id="5" name="Picture 4" descr="f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5200" y="3200400"/>
            <a:ext cx="5638800" cy="36576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324600" cy="914400"/>
          </a:xfrm>
        </p:spPr>
        <p:txBody>
          <a:bodyPr/>
          <a:lstStyle/>
          <a:p>
            <a:r>
              <a:rPr lang="en-IN" dirty="0" smtClean="0"/>
              <a:t>Nursing Assessment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534400" cy="5486400"/>
          </a:xfrm>
        </p:spPr>
        <p:txBody>
          <a:bodyPr/>
          <a:lstStyle/>
          <a:p>
            <a:pPr lvl="0"/>
            <a:r>
              <a:rPr lang="en-IN" dirty="0" smtClean="0"/>
              <a:t>Test motor components of facial nerve (VII) by assessing patient's smile, ability to whistle, purse lips, wrinkle forehead, and close eyes. Observe for facial asymmetry.</a:t>
            </a:r>
          </a:p>
          <a:p>
            <a:pPr lvl="0"/>
            <a:r>
              <a:rPr lang="en-IN" dirty="0" smtClean="0"/>
              <a:t>Observe patient's ability to handle secretions, food, fluids; observe for drooling.</a:t>
            </a:r>
          </a:p>
          <a:p>
            <a:pPr lvl="0"/>
            <a:r>
              <a:rPr lang="en-IN" dirty="0" smtClean="0"/>
              <a:t>Assess patient's ability to blink and speak clearly.</a:t>
            </a:r>
          </a:p>
          <a:p>
            <a:pPr lvl="0"/>
            <a:r>
              <a:rPr lang="en-IN" dirty="0" smtClean="0"/>
              <a:t>Assess effect of altered appearance on body image.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324600" cy="1600200"/>
          </a:xfrm>
        </p:spPr>
        <p:txBody>
          <a:bodyPr/>
          <a:lstStyle/>
          <a:p>
            <a:r>
              <a:rPr lang="en-IN" dirty="0" smtClean="0"/>
              <a:t>Nursing Diagnoses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Impaired Tissue Integrity related to loss of protective eye closure</a:t>
            </a:r>
          </a:p>
          <a:p>
            <a:pPr lvl="0"/>
            <a:r>
              <a:rPr lang="en-IN" dirty="0" smtClean="0"/>
              <a:t>Chronic Pain related to physiologic alterations of disorder</a:t>
            </a:r>
          </a:p>
          <a:p>
            <a:pPr lvl="0"/>
            <a:r>
              <a:rPr lang="en-IN" dirty="0" smtClean="0"/>
              <a:t>Disturbed Body Image related to facial nerve paralysis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077200" cy="1143000"/>
          </a:xfrm>
        </p:spPr>
        <p:txBody>
          <a:bodyPr/>
          <a:lstStyle/>
          <a:p>
            <a:r>
              <a:rPr lang="en-IN" dirty="0" smtClean="0"/>
              <a:t>Nursing Interventions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800600"/>
          </a:xfrm>
        </p:spPr>
        <p:txBody>
          <a:bodyPr/>
          <a:lstStyle/>
          <a:p>
            <a:r>
              <a:rPr lang="en-IN" dirty="0" smtClean="0"/>
              <a:t>Protecting Corneal Integrity:-</a:t>
            </a:r>
          </a:p>
          <a:p>
            <a:pPr lvl="0"/>
            <a:r>
              <a:rPr lang="en-IN" dirty="0" smtClean="0"/>
              <a:t>Administer or teach patient to administer artificial tears and ophthalmic ointment as prescribed.</a:t>
            </a:r>
          </a:p>
          <a:p>
            <a:pPr lvl="0"/>
            <a:r>
              <a:rPr lang="en-IN" dirty="0" smtClean="0"/>
              <a:t>Patch eye to keep shut at night as directed.</a:t>
            </a:r>
          </a:p>
          <a:p>
            <a:pPr lvl="0"/>
            <a:r>
              <a:rPr lang="en-IN" dirty="0" smtClean="0"/>
              <a:t>Inspect eye for redness or discharge.</a:t>
            </a:r>
          </a:p>
          <a:p>
            <a:r>
              <a:rPr lang="en-IN" dirty="0" smtClean="0"/>
              <a:t>Advise patient to report eye pain immediately</a:t>
            </a:r>
          </a:p>
          <a:p>
            <a:r>
              <a:rPr lang="en-IN" dirty="0" smtClean="0"/>
              <a:t>Patient Education and Health Maintenance</a:t>
            </a:r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Relieving Pain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lvl="0"/>
            <a:r>
              <a:rPr lang="en-IN" dirty="0" smtClean="0"/>
              <a:t>Administer or teach patient to administer corticosteroids to reduce inflammation and </a:t>
            </a:r>
            <a:r>
              <a:rPr lang="en-IN" dirty="0" err="1" smtClean="0"/>
              <a:t>nonopioid</a:t>
            </a:r>
            <a:r>
              <a:rPr lang="en-IN" dirty="0" smtClean="0"/>
              <a:t> analgesics to relieve pain.</a:t>
            </a:r>
          </a:p>
          <a:p>
            <a:pPr lvl="0"/>
            <a:r>
              <a:rPr lang="en-IN" dirty="0" smtClean="0"/>
              <a:t>Teach patient to apply moist heat to face.</a:t>
            </a:r>
          </a:p>
          <a:p>
            <a:pPr lvl="0"/>
            <a:r>
              <a:rPr lang="en-IN" dirty="0" smtClean="0"/>
              <a:t>Perform or teach patient to perform facial massage to alleviate feelings of stiffness.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Enhancing Body Image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pPr lvl="0"/>
            <a:r>
              <a:rPr lang="en-IN" dirty="0" smtClean="0"/>
              <a:t>Encourage patient to express feelings related to body image disturbance.</a:t>
            </a:r>
          </a:p>
          <a:p>
            <a:pPr lvl="0"/>
            <a:r>
              <a:rPr lang="en-IN" dirty="0" smtClean="0"/>
              <a:t>Assist patient to use mirror as means to obtain feedback about actual versus perceived appearance and identify factors that impede or enhance.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86800" cy="1143000"/>
          </a:xfrm>
        </p:spPr>
        <p:txBody>
          <a:bodyPr/>
          <a:lstStyle/>
          <a:p>
            <a:r>
              <a:rPr lang="en-IN" dirty="0" smtClean="0"/>
              <a:t>Patient Education and Health Maintenance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4953000"/>
          </a:xfrm>
        </p:spPr>
        <p:txBody>
          <a:bodyPr/>
          <a:lstStyle/>
          <a:p>
            <a:pPr lvl="0"/>
            <a:r>
              <a:rPr lang="en-IN" dirty="0" smtClean="0"/>
              <a:t>Instruct the patient to wear wraparound sunglasses to decrease normal evaporation from the eye from sun and wind, to avoid eye irritants, and to increase environmental humidity.</a:t>
            </a:r>
          </a:p>
          <a:p>
            <a:pPr lvl="0"/>
            <a:r>
              <a:rPr lang="en-IN" dirty="0" smtClean="0"/>
              <a:t>Instruct the patient in use of ophthalmic drops and ointment, proper methods of lid closure, and patching of the eye.</a:t>
            </a:r>
          </a:p>
          <a:p>
            <a:pPr lvl="0"/>
            <a:r>
              <a:rPr lang="en-IN" dirty="0" smtClean="0"/>
              <a:t>Demonstrate facial exercises (</a:t>
            </a:r>
            <a:r>
              <a:rPr lang="en-IN" dirty="0" err="1" smtClean="0"/>
              <a:t>eg</a:t>
            </a:r>
            <a:r>
              <a:rPr lang="en-IN" dirty="0" smtClean="0"/>
              <a:t>, raise eyebrows, squeeze eyes shut, purse lips) and stress their importance to prevent muscle atrophy.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Evaluation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IN" dirty="0" smtClean="0"/>
              <a:t>Cornea without redness, pain, or discharge</a:t>
            </a:r>
          </a:p>
          <a:p>
            <a:pPr lvl="0"/>
            <a:r>
              <a:rPr lang="en-IN" dirty="0" smtClean="0"/>
              <a:t>Reports adequate pain control</a:t>
            </a:r>
          </a:p>
          <a:p>
            <a:pPr lvl="0"/>
            <a:r>
              <a:rPr lang="en-IN" dirty="0" smtClean="0"/>
              <a:t>Verbalizes adjustment to body image disturbance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sCAOPB3V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086600" cy="914400"/>
          </a:xfrm>
        </p:spPr>
        <p:txBody>
          <a:bodyPr/>
          <a:lstStyle/>
          <a:p>
            <a:r>
              <a:rPr lang="en-IN" dirty="0" smtClean="0"/>
              <a:t>Bell’s palsy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181600"/>
          </a:xfrm>
        </p:spPr>
        <p:txBody>
          <a:bodyPr/>
          <a:lstStyle/>
          <a:p>
            <a:r>
              <a:rPr lang="en-IN" dirty="0" smtClean="0"/>
              <a:t>Idiopathic Bell's palsy is an acute peripheral facial paralysis of the infra temporal portion of the seventh cranial nerve (facial) unilaterally. It is typically a self-limiting process that usually improves in 3 to 6 months</a:t>
            </a:r>
            <a:endParaRPr lang="en-IN" dirty="0"/>
          </a:p>
        </p:txBody>
      </p:sp>
      <p:pic>
        <p:nvPicPr>
          <p:cNvPr id="4" name="Picture 3" descr="imagesCAQF2H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505200"/>
            <a:ext cx="9144000" cy="3352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267200"/>
          </a:xfrm>
        </p:spPr>
        <p:txBody>
          <a:bodyPr/>
          <a:lstStyle/>
          <a:p>
            <a:pPr algn="just"/>
            <a:r>
              <a:rPr lang="en-IN" dirty="0" smtClean="0"/>
              <a:t>Bell’s palsy refers to a peripheral facial paralysis, acute benign cranial polyneuritis.</a:t>
            </a:r>
          </a:p>
          <a:p>
            <a:pPr algn="just"/>
            <a:r>
              <a:rPr lang="en-IN" dirty="0" smtClean="0"/>
              <a:t>It is a disorder characterized by a disruption of the motor branches of the facial nerve (VII),or one side of the face absence of any disease such as stroke.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70367745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324600" cy="685800"/>
          </a:xfrm>
        </p:spPr>
        <p:txBody>
          <a:bodyPr/>
          <a:lstStyle/>
          <a:p>
            <a:r>
              <a:rPr lang="en-IN" dirty="0" smtClean="0"/>
              <a:t>ETIOLOGY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0"/>
            <a:r>
              <a:rPr lang="en-IN" dirty="0" smtClean="0"/>
              <a:t>Cause is unknown. Possible </a:t>
            </a:r>
            <a:r>
              <a:rPr lang="en-IN" dirty="0" err="1" smtClean="0"/>
              <a:t>etiologies</a:t>
            </a:r>
            <a:r>
              <a:rPr lang="en-IN" dirty="0" smtClean="0"/>
              <a:t> include sensory ganglionitis of the CNS with secondary muscle palsy, caused by inflammation, vascular ischemia, and autoimmune </a:t>
            </a:r>
            <a:r>
              <a:rPr lang="en-IN" dirty="0" err="1" smtClean="0"/>
              <a:t>demyelination</a:t>
            </a:r>
            <a:r>
              <a:rPr lang="en-IN" dirty="0" smtClean="0"/>
              <a:t>.</a:t>
            </a:r>
          </a:p>
          <a:p>
            <a:pPr lvl="0"/>
            <a:r>
              <a:rPr lang="en-IN" dirty="0" smtClean="0"/>
              <a:t>Most patients experience a viral </a:t>
            </a:r>
            <a:r>
              <a:rPr lang="en-IN" dirty="0" err="1" smtClean="0"/>
              <a:t>prodrome</a:t>
            </a:r>
            <a:r>
              <a:rPr lang="en-IN" dirty="0" smtClean="0"/>
              <a:t> (</a:t>
            </a:r>
            <a:r>
              <a:rPr lang="en-IN" dirty="0" err="1" smtClean="0"/>
              <a:t>eg</a:t>
            </a:r>
            <a:r>
              <a:rPr lang="en-IN" dirty="0" smtClean="0"/>
              <a:t>, upper respiratory infection 1 to 3 weeks before onset of symptoms).</a:t>
            </a:r>
          </a:p>
          <a:p>
            <a:pPr lvl="0"/>
            <a:r>
              <a:rPr lang="en-IN" dirty="0" smtClean="0"/>
              <a:t>The common cold sore virus, herpes simplex, and other herpes viruses are usually present before symptom onset.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305800" cy="1143000"/>
          </a:xfrm>
        </p:spPr>
        <p:txBody>
          <a:bodyPr/>
          <a:lstStyle/>
          <a:p>
            <a:r>
              <a:rPr lang="en-IN" dirty="0" smtClean="0"/>
              <a:t>Cont..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447800"/>
            <a:ext cx="8458200" cy="4648200"/>
          </a:xfrm>
        </p:spPr>
        <p:txBody>
          <a:bodyPr/>
          <a:lstStyle/>
          <a:p>
            <a:pPr algn="just"/>
            <a:r>
              <a:rPr lang="en-IN" dirty="0"/>
              <a:t>I</a:t>
            </a:r>
            <a:r>
              <a:rPr lang="en-IN" dirty="0" smtClean="0"/>
              <a:t>t is generally believed to be type of localized inflammatory reaction. There is an evidence that reactivated herpes simplex virus (HSV) may be involved in majority of cases. </a:t>
            </a:r>
          </a:p>
          <a:p>
            <a:pPr algn="just"/>
            <a:r>
              <a:rPr lang="en-IN" dirty="0" smtClean="0"/>
              <a:t>The reactivation of HSV causes inflammation of oedema, ischemia and eventually demyelination of the nerve, creating pain and alter in motor and sensory function.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1831076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0"/>
            <a:ext cx="6324600" cy="838200"/>
          </a:xfrm>
        </p:spPr>
        <p:txBody>
          <a:bodyPr/>
          <a:lstStyle/>
          <a:p>
            <a:r>
              <a:rPr lang="en-IN" dirty="0" smtClean="0"/>
              <a:t>Conti...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lvl="0"/>
            <a:r>
              <a:rPr lang="en-IN" dirty="0" smtClean="0"/>
              <a:t>Can affect anyone at any age; however, it disproportionately affects pregnant women and those who have diabetes or influenza.</a:t>
            </a:r>
          </a:p>
          <a:p>
            <a:pPr lvl="0"/>
            <a:r>
              <a:rPr lang="en-IN" dirty="0" smtClean="0"/>
              <a:t>Incidence of recurrence is less than 10%, especially among diabetics.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229600" cy="838200"/>
          </a:xfrm>
        </p:spPr>
        <p:txBody>
          <a:bodyPr/>
          <a:lstStyle/>
          <a:p>
            <a:r>
              <a:rPr lang="en-IN" dirty="0" smtClean="0"/>
              <a:t>CLINICAL MANIFESTATIONS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 lvl="0"/>
            <a:r>
              <a:rPr lang="en-IN" dirty="0" smtClean="0"/>
              <a:t>Paralysis of side of face from vertex of scalp to chin; facial muscles weak throughout forehead, cheek, and chin; can affect speech, distort face</a:t>
            </a:r>
          </a:p>
          <a:p>
            <a:endParaRPr lang="en-IN" dirty="0"/>
          </a:p>
        </p:txBody>
      </p:sp>
      <p:pic>
        <p:nvPicPr>
          <p:cNvPr id="4" name="Picture 3" descr="imagesCAZEUSE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514600"/>
            <a:ext cx="9144000" cy="43434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153400" cy="990600"/>
          </a:xfrm>
        </p:spPr>
        <p:txBody>
          <a:bodyPr/>
          <a:lstStyle/>
          <a:p>
            <a:r>
              <a:rPr lang="en-IN" dirty="0" smtClean="0"/>
              <a:t>Conti....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0"/>
            <a:r>
              <a:rPr lang="en-IN" dirty="0" smtClean="0"/>
              <a:t>Involvement of all branches of facial nerve: facial weakness, diminished taste from anterior two-thirds of tongue, decreased blink reflex, decreased lacrimation, inability to close eye, painful eye sensations; photophobia, drooling</a:t>
            </a:r>
          </a:p>
          <a:p>
            <a:pPr lvl="0"/>
            <a:r>
              <a:rPr lang="en-IN" dirty="0" smtClean="0"/>
              <a:t>Hyper </a:t>
            </a:r>
            <a:r>
              <a:rPr lang="en-IN" dirty="0" err="1" smtClean="0"/>
              <a:t>acusis</a:t>
            </a:r>
            <a:r>
              <a:rPr lang="en-IN" dirty="0" smtClean="0"/>
              <a:t> on the affected side</a:t>
            </a:r>
          </a:p>
          <a:p>
            <a:pPr lvl="0"/>
            <a:r>
              <a:rPr lang="en-IN" dirty="0" smtClean="0"/>
              <a:t>Distorted body image due to change in facial appearance</a:t>
            </a:r>
          </a:p>
          <a:p>
            <a:endParaRPr lang="en-IN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0"/>
            <a:ext cx="7239000" cy="1066800"/>
          </a:xfrm>
        </p:spPr>
        <p:txBody>
          <a:bodyPr/>
          <a:lstStyle/>
          <a:p>
            <a:r>
              <a:rPr lang="en-IN" dirty="0" smtClean="0"/>
              <a:t>DIAGNOSTIC EVALUATION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lvl="0"/>
            <a:r>
              <a:rPr lang="en-IN" dirty="0" smtClean="0"/>
              <a:t>History to determine previous illness, onset of paralysis</a:t>
            </a:r>
          </a:p>
          <a:p>
            <a:pPr lvl="0"/>
            <a:r>
              <a:rPr lang="en-IN" dirty="0" smtClean="0"/>
              <a:t>Physical examination for evaluation of seventh cranial nerve function and corneal sensation</a:t>
            </a:r>
          </a:p>
          <a:p>
            <a:pPr lvl="0"/>
            <a:r>
              <a:rPr lang="en-IN" dirty="0" smtClean="0"/>
              <a:t>Exclusion of lesions that mimic Bell's palsy, such as </a:t>
            </a:r>
            <a:r>
              <a:rPr lang="en-IN" dirty="0" err="1" smtClean="0"/>
              <a:t>tumor</a:t>
            </a:r>
            <a:r>
              <a:rPr lang="en-IN" dirty="0" smtClean="0"/>
              <a:t>, infection, trauma, or stroke.</a:t>
            </a:r>
          </a:p>
          <a:p>
            <a:r>
              <a:rPr lang="en-IN" dirty="0" err="1" smtClean="0"/>
              <a:t>Electrophysiologic</a:t>
            </a:r>
            <a:r>
              <a:rPr lang="en-IN" dirty="0" smtClean="0"/>
              <a:t> testing, </a:t>
            </a:r>
          </a:p>
          <a:p>
            <a:pPr>
              <a:buNone/>
            </a:pPr>
            <a:r>
              <a:rPr lang="en-IN" dirty="0" smtClean="0"/>
              <a:t>specifically action potentials</a:t>
            </a:r>
          </a:p>
          <a:p>
            <a:pPr>
              <a:buNone/>
            </a:pPr>
            <a:r>
              <a:rPr lang="en-IN" dirty="0" smtClean="0"/>
              <a:t> and EMGs and nerve </a:t>
            </a:r>
          </a:p>
          <a:p>
            <a:pPr>
              <a:buNone/>
            </a:pPr>
            <a:r>
              <a:rPr lang="en-IN" dirty="0" smtClean="0"/>
              <a:t>conduction velocities, </a:t>
            </a:r>
          </a:p>
          <a:p>
            <a:pPr>
              <a:buNone/>
            </a:pPr>
            <a:r>
              <a:rPr lang="en-IN" dirty="0" smtClean="0"/>
              <a:t>to evaluate nerve function</a:t>
            </a:r>
            <a:endParaRPr lang="en-IN" dirty="0"/>
          </a:p>
        </p:txBody>
      </p:sp>
      <p:pic>
        <p:nvPicPr>
          <p:cNvPr id="4" name="Picture 3" descr="sf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1" y="3886201"/>
            <a:ext cx="4191000" cy="297180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Finish113">
  <a:themeElements>
    <a:clrScheme name="PowerFinish113 8">
      <a:dk1>
        <a:srgbClr val="FFFFFF"/>
      </a:dk1>
      <a:lt1>
        <a:srgbClr val="FFFFFF"/>
      </a:lt1>
      <a:dk2>
        <a:srgbClr val="FFFFFF"/>
      </a:dk2>
      <a:lt2>
        <a:srgbClr val="333333"/>
      </a:lt2>
      <a:accent1>
        <a:srgbClr val="DDDDDD"/>
      </a:accent1>
      <a:accent2>
        <a:srgbClr val="808080"/>
      </a:accent2>
      <a:accent3>
        <a:srgbClr val="FFFFFF"/>
      </a:accent3>
      <a:accent4>
        <a:srgbClr val="DADADA"/>
      </a:accent4>
      <a:accent5>
        <a:srgbClr val="EBEBEB"/>
      </a:accent5>
      <a:accent6>
        <a:srgbClr val="737373"/>
      </a:accent6>
      <a:hlink>
        <a:srgbClr val="4D4D4D"/>
      </a:hlink>
      <a:folHlink>
        <a:srgbClr val="EAEAEA"/>
      </a:folHlink>
    </a:clrScheme>
    <a:fontScheme name="PowerFinish11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Finish11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Finish11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Finish11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Finish11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Finish11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Finish11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Finish11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Finish113 8">
        <a:dk1>
          <a:srgbClr val="FFFFFF"/>
        </a:dk1>
        <a:lt1>
          <a:srgbClr val="FFFFFF"/>
        </a:lt1>
        <a:dk2>
          <a:srgbClr val="FFFFFF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DADADA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sthmaWRAP_PPT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99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99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99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OF DVT</Template>
  <TotalTime>389</TotalTime>
  <Words>806</Words>
  <Application>Microsoft Office PowerPoint</Application>
  <PresentationFormat>On-screen Show (4:3)</PresentationFormat>
  <Paragraphs>76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Times New Roman</vt:lpstr>
      <vt:lpstr>PowerFinish113</vt:lpstr>
      <vt:lpstr>AsthmaWRAP_PPT</vt:lpstr>
      <vt:lpstr>1_Default Design</vt:lpstr>
      <vt:lpstr>BELL’S PALSY</vt:lpstr>
      <vt:lpstr>Bell’s palsy</vt:lpstr>
      <vt:lpstr>PowerPoint Presentation</vt:lpstr>
      <vt:lpstr>ETIOLOGY</vt:lpstr>
      <vt:lpstr>Cont..</vt:lpstr>
      <vt:lpstr>Conti... </vt:lpstr>
      <vt:lpstr>CLINICAL MANIFESTATIONS</vt:lpstr>
      <vt:lpstr>Conti.... </vt:lpstr>
      <vt:lpstr>DIAGNOSTIC EVALUATION </vt:lpstr>
      <vt:lpstr>MANAGEMENT </vt:lpstr>
      <vt:lpstr>  COMPLICATIONS </vt:lpstr>
      <vt:lpstr>Nursing Assessment </vt:lpstr>
      <vt:lpstr>Nursing Diagnoses </vt:lpstr>
      <vt:lpstr>Nursing Interventions </vt:lpstr>
      <vt:lpstr>Relieving Pain </vt:lpstr>
      <vt:lpstr>Enhancing Body Image </vt:lpstr>
      <vt:lpstr>Patient Education and Health Maintenance </vt:lpstr>
      <vt:lpstr>Evaluation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BELL’S PALSY</dc:title>
  <dc:creator>KRISHNA</dc:creator>
  <cp:lastModifiedBy>Vishal</cp:lastModifiedBy>
  <cp:revision>39</cp:revision>
  <dcterms:created xsi:type="dcterms:W3CDTF">2006-08-16T00:00:00Z</dcterms:created>
  <dcterms:modified xsi:type="dcterms:W3CDTF">2020-08-14T08:42:57Z</dcterms:modified>
</cp:coreProperties>
</file>