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78"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BD5BC46-9EC2-4873-ABC0-07BC634EE96B}" type="datetimeFigureOut">
              <a:rPr lang="en-US" smtClean="0"/>
              <a:pPr/>
              <a:t>8/14/2020</a:t>
            </a:fld>
            <a:endParaRPr lang="en-IN"/>
          </a:p>
        </p:txBody>
      </p:sp>
      <p:sp>
        <p:nvSpPr>
          <p:cNvPr id="20" name="Footer Placeholder 19"/>
          <p:cNvSpPr>
            <a:spLocks noGrp="1"/>
          </p:cNvSpPr>
          <p:nvPr>
            <p:ph type="ftr" sz="quarter" idx="11"/>
          </p:nvPr>
        </p:nvSpPr>
        <p:spPr/>
        <p:txBody>
          <a:bodyPr/>
          <a:lstStyle>
            <a:extLst/>
          </a:lstStyle>
          <a:p>
            <a:endParaRPr lang="en-IN"/>
          </a:p>
        </p:txBody>
      </p:sp>
      <p:sp>
        <p:nvSpPr>
          <p:cNvPr id="10" name="Slide Number Placeholder 9"/>
          <p:cNvSpPr>
            <a:spLocks noGrp="1"/>
          </p:cNvSpPr>
          <p:nvPr>
            <p:ph type="sldNum" sz="quarter" idx="12"/>
          </p:nvPr>
        </p:nvSpPr>
        <p:spPr/>
        <p:txBody>
          <a:bodyPr/>
          <a:lstStyle>
            <a:extLst/>
          </a:lstStyle>
          <a:p>
            <a:fld id="{0E5B44F1-398D-468E-940D-A1B0D4571C2F}" type="slidenum">
              <a:rPr lang="en-IN" smtClean="0"/>
              <a:pPr/>
              <a:t>‹#›</a:t>
            </a:fld>
            <a:endParaRPr lang="en-IN"/>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BD5BC46-9EC2-4873-ABC0-07BC634EE96B}" type="datetimeFigureOut">
              <a:rPr lang="en-US" smtClean="0"/>
              <a:pPr/>
              <a:t>8/14/2020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0E5B44F1-398D-468E-940D-A1B0D4571C2F}"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BD5BC46-9EC2-4873-ABC0-07BC634EE96B}" type="datetimeFigureOut">
              <a:rPr lang="en-US" smtClean="0"/>
              <a:pPr/>
              <a:t>8/14/2020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0E5B44F1-398D-468E-940D-A1B0D4571C2F}"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BD5BC46-9EC2-4873-ABC0-07BC634EE96B}" type="datetimeFigureOut">
              <a:rPr lang="en-US" smtClean="0"/>
              <a:pPr/>
              <a:t>8/14/2020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0E5B44F1-398D-468E-940D-A1B0D4571C2F}"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BD5BC46-9EC2-4873-ABC0-07BC634EE96B}" type="datetimeFigureOut">
              <a:rPr lang="en-US" smtClean="0"/>
              <a:pPr/>
              <a:t>8/14/2020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0E5B44F1-398D-468E-940D-A1B0D4571C2F}" type="slidenum">
              <a:rPr lang="en-IN" smtClean="0"/>
              <a:pPr/>
              <a:t>‹#›</a:t>
            </a:fld>
            <a:endParaRPr lang="en-IN"/>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BD5BC46-9EC2-4873-ABC0-07BC634EE96B}" type="datetimeFigureOut">
              <a:rPr lang="en-US" smtClean="0"/>
              <a:pPr/>
              <a:t>8/14/2020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0E5B44F1-398D-468E-940D-A1B0D4571C2F}"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BD5BC46-9EC2-4873-ABC0-07BC634EE96B}" type="datetimeFigureOut">
              <a:rPr lang="en-US" smtClean="0"/>
              <a:pPr/>
              <a:t>8/14/2020</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0E5B44F1-398D-468E-940D-A1B0D4571C2F}"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BD5BC46-9EC2-4873-ABC0-07BC634EE96B}" type="datetimeFigureOut">
              <a:rPr lang="en-US" smtClean="0"/>
              <a:pPr/>
              <a:t>8/14/2020</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0E5B44F1-398D-468E-940D-A1B0D4571C2F}"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BD5BC46-9EC2-4873-ABC0-07BC634EE96B}" type="datetimeFigureOut">
              <a:rPr lang="en-US" smtClean="0"/>
              <a:pPr/>
              <a:t>8/14/2020</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0E5B44F1-398D-468E-940D-A1B0D4571C2F}" type="slidenum">
              <a:rPr lang="en-IN" smtClean="0"/>
              <a:pPr/>
              <a:t>‹#›</a:t>
            </a:fld>
            <a:endParaRPr lang="en-IN"/>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BD5BC46-9EC2-4873-ABC0-07BC634EE96B}" type="datetimeFigureOut">
              <a:rPr lang="en-US" smtClean="0"/>
              <a:pPr/>
              <a:t>8/14/2020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0E5B44F1-398D-468E-940D-A1B0D4571C2F}"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BD5BC46-9EC2-4873-ABC0-07BC634EE96B}" type="datetimeFigureOut">
              <a:rPr lang="en-US" smtClean="0"/>
              <a:pPr/>
              <a:t>8/14/2020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0E5B44F1-398D-468E-940D-A1B0D4571C2F}" type="slidenum">
              <a:rPr lang="en-IN" smtClean="0"/>
              <a:pPr/>
              <a:t>‹#›</a:t>
            </a:fld>
            <a:endParaRPr lang="en-IN"/>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BD5BC46-9EC2-4873-ABC0-07BC634EE96B}" type="datetimeFigureOut">
              <a:rPr lang="en-US" smtClean="0"/>
              <a:pPr/>
              <a:t>8/14/2020</a:t>
            </a:fld>
            <a:endParaRPr lang="en-IN"/>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IN"/>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E5B44F1-398D-468E-940D-A1B0D4571C2F}" type="slidenum">
              <a:rPr lang="en-IN" smtClean="0"/>
              <a:pPr/>
              <a:t>‹#›</a:t>
            </a:fld>
            <a:endParaRPr lang="en-IN"/>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728" y="214290"/>
            <a:ext cx="7498080" cy="1143000"/>
          </a:xfrm>
        </p:spPr>
        <p:txBody>
          <a:bodyPr/>
          <a:lstStyle/>
          <a:p>
            <a:endParaRPr lang="en-IN" dirty="0">
              <a:latin typeface="Algerian" pitchFamily="82" charset="0"/>
            </a:endParaRPr>
          </a:p>
        </p:txBody>
      </p:sp>
      <p:sp>
        <p:nvSpPr>
          <p:cNvPr id="3" name="TextBox 2"/>
          <p:cNvSpPr txBox="1"/>
          <p:nvPr/>
        </p:nvSpPr>
        <p:spPr>
          <a:xfrm>
            <a:off x="1054926" y="2852936"/>
            <a:ext cx="8089074" cy="3170099"/>
          </a:xfrm>
          <a:prstGeom prst="rect">
            <a:avLst/>
          </a:prstGeom>
          <a:noFill/>
        </p:spPr>
        <p:txBody>
          <a:bodyPr wrap="none" rtlCol="0">
            <a:spAutoFit/>
          </a:bodyPr>
          <a:lstStyle/>
          <a:p>
            <a:pPr algn="ctr"/>
            <a:r>
              <a:rPr lang="en-IN" sz="3200" dirty="0" smtClean="0">
                <a:latin typeface="Algerian" pitchFamily="82" charset="0"/>
              </a:rPr>
              <a:t>Disorders MALE </a:t>
            </a:r>
            <a:r>
              <a:rPr lang="en-IN" sz="3200" dirty="0" smtClean="0">
                <a:latin typeface="Algerian" pitchFamily="82" charset="0"/>
              </a:rPr>
              <a:t>REPRODUCTIVE SYSTEM</a:t>
            </a:r>
          </a:p>
          <a:p>
            <a:pPr algn="ctr"/>
            <a:endParaRPr lang="en-IN" sz="4000" dirty="0" smtClean="0">
              <a:latin typeface="Algerian" pitchFamily="82" charset="0"/>
            </a:endParaRPr>
          </a:p>
          <a:p>
            <a:pPr algn="ctr"/>
            <a:r>
              <a:rPr lang="en-IN" sz="1600" dirty="0">
                <a:latin typeface="Algerian" pitchFamily="82" charset="0"/>
              </a:rPr>
              <a:t>Presented By:</a:t>
            </a:r>
          </a:p>
          <a:p>
            <a:pPr algn="ctr"/>
            <a:r>
              <a:rPr lang="en-IN" sz="2400" dirty="0">
                <a:solidFill>
                  <a:srgbClr val="C00000"/>
                </a:solidFill>
                <a:latin typeface="Algerian" pitchFamily="82" charset="0"/>
              </a:rPr>
              <a:t>Ms. Sonal Patel</a:t>
            </a:r>
          </a:p>
          <a:p>
            <a:pPr algn="ctr"/>
            <a:r>
              <a:rPr lang="en-IN" sz="1600" dirty="0">
                <a:latin typeface="Algerian" pitchFamily="82" charset="0"/>
              </a:rPr>
              <a:t>Assistant Professor</a:t>
            </a:r>
          </a:p>
          <a:p>
            <a:pPr algn="ctr"/>
            <a:r>
              <a:rPr lang="en-IN" sz="1600" dirty="0">
                <a:latin typeface="Algerian" pitchFamily="82" charset="0"/>
              </a:rPr>
              <a:t>Sumandeep Nursing College</a:t>
            </a:r>
          </a:p>
          <a:p>
            <a:pPr algn="ctr"/>
            <a:r>
              <a:rPr lang="en-IN" sz="1600" dirty="0">
                <a:latin typeface="Algerian" pitchFamily="82" charset="0"/>
              </a:rPr>
              <a:t>Sumandeep Vidyapeeth Deemed to be University</a:t>
            </a:r>
          </a:p>
          <a:p>
            <a:pPr algn="ctr"/>
            <a:endParaRPr lang="en-IN" sz="4000" dirty="0" smtClean="0">
              <a:latin typeface="Algerian" pitchFamily="82"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95936" y="1407655"/>
            <a:ext cx="1878327" cy="145428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00" y="0"/>
            <a:ext cx="7498080" cy="582912"/>
          </a:xfrm>
        </p:spPr>
        <p:txBody>
          <a:bodyPr>
            <a:normAutofit fontScale="90000"/>
          </a:bodyPr>
          <a:lstStyle/>
          <a:p>
            <a:r>
              <a:rPr lang="en-GB" sz="4400" dirty="0" smtClean="0">
                <a:latin typeface="Algerian" pitchFamily="82" charset="0"/>
              </a:rPr>
              <a:t>hydrocoele</a:t>
            </a:r>
            <a:endParaRPr lang="en-IN" dirty="0"/>
          </a:p>
        </p:txBody>
      </p:sp>
      <p:sp>
        <p:nvSpPr>
          <p:cNvPr id="3" name="Rectangle 2"/>
          <p:cNvSpPr/>
          <p:nvPr/>
        </p:nvSpPr>
        <p:spPr>
          <a:xfrm>
            <a:off x="1000100" y="571480"/>
            <a:ext cx="8143900" cy="1815882"/>
          </a:xfrm>
          <a:prstGeom prst="rect">
            <a:avLst/>
          </a:prstGeom>
        </p:spPr>
        <p:txBody>
          <a:bodyPr wrap="square">
            <a:spAutoFit/>
          </a:bodyPr>
          <a:lstStyle/>
          <a:p>
            <a:r>
              <a:rPr lang="en-GB" sz="2400" dirty="0" smtClean="0">
                <a:latin typeface="Algerian" pitchFamily="82" charset="0"/>
              </a:rPr>
              <a:t>A hydrocoele is a fluid-filled sack along the spermatic cord within the scrotum, generally in the tunica </a:t>
            </a:r>
            <a:r>
              <a:rPr lang="en-GB" sz="2400" dirty="0" err="1" smtClean="0">
                <a:latin typeface="Algerian" pitchFamily="82" charset="0"/>
              </a:rPr>
              <a:t>veginalis</a:t>
            </a:r>
            <a:r>
              <a:rPr lang="en-GB" sz="2400" dirty="0" smtClean="0">
                <a:latin typeface="Algerian" pitchFamily="82" charset="0"/>
              </a:rPr>
              <a:t> of the testis.</a:t>
            </a:r>
          </a:p>
          <a:p>
            <a:endParaRPr lang="en-GB" sz="2000" dirty="0">
              <a:latin typeface="Algerian" pitchFamily="82" charset="0"/>
            </a:endParaRPr>
          </a:p>
          <a:p>
            <a:r>
              <a:rPr lang="en-GB" sz="2000" dirty="0" smtClean="0">
                <a:solidFill>
                  <a:schemeClr val="tx2">
                    <a:lumMod val="75000"/>
                  </a:schemeClr>
                </a:solidFill>
                <a:latin typeface="Algerian" pitchFamily="82" charset="0"/>
              </a:rPr>
              <a:t>CAUSES:</a:t>
            </a:r>
            <a:endParaRPr lang="en-IN" sz="2000" dirty="0">
              <a:solidFill>
                <a:schemeClr val="tx2">
                  <a:lumMod val="75000"/>
                </a:schemeClr>
              </a:solidFill>
              <a:latin typeface="Algerian" pitchFamily="82" charset="0"/>
            </a:endParaRPr>
          </a:p>
        </p:txBody>
      </p:sp>
      <p:sp>
        <p:nvSpPr>
          <p:cNvPr id="4" name="Rectangle 3"/>
          <p:cNvSpPr/>
          <p:nvPr/>
        </p:nvSpPr>
        <p:spPr>
          <a:xfrm>
            <a:off x="2428860" y="2071678"/>
            <a:ext cx="6715140" cy="3970318"/>
          </a:xfrm>
          <a:prstGeom prst="rect">
            <a:avLst/>
          </a:prstGeom>
        </p:spPr>
        <p:txBody>
          <a:bodyPr wrap="square">
            <a:spAutoFit/>
          </a:bodyPr>
          <a:lstStyle/>
          <a:p>
            <a:pPr lvl="0">
              <a:buFont typeface="Wingdings" pitchFamily="2" charset="2"/>
              <a:buChar char="q"/>
            </a:pPr>
            <a:r>
              <a:rPr lang="en-GB" sz="2800" dirty="0">
                <a:latin typeface="Times New Roman" pitchFamily="18" charset="0"/>
                <a:cs typeface="Times New Roman" pitchFamily="18" charset="0"/>
              </a:rPr>
              <a:t>During normal development, the testicles descend down a tract (tube) from the abdomen into the scrotum. </a:t>
            </a:r>
            <a:r>
              <a:rPr lang="en-GB" sz="2800" dirty="0" err="1">
                <a:latin typeface="Times New Roman" pitchFamily="18" charset="0"/>
                <a:cs typeface="Times New Roman" pitchFamily="18" charset="0"/>
              </a:rPr>
              <a:t>Hydrocoeles</a:t>
            </a:r>
            <a:r>
              <a:rPr lang="en-GB" sz="2800" dirty="0">
                <a:latin typeface="Times New Roman" pitchFamily="18" charset="0"/>
                <a:cs typeface="Times New Roman" pitchFamily="18" charset="0"/>
              </a:rPr>
              <a:t> result when this tube fails to close. </a:t>
            </a:r>
            <a:endParaRPr lang="en-US" sz="2800" dirty="0">
              <a:latin typeface="Times New Roman" pitchFamily="18" charset="0"/>
              <a:cs typeface="Times New Roman" pitchFamily="18" charset="0"/>
            </a:endParaRPr>
          </a:p>
          <a:p>
            <a:pPr lvl="0">
              <a:buFont typeface="Wingdings" pitchFamily="2" charset="2"/>
              <a:buChar char="q"/>
            </a:pPr>
            <a:r>
              <a:rPr lang="en-GB" sz="2800" dirty="0" err="1">
                <a:latin typeface="Times New Roman" pitchFamily="18" charset="0"/>
                <a:cs typeface="Times New Roman" pitchFamily="18" charset="0"/>
              </a:rPr>
              <a:t>Hydrocoeles</a:t>
            </a:r>
            <a:r>
              <a:rPr lang="en-GB" sz="2800" dirty="0">
                <a:latin typeface="Times New Roman" pitchFamily="18" charset="0"/>
                <a:cs typeface="Times New Roman" pitchFamily="18" charset="0"/>
              </a:rPr>
              <a:t> may also be caused by inflammation or trauma of the testicle or epididymis, or by fluid or blood obstruction within the spermatic cord. This type of hydrocoele is more common in older men.</a:t>
            </a:r>
            <a:endParaRPr lang="en-US" sz="2800" dirty="0">
              <a:latin typeface="Times New Roman" pitchFamily="18" charset="0"/>
              <a:cs typeface="Times New Roman" pitchFamily="18" charset="0"/>
            </a:endParaRPr>
          </a:p>
        </p:txBody>
      </p:sp>
      <p:pic>
        <p:nvPicPr>
          <p:cNvPr id="5" name="Picture 4" descr="Varicocele"/>
          <p:cNvPicPr/>
          <p:nvPr/>
        </p:nvPicPr>
        <p:blipFill>
          <a:blip r:embed="rId2"/>
          <a:srcRect/>
          <a:stretch>
            <a:fillRect/>
          </a:stretch>
        </p:blipFill>
        <p:spPr bwMode="auto">
          <a:xfrm>
            <a:off x="0" y="2500306"/>
            <a:ext cx="2428860" cy="3786214"/>
          </a:xfrm>
          <a:prstGeom prst="rect">
            <a:avLst/>
          </a:prstGeom>
          <a:noFill/>
          <a:ln w="9525">
            <a:noFill/>
            <a:miter lim="800000"/>
            <a:headEnd/>
            <a:tailEnd/>
          </a:ln>
        </p:spPr>
      </p:pic>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00" y="0"/>
            <a:ext cx="7498080" cy="785794"/>
          </a:xfrm>
        </p:spPr>
        <p:txBody>
          <a:bodyPr/>
          <a:lstStyle/>
          <a:p>
            <a:r>
              <a:rPr lang="en-IN" dirty="0" smtClean="0"/>
              <a:t>CONT..</a:t>
            </a:r>
            <a:endParaRPr lang="en-IN" dirty="0"/>
          </a:p>
        </p:txBody>
      </p:sp>
      <p:sp>
        <p:nvSpPr>
          <p:cNvPr id="3" name="Rectangle 2"/>
          <p:cNvSpPr/>
          <p:nvPr/>
        </p:nvSpPr>
        <p:spPr>
          <a:xfrm>
            <a:off x="1000100" y="1000108"/>
            <a:ext cx="8143900" cy="5724644"/>
          </a:xfrm>
          <a:prstGeom prst="rect">
            <a:avLst/>
          </a:prstGeom>
        </p:spPr>
        <p:txBody>
          <a:bodyPr wrap="square">
            <a:spAutoFit/>
          </a:bodyPr>
          <a:lstStyle/>
          <a:p>
            <a:r>
              <a:rPr lang="en-US" sz="2400" b="1" dirty="0" smtClean="0">
                <a:solidFill>
                  <a:schemeClr val="tx2">
                    <a:lumMod val="75000"/>
                  </a:schemeClr>
                </a:solidFill>
                <a:latin typeface="Algerian" pitchFamily="82" charset="0"/>
              </a:rPr>
              <a:t>SYMPTOMS:-</a:t>
            </a:r>
            <a:endParaRPr lang="en-US" sz="2400" dirty="0" smtClean="0">
              <a:solidFill>
                <a:schemeClr val="tx2">
                  <a:lumMod val="75000"/>
                </a:schemeClr>
              </a:solidFill>
              <a:latin typeface="Algerian" pitchFamily="82" charset="0"/>
            </a:endParaRPr>
          </a:p>
          <a:p>
            <a:pPr lvl="0">
              <a:buFont typeface="Wingdings" pitchFamily="2" charset="2"/>
              <a:buChar char="v"/>
            </a:pPr>
            <a:r>
              <a:rPr lang="en-US" sz="2400" dirty="0" smtClean="0">
                <a:latin typeface="Times New Roman" pitchFamily="18" charset="0"/>
                <a:cs typeface="Times New Roman" pitchFamily="18" charset="0"/>
              </a:rPr>
              <a:t>Painful </a:t>
            </a:r>
          </a:p>
          <a:p>
            <a:pPr lvl="0">
              <a:buFont typeface="Wingdings" pitchFamily="2" charset="2"/>
              <a:buChar char="v"/>
            </a:pPr>
            <a:r>
              <a:rPr lang="en-US" sz="2400" dirty="0" smtClean="0">
                <a:latin typeface="Times New Roman" pitchFamily="18" charset="0"/>
                <a:cs typeface="Times New Roman" pitchFamily="18" charset="0"/>
              </a:rPr>
              <a:t>Swelling</a:t>
            </a:r>
          </a:p>
          <a:p>
            <a:pPr lvl="0">
              <a:buFont typeface="Wingdings" pitchFamily="2" charset="2"/>
              <a:buChar char="v"/>
            </a:pPr>
            <a:r>
              <a:rPr lang="en-US" sz="2400" dirty="0" smtClean="0">
                <a:latin typeface="Times New Roman" pitchFamily="18" charset="0"/>
                <a:cs typeface="Times New Roman" pitchFamily="18" charset="0"/>
              </a:rPr>
              <a:t>Discomfort in sitting and walking.</a:t>
            </a:r>
            <a:endParaRPr lang="en-GB" sz="2400" dirty="0" smtClean="0">
              <a:latin typeface="Times New Roman" pitchFamily="18" charset="0"/>
              <a:cs typeface="Times New Roman" pitchFamily="18" charset="0"/>
            </a:endParaRPr>
          </a:p>
          <a:p>
            <a:pPr lvl="0">
              <a:buFont typeface="Wingdings" pitchFamily="2" charset="2"/>
              <a:buChar char="v"/>
            </a:pPr>
            <a:r>
              <a:rPr lang="en-GB" sz="2400" dirty="0" err="1" smtClean="0">
                <a:latin typeface="Times New Roman" pitchFamily="18" charset="0"/>
                <a:cs typeface="Times New Roman" pitchFamily="18" charset="0"/>
              </a:rPr>
              <a:t>Hydrocoeles</a:t>
            </a:r>
            <a:r>
              <a:rPr lang="en-GB" sz="2400" dirty="0" smtClean="0">
                <a:latin typeface="Times New Roman" pitchFamily="18" charset="0"/>
                <a:cs typeface="Times New Roman" pitchFamily="18" charset="0"/>
              </a:rPr>
              <a:t> can be easily demonstrated by shining a flashlight through the enlarged portion of the scrotum. If the scrotum is full of clear fluid, as in a hydrocoele, the scrotum will light up</a:t>
            </a:r>
            <a:r>
              <a:rPr lang="en-GB" sz="2000" dirty="0" smtClean="0">
                <a:latin typeface="Times New Roman" pitchFamily="18" charset="0"/>
                <a:cs typeface="Times New Roman" pitchFamily="18" charset="0"/>
              </a:rPr>
              <a:t>.</a:t>
            </a:r>
          </a:p>
          <a:p>
            <a:r>
              <a:rPr lang="en-GB" sz="3200" b="1" dirty="0" smtClean="0">
                <a:solidFill>
                  <a:schemeClr val="tx2">
                    <a:lumMod val="75000"/>
                  </a:schemeClr>
                </a:solidFill>
                <a:latin typeface="Algerian" pitchFamily="82" charset="0"/>
              </a:rPr>
              <a:t>Treatment:-</a:t>
            </a:r>
            <a:endParaRPr lang="en-US" sz="2400" dirty="0" smtClean="0">
              <a:solidFill>
                <a:schemeClr val="tx2">
                  <a:lumMod val="75000"/>
                </a:schemeClr>
              </a:solidFill>
              <a:latin typeface="Algerian" pitchFamily="82" charset="0"/>
            </a:endParaRPr>
          </a:p>
          <a:p>
            <a:pPr>
              <a:buFont typeface="Wingdings" pitchFamily="2" charset="2"/>
              <a:buChar char="v"/>
            </a:pPr>
            <a:r>
              <a:rPr lang="en-US" sz="2400" dirty="0" err="1">
                <a:latin typeface="Times New Roman" pitchFamily="18" charset="0"/>
                <a:cs typeface="Times New Roman" pitchFamily="18" charset="0"/>
              </a:rPr>
              <a:t>Hydrocelectomy</a:t>
            </a:r>
            <a:r>
              <a:rPr lang="en-US" sz="2400" dirty="0">
                <a:latin typeface="Times New Roman" pitchFamily="18" charset="0"/>
                <a:cs typeface="Times New Roman" pitchFamily="18" charset="0"/>
              </a:rPr>
              <a:t> – removal of the sac</a:t>
            </a:r>
            <a:endParaRPr lang="en-US" sz="2000" dirty="0" smtClean="0">
              <a:latin typeface="Times New Roman" pitchFamily="18" charset="0"/>
              <a:cs typeface="Times New Roman" pitchFamily="18" charset="0"/>
            </a:endParaRPr>
          </a:p>
          <a:p>
            <a:pPr>
              <a:buFont typeface="Wingdings" pitchFamily="2" charset="2"/>
              <a:buChar char="v"/>
            </a:pPr>
            <a:r>
              <a:rPr lang="en-US" sz="2400" dirty="0">
                <a:latin typeface="Times New Roman" pitchFamily="18" charset="0"/>
                <a:cs typeface="Times New Roman" pitchFamily="18" charset="0"/>
              </a:rPr>
              <a:t>aspiration (usually in children)</a:t>
            </a:r>
            <a:endParaRPr lang="en-US" sz="2000" dirty="0" smtClean="0">
              <a:latin typeface="Times New Roman" pitchFamily="18" charset="0"/>
              <a:cs typeface="Times New Roman" pitchFamily="18" charset="0"/>
            </a:endParaRPr>
          </a:p>
          <a:p>
            <a:pPr>
              <a:buFont typeface="Wingdings" pitchFamily="2" charset="2"/>
              <a:buChar char="v"/>
            </a:pPr>
            <a:r>
              <a:rPr lang="en-GB" sz="2400" dirty="0">
                <a:latin typeface="Times New Roman" pitchFamily="18" charset="0"/>
                <a:cs typeface="Times New Roman" pitchFamily="18" charset="0"/>
              </a:rPr>
              <a:t> Drainage</a:t>
            </a:r>
            <a:endParaRPr lang="en-US" sz="2000" dirty="0" smtClean="0">
              <a:latin typeface="Times New Roman" pitchFamily="18" charset="0"/>
              <a:cs typeface="Times New Roman" pitchFamily="18" charset="0"/>
            </a:endParaRPr>
          </a:p>
          <a:p>
            <a:pPr>
              <a:buFont typeface="Wingdings" pitchFamily="2" charset="2"/>
              <a:buChar char="v"/>
            </a:pPr>
            <a:r>
              <a:rPr lang="en-GB" sz="2400" dirty="0">
                <a:latin typeface="Times New Roman" pitchFamily="18" charset="0"/>
                <a:cs typeface="Times New Roman" pitchFamily="18" charset="0"/>
              </a:rPr>
              <a:t>Surgery: - </a:t>
            </a:r>
            <a:r>
              <a:rPr lang="en-US" sz="2400" dirty="0">
                <a:latin typeface="Times New Roman" pitchFamily="18" charset="0"/>
                <a:cs typeface="Times New Roman" pitchFamily="18" charset="0"/>
              </a:rPr>
              <a:t>The patient is advised to wear an athletic supporter postoperative for comfort and support</a:t>
            </a:r>
            <a:r>
              <a:rPr lang="en-US" sz="28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lvl="0"/>
            <a:endParaRPr lang="en-US" dirty="0" smtClean="0"/>
          </a:p>
        </p:txBody>
      </p:sp>
    </p:spTree>
  </p:cSld>
  <p:clrMapOvr>
    <a:masterClrMapping/>
  </p:clrMapOvr>
  <p:transition>
    <p:check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582912"/>
          </a:xfrm>
        </p:spPr>
        <p:txBody>
          <a:bodyPr>
            <a:normAutofit fontScale="90000"/>
          </a:bodyPr>
          <a:lstStyle/>
          <a:p>
            <a:pPr algn="ctr"/>
            <a:r>
              <a:rPr lang="en-IN" dirty="0" smtClean="0">
                <a:latin typeface="Algerian" pitchFamily="82" charset="0"/>
              </a:rPr>
              <a:t>VERICOCELE:</a:t>
            </a:r>
            <a:endParaRPr lang="en-IN" dirty="0">
              <a:latin typeface="Algerian" pitchFamily="82" charset="0"/>
            </a:endParaRPr>
          </a:p>
        </p:txBody>
      </p:sp>
      <p:sp>
        <p:nvSpPr>
          <p:cNvPr id="3" name="Rectangle 2"/>
          <p:cNvSpPr/>
          <p:nvPr/>
        </p:nvSpPr>
        <p:spPr>
          <a:xfrm>
            <a:off x="928662" y="1000108"/>
            <a:ext cx="8001056" cy="1569660"/>
          </a:xfrm>
          <a:prstGeom prst="rect">
            <a:avLst/>
          </a:prstGeom>
        </p:spPr>
        <p:txBody>
          <a:bodyPr wrap="square">
            <a:spAutoFit/>
          </a:bodyPr>
          <a:lstStyle/>
          <a:p>
            <a:pPr algn="ctr"/>
            <a:r>
              <a:rPr lang="en-GB" sz="3200" dirty="0" smtClean="0">
                <a:latin typeface="Times New Roman" pitchFamily="18" charset="0"/>
                <a:cs typeface="Times New Roman" pitchFamily="18" charset="0"/>
              </a:rPr>
              <a:t>A </a:t>
            </a:r>
            <a:r>
              <a:rPr lang="en-GB" sz="3200" dirty="0" err="1" smtClean="0">
                <a:latin typeface="Times New Roman" pitchFamily="18" charset="0"/>
                <a:cs typeface="Times New Roman" pitchFamily="18" charset="0"/>
              </a:rPr>
              <a:t>vericocele</a:t>
            </a:r>
            <a:r>
              <a:rPr lang="en-GB" sz="3200" dirty="0" smtClean="0">
                <a:latin typeface="Times New Roman" pitchFamily="18" charset="0"/>
                <a:cs typeface="Times New Roman" pitchFamily="18" charset="0"/>
              </a:rPr>
              <a:t> is an abnormal dilation of the veins of the </a:t>
            </a:r>
            <a:r>
              <a:rPr lang="en-GB" sz="3200" dirty="0" err="1" smtClean="0">
                <a:latin typeface="Times New Roman" pitchFamily="18" charset="0"/>
                <a:cs typeface="Times New Roman" pitchFamily="18" charset="0"/>
              </a:rPr>
              <a:t>pampiniform</a:t>
            </a:r>
            <a:r>
              <a:rPr lang="en-GB" sz="3200" dirty="0" smtClean="0">
                <a:latin typeface="Times New Roman" pitchFamily="18" charset="0"/>
                <a:cs typeface="Times New Roman" pitchFamily="18" charset="0"/>
              </a:rPr>
              <a:t> venous plexus in the scrotum</a:t>
            </a:r>
            <a:endParaRPr lang="en-IN" sz="3200" dirty="0">
              <a:latin typeface="Times New Roman" pitchFamily="18" charset="0"/>
              <a:cs typeface="Times New Roman" pitchFamily="18" charset="0"/>
            </a:endParaRPr>
          </a:p>
        </p:txBody>
      </p:sp>
      <p:sp>
        <p:nvSpPr>
          <p:cNvPr id="4" name="Rectangle 3"/>
          <p:cNvSpPr/>
          <p:nvPr/>
        </p:nvSpPr>
        <p:spPr>
          <a:xfrm>
            <a:off x="1000100" y="2500306"/>
            <a:ext cx="8001056" cy="1815882"/>
          </a:xfrm>
          <a:prstGeom prst="rect">
            <a:avLst/>
          </a:prstGeom>
        </p:spPr>
        <p:txBody>
          <a:bodyPr wrap="square">
            <a:spAutoFit/>
          </a:bodyPr>
          <a:lstStyle/>
          <a:p>
            <a:r>
              <a:rPr lang="en-GB" sz="2800" b="1" dirty="0" smtClean="0">
                <a:solidFill>
                  <a:schemeClr val="tx2">
                    <a:lumMod val="50000"/>
                  </a:schemeClr>
                </a:solidFill>
                <a:latin typeface="Algerian" pitchFamily="82" charset="0"/>
                <a:cs typeface="Times New Roman" pitchFamily="18" charset="0"/>
              </a:rPr>
              <a:t>Causes </a:t>
            </a:r>
            <a:r>
              <a:rPr lang="en-GB" sz="2800" dirty="0" smtClean="0">
                <a:solidFill>
                  <a:schemeClr val="tx2">
                    <a:lumMod val="50000"/>
                  </a:schemeClr>
                </a:solidFill>
                <a:latin typeface="Algerian" pitchFamily="82" charset="0"/>
                <a:cs typeface="Times New Roman" pitchFamily="18" charset="0"/>
              </a:rPr>
              <a:t>- </a:t>
            </a:r>
            <a:r>
              <a:rPr lang="en-GB" sz="2800" dirty="0" smtClean="0">
                <a:latin typeface="Times New Roman" pitchFamily="18" charset="0"/>
                <a:cs typeface="Times New Roman" pitchFamily="18" charset="0"/>
              </a:rPr>
              <a:t>the valve that regulates blood flow from the vein into the main circulatory system becomes damaged or defective. Inefficient blood flow causes enlargement (dilation) of the vein. </a:t>
            </a:r>
            <a:endParaRPr lang="en-IN" sz="2800" dirty="0">
              <a:latin typeface="Times New Roman" pitchFamily="18" charset="0"/>
              <a:cs typeface="Times New Roman" pitchFamily="18" charset="0"/>
            </a:endParaRPr>
          </a:p>
        </p:txBody>
      </p:sp>
      <p:pic>
        <p:nvPicPr>
          <p:cNvPr id="5" name="Picture 4" descr="Varicocele"/>
          <p:cNvPicPr/>
          <p:nvPr/>
        </p:nvPicPr>
        <p:blipFill>
          <a:blip r:embed="rId2"/>
          <a:srcRect/>
          <a:stretch>
            <a:fillRect/>
          </a:stretch>
        </p:blipFill>
        <p:spPr bwMode="auto">
          <a:xfrm>
            <a:off x="3500430" y="4357694"/>
            <a:ext cx="5229232" cy="2295525"/>
          </a:xfrm>
          <a:prstGeom prst="rect">
            <a:avLst/>
          </a:prstGeom>
          <a:noFill/>
          <a:ln w="9525">
            <a:noFill/>
            <a:miter lim="800000"/>
            <a:headEnd/>
            <a:tailEnd/>
          </a:ln>
        </p:spPr>
      </p:pic>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00" y="0"/>
            <a:ext cx="7498080" cy="582912"/>
          </a:xfrm>
        </p:spPr>
        <p:txBody>
          <a:bodyPr>
            <a:noAutofit/>
          </a:bodyPr>
          <a:lstStyle/>
          <a:p>
            <a:r>
              <a:rPr lang="en-IN" sz="2800" dirty="0" smtClean="0"/>
              <a:t>CONT..</a:t>
            </a:r>
            <a:endParaRPr lang="en-IN" sz="2800" dirty="0"/>
          </a:p>
        </p:txBody>
      </p:sp>
      <p:sp>
        <p:nvSpPr>
          <p:cNvPr id="3" name="Rectangle 2"/>
          <p:cNvSpPr/>
          <p:nvPr/>
        </p:nvSpPr>
        <p:spPr>
          <a:xfrm>
            <a:off x="1000100" y="428604"/>
            <a:ext cx="8001056" cy="6370975"/>
          </a:xfrm>
          <a:prstGeom prst="rect">
            <a:avLst/>
          </a:prstGeom>
        </p:spPr>
        <p:txBody>
          <a:bodyPr wrap="square">
            <a:spAutoFit/>
          </a:bodyPr>
          <a:lstStyle/>
          <a:p>
            <a:r>
              <a:rPr lang="en-GB" sz="2400" b="1" dirty="0" smtClean="0">
                <a:solidFill>
                  <a:schemeClr val="tx2">
                    <a:lumMod val="50000"/>
                  </a:schemeClr>
                </a:solidFill>
                <a:latin typeface="Algerian" pitchFamily="82" charset="0"/>
                <a:cs typeface="Times New Roman" pitchFamily="18" charset="0"/>
              </a:rPr>
              <a:t>Signs and Symptoms </a:t>
            </a:r>
            <a:endParaRPr lang="en-US" sz="2400" dirty="0" smtClean="0">
              <a:solidFill>
                <a:schemeClr val="tx2">
                  <a:lumMod val="50000"/>
                </a:schemeClr>
              </a:solidFill>
              <a:latin typeface="Algerian" pitchFamily="82" charset="0"/>
              <a:cs typeface="Times New Roman" pitchFamily="18" charset="0"/>
            </a:endParaRPr>
          </a:p>
          <a:p>
            <a:pPr lvl="0">
              <a:buFont typeface="Arial" pitchFamily="34" charset="0"/>
              <a:buChar char="•"/>
            </a:pPr>
            <a:r>
              <a:rPr lang="en-GB" sz="2400" dirty="0" smtClean="0">
                <a:latin typeface="Times New Roman" pitchFamily="18" charset="0"/>
                <a:cs typeface="Times New Roman" pitchFamily="18" charset="0"/>
              </a:rPr>
              <a:t>Most men who have a </a:t>
            </a:r>
            <a:r>
              <a:rPr lang="en-GB" sz="2400" dirty="0" err="1" smtClean="0">
                <a:latin typeface="Times New Roman" pitchFamily="18" charset="0"/>
                <a:cs typeface="Times New Roman" pitchFamily="18" charset="0"/>
              </a:rPr>
              <a:t>varicocoele</a:t>
            </a:r>
            <a:r>
              <a:rPr lang="en-GB" sz="2400" dirty="0" smtClean="0">
                <a:latin typeface="Times New Roman" pitchFamily="18" charset="0"/>
                <a:cs typeface="Times New Roman" pitchFamily="18" charset="0"/>
              </a:rPr>
              <a:t> have no symptoms. Signs and symptoms may include the following: </a:t>
            </a:r>
            <a:endParaRPr lang="en-US" sz="2400" dirty="0" smtClean="0">
              <a:latin typeface="Times New Roman" pitchFamily="18" charset="0"/>
              <a:cs typeface="Times New Roman" pitchFamily="18" charset="0"/>
            </a:endParaRPr>
          </a:p>
          <a:p>
            <a:pPr lvl="0">
              <a:buFont typeface="Arial" pitchFamily="34" charset="0"/>
              <a:buChar char="•"/>
            </a:pPr>
            <a:r>
              <a:rPr lang="en-GB" sz="2400" dirty="0" smtClean="0">
                <a:latin typeface="Times New Roman" pitchFamily="18" charset="0"/>
                <a:cs typeface="Times New Roman" pitchFamily="18" charset="0"/>
              </a:rPr>
              <a:t>Ache in the testicle </a:t>
            </a:r>
            <a:endParaRPr lang="en-US" sz="2400" dirty="0" smtClean="0">
              <a:latin typeface="Times New Roman" pitchFamily="18" charset="0"/>
              <a:cs typeface="Times New Roman" pitchFamily="18" charset="0"/>
            </a:endParaRPr>
          </a:p>
          <a:p>
            <a:pPr lvl="0">
              <a:buFont typeface="Arial" pitchFamily="34" charset="0"/>
              <a:buChar char="•"/>
            </a:pPr>
            <a:r>
              <a:rPr lang="en-GB" sz="2400" dirty="0" smtClean="0">
                <a:latin typeface="Times New Roman" pitchFamily="18" charset="0"/>
                <a:cs typeface="Times New Roman" pitchFamily="18" charset="0"/>
              </a:rPr>
              <a:t>Feeling of heaviness in the testicle(s) </a:t>
            </a:r>
            <a:endParaRPr lang="en-US" sz="2400" dirty="0" smtClean="0">
              <a:latin typeface="Times New Roman" pitchFamily="18" charset="0"/>
              <a:cs typeface="Times New Roman" pitchFamily="18" charset="0"/>
            </a:endParaRPr>
          </a:p>
          <a:p>
            <a:pPr lvl="0">
              <a:buFont typeface="Arial" pitchFamily="34" charset="0"/>
              <a:buChar char="•"/>
            </a:pPr>
            <a:r>
              <a:rPr lang="en-GB" sz="2400" dirty="0" smtClean="0">
                <a:latin typeface="Times New Roman" pitchFamily="18" charset="0"/>
                <a:cs typeface="Times New Roman" pitchFamily="18" charset="0"/>
              </a:rPr>
              <a:t>Infertility </a:t>
            </a:r>
            <a:endParaRPr lang="en-US" sz="2400" dirty="0" smtClean="0">
              <a:latin typeface="Times New Roman" pitchFamily="18" charset="0"/>
              <a:cs typeface="Times New Roman" pitchFamily="18" charset="0"/>
            </a:endParaRPr>
          </a:p>
          <a:p>
            <a:pPr lvl="0">
              <a:buFont typeface="Arial" pitchFamily="34" charset="0"/>
              <a:buChar char="•"/>
            </a:pPr>
            <a:r>
              <a:rPr lang="en-GB" sz="2400" dirty="0" smtClean="0">
                <a:latin typeface="Times New Roman" pitchFamily="18" charset="0"/>
                <a:cs typeface="Times New Roman" pitchFamily="18" charset="0"/>
              </a:rPr>
              <a:t>Shrinkage (atrophy) of the testicle(s) </a:t>
            </a:r>
            <a:endParaRPr lang="en-US" sz="2400" dirty="0" smtClean="0">
              <a:latin typeface="Times New Roman" pitchFamily="18" charset="0"/>
              <a:cs typeface="Times New Roman" pitchFamily="18" charset="0"/>
            </a:endParaRPr>
          </a:p>
          <a:p>
            <a:pPr lvl="0">
              <a:buFont typeface="Arial" pitchFamily="34" charset="0"/>
              <a:buChar char="•"/>
            </a:pPr>
            <a:r>
              <a:rPr lang="en-GB" sz="2400" dirty="0" smtClean="0">
                <a:latin typeface="Times New Roman" pitchFamily="18" charset="0"/>
                <a:cs typeface="Times New Roman" pitchFamily="18" charset="0"/>
              </a:rPr>
              <a:t>Visible or palpable (able to be felt) enlarged vein</a:t>
            </a:r>
          </a:p>
          <a:p>
            <a:pPr lvl="0"/>
            <a:endParaRPr lang="en-US" sz="2400" dirty="0" smtClean="0">
              <a:solidFill>
                <a:schemeClr val="tx2">
                  <a:lumMod val="50000"/>
                </a:schemeClr>
              </a:solidFill>
              <a:latin typeface="Algerian" pitchFamily="82" charset="0"/>
              <a:cs typeface="Times New Roman" pitchFamily="18" charset="0"/>
            </a:endParaRPr>
          </a:p>
          <a:p>
            <a:r>
              <a:rPr lang="en-GB" sz="2400" b="1" dirty="0" smtClean="0">
                <a:solidFill>
                  <a:schemeClr val="tx2">
                    <a:lumMod val="50000"/>
                  </a:schemeClr>
                </a:solidFill>
                <a:latin typeface="Algerian" pitchFamily="82" charset="0"/>
                <a:cs typeface="Times New Roman" pitchFamily="18" charset="0"/>
              </a:rPr>
              <a:t>Treatment </a:t>
            </a:r>
            <a:endParaRPr lang="en-US" sz="2400" dirty="0" smtClean="0">
              <a:solidFill>
                <a:schemeClr val="tx2">
                  <a:lumMod val="50000"/>
                </a:schemeClr>
              </a:solidFill>
              <a:latin typeface="Algerian" pitchFamily="82" charset="0"/>
              <a:cs typeface="Times New Roman" pitchFamily="18" charset="0"/>
            </a:endParaRPr>
          </a:p>
          <a:p>
            <a:pPr lvl="0"/>
            <a:r>
              <a:rPr lang="en-GB" sz="2400" dirty="0" smtClean="0">
                <a:latin typeface="Times New Roman" pitchFamily="18" charset="0"/>
                <a:cs typeface="Times New Roman" pitchFamily="18" charset="0"/>
              </a:rPr>
              <a:t>Asymptomatic or the symptoms are mild and infertility is not an issue, the condition can be managed by wearing an athletic supporter or snug-fitting underwear to provide the scrotum with support. </a:t>
            </a:r>
          </a:p>
          <a:p>
            <a:pPr lvl="0"/>
            <a:endParaRPr lang="en-US" sz="2400" dirty="0" smtClean="0">
              <a:latin typeface="Times New Roman" pitchFamily="18" charset="0"/>
              <a:cs typeface="Times New Roman" pitchFamily="18" charset="0"/>
            </a:endParaRPr>
          </a:p>
          <a:p>
            <a:pPr lvl="0"/>
            <a:r>
              <a:rPr lang="en-GB" sz="2400" dirty="0" smtClean="0">
                <a:solidFill>
                  <a:schemeClr val="tx2">
                    <a:lumMod val="50000"/>
                  </a:schemeClr>
                </a:solidFill>
                <a:latin typeface="Algerian" pitchFamily="82" charset="0"/>
                <a:cs typeface="Times New Roman" pitchFamily="18" charset="0"/>
              </a:rPr>
              <a:t>Surgery: </a:t>
            </a:r>
            <a:r>
              <a:rPr lang="en-GB" sz="2400" dirty="0" err="1" smtClean="0">
                <a:latin typeface="Times New Roman" pitchFamily="18" charset="0"/>
                <a:cs typeface="Times New Roman" pitchFamily="18" charset="0"/>
              </a:rPr>
              <a:t>varicocoelectomy</a:t>
            </a:r>
            <a:r>
              <a:rPr lang="en-GB" sz="2400" dirty="0" smtClean="0">
                <a:latin typeface="Times New Roman" pitchFamily="18" charset="0"/>
                <a:cs typeface="Times New Roman" pitchFamily="18" charset="0"/>
              </a:rPr>
              <a:t> (i.e., surgically "tying off" the affected spermatic veins). </a:t>
            </a:r>
            <a:endParaRPr lang="en-US" sz="2400" dirty="0" smtClean="0">
              <a:latin typeface="Times New Roman" pitchFamily="18" charset="0"/>
              <a:cs typeface="Times New Roman" pitchFamily="18" charset="0"/>
            </a:endParaRPr>
          </a:p>
        </p:txBody>
      </p:sp>
    </p:spTree>
  </p:cSld>
  <p:clrMapOvr>
    <a:masterClrMapping/>
  </p:clrMapOvr>
  <p:transition>
    <p:wipe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728" y="0"/>
            <a:ext cx="7498080" cy="725788"/>
          </a:xfrm>
        </p:spPr>
        <p:txBody>
          <a:bodyPr>
            <a:normAutofit fontScale="90000"/>
          </a:bodyPr>
          <a:lstStyle/>
          <a:p>
            <a:pPr algn="ctr"/>
            <a:r>
              <a:rPr lang="en-US" b="1" dirty="0" smtClean="0">
                <a:latin typeface="Algerian" pitchFamily="82" charset="0"/>
              </a:rPr>
              <a:t>Testicular cancer</a:t>
            </a:r>
            <a:endParaRPr lang="en-IN" dirty="0"/>
          </a:p>
        </p:txBody>
      </p:sp>
      <p:sp>
        <p:nvSpPr>
          <p:cNvPr id="3" name="Rectangle 2"/>
          <p:cNvSpPr/>
          <p:nvPr/>
        </p:nvSpPr>
        <p:spPr>
          <a:xfrm>
            <a:off x="1142944" y="785794"/>
            <a:ext cx="8001056" cy="3108543"/>
          </a:xfrm>
          <a:prstGeom prst="rect">
            <a:avLst/>
          </a:prstGeom>
        </p:spPr>
        <p:txBody>
          <a:bodyPr wrap="square">
            <a:spAutoFit/>
          </a:bodyPr>
          <a:lstStyle/>
          <a:p>
            <a:r>
              <a:rPr lang="en-US" sz="2800" dirty="0" smtClean="0">
                <a:latin typeface="Times New Roman" pitchFamily="18" charset="0"/>
                <a:cs typeface="Times New Roman" pitchFamily="18" charset="0"/>
              </a:rPr>
              <a:t>Testicular cancer is the most common type of cancer in men aged 15 to 35.</a:t>
            </a:r>
          </a:p>
          <a:p>
            <a:pPr>
              <a:buNone/>
            </a:pP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There is a higher incidence in men who had or have a condition called an undescended testicle, who have fertility problems, and who've had a father with the disease</a:t>
            </a:r>
          </a:p>
        </p:txBody>
      </p:sp>
    </p:spTree>
  </p:cSld>
  <p:clrMapOvr>
    <a:masterClrMapping/>
  </p:clrMapOvr>
  <p:transition>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71538" y="285728"/>
            <a:ext cx="7929618" cy="1077218"/>
          </a:xfrm>
          <a:prstGeom prst="rect">
            <a:avLst/>
          </a:prstGeom>
        </p:spPr>
        <p:txBody>
          <a:bodyPr wrap="square">
            <a:spAutoFit/>
          </a:bodyPr>
          <a:lstStyle/>
          <a:p>
            <a:r>
              <a:rPr lang="en-US" sz="2400" b="1" dirty="0" smtClean="0">
                <a:solidFill>
                  <a:schemeClr val="tx2">
                    <a:lumMod val="50000"/>
                  </a:schemeClr>
                </a:solidFill>
                <a:latin typeface="Algerian" pitchFamily="82" charset="0"/>
                <a:cs typeface="Times New Roman" pitchFamily="18" charset="0"/>
              </a:rPr>
              <a:t>Symptoms</a:t>
            </a:r>
            <a:r>
              <a:rPr lang="en-US"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include swelling and hardening of a testicle and a change in its shape or size.</a:t>
            </a:r>
            <a:endParaRPr lang="en-US" dirty="0" smtClean="0">
              <a:latin typeface="Times New Roman" pitchFamily="18" charset="0"/>
              <a:cs typeface="Times New Roman" pitchFamily="18" charset="0"/>
            </a:endParaRPr>
          </a:p>
        </p:txBody>
      </p:sp>
      <p:sp>
        <p:nvSpPr>
          <p:cNvPr id="4" name="Rectangle 3"/>
          <p:cNvSpPr/>
          <p:nvPr/>
        </p:nvSpPr>
        <p:spPr>
          <a:xfrm>
            <a:off x="1214414" y="1305342"/>
            <a:ext cx="7072362" cy="4893647"/>
          </a:xfrm>
          <a:prstGeom prst="rect">
            <a:avLst/>
          </a:prstGeom>
        </p:spPr>
        <p:txBody>
          <a:bodyPr wrap="square">
            <a:spAutoFit/>
          </a:bodyPr>
          <a:lstStyle/>
          <a:p>
            <a:pPr algn="just">
              <a:buFont typeface="Wingdings" pitchFamily="2" charset="2"/>
              <a:buChar char="v"/>
            </a:pPr>
            <a:r>
              <a:rPr lang="en-US" sz="2400" b="1" dirty="0" smtClean="0">
                <a:latin typeface="Times New Roman" pitchFamily="18" charset="0"/>
                <a:cs typeface="Times New Roman" pitchFamily="18" charset="0"/>
              </a:rPr>
              <a:t>Pain</a:t>
            </a:r>
            <a:endParaRPr lang="en-US" sz="2400" dirty="0" smtClean="0">
              <a:latin typeface="Times New Roman" pitchFamily="18" charset="0"/>
              <a:cs typeface="Times New Roman" pitchFamily="18" charset="0"/>
            </a:endParaRPr>
          </a:p>
          <a:p>
            <a:pPr algn="just">
              <a:buFont typeface="Wingdings" pitchFamily="2" charset="2"/>
              <a:buChar char="v"/>
            </a:pPr>
            <a:r>
              <a:rPr lang="en-US" sz="2400" b="1" dirty="0" smtClean="0">
                <a:latin typeface="Times New Roman" pitchFamily="18" charset="0"/>
                <a:cs typeface="Times New Roman" pitchFamily="18" charset="0"/>
              </a:rPr>
              <a:t>Changes in the Testicles</a:t>
            </a:r>
            <a:endParaRPr lang="en-US" sz="2400" dirty="0" smtClean="0">
              <a:latin typeface="Times New Roman" pitchFamily="18" charset="0"/>
              <a:cs typeface="Times New Roman" pitchFamily="18" charset="0"/>
            </a:endParaRPr>
          </a:p>
          <a:p>
            <a:pPr algn="just">
              <a:buFont typeface="Wingdings" pitchFamily="2" charset="2"/>
              <a:buChar char="v"/>
            </a:pPr>
            <a:r>
              <a:rPr lang="en-US" sz="2400" b="1" dirty="0" smtClean="0">
                <a:latin typeface="Times New Roman" pitchFamily="18" charset="0"/>
                <a:cs typeface="Times New Roman" pitchFamily="18" charset="0"/>
              </a:rPr>
              <a:t>Changes in the Lymph Nodes.</a:t>
            </a:r>
            <a:endParaRPr lang="en-US" sz="2400" dirty="0" smtClean="0">
              <a:latin typeface="Times New Roman" pitchFamily="18" charset="0"/>
              <a:cs typeface="Times New Roman" pitchFamily="18" charset="0"/>
            </a:endParaRPr>
          </a:p>
          <a:p>
            <a:pPr algn="just">
              <a:buFont typeface="Wingdings" pitchFamily="2" charset="2"/>
              <a:buChar char="v"/>
            </a:pPr>
            <a:r>
              <a:rPr lang="en-US" sz="2400" b="1" dirty="0" smtClean="0">
                <a:latin typeface="Times New Roman" pitchFamily="18" charset="0"/>
                <a:cs typeface="Times New Roman" pitchFamily="18" charset="0"/>
              </a:rPr>
              <a:t>Fever</a:t>
            </a:r>
            <a:endParaRPr lang="en-US" sz="2400" dirty="0" smtClean="0">
              <a:latin typeface="Times New Roman" pitchFamily="18" charset="0"/>
              <a:cs typeface="Times New Roman" pitchFamily="18" charset="0"/>
            </a:endParaRPr>
          </a:p>
          <a:p>
            <a:pPr algn="just">
              <a:buFont typeface="Wingdings" pitchFamily="2" charset="2"/>
              <a:buChar char="v"/>
            </a:pPr>
            <a:r>
              <a:rPr lang="en-US" sz="2400" b="1" dirty="0" smtClean="0">
                <a:latin typeface="Times New Roman" pitchFamily="18" charset="0"/>
                <a:cs typeface="Times New Roman" pitchFamily="18" charset="0"/>
              </a:rPr>
              <a:t>Weight Loss without Trying</a:t>
            </a:r>
            <a:endParaRPr lang="en-US" sz="2400" dirty="0" smtClean="0">
              <a:latin typeface="Times New Roman" pitchFamily="18" charset="0"/>
              <a:cs typeface="Times New Roman" pitchFamily="18" charset="0"/>
            </a:endParaRPr>
          </a:p>
          <a:p>
            <a:pPr algn="just">
              <a:buFont typeface="Wingdings" pitchFamily="2" charset="2"/>
              <a:buChar char="v"/>
            </a:pPr>
            <a:r>
              <a:rPr lang="en-US" sz="2400" b="1" dirty="0" smtClean="0">
                <a:latin typeface="Times New Roman" pitchFamily="18" charset="0"/>
                <a:cs typeface="Times New Roman" pitchFamily="18" charset="0"/>
              </a:rPr>
              <a:t>Gnawing Abdominal Pain and Depression</a:t>
            </a:r>
            <a:endParaRPr lang="en-US" sz="2400" dirty="0" smtClean="0">
              <a:latin typeface="Times New Roman" pitchFamily="18" charset="0"/>
              <a:cs typeface="Times New Roman" pitchFamily="18" charset="0"/>
            </a:endParaRPr>
          </a:p>
          <a:p>
            <a:pPr algn="just">
              <a:buFont typeface="Wingdings" pitchFamily="2" charset="2"/>
              <a:buChar char="v"/>
            </a:pPr>
            <a:r>
              <a:rPr lang="en-US" sz="2400" b="1" dirty="0" smtClean="0">
                <a:latin typeface="Times New Roman" pitchFamily="18" charset="0"/>
                <a:cs typeface="Times New Roman" pitchFamily="18" charset="0"/>
              </a:rPr>
              <a:t> Fatigue</a:t>
            </a:r>
            <a:endParaRPr lang="en-US" sz="2400" dirty="0" smtClean="0">
              <a:latin typeface="Times New Roman" pitchFamily="18" charset="0"/>
              <a:cs typeface="Times New Roman" pitchFamily="18" charset="0"/>
            </a:endParaRPr>
          </a:p>
          <a:p>
            <a:pPr algn="just">
              <a:buFont typeface="Wingdings" pitchFamily="2" charset="2"/>
              <a:buChar char="v"/>
            </a:pPr>
            <a:r>
              <a:rPr lang="en-US" sz="2400" b="1" dirty="0" smtClean="0">
                <a:latin typeface="Times New Roman" pitchFamily="18" charset="0"/>
                <a:cs typeface="Times New Roman" pitchFamily="18" charset="0"/>
              </a:rPr>
              <a:t> Persistent Cough</a:t>
            </a:r>
            <a:endParaRPr lang="en-US" sz="2400" dirty="0" smtClean="0">
              <a:latin typeface="Times New Roman" pitchFamily="18" charset="0"/>
              <a:cs typeface="Times New Roman" pitchFamily="18" charset="0"/>
            </a:endParaRPr>
          </a:p>
          <a:p>
            <a:pPr algn="just">
              <a:buFont typeface="Wingdings" pitchFamily="2" charset="2"/>
              <a:buChar char="v"/>
            </a:pPr>
            <a:r>
              <a:rPr lang="en-US" sz="2400" b="1" dirty="0" smtClean="0">
                <a:latin typeface="Times New Roman" pitchFamily="18" charset="0"/>
                <a:cs typeface="Times New Roman" pitchFamily="18" charset="0"/>
              </a:rPr>
              <a:t> Difficulty Swallowing</a:t>
            </a:r>
            <a:endParaRPr lang="en-US" sz="2400" dirty="0" smtClean="0">
              <a:latin typeface="Times New Roman" pitchFamily="18" charset="0"/>
              <a:cs typeface="Times New Roman" pitchFamily="18" charset="0"/>
            </a:endParaRPr>
          </a:p>
          <a:p>
            <a:pPr algn="just">
              <a:buFont typeface="Wingdings" pitchFamily="2" charset="2"/>
              <a:buChar char="v"/>
            </a:pPr>
            <a:r>
              <a:rPr lang="en-US" sz="2400" b="1" dirty="0" smtClean="0">
                <a:latin typeface="Times New Roman" pitchFamily="18" charset="0"/>
                <a:cs typeface="Times New Roman" pitchFamily="18" charset="0"/>
              </a:rPr>
              <a:t> Changes in the Skin</a:t>
            </a:r>
            <a:endParaRPr lang="en-US" sz="2400" dirty="0" smtClean="0">
              <a:latin typeface="Times New Roman" pitchFamily="18" charset="0"/>
              <a:cs typeface="Times New Roman" pitchFamily="18" charset="0"/>
            </a:endParaRPr>
          </a:p>
          <a:p>
            <a:pPr algn="just">
              <a:buFont typeface="Wingdings" pitchFamily="2" charset="2"/>
              <a:buChar char="v"/>
            </a:pPr>
            <a:r>
              <a:rPr lang="en-US" sz="2400" b="1" dirty="0" smtClean="0">
                <a:latin typeface="Times New Roman" pitchFamily="18" charset="0"/>
                <a:cs typeface="Times New Roman" pitchFamily="18" charset="0"/>
              </a:rPr>
              <a:t>Mouth Changes</a:t>
            </a:r>
            <a:endParaRPr lang="en-US" sz="2400" dirty="0" smtClean="0">
              <a:latin typeface="Times New Roman" pitchFamily="18" charset="0"/>
              <a:cs typeface="Times New Roman" pitchFamily="18" charset="0"/>
            </a:endParaRPr>
          </a:p>
          <a:p>
            <a:pPr algn="just">
              <a:buFont typeface="Wingdings" pitchFamily="2" charset="2"/>
              <a:buChar char="v"/>
            </a:pPr>
            <a:r>
              <a:rPr lang="en-US" sz="2400" b="1" dirty="0" smtClean="0">
                <a:latin typeface="Times New Roman" pitchFamily="18" charset="0"/>
                <a:cs typeface="Times New Roman" pitchFamily="18" charset="0"/>
              </a:rPr>
              <a:t> Urinary Problems</a:t>
            </a:r>
            <a:r>
              <a:rPr lang="en-US" sz="2400" dirty="0" smtClean="0">
                <a:latin typeface="Times New Roman" pitchFamily="18" charset="0"/>
                <a:cs typeface="Times New Roman" pitchFamily="18" charset="0"/>
              </a:rPr>
              <a:t>:-</a:t>
            </a:r>
          </a:p>
          <a:p>
            <a:pPr algn="just">
              <a:buFont typeface="Wingdings" pitchFamily="2" charset="2"/>
              <a:buChar char="v"/>
            </a:pPr>
            <a:r>
              <a:rPr lang="en-US" sz="2400" b="1" dirty="0" smtClean="0">
                <a:latin typeface="Times New Roman" pitchFamily="18" charset="0"/>
                <a:cs typeface="Times New Roman" pitchFamily="18" charset="0"/>
              </a:rPr>
              <a:t> Indigestion</a:t>
            </a:r>
            <a:endParaRPr lang="en-U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71538" y="285728"/>
            <a:ext cx="7858180" cy="6001643"/>
          </a:xfrm>
          <a:prstGeom prst="rect">
            <a:avLst/>
          </a:prstGeom>
        </p:spPr>
        <p:txBody>
          <a:bodyPr wrap="square">
            <a:spAutoFit/>
          </a:bodyPr>
          <a:lstStyle/>
          <a:p>
            <a:pPr>
              <a:buNone/>
            </a:pPr>
            <a:r>
              <a:rPr lang="en-US" sz="3200" b="1" dirty="0" smtClean="0">
                <a:solidFill>
                  <a:schemeClr val="tx2">
                    <a:lumMod val="50000"/>
                  </a:schemeClr>
                </a:solidFill>
                <a:latin typeface="Algerian" pitchFamily="82" charset="0"/>
              </a:rPr>
              <a:t>Treatment: </a:t>
            </a:r>
          </a:p>
          <a:p>
            <a:pPr algn="just"/>
            <a:r>
              <a:rPr lang="en-US" sz="3200" dirty="0" smtClean="0">
                <a:latin typeface="Times New Roman" pitchFamily="18" charset="0"/>
                <a:cs typeface="Times New Roman" pitchFamily="18" charset="0"/>
              </a:rPr>
              <a:t>Surgery:-radical inguinal </a:t>
            </a:r>
            <a:r>
              <a:rPr lang="en-US" sz="3200" dirty="0" err="1" smtClean="0">
                <a:latin typeface="Times New Roman" pitchFamily="18" charset="0"/>
                <a:cs typeface="Times New Roman" pitchFamily="18" charset="0"/>
              </a:rPr>
              <a:t>orchiectomy</a:t>
            </a:r>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Chemotherapy</a:t>
            </a:r>
          </a:p>
          <a:p>
            <a:pPr algn="just"/>
            <a:r>
              <a:rPr lang="en-US" sz="3200" dirty="0" smtClean="0">
                <a:latin typeface="Times New Roman" pitchFamily="18" charset="0"/>
                <a:cs typeface="Times New Roman" pitchFamily="18" charset="0"/>
              </a:rPr>
              <a:t>Radiotherapy </a:t>
            </a:r>
          </a:p>
          <a:p>
            <a:pPr algn="just"/>
            <a:endParaRPr lang="en-US" sz="3200" b="1" dirty="0" smtClean="0">
              <a:latin typeface="Times New Roman" pitchFamily="18" charset="0"/>
              <a:cs typeface="Times New Roman" pitchFamily="18" charset="0"/>
            </a:endParaRPr>
          </a:p>
          <a:p>
            <a:pPr algn="just"/>
            <a:r>
              <a:rPr lang="en-US" sz="3200" b="1" dirty="0" smtClean="0">
                <a:latin typeface="Times New Roman" pitchFamily="18" charset="0"/>
                <a:cs typeface="Times New Roman" pitchFamily="18" charset="0"/>
              </a:rPr>
              <a:t>Adjuvant therapy</a:t>
            </a:r>
            <a:r>
              <a:rPr lang="en-US" sz="3200" dirty="0" smtClean="0">
                <a:latin typeface="Times New Roman" pitchFamily="18" charset="0"/>
                <a:cs typeface="Times New Roman" pitchFamily="18" charset="0"/>
              </a:rPr>
              <a:t> which is given to patients after the surgery. </a:t>
            </a:r>
          </a:p>
          <a:p>
            <a:pPr algn="just">
              <a:buNone/>
            </a:pPr>
            <a:endParaRPr lang="en-US" sz="3200" dirty="0" smtClean="0">
              <a:latin typeface="Times New Roman" pitchFamily="18" charset="0"/>
              <a:cs typeface="Times New Roman" pitchFamily="18" charset="0"/>
            </a:endParaRPr>
          </a:p>
          <a:p>
            <a:pPr algn="just"/>
            <a:r>
              <a:rPr lang="en-US" sz="3200" b="1" dirty="0" smtClean="0">
                <a:latin typeface="Times New Roman" pitchFamily="18" charset="0"/>
                <a:cs typeface="Times New Roman" pitchFamily="18" charset="0"/>
              </a:rPr>
              <a:t>watchful surveillance</a:t>
            </a:r>
            <a:r>
              <a:rPr lang="en-US" sz="3200" dirty="0" smtClean="0">
                <a:latin typeface="Times New Roman" pitchFamily="18" charset="0"/>
                <a:cs typeface="Times New Roman" pitchFamily="18" charset="0"/>
              </a:rPr>
              <a:t>. The latter includes regular checkups, scans and consultation with the doctor.</a:t>
            </a:r>
          </a:p>
          <a:p>
            <a:pPr algn="just"/>
            <a:r>
              <a:rPr lang="en-US" sz="3200" dirty="0" smtClean="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38" y="0"/>
            <a:ext cx="7498080" cy="714356"/>
          </a:xfrm>
        </p:spPr>
        <p:txBody>
          <a:bodyPr>
            <a:normAutofit fontScale="90000"/>
          </a:bodyPr>
          <a:lstStyle/>
          <a:p>
            <a:pPr algn="ctr"/>
            <a:r>
              <a:rPr lang="en-IN" dirty="0" smtClean="0">
                <a:latin typeface="Algerian" pitchFamily="82" charset="0"/>
              </a:rPr>
              <a:t>C.DISEASE OF PROSTATE</a:t>
            </a:r>
            <a:endParaRPr lang="en-IN" dirty="0">
              <a:latin typeface="Algerian" pitchFamily="82" charset="0"/>
            </a:endParaRPr>
          </a:p>
        </p:txBody>
      </p:sp>
      <p:sp>
        <p:nvSpPr>
          <p:cNvPr id="4" name="Rectangle 3"/>
          <p:cNvSpPr/>
          <p:nvPr/>
        </p:nvSpPr>
        <p:spPr>
          <a:xfrm>
            <a:off x="1071538" y="714356"/>
            <a:ext cx="2770310" cy="646331"/>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US" sz="3600" b="1" dirty="0" smtClean="0">
                <a:ln/>
                <a:solidFill>
                  <a:schemeClr val="accent3"/>
                </a:solidFill>
                <a:latin typeface="Algerian" pitchFamily="82" charset="0"/>
              </a:rPr>
              <a:t>1.PROSTITIS</a:t>
            </a:r>
            <a:endParaRPr lang="en-US" sz="5400" b="1" cap="none" spc="0" dirty="0">
              <a:ln/>
              <a:solidFill>
                <a:schemeClr val="accent3"/>
              </a:solidFill>
              <a:effectLst/>
              <a:latin typeface="Algerian" pitchFamily="82" charset="0"/>
            </a:endParaRPr>
          </a:p>
        </p:txBody>
      </p:sp>
      <p:sp>
        <p:nvSpPr>
          <p:cNvPr id="5" name="Rectangle 4"/>
          <p:cNvSpPr/>
          <p:nvPr/>
        </p:nvSpPr>
        <p:spPr>
          <a:xfrm>
            <a:off x="1000100" y="1285860"/>
            <a:ext cx="8143900" cy="1077218"/>
          </a:xfrm>
          <a:prstGeom prst="rect">
            <a:avLst/>
          </a:prstGeom>
        </p:spPr>
        <p:txBody>
          <a:bodyPr wrap="square">
            <a:spAutoFit/>
          </a:bodyPr>
          <a:lstStyle/>
          <a:p>
            <a:r>
              <a:rPr lang="en-US" sz="3200" b="1" dirty="0" smtClean="0">
                <a:latin typeface="Times New Roman" pitchFamily="18" charset="0"/>
                <a:cs typeface="Times New Roman" pitchFamily="18" charset="0"/>
              </a:rPr>
              <a:t>Prostatitis</a:t>
            </a:r>
            <a:r>
              <a:rPr lang="en-US" sz="3200" dirty="0" smtClean="0">
                <a:latin typeface="Times New Roman" pitchFamily="18" charset="0"/>
                <a:cs typeface="Times New Roman" pitchFamily="18" charset="0"/>
              </a:rPr>
              <a:t> is an inflammation of the prostate gland, in men</a:t>
            </a:r>
            <a:r>
              <a:rPr lang="en-US" dirty="0" smtClean="0"/>
              <a:t>.</a:t>
            </a:r>
            <a:endParaRPr lang="en-IN" dirty="0"/>
          </a:p>
        </p:txBody>
      </p:sp>
      <p:sp>
        <p:nvSpPr>
          <p:cNvPr id="6" name="Rectangle 5"/>
          <p:cNvSpPr/>
          <p:nvPr/>
        </p:nvSpPr>
        <p:spPr>
          <a:xfrm>
            <a:off x="1071538" y="2357430"/>
            <a:ext cx="8072462" cy="3600986"/>
          </a:xfrm>
          <a:prstGeom prst="rect">
            <a:avLst/>
          </a:prstGeom>
        </p:spPr>
        <p:txBody>
          <a:bodyPr wrap="square">
            <a:spAutoFit/>
          </a:bodyPr>
          <a:lstStyle/>
          <a:p>
            <a:pPr algn="just"/>
            <a:r>
              <a:rPr lang="en-GB" sz="2800" b="1" dirty="0" smtClean="0">
                <a:solidFill>
                  <a:schemeClr val="tx2">
                    <a:lumMod val="50000"/>
                  </a:schemeClr>
                </a:solidFill>
                <a:latin typeface="Algerian" pitchFamily="82" charset="0"/>
              </a:rPr>
              <a:t>Causes </a:t>
            </a:r>
            <a:r>
              <a:rPr lang="en-GB" sz="3200" dirty="0" smtClean="0">
                <a:solidFill>
                  <a:schemeClr val="tx2">
                    <a:lumMod val="50000"/>
                  </a:schemeClr>
                </a:solidFill>
                <a:latin typeface="Algerian" pitchFamily="82" charset="0"/>
              </a:rPr>
              <a:t>- </a:t>
            </a:r>
            <a:r>
              <a:rPr lang="en-GB" sz="2800" dirty="0" smtClean="0">
                <a:latin typeface="Times New Roman" pitchFamily="18" charset="0"/>
                <a:cs typeface="Times New Roman" pitchFamily="18" charset="0"/>
              </a:rPr>
              <a:t>bacterial infection, E-coli is the most commonly isolated organism. Micro-organisms are usually carried to prostate from the urethra</a:t>
            </a:r>
            <a:r>
              <a:rPr lang="en-GB" sz="2800" b="1" dirty="0" smtClean="0">
                <a:latin typeface="Times New Roman" pitchFamily="18" charset="0"/>
                <a:cs typeface="Times New Roman" pitchFamily="18" charset="0"/>
              </a:rPr>
              <a:t>.</a:t>
            </a:r>
            <a:br>
              <a:rPr lang="en-GB" sz="2800" b="1" dirty="0" smtClean="0">
                <a:latin typeface="Times New Roman" pitchFamily="18" charset="0"/>
                <a:cs typeface="Times New Roman" pitchFamily="18" charset="0"/>
              </a:rPr>
            </a:br>
            <a:endParaRPr lang="en-US" sz="2800" dirty="0" smtClean="0">
              <a:latin typeface="Times New Roman" pitchFamily="18" charset="0"/>
              <a:cs typeface="Times New Roman" pitchFamily="18" charset="0"/>
            </a:endParaRPr>
          </a:p>
          <a:p>
            <a:pPr algn="just"/>
            <a:r>
              <a:rPr lang="en-GB" sz="2800" b="1" dirty="0" smtClean="0">
                <a:latin typeface="Times New Roman" pitchFamily="18" charset="0"/>
                <a:cs typeface="Times New Roman" pitchFamily="18" charset="0"/>
              </a:rPr>
              <a:t>Other causes are </a:t>
            </a:r>
            <a:r>
              <a:rPr lang="en-US" sz="2800" dirty="0" smtClean="0">
                <a:latin typeface="Times New Roman" pitchFamily="18" charset="0"/>
                <a:cs typeface="Times New Roman" pitchFamily="18" charset="0"/>
              </a:rPr>
              <a:t>Recently have had a medical instrument, such as a urinary catheter , Engage in rectal intercourse, Have an abnormal urinary tract, Have had a recent bladder infection Have an enlarged prostate</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00100" y="0"/>
            <a:ext cx="8143900" cy="6801862"/>
          </a:xfrm>
          <a:prstGeom prst="rect">
            <a:avLst/>
          </a:prstGeom>
        </p:spPr>
        <p:txBody>
          <a:bodyPr wrap="square">
            <a:spAutoFit/>
          </a:bodyPr>
          <a:lstStyle/>
          <a:p>
            <a:r>
              <a:rPr lang="en-GB" sz="2400" b="1" dirty="0" smtClean="0">
                <a:solidFill>
                  <a:schemeClr val="tx2">
                    <a:lumMod val="50000"/>
                  </a:schemeClr>
                </a:solidFill>
                <a:latin typeface="Algerian" pitchFamily="82" charset="0"/>
              </a:rPr>
              <a:t>Diagnosis:-</a:t>
            </a:r>
            <a:endParaRPr lang="en-US" sz="2000" dirty="0" smtClean="0">
              <a:solidFill>
                <a:schemeClr val="tx2">
                  <a:lumMod val="50000"/>
                </a:schemeClr>
              </a:solidFill>
              <a:latin typeface="Algerian" pitchFamily="82" charset="0"/>
            </a:endParaRPr>
          </a:p>
          <a:p>
            <a:pPr lvl="1">
              <a:buFont typeface="Arial" pitchFamily="34" charset="0"/>
              <a:buChar char="•"/>
            </a:pPr>
            <a:r>
              <a:rPr lang="en-GB" sz="2400" dirty="0" smtClean="0">
                <a:latin typeface="Times New Roman" pitchFamily="18" charset="0"/>
                <a:cs typeface="Times New Roman" pitchFamily="18" charset="0"/>
              </a:rPr>
              <a:t>Digital rectal examination.</a:t>
            </a:r>
            <a:endParaRPr lang="en-US" sz="2000" dirty="0" smtClean="0">
              <a:latin typeface="Times New Roman" pitchFamily="18" charset="0"/>
              <a:cs typeface="Times New Roman" pitchFamily="18" charset="0"/>
            </a:endParaRPr>
          </a:p>
          <a:p>
            <a:pPr lvl="1">
              <a:buFont typeface="Arial" pitchFamily="34" charset="0"/>
              <a:buChar char="•"/>
            </a:pPr>
            <a:r>
              <a:rPr lang="en-GB" sz="2400" dirty="0" smtClean="0">
                <a:latin typeface="Times New Roman" pitchFamily="18" charset="0"/>
                <a:cs typeface="Times New Roman" pitchFamily="18" charset="0"/>
              </a:rPr>
              <a:t>Urinalysis determines the presence of white blood cells (leukocytes) in the urine</a:t>
            </a:r>
            <a:endParaRPr lang="en-US" sz="2000" dirty="0" smtClean="0">
              <a:latin typeface="Times New Roman" pitchFamily="18" charset="0"/>
              <a:cs typeface="Times New Roman" pitchFamily="18" charset="0"/>
            </a:endParaRPr>
          </a:p>
          <a:p>
            <a:pPr lvl="1">
              <a:buFont typeface="Arial" pitchFamily="34" charset="0"/>
              <a:buChar char="•"/>
            </a:pPr>
            <a:r>
              <a:rPr lang="en-GB" sz="2400" dirty="0" smtClean="0">
                <a:latin typeface="Times New Roman" pitchFamily="18" charset="0"/>
                <a:cs typeface="Times New Roman" pitchFamily="18" charset="0"/>
              </a:rPr>
              <a:t>Urine culture to identify bacteria</a:t>
            </a:r>
            <a:endParaRPr lang="en-US" sz="1600" dirty="0" smtClean="0"/>
          </a:p>
          <a:p>
            <a:pPr algn="just"/>
            <a:r>
              <a:rPr lang="en-GB" sz="2400" b="1" dirty="0" smtClean="0">
                <a:solidFill>
                  <a:schemeClr val="tx2">
                    <a:lumMod val="50000"/>
                  </a:schemeClr>
                </a:solidFill>
                <a:latin typeface="Algerian" pitchFamily="82" charset="0"/>
              </a:rPr>
              <a:t>Symptoms: - </a:t>
            </a:r>
            <a:r>
              <a:rPr lang="en-GB" sz="2800" dirty="0" smtClean="0">
                <a:latin typeface="Times New Roman" pitchFamily="18" charset="0"/>
                <a:cs typeface="Times New Roman" pitchFamily="18" charset="0"/>
              </a:rPr>
              <a:t>painful urination and ejaculation, </a:t>
            </a:r>
            <a:r>
              <a:rPr lang="en-GB" sz="2800" dirty="0" err="1" smtClean="0">
                <a:latin typeface="Times New Roman" pitchFamily="18" charset="0"/>
                <a:cs typeface="Times New Roman" pitchFamily="18" charset="0"/>
              </a:rPr>
              <a:t>perineal</a:t>
            </a:r>
            <a:r>
              <a:rPr lang="en-GB" sz="2800" dirty="0" smtClean="0">
                <a:latin typeface="Times New Roman" pitchFamily="18" charset="0"/>
                <a:cs typeface="Times New Roman" pitchFamily="18" charset="0"/>
              </a:rPr>
              <a:t> discomfort, urgency, frequency. Acute bacterial infection may produce sudden fever and chills , </a:t>
            </a:r>
            <a:r>
              <a:rPr lang="en-GB" sz="2800" dirty="0" err="1" smtClean="0">
                <a:latin typeface="Times New Roman" pitchFamily="18" charset="0"/>
                <a:cs typeface="Times New Roman" pitchFamily="18" charset="0"/>
              </a:rPr>
              <a:t>perineal</a:t>
            </a:r>
            <a:r>
              <a:rPr lang="en-GB" sz="2800" dirty="0" smtClean="0">
                <a:latin typeface="Times New Roman" pitchFamily="18" charset="0"/>
                <a:cs typeface="Times New Roman" pitchFamily="18" charset="0"/>
              </a:rPr>
              <a:t> rectal and low back pain.</a:t>
            </a:r>
            <a:endParaRPr lang="en-US" sz="2800" dirty="0" smtClean="0">
              <a:latin typeface="Times New Roman" pitchFamily="18" charset="0"/>
              <a:cs typeface="Times New Roman" pitchFamily="18" charset="0"/>
            </a:endParaRPr>
          </a:p>
          <a:p>
            <a:pPr algn="just"/>
            <a:r>
              <a:rPr lang="en-US" sz="2800" b="1" dirty="0" smtClean="0">
                <a:solidFill>
                  <a:schemeClr val="tx2">
                    <a:lumMod val="50000"/>
                  </a:schemeClr>
                </a:solidFill>
                <a:latin typeface="Algerian" pitchFamily="82" charset="0"/>
                <a:cs typeface="Times New Roman" pitchFamily="18" charset="0"/>
              </a:rPr>
              <a:t>Treatment:- </a:t>
            </a:r>
            <a:endParaRPr lang="en-US" sz="2800" dirty="0" smtClean="0">
              <a:solidFill>
                <a:schemeClr val="tx2">
                  <a:lumMod val="50000"/>
                </a:schemeClr>
              </a:solidFill>
              <a:latin typeface="Algerian" pitchFamily="82" charset="0"/>
              <a:cs typeface="Times New Roman" pitchFamily="18" charset="0"/>
            </a:endParaRPr>
          </a:p>
          <a:p>
            <a:pPr algn="just"/>
            <a:r>
              <a:rPr lang="en-US" sz="2800" dirty="0" smtClean="0">
                <a:latin typeface="Times New Roman" pitchFamily="18" charset="0"/>
                <a:cs typeface="Times New Roman" pitchFamily="18" charset="0"/>
              </a:rPr>
              <a:t>Antibiotic, Anti-inflammatory medicines, Pain medications, Muscle relaxants.</a:t>
            </a:r>
          </a:p>
          <a:p>
            <a:pPr algn="just"/>
            <a:r>
              <a:rPr lang="en-US" sz="2800" dirty="0" smtClean="0">
                <a:latin typeface="Times New Roman" pitchFamily="18" charset="0"/>
                <a:cs typeface="Times New Roman" pitchFamily="18" charset="0"/>
              </a:rPr>
              <a:t>Surgical removal of the infected portions of the prostate.</a:t>
            </a:r>
          </a:p>
          <a:p>
            <a:pPr lvl="0" algn="just"/>
            <a:r>
              <a:rPr lang="en-US" sz="2800" dirty="0" smtClean="0">
                <a:latin typeface="Times New Roman" pitchFamily="18" charset="0"/>
                <a:cs typeface="Times New Roman" pitchFamily="18" charset="0"/>
              </a:rPr>
              <a:t>Supportive therapies for chronic </a:t>
            </a:r>
            <a:r>
              <a:rPr lang="en-US" sz="2800" dirty="0" err="1" smtClean="0">
                <a:latin typeface="Times New Roman" pitchFamily="18" charset="0"/>
                <a:cs typeface="Times New Roman" pitchFamily="18" charset="0"/>
              </a:rPr>
              <a:t>prostatitis</a:t>
            </a:r>
            <a:r>
              <a:rPr lang="en-US" sz="2800" dirty="0" smtClean="0">
                <a:latin typeface="Times New Roman" pitchFamily="18" charset="0"/>
                <a:cs typeface="Times New Roman" pitchFamily="18" charset="0"/>
              </a:rPr>
              <a:t>, including stool softeners and prostate massage.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728" y="0"/>
            <a:ext cx="7498080" cy="654350"/>
          </a:xfrm>
        </p:spPr>
        <p:txBody>
          <a:bodyPr>
            <a:normAutofit fontScale="90000"/>
          </a:bodyPr>
          <a:lstStyle/>
          <a:p>
            <a:pPr algn="ctr"/>
            <a:r>
              <a:rPr lang="en-US" b="1" dirty="0" smtClean="0">
                <a:latin typeface="Algerian" pitchFamily="82" charset="0"/>
              </a:rPr>
              <a:t>Prostate cancer</a:t>
            </a:r>
            <a:endParaRPr lang="en-IN" dirty="0"/>
          </a:p>
        </p:txBody>
      </p:sp>
      <p:sp>
        <p:nvSpPr>
          <p:cNvPr id="3" name="Rectangle 2"/>
          <p:cNvSpPr/>
          <p:nvPr/>
        </p:nvSpPr>
        <p:spPr>
          <a:xfrm>
            <a:off x="1000100" y="571480"/>
            <a:ext cx="8143900" cy="954107"/>
          </a:xfrm>
          <a:prstGeom prst="rect">
            <a:avLst/>
          </a:prstGeom>
        </p:spPr>
        <p:txBody>
          <a:bodyPr wrap="square">
            <a:spAutoFit/>
          </a:bodyPr>
          <a:lstStyle/>
          <a:p>
            <a:r>
              <a:rPr lang="en-US" sz="2800" b="1" dirty="0" smtClean="0">
                <a:latin typeface="Times New Roman" pitchFamily="18" charset="0"/>
                <a:cs typeface="Times New Roman" pitchFamily="18" charset="0"/>
              </a:rPr>
              <a:t>Prostate cancer </a:t>
            </a:r>
            <a:r>
              <a:rPr lang="en-US" sz="2800" dirty="0" smtClean="0">
                <a:latin typeface="Times New Roman" pitchFamily="18" charset="0"/>
                <a:cs typeface="Times New Roman" pitchFamily="18" charset="0"/>
              </a:rPr>
              <a:t>is the second most common cancer in men</a:t>
            </a:r>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after lung cancer</a:t>
            </a:r>
            <a:endParaRPr lang="en-IN" sz="2800" dirty="0">
              <a:latin typeface="Times New Roman" pitchFamily="18" charset="0"/>
              <a:cs typeface="Times New Roman" pitchFamily="18" charset="0"/>
            </a:endParaRPr>
          </a:p>
        </p:txBody>
      </p:sp>
      <p:sp>
        <p:nvSpPr>
          <p:cNvPr id="4" name="Rectangle 3"/>
          <p:cNvSpPr/>
          <p:nvPr/>
        </p:nvSpPr>
        <p:spPr>
          <a:xfrm>
            <a:off x="1000100" y="1500174"/>
            <a:ext cx="8001056" cy="2677656"/>
          </a:xfrm>
          <a:prstGeom prst="rect">
            <a:avLst/>
          </a:prstGeom>
        </p:spPr>
        <p:txBody>
          <a:bodyPr wrap="square">
            <a:spAutoFit/>
          </a:bodyPr>
          <a:lstStyle/>
          <a:p>
            <a:pPr>
              <a:buNone/>
            </a:pPr>
            <a:r>
              <a:rPr lang="en-US" sz="2800" b="1" dirty="0" smtClean="0">
                <a:solidFill>
                  <a:schemeClr val="tx2">
                    <a:lumMod val="50000"/>
                  </a:schemeClr>
                </a:solidFill>
                <a:latin typeface="Algerian" pitchFamily="82" charset="0"/>
                <a:cs typeface="Times New Roman" pitchFamily="18" charset="0"/>
              </a:rPr>
              <a:t>Causes:-</a:t>
            </a:r>
            <a:endParaRPr lang="en-US" sz="2800" dirty="0" smtClean="0">
              <a:solidFill>
                <a:schemeClr val="tx2">
                  <a:lumMod val="50000"/>
                </a:schemeClr>
              </a:solidFill>
              <a:latin typeface="Algerian" pitchFamily="82" charset="0"/>
              <a:cs typeface="Times New Roman" pitchFamily="18" charset="0"/>
            </a:endParaRPr>
          </a:p>
          <a:p>
            <a:pPr lvl="0" algn="just"/>
            <a:r>
              <a:rPr lang="en-US" sz="2800" dirty="0" smtClean="0">
                <a:latin typeface="Times New Roman" pitchFamily="18" charset="0"/>
                <a:cs typeface="Times New Roman" pitchFamily="18" charset="0"/>
              </a:rPr>
              <a:t>Prostate cancer commonly occurs in men over age 50</a:t>
            </a:r>
          </a:p>
          <a:p>
            <a:pPr lvl="0" algn="just"/>
            <a:r>
              <a:rPr lang="en-US" sz="2800" dirty="0" smtClean="0">
                <a:latin typeface="Times New Roman" pitchFamily="18" charset="0"/>
                <a:cs typeface="Times New Roman" pitchFamily="18" charset="0"/>
              </a:rPr>
              <a:t>Twice as common in black men as it is in whites. </a:t>
            </a:r>
          </a:p>
          <a:p>
            <a:pPr lvl="0" algn="just"/>
            <a:r>
              <a:rPr lang="en-US" sz="2800" dirty="0" smtClean="0">
                <a:latin typeface="Times New Roman" pitchFamily="18" charset="0"/>
                <a:cs typeface="Times New Roman" pitchFamily="18" charset="0"/>
              </a:rPr>
              <a:t>The likelihood of developing prostate cancer doubles if there is a family history.</a:t>
            </a:r>
          </a:p>
          <a:p>
            <a:pPr lvl="0" algn="just"/>
            <a:r>
              <a:rPr lang="en-US" sz="2800" dirty="0" smtClean="0">
                <a:latin typeface="Times New Roman" pitchFamily="18" charset="0"/>
                <a:cs typeface="Times New Roman" pitchFamily="18" charset="0"/>
              </a:rPr>
              <a:t>High level of serum testosterone</a:t>
            </a:r>
            <a:r>
              <a:rPr lang="en-US" sz="2800" dirty="0" smtClean="0"/>
              <a:t>.</a:t>
            </a:r>
            <a:endParaRPr lang="en-US" sz="2800" dirty="0"/>
          </a:p>
        </p:txBody>
      </p:sp>
      <p:pic>
        <p:nvPicPr>
          <p:cNvPr id="5" name="Picture 4" descr="hdg7_prostatetissue"/>
          <p:cNvPicPr/>
          <p:nvPr/>
        </p:nvPicPr>
        <p:blipFill>
          <a:blip r:embed="rId2"/>
          <a:srcRect/>
          <a:stretch>
            <a:fillRect/>
          </a:stretch>
        </p:blipFill>
        <p:spPr bwMode="auto">
          <a:xfrm>
            <a:off x="1500166" y="4214818"/>
            <a:ext cx="7429552" cy="2152650"/>
          </a:xfrm>
          <a:prstGeom prst="rect">
            <a:avLst/>
          </a:prstGeom>
          <a:noFill/>
          <a:ln w="9525">
            <a:noFill/>
            <a:miter lim="800000"/>
            <a:headEnd/>
            <a:tailEnd/>
          </a:ln>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2976" y="274320"/>
            <a:ext cx="7790712" cy="582912"/>
          </a:xfrm>
        </p:spPr>
        <p:txBody>
          <a:bodyPr>
            <a:noAutofit/>
          </a:bodyPr>
          <a:lstStyle/>
          <a:p>
            <a:r>
              <a:rPr lang="en-IN" sz="3600" dirty="0" smtClean="0">
                <a:latin typeface="Times New Roman" pitchFamily="18" charset="0"/>
                <a:cs typeface="Times New Roman" pitchFamily="18" charset="0"/>
              </a:rPr>
              <a:t>MALE REPRODUCTIVE DISORDER</a:t>
            </a:r>
            <a:endParaRPr lang="en-IN" sz="3600" dirty="0">
              <a:latin typeface="Times New Roman" pitchFamily="18" charset="0"/>
              <a:cs typeface="Times New Roman" pitchFamily="18" charset="0"/>
            </a:endParaRPr>
          </a:p>
        </p:txBody>
      </p:sp>
      <p:sp>
        <p:nvSpPr>
          <p:cNvPr id="3" name="Rectangle 2"/>
          <p:cNvSpPr/>
          <p:nvPr/>
        </p:nvSpPr>
        <p:spPr>
          <a:xfrm>
            <a:off x="928630" y="1071546"/>
            <a:ext cx="8215370" cy="3970318"/>
          </a:xfrm>
          <a:prstGeom prst="rect">
            <a:avLst/>
          </a:prstGeom>
        </p:spPr>
        <p:txBody>
          <a:bodyPr wrap="square">
            <a:spAutoFit/>
          </a:bodyPr>
          <a:lstStyle/>
          <a:p>
            <a:pPr marL="514350" lvl="0" indent="-514350"/>
            <a:r>
              <a:rPr lang="en-US" sz="3600" b="1" dirty="0" smtClean="0">
                <a:solidFill>
                  <a:schemeClr val="tx1"/>
                </a:solidFill>
                <a:latin typeface="Times New Roman" pitchFamily="18" charset="0"/>
                <a:cs typeface="Times New Roman" pitchFamily="18" charset="0"/>
              </a:rPr>
              <a:t>TESTIS AND SCROTAL DISORDERS</a:t>
            </a:r>
            <a:br>
              <a:rPr lang="en-US" sz="3600" b="1" dirty="0" smtClean="0">
                <a:solidFill>
                  <a:schemeClr val="tx1"/>
                </a:solidFill>
                <a:latin typeface="Times New Roman" pitchFamily="18" charset="0"/>
                <a:cs typeface="Times New Roman" pitchFamily="18" charset="0"/>
              </a:rPr>
            </a:br>
            <a:r>
              <a:rPr lang="en-US" sz="3600" dirty="0" smtClean="0">
                <a:solidFill>
                  <a:schemeClr val="tx1"/>
                </a:solidFill>
                <a:latin typeface="Times New Roman" pitchFamily="18" charset="0"/>
                <a:cs typeface="Times New Roman" pitchFamily="18" charset="0"/>
              </a:rPr>
              <a:t>	1. EPIDIDYMITIS</a:t>
            </a:r>
            <a:br>
              <a:rPr lang="en-US" sz="3600" dirty="0" smtClean="0">
                <a:solidFill>
                  <a:schemeClr val="tx1"/>
                </a:solidFill>
                <a:latin typeface="Times New Roman" pitchFamily="18" charset="0"/>
                <a:cs typeface="Times New Roman" pitchFamily="18" charset="0"/>
              </a:rPr>
            </a:br>
            <a:r>
              <a:rPr lang="en-US" sz="3600" dirty="0" smtClean="0">
                <a:solidFill>
                  <a:schemeClr val="tx1"/>
                </a:solidFill>
                <a:latin typeface="Times New Roman" pitchFamily="18" charset="0"/>
                <a:cs typeface="Times New Roman" pitchFamily="18" charset="0"/>
              </a:rPr>
              <a:t>	2.ORCHITIS</a:t>
            </a:r>
            <a:br>
              <a:rPr lang="en-US" sz="3600" dirty="0" smtClean="0">
                <a:solidFill>
                  <a:schemeClr val="tx1"/>
                </a:solidFill>
                <a:latin typeface="Times New Roman" pitchFamily="18" charset="0"/>
                <a:cs typeface="Times New Roman" pitchFamily="18" charset="0"/>
              </a:rPr>
            </a:br>
            <a:r>
              <a:rPr lang="en-US" sz="3600" dirty="0" smtClean="0">
                <a:solidFill>
                  <a:schemeClr val="tx1"/>
                </a:solidFill>
                <a:latin typeface="Times New Roman" pitchFamily="18" charset="0"/>
                <a:cs typeface="Times New Roman" pitchFamily="18" charset="0"/>
              </a:rPr>
              <a:t>	3.TESTICULAR TORSION</a:t>
            </a:r>
            <a:br>
              <a:rPr lang="en-US" sz="3600" dirty="0" smtClean="0">
                <a:solidFill>
                  <a:schemeClr val="tx1"/>
                </a:solidFill>
                <a:latin typeface="Times New Roman" pitchFamily="18" charset="0"/>
                <a:cs typeface="Times New Roman" pitchFamily="18" charset="0"/>
              </a:rPr>
            </a:br>
            <a:r>
              <a:rPr lang="en-US" sz="3600" dirty="0" smtClean="0">
                <a:solidFill>
                  <a:schemeClr val="tx1"/>
                </a:solidFill>
                <a:latin typeface="Times New Roman" pitchFamily="18" charset="0"/>
                <a:cs typeface="Times New Roman" pitchFamily="18" charset="0"/>
              </a:rPr>
              <a:t>	4.HYDROCELE</a:t>
            </a:r>
            <a:br>
              <a:rPr lang="en-US" sz="3600" dirty="0" smtClean="0">
                <a:solidFill>
                  <a:schemeClr val="tx1"/>
                </a:solidFill>
                <a:latin typeface="Times New Roman" pitchFamily="18" charset="0"/>
                <a:cs typeface="Times New Roman" pitchFamily="18" charset="0"/>
              </a:rPr>
            </a:br>
            <a:r>
              <a:rPr lang="en-US" sz="3600" dirty="0" smtClean="0">
                <a:solidFill>
                  <a:schemeClr val="tx1"/>
                </a:solidFill>
                <a:latin typeface="Times New Roman" pitchFamily="18" charset="0"/>
                <a:cs typeface="Times New Roman" pitchFamily="18" charset="0"/>
              </a:rPr>
              <a:t>	5. TESTICULAR CANCER</a:t>
            </a:r>
            <a:br>
              <a:rPr lang="en-US" sz="3600" dirty="0" smtClean="0">
                <a:solidFill>
                  <a:schemeClr val="tx1"/>
                </a:solidFill>
                <a:latin typeface="Times New Roman" pitchFamily="18" charset="0"/>
                <a:cs typeface="Times New Roman" pitchFamily="18" charset="0"/>
              </a:rPr>
            </a:br>
            <a:r>
              <a:rPr lang="en-US" sz="3600" dirty="0" smtClean="0">
                <a:solidFill>
                  <a:schemeClr val="tx1"/>
                </a:solidFill>
                <a:latin typeface="Times New Roman" pitchFamily="18" charset="0"/>
                <a:cs typeface="Times New Roman" pitchFamily="18" charset="0"/>
              </a:rPr>
              <a:t>	6.VERICOCELE </a:t>
            </a:r>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00100" y="0"/>
            <a:ext cx="8001056" cy="3416320"/>
          </a:xfrm>
          <a:prstGeom prst="rect">
            <a:avLst/>
          </a:prstGeom>
        </p:spPr>
        <p:txBody>
          <a:bodyPr wrap="square">
            <a:spAutoFit/>
          </a:bodyPr>
          <a:lstStyle/>
          <a:p>
            <a:pPr algn="just"/>
            <a:r>
              <a:rPr lang="en-US" sz="2400" b="1" dirty="0" smtClean="0">
                <a:solidFill>
                  <a:schemeClr val="tx2">
                    <a:lumMod val="50000"/>
                  </a:schemeClr>
                </a:solidFill>
                <a:latin typeface="Algerian" pitchFamily="82" charset="0"/>
              </a:rPr>
              <a:t>SYMPTOMS:-</a:t>
            </a:r>
          </a:p>
          <a:p>
            <a:pPr algn="just"/>
            <a:r>
              <a:rPr lang="en-US" sz="2400" dirty="0" smtClean="0">
                <a:latin typeface="Times New Roman" pitchFamily="18" charset="0"/>
                <a:cs typeface="Times New Roman" pitchFamily="18" charset="0"/>
              </a:rPr>
              <a:t>Prostate cancer usually does not give rise to any symptoms.</a:t>
            </a:r>
          </a:p>
          <a:p>
            <a:pPr algn="just"/>
            <a:r>
              <a:rPr lang="en-US" sz="2400" dirty="0" smtClean="0">
                <a:latin typeface="Times New Roman" pitchFamily="18" charset="0"/>
                <a:cs typeface="Times New Roman" pitchFamily="18" charset="0"/>
              </a:rPr>
              <a:t>Some prostate cancers may be found because of symptoms such as slowing or weakening of the urinary stream or the need to urinate more often. These symptoms, however, can also be caused by benign diseases of the prostate. Symptoms of advanced prostate cancer include blood in the urine, impotence, and pain in the pelvis, spine, hips, or ribs. These symptoms, again, may also be present with other diseases.</a:t>
            </a:r>
          </a:p>
        </p:txBody>
      </p:sp>
      <p:sp>
        <p:nvSpPr>
          <p:cNvPr id="5" name="Rectangle 4"/>
          <p:cNvSpPr/>
          <p:nvPr/>
        </p:nvSpPr>
        <p:spPr>
          <a:xfrm>
            <a:off x="1071538" y="3429000"/>
            <a:ext cx="7286676" cy="3416320"/>
          </a:xfrm>
          <a:prstGeom prst="rect">
            <a:avLst/>
          </a:prstGeom>
        </p:spPr>
        <p:txBody>
          <a:bodyPr wrap="square">
            <a:spAutoFit/>
          </a:bodyPr>
          <a:lstStyle/>
          <a:p>
            <a:pPr>
              <a:buNone/>
            </a:pPr>
            <a:r>
              <a:rPr lang="en-US" sz="2400" b="1" dirty="0" smtClean="0">
                <a:solidFill>
                  <a:schemeClr val="tx2">
                    <a:lumMod val="50000"/>
                  </a:schemeClr>
                </a:solidFill>
                <a:latin typeface="Algerian" pitchFamily="82" charset="0"/>
              </a:rPr>
              <a:t>INVESTIGATION</a:t>
            </a:r>
            <a:endParaRPr lang="en-US" sz="2400" dirty="0" smtClean="0">
              <a:solidFill>
                <a:schemeClr val="tx2">
                  <a:lumMod val="50000"/>
                </a:schemeClr>
              </a:solidFill>
              <a:latin typeface="Algerian" pitchFamily="82" charset="0"/>
            </a:endParaRPr>
          </a:p>
          <a:p>
            <a:r>
              <a:rPr lang="en-US" sz="2400" dirty="0" smtClean="0">
                <a:latin typeface="Times New Roman" pitchFamily="18" charset="0"/>
                <a:cs typeface="Times New Roman" pitchFamily="18" charset="0"/>
              </a:rPr>
              <a:t>1. Prostate-specific antigen blood test </a:t>
            </a:r>
          </a:p>
          <a:p>
            <a:r>
              <a:rPr lang="en-US" sz="2400" dirty="0" smtClean="0">
                <a:latin typeface="Times New Roman" pitchFamily="18" charset="0"/>
                <a:cs typeface="Times New Roman" pitchFamily="18" charset="0"/>
              </a:rPr>
              <a:t>2. Digital rectal examination </a:t>
            </a:r>
          </a:p>
          <a:p>
            <a:r>
              <a:rPr lang="en-US" sz="2400" dirty="0" smtClean="0">
                <a:latin typeface="Times New Roman" pitchFamily="18" charset="0"/>
                <a:cs typeface="Times New Roman" pitchFamily="18" charset="0"/>
              </a:rPr>
              <a:t>3. Transrectal ultrasound</a:t>
            </a:r>
          </a:p>
          <a:p>
            <a:r>
              <a:rPr lang="en-US" sz="2400" dirty="0" smtClean="0">
                <a:latin typeface="Times New Roman" pitchFamily="18" charset="0"/>
                <a:cs typeface="Times New Roman" pitchFamily="18" charset="0"/>
              </a:rPr>
              <a:t>4. The prostate biopsy</a:t>
            </a:r>
          </a:p>
          <a:p>
            <a:r>
              <a:rPr lang="en-US" sz="2400" dirty="0" smtClean="0">
                <a:latin typeface="Times New Roman" pitchFamily="18" charset="0"/>
                <a:cs typeface="Times New Roman" pitchFamily="18" charset="0"/>
              </a:rPr>
              <a:t>5. Serum alkaline </a:t>
            </a:r>
            <a:r>
              <a:rPr lang="en-US" sz="2400" dirty="0" err="1" smtClean="0">
                <a:latin typeface="Times New Roman" pitchFamily="18" charset="0"/>
                <a:cs typeface="Times New Roman" pitchFamily="18" charset="0"/>
              </a:rPr>
              <a:t>phosphatase</a:t>
            </a:r>
            <a:r>
              <a:rPr lang="en-US" sz="2400" dirty="0" smtClean="0">
                <a:latin typeface="Times New Roman" pitchFamily="18" charset="0"/>
                <a:cs typeface="Times New Roman" pitchFamily="18" charset="0"/>
              </a:rPr>
              <a:t> – increased if bone metastasis.</a:t>
            </a:r>
          </a:p>
          <a:p>
            <a:r>
              <a:rPr lang="en-US" sz="2400" dirty="0" smtClean="0">
                <a:latin typeface="Times New Roman" pitchFamily="18" charset="0"/>
                <a:cs typeface="Times New Roman" pitchFamily="18" charset="0"/>
              </a:rPr>
              <a:t>6. Bone scan – metastasis</a:t>
            </a:r>
          </a:p>
          <a:p>
            <a:r>
              <a:rPr lang="en-US" sz="2400" dirty="0" smtClean="0">
                <a:latin typeface="Times New Roman" pitchFamily="18" charset="0"/>
                <a:cs typeface="Times New Roman" pitchFamily="18" charset="0"/>
              </a:rPr>
              <a:t>7. MRI, CT scan</a:t>
            </a:r>
          </a:p>
        </p:txBody>
      </p:sp>
    </p:spTree>
  </p:cSld>
  <p:clrMapOvr>
    <a:masterClrMapping/>
  </p:clrMapOvr>
  <p:transition>
    <p:pull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71538" y="142853"/>
            <a:ext cx="7929618" cy="5663089"/>
          </a:xfrm>
          <a:prstGeom prst="rect">
            <a:avLst/>
          </a:prstGeom>
        </p:spPr>
        <p:txBody>
          <a:bodyPr wrap="square">
            <a:spAutoFit/>
          </a:bodyPr>
          <a:lstStyle/>
          <a:p>
            <a:pPr algn="just"/>
            <a:r>
              <a:rPr lang="en-US" sz="3200" b="1" dirty="0" smtClean="0">
                <a:solidFill>
                  <a:schemeClr val="tx2">
                    <a:lumMod val="50000"/>
                  </a:schemeClr>
                </a:solidFill>
                <a:latin typeface="Algerian" pitchFamily="82" charset="0"/>
              </a:rPr>
              <a:t>Treatment</a:t>
            </a:r>
            <a:r>
              <a:rPr lang="en-US" sz="3200" dirty="0" smtClean="0">
                <a:solidFill>
                  <a:schemeClr val="tx2">
                    <a:lumMod val="50000"/>
                  </a:schemeClr>
                </a:solidFill>
                <a:latin typeface="Algerian" pitchFamily="82" charset="0"/>
              </a:rPr>
              <a:t>:- </a:t>
            </a:r>
          </a:p>
          <a:p>
            <a:pPr algn="just"/>
            <a:r>
              <a:rPr lang="en-US" sz="2800" b="1" dirty="0" smtClean="0">
                <a:latin typeface="Times New Roman" pitchFamily="18" charset="0"/>
                <a:cs typeface="Times New Roman" pitchFamily="18" charset="0"/>
              </a:rPr>
              <a:t>‘</a:t>
            </a:r>
            <a:r>
              <a:rPr lang="en-US" sz="3200" b="1" dirty="0" smtClean="0">
                <a:latin typeface="Times New Roman" pitchFamily="18" charset="0"/>
                <a:cs typeface="Times New Roman" pitchFamily="18" charset="0"/>
              </a:rPr>
              <a:t>Radical Prostatectomy'</a:t>
            </a:r>
            <a:r>
              <a:rPr lang="en-US" sz="3200"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algn="just"/>
            <a:r>
              <a:rPr lang="en-US" sz="2800" b="1" dirty="0" smtClean="0">
                <a:latin typeface="Times New Roman" pitchFamily="18" charset="0"/>
                <a:cs typeface="Times New Roman" pitchFamily="18" charset="0"/>
              </a:rPr>
              <a:t>Hormonal therapy or removal of testis</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The treatment options for organ-confined prostate cancer or locally advanced prostate cancer usually include surgery, radiation therapy, hormonal therapy, cryotherapy, combinations of some of these treatments, and watchful waiting. </a:t>
            </a:r>
          </a:p>
          <a:p>
            <a:pPr algn="just"/>
            <a:r>
              <a:rPr lang="en-US" sz="2800" dirty="0" smtClean="0">
                <a:latin typeface="Times New Roman" pitchFamily="18" charset="0"/>
                <a:cs typeface="Times New Roman" pitchFamily="18" charset="0"/>
              </a:rPr>
              <a:t>A cure for metastatic prostate cancer is, unfortunately, unattainable at the present time. The treatments for metastatic prostate cancer, which include hormonal therapy and chemotherapy,</a:t>
            </a:r>
          </a:p>
          <a:p>
            <a:endParaRPr lang="en-US" dirty="0"/>
          </a:p>
        </p:txBody>
      </p:sp>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thank-you.jpg"/>
          <p:cNvPicPr>
            <a:picLocks noChangeAspect="1"/>
          </p:cNvPicPr>
          <p:nvPr/>
        </p:nvPicPr>
        <p:blipFill>
          <a:blip r:embed="rId2"/>
          <a:stretch>
            <a:fillRect/>
          </a:stretch>
        </p:blipFill>
        <p:spPr>
          <a:xfrm>
            <a:off x="1571604" y="571480"/>
            <a:ext cx="7148911" cy="578647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00" y="0"/>
            <a:ext cx="7933588" cy="654350"/>
          </a:xfrm>
        </p:spPr>
        <p:txBody>
          <a:bodyPr>
            <a:normAutofit fontScale="90000"/>
          </a:bodyPr>
          <a:lstStyle/>
          <a:p>
            <a:r>
              <a:rPr lang="en-IN" dirty="0" smtClean="0"/>
              <a:t>EPIDIDYMITIS:</a:t>
            </a:r>
            <a:endParaRPr lang="en-IN" dirty="0"/>
          </a:p>
        </p:txBody>
      </p:sp>
      <p:sp>
        <p:nvSpPr>
          <p:cNvPr id="3" name="Rectangle 2"/>
          <p:cNvSpPr/>
          <p:nvPr/>
        </p:nvSpPr>
        <p:spPr>
          <a:xfrm>
            <a:off x="1071538" y="571480"/>
            <a:ext cx="8072462" cy="5416868"/>
          </a:xfrm>
          <a:prstGeom prst="rect">
            <a:avLst/>
          </a:prstGeom>
        </p:spPr>
        <p:txBody>
          <a:bodyPr wrap="square">
            <a:spAutoFit/>
          </a:bodyPr>
          <a:lstStyle/>
          <a:p>
            <a:r>
              <a:rPr lang="en-US" sz="2400" dirty="0" smtClean="0"/>
              <a:t> </a:t>
            </a:r>
            <a:r>
              <a:rPr lang="en-US" sz="2400" dirty="0" smtClean="0">
                <a:latin typeface="Algerian" pitchFamily="82" charset="0"/>
              </a:rPr>
              <a:t>A sterile or nonsterile inflammation of the epididymis.</a:t>
            </a:r>
          </a:p>
          <a:p>
            <a:endParaRPr lang="en-US" sz="2400" b="1" dirty="0" smtClean="0">
              <a:latin typeface="Algerian" pitchFamily="82" charset="0"/>
            </a:endParaRPr>
          </a:p>
          <a:p>
            <a:r>
              <a:rPr lang="en-US" sz="2400" b="1" dirty="0" smtClean="0">
                <a:latin typeface="Algerian" pitchFamily="82" charset="0"/>
              </a:rPr>
              <a:t>Causes:-</a:t>
            </a:r>
          </a:p>
          <a:p>
            <a:r>
              <a:rPr lang="en-US" sz="2400" dirty="0" smtClean="0">
                <a:latin typeface="Algerian" pitchFamily="82" charset="0"/>
              </a:rPr>
              <a:t>A sterile inflammation may be caused by direct injury or reflux or urine down the vas deferens.</a:t>
            </a:r>
          </a:p>
          <a:p>
            <a:r>
              <a:rPr lang="en-US" sz="2400" dirty="0" smtClean="0">
                <a:latin typeface="Algerian" pitchFamily="82" charset="0"/>
              </a:rPr>
              <a:t>Nonsterile inflammation may occur as a complication of gonorrhea, </a:t>
            </a:r>
            <a:r>
              <a:rPr lang="en-US" sz="2400" dirty="0" err="1" smtClean="0">
                <a:latin typeface="Algerian" pitchFamily="82" charset="0"/>
              </a:rPr>
              <a:t>chlamydia</a:t>
            </a:r>
            <a:r>
              <a:rPr lang="en-US" sz="2400" dirty="0" smtClean="0">
                <a:latin typeface="Algerian" pitchFamily="82" charset="0"/>
              </a:rPr>
              <a:t>, mumps, tuberculosis, </a:t>
            </a:r>
            <a:r>
              <a:rPr lang="en-US" sz="2400" dirty="0" err="1" smtClean="0">
                <a:latin typeface="Algerian" pitchFamily="82" charset="0"/>
              </a:rPr>
              <a:t>prostatitis</a:t>
            </a:r>
            <a:r>
              <a:rPr lang="en-US" sz="2400" dirty="0" smtClean="0">
                <a:latin typeface="Algerian" pitchFamily="82" charset="0"/>
              </a:rPr>
              <a:t>, or </a:t>
            </a:r>
            <a:r>
              <a:rPr lang="en-US" sz="2400" dirty="0" err="1" smtClean="0">
                <a:latin typeface="Algerian" pitchFamily="82" charset="0"/>
              </a:rPr>
              <a:t>urethritis</a:t>
            </a:r>
            <a:r>
              <a:rPr lang="en-US" sz="2400" dirty="0" smtClean="0">
                <a:latin typeface="Algerian" pitchFamily="82" charset="0"/>
              </a:rPr>
              <a:t>.</a:t>
            </a:r>
          </a:p>
          <a:p>
            <a:pPr>
              <a:buNone/>
            </a:pPr>
            <a:endParaRPr lang="en-US" sz="2800" dirty="0" smtClean="0">
              <a:latin typeface="Algerian" pitchFamily="82" charset="0"/>
            </a:endParaRPr>
          </a:p>
          <a:p>
            <a:pPr>
              <a:buNone/>
            </a:pPr>
            <a:endParaRPr lang="en-US" sz="2800" dirty="0" smtClean="0">
              <a:latin typeface="Algerian" pitchFamily="82" charset="0"/>
            </a:endParaRPr>
          </a:p>
          <a:p>
            <a:pPr>
              <a:buNone/>
            </a:pPr>
            <a:endParaRPr lang="en-US" sz="2800" dirty="0" smtClean="0">
              <a:latin typeface="Algerian" pitchFamily="82" charset="0"/>
            </a:endParaRPr>
          </a:p>
          <a:p>
            <a:pPr>
              <a:buNone/>
            </a:pPr>
            <a:endParaRPr lang="en-US" sz="2800" dirty="0" smtClean="0">
              <a:latin typeface="Algerian" pitchFamily="82" charset="0"/>
            </a:endParaRPr>
          </a:p>
          <a:p>
            <a:endParaRPr lang="en-IN" dirty="0">
              <a:latin typeface="Algerian" pitchFamily="82" charset="0"/>
            </a:endParaRPr>
          </a:p>
        </p:txBody>
      </p:sp>
      <p:pic>
        <p:nvPicPr>
          <p:cNvPr id="4" name="Picture 3" descr="Disseminated gonococcal infection"/>
          <p:cNvPicPr/>
          <p:nvPr/>
        </p:nvPicPr>
        <p:blipFill>
          <a:blip r:embed="rId2">
            <a:lum bright="6000" contrast="6000"/>
          </a:blip>
          <a:srcRect/>
          <a:stretch>
            <a:fillRect/>
          </a:stretch>
        </p:blipFill>
        <p:spPr bwMode="auto">
          <a:xfrm>
            <a:off x="3000364" y="4143380"/>
            <a:ext cx="5665408" cy="2500330"/>
          </a:xfrm>
          <a:prstGeom prst="rect">
            <a:avLst/>
          </a:prstGeom>
          <a:noFill/>
          <a:ln w="9525">
            <a:noFill/>
            <a:miter lim="800000"/>
            <a:headEnd/>
            <a:tailEnd/>
          </a:ln>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42976" y="500042"/>
            <a:ext cx="7715304" cy="5078313"/>
          </a:xfrm>
          <a:prstGeom prst="rect">
            <a:avLst/>
          </a:prstGeom>
        </p:spPr>
        <p:txBody>
          <a:bodyPr wrap="square">
            <a:spAutoFit/>
          </a:bodyPr>
          <a:lstStyle/>
          <a:p>
            <a:r>
              <a:rPr lang="en-US" sz="3600" b="1" dirty="0" smtClean="0">
                <a:solidFill>
                  <a:schemeClr val="tx2">
                    <a:lumMod val="75000"/>
                  </a:schemeClr>
                </a:solidFill>
                <a:latin typeface="Algerian" pitchFamily="82" charset="0"/>
              </a:rPr>
              <a:t>Symptoms: -</a:t>
            </a:r>
            <a:r>
              <a:rPr lang="en-US" sz="3600" dirty="0" smtClean="0">
                <a:solidFill>
                  <a:schemeClr val="tx2">
                    <a:lumMod val="75000"/>
                  </a:schemeClr>
                </a:solidFill>
                <a:latin typeface="Algerian" pitchFamily="82" charset="0"/>
              </a:rPr>
              <a:t> </a:t>
            </a:r>
          </a:p>
          <a:p>
            <a:pPr>
              <a:buFont typeface="Wingdings" pitchFamily="2" charset="2"/>
              <a:buChar char="v"/>
            </a:pPr>
            <a:r>
              <a:rPr lang="en-US" sz="3600" dirty="0" smtClean="0">
                <a:latin typeface="Algerian" pitchFamily="82" charset="0"/>
              </a:rPr>
              <a:t>sudden, severe pain </a:t>
            </a:r>
            <a:endParaRPr lang="en-US" sz="3600" dirty="0">
              <a:latin typeface="Algerian" pitchFamily="82" charset="0"/>
            </a:endParaRPr>
          </a:p>
          <a:p>
            <a:pPr>
              <a:buFont typeface="Wingdings" pitchFamily="2" charset="2"/>
              <a:buChar char="v"/>
            </a:pPr>
            <a:r>
              <a:rPr lang="en-US" sz="3600" dirty="0" smtClean="0">
                <a:latin typeface="Algerian" pitchFamily="82" charset="0"/>
              </a:rPr>
              <a:t>soreness in the in the  inguinal canal and scrotum,</a:t>
            </a:r>
          </a:p>
          <a:p>
            <a:pPr>
              <a:buFont typeface="Wingdings" pitchFamily="2" charset="2"/>
              <a:buChar char="v"/>
            </a:pPr>
            <a:r>
              <a:rPr lang="en-US" sz="3600" dirty="0" smtClean="0">
                <a:latin typeface="Algerian" pitchFamily="82" charset="0"/>
              </a:rPr>
              <a:t> scrotal swelling, </a:t>
            </a:r>
          </a:p>
          <a:p>
            <a:pPr>
              <a:buFont typeface="Wingdings" pitchFamily="2" charset="2"/>
              <a:buChar char="v"/>
            </a:pPr>
            <a:r>
              <a:rPr lang="en-US" sz="3600" dirty="0" smtClean="0">
                <a:latin typeface="Algerian" pitchFamily="82" charset="0"/>
              </a:rPr>
              <a:t>fever, </a:t>
            </a:r>
          </a:p>
          <a:p>
            <a:pPr>
              <a:buFont typeface="Wingdings" pitchFamily="2" charset="2"/>
              <a:buChar char="v"/>
            </a:pPr>
            <a:r>
              <a:rPr lang="en-US" sz="3600" dirty="0" err="1" smtClean="0">
                <a:latin typeface="Algerian" pitchFamily="82" charset="0"/>
              </a:rPr>
              <a:t>dysuria</a:t>
            </a:r>
            <a:r>
              <a:rPr lang="en-US" sz="3600" dirty="0" smtClean="0">
                <a:latin typeface="Algerian" pitchFamily="82" charset="0"/>
              </a:rPr>
              <a:t>, and </a:t>
            </a:r>
            <a:r>
              <a:rPr lang="en-US" sz="3600" dirty="0" err="1" smtClean="0">
                <a:latin typeface="Algerian" pitchFamily="82" charset="0"/>
              </a:rPr>
              <a:t>pyuria</a:t>
            </a:r>
            <a:r>
              <a:rPr lang="en-US" sz="3600" dirty="0" smtClean="0">
                <a:latin typeface="Algerian" pitchFamily="82" charset="0"/>
              </a:rPr>
              <a:t>. </a:t>
            </a:r>
          </a:p>
          <a:p>
            <a:pPr>
              <a:buFont typeface="Wingdings" pitchFamily="2" charset="2"/>
              <a:buChar char="v"/>
            </a:pPr>
            <a:r>
              <a:rPr lang="en-US" sz="3600" dirty="0" smtClean="0">
                <a:latin typeface="Algerian" pitchFamily="82" charset="0"/>
              </a:rPr>
              <a:t>The patient may experience chills and fever.</a:t>
            </a:r>
          </a:p>
        </p:txBody>
      </p:sp>
    </p:spTree>
  </p:cSld>
  <p:clrMapOvr>
    <a:masterClrMapping/>
  </p:clrMapOvr>
  <p:transition>
    <p:pull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00" y="214290"/>
            <a:ext cx="7498080" cy="428628"/>
          </a:xfrm>
        </p:spPr>
        <p:txBody>
          <a:bodyPr>
            <a:normAutofit fontScale="90000"/>
          </a:bodyPr>
          <a:lstStyle/>
          <a:p>
            <a:r>
              <a:rPr lang="en-IN" dirty="0" smtClean="0"/>
              <a:t>CONT…</a:t>
            </a:r>
            <a:endParaRPr lang="en-IN" dirty="0"/>
          </a:p>
        </p:txBody>
      </p:sp>
      <p:sp>
        <p:nvSpPr>
          <p:cNvPr id="3" name="Rectangle 2"/>
          <p:cNvSpPr/>
          <p:nvPr/>
        </p:nvSpPr>
        <p:spPr>
          <a:xfrm>
            <a:off x="1000100" y="785794"/>
            <a:ext cx="7929618" cy="5324535"/>
          </a:xfrm>
          <a:prstGeom prst="rect">
            <a:avLst/>
          </a:prstGeom>
        </p:spPr>
        <p:txBody>
          <a:bodyPr wrap="square">
            <a:spAutoFit/>
          </a:bodyPr>
          <a:lstStyle/>
          <a:p>
            <a:r>
              <a:rPr lang="en-US" sz="2800" b="1" dirty="0" smtClean="0">
                <a:solidFill>
                  <a:schemeClr val="tx2">
                    <a:lumMod val="75000"/>
                  </a:schemeClr>
                </a:solidFill>
                <a:latin typeface="Algerian" pitchFamily="82" charset="0"/>
              </a:rPr>
              <a:t>Treatment:-</a:t>
            </a:r>
            <a:endParaRPr lang="en-US" sz="2000" b="1" dirty="0" smtClean="0">
              <a:solidFill>
                <a:schemeClr val="tx2">
                  <a:lumMod val="75000"/>
                </a:schemeClr>
              </a:solidFill>
              <a:latin typeface="Algerian" pitchFamily="82" charset="0"/>
            </a:endParaRPr>
          </a:p>
          <a:p>
            <a:r>
              <a:rPr lang="en-US" sz="2400" b="1" dirty="0" smtClean="0">
                <a:latin typeface="Algerian" pitchFamily="82" charset="0"/>
              </a:rPr>
              <a:t> </a:t>
            </a:r>
            <a:r>
              <a:rPr lang="en-US" sz="2400" dirty="0">
                <a:latin typeface="Algerian" pitchFamily="82" charset="0"/>
              </a:rPr>
              <a:t>Antibiotics</a:t>
            </a:r>
          </a:p>
          <a:p>
            <a:r>
              <a:rPr lang="en-US" sz="2400" dirty="0">
                <a:latin typeface="Algerian" pitchFamily="82" charset="0"/>
              </a:rPr>
              <a:t> Pain killers or anti-inflammatory drugs</a:t>
            </a:r>
          </a:p>
          <a:p>
            <a:r>
              <a:rPr lang="en-US" sz="2400" dirty="0">
                <a:latin typeface="Algerian" pitchFamily="82" charset="0"/>
              </a:rPr>
              <a:t>Surgical removal of the epididymis is rarely necessary</a:t>
            </a:r>
          </a:p>
          <a:p>
            <a:endParaRPr lang="en-US" sz="2000" dirty="0">
              <a:latin typeface="Algerian" pitchFamily="82" charset="0"/>
            </a:endParaRPr>
          </a:p>
          <a:p>
            <a:r>
              <a:rPr lang="en-US" sz="2800" b="1" dirty="0">
                <a:solidFill>
                  <a:schemeClr val="tx2">
                    <a:lumMod val="75000"/>
                  </a:schemeClr>
                </a:solidFill>
                <a:latin typeface="Algerian" pitchFamily="82" charset="0"/>
              </a:rPr>
              <a:t>NURSING MANAGEMENT:-</a:t>
            </a:r>
            <a:endParaRPr lang="en-US" sz="2800" dirty="0">
              <a:solidFill>
                <a:schemeClr val="tx2">
                  <a:lumMod val="75000"/>
                </a:schemeClr>
              </a:solidFill>
              <a:latin typeface="Algerian" pitchFamily="82" charset="0"/>
            </a:endParaRPr>
          </a:p>
          <a:p>
            <a:r>
              <a:rPr lang="en-US" sz="2400" dirty="0">
                <a:latin typeface="Algerian" pitchFamily="82" charset="0"/>
              </a:rPr>
              <a:t> Elevation of the scrotum ( prevent traction) and cold compresses applied regularly to the scrotum may relieve the pain. </a:t>
            </a:r>
          </a:p>
          <a:p>
            <a:r>
              <a:rPr lang="en-US" sz="2400" dirty="0" err="1">
                <a:latin typeface="Algerian" pitchFamily="82" charset="0"/>
              </a:rPr>
              <a:t>Sitz</a:t>
            </a:r>
            <a:r>
              <a:rPr lang="en-US" sz="2400" dirty="0">
                <a:latin typeface="Algerian" pitchFamily="82" charset="0"/>
              </a:rPr>
              <a:t> bath may help to resolve inflammation.</a:t>
            </a:r>
          </a:p>
          <a:p>
            <a:r>
              <a:rPr lang="en-US" sz="2400" dirty="0">
                <a:latin typeface="Algerian" pitchFamily="82" charset="0"/>
              </a:rPr>
              <a:t>The nurse instructs the patient to avoid straining, lifting, and sexual stimulation until the infection under control</a:t>
            </a:r>
            <a:r>
              <a:rPr lang="en-US" sz="2400" dirty="0"/>
              <a:t>.</a:t>
            </a:r>
          </a:p>
        </p:txBody>
      </p:sp>
    </p:spTree>
  </p:cSld>
  <p:clrMapOvr>
    <a:masterClrMapping/>
  </p:clrMapOvr>
  <p:transition>
    <p:pull dir="l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00" y="142852"/>
            <a:ext cx="7498080" cy="440036"/>
          </a:xfrm>
        </p:spPr>
        <p:txBody>
          <a:bodyPr>
            <a:noAutofit/>
          </a:bodyPr>
          <a:lstStyle/>
          <a:p>
            <a:r>
              <a:rPr lang="en-IN" sz="3600" dirty="0" smtClean="0">
                <a:latin typeface="Algerian" pitchFamily="82" charset="0"/>
              </a:rPr>
              <a:t>ORCHITIS</a:t>
            </a:r>
            <a:endParaRPr lang="en-IN" sz="3600" dirty="0">
              <a:latin typeface="Algerian" pitchFamily="82" charset="0"/>
            </a:endParaRPr>
          </a:p>
        </p:txBody>
      </p:sp>
      <p:sp>
        <p:nvSpPr>
          <p:cNvPr id="3" name="Rectangle 2"/>
          <p:cNvSpPr/>
          <p:nvPr/>
        </p:nvSpPr>
        <p:spPr>
          <a:xfrm>
            <a:off x="1000100" y="642918"/>
            <a:ext cx="8001056" cy="830997"/>
          </a:xfrm>
          <a:prstGeom prst="rect">
            <a:avLst/>
          </a:prstGeom>
        </p:spPr>
        <p:txBody>
          <a:bodyPr wrap="square">
            <a:spAutoFit/>
          </a:bodyPr>
          <a:lstStyle/>
          <a:p>
            <a:r>
              <a:rPr lang="en-GB" sz="2400" dirty="0" err="1">
                <a:latin typeface="Algerian" pitchFamily="82" charset="0"/>
              </a:rPr>
              <a:t>Orchitis</a:t>
            </a:r>
            <a:r>
              <a:rPr lang="en-GB" dirty="0">
                <a:latin typeface="Algerian" pitchFamily="82" charset="0"/>
              </a:rPr>
              <a:t> </a:t>
            </a:r>
            <a:r>
              <a:rPr lang="en-GB" sz="2400" dirty="0">
                <a:latin typeface="Algerian" pitchFamily="82" charset="0"/>
              </a:rPr>
              <a:t>is an inflammation of one or both of the testicles, often caused by infection.</a:t>
            </a:r>
            <a:endParaRPr lang="en-IN" dirty="0">
              <a:latin typeface="Algerian" pitchFamily="82" charset="0"/>
            </a:endParaRPr>
          </a:p>
        </p:txBody>
      </p:sp>
      <p:sp>
        <p:nvSpPr>
          <p:cNvPr id="4" name="Rectangle 3"/>
          <p:cNvSpPr/>
          <p:nvPr/>
        </p:nvSpPr>
        <p:spPr>
          <a:xfrm>
            <a:off x="1000100" y="1348800"/>
            <a:ext cx="7929618" cy="5509200"/>
          </a:xfrm>
          <a:prstGeom prst="rect">
            <a:avLst/>
          </a:prstGeom>
        </p:spPr>
        <p:txBody>
          <a:bodyPr wrap="square">
            <a:spAutoFit/>
          </a:bodyPr>
          <a:lstStyle/>
          <a:p>
            <a:r>
              <a:rPr lang="en-US" sz="2000" b="1" dirty="0" smtClean="0">
                <a:solidFill>
                  <a:schemeClr val="tx2">
                    <a:lumMod val="75000"/>
                  </a:schemeClr>
                </a:solidFill>
                <a:latin typeface="Algerian" pitchFamily="82" charset="0"/>
              </a:rPr>
              <a:t>Causes:-</a:t>
            </a:r>
          </a:p>
          <a:p>
            <a:endParaRPr lang="en-US" sz="2000" b="1" dirty="0" smtClean="0">
              <a:solidFill>
                <a:schemeClr val="tx2">
                  <a:lumMod val="75000"/>
                </a:schemeClr>
              </a:solidFill>
              <a:latin typeface="Times New Roman" pitchFamily="18" charset="0"/>
              <a:cs typeface="Times New Roman" pitchFamily="18" charset="0"/>
            </a:endParaRPr>
          </a:p>
          <a:p>
            <a:pPr>
              <a:buFont typeface="Wingdings" pitchFamily="2" charset="2"/>
              <a:buChar char="q"/>
            </a:pPr>
            <a:r>
              <a:rPr lang="en-US" sz="2400" dirty="0" err="1" smtClean="0">
                <a:latin typeface="Times New Roman" pitchFamily="18" charset="0"/>
                <a:cs typeface="Times New Roman" pitchFamily="18" charset="0"/>
              </a:rPr>
              <a:t>Orchitis</a:t>
            </a:r>
            <a:r>
              <a:rPr lang="en-US" sz="2400" dirty="0" smtClean="0">
                <a:latin typeface="Times New Roman" pitchFamily="18" charset="0"/>
                <a:cs typeface="Times New Roman" pitchFamily="18" charset="0"/>
              </a:rPr>
              <a:t> can be related to </a:t>
            </a:r>
            <a:r>
              <a:rPr lang="en-US" sz="2400" dirty="0" err="1" smtClean="0">
                <a:latin typeface="Times New Roman" pitchFamily="18" charset="0"/>
                <a:cs typeface="Times New Roman" pitchFamily="18" charset="0"/>
              </a:rPr>
              <a:t>epididymitis</a:t>
            </a:r>
            <a:r>
              <a:rPr lang="en-US" sz="2400" dirty="0" smtClean="0">
                <a:latin typeface="Times New Roman" pitchFamily="18" charset="0"/>
                <a:cs typeface="Times New Roman" pitchFamily="18" charset="0"/>
              </a:rPr>
              <a:t> infection that has spread to the testicles (then called "</a:t>
            </a:r>
            <a:r>
              <a:rPr lang="en-US" sz="2400" dirty="0" err="1" smtClean="0">
                <a:latin typeface="Times New Roman" pitchFamily="18" charset="0"/>
                <a:cs typeface="Times New Roman" pitchFamily="18" charset="0"/>
              </a:rPr>
              <a:t>epididymo-orchitis</a:t>
            </a:r>
            <a:r>
              <a:rPr lang="en-US" sz="2400" dirty="0" smtClean="0">
                <a:latin typeface="Times New Roman" pitchFamily="18" charset="0"/>
                <a:cs typeface="Times New Roman" pitchFamily="18" charset="0"/>
              </a:rPr>
              <a:t>"),</a:t>
            </a:r>
          </a:p>
          <a:p>
            <a:endParaRPr lang="en-US" sz="2400" dirty="0" smtClean="0">
              <a:latin typeface="Times New Roman" pitchFamily="18" charset="0"/>
              <a:cs typeface="Times New Roman" pitchFamily="18" charset="0"/>
            </a:endParaRPr>
          </a:p>
          <a:p>
            <a:pPr>
              <a:buFont typeface="Wingdings" pitchFamily="2" charset="2"/>
              <a:buChar char="q"/>
            </a:pPr>
            <a:r>
              <a:rPr lang="en-US" sz="2400" dirty="0" smtClean="0">
                <a:latin typeface="Times New Roman" pitchFamily="18" charset="0"/>
                <a:cs typeface="Times New Roman" pitchFamily="18" charset="0"/>
              </a:rPr>
              <a:t>sexually </a:t>
            </a:r>
            <a:r>
              <a:rPr lang="en-US" sz="2400" dirty="0">
                <a:latin typeface="Times New Roman" pitchFamily="18" charset="0"/>
                <a:cs typeface="Times New Roman" pitchFamily="18" charset="0"/>
              </a:rPr>
              <a:t>transmitted diseases </a:t>
            </a:r>
            <a:r>
              <a:rPr lang="en-US" sz="2400" dirty="0" err="1">
                <a:latin typeface="Times New Roman" pitchFamily="18" charset="0"/>
                <a:cs typeface="Times New Roman" pitchFamily="18" charset="0"/>
              </a:rPr>
              <a:t>chlamydia</a:t>
            </a:r>
            <a:r>
              <a:rPr lang="en-US" sz="2400" dirty="0">
                <a:latin typeface="Times New Roman" pitchFamily="18" charset="0"/>
                <a:cs typeface="Times New Roman" pitchFamily="18" charset="0"/>
              </a:rPr>
              <a:t> and gonorrhea</a:t>
            </a:r>
            <a:r>
              <a:rPr lang="en-US" sz="2400" dirty="0" smtClean="0">
                <a:latin typeface="Times New Roman" pitchFamily="18" charset="0"/>
                <a:cs typeface="Times New Roman" pitchFamily="18" charset="0"/>
              </a:rPr>
              <a:t>.</a:t>
            </a:r>
          </a:p>
          <a:p>
            <a:endParaRPr lang="en-US" sz="2400" dirty="0">
              <a:latin typeface="Times New Roman" pitchFamily="18" charset="0"/>
              <a:cs typeface="Times New Roman" pitchFamily="18" charset="0"/>
            </a:endParaRPr>
          </a:p>
          <a:p>
            <a:pPr>
              <a:buFont typeface="Wingdings" pitchFamily="2" charset="2"/>
              <a:buChar char="q"/>
            </a:pPr>
            <a:r>
              <a:rPr lang="en-US" sz="2400" dirty="0">
                <a:latin typeface="Times New Roman" pitchFamily="18" charset="0"/>
                <a:cs typeface="Times New Roman" pitchFamily="18" charset="0"/>
              </a:rPr>
              <a:t>males infected with brucellosis</a:t>
            </a:r>
            <a:r>
              <a:rPr lang="en-US" sz="2400" dirty="0" smtClean="0">
                <a:latin typeface="Times New Roman" pitchFamily="18" charset="0"/>
                <a:cs typeface="Times New Roman" pitchFamily="18" charset="0"/>
              </a:rPr>
              <a:t>.</a:t>
            </a:r>
          </a:p>
          <a:p>
            <a:endParaRPr lang="en-US" sz="2400" dirty="0">
              <a:latin typeface="Times New Roman" pitchFamily="18" charset="0"/>
              <a:cs typeface="Times New Roman" pitchFamily="18" charset="0"/>
            </a:endParaRPr>
          </a:p>
          <a:p>
            <a:pPr>
              <a:buFont typeface="Wingdings" pitchFamily="2" charset="2"/>
              <a:buChar char="q"/>
            </a:pPr>
            <a:r>
              <a:rPr lang="en-US" sz="2400" dirty="0" err="1">
                <a:latin typeface="Times New Roman" pitchFamily="18" charset="0"/>
                <a:cs typeface="Times New Roman" pitchFamily="18" charset="0"/>
              </a:rPr>
              <a:t>Orchitis</a:t>
            </a:r>
            <a:r>
              <a:rPr lang="en-US" sz="2400" dirty="0">
                <a:latin typeface="Times New Roman" pitchFamily="18" charset="0"/>
                <a:cs typeface="Times New Roman" pitchFamily="18" charset="0"/>
              </a:rPr>
              <a:t> can also be seen during active mumps, particularly in adolescent boys</a:t>
            </a:r>
            <a:r>
              <a:rPr lang="en-US" sz="2400" dirty="0" smtClean="0">
                <a:latin typeface="Times New Roman" pitchFamily="18" charset="0"/>
                <a:cs typeface="Times New Roman" pitchFamily="18" charset="0"/>
              </a:rPr>
              <a:t>.</a:t>
            </a:r>
          </a:p>
          <a:p>
            <a:endParaRPr lang="en-US" sz="2400" dirty="0">
              <a:latin typeface="Times New Roman" pitchFamily="18" charset="0"/>
              <a:cs typeface="Times New Roman" pitchFamily="18" charset="0"/>
            </a:endParaRPr>
          </a:p>
          <a:p>
            <a:pPr>
              <a:buFont typeface="Wingdings" pitchFamily="2" charset="2"/>
              <a:buChar char="q"/>
            </a:pPr>
            <a:r>
              <a:rPr lang="en-US" sz="2400" dirty="0">
                <a:latin typeface="Times New Roman" pitchFamily="18" charset="0"/>
                <a:cs typeface="Times New Roman" pitchFamily="18" charset="0"/>
              </a:rPr>
              <a:t>Ischemic </a:t>
            </a:r>
            <a:r>
              <a:rPr lang="en-US" sz="2400" dirty="0" err="1">
                <a:latin typeface="Times New Roman" pitchFamily="18" charset="0"/>
                <a:cs typeface="Times New Roman" pitchFamily="18" charset="0"/>
              </a:rPr>
              <a:t>Orchitis</a:t>
            </a:r>
            <a:r>
              <a:rPr lang="en-US" sz="2400" dirty="0">
                <a:latin typeface="Times New Roman" pitchFamily="18" charset="0"/>
                <a:cs typeface="Times New Roman" pitchFamily="18" charset="0"/>
              </a:rPr>
              <a:t> may result from damage to the blood vessels of the spermatic cord during inguinal </a:t>
            </a:r>
            <a:r>
              <a:rPr lang="en-US" sz="2400" dirty="0" err="1">
                <a:latin typeface="Times New Roman" pitchFamily="18" charset="0"/>
                <a:cs typeface="Times New Roman" pitchFamily="18" charset="0"/>
              </a:rPr>
              <a:t>herniorrhaphy</a:t>
            </a:r>
            <a:r>
              <a:rPr lang="en-US" sz="2400" dirty="0">
                <a:latin typeface="Times New Roman" pitchFamily="18" charset="0"/>
                <a:cs typeface="Times New Roman" pitchFamily="18" charset="0"/>
              </a:rPr>
              <a:t>, and may in the worst event lead to testicular atrophy</a:t>
            </a:r>
            <a:r>
              <a:rPr lang="en-US" sz="2000" dirty="0" smtClean="0">
                <a:latin typeface="Algerian" pitchFamily="82" charset="0"/>
              </a:rPr>
              <a:t>.</a:t>
            </a:r>
            <a:endParaRPr lang="en-IN" sz="2000" dirty="0">
              <a:latin typeface="Algerian" pitchFamily="82" charset="0"/>
            </a:endParaRPr>
          </a:p>
        </p:txBody>
      </p:sp>
    </p:spTree>
  </p:cSld>
  <p:clrMapOvr>
    <a:masterClrMapping/>
  </p:clrMapOvr>
  <p:transition>
    <p:comb/>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00" y="142852"/>
            <a:ext cx="7498080" cy="225722"/>
          </a:xfrm>
        </p:spPr>
        <p:txBody>
          <a:bodyPr>
            <a:normAutofit fontScale="90000"/>
          </a:bodyPr>
          <a:lstStyle/>
          <a:p>
            <a:r>
              <a:rPr lang="en-IN" dirty="0" smtClean="0"/>
              <a:t>CONT..</a:t>
            </a:r>
            <a:endParaRPr lang="en-IN" dirty="0"/>
          </a:p>
        </p:txBody>
      </p:sp>
      <p:sp>
        <p:nvSpPr>
          <p:cNvPr id="3" name="Rectangle 2"/>
          <p:cNvSpPr/>
          <p:nvPr/>
        </p:nvSpPr>
        <p:spPr>
          <a:xfrm>
            <a:off x="1071538" y="500042"/>
            <a:ext cx="7786742" cy="5632311"/>
          </a:xfrm>
          <a:prstGeom prst="rect">
            <a:avLst/>
          </a:prstGeom>
        </p:spPr>
        <p:txBody>
          <a:bodyPr wrap="square">
            <a:spAutoFit/>
          </a:bodyPr>
          <a:lstStyle/>
          <a:p>
            <a:r>
              <a:rPr lang="en-GB" sz="2400" b="1" dirty="0" smtClean="0">
                <a:solidFill>
                  <a:schemeClr val="tx2">
                    <a:lumMod val="75000"/>
                  </a:schemeClr>
                </a:solidFill>
                <a:latin typeface="Algerian" pitchFamily="82" charset="0"/>
              </a:rPr>
              <a:t>Symptoms</a:t>
            </a:r>
            <a:r>
              <a:rPr lang="en-GB" sz="2400" dirty="0" smtClean="0">
                <a:solidFill>
                  <a:schemeClr val="tx2">
                    <a:lumMod val="75000"/>
                  </a:schemeClr>
                </a:solidFill>
                <a:latin typeface="Algerian" pitchFamily="82" charset="0"/>
              </a:rPr>
              <a:t> </a:t>
            </a:r>
            <a:r>
              <a:rPr lang="en-GB" dirty="0" smtClean="0"/>
              <a:t>   </a:t>
            </a:r>
            <a:endParaRPr lang="en-US" dirty="0" smtClean="0"/>
          </a:p>
          <a:p>
            <a:pPr lvl="0">
              <a:buFont typeface="Arial" pitchFamily="34" charset="0"/>
              <a:buChar char="•"/>
            </a:pPr>
            <a:r>
              <a:rPr lang="en-GB" sz="2400" dirty="0" smtClean="0">
                <a:latin typeface="Times New Roman" pitchFamily="18" charset="0"/>
                <a:cs typeface="Times New Roman" pitchFamily="18" charset="0"/>
              </a:rPr>
              <a:t>Scrotal swelling </a:t>
            </a:r>
            <a:endParaRPr lang="en-US" sz="2400" dirty="0" smtClean="0">
              <a:latin typeface="Times New Roman" pitchFamily="18" charset="0"/>
              <a:cs typeface="Times New Roman" pitchFamily="18" charset="0"/>
            </a:endParaRPr>
          </a:p>
          <a:p>
            <a:pPr lvl="0">
              <a:buFont typeface="Arial" pitchFamily="34" charset="0"/>
              <a:buChar char="•"/>
            </a:pPr>
            <a:r>
              <a:rPr lang="en-GB" sz="2400" dirty="0" smtClean="0">
                <a:latin typeface="Times New Roman" pitchFamily="18" charset="0"/>
                <a:cs typeface="Times New Roman" pitchFamily="18" charset="0"/>
              </a:rPr>
              <a:t>Tender, swollen, heavy feeling in the testicle </a:t>
            </a:r>
            <a:endParaRPr lang="en-US" sz="2400" dirty="0" smtClean="0">
              <a:latin typeface="Times New Roman" pitchFamily="18" charset="0"/>
              <a:cs typeface="Times New Roman" pitchFamily="18" charset="0"/>
            </a:endParaRPr>
          </a:p>
          <a:p>
            <a:pPr lvl="0">
              <a:buFont typeface="Arial" pitchFamily="34" charset="0"/>
              <a:buChar char="•"/>
            </a:pPr>
            <a:r>
              <a:rPr lang="en-GB" sz="2400" dirty="0" smtClean="0">
                <a:latin typeface="Times New Roman" pitchFamily="18" charset="0"/>
                <a:cs typeface="Times New Roman" pitchFamily="18" charset="0"/>
              </a:rPr>
              <a:t>Fever </a:t>
            </a:r>
            <a:endParaRPr lang="en-US" sz="2400" dirty="0" smtClean="0">
              <a:latin typeface="Times New Roman" pitchFamily="18" charset="0"/>
              <a:cs typeface="Times New Roman" pitchFamily="18" charset="0"/>
            </a:endParaRPr>
          </a:p>
          <a:p>
            <a:pPr lvl="0">
              <a:buFont typeface="Arial" pitchFamily="34" charset="0"/>
              <a:buChar char="•"/>
            </a:pPr>
            <a:r>
              <a:rPr lang="en-GB" sz="2400" dirty="0" smtClean="0">
                <a:latin typeface="Times New Roman" pitchFamily="18" charset="0"/>
                <a:cs typeface="Times New Roman" pitchFamily="18" charset="0"/>
              </a:rPr>
              <a:t>Discharge from penis </a:t>
            </a:r>
            <a:endParaRPr lang="en-US" sz="2400" dirty="0" smtClean="0">
              <a:latin typeface="Times New Roman" pitchFamily="18" charset="0"/>
              <a:cs typeface="Times New Roman" pitchFamily="18" charset="0"/>
            </a:endParaRPr>
          </a:p>
          <a:p>
            <a:pPr lvl="0">
              <a:buFont typeface="Arial" pitchFamily="34" charset="0"/>
              <a:buChar char="•"/>
            </a:pPr>
            <a:r>
              <a:rPr lang="en-GB" sz="2400" dirty="0" smtClean="0">
                <a:latin typeface="Times New Roman" pitchFamily="18" charset="0"/>
                <a:cs typeface="Times New Roman" pitchFamily="18" charset="0"/>
              </a:rPr>
              <a:t>Pain with urination (</a:t>
            </a:r>
            <a:r>
              <a:rPr lang="en-GB" sz="2400" dirty="0" err="1" smtClean="0">
                <a:latin typeface="Times New Roman" pitchFamily="18" charset="0"/>
                <a:cs typeface="Times New Roman" pitchFamily="18" charset="0"/>
              </a:rPr>
              <a:t>dysuria</a:t>
            </a:r>
            <a:r>
              <a:rPr lang="en-GB" sz="2400"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lvl="0">
              <a:buFont typeface="Arial" pitchFamily="34" charset="0"/>
              <a:buChar char="•"/>
            </a:pPr>
            <a:r>
              <a:rPr lang="en-GB" sz="2400" dirty="0" smtClean="0">
                <a:latin typeface="Times New Roman" pitchFamily="18" charset="0"/>
                <a:cs typeface="Times New Roman" pitchFamily="18" charset="0"/>
              </a:rPr>
              <a:t>Pain with intercourse or ejaculation </a:t>
            </a:r>
            <a:endParaRPr lang="en-US" sz="2400" dirty="0" smtClean="0">
              <a:latin typeface="Times New Roman" pitchFamily="18" charset="0"/>
              <a:cs typeface="Times New Roman" pitchFamily="18" charset="0"/>
            </a:endParaRPr>
          </a:p>
          <a:p>
            <a:pPr lvl="0">
              <a:buFont typeface="Arial" pitchFamily="34" charset="0"/>
              <a:buChar char="•"/>
            </a:pPr>
            <a:r>
              <a:rPr lang="en-GB" sz="2400" dirty="0" smtClean="0">
                <a:latin typeface="Times New Roman" pitchFamily="18" charset="0"/>
                <a:cs typeface="Times New Roman" pitchFamily="18" charset="0"/>
              </a:rPr>
              <a:t>Groin pain </a:t>
            </a:r>
            <a:endParaRPr lang="en-US" sz="2400" dirty="0" smtClean="0">
              <a:latin typeface="Times New Roman" pitchFamily="18" charset="0"/>
              <a:cs typeface="Times New Roman" pitchFamily="18" charset="0"/>
            </a:endParaRPr>
          </a:p>
          <a:p>
            <a:pPr lvl="0">
              <a:buFont typeface="Arial" pitchFamily="34" charset="0"/>
              <a:buChar char="•"/>
            </a:pPr>
            <a:r>
              <a:rPr lang="en-GB" sz="2400" dirty="0" smtClean="0">
                <a:latin typeface="Times New Roman" pitchFamily="18" charset="0"/>
                <a:cs typeface="Times New Roman" pitchFamily="18" charset="0"/>
              </a:rPr>
              <a:t>Testicle pain aggravated by bowel movement or straining </a:t>
            </a:r>
            <a:endParaRPr lang="en-US" sz="2400" dirty="0" smtClean="0">
              <a:latin typeface="Times New Roman" pitchFamily="18" charset="0"/>
              <a:cs typeface="Times New Roman" pitchFamily="18" charset="0"/>
            </a:endParaRPr>
          </a:p>
          <a:p>
            <a:pPr lvl="0">
              <a:buFont typeface="Arial" pitchFamily="34" charset="0"/>
              <a:buChar char="•"/>
            </a:pPr>
            <a:r>
              <a:rPr lang="en-GB" sz="2400" dirty="0" smtClean="0">
                <a:latin typeface="Times New Roman" pitchFamily="18" charset="0"/>
                <a:cs typeface="Times New Roman" pitchFamily="18" charset="0"/>
              </a:rPr>
              <a:t>Blood in the semen</a:t>
            </a:r>
          </a:p>
          <a:p>
            <a:pPr lvl="0"/>
            <a:endParaRPr lang="en-GB" sz="2400" dirty="0" smtClean="0">
              <a:latin typeface="Times New Roman" pitchFamily="18" charset="0"/>
              <a:cs typeface="Times New Roman" pitchFamily="18" charset="0"/>
            </a:endParaRPr>
          </a:p>
          <a:p>
            <a:r>
              <a:rPr lang="en-GB" sz="2400" b="1" dirty="0" smtClean="0">
                <a:solidFill>
                  <a:schemeClr val="tx2">
                    <a:lumMod val="75000"/>
                  </a:schemeClr>
                </a:solidFill>
                <a:latin typeface="Algerian" pitchFamily="82" charset="0"/>
              </a:rPr>
              <a:t>Treatment</a:t>
            </a:r>
            <a:r>
              <a:rPr lang="en-GB" sz="2400" dirty="0" smtClean="0"/>
              <a:t>    </a:t>
            </a:r>
          </a:p>
          <a:p>
            <a:endParaRPr lang="en-US" sz="2400" dirty="0" smtClean="0"/>
          </a:p>
          <a:p>
            <a:pPr>
              <a:buFont typeface="Arial" pitchFamily="34" charset="0"/>
              <a:buChar char="•"/>
            </a:pPr>
            <a:r>
              <a:rPr lang="en-US" sz="2400" dirty="0" smtClean="0"/>
              <a:t>Oral antibiotic, </a:t>
            </a:r>
            <a:r>
              <a:rPr lang="en-GB" sz="2400" dirty="0" smtClean="0"/>
              <a:t>Pain medications and anti-inflammatory </a:t>
            </a:r>
          </a:p>
          <a:p>
            <a:pPr>
              <a:buFont typeface="Arial" pitchFamily="34" charset="0"/>
              <a:buChar char="•"/>
            </a:pPr>
            <a:r>
              <a:rPr lang="en-US" sz="2400" dirty="0" smtClean="0"/>
              <a:t>Mumps vaccination</a:t>
            </a:r>
          </a:p>
        </p:txBody>
      </p:sp>
      <p:pic>
        <p:nvPicPr>
          <p:cNvPr id="4" name="Picture 3" descr="55_006"/>
          <p:cNvPicPr/>
          <p:nvPr/>
        </p:nvPicPr>
        <p:blipFill>
          <a:blip r:embed="rId2">
            <a:lum bright="-6000" contrast="24000"/>
          </a:blip>
          <a:srcRect/>
          <a:stretch>
            <a:fillRect/>
          </a:stretch>
        </p:blipFill>
        <p:spPr bwMode="auto">
          <a:xfrm>
            <a:off x="7072330" y="0"/>
            <a:ext cx="1895706" cy="3501922"/>
          </a:xfrm>
          <a:prstGeom prst="rect">
            <a:avLst/>
          </a:prstGeom>
          <a:noFill/>
          <a:ln w="9525">
            <a:noFill/>
            <a:miter lim="800000"/>
            <a:headEnd/>
            <a:tailEnd/>
          </a:ln>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2976" y="571480"/>
            <a:ext cx="8001024" cy="1143000"/>
          </a:xfrm>
        </p:spPr>
        <p:txBody>
          <a:bodyPr>
            <a:normAutofit fontScale="90000"/>
          </a:bodyPr>
          <a:lstStyle/>
          <a:p>
            <a:pPr algn="ctr"/>
            <a:r>
              <a:rPr lang="en-US" b="1" dirty="0" smtClean="0">
                <a:latin typeface="Algerian" pitchFamily="82" charset="0"/>
              </a:rPr>
              <a:t> </a:t>
            </a:r>
            <a:br>
              <a:rPr lang="en-US" b="1" dirty="0" smtClean="0">
                <a:latin typeface="Algerian" pitchFamily="82" charset="0"/>
              </a:rPr>
            </a:br>
            <a:r>
              <a:rPr lang="en-US" b="1" dirty="0" smtClean="0">
                <a:latin typeface="Algerian" pitchFamily="82" charset="0"/>
              </a:rPr>
              <a:t>TESTICULAR TORSION</a:t>
            </a:r>
            <a:br>
              <a:rPr lang="en-US" b="1" dirty="0" smtClean="0">
                <a:latin typeface="Algerian" pitchFamily="82" charset="0"/>
              </a:rPr>
            </a:br>
            <a:r>
              <a:rPr lang="en-GB" sz="2700" dirty="0" smtClean="0">
                <a:latin typeface="Algerian" pitchFamily="82" charset="0"/>
              </a:rPr>
              <a:t>Testicular torsion is the twisting of the spermatic cord, which cuts off the blood supply to the testicle and surrounding structures within the scrotum</a:t>
            </a:r>
            <a:endParaRPr lang="en-IN" dirty="0">
              <a:latin typeface="Algerian" pitchFamily="82" charset="0"/>
            </a:endParaRPr>
          </a:p>
        </p:txBody>
      </p:sp>
      <p:sp>
        <p:nvSpPr>
          <p:cNvPr id="3" name="Rectangle 2"/>
          <p:cNvSpPr/>
          <p:nvPr/>
        </p:nvSpPr>
        <p:spPr>
          <a:xfrm>
            <a:off x="1000100" y="2551837"/>
            <a:ext cx="8143900" cy="2554545"/>
          </a:xfrm>
          <a:prstGeom prst="rect">
            <a:avLst/>
          </a:prstGeom>
        </p:spPr>
        <p:txBody>
          <a:bodyPr wrap="square">
            <a:spAutoFit/>
          </a:bodyPr>
          <a:lstStyle/>
          <a:p>
            <a:r>
              <a:rPr lang="en-GB" sz="2000" b="1" dirty="0" smtClean="0">
                <a:solidFill>
                  <a:schemeClr val="tx2">
                    <a:lumMod val="75000"/>
                  </a:schemeClr>
                </a:solidFill>
                <a:latin typeface="Algerian" pitchFamily="82" charset="0"/>
              </a:rPr>
              <a:t>CAUSES:-</a:t>
            </a:r>
          </a:p>
          <a:p>
            <a:pPr>
              <a:buFont typeface="Arial" pitchFamily="34" charset="0"/>
              <a:buChar char="•"/>
            </a:pPr>
            <a:r>
              <a:rPr lang="en-GB" sz="2800" dirty="0">
                <a:latin typeface="Times New Roman" pitchFamily="18" charset="0"/>
                <a:cs typeface="Times New Roman" pitchFamily="18" charset="0"/>
              </a:rPr>
              <a:t>Inadequate connective tissue </a:t>
            </a:r>
          </a:p>
          <a:p>
            <a:pPr>
              <a:buFont typeface="Arial" pitchFamily="34" charset="0"/>
              <a:buChar char="•"/>
            </a:pPr>
            <a:r>
              <a:rPr lang="en-GB" sz="2800" dirty="0">
                <a:latin typeface="Times New Roman" pitchFamily="18" charset="0"/>
                <a:cs typeface="Times New Roman" pitchFamily="18" charset="0"/>
              </a:rPr>
              <a:t>trauma to the scrotum, particularly if significant swelling occurs. </a:t>
            </a:r>
          </a:p>
          <a:p>
            <a:pPr>
              <a:buFont typeface="Arial" pitchFamily="34" charset="0"/>
              <a:buChar char="•"/>
            </a:pPr>
            <a:r>
              <a:rPr lang="en-GB" sz="2800" dirty="0">
                <a:latin typeface="Times New Roman" pitchFamily="18" charset="0"/>
                <a:cs typeface="Times New Roman" pitchFamily="18" charset="0"/>
              </a:rPr>
              <a:t>After strenuous exercise or may not have an obvious cause</a:t>
            </a:r>
            <a:r>
              <a:rPr lang="en-GB" dirty="0"/>
              <a:t>.</a:t>
            </a:r>
            <a:endParaRPr lang="en-US" dirty="0"/>
          </a:p>
        </p:txBody>
      </p:sp>
      <p:pic>
        <p:nvPicPr>
          <p:cNvPr id="4" name="Picture 3" descr="Torsion"/>
          <p:cNvPicPr/>
          <p:nvPr/>
        </p:nvPicPr>
        <p:blipFill>
          <a:blip r:embed="rId2"/>
          <a:srcRect/>
          <a:stretch>
            <a:fillRect/>
          </a:stretch>
        </p:blipFill>
        <p:spPr bwMode="auto">
          <a:xfrm>
            <a:off x="2143108" y="4714884"/>
            <a:ext cx="3164972" cy="1989331"/>
          </a:xfrm>
          <a:prstGeom prst="rect">
            <a:avLst/>
          </a:prstGeom>
          <a:noFill/>
          <a:ln w="9525">
            <a:noFill/>
            <a:miter lim="800000"/>
            <a:headEnd/>
            <a:tailEnd/>
          </a:ln>
        </p:spPr>
      </p:pic>
      <p:pic>
        <p:nvPicPr>
          <p:cNvPr id="5" name="Picture 4" descr="45_006"/>
          <p:cNvPicPr/>
          <p:nvPr/>
        </p:nvPicPr>
        <p:blipFill>
          <a:blip r:embed="rId3">
            <a:lum contrast="18000"/>
          </a:blip>
          <a:srcRect/>
          <a:stretch>
            <a:fillRect/>
          </a:stretch>
        </p:blipFill>
        <p:spPr bwMode="auto">
          <a:xfrm>
            <a:off x="5572132" y="4643446"/>
            <a:ext cx="2562225" cy="2095500"/>
          </a:xfrm>
          <a:prstGeom prst="rect">
            <a:avLst/>
          </a:prstGeom>
          <a:noFill/>
          <a:ln w="9525">
            <a:noFill/>
            <a:miter lim="800000"/>
            <a:headEnd/>
            <a:tailEnd/>
          </a:ln>
        </p:spPr>
      </p:pic>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a:t>
            </a:r>
            <a:endParaRPr lang="en-IN" dirty="0"/>
          </a:p>
        </p:txBody>
      </p:sp>
      <p:sp>
        <p:nvSpPr>
          <p:cNvPr id="3" name="Rectangle 2"/>
          <p:cNvSpPr/>
          <p:nvPr/>
        </p:nvSpPr>
        <p:spPr>
          <a:xfrm>
            <a:off x="1000100" y="1443841"/>
            <a:ext cx="5857900" cy="5016758"/>
          </a:xfrm>
          <a:prstGeom prst="rect">
            <a:avLst/>
          </a:prstGeom>
        </p:spPr>
        <p:txBody>
          <a:bodyPr wrap="square">
            <a:spAutoFit/>
          </a:bodyPr>
          <a:lstStyle/>
          <a:p>
            <a:r>
              <a:rPr lang="en-GB" sz="2400" b="1" dirty="0" smtClean="0">
                <a:solidFill>
                  <a:schemeClr val="tx2">
                    <a:lumMod val="75000"/>
                  </a:schemeClr>
                </a:solidFill>
                <a:latin typeface="Algerian" pitchFamily="82" charset="0"/>
              </a:rPr>
              <a:t>Symptoms</a:t>
            </a:r>
            <a:endParaRPr lang="en-US" sz="2400" dirty="0">
              <a:solidFill>
                <a:schemeClr val="tx2">
                  <a:lumMod val="75000"/>
                </a:schemeClr>
              </a:solidFill>
              <a:latin typeface="Algerian" pitchFamily="82" charset="0"/>
            </a:endParaRPr>
          </a:p>
          <a:p>
            <a:pPr lvl="1">
              <a:buFont typeface="Wingdings" pitchFamily="2" charset="2"/>
              <a:buChar char="v"/>
            </a:pPr>
            <a:r>
              <a:rPr lang="en-GB" sz="2800" dirty="0" smtClean="0">
                <a:latin typeface="Times New Roman" pitchFamily="18" charset="0"/>
                <a:cs typeface="Times New Roman" pitchFamily="18" charset="0"/>
              </a:rPr>
              <a:t>Sudden onset of severe pain in one testicle.</a:t>
            </a:r>
            <a:endParaRPr lang="en-US" sz="2400" dirty="0">
              <a:latin typeface="Times New Roman" pitchFamily="18" charset="0"/>
              <a:cs typeface="Times New Roman" pitchFamily="18" charset="0"/>
            </a:endParaRPr>
          </a:p>
          <a:p>
            <a:pPr lvl="1">
              <a:buFont typeface="Wingdings" pitchFamily="2" charset="2"/>
              <a:buChar char="v"/>
            </a:pPr>
            <a:r>
              <a:rPr lang="en-GB" sz="2800" dirty="0" smtClean="0">
                <a:latin typeface="Times New Roman" pitchFamily="18" charset="0"/>
                <a:cs typeface="Times New Roman" pitchFamily="18" charset="0"/>
              </a:rPr>
              <a:t>Swelling within one side of the scrotum</a:t>
            </a:r>
            <a:endParaRPr lang="en-US" sz="2400" dirty="0">
              <a:latin typeface="Times New Roman" pitchFamily="18" charset="0"/>
              <a:cs typeface="Times New Roman" pitchFamily="18" charset="0"/>
            </a:endParaRPr>
          </a:p>
          <a:p>
            <a:pPr lvl="1">
              <a:buFont typeface="Wingdings" pitchFamily="2" charset="2"/>
              <a:buChar char="v"/>
            </a:pPr>
            <a:r>
              <a:rPr lang="en-GB" sz="2800" dirty="0" smtClean="0">
                <a:latin typeface="Times New Roman" pitchFamily="18" charset="0"/>
                <a:cs typeface="Times New Roman" pitchFamily="18" charset="0"/>
              </a:rPr>
              <a:t>Nausea or vomiting </a:t>
            </a:r>
            <a:endParaRPr lang="en-US" sz="2400" dirty="0">
              <a:latin typeface="Times New Roman" pitchFamily="18" charset="0"/>
              <a:cs typeface="Times New Roman" pitchFamily="18" charset="0"/>
            </a:endParaRPr>
          </a:p>
          <a:p>
            <a:pPr lvl="1">
              <a:buFont typeface="Wingdings" pitchFamily="2" charset="2"/>
              <a:buChar char="v"/>
            </a:pPr>
            <a:r>
              <a:rPr lang="en-GB" sz="2800" dirty="0" smtClean="0">
                <a:latin typeface="Times New Roman" pitchFamily="18" charset="0"/>
                <a:cs typeface="Times New Roman" pitchFamily="18" charset="0"/>
              </a:rPr>
              <a:t>Light headedness </a:t>
            </a:r>
            <a:endParaRPr lang="en-US" sz="2400" dirty="0">
              <a:latin typeface="Times New Roman" pitchFamily="18" charset="0"/>
              <a:cs typeface="Times New Roman" pitchFamily="18" charset="0"/>
            </a:endParaRPr>
          </a:p>
          <a:p>
            <a:pPr lvl="1">
              <a:buFont typeface="Wingdings" pitchFamily="2" charset="2"/>
              <a:buChar char="v"/>
            </a:pPr>
            <a:r>
              <a:rPr lang="en-GB" sz="2800" dirty="0" smtClean="0">
                <a:latin typeface="Times New Roman" pitchFamily="18" charset="0"/>
                <a:cs typeface="Times New Roman" pitchFamily="18" charset="0"/>
              </a:rPr>
              <a:t>Testicle lump </a:t>
            </a:r>
            <a:endParaRPr lang="en-US" sz="2400" dirty="0">
              <a:latin typeface="Times New Roman" pitchFamily="18" charset="0"/>
              <a:cs typeface="Times New Roman" pitchFamily="18" charset="0"/>
            </a:endParaRPr>
          </a:p>
          <a:p>
            <a:pPr lvl="1">
              <a:buFont typeface="Wingdings" pitchFamily="2" charset="2"/>
              <a:buChar char="v"/>
            </a:pPr>
            <a:r>
              <a:rPr lang="en-GB" sz="2800" dirty="0" smtClean="0">
                <a:latin typeface="Times New Roman" pitchFamily="18" charset="0"/>
                <a:cs typeface="Times New Roman" pitchFamily="18" charset="0"/>
              </a:rPr>
              <a:t>Blood in Semen </a:t>
            </a:r>
          </a:p>
          <a:p>
            <a:pPr lvl="1">
              <a:buNone/>
            </a:pPr>
            <a:endParaRPr lang="en-US" sz="2400" dirty="0"/>
          </a:p>
          <a:p>
            <a:r>
              <a:rPr lang="en-GB" sz="2400" b="1" dirty="0" smtClean="0">
                <a:solidFill>
                  <a:schemeClr val="tx2">
                    <a:lumMod val="75000"/>
                  </a:schemeClr>
                </a:solidFill>
                <a:latin typeface="Algerian" pitchFamily="82" charset="0"/>
              </a:rPr>
              <a:t>Treatment:-</a:t>
            </a:r>
            <a:endParaRPr lang="en-US" sz="2400" dirty="0" smtClean="0">
              <a:solidFill>
                <a:schemeClr val="tx2">
                  <a:lumMod val="75000"/>
                </a:schemeClr>
              </a:solidFill>
              <a:latin typeface="Algerian" pitchFamily="82" charset="0"/>
            </a:endParaRPr>
          </a:p>
          <a:p>
            <a:pPr lvl="1">
              <a:buFont typeface="Wingdings" pitchFamily="2" charset="2"/>
              <a:buChar char="v"/>
            </a:pPr>
            <a:r>
              <a:rPr lang="en-GB" sz="2400" dirty="0" smtClean="0">
                <a:latin typeface="Times New Roman" pitchFamily="18" charset="0"/>
                <a:cs typeface="Times New Roman" pitchFamily="18" charset="0"/>
              </a:rPr>
              <a:t>Surgical correction</a:t>
            </a:r>
            <a:endParaRPr lang="en-IN" sz="2400" dirty="0">
              <a:latin typeface="Times New Roman" pitchFamily="18" charset="0"/>
              <a:cs typeface="Times New Roman" pitchFamily="18" charset="0"/>
            </a:endParaRPr>
          </a:p>
        </p:txBody>
      </p:sp>
    </p:spTree>
  </p:cSld>
  <p:clrMapOvr>
    <a:masterClrMapping/>
  </p:clrMapOvr>
  <p:transition>
    <p:wheel spokes="3"/>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Custom 1">
      <a:dk1>
        <a:srgbClr val="000000"/>
      </a:dk1>
      <a:lt1>
        <a:srgbClr val="BFBFB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169</TotalTime>
  <Words>1121</Words>
  <Application>Microsoft Office PowerPoint</Application>
  <PresentationFormat>On-screen Show (4:3)</PresentationFormat>
  <Paragraphs>177</Paragraphs>
  <Slides>22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Algerian</vt:lpstr>
      <vt:lpstr>Arial</vt:lpstr>
      <vt:lpstr>Gill Sans MT</vt:lpstr>
      <vt:lpstr>Times New Roman</vt:lpstr>
      <vt:lpstr>Verdana</vt:lpstr>
      <vt:lpstr>Wingdings</vt:lpstr>
      <vt:lpstr>Wingdings 2</vt:lpstr>
      <vt:lpstr>Solstice</vt:lpstr>
      <vt:lpstr>PowerPoint Presentation</vt:lpstr>
      <vt:lpstr>MALE REPRODUCTIVE DISORDER</vt:lpstr>
      <vt:lpstr>EPIDIDYMITIS:</vt:lpstr>
      <vt:lpstr>PowerPoint Presentation</vt:lpstr>
      <vt:lpstr>CONT…</vt:lpstr>
      <vt:lpstr>ORCHITIS</vt:lpstr>
      <vt:lpstr>CONT..</vt:lpstr>
      <vt:lpstr>  TESTICULAR TORSION Testicular torsion is the twisting of the spermatic cord, which cuts off the blood supply to the testicle and surrounding structures within the scrotum</vt:lpstr>
      <vt:lpstr>CONT…</vt:lpstr>
      <vt:lpstr>hydrocoele</vt:lpstr>
      <vt:lpstr>CONT..</vt:lpstr>
      <vt:lpstr>VERICOCELE:</vt:lpstr>
      <vt:lpstr>CONT..</vt:lpstr>
      <vt:lpstr>Testicular cancer</vt:lpstr>
      <vt:lpstr>PowerPoint Presentation</vt:lpstr>
      <vt:lpstr>PowerPoint Presentation</vt:lpstr>
      <vt:lpstr>C.DISEASE OF PROSTATE</vt:lpstr>
      <vt:lpstr>PowerPoint Presentation</vt:lpstr>
      <vt:lpstr>Prostate cancer</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MALE REPRODUCTIVE DISORDER</dc:title>
  <dc:creator>Sonal patel</dc:creator>
  <cp:lastModifiedBy>Vishal</cp:lastModifiedBy>
  <cp:revision>24</cp:revision>
  <dcterms:created xsi:type="dcterms:W3CDTF">2014-02-27T17:00:46Z</dcterms:created>
  <dcterms:modified xsi:type="dcterms:W3CDTF">2020-08-14T09:28:41Z</dcterms:modified>
</cp:coreProperties>
</file>