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0" r:id="rId1"/>
  </p:sldMasterIdLst>
  <p:notesMasterIdLst>
    <p:notesMasterId r:id="rId33"/>
  </p:notesMasterIdLst>
  <p:sldIdLst>
    <p:sldId id="256" r:id="rId2"/>
    <p:sldId id="257" r:id="rId3"/>
    <p:sldId id="258" r:id="rId4"/>
    <p:sldId id="259" r:id="rId5"/>
    <p:sldId id="261" r:id="rId6"/>
    <p:sldId id="262" r:id="rId7"/>
    <p:sldId id="264" r:id="rId8"/>
    <p:sldId id="265" r:id="rId9"/>
    <p:sldId id="263" r:id="rId10"/>
    <p:sldId id="266" r:id="rId11"/>
    <p:sldId id="287" r:id="rId12"/>
    <p:sldId id="267" r:id="rId13"/>
    <p:sldId id="268" r:id="rId14"/>
    <p:sldId id="269" r:id="rId15"/>
    <p:sldId id="270" r:id="rId16"/>
    <p:sldId id="271" r:id="rId17"/>
    <p:sldId id="272" r:id="rId18"/>
    <p:sldId id="284" r:id="rId19"/>
    <p:sldId id="273" r:id="rId20"/>
    <p:sldId id="274" r:id="rId21"/>
    <p:sldId id="275" r:id="rId22"/>
    <p:sldId id="283" r:id="rId23"/>
    <p:sldId id="276" r:id="rId24"/>
    <p:sldId id="277" r:id="rId25"/>
    <p:sldId id="278" r:id="rId26"/>
    <p:sldId id="279" r:id="rId27"/>
    <p:sldId id="280" r:id="rId28"/>
    <p:sldId id="281" r:id="rId29"/>
    <p:sldId id="285" r:id="rId30"/>
    <p:sldId id="288" r:id="rId31"/>
    <p:sldId id="282"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86FB37-E453-4F84-A2FE-D6B148CB30FF}" type="datetimeFigureOut">
              <a:rPr lang="en-US" smtClean="0"/>
              <a:pPr/>
              <a:t>8/13/2020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1A9EBB-5A6D-42ED-8AE8-938E2328CADC}"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ED1A9EBB-5A6D-42ED-8AE8-938E2328CADC}" type="slidenum">
              <a:rPr lang="en-IN" smtClean="0"/>
              <a:pPr/>
              <a:t>28</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8/13/2020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8/13/2020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8/13/2020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8/13/2020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E0DBCFC-FA67-4AD3-B3A3-ADC5562B1D06}"/>
              </a:ext>
            </a:extLst>
          </p:cNvPr>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3276600" y="1209675"/>
            <a:ext cx="2895600" cy="3438525"/>
          </a:xfrm>
          <a:prstGeom prst="rect">
            <a:avLst/>
          </a:prstGeom>
        </p:spPr>
      </p:pic>
      <p:sp>
        <p:nvSpPr>
          <p:cNvPr id="2" name="Title 1">
            <a:extLst>
              <a:ext uri="{FF2B5EF4-FFF2-40B4-BE49-F238E27FC236}">
                <a16:creationId xmlns:a16="http://schemas.microsoft.com/office/drawing/2014/main" id="{6734DF93-5F18-4DAE-9512-6B395E5B925F}"/>
              </a:ext>
            </a:extLst>
          </p:cNvPr>
          <p:cNvSpPr>
            <a:spLocks noGrp="1"/>
          </p:cNvSpPr>
          <p:nvPr>
            <p:ph type="ctrTitle"/>
          </p:nvPr>
        </p:nvSpPr>
        <p:spPr>
          <a:xfrm>
            <a:off x="838199" y="609600"/>
            <a:ext cx="7772400" cy="2057400"/>
          </a:xfrm>
        </p:spPr>
        <p:txBody>
          <a:bodyPr>
            <a:normAutofit/>
          </a:bodyPr>
          <a:lstStyle/>
          <a:p>
            <a:pPr algn="ctr"/>
            <a:r>
              <a:rPr lang="en-IN" sz="6600" dirty="0">
                <a:latin typeface="Times New Roman" panose="02020603050405020304" pitchFamily="18" charset="0"/>
                <a:cs typeface="Times New Roman" panose="02020603050405020304" pitchFamily="18" charset="0"/>
              </a:rPr>
              <a:t>HEAD INJURY </a:t>
            </a:r>
          </a:p>
        </p:txBody>
      </p:sp>
      <p:sp>
        <p:nvSpPr>
          <p:cNvPr id="3" name="Subtitle 2">
            <a:extLst>
              <a:ext uri="{FF2B5EF4-FFF2-40B4-BE49-F238E27FC236}">
                <a16:creationId xmlns:a16="http://schemas.microsoft.com/office/drawing/2014/main" id="{C09339F8-D2BB-461B-B712-68350C250A4A}"/>
              </a:ext>
            </a:extLst>
          </p:cNvPr>
          <p:cNvSpPr>
            <a:spLocks noGrp="1"/>
          </p:cNvSpPr>
          <p:nvPr>
            <p:ph type="subTitle" idx="1"/>
          </p:nvPr>
        </p:nvSpPr>
        <p:spPr>
          <a:xfrm>
            <a:off x="304800" y="5504467"/>
            <a:ext cx="7772400" cy="1199704"/>
          </a:xfrm>
        </p:spPr>
        <p:txBody>
          <a:bodyPr>
            <a:normAutofit fontScale="70000" lnSpcReduction="20000"/>
          </a:bodyPr>
          <a:lstStyle/>
          <a:p>
            <a:pPr algn="ctr"/>
            <a:r>
              <a:rPr lang="en-IN" b="1" dirty="0">
                <a:solidFill>
                  <a:schemeClr val="tx1"/>
                </a:solidFill>
                <a:latin typeface="Times New Roman" panose="02020603050405020304" pitchFamily="18" charset="0"/>
                <a:cs typeface="Times New Roman" panose="02020603050405020304" pitchFamily="18" charset="0"/>
              </a:rPr>
              <a:t>By-</a:t>
            </a:r>
          </a:p>
          <a:p>
            <a:pPr algn="ctr"/>
            <a:r>
              <a:rPr lang="en-IN" b="1" dirty="0">
                <a:solidFill>
                  <a:schemeClr val="tx1"/>
                </a:solidFill>
                <a:latin typeface="Times New Roman" panose="02020603050405020304" pitchFamily="18" charset="0"/>
                <a:cs typeface="Times New Roman" panose="02020603050405020304" pitchFamily="18" charset="0"/>
              </a:rPr>
              <a:t>Jitendra Singholia</a:t>
            </a:r>
          </a:p>
          <a:p>
            <a:pPr algn="ctr"/>
            <a:r>
              <a:rPr lang="en-IN" b="1" dirty="0">
                <a:solidFill>
                  <a:schemeClr val="tx1"/>
                </a:solidFill>
                <a:latin typeface="Times New Roman" panose="02020603050405020304" pitchFamily="18" charset="0"/>
                <a:cs typeface="Times New Roman" panose="02020603050405020304" pitchFamily="18" charset="0"/>
              </a:rPr>
              <a:t>Department of Medical Surgical Nursing</a:t>
            </a:r>
          </a:p>
          <a:p>
            <a:pPr algn="ctr"/>
            <a:r>
              <a:rPr lang="en-IN" b="1" dirty="0">
                <a:solidFill>
                  <a:schemeClr val="tx1"/>
                </a:solidFill>
                <a:latin typeface="Times New Roman" panose="02020603050405020304" pitchFamily="18" charset="0"/>
                <a:cs typeface="Times New Roman" panose="02020603050405020304" pitchFamily="18" charset="0"/>
              </a:rPr>
              <a:t>Sumandeep Nursing College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81328"/>
            <a:ext cx="8534400" cy="5071872"/>
          </a:xfrm>
        </p:spPr>
        <p:txBody>
          <a:bodyPr>
            <a:normAutofit fontScale="85000" lnSpcReduction="10000"/>
          </a:bodyPr>
          <a:lstStyle/>
          <a:p>
            <a:pPr marL="624078" indent="-514350" algn="just">
              <a:buFont typeface="+mj-lt"/>
              <a:buAutoNum type="arabicPeriod"/>
            </a:pPr>
            <a:r>
              <a:rPr lang="en-IN" b="1" dirty="0"/>
              <a:t>Concussion</a:t>
            </a:r>
            <a:r>
              <a:rPr lang="en-IN" dirty="0"/>
              <a:t> </a:t>
            </a:r>
          </a:p>
          <a:p>
            <a:pPr marL="624078" indent="-514350" algn="just">
              <a:buNone/>
            </a:pPr>
            <a:r>
              <a:rPr lang="en-IN" dirty="0"/>
              <a:t>        concussion occur when violent moving object struck to head.</a:t>
            </a:r>
          </a:p>
          <a:p>
            <a:pPr marL="624078" indent="-514350" algn="just"/>
            <a:r>
              <a:rPr lang="en-IN" dirty="0"/>
              <a:t>A cerebral concussion after head injury is a temporary loss of neurologic function with no apparent structural damage.</a:t>
            </a:r>
          </a:p>
          <a:p>
            <a:pPr marL="624078" indent="-514350" algn="just"/>
            <a:r>
              <a:rPr lang="en-IN" dirty="0"/>
              <a:t>A concussion generally involves a period of unconsciousness lasting from a few seconds to a few minutes. </a:t>
            </a:r>
          </a:p>
          <a:p>
            <a:pPr marL="624078" indent="-514350" algn="just"/>
            <a:r>
              <a:rPr lang="en-IN" dirty="0"/>
              <a:t>The jarring of the brain may be so slight as to cause only dizziness and spots before the eyes (“seeing stars”), or it may be severe enough to cause complete loss of consciousness for a time. </a:t>
            </a:r>
          </a:p>
          <a:p>
            <a:pPr marL="624078" indent="-514350" algn="just"/>
            <a:r>
              <a:rPr lang="en-IN" dirty="0"/>
              <a:t>If the brain tissue in the frontal lobe is affected, the patient may exhibit bizarre irrational </a:t>
            </a:r>
            <a:r>
              <a:rPr lang="en-IN" dirty="0" err="1"/>
              <a:t>behavior</a:t>
            </a:r>
            <a:r>
              <a:rPr lang="en-IN" dirty="0"/>
              <a:t>, whereas involvement of the temporal lobe can produce temporary amnesia or disorientation. </a:t>
            </a:r>
          </a:p>
        </p:txBody>
      </p:sp>
      <p:sp>
        <p:nvSpPr>
          <p:cNvPr id="3" name="Title 2"/>
          <p:cNvSpPr>
            <a:spLocks noGrp="1"/>
          </p:cNvSpPr>
          <p:nvPr>
            <p:ph type="title"/>
          </p:nvPr>
        </p:nvSpPr>
        <p:spPr/>
        <p:txBody>
          <a:bodyPr>
            <a:normAutofit/>
          </a:bodyPr>
          <a:lstStyle/>
          <a:p>
            <a:r>
              <a:rPr lang="en-IN" sz="4000" dirty="0"/>
              <a:t>C. Brain injury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lgn="just">
              <a:buAutoNum type="arabicPeriod" startAt="2"/>
            </a:pPr>
            <a:r>
              <a:rPr lang="en-IN" b="1" dirty="0"/>
              <a:t>Contusion</a:t>
            </a:r>
            <a:r>
              <a:rPr lang="en-IN" dirty="0"/>
              <a:t> </a:t>
            </a:r>
          </a:p>
          <a:p>
            <a:pPr marL="624078" indent="-514350" algn="just">
              <a:buFont typeface="Wingdings" pitchFamily="2" charset="2"/>
              <a:buChar char="Ø"/>
            </a:pPr>
            <a:r>
              <a:rPr lang="en-IN" dirty="0"/>
              <a:t>It is sever types of brain injury, injury may causes brain tissue damage and rupture of blood vessels.   </a:t>
            </a:r>
          </a:p>
          <a:p>
            <a:r>
              <a:rPr lang="en-IN" dirty="0"/>
              <a:t>The patient is unconscious for more than a few seconds or minutes. </a:t>
            </a:r>
          </a:p>
          <a:p>
            <a:r>
              <a:rPr lang="en-IN" dirty="0"/>
              <a:t>Clinical signs and symptoms depend on the size of the contusion and the amount of associated cerebral </a:t>
            </a:r>
            <a:r>
              <a:rPr lang="en-IN" dirty="0" err="1"/>
              <a:t>edema</a:t>
            </a:r>
            <a:r>
              <a:rPr lang="en-IN" dirty="0"/>
              <a:t>. </a:t>
            </a:r>
          </a:p>
        </p:txBody>
      </p:sp>
      <p:sp>
        <p:nvSpPr>
          <p:cNvPr id="3" name="Title 2"/>
          <p:cNvSpPr>
            <a:spLocks noGrp="1"/>
          </p:cNvSpPr>
          <p:nvPr>
            <p:ph type="title"/>
          </p:nvPr>
        </p:nvSpPr>
        <p:spPr/>
        <p:txBody>
          <a:bodyPr/>
          <a:lstStyle/>
          <a:p>
            <a:endParaRPr lang="en-I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buNone/>
            </a:pPr>
            <a:r>
              <a:rPr lang="en-IN" b="1" dirty="0"/>
              <a:t>3. Laceration </a:t>
            </a:r>
          </a:p>
          <a:p>
            <a:pPr algn="just">
              <a:buNone/>
            </a:pPr>
            <a:r>
              <a:rPr lang="en-IN" dirty="0"/>
              <a:t>      it is the complete destruction of brain tissue.</a:t>
            </a:r>
          </a:p>
          <a:p>
            <a:pPr algn="just">
              <a:buNone/>
            </a:pPr>
            <a:r>
              <a:rPr lang="en-IN" dirty="0"/>
              <a:t>  it may causes severs haemorrhage leading to increase intra cranial pressure.</a:t>
            </a:r>
          </a:p>
          <a:p>
            <a:pPr algn="just">
              <a:buNone/>
            </a:pPr>
            <a:r>
              <a:rPr lang="en-IN" b="1" dirty="0"/>
              <a:t>4. Intra Cranial haemorrhage </a:t>
            </a:r>
          </a:p>
          <a:p>
            <a:pPr algn="just">
              <a:buNone/>
            </a:pPr>
            <a:r>
              <a:rPr lang="en-IN" dirty="0"/>
              <a:t>    Intra Cranial haemorrhage occur when blood vessels which supply to brain tissue get damage may causes collection and from the cerebral haematoma. </a:t>
            </a:r>
          </a:p>
        </p:txBody>
      </p:sp>
      <p:sp>
        <p:nvSpPr>
          <p:cNvPr id="3" name="Title 2"/>
          <p:cNvSpPr>
            <a:spLocks noGrp="1"/>
          </p:cNvSpPr>
          <p:nvPr>
            <p:ph type="title"/>
          </p:nvPr>
        </p:nvSpPr>
        <p:spPr/>
        <p:txBody>
          <a:bodyPr/>
          <a:lstStyle/>
          <a:p>
            <a:r>
              <a:rPr lang="en-IN" b="0" dirty="0">
                <a:effectLst/>
              </a:rPr>
              <a:t>Cont...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itchFamily="2" charset="2"/>
              <a:buChar char="v"/>
            </a:pPr>
            <a:r>
              <a:rPr lang="en-IN" sz="3200" b="1" dirty="0"/>
              <a:t> Mild traumatic brain injury</a:t>
            </a:r>
            <a:endParaRPr lang="en-IN" b="1" dirty="0"/>
          </a:p>
          <a:p>
            <a:pPr>
              <a:buFont typeface="Wingdings" pitchFamily="2" charset="2"/>
              <a:buChar char="q"/>
            </a:pPr>
            <a:r>
              <a:rPr lang="en-IN" b="1" i="1" dirty="0"/>
              <a:t> Physical symptoms</a:t>
            </a:r>
          </a:p>
          <a:p>
            <a:pPr lvl="0"/>
            <a:r>
              <a:rPr lang="en-IN" dirty="0"/>
              <a:t>Loss of consciousness </a:t>
            </a:r>
          </a:p>
          <a:p>
            <a:pPr lvl="0"/>
            <a:r>
              <a:rPr lang="en-IN" dirty="0"/>
              <a:t>confused or disoriented</a:t>
            </a:r>
          </a:p>
          <a:p>
            <a:pPr lvl="0"/>
            <a:r>
              <a:rPr lang="en-IN" dirty="0"/>
              <a:t>Headache</a:t>
            </a:r>
          </a:p>
          <a:p>
            <a:pPr lvl="0"/>
            <a:r>
              <a:rPr lang="en-IN" dirty="0"/>
              <a:t>Nausea or vomiting</a:t>
            </a:r>
          </a:p>
          <a:p>
            <a:pPr lvl="0"/>
            <a:r>
              <a:rPr lang="en-IN" dirty="0"/>
              <a:t>Fatigue or drowsiness</a:t>
            </a:r>
          </a:p>
          <a:p>
            <a:pPr lvl="0"/>
            <a:r>
              <a:rPr lang="en-IN" dirty="0"/>
              <a:t>Difficulty sleeping</a:t>
            </a:r>
          </a:p>
          <a:p>
            <a:pPr lvl="0"/>
            <a:r>
              <a:rPr lang="en-IN" dirty="0"/>
              <a:t>Dizziness or loss of balance</a:t>
            </a:r>
          </a:p>
          <a:p>
            <a:pPr>
              <a:buNone/>
            </a:pPr>
            <a:endParaRPr lang="en-IN" dirty="0"/>
          </a:p>
        </p:txBody>
      </p:sp>
      <p:sp>
        <p:nvSpPr>
          <p:cNvPr id="3" name="Title 2"/>
          <p:cNvSpPr>
            <a:spLocks noGrp="1"/>
          </p:cNvSpPr>
          <p:nvPr>
            <p:ph type="title"/>
          </p:nvPr>
        </p:nvSpPr>
        <p:spPr>
          <a:xfrm>
            <a:off x="457200" y="274638"/>
            <a:ext cx="8229600" cy="1477962"/>
          </a:xfrm>
        </p:spPr>
        <p:txBody>
          <a:bodyPr>
            <a:normAutofit/>
          </a:bodyPr>
          <a:lstStyle/>
          <a:p>
            <a:r>
              <a:rPr lang="en-IN" sz="4400" dirty="0">
                <a:solidFill>
                  <a:schemeClr val="tx1"/>
                </a:solidFill>
                <a:effectLst/>
              </a:rPr>
              <a:t>Clinical manifestation </a:t>
            </a:r>
            <a:br>
              <a:rPr lang="en-IN" dirty="0"/>
            </a:b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buFont typeface="Wingdings" pitchFamily="2" charset="2"/>
              <a:buChar char="q"/>
            </a:pPr>
            <a:r>
              <a:rPr lang="en-IN" b="1" i="1" dirty="0"/>
              <a:t> Sensory symptoms</a:t>
            </a:r>
          </a:p>
          <a:p>
            <a:pPr lvl="0" algn="just"/>
            <a:r>
              <a:rPr lang="en-IN" dirty="0"/>
              <a:t>Sensory problems, such as blurred vision, ringing in the ears, a bad taste in the mouth or changes in the ability to smell</a:t>
            </a:r>
          </a:p>
          <a:p>
            <a:pPr lvl="0" algn="just"/>
            <a:r>
              <a:rPr lang="en-IN" dirty="0"/>
              <a:t>Sensitivity to light or sound</a:t>
            </a:r>
          </a:p>
          <a:p>
            <a:pPr>
              <a:buNone/>
            </a:pPr>
            <a:endParaRPr lang="en-IN" dirty="0"/>
          </a:p>
        </p:txBody>
      </p:sp>
      <p:sp>
        <p:nvSpPr>
          <p:cNvPr id="3" name="Title 2"/>
          <p:cNvSpPr>
            <a:spLocks noGrp="1"/>
          </p:cNvSpPr>
          <p:nvPr>
            <p:ph type="title"/>
          </p:nvPr>
        </p:nvSpPr>
        <p:spPr/>
        <p:txBody>
          <a:bodyPr/>
          <a:lstStyle/>
          <a:p>
            <a:r>
              <a:rPr lang="en-IN" b="0" dirty="0">
                <a:effectLst/>
              </a:rPr>
              <a:t>Cont...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itchFamily="2" charset="2"/>
              <a:buChar char="q"/>
            </a:pPr>
            <a:r>
              <a:rPr lang="en-IN" b="1" i="1" dirty="0"/>
              <a:t> Cognitive or mental symptoms</a:t>
            </a:r>
          </a:p>
          <a:p>
            <a:pPr lvl="0"/>
            <a:r>
              <a:rPr lang="en-IN" dirty="0"/>
              <a:t>Memory or concentration problems</a:t>
            </a:r>
          </a:p>
          <a:p>
            <a:pPr lvl="0"/>
            <a:r>
              <a:rPr lang="en-IN" dirty="0"/>
              <a:t>Mood changes or mood swings</a:t>
            </a:r>
          </a:p>
          <a:p>
            <a:pPr lvl="0"/>
            <a:r>
              <a:rPr lang="en-IN" dirty="0"/>
              <a:t>Feeling depressed or anxiety</a:t>
            </a:r>
          </a:p>
        </p:txBody>
      </p:sp>
      <p:sp>
        <p:nvSpPr>
          <p:cNvPr id="3" name="Title 2"/>
          <p:cNvSpPr>
            <a:spLocks noGrp="1"/>
          </p:cNvSpPr>
          <p:nvPr>
            <p:ph type="title"/>
          </p:nvPr>
        </p:nvSpPr>
        <p:spPr/>
        <p:txBody>
          <a:bodyPr/>
          <a:lstStyle/>
          <a:p>
            <a:r>
              <a:rPr lang="en-IN" b="0" dirty="0">
                <a:effectLst/>
              </a:rPr>
              <a:t>Cont...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normAutofit lnSpcReduction="10000"/>
          </a:bodyPr>
          <a:lstStyle/>
          <a:p>
            <a:pPr>
              <a:buFont typeface="Wingdings" pitchFamily="2" charset="2"/>
              <a:buChar char="v"/>
            </a:pPr>
            <a:r>
              <a:rPr lang="en-IN" sz="3200" b="1" dirty="0"/>
              <a:t> Moderate to severe traumatic brain injuries</a:t>
            </a:r>
          </a:p>
          <a:p>
            <a:pPr>
              <a:buFont typeface="Wingdings" pitchFamily="2" charset="2"/>
              <a:buChar char="q"/>
            </a:pPr>
            <a:r>
              <a:rPr lang="en-IN" b="1" i="1" dirty="0"/>
              <a:t> Physical symptoms</a:t>
            </a:r>
          </a:p>
          <a:p>
            <a:pPr lvl="0"/>
            <a:r>
              <a:rPr lang="en-IN" dirty="0"/>
              <a:t>Loss of consciousness </a:t>
            </a:r>
          </a:p>
          <a:p>
            <a:pPr lvl="0"/>
            <a:r>
              <a:rPr lang="en-IN" dirty="0"/>
              <a:t>headache </a:t>
            </a:r>
          </a:p>
          <a:p>
            <a:pPr lvl="0"/>
            <a:r>
              <a:rPr lang="en-IN" dirty="0"/>
              <a:t>Repeated vomiting or nausea</a:t>
            </a:r>
          </a:p>
          <a:p>
            <a:pPr lvl="0"/>
            <a:r>
              <a:rPr lang="en-IN" dirty="0"/>
              <a:t>Convulsions or seizures</a:t>
            </a:r>
          </a:p>
          <a:p>
            <a:pPr lvl="0"/>
            <a:r>
              <a:rPr lang="en-IN" dirty="0"/>
              <a:t>Dilation of one or both pupils of the eyes</a:t>
            </a:r>
          </a:p>
          <a:p>
            <a:pPr lvl="0"/>
            <a:r>
              <a:rPr lang="en-IN" dirty="0"/>
              <a:t>Clear fluids draining from the nose or ears</a:t>
            </a:r>
          </a:p>
          <a:p>
            <a:pPr lvl="0"/>
            <a:r>
              <a:rPr lang="en-IN" dirty="0"/>
              <a:t>Inability to sleep</a:t>
            </a:r>
          </a:p>
          <a:p>
            <a:pPr lvl="0"/>
            <a:r>
              <a:rPr lang="en-IN" dirty="0"/>
              <a:t>Weakness or numbness in fingers </a:t>
            </a:r>
          </a:p>
          <a:p>
            <a:pPr lvl="0"/>
            <a:r>
              <a:rPr lang="en-IN" dirty="0"/>
              <a:t>Loss of coordination</a:t>
            </a:r>
          </a:p>
          <a:p>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itchFamily="2" charset="2"/>
              <a:buChar char="q"/>
            </a:pPr>
            <a:r>
              <a:rPr lang="en-IN" b="1" i="1" dirty="0"/>
              <a:t> Cognitive or mental symptoms</a:t>
            </a:r>
          </a:p>
          <a:p>
            <a:pPr lvl="0"/>
            <a:r>
              <a:rPr lang="en-IN" dirty="0"/>
              <a:t>Profound confusion</a:t>
            </a:r>
          </a:p>
          <a:p>
            <a:pPr lvl="0"/>
            <a:r>
              <a:rPr lang="en-IN" dirty="0"/>
              <a:t>Agitation, abnormal behaviour</a:t>
            </a:r>
          </a:p>
          <a:p>
            <a:pPr lvl="0"/>
            <a:r>
              <a:rPr lang="en-IN" dirty="0"/>
              <a:t>Speech problem  </a:t>
            </a:r>
          </a:p>
          <a:p>
            <a:pPr lvl="0"/>
            <a:r>
              <a:rPr lang="en-IN" dirty="0"/>
              <a:t>Coma and other disorders of consciousness</a:t>
            </a:r>
          </a:p>
          <a:p>
            <a:pPr>
              <a:buNone/>
            </a:pPr>
            <a:endParaRPr lang="en-IN" dirty="0"/>
          </a:p>
        </p:txBody>
      </p:sp>
      <p:sp>
        <p:nvSpPr>
          <p:cNvPr id="3" name="Title 2"/>
          <p:cNvSpPr>
            <a:spLocks noGrp="1"/>
          </p:cNvSpPr>
          <p:nvPr>
            <p:ph type="title"/>
          </p:nvPr>
        </p:nvSpPr>
        <p:spPr/>
        <p:txBody>
          <a:bodyPr/>
          <a:lstStyle/>
          <a:p>
            <a:r>
              <a:rPr lang="en-IN" b="0" dirty="0">
                <a:effectLst/>
              </a:rPr>
              <a:t>Cont...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071872"/>
          </a:xfrm>
        </p:spPr>
        <p:txBody>
          <a:bodyPr>
            <a:normAutofit fontScale="85000" lnSpcReduction="20000"/>
          </a:bodyPr>
          <a:lstStyle/>
          <a:p>
            <a:pPr algn="ctr">
              <a:lnSpc>
                <a:spcPct val="200000"/>
              </a:lnSpc>
              <a:buNone/>
            </a:pPr>
            <a:r>
              <a:rPr lang="en-IN" sz="2800" dirty="0"/>
              <a:t>Brain suffers traumatic injury</a:t>
            </a:r>
          </a:p>
          <a:p>
            <a:pPr algn="ctr">
              <a:lnSpc>
                <a:spcPct val="200000"/>
              </a:lnSpc>
              <a:buNone/>
            </a:pPr>
            <a:r>
              <a:rPr lang="en-IN" sz="2800" dirty="0"/>
              <a:t>Brain swelling or bleeding increases intra cranial volume</a:t>
            </a:r>
          </a:p>
          <a:p>
            <a:pPr algn="ctr">
              <a:lnSpc>
                <a:spcPct val="200000"/>
              </a:lnSpc>
              <a:buNone/>
            </a:pPr>
            <a:r>
              <a:rPr lang="en-IN" sz="2800" dirty="0"/>
              <a:t>Intra cranial pressure increases</a:t>
            </a:r>
          </a:p>
          <a:p>
            <a:pPr algn="ctr">
              <a:lnSpc>
                <a:spcPct val="200000"/>
              </a:lnSpc>
              <a:buNone/>
            </a:pPr>
            <a:r>
              <a:rPr lang="en-IN" sz="2800" dirty="0"/>
              <a:t>It reduces the blood flow to brain</a:t>
            </a:r>
          </a:p>
          <a:p>
            <a:pPr algn="ctr">
              <a:lnSpc>
                <a:spcPct val="200000"/>
              </a:lnSpc>
              <a:buNone/>
            </a:pPr>
            <a:r>
              <a:rPr lang="en-IN" sz="2800" dirty="0"/>
              <a:t>Cerebral hypoxia and </a:t>
            </a:r>
            <a:r>
              <a:rPr lang="en-IN" sz="2800" dirty="0" err="1"/>
              <a:t>ishemia</a:t>
            </a:r>
            <a:r>
              <a:rPr lang="en-IN" sz="2800" dirty="0"/>
              <a:t> occurs</a:t>
            </a:r>
          </a:p>
          <a:p>
            <a:pPr algn="ctr">
              <a:lnSpc>
                <a:spcPct val="200000"/>
              </a:lnSpc>
              <a:buNone/>
            </a:pPr>
            <a:r>
              <a:rPr lang="en-IN" sz="2800" dirty="0"/>
              <a:t>ICP continues to rise brain may </a:t>
            </a:r>
            <a:r>
              <a:rPr lang="en-IN" sz="2800" dirty="0" err="1"/>
              <a:t>herniate</a:t>
            </a:r>
            <a:endParaRPr lang="en-IN" sz="2800" dirty="0"/>
          </a:p>
          <a:p>
            <a:pPr algn="ctr">
              <a:lnSpc>
                <a:spcPct val="200000"/>
              </a:lnSpc>
              <a:buNone/>
            </a:pPr>
            <a:r>
              <a:rPr lang="en-IN" sz="2800" dirty="0"/>
              <a:t>Cerebral blood flow ceases</a:t>
            </a:r>
          </a:p>
        </p:txBody>
      </p:sp>
      <p:sp>
        <p:nvSpPr>
          <p:cNvPr id="3" name="Title 2"/>
          <p:cNvSpPr>
            <a:spLocks noGrp="1"/>
          </p:cNvSpPr>
          <p:nvPr>
            <p:ph type="title"/>
          </p:nvPr>
        </p:nvSpPr>
        <p:spPr>
          <a:xfrm>
            <a:off x="457200" y="274638"/>
            <a:ext cx="8229600" cy="792162"/>
          </a:xfrm>
        </p:spPr>
        <p:txBody>
          <a:bodyPr/>
          <a:lstStyle/>
          <a:p>
            <a:r>
              <a:rPr lang="en-IN" dirty="0"/>
              <a:t>PATHOPHYSIOLOGY</a:t>
            </a:r>
          </a:p>
        </p:txBody>
      </p:sp>
      <p:sp>
        <p:nvSpPr>
          <p:cNvPr id="4" name="Down Arrow 3"/>
          <p:cNvSpPr/>
          <p:nvPr/>
        </p:nvSpPr>
        <p:spPr>
          <a:xfrm>
            <a:off x="4343400" y="2133600"/>
            <a:ext cx="3048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Down Arrow 4"/>
          <p:cNvSpPr/>
          <p:nvPr/>
        </p:nvSpPr>
        <p:spPr>
          <a:xfrm>
            <a:off x="4343400" y="2819400"/>
            <a:ext cx="3048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Down Arrow 5"/>
          <p:cNvSpPr/>
          <p:nvPr/>
        </p:nvSpPr>
        <p:spPr>
          <a:xfrm>
            <a:off x="4343400" y="3505200"/>
            <a:ext cx="3048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Down Arrow 6"/>
          <p:cNvSpPr/>
          <p:nvPr/>
        </p:nvSpPr>
        <p:spPr>
          <a:xfrm>
            <a:off x="4343400" y="4267200"/>
            <a:ext cx="3048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Down Arrow 7"/>
          <p:cNvSpPr/>
          <p:nvPr/>
        </p:nvSpPr>
        <p:spPr>
          <a:xfrm>
            <a:off x="4343400" y="4953000"/>
            <a:ext cx="3048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Down Arrow 8"/>
          <p:cNvSpPr/>
          <p:nvPr/>
        </p:nvSpPr>
        <p:spPr>
          <a:xfrm>
            <a:off x="4343400" y="5638800"/>
            <a:ext cx="3048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buFont typeface="Wingdings" pitchFamily="2" charset="2"/>
              <a:buChar char="q"/>
            </a:pPr>
            <a:r>
              <a:rPr lang="en-IN" b="1" dirty="0"/>
              <a:t> Glasgow Coma Scale</a:t>
            </a:r>
          </a:p>
          <a:p>
            <a:pPr algn="just"/>
            <a:r>
              <a:rPr lang="en-IN" dirty="0"/>
              <a:t>This 15-point test helps a doctor or other emergency medical personnel assess the initial severity of a brain injury by checking a person's ability to follow directions and move their eyes and limbs.</a:t>
            </a:r>
          </a:p>
          <a:p>
            <a:pPr algn="just"/>
            <a:r>
              <a:rPr lang="en-IN" dirty="0"/>
              <a:t>Abilities are scored numerically in the Glasgow Coma Scale. Higher scores mean less severe injuries.</a:t>
            </a:r>
          </a:p>
          <a:p>
            <a:endParaRPr lang="en-IN" dirty="0"/>
          </a:p>
        </p:txBody>
      </p:sp>
      <p:sp>
        <p:nvSpPr>
          <p:cNvPr id="3" name="Title 2"/>
          <p:cNvSpPr>
            <a:spLocks noGrp="1"/>
          </p:cNvSpPr>
          <p:nvPr>
            <p:ph type="title"/>
          </p:nvPr>
        </p:nvSpPr>
        <p:spPr>
          <a:xfrm>
            <a:off x="457200" y="274638"/>
            <a:ext cx="8229600" cy="1706562"/>
          </a:xfrm>
        </p:spPr>
        <p:txBody>
          <a:bodyPr>
            <a:normAutofit/>
          </a:bodyPr>
          <a:lstStyle/>
          <a:p>
            <a:r>
              <a:rPr lang="en-IN" dirty="0">
                <a:effectLst/>
              </a:rPr>
              <a:t>Diagnosis</a:t>
            </a:r>
            <a:br>
              <a:rPr lang="en-IN" dirty="0"/>
            </a:b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a:t>A head injury is any trauma to the scalp, skull, or brain. The injury may be only a minor bump on the skull or a serious brain injury. Common head injuries include concussions, skull fractures, and scalp wounds.</a:t>
            </a:r>
          </a:p>
          <a:p>
            <a:endParaRPr lang="en-IN" dirty="0"/>
          </a:p>
        </p:txBody>
      </p:sp>
      <p:sp>
        <p:nvSpPr>
          <p:cNvPr id="2" name="Title 1"/>
          <p:cNvSpPr>
            <a:spLocks noGrp="1"/>
          </p:cNvSpPr>
          <p:nvPr>
            <p:ph type="title"/>
          </p:nvPr>
        </p:nvSpPr>
        <p:spPr>
          <a:xfrm>
            <a:off x="457200" y="274638"/>
            <a:ext cx="8229600" cy="1858962"/>
          </a:xfrm>
        </p:spPr>
        <p:txBody>
          <a:bodyPr>
            <a:normAutofit/>
          </a:bodyPr>
          <a:lstStyle/>
          <a:p>
            <a:r>
              <a:rPr lang="en-IN" sz="4400" dirty="0"/>
              <a:t>Definition</a:t>
            </a:r>
            <a:r>
              <a:rPr lang="en-IN" dirty="0"/>
              <a:t> </a:t>
            </a:r>
            <a:br>
              <a:rPr lang="en-IN" dirty="0"/>
            </a:br>
            <a:endParaRPr lang="en-IN" dirty="0"/>
          </a:p>
        </p:txBody>
      </p:sp>
      <p:pic>
        <p:nvPicPr>
          <p:cNvPr id="26626" name="Picture 2" descr="Image result for head injury child"/>
          <p:cNvPicPr>
            <a:picLocks noChangeAspect="1" noChangeArrowheads="1"/>
          </p:cNvPicPr>
          <p:nvPr/>
        </p:nvPicPr>
        <p:blipFill>
          <a:blip r:embed="rId2"/>
          <a:srcRect/>
          <a:stretch>
            <a:fillRect/>
          </a:stretch>
        </p:blipFill>
        <p:spPr bwMode="auto">
          <a:xfrm>
            <a:off x="4648200" y="3429000"/>
            <a:ext cx="3352800" cy="31242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lgn="just">
              <a:buFont typeface="Wingdings" pitchFamily="2" charset="2"/>
              <a:buChar char="q"/>
            </a:pPr>
            <a:r>
              <a:rPr lang="en-IN" b="1" dirty="0"/>
              <a:t> Computerized tomography (CT) scan.</a:t>
            </a:r>
            <a:r>
              <a:rPr lang="en-IN" dirty="0"/>
              <a:t> A CT scan uses a series of X-rays to create a detailed view of the brain. A CT scan can quickly visualize fractures and uncover evidence of bleeding in the brain (</a:t>
            </a:r>
            <a:r>
              <a:rPr lang="en-IN" dirty="0" err="1"/>
              <a:t>hemorrhage</a:t>
            </a:r>
            <a:r>
              <a:rPr lang="en-IN" dirty="0"/>
              <a:t>), blood clots (hematomas), bruised brain tissue (contusions) and brain tissue swelling.</a:t>
            </a:r>
          </a:p>
          <a:p>
            <a:pPr lvl="0" algn="just">
              <a:buFont typeface="Wingdings" pitchFamily="2" charset="2"/>
              <a:buChar char="q"/>
            </a:pPr>
            <a:r>
              <a:rPr lang="en-IN" b="1" dirty="0"/>
              <a:t> Magnetic resonance imaging (MRI).</a:t>
            </a:r>
            <a:r>
              <a:rPr lang="en-IN" dirty="0"/>
              <a:t> An MRI uses powerful radio waves and magnets to create a detailed view of the brain. This test may be used after the person's condition has been stabilized.</a:t>
            </a:r>
          </a:p>
          <a:p>
            <a:pPr algn="just"/>
            <a:endParaRPr lang="en-IN" dirty="0"/>
          </a:p>
        </p:txBody>
      </p:sp>
      <p:sp>
        <p:nvSpPr>
          <p:cNvPr id="3" name="Title 2"/>
          <p:cNvSpPr>
            <a:spLocks noGrp="1"/>
          </p:cNvSpPr>
          <p:nvPr>
            <p:ph type="title"/>
          </p:nvPr>
        </p:nvSpPr>
        <p:spPr/>
        <p:txBody>
          <a:bodyPr/>
          <a:lstStyle/>
          <a:p>
            <a:r>
              <a:rPr lang="en-IN" b="0" dirty="0">
                <a:effectLst/>
              </a:rPr>
              <a:t>Cont...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gn="just">
              <a:buFont typeface="Wingdings" pitchFamily="2" charset="2"/>
              <a:buChar char="q"/>
            </a:pPr>
            <a:r>
              <a:rPr lang="en-IN" b="1" dirty="0"/>
              <a:t> Intracranial pressure monitor</a:t>
            </a:r>
            <a:endParaRPr lang="en-IN" dirty="0"/>
          </a:p>
          <a:p>
            <a:pPr algn="just">
              <a:buNone/>
            </a:pPr>
            <a:r>
              <a:rPr lang="en-IN" dirty="0"/>
              <a:t>     Tissue swelling from a traumatic brain injury can increase pressure inside the skull and cause additional damage to the brain. Doctors may insert a probe through the skull to monitor this pressure.</a:t>
            </a:r>
          </a:p>
          <a:p>
            <a:endParaRPr lang="en-IN" dirty="0"/>
          </a:p>
          <a:p>
            <a:endParaRPr lang="en-IN" dirty="0"/>
          </a:p>
        </p:txBody>
      </p:sp>
      <p:sp>
        <p:nvSpPr>
          <p:cNvPr id="3" name="Title 2"/>
          <p:cNvSpPr>
            <a:spLocks noGrp="1"/>
          </p:cNvSpPr>
          <p:nvPr>
            <p:ph type="title"/>
          </p:nvPr>
        </p:nvSpPr>
        <p:spPr/>
        <p:txBody>
          <a:bodyPr/>
          <a:lstStyle/>
          <a:p>
            <a:r>
              <a:rPr lang="en-IN" b="0" dirty="0">
                <a:effectLst/>
              </a:rPr>
              <a:t>Cont...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a:t>Cerebral </a:t>
            </a:r>
            <a:r>
              <a:rPr lang="en-IN" dirty="0" err="1"/>
              <a:t>edema</a:t>
            </a:r>
            <a:endParaRPr lang="en-IN" dirty="0"/>
          </a:p>
          <a:p>
            <a:r>
              <a:rPr lang="en-IN" dirty="0" err="1"/>
              <a:t>Hemorrhage</a:t>
            </a:r>
            <a:endParaRPr lang="en-IN" dirty="0"/>
          </a:p>
          <a:p>
            <a:r>
              <a:rPr lang="en-IN" dirty="0"/>
              <a:t>Infection</a:t>
            </a:r>
          </a:p>
          <a:p>
            <a:r>
              <a:rPr lang="en-IN" dirty="0"/>
              <a:t>Seizures</a:t>
            </a:r>
          </a:p>
          <a:p>
            <a:r>
              <a:rPr lang="en-IN" dirty="0"/>
              <a:t>Pulmonary conditions such as pneumonia, </a:t>
            </a:r>
            <a:r>
              <a:rPr lang="en-IN" dirty="0" err="1"/>
              <a:t>atelectasis</a:t>
            </a:r>
            <a:endParaRPr lang="en-IN" dirty="0"/>
          </a:p>
        </p:txBody>
      </p:sp>
      <p:sp>
        <p:nvSpPr>
          <p:cNvPr id="3" name="Title 2"/>
          <p:cNvSpPr>
            <a:spLocks noGrp="1"/>
          </p:cNvSpPr>
          <p:nvPr>
            <p:ph type="title"/>
          </p:nvPr>
        </p:nvSpPr>
        <p:spPr/>
        <p:txBody>
          <a:bodyPr/>
          <a:lstStyle/>
          <a:p>
            <a:r>
              <a:rPr lang="en-IN" dirty="0"/>
              <a:t>Complications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4635691"/>
          </a:xfrm>
        </p:spPr>
        <p:txBody>
          <a:bodyPr/>
          <a:lstStyle/>
          <a:p>
            <a:pPr>
              <a:buFont typeface="Wingdings" pitchFamily="2" charset="2"/>
              <a:buChar char="q"/>
            </a:pPr>
            <a:r>
              <a:rPr lang="en-IN" b="1" dirty="0"/>
              <a:t> Mild injury</a:t>
            </a:r>
          </a:p>
          <a:p>
            <a:pPr algn="just">
              <a:buNone/>
            </a:pPr>
            <a:r>
              <a:rPr lang="en-IN" dirty="0"/>
              <a:t>    Mild traumatic brain injuries usually require no treatment other than rest and over-the-counter pain relievers to treat a headache. However, a person with a mild traumatic brain injury usually needs to be monitored closely at home.</a:t>
            </a:r>
          </a:p>
        </p:txBody>
      </p:sp>
      <p:sp>
        <p:nvSpPr>
          <p:cNvPr id="3" name="Title 2"/>
          <p:cNvSpPr>
            <a:spLocks noGrp="1"/>
          </p:cNvSpPr>
          <p:nvPr>
            <p:ph type="title"/>
          </p:nvPr>
        </p:nvSpPr>
        <p:spPr>
          <a:xfrm>
            <a:off x="457200" y="304800"/>
            <a:ext cx="8229600" cy="1477962"/>
          </a:xfrm>
        </p:spPr>
        <p:txBody>
          <a:bodyPr>
            <a:normAutofit/>
          </a:bodyPr>
          <a:lstStyle/>
          <a:p>
            <a:r>
              <a:rPr lang="en-IN" sz="4000" dirty="0">
                <a:effectLst/>
              </a:rPr>
              <a:t>Management of head injury</a:t>
            </a:r>
            <a:br>
              <a:rPr lang="en-IN" dirty="0"/>
            </a:br>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8091"/>
          </a:xfrm>
        </p:spPr>
        <p:txBody>
          <a:bodyPr>
            <a:normAutofit lnSpcReduction="10000"/>
          </a:bodyPr>
          <a:lstStyle/>
          <a:p>
            <a:pPr>
              <a:buFont typeface="Wingdings" pitchFamily="2" charset="2"/>
              <a:buChar char="q"/>
            </a:pPr>
            <a:r>
              <a:rPr lang="en-IN" b="1" dirty="0"/>
              <a:t> Immediate emergency care</a:t>
            </a:r>
          </a:p>
          <a:p>
            <a:pPr algn="just">
              <a:buNone/>
            </a:pPr>
            <a:r>
              <a:rPr lang="en-IN" dirty="0"/>
              <a:t>    Emergency care for moderate to severe traumatic brain injuries focuses on making sure the person has an adequate oxygen and blood supply, maintaining blood pressure, and preventing any further injury to the head or neck.</a:t>
            </a:r>
          </a:p>
          <a:p>
            <a:pPr algn="just">
              <a:buNone/>
            </a:pPr>
            <a:r>
              <a:rPr lang="en-IN" dirty="0"/>
              <a:t>    People with severe injuries may also have other injuries that need to be treatments. Additional treatments in the emergency room or intensive care unit of a hospital will focus on minimizing secondary damage due to inflammation, bleeding or reduced oxygen supply to the brain.</a:t>
            </a:r>
          </a:p>
          <a:p>
            <a:pPr algn="just"/>
            <a:endParaRPr lang="en-IN" dirty="0"/>
          </a:p>
        </p:txBody>
      </p:sp>
      <p:sp>
        <p:nvSpPr>
          <p:cNvPr id="3" name="Title 2"/>
          <p:cNvSpPr>
            <a:spLocks noGrp="1"/>
          </p:cNvSpPr>
          <p:nvPr>
            <p:ph type="title"/>
          </p:nvPr>
        </p:nvSpPr>
        <p:spPr/>
        <p:txBody>
          <a:bodyPr/>
          <a:lstStyle/>
          <a:p>
            <a:r>
              <a:rPr lang="en-IN" b="0" dirty="0">
                <a:effectLst/>
              </a:rPr>
              <a:t>Cont...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normAutofit/>
          </a:bodyPr>
          <a:lstStyle/>
          <a:p>
            <a:pPr>
              <a:buFont typeface="Wingdings" pitchFamily="2" charset="2"/>
              <a:buChar char="q"/>
            </a:pPr>
            <a:r>
              <a:rPr lang="en-IN" sz="3200" dirty="0"/>
              <a:t> </a:t>
            </a:r>
            <a:r>
              <a:rPr lang="en-IN" sz="3200" b="1" dirty="0"/>
              <a:t>Medications</a:t>
            </a:r>
          </a:p>
          <a:p>
            <a:pPr lvl="0" algn="just"/>
            <a:r>
              <a:rPr lang="en-IN" sz="2800" b="1" dirty="0"/>
              <a:t>Diuretics.</a:t>
            </a:r>
            <a:r>
              <a:rPr lang="en-IN" sz="2800" dirty="0"/>
              <a:t> These drugs reduce the amount of fluid in tissues and increase urine output. Diuretics, given intravenously to people with traumatic brain injury, help reduce pressure inside the brain.</a:t>
            </a:r>
          </a:p>
          <a:p>
            <a:pPr lvl="0" algn="just">
              <a:buNone/>
            </a:pPr>
            <a:endParaRPr lang="en-IN" sz="2800" dirty="0"/>
          </a:p>
          <a:p>
            <a:pPr lvl="0" algn="just"/>
            <a:r>
              <a:rPr lang="en-IN" sz="2800" b="1" dirty="0"/>
              <a:t>Anti-seizure drugs.</a:t>
            </a:r>
            <a:endParaRPr lang="en-IN" sz="2800" dirty="0"/>
          </a:p>
          <a:p>
            <a:pPr>
              <a:buNone/>
            </a:pPr>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IN" sz="2800" b="1" dirty="0"/>
              <a:t>Coma-inducing drugs.</a:t>
            </a:r>
            <a:r>
              <a:rPr lang="en-IN" sz="2800" dirty="0"/>
              <a:t> These drugs used to put people into temporary comas because a coma brain needs less oxygen to function. This is especially helpful if blood vessels, compressed by increased pressure in the brain.</a:t>
            </a:r>
            <a:endParaRPr lang="en-IN" sz="2800" b="1" dirty="0"/>
          </a:p>
          <a:p>
            <a:endParaRPr lang="en-IN" dirty="0"/>
          </a:p>
        </p:txBody>
      </p:sp>
      <p:sp>
        <p:nvSpPr>
          <p:cNvPr id="3" name="Title 2"/>
          <p:cNvSpPr>
            <a:spLocks noGrp="1"/>
          </p:cNvSpPr>
          <p:nvPr>
            <p:ph type="title"/>
          </p:nvPr>
        </p:nvSpPr>
        <p:spPr/>
        <p:txBody>
          <a:bodyPr/>
          <a:lstStyle/>
          <a:p>
            <a:r>
              <a:rPr lang="en-IN" b="0" dirty="0">
                <a:effectLst/>
              </a:rPr>
              <a:t>Cont...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016691"/>
          </a:xfrm>
        </p:spPr>
        <p:txBody>
          <a:bodyPr>
            <a:normAutofit lnSpcReduction="10000"/>
          </a:bodyPr>
          <a:lstStyle/>
          <a:p>
            <a:pPr lvl="0" algn="just">
              <a:buFont typeface="Wingdings" pitchFamily="2" charset="2"/>
              <a:buChar char="Ø"/>
            </a:pPr>
            <a:r>
              <a:rPr lang="en-IN" b="1" dirty="0"/>
              <a:t> Removing clotted blood (hematomas).</a:t>
            </a:r>
            <a:r>
              <a:rPr lang="en-IN" dirty="0"/>
              <a:t> Bleeding outside or within the brain can result in a collection of clotted blood (hematoma) that puts pressure on the brain and damages brain tissue.</a:t>
            </a:r>
          </a:p>
          <a:p>
            <a:pPr lvl="0" algn="just"/>
            <a:r>
              <a:rPr lang="en-IN" b="1" dirty="0"/>
              <a:t>Repairing skull fractures.</a:t>
            </a:r>
            <a:r>
              <a:rPr lang="en-IN" dirty="0"/>
              <a:t> Surgery may be needed to repair severe skull fractures or to remove pieces of skull in the brain.</a:t>
            </a:r>
          </a:p>
          <a:p>
            <a:pPr lvl="0" algn="just"/>
            <a:r>
              <a:rPr lang="en-IN" b="1" dirty="0"/>
              <a:t>Opening a window in the skull.</a:t>
            </a:r>
            <a:r>
              <a:rPr lang="en-IN" dirty="0"/>
              <a:t> Surgery may be used to relieve pressure inside the skull by draining accumulated cerebral spinal fluid or creating a window in the skull that provides more room for swollen tissues.</a:t>
            </a:r>
          </a:p>
          <a:p>
            <a:endParaRPr lang="en-IN" dirty="0"/>
          </a:p>
        </p:txBody>
      </p:sp>
      <p:sp>
        <p:nvSpPr>
          <p:cNvPr id="3" name="Title 2"/>
          <p:cNvSpPr>
            <a:spLocks noGrp="1"/>
          </p:cNvSpPr>
          <p:nvPr>
            <p:ph type="title"/>
          </p:nvPr>
        </p:nvSpPr>
        <p:spPr/>
        <p:txBody>
          <a:bodyPr>
            <a:normAutofit fontScale="90000"/>
          </a:bodyPr>
          <a:lstStyle/>
          <a:p>
            <a:r>
              <a:rPr lang="en-IN" dirty="0"/>
              <a:t>Surgery</a:t>
            </a:r>
            <a:br>
              <a:rPr lang="en-IN" dirty="0"/>
            </a:br>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a:t>Occupational therapy</a:t>
            </a:r>
          </a:p>
          <a:p>
            <a:r>
              <a:rPr lang="en-IN" dirty="0"/>
              <a:t>Physical therapy</a:t>
            </a:r>
          </a:p>
          <a:p>
            <a:r>
              <a:rPr lang="en-IN" dirty="0"/>
              <a:t>Speech and language pathology</a:t>
            </a:r>
          </a:p>
          <a:p>
            <a:r>
              <a:rPr lang="en-IN" dirty="0"/>
              <a:t>Neuropsychology</a:t>
            </a:r>
          </a:p>
          <a:p>
            <a:r>
              <a:rPr lang="en-IN" dirty="0"/>
              <a:t>Recreational therapy</a:t>
            </a:r>
          </a:p>
          <a:p>
            <a:r>
              <a:rPr lang="en-IN" dirty="0"/>
              <a:t>Vocational </a:t>
            </a:r>
            <a:r>
              <a:rPr lang="en-IN" dirty="0" err="1"/>
              <a:t>counsellig</a:t>
            </a:r>
            <a:endParaRPr lang="en-IN" dirty="0"/>
          </a:p>
          <a:p>
            <a:pPr>
              <a:buNone/>
            </a:pPr>
            <a:endParaRPr lang="en-IN" dirty="0"/>
          </a:p>
        </p:txBody>
      </p:sp>
      <p:sp>
        <p:nvSpPr>
          <p:cNvPr id="3" name="Title 2"/>
          <p:cNvSpPr>
            <a:spLocks noGrp="1"/>
          </p:cNvSpPr>
          <p:nvPr>
            <p:ph type="title"/>
          </p:nvPr>
        </p:nvSpPr>
        <p:spPr>
          <a:xfrm>
            <a:off x="457200" y="274638"/>
            <a:ext cx="8229600" cy="1554162"/>
          </a:xfrm>
        </p:spPr>
        <p:txBody>
          <a:bodyPr>
            <a:normAutofit/>
          </a:bodyPr>
          <a:lstStyle/>
          <a:p>
            <a:r>
              <a:rPr lang="en-IN" dirty="0">
                <a:effectLst/>
              </a:rPr>
              <a:t>Rehabilitation</a:t>
            </a:r>
            <a:br>
              <a:rPr lang="en-IN" dirty="0"/>
            </a:br>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IN" dirty="0"/>
              <a:t> Ineffective airway clearance and impaired gas exchange related to brain injury </a:t>
            </a:r>
          </a:p>
          <a:p>
            <a:r>
              <a:rPr lang="en-IN" dirty="0"/>
              <a:t> Ineffective cerebral tissue perfusion related to increased ICP and decreased CPP </a:t>
            </a:r>
          </a:p>
          <a:p>
            <a:r>
              <a:rPr lang="en-IN" dirty="0" err="1"/>
              <a:t>Deﬁcient</a:t>
            </a:r>
            <a:r>
              <a:rPr lang="en-IN" dirty="0"/>
              <a:t> </a:t>
            </a:r>
            <a:r>
              <a:rPr lang="en-IN" dirty="0" err="1"/>
              <a:t>ﬂuid</a:t>
            </a:r>
            <a:r>
              <a:rPr lang="en-IN" dirty="0"/>
              <a:t> volume related to decreased LOC and hormonal dysfunction </a:t>
            </a:r>
          </a:p>
          <a:p>
            <a:r>
              <a:rPr lang="en-IN" dirty="0"/>
              <a:t>Imbalanced nutrition, less than body requirements, related to metabolic changes, fluid restriction, and inadequate intake </a:t>
            </a:r>
          </a:p>
          <a:p>
            <a:r>
              <a:rPr lang="en-IN" dirty="0"/>
              <a:t>Risk for injury (self-directed and directed at others) related to seizures, disorientation, restlessness, or brain damage </a:t>
            </a:r>
          </a:p>
          <a:p>
            <a:endParaRPr lang="en-IN" dirty="0"/>
          </a:p>
        </p:txBody>
      </p:sp>
      <p:sp>
        <p:nvSpPr>
          <p:cNvPr id="3" name="Title 2"/>
          <p:cNvSpPr>
            <a:spLocks noGrp="1"/>
          </p:cNvSpPr>
          <p:nvPr>
            <p:ph type="title"/>
          </p:nvPr>
        </p:nvSpPr>
        <p:spPr/>
        <p:txBody>
          <a:bodyPr/>
          <a:lstStyle/>
          <a:p>
            <a:r>
              <a:rPr lang="en-IN" dirty="0"/>
              <a:t>Nursing diagnosis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4038600" cy="4525963"/>
          </a:xfrm>
        </p:spPr>
        <p:txBody>
          <a:bodyPr/>
          <a:lstStyle/>
          <a:p>
            <a:r>
              <a:rPr lang="en-IN" dirty="0"/>
              <a:t>Drugs abuse</a:t>
            </a:r>
          </a:p>
          <a:p>
            <a:r>
              <a:rPr lang="en-IN" dirty="0"/>
              <a:t>Violence</a:t>
            </a:r>
          </a:p>
          <a:p>
            <a:r>
              <a:rPr lang="en-IN" dirty="0"/>
              <a:t>Alcohol abuse</a:t>
            </a:r>
          </a:p>
          <a:p>
            <a:r>
              <a:rPr lang="en-IN" dirty="0"/>
              <a:t>Neurological disorder</a:t>
            </a:r>
          </a:p>
          <a:p>
            <a:r>
              <a:rPr lang="en-IN" dirty="0"/>
              <a:t>Brain </a:t>
            </a:r>
            <a:r>
              <a:rPr lang="en-IN" dirty="0" err="1"/>
              <a:t>tumor</a:t>
            </a:r>
            <a:endParaRPr lang="en-IN" dirty="0"/>
          </a:p>
          <a:p>
            <a:pPr>
              <a:buNone/>
            </a:pPr>
            <a:endParaRPr lang="en-IN" dirty="0"/>
          </a:p>
        </p:txBody>
      </p:sp>
      <p:sp>
        <p:nvSpPr>
          <p:cNvPr id="2" name="Title 1"/>
          <p:cNvSpPr>
            <a:spLocks noGrp="1"/>
          </p:cNvSpPr>
          <p:nvPr>
            <p:ph type="title"/>
          </p:nvPr>
        </p:nvSpPr>
        <p:spPr/>
        <p:txBody>
          <a:bodyPr>
            <a:normAutofit/>
          </a:bodyPr>
          <a:lstStyle/>
          <a:p>
            <a:r>
              <a:rPr lang="en-IN" sz="4000" dirty="0">
                <a:solidFill>
                  <a:schemeClr val="tx1"/>
                </a:solidFill>
                <a:effectLst/>
              </a:rPr>
              <a:t>Risk factors</a:t>
            </a:r>
          </a:p>
        </p:txBody>
      </p:sp>
      <p:sp>
        <p:nvSpPr>
          <p:cNvPr id="25602" name="AutoShape 2" descr="Image result for head bandage clipar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25604" name="AutoShape 4" descr="Image result for head bandage clipar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25606" name="AutoShape 6" descr="Image result for head bandage clipar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25608" name="AutoShape 8" descr="Image result for head bandage clipar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25610" name="AutoShape 10" descr="Image result for head bandage clipar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25612" name="AutoShape 12" descr="Image result for head injury clipar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25614" name="AutoShape 14" descr="Image result for head injury clipar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25616" name="AutoShape 16" descr="Image result for head injury clipar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25618" name="AutoShape 18" descr="Image result for head injury clipar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25620" name="AutoShape 20" descr="Image result for head injury clipar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25624" name="Picture 24" descr="Image result for head bandage clipart"/>
          <p:cNvPicPr>
            <a:picLocks noChangeAspect="1" noChangeArrowheads="1"/>
          </p:cNvPicPr>
          <p:nvPr/>
        </p:nvPicPr>
        <p:blipFill>
          <a:blip r:embed="rId2"/>
          <a:srcRect/>
          <a:stretch>
            <a:fillRect/>
          </a:stretch>
        </p:blipFill>
        <p:spPr bwMode="auto">
          <a:xfrm>
            <a:off x="4419600" y="2819400"/>
            <a:ext cx="4257675" cy="3648076"/>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fontScale="92500" lnSpcReduction="10000"/>
          </a:bodyPr>
          <a:lstStyle/>
          <a:p>
            <a:r>
              <a:rPr lang="en-IN" dirty="0"/>
              <a:t>Risk for imbalanced (increased) body temperature related to damaged temperature-regulating mechanism </a:t>
            </a:r>
          </a:p>
          <a:p>
            <a:r>
              <a:rPr lang="en-IN" dirty="0"/>
              <a:t> Potential for impaired skin integrity related to bed rest, </a:t>
            </a:r>
            <a:r>
              <a:rPr lang="en-IN" dirty="0" err="1"/>
              <a:t>hemiparesis</a:t>
            </a:r>
            <a:r>
              <a:rPr lang="en-IN" dirty="0"/>
              <a:t>, </a:t>
            </a:r>
            <a:r>
              <a:rPr lang="en-IN" dirty="0" err="1"/>
              <a:t>hemiplegia</a:t>
            </a:r>
            <a:r>
              <a:rPr lang="en-IN" dirty="0"/>
              <a:t>, and immobility </a:t>
            </a:r>
          </a:p>
          <a:p>
            <a:r>
              <a:rPr lang="en-IN" dirty="0"/>
              <a:t> Disturbed thought processes (</a:t>
            </a:r>
            <a:r>
              <a:rPr lang="en-IN" dirty="0" err="1"/>
              <a:t>deﬁcits</a:t>
            </a:r>
            <a:r>
              <a:rPr lang="en-IN" dirty="0"/>
              <a:t> in intellectual function, communication, memory, information processing) related to brain injury </a:t>
            </a:r>
          </a:p>
          <a:p>
            <a:r>
              <a:rPr lang="en-IN" dirty="0"/>
              <a:t> Potential for disturbed sleep pattern related to brain injury and frequent neurologic checks </a:t>
            </a:r>
          </a:p>
          <a:p>
            <a:r>
              <a:rPr lang="en-IN" dirty="0"/>
              <a:t> Potential for compromised family coping related to unresponsiveness of patient, unpredictability of outcome, prolonged recovery period, and the patient’s residual physical and emotional </a:t>
            </a:r>
            <a:r>
              <a:rPr lang="en-IN" dirty="0" err="1"/>
              <a:t>deﬁcit</a:t>
            </a:r>
            <a:r>
              <a:rPr lang="en-IN" dirty="0"/>
              <a:t> </a:t>
            </a:r>
          </a:p>
          <a:p>
            <a:r>
              <a:rPr lang="en-IN" dirty="0" err="1"/>
              <a:t>Deﬁcient</a:t>
            </a:r>
            <a:r>
              <a:rPr lang="en-IN" dirty="0"/>
              <a:t> knowledge about recovery and the rehabilitation process</a:t>
            </a:r>
          </a:p>
          <a:p>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thank you moving animation for powerpoint"/>
          <p:cNvPicPr>
            <a:picLocks noChangeAspect="1" noChangeArrowheads="1"/>
          </p:cNvPicPr>
          <p:nvPr/>
        </p:nvPicPr>
        <p:blipFill>
          <a:blip r:embed="rId2"/>
          <a:srcRect/>
          <a:stretch>
            <a:fillRect/>
          </a:stretch>
        </p:blipFill>
        <p:spPr bwMode="auto">
          <a:xfrm>
            <a:off x="152400" y="304800"/>
            <a:ext cx="8763000" cy="54864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lgn="just"/>
            <a:r>
              <a:rPr lang="en-IN" b="1" dirty="0"/>
              <a:t>Falls.</a:t>
            </a:r>
            <a:r>
              <a:rPr lang="en-IN" dirty="0"/>
              <a:t> Falling out of bed, slipping in the bath, falling down steps, related falls are the most common cause of traumatic brain injury overall, particularly in older adults and young children.</a:t>
            </a:r>
          </a:p>
          <a:p>
            <a:pPr lvl="0" algn="just"/>
            <a:r>
              <a:rPr lang="en-IN" b="1" dirty="0"/>
              <a:t>Vehicle-related. </a:t>
            </a:r>
            <a:r>
              <a:rPr lang="en-IN" dirty="0"/>
              <a:t>involving cars, motorcycles or bicycles  involved in such accidents — are a common cause of traumatic brain injury.</a:t>
            </a:r>
          </a:p>
          <a:p>
            <a:pPr lvl="0" algn="just"/>
            <a:r>
              <a:rPr lang="en-IN" b="1" dirty="0"/>
              <a:t>Violence.</a:t>
            </a:r>
            <a:r>
              <a:rPr lang="en-IN" dirty="0"/>
              <a:t> About 20 percent of traumatic brain injuries are caused by violence, such as gunshot wounds, domestic violence or child abuse. </a:t>
            </a:r>
          </a:p>
          <a:p>
            <a:pPr algn="just"/>
            <a:endParaRPr lang="en-IN" dirty="0"/>
          </a:p>
        </p:txBody>
      </p:sp>
      <p:sp>
        <p:nvSpPr>
          <p:cNvPr id="2" name="Title 1"/>
          <p:cNvSpPr>
            <a:spLocks noGrp="1"/>
          </p:cNvSpPr>
          <p:nvPr>
            <p:ph type="title"/>
          </p:nvPr>
        </p:nvSpPr>
        <p:spPr/>
        <p:txBody>
          <a:bodyPr/>
          <a:lstStyle/>
          <a:p>
            <a:r>
              <a:rPr lang="en-IN" dirty="0"/>
              <a:t>Causes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gn="just"/>
            <a:r>
              <a:rPr lang="en-IN" b="1" dirty="0"/>
              <a:t>Sports injuries.</a:t>
            </a:r>
            <a:r>
              <a:rPr lang="en-IN" dirty="0"/>
              <a:t> Traumatic brain injuries may be caused by injuries from a number of sports, including boxing, football, baseball, hockey, and cricket other high-impact or extreme sports.</a:t>
            </a:r>
          </a:p>
          <a:p>
            <a:pPr lvl="0" algn="just"/>
            <a:r>
              <a:rPr lang="en-IN" b="1" dirty="0"/>
              <a:t>Explosive blasts injuries.</a:t>
            </a:r>
            <a:r>
              <a:rPr lang="en-IN" dirty="0"/>
              <a:t> Explosive blasts are a common cause of traumatic brain injury in active-duty military personnel.</a:t>
            </a:r>
          </a:p>
          <a:p>
            <a:endParaRPr lang="en-IN" dirty="0"/>
          </a:p>
        </p:txBody>
      </p:sp>
      <p:sp>
        <p:nvSpPr>
          <p:cNvPr id="3" name="Title 2"/>
          <p:cNvSpPr>
            <a:spLocks noGrp="1"/>
          </p:cNvSpPr>
          <p:nvPr>
            <p:ph type="title"/>
          </p:nvPr>
        </p:nvSpPr>
        <p:spPr/>
        <p:txBody>
          <a:bodyPr/>
          <a:lstStyle/>
          <a:p>
            <a:r>
              <a:rPr lang="en-IN" dirty="0">
                <a:effectLst/>
              </a:rPr>
              <a:t>Cont...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a:buNone/>
            </a:pPr>
            <a:r>
              <a:rPr lang="en-IN" b="1" dirty="0"/>
              <a:t>1. Acceleration  </a:t>
            </a:r>
          </a:p>
          <a:p>
            <a:pPr marL="624078" indent="-514350" algn="just">
              <a:buNone/>
            </a:pPr>
            <a:r>
              <a:rPr lang="en-IN" dirty="0"/>
              <a:t>        it occur when immobile head is struck by mobile object.</a:t>
            </a:r>
          </a:p>
          <a:p>
            <a:pPr marL="624078" indent="-514350" algn="just">
              <a:buNone/>
            </a:pPr>
            <a:r>
              <a:rPr lang="en-IN" dirty="0"/>
              <a:t>2</a:t>
            </a:r>
            <a:r>
              <a:rPr lang="en-IN" b="1" dirty="0"/>
              <a:t>. Deceleration</a:t>
            </a:r>
          </a:p>
          <a:p>
            <a:pPr marL="624078" indent="-514350" algn="just">
              <a:buNone/>
            </a:pPr>
            <a:r>
              <a:rPr lang="en-IN" dirty="0"/>
              <a:t>     It occur when mobile Head struck by immobile object.</a:t>
            </a:r>
          </a:p>
          <a:p>
            <a:pPr marL="624078" indent="-514350" algn="just">
              <a:buNone/>
            </a:pPr>
            <a:r>
              <a:rPr lang="en-IN" dirty="0"/>
              <a:t>3. </a:t>
            </a:r>
            <a:r>
              <a:rPr lang="en-IN" b="1" dirty="0"/>
              <a:t>Deformation</a:t>
            </a:r>
          </a:p>
          <a:p>
            <a:pPr marL="624078" indent="-514350" algn="just">
              <a:buNone/>
            </a:pPr>
            <a:r>
              <a:rPr lang="en-IN" dirty="0"/>
              <a:t>     It occur when both mobile head and moving object struck to each other</a:t>
            </a:r>
          </a:p>
        </p:txBody>
      </p:sp>
      <p:sp>
        <p:nvSpPr>
          <p:cNvPr id="3" name="Title 2"/>
          <p:cNvSpPr>
            <a:spLocks noGrp="1"/>
          </p:cNvSpPr>
          <p:nvPr>
            <p:ph type="title"/>
          </p:nvPr>
        </p:nvSpPr>
        <p:spPr/>
        <p:txBody>
          <a:bodyPr>
            <a:normAutofit/>
          </a:bodyPr>
          <a:lstStyle/>
          <a:p>
            <a:r>
              <a:rPr lang="en-IN" sz="4400" dirty="0">
                <a:effectLst/>
              </a:rPr>
              <a:t>Type of Head injury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buFont typeface="+mj-lt"/>
              <a:buAutoNum type="alphaUcPeriod"/>
            </a:pPr>
            <a:r>
              <a:rPr lang="en-IN" b="1" dirty="0"/>
              <a:t>Scalp injury</a:t>
            </a:r>
          </a:p>
          <a:p>
            <a:pPr marL="624078" indent="-514350">
              <a:buFont typeface="+mj-lt"/>
              <a:buAutoNum type="alphaUcPeriod"/>
            </a:pPr>
            <a:r>
              <a:rPr lang="en-IN" b="1" dirty="0"/>
              <a:t>Skull injury</a:t>
            </a:r>
          </a:p>
          <a:p>
            <a:pPr marL="624078" indent="-514350">
              <a:buFont typeface="+mj-lt"/>
              <a:buAutoNum type="alphaUcPeriod"/>
            </a:pPr>
            <a:r>
              <a:rPr lang="en-IN" b="1" dirty="0"/>
              <a:t>Brain injury</a:t>
            </a:r>
          </a:p>
        </p:txBody>
      </p:sp>
      <p:sp>
        <p:nvSpPr>
          <p:cNvPr id="3" name="Title 2"/>
          <p:cNvSpPr>
            <a:spLocks noGrp="1"/>
          </p:cNvSpPr>
          <p:nvPr>
            <p:ph type="title"/>
          </p:nvPr>
        </p:nvSpPr>
        <p:spPr/>
        <p:txBody>
          <a:bodyPr/>
          <a:lstStyle/>
          <a:p>
            <a:r>
              <a:rPr lang="en-IN" dirty="0"/>
              <a:t>Classification of head injury </a:t>
            </a:r>
          </a:p>
        </p:txBody>
      </p:sp>
      <p:pic>
        <p:nvPicPr>
          <p:cNvPr id="21506" name="Picture 2" descr="Image result for head injury child"/>
          <p:cNvPicPr>
            <a:picLocks noChangeAspect="1" noChangeArrowheads="1"/>
          </p:cNvPicPr>
          <p:nvPr/>
        </p:nvPicPr>
        <p:blipFill>
          <a:blip r:embed="rId2"/>
          <a:srcRect/>
          <a:stretch>
            <a:fillRect/>
          </a:stretch>
        </p:blipFill>
        <p:spPr bwMode="auto">
          <a:xfrm>
            <a:off x="4419600" y="3733800"/>
            <a:ext cx="4381500" cy="273367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lstStyle/>
          <a:p>
            <a:pPr marL="624078" indent="-514350" algn="just">
              <a:buAutoNum type="arabicPeriod"/>
            </a:pPr>
            <a:r>
              <a:rPr lang="en-IN" b="1" dirty="0"/>
              <a:t>Laceration</a:t>
            </a:r>
          </a:p>
          <a:p>
            <a:pPr marL="624078" indent="-514350" algn="just">
              <a:buNone/>
            </a:pPr>
            <a:r>
              <a:rPr lang="en-IN" dirty="0"/>
              <a:t>       Name is given when injury cause tear or crack on the scalp </a:t>
            </a:r>
          </a:p>
          <a:p>
            <a:pPr marL="624078" indent="-514350" algn="just">
              <a:buAutoNum type="arabicPeriod" startAt="2"/>
            </a:pPr>
            <a:r>
              <a:rPr lang="en-IN" b="1" dirty="0"/>
              <a:t>Haematoma</a:t>
            </a:r>
          </a:p>
          <a:p>
            <a:pPr marL="624078" indent="-514350" algn="just">
              <a:buNone/>
            </a:pPr>
            <a:r>
              <a:rPr lang="en-IN" dirty="0"/>
              <a:t>        it is the collection of  blood under the scalp region</a:t>
            </a:r>
          </a:p>
          <a:p>
            <a:pPr marL="624078" indent="-514350" algn="just">
              <a:buAutoNum type="arabicPeriod" startAt="3"/>
            </a:pPr>
            <a:r>
              <a:rPr lang="en-IN" b="1" dirty="0"/>
              <a:t>Abrasion</a:t>
            </a:r>
          </a:p>
          <a:p>
            <a:pPr marL="624078" indent="-514350" algn="just">
              <a:buNone/>
            </a:pPr>
            <a:r>
              <a:rPr lang="en-IN" dirty="0"/>
              <a:t>       it means peeling out of the injury tissue, it minor injury on treatment is require. </a:t>
            </a:r>
          </a:p>
        </p:txBody>
      </p:sp>
      <p:sp>
        <p:nvSpPr>
          <p:cNvPr id="3" name="Title 2"/>
          <p:cNvSpPr>
            <a:spLocks noGrp="1"/>
          </p:cNvSpPr>
          <p:nvPr>
            <p:ph type="title"/>
          </p:nvPr>
        </p:nvSpPr>
        <p:spPr>
          <a:xfrm>
            <a:off x="457200" y="304800"/>
            <a:ext cx="8229600" cy="1143000"/>
          </a:xfrm>
        </p:spPr>
        <p:txBody>
          <a:bodyPr>
            <a:normAutofit fontScale="90000"/>
          </a:bodyPr>
          <a:lstStyle/>
          <a:p>
            <a:r>
              <a:rPr lang="en-IN" sz="4400" dirty="0">
                <a:effectLst/>
              </a:rPr>
              <a:t>A . Scalp injury</a:t>
            </a:r>
            <a:br>
              <a:rPr lang="en-IN" dirty="0"/>
            </a:b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624078" indent="-514350">
              <a:buFont typeface="Wingdings" pitchFamily="2" charset="2"/>
              <a:buChar char="v"/>
            </a:pPr>
            <a:r>
              <a:rPr lang="en-IN" b="1" dirty="0"/>
              <a:t>Linear fracture</a:t>
            </a:r>
          </a:p>
          <a:p>
            <a:pPr marL="624078" indent="-514350">
              <a:buNone/>
            </a:pPr>
            <a:r>
              <a:rPr lang="en-IN" dirty="0"/>
              <a:t>        Crack line see over the skull bone</a:t>
            </a:r>
          </a:p>
          <a:p>
            <a:pPr marL="624078" indent="-514350">
              <a:buFont typeface="Wingdings" pitchFamily="2" charset="2"/>
              <a:buChar char="v"/>
            </a:pPr>
            <a:r>
              <a:rPr lang="en-IN" b="1" dirty="0"/>
              <a:t>Depressed fracture</a:t>
            </a:r>
          </a:p>
          <a:p>
            <a:pPr marL="624078" indent="-514350">
              <a:buNone/>
            </a:pPr>
            <a:r>
              <a:rPr lang="en-IN" dirty="0"/>
              <a:t>       Fracture part of the skull bone depressed inward</a:t>
            </a:r>
          </a:p>
          <a:p>
            <a:pPr marL="624078" indent="-514350">
              <a:buFont typeface="Wingdings" pitchFamily="2" charset="2"/>
              <a:buChar char="v"/>
            </a:pPr>
            <a:r>
              <a:rPr lang="en-IN" b="1" dirty="0" err="1"/>
              <a:t>Cominuted</a:t>
            </a:r>
            <a:r>
              <a:rPr lang="en-IN" b="1" dirty="0"/>
              <a:t> skull fracture:  </a:t>
            </a:r>
            <a:endParaRPr lang="en-IN" dirty="0"/>
          </a:p>
          <a:p>
            <a:pPr marL="624078" indent="-514350">
              <a:buNone/>
            </a:pPr>
            <a:r>
              <a:rPr lang="en-IN" dirty="0"/>
              <a:t>	There will be </a:t>
            </a:r>
            <a:r>
              <a:rPr lang="en-IN" dirty="0" err="1"/>
              <a:t>spinted</a:t>
            </a:r>
            <a:r>
              <a:rPr lang="en-IN" dirty="0"/>
              <a:t> or multiple fractures  in the skull</a:t>
            </a:r>
            <a:endParaRPr lang="en-IN" b="1" dirty="0"/>
          </a:p>
          <a:p>
            <a:pPr marL="624078" indent="-514350">
              <a:buFont typeface="Wingdings" pitchFamily="2" charset="2"/>
              <a:buChar char="v"/>
            </a:pPr>
            <a:r>
              <a:rPr lang="en-IN" b="1" dirty="0" err="1"/>
              <a:t>Basiler</a:t>
            </a:r>
            <a:r>
              <a:rPr lang="en-IN" b="1" dirty="0"/>
              <a:t> :</a:t>
            </a:r>
          </a:p>
          <a:p>
            <a:pPr marL="624078" indent="-514350">
              <a:buNone/>
            </a:pPr>
            <a:r>
              <a:rPr lang="en-IN" b="1" dirty="0"/>
              <a:t>	</a:t>
            </a:r>
            <a:r>
              <a:rPr lang="en-IN" dirty="0"/>
              <a:t>Fracture of the base of the skull is known as </a:t>
            </a:r>
            <a:r>
              <a:rPr lang="en-IN" dirty="0" err="1"/>
              <a:t>basiler</a:t>
            </a:r>
            <a:r>
              <a:rPr lang="en-IN" dirty="0"/>
              <a:t> fracture</a:t>
            </a:r>
          </a:p>
        </p:txBody>
      </p:sp>
      <p:sp>
        <p:nvSpPr>
          <p:cNvPr id="3" name="Title 2"/>
          <p:cNvSpPr>
            <a:spLocks noGrp="1"/>
          </p:cNvSpPr>
          <p:nvPr>
            <p:ph type="title"/>
          </p:nvPr>
        </p:nvSpPr>
        <p:spPr/>
        <p:txBody>
          <a:bodyPr>
            <a:normAutofit/>
          </a:bodyPr>
          <a:lstStyle/>
          <a:p>
            <a:r>
              <a:rPr lang="en-IN" sz="4000" dirty="0"/>
              <a:t>B. Skull injury</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381</TotalTime>
  <Words>1527</Words>
  <Application>Microsoft Office PowerPoint</Application>
  <PresentationFormat>On-screen Show (4:3)</PresentationFormat>
  <Paragraphs>161</Paragraphs>
  <Slides>31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Calibri</vt:lpstr>
      <vt:lpstr>Cambria</vt:lpstr>
      <vt:lpstr>Times New Roman</vt:lpstr>
      <vt:lpstr>Verdana</vt:lpstr>
      <vt:lpstr>Wingdings</vt:lpstr>
      <vt:lpstr>Wingdings 2</vt:lpstr>
      <vt:lpstr>Wingdings 3</vt:lpstr>
      <vt:lpstr>Concourse</vt:lpstr>
      <vt:lpstr>HEAD INJURY </vt:lpstr>
      <vt:lpstr>Definition  </vt:lpstr>
      <vt:lpstr>Risk factors</vt:lpstr>
      <vt:lpstr>Causes</vt:lpstr>
      <vt:lpstr>Cont...</vt:lpstr>
      <vt:lpstr>Type of Head injury</vt:lpstr>
      <vt:lpstr>Classification of head injury </vt:lpstr>
      <vt:lpstr>A . Scalp injury </vt:lpstr>
      <vt:lpstr>B. Skull injury</vt:lpstr>
      <vt:lpstr>C. Brain injury</vt:lpstr>
      <vt:lpstr>PowerPoint Presentation</vt:lpstr>
      <vt:lpstr>Cont...</vt:lpstr>
      <vt:lpstr>Clinical manifestation  </vt:lpstr>
      <vt:lpstr>Cont...</vt:lpstr>
      <vt:lpstr>Cont...</vt:lpstr>
      <vt:lpstr>PowerPoint Presentation</vt:lpstr>
      <vt:lpstr>Cont...</vt:lpstr>
      <vt:lpstr>PATHOPHYSIOLOGY</vt:lpstr>
      <vt:lpstr>Diagnosis </vt:lpstr>
      <vt:lpstr>Cont...</vt:lpstr>
      <vt:lpstr>Cont...</vt:lpstr>
      <vt:lpstr>Complications</vt:lpstr>
      <vt:lpstr>Management of head injury </vt:lpstr>
      <vt:lpstr>Cont...</vt:lpstr>
      <vt:lpstr>PowerPoint Presentation</vt:lpstr>
      <vt:lpstr>Cont...</vt:lpstr>
      <vt:lpstr>Surgery </vt:lpstr>
      <vt:lpstr>Rehabilitation </vt:lpstr>
      <vt:lpstr>Nursing diagnosis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 INJURY</dc:title>
  <dc:creator>Pradeep Patidar</dc:creator>
  <cp:lastModifiedBy>ADMIN</cp:lastModifiedBy>
  <cp:revision>75</cp:revision>
  <dcterms:created xsi:type="dcterms:W3CDTF">2006-08-16T00:00:00Z</dcterms:created>
  <dcterms:modified xsi:type="dcterms:W3CDTF">2020-08-13T06:16:19Z</dcterms:modified>
</cp:coreProperties>
</file>