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6" r:id="rId2"/>
    <p:sldId id="257" r:id="rId3"/>
    <p:sldId id="260" r:id="rId4"/>
    <p:sldId id="261" r:id="rId5"/>
    <p:sldId id="262" r:id="rId6"/>
    <p:sldId id="263" r:id="rId7"/>
    <p:sldId id="258"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6" r:id="rId22"/>
    <p:sldId id="313"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289" r:id="rId46"/>
    <p:sldId id="301" r:id="rId47"/>
    <p:sldId id="302" r:id="rId48"/>
    <p:sldId id="303" r:id="rId49"/>
    <p:sldId id="305" r:id="rId50"/>
    <p:sldId id="306" r:id="rId51"/>
    <p:sldId id="307" r:id="rId52"/>
    <p:sldId id="308" r:id="rId53"/>
    <p:sldId id="309" r:id="rId54"/>
    <p:sldId id="310" r:id="rId55"/>
    <p:sldId id="311" r:id="rId56"/>
    <p:sldId id="31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636" y="-7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6D0F1-5C20-4B5C-92AF-C03DCC60BEA1}"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IN"/>
        </a:p>
      </dgm:t>
    </dgm:pt>
    <dgm:pt modelId="{06E01999-C9F1-4348-96C5-AF78B031FA20}">
      <dgm:prSet phldrT="[Text]" custT="1"/>
      <dgm:spPr/>
      <dgm:t>
        <a:bodyPr/>
        <a:lstStyle/>
        <a:p>
          <a:pPr algn="just"/>
          <a:r>
            <a:rPr lang="en-IN" sz="2200" dirty="0">
              <a:latin typeface="Times New Roman" pitchFamily="18" charset="0"/>
              <a:ea typeface="Tahoma" pitchFamily="34" charset="0"/>
              <a:cs typeface="Times New Roman" pitchFamily="18" charset="0"/>
            </a:rPr>
            <a:t>Microorganism and virus reach the nervous system by many routes. The most common route is blood stream and bacteria in </a:t>
          </a:r>
          <a:r>
            <a:rPr lang="en-IN" sz="2200" dirty="0" err="1">
              <a:latin typeface="Times New Roman" pitchFamily="18" charset="0"/>
              <a:ea typeface="Tahoma" pitchFamily="34" charset="0"/>
              <a:cs typeface="Times New Roman" pitchFamily="18" charset="0"/>
            </a:rPr>
            <a:t>nasopharynx</a:t>
          </a:r>
          <a:r>
            <a:rPr lang="en-IN" sz="2200" dirty="0">
              <a:latin typeface="Times New Roman" pitchFamily="18" charset="0"/>
              <a:ea typeface="Tahoma" pitchFamily="34" charset="0"/>
              <a:cs typeface="Times New Roman" pitchFamily="18" charset="0"/>
            </a:rPr>
            <a:t> may either the blood stream during upper respiratory infections.</a:t>
          </a:r>
        </a:p>
      </dgm:t>
    </dgm:pt>
    <dgm:pt modelId="{1D1E1129-581B-404B-A7F8-5B04A3EDD02F}" type="parTrans" cxnId="{37504D9D-AB8D-4D20-A940-CA5C4811F353}">
      <dgm:prSet/>
      <dgm:spPr/>
      <dgm:t>
        <a:bodyPr/>
        <a:lstStyle/>
        <a:p>
          <a:endParaRPr lang="en-IN"/>
        </a:p>
      </dgm:t>
    </dgm:pt>
    <dgm:pt modelId="{E1F57E6C-E2DC-4279-8EF8-7D74A44CA62E}" type="sibTrans" cxnId="{37504D9D-AB8D-4D20-A940-CA5C4811F353}">
      <dgm:prSet/>
      <dgm:spPr/>
      <dgm:t>
        <a:bodyPr/>
        <a:lstStyle/>
        <a:p>
          <a:endParaRPr lang="en-IN"/>
        </a:p>
      </dgm:t>
    </dgm:pt>
    <dgm:pt modelId="{5FD73BB9-C617-4114-A7A8-2D31A79DED5E}">
      <dgm:prSet phldrT="[Text]" custT="1"/>
      <dgm:spPr/>
      <dgm:t>
        <a:bodyPr/>
        <a:lstStyle/>
        <a:p>
          <a:pPr algn="just"/>
          <a:r>
            <a:rPr lang="en-IN" sz="2200" dirty="0">
              <a:latin typeface="Times New Roman" pitchFamily="18" charset="0"/>
              <a:ea typeface="Tahoma" pitchFamily="34" charset="0"/>
              <a:cs typeface="Times New Roman" pitchFamily="18" charset="0"/>
            </a:rPr>
            <a:t>Once the microorganisms reaches to the brain, CSF in subarachnoid space and arachnoids membrane become infected. </a:t>
          </a:r>
        </a:p>
      </dgm:t>
    </dgm:pt>
    <dgm:pt modelId="{F41433A6-6247-4AB1-A05D-BD0EB9F20FB2}" type="parTrans" cxnId="{ED443EFB-D60B-47BF-80E4-09DB40C3E2A4}">
      <dgm:prSet/>
      <dgm:spPr/>
      <dgm:t>
        <a:bodyPr/>
        <a:lstStyle/>
        <a:p>
          <a:endParaRPr lang="en-IN"/>
        </a:p>
      </dgm:t>
    </dgm:pt>
    <dgm:pt modelId="{BD95F916-B1E8-4B07-8BA7-2616F9AEEE5C}" type="sibTrans" cxnId="{ED443EFB-D60B-47BF-80E4-09DB40C3E2A4}">
      <dgm:prSet/>
      <dgm:spPr/>
      <dgm:t>
        <a:bodyPr/>
        <a:lstStyle/>
        <a:p>
          <a:endParaRPr lang="en-IN"/>
        </a:p>
      </dgm:t>
    </dgm:pt>
    <dgm:pt modelId="{124B3FEC-33FB-4670-A159-3A0B5FC59299}">
      <dgm:prSet phldrT="[Text]" custT="1"/>
      <dgm:spPr/>
      <dgm:t>
        <a:bodyPr/>
        <a:lstStyle/>
        <a:p>
          <a:pPr algn="just"/>
          <a:r>
            <a:rPr lang="en-IN" sz="2200" dirty="0">
              <a:latin typeface="Times New Roman" pitchFamily="18" charset="0"/>
              <a:ea typeface="Tahoma" pitchFamily="34" charset="0"/>
              <a:cs typeface="Times New Roman" pitchFamily="18" charset="0"/>
            </a:rPr>
            <a:t>The infection then spreads rapidly throughout the meninges and eventually invades the ventricles.</a:t>
          </a:r>
        </a:p>
      </dgm:t>
    </dgm:pt>
    <dgm:pt modelId="{9F1E175D-4E6B-44CF-9148-884FD00E1B5E}" type="parTrans" cxnId="{CE07BA16-D019-409F-9A45-1F39E26E7751}">
      <dgm:prSet/>
      <dgm:spPr/>
      <dgm:t>
        <a:bodyPr/>
        <a:lstStyle/>
        <a:p>
          <a:endParaRPr lang="en-IN"/>
        </a:p>
      </dgm:t>
    </dgm:pt>
    <dgm:pt modelId="{79FA1974-900D-4409-B25D-D99B76CEA697}" type="sibTrans" cxnId="{CE07BA16-D019-409F-9A45-1F39E26E7751}">
      <dgm:prSet/>
      <dgm:spPr/>
      <dgm:t>
        <a:bodyPr/>
        <a:lstStyle/>
        <a:p>
          <a:endParaRPr lang="en-IN"/>
        </a:p>
      </dgm:t>
    </dgm:pt>
    <dgm:pt modelId="{211E0B7D-0544-4018-9372-6A7BE40F8FD8}">
      <dgm:prSet phldrT="[Text]" custT="1"/>
      <dgm:spPr/>
      <dgm:t>
        <a:bodyPr/>
        <a:lstStyle/>
        <a:p>
          <a:pPr algn="just"/>
          <a:r>
            <a:rPr lang="en-IN" sz="2200" dirty="0">
              <a:latin typeface="Times New Roman" pitchFamily="18" charset="0"/>
              <a:ea typeface="Tahoma" pitchFamily="34" charset="0"/>
              <a:cs typeface="Times New Roman" pitchFamily="18" charset="0"/>
            </a:rPr>
            <a:t>The inflammatory response to infection tends to increases the CSF production with the moderate increase in pressure. </a:t>
          </a:r>
        </a:p>
      </dgm:t>
    </dgm:pt>
    <dgm:pt modelId="{E6763449-D123-4970-AF51-FE2DD66CA730}" type="parTrans" cxnId="{C865385C-19C3-49E1-839F-13F28B858C64}">
      <dgm:prSet/>
      <dgm:spPr/>
      <dgm:t>
        <a:bodyPr/>
        <a:lstStyle/>
        <a:p>
          <a:endParaRPr lang="en-IN"/>
        </a:p>
      </dgm:t>
    </dgm:pt>
    <dgm:pt modelId="{538323F9-15BD-4FB6-A8E1-7DC32ABAE330}" type="sibTrans" cxnId="{C865385C-19C3-49E1-839F-13F28B858C64}">
      <dgm:prSet/>
      <dgm:spPr/>
      <dgm:t>
        <a:bodyPr/>
        <a:lstStyle/>
        <a:p>
          <a:endParaRPr lang="en-IN"/>
        </a:p>
      </dgm:t>
    </dgm:pt>
    <dgm:pt modelId="{0C92D9A6-4EF9-4D27-A4F3-AC9E1D998ECC}">
      <dgm:prSet phldrT="[Text]" custT="1"/>
      <dgm:spPr/>
      <dgm:t>
        <a:bodyPr/>
        <a:lstStyle/>
        <a:p>
          <a:pPr algn="just"/>
          <a:r>
            <a:rPr lang="en-IN" sz="2200" dirty="0">
              <a:latin typeface="Times New Roman" pitchFamily="18" charset="0"/>
              <a:ea typeface="Tahoma" pitchFamily="34" charset="0"/>
              <a:cs typeface="Times New Roman" pitchFamily="18" charset="0"/>
            </a:rPr>
            <a:t>In the bacterial meningitis, the purulent secretions produced quickly spreads to other areas of through CSF.</a:t>
          </a:r>
        </a:p>
      </dgm:t>
    </dgm:pt>
    <dgm:pt modelId="{7BC53342-CCE7-4DAB-8A80-342547FBCC54}" type="parTrans" cxnId="{670BA730-AFBB-48F3-BDCD-A786C54FC084}">
      <dgm:prSet/>
      <dgm:spPr/>
      <dgm:t>
        <a:bodyPr/>
        <a:lstStyle/>
        <a:p>
          <a:endParaRPr lang="en-IN"/>
        </a:p>
      </dgm:t>
    </dgm:pt>
    <dgm:pt modelId="{E5F281C5-9BB5-4269-A1D3-AE48F7BBA3A8}" type="sibTrans" cxnId="{670BA730-AFBB-48F3-BDCD-A786C54FC084}">
      <dgm:prSet/>
      <dgm:spPr/>
      <dgm:t>
        <a:bodyPr/>
        <a:lstStyle/>
        <a:p>
          <a:endParaRPr lang="en-IN"/>
        </a:p>
      </dgm:t>
    </dgm:pt>
    <dgm:pt modelId="{40F25FF2-1892-4ACC-80C2-9B86757E9622}">
      <dgm:prSet phldrT="[Text]" custT="1"/>
      <dgm:spPr/>
      <dgm:t>
        <a:bodyPr/>
        <a:lstStyle/>
        <a:p>
          <a:pPr algn="just"/>
          <a:r>
            <a:rPr lang="en-IN" sz="2200" dirty="0">
              <a:latin typeface="Times New Roman" pitchFamily="18" charset="0"/>
              <a:ea typeface="Tahoma" pitchFamily="34" charset="0"/>
              <a:cs typeface="Times New Roman" pitchFamily="18" charset="0"/>
            </a:rPr>
            <a:t>Hydrocephalus may caused by exudates blocking the small passage between ventricles.</a:t>
          </a:r>
        </a:p>
      </dgm:t>
    </dgm:pt>
    <dgm:pt modelId="{B6128348-3E79-4979-88F8-0DC9C0D5A8BC}" type="sibTrans" cxnId="{2477DFE1-5CD5-492D-961A-C2D535A07D7A}">
      <dgm:prSet/>
      <dgm:spPr/>
      <dgm:t>
        <a:bodyPr/>
        <a:lstStyle/>
        <a:p>
          <a:endParaRPr lang="en-IN"/>
        </a:p>
      </dgm:t>
    </dgm:pt>
    <dgm:pt modelId="{44056509-975C-4FE0-A312-71F37E963EEF}" type="parTrans" cxnId="{2477DFE1-5CD5-492D-961A-C2D535A07D7A}">
      <dgm:prSet/>
      <dgm:spPr/>
      <dgm:t>
        <a:bodyPr/>
        <a:lstStyle/>
        <a:p>
          <a:endParaRPr lang="en-IN"/>
        </a:p>
      </dgm:t>
    </dgm:pt>
    <dgm:pt modelId="{B21B6641-9915-496F-BAA4-F1FC4F81F392}">
      <dgm:prSet phldrT="[Text]" custT="1"/>
      <dgm:spPr/>
      <dgm:t>
        <a:bodyPr/>
        <a:lstStyle/>
        <a:p>
          <a:pPr algn="just"/>
          <a:r>
            <a:rPr lang="en-IN" sz="2200" dirty="0">
              <a:latin typeface="Times New Roman" pitchFamily="18" charset="0"/>
              <a:ea typeface="Tahoma" pitchFamily="34" charset="0"/>
              <a:cs typeface="Times New Roman" pitchFamily="18" charset="0"/>
            </a:rPr>
            <a:t>Pathological alteration includes hyperaemia of the meningeal vessels, edema of brain tissues, increase ICP and generalized inflammatory reactions with the exudation of WBC into subarachnoid.</a:t>
          </a:r>
        </a:p>
      </dgm:t>
    </dgm:pt>
    <dgm:pt modelId="{B86621E4-8E3C-4063-AB8A-A3B56DA10887}" type="sibTrans" cxnId="{A54AC3D5-EFAE-458E-AE26-66013F9BBC20}">
      <dgm:prSet/>
      <dgm:spPr/>
      <dgm:t>
        <a:bodyPr/>
        <a:lstStyle/>
        <a:p>
          <a:endParaRPr lang="en-IN"/>
        </a:p>
      </dgm:t>
    </dgm:pt>
    <dgm:pt modelId="{9742E82F-F83C-4DC2-97F6-87F33E3D153F}" type="parTrans" cxnId="{A54AC3D5-EFAE-458E-AE26-66013F9BBC20}">
      <dgm:prSet/>
      <dgm:spPr/>
      <dgm:t>
        <a:bodyPr/>
        <a:lstStyle/>
        <a:p>
          <a:endParaRPr lang="en-IN"/>
        </a:p>
      </dgm:t>
    </dgm:pt>
    <dgm:pt modelId="{7F62F65A-DF52-40DB-8C87-A0BFC2276E8C}">
      <dgm:prSet phldrT="[Text]" custT="1"/>
      <dgm:spPr/>
      <dgm:t>
        <a:bodyPr/>
        <a:lstStyle/>
        <a:p>
          <a:pPr algn="just"/>
          <a:r>
            <a:rPr lang="en-IN" sz="2200" dirty="0">
              <a:latin typeface="Times New Roman" pitchFamily="18" charset="0"/>
              <a:ea typeface="Tahoma" pitchFamily="34" charset="0"/>
              <a:cs typeface="Times New Roman" pitchFamily="18" charset="0"/>
            </a:rPr>
            <a:t>If this process extends into the brain, parenchyma or if concurrent encephalitis is present, cerebral oedema and increase intracranial pressure become more problem.</a:t>
          </a:r>
        </a:p>
      </dgm:t>
    </dgm:pt>
    <dgm:pt modelId="{86F223F3-9965-4CBB-A4FC-CE8EA488A7AD}" type="sibTrans" cxnId="{4C3C5508-9B98-4ED4-9FA6-BA2B0EBF4A15}">
      <dgm:prSet/>
      <dgm:spPr/>
      <dgm:t>
        <a:bodyPr/>
        <a:lstStyle/>
        <a:p>
          <a:endParaRPr lang="en-IN"/>
        </a:p>
      </dgm:t>
    </dgm:pt>
    <dgm:pt modelId="{98DF77C2-D3E5-4329-817D-66C8D6165D86}" type="parTrans" cxnId="{4C3C5508-9B98-4ED4-9FA6-BA2B0EBF4A15}">
      <dgm:prSet/>
      <dgm:spPr/>
      <dgm:t>
        <a:bodyPr/>
        <a:lstStyle/>
        <a:p>
          <a:endParaRPr lang="en-IN"/>
        </a:p>
      </dgm:t>
    </dgm:pt>
    <dgm:pt modelId="{0D04D983-0FC0-4A69-9DA6-CC5D26C19323}" type="pres">
      <dgm:prSet presAssocID="{BC86D0F1-5C20-4B5C-92AF-C03DCC60BEA1}" presName="linear" presStyleCnt="0">
        <dgm:presLayoutVars>
          <dgm:animLvl val="lvl"/>
          <dgm:resizeHandles val="exact"/>
        </dgm:presLayoutVars>
      </dgm:prSet>
      <dgm:spPr/>
      <dgm:t>
        <a:bodyPr/>
        <a:lstStyle/>
        <a:p>
          <a:endParaRPr lang="en-IN"/>
        </a:p>
      </dgm:t>
    </dgm:pt>
    <dgm:pt modelId="{CF502E4F-D827-4C8B-9597-0856533238D8}" type="pres">
      <dgm:prSet presAssocID="{06E01999-C9F1-4348-96C5-AF78B031FA20}" presName="parentText" presStyleLbl="node1" presStyleIdx="0" presStyleCnt="8" custScaleY="130586">
        <dgm:presLayoutVars>
          <dgm:chMax val="0"/>
          <dgm:bulletEnabled val="1"/>
        </dgm:presLayoutVars>
      </dgm:prSet>
      <dgm:spPr/>
      <dgm:t>
        <a:bodyPr/>
        <a:lstStyle/>
        <a:p>
          <a:endParaRPr lang="en-IN"/>
        </a:p>
      </dgm:t>
    </dgm:pt>
    <dgm:pt modelId="{DB9C289F-B5B7-4797-B204-2D3AFAA6DD42}" type="pres">
      <dgm:prSet presAssocID="{E1F57E6C-E2DC-4279-8EF8-7D74A44CA62E}" presName="spacer" presStyleCnt="0"/>
      <dgm:spPr/>
    </dgm:pt>
    <dgm:pt modelId="{0565A2D5-C1AD-49AA-9098-24057D9F33E1}" type="pres">
      <dgm:prSet presAssocID="{5FD73BB9-C617-4114-A7A8-2D31A79DED5E}" presName="parentText" presStyleLbl="node1" presStyleIdx="1" presStyleCnt="8">
        <dgm:presLayoutVars>
          <dgm:chMax val="0"/>
          <dgm:bulletEnabled val="1"/>
        </dgm:presLayoutVars>
      </dgm:prSet>
      <dgm:spPr/>
      <dgm:t>
        <a:bodyPr/>
        <a:lstStyle/>
        <a:p>
          <a:endParaRPr lang="en-IN"/>
        </a:p>
      </dgm:t>
    </dgm:pt>
    <dgm:pt modelId="{22A553B8-95FD-4523-89FB-D8A1A8706C84}" type="pres">
      <dgm:prSet presAssocID="{BD95F916-B1E8-4B07-8BA7-2616F9AEEE5C}" presName="spacer" presStyleCnt="0"/>
      <dgm:spPr/>
    </dgm:pt>
    <dgm:pt modelId="{1C2E5C51-2AAA-4615-99A1-C7C5092AB118}" type="pres">
      <dgm:prSet presAssocID="{124B3FEC-33FB-4670-A159-3A0B5FC59299}" presName="parentText" presStyleLbl="node1" presStyleIdx="2" presStyleCnt="8">
        <dgm:presLayoutVars>
          <dgm:chMax val="0"/>
          <dgm:bulletEnabled val="1"/>
        </dgm:presLayoutVars>
      </dgm:prSet>
      <dgm:spPr/>
      <dgm:t>
        <a:bodyPr/>
        <a:lstStyle/>
        <a:p>
          <a:endParaRPr lang="en-IN"/>
        </a:p>
      </dgm:t>
    </dgm:pt>
    <dgm:pt modelId="{44E7F5CB-906D-4F52-A841-0FFF42C7829F}" type="pres">
      <dgm:prSet presAssocID="{79FA1974-900D-4409-B25D-D99B76CEA697}" presName="spacer" presStyleCnt="0"/>
      <dgm:spPr/>
    </dgm:pt>
    <dgm:pt modelId="{19C7EEB4-944A-4782-8E13-AFE5C56E1170}" type="pres">
      <dgm:prSet presAssocID="{211E0B7D-0544-4018-9372-6A7BE40F8FD8}" presName="parentText" presStyleLbl="node1" presStyleIdx="3" presStyleCnt="8">
        <dgm:presLayoutVars>
          <dgm:chMax val="0"/>
          <dgm:bulletEnabled val="1"/>
        </dgm:presLayoutVars>
      </dgm:prSet>
      <dgm:spPr/>
      <dgm:t>
        <a:bodyPr/>
        <a:lstStyle/>
        <a:p>
          <a:endParaRPr lang="en-IN"/>
        </a:p>
      </dgm:t>
    </dgm:pt>
    <dgm:pt modelId="{7C7E9674-4A9A-455C-A511-0F14B844AAEF}" type="pres">
      <dgm:prSet presAssocID="{538323F9-15BD-4FB6-A8E1-7DC32ABAE330}" presName="spacer" presStyleCnt="0"/>
      <dgm:spPr/>
    </dgm:pt>
    <dgm:pt modelId="{F66062FC-F113-4BCE-AD69-15CB56C924B2}" type="pres">
      <dgm:prSet presAssocID="{0C92D9A6-4EF9-4D27-A4F3-AC9E1D998ECC}" presName="parentText" presStyleLbl="node1" presStyleIdx="4" presStyleCnt="8">
        <dgm:presLayoutVars>
          <dgm:chMax val="0"/>
          <dgm:bulletEnabled val="1"/>
        </dgm:presLayoutVars>
      </dgm:prSet>
      <dgm:spPr/>
      <dgm:t>
        <a:bodyPr/>
        <a:lstStyle/>
        <a:p>
          <a:endParaRPr lang="en-IN"/>
        </a:p>
      </dgm:t>
    </dgm:pt>
    <dgm:pt modelId="{06FECD0F-8659-4C57-95FB-6B697A12A79B}" type="pres">
      <dgm:prSet presAssocID="{E5F281C5-9BB5-4269-A1D3-AE48F7BBA3A8}" presName="spacer" presStyleCnt="0"/>
      <dgm:spPr/>
    </dgm:pt>
    <dgm:pt modelId="{30354A95-EF2E-4D7B-84A0-D118DE21ABDB}" type="pres">
      <dgm:prSet presAssocID="{7F62F65A-DF52-40DB-8C87-A0BFC2276E8C}" presName="parentText" presStyleLbl="node1" presStyleIdx="5" presStyleCnt="8">
        <dgm:presLayoutVars>
          <dgm:chMax val="0"/>
          <dgm:bulletEnabled val="1"/>
        </dgm:presLayoutVars>
      </dgm:prSet>
      <dgm:spPr/>
      <dgm:t>
        <a:bodyPr/>
        <a:lstStyle/>
        <a:p>
          <a:endParaRPr lang="en-IN"/>
        </a:p>
      </dgm:t>
    </dgm:pt>
    <dgm:pt modelId="{A8C890A8-8977-4162-9240-370305058766}" type="pres">
      <dgm:prSet presAssocID="{86F223F3-9965-4CBB-A4FC-CE8EA488A7AD}" presName="spacer" presStyleCnt="0"/>
      <dgm:spPr/>
    </dgm:pt>
    <dgm:pt modelId="{59E2850B-C9A0-4393-BE8B-845254416DFF}" type="pres">
      <dgm:prSet presAssocID="{B21B6641-9915-496F-BAA4-F1FC4F81F392}" presName="parentText" presStyleLbl="node1" presStyleIdx="6" presStyleCnt="8">
        <dgm:presLayoutVars>
          <dgm:chMax val="0"/>
          <dgm:bulletEnabled val="1"/>
        </dgm:presLayoutVars>
      </dgm:prSet>
      <dgm:spPr/>
      <dgm:t>
        <a:bodyPr/>
        <a:lstStyle/>
        <a:p>
          <a:endParaRPr lang="en-IN"/>
        </a:p>
      </dgm:t>
    </dgm:pt>
    <dgm:pt modelId="{AED18B44-80C5-48D9-9C34-F4842E3E7634}" type="pres">
      <dgm:prSet presAssocID="{B86621E4-8E3C-4063-AB8A-A3B56DA10887}" presName="spacer" presStyleCnt="0"/>
      <dgm:spPr/>
    </dgm:pt>
    <dgm:pt modelId="{14612524-D50F-4B70-A213-1DFE6E564BA7}" type="pres">
      <dgm:prSet presAssocID="{40F25FF2-1892-4ACC-80C2-9B86757E9622}" presName="parentText" presStyleLbl="node1" presStyleIdx="7" presStyleCnt="8">
        <dgm:presLayoutVars>
          <dgm:chMax val="0"/>
          <dgm:bulletEnabled val="1"/>
        </dgm:presLayoutVars>
      </dgm:prSet>
      <dgm:spPr/>
      <dgm:t>
        <a:bodyPr/>
        <a:lstStyle/>
        <a:p>
          <a:endParaRPr lang="en-IN"/>
        </a:p>
      </dgm:t>
    </dgm:pt>
  </dgm:ptLst>
  <dgm:cxnLst>
    <dgm:cxn modelId="{BB9A449E-8107-453B-B2BD-3D3FE0C5A396}" type="presOf" srcId="{B21B6641-9915-496F-BAA4-F1FC4F81F392}" destId="{59E2850B-C9A0-4393-BE8B-845254416DFF}" srcOrd="0" destOrd="0" presId="urn:microsoft.com/office/officeart/2005/8/layout/vList2"/>
    <dgm:cxn modelId="{E8730E94-C53D-4306-91C1-FF9DC82A8F28}" type="presOf" srcId="{BC86D0F1-5C20-4B5C-92AF-C03DCC60BEA1}" destId="{0D04D983-0FC0-4A69-9DA6-CC5D26C19323}" srcOrd="0" destOrd="0" presId="urn:microsoft.com/office/officeart/2005/8/layout/vList2"/>
    <dgm:cxn modelId="{2477DFE1-5CD5-492D-961A-C2D535A07D7A}" srcId="{BC86D0F1-5C20-4B5C-92AF-C03DCC60BEA1}" destId="{40F25FF2-1892-4ACC-80C2-9B86757E9622}" srcOrd="7" destOrd="0" parTransId="{44056509-975C-4FE0-A312-71F37E963EEF}" sibTransId="{B6128348-3E79-4979-88F8-0DC9C0D5A8BC}"/>
    <dgm:cxn modelId="{37504D9D-AB8D-4D20-A940-CA5C4811F353}" srcId="{BC86D0F1-5C20-4B5C-92AF-C03DCC60BEA1}" destId="{06E01999-C9F1-4348-96C5-AF78B031FA20}" srcOrd="0" destOrd="0" parTransId="{1D1E1129-581B-404B-A7F8-5B04A3EDD02F}" sibTransId="{E1F57E6C-E2DC-4279-8EF8-7D74A44CA62E}"/>
    <dgm:cxn modelId="{6012FAA0-F934-4F0C-9372-E159CB47EEEE}" type="presOf" srcId="{06E01999-C9F1-4348-96C5-AF78B031FA20}" destId="{CF502E4F-D827-4C8B-9597-0856533238D8}" srcOrd="0" destOrd="0" presId="urn:microsoft.com/office/officeart/2005/8/layout/vList2"/>
    <dgm:cxn modelId="{63FA98C5-4374-4FE6-A99A-B3B5C6B333FD}" type="presOf" srcId="{0C92D9A6-4EF9-4D27-A4F3-AC9E1D998ECC}" destId="{F66062FC-F113-4BCE-AD69-15CB56C924B2}" srcOrd="0" destOrd="0" presId="urn:microsoft.com/office/officeart/2005/8/layout/vList2"/>
    <dgm:cxn modelId="{C865385C-19C3-49E1-839F-13F28B858C64}" srcId="{BC86D0F1-5C20-4B5C-92AF-C03DCC60BEA1}" destId="{211E0B7D-0544-4018-9372-6A7BE40F8FD8}" srcOrd="3" destOrd="0" parTransId="{E6763449-D123-4970-AF51-FE2DD66CA730}" sibTransId="{538323F9-15BD-4FB6-A8E1-7DC32ABAE330}"/>
    <dgm:cxn modelId="{B06942DF-CFD5-49FC-9F97-C10A7B2E643B}" type="presOf" srcId="{7F62F65A-DF52-40DB-8C87-A0BFC2276E8C}" destId="{30354A95-EF2E-4D7B-84A0-D118DE21ABDB}" srcOrd="0" destOrd="0" presId="urn:microsoft.com/office/officeart/2005/8/layout/vList2"/>
    <dgm:cxn modelId="{CE07BA16-D019-409F-9A45-1F39E26E7751}" srcId="{BC86D0F1-5C20-4B5C-92AF-C03DCC60BEA1}" destId="{124B3FEC-33FB-4670-A159-3A0B5FC59299}" srcOrd="2" destOrd="0" parTransId="{9F1E175D-4E6B-44CF-9148-884FD00E1B5E}" sibTransId="{79FA1974-900D-4409-B25D-D99B76CEA697}"/>
    <dgm:cxn modelId="{C1A842DB-7482-4BFE-BD85-39D7BD8E6453}" type="presOf" srcId="{40F25FF2-1892-4ACC-80C2-9B86757E9622}" destId="{14612524-D50F-4B70-A213-1DFE6E564BA7}" srcOrd="0" destOrd="0" presId="urn:microsoft.com/office/officeart/2005/8/layout/vList2"/>
    <dgm:cxn modelId="{ED443EFB-D60B-47BF-80E4-09DB40C3E2A4}" srcId="{BC86D0F1-5C20-4B5C-92AF-C03DCC60BEA1}" destId="{5FD73BB9-C617-4114-A7A8-2D31A79DED5E}" srcOrd="1" destOrd="0" parTransId="{F41433A6-6247-4AB1-A05D-BD0EB9F20FB2}" sibTransId="{BD95F916-B1E8-4B07-8BA7-2616F9AEEE5C}"/>
    <dgm:cxn modelId="{2BDF3FE4-34CC-4E5C-AE3C-3F83A30F6A09}" type="presOf" srcId="{211E0B7D-0544-4018-9372-6A7BE40F8FD8}" destId="{19C7EEB4-944A-4782-8E13-AFE5C56E1170}" srcOrd="0" destOrd="0" presId="urn:microsoft.com/office/officeart/2005/8/layout/vList2"/>
    <dgm:cxn modelId="{A54AC3D5-EFAE-458E-AE26-66013F9BBC20}" srcId="{BC86D0F1-5C20-4B5C-92AF-C03DCC60BEA1}" destId="{B21B6641-9915-496F-BAA4-F1FC4F81F392}" srcOrd="6" destOrd="0" parTransId="{9742E82F-F83C-4DC2-97F6-87F33E3D153F}" sibTransId="{B86621E4-8E3C-4063-AB8A-A3B56DA10887}"/>
    <dgm:cxn modelId="{24D26DC7-712C-484F-B6F2-715C3BBC6F7A}" type="presOf" srcId="{5FD73BB9-C617-4114-A7A8-2D31A79DED5E}" destId="{0565A2D5-C1AD-49AA-9098-24057D9F33E1}" srcOrd="0" destOrd="0" presId="urn:microsoft.com/office/officeart/2005/8/layout/vList2"/>
    <dgm:cxn modelId="{670BA730-AFBB-48F3-BDCD-A786C54FC084}" srcId="{BC86D0F1-5C20-4B5C-92AF-C03DCC60BEA1}" destId="{0C92D9A6-4EF9-4D27-A4F3-AC9E1D998ECC}" srcOrd="4" destOrd="0" parTransId="{7BC53342-CCE7-4DAB-8A80-342547FBCC54}" sibTransId="{E5F281C5-9BB5-4269-A1D3-AE48F7BBA3A8}"/>
    <dgm:cxn modelId="{4C3C5508-9B98-4ED4-9FA6-BA2B0EBF4A15}" srcId="{BC86D0F1-5C20-4B5C-92AF-C03DCC60BEA1}" destId="{7F62F65A-DF52-40DB-8C87-A0BFC2276E8C}" srcOrd="5" destOrd="0" parTransId="{98DF77C2-D3E5-4329-817D-66C8D6165D86}" sibTransId="{86F223F3-9965-4CBB-A4FC-CE8EA488A7AD}"/>
    <dgm:cxn modelId="{0A66481E-23AB-4F7F-9385-4A2BA753A060}" type="presOf" srcId="{124B3FEC-33FB-4670-A159-3A0B5FC59299}" destId="{1C2E5C51-2AAA-4615-99A1-C7C5092AB118}" srcOrd="0" destOrd="0" presId="urn:microsoft.com/office/officeart/2005/8/layout/vList2"/>
    <dgm:cxn modelId="{D69630D9-05DF-456A-B711-A94796DD1CEE}" type="presParOf" srcId="{0D04D983-0FC0-4A69-9DA6-CC5D26C19323}" destId="{CF502E4F-D827-4C8B-9597-0856533238D8}" srcOrd="0" destOrd="0" presId="urn:microsoft.com/office/officeart/2005/8/layout/vList2"/>
    <dgm:cxn modelId="{30DFBB5A-51A6-486F-8FBF-75CB9083EE3A}" type="presParOf" srcId="{0D04D983-0FC0-4A69-9DA6-CC5D26C19323}" destId="{DB9C289F-B5B7-4797-B204-2D3AFAA6DD42}" srcOrd="1" destOrd="0" presId="urn:microsoft.com/office/officeart/2005/8/layout/vList2"/>
    <dgm:cxn modelId="{B007B6D0-6D68-453F-8788-2D36619174E7}" type="presParOf" srcId="{0D04D983-0FC0-4A69-9DA6-CC5D26C19323}" destId="{0565A2D5-C1AD-49AA-9098-24057D9F33E1}" srcOrd="2" destOrd="0" presId="urn:microsoft.com/office/officeart/2005/8/layout/vList2"/>
    <dgm:cxn modelId="{D7F18CB4-F8F1-45D5-B926-BED1BDF0BC52}" type="presParOf" srcId="{0D04D983-0FC0-4A69-9DA6-CC5D26C19323}" destId="{22A553B8-95FD-4523-89FB-D8A1A8706C84}" srcOrd="3" destOrd="0" presId="urn:microsoft.com/office/officeart/2005/8/layout/vList2"/>
    <dgm:cxn modelId="{B3A2883F-00F3-428F-B47B-DA4789968490}" type="presParOf" srcId="{0D04D983-0FC0-4A69-9DA6-CC5D26C19323}" destId="{1C2E5C51-2AAA-4615-99A1-C7C5092AB118}" srcOrd="4" destOrd="0" presId="urn:microsoft.com/office/officeart/2005/8/layout/vList2"/>
    <dgm:cxn modelId="{BE4C5411-DAB8-40FF-AACE-0A54C43ED3EA}" type="presParOf" srcId="{0D04D983-0FC0-4A69-9DA6-CC5D26C19323}" destId="{44E7F5CB-906D-4F52-A841-0FFF42C7829F}" srcOrd="5" destOrd="0" presId="urn:microsoft.com/office/officeart/2005/8/layout/vList2"/>
    <dgm:cxn modelId="{14C7989B-05E5-4DB9-AB60-CB82B8DA4593}" type="presParOf" srcId="{0D04D983-0FC0-4A69-9DA6-CC5D26C19323}" destId="{19C7EEB4-944A-4782-8E13-AFE5C56E1170}" srcOrd="6" destOrd="0" presId="urn:microsoft.com/office/officeart/2005/8/layout/vList2"/>
    <dgm:cxn modelId="{F9D33F5D-7E54-4598-A60E-ACA8BEA50AFD}" type="presParOf" srcId="{0D04D983-0FC0-4A69-9DA6-CC5D26C19323}" destId="{7C7E9674-4A9A-455C-A511-0F14B844AAEF}" srcOrd="7" destOrd="0" presId="urn:microsoft.com/office/officeart/2005/8/layout/vList2"/>
    <dgm:cxn modelId="{F3986675-7E5D-4819-B2E5-8207CDBB60B8}" type="presParOf" srcId="{0D04D983-0FC0-4A69-9DA6-CC5D26C19323}" destId="{F66062FC-F113-4BCE-AD69-15CB56C924B2}" srcOrd="8" destOrd="0" presId="urn:microsoft.com/office/officeart/2005/8/layout/vList2"/>
    <dgm:cxn modelId="{9E8CBC30-F7B2-4BC6-B8B0-9C6D6BB4F941}" type="presParOf" srcId="{0D04D983-0FC0-4A69-9DA6-CC5D26C19323}" destId="{06FECD0F-8659-4C57-95FB-6B697A12A79B}" srcOrd="9" destOrd="0" presId="urn:microsoft.com/office/officeart/2005/8/layout/vList2"/>
    <dgm:cxn modelId="{47B9840D-8A38-4D8D-9703-74B3F5BFA9CC}" type="presParOf" srcId="{0D04D983-0FC0-4A69-9DA6-CC5D26C19323}" destId="{30354A95-EF2E-4D7B-84A0-D118DE21ABDB}" srcOrd="10" destOrd="0" presId="urn:microsoft.com/office/officeart/2005/8/layout/vList2"/>
    <dgm:cxn modelId="{AEF476B7-257D-44F3-BAA7-3B368D9BA51F}" type="presParOf" srcId="{0D04D983-0FC0-4A69-9DA6-CC5D26C19323}" destId="{A8C890A8-8977-4162-9240-370305058766}" srcOrd="11" destOrd="0" presId="urn:microsoft.com/office/officeart/2005/8/layout/vList2"/>
    <dgm:cxn modelId="{8DE9EF96-5550-409A-BD60-75321CC4FACF}" type="presParOf" srcId="{0D04D983-0FC0-4A69-9DA6-CC5D26C19323}" destId="{59E2850B-C9A0-4393-BE8B-845254416DFF}" srcOrd="12" destOrd="0" presId="urn:microsoft.com/office/officeart/2005/8/layout/vList2"/>
    <dgm:cxn modelId="{E6BBCE77-44F9-4E5B-AE3A-756501E7766C}" type="presParOf" srcId="{0D04D983-0FC0-4A69-9DA6-CC5D26C19323}" destId="{AED18B44-80C5-48D9-9C34-F4842E3E7634}" srcOrd="13" destOrd="0" presId="urn:microsoft.com/office/officeart/2005/8/layout/vList2"/>
    <dgm:cxn modelId="{CB9CA413-0C4B-4290-86F5-A49B50E2CB99}" type="presParOf" srcId="{0D04D983-0FC0-4A69-9DA6-CC5D26C19323}" destId="{14612524-D50F-4B70-A213-1DFE6E564BA7}"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7416800" y="6509004"/>
            <a:ext cx="4003040" cy="274320"/>
          </a:xfrm>
        </p:spPr>
        <p:txBody>
          <a:bodyPr vert="horz" rtlCol="0"/>
          <a:lstStyle>
            <a:extLst/>
          </a:lstStyle>
          <a:p>
            <a:fld id="{E57C3B0C-DDAB-42F4-8C24-B1FE6CABC65D}" type="datetime1">
              <a:rPr lang="en-US" smtClean="0"/>
              <a:pPr/>
              <a:t>8/14/2020</a:t>
            </a:fld>
            <a:endParaRPr lang="en-US"/>
          </a:p>
        </p:txBody>
      </p:sp>
      <p:sp>
        <p:nvSpPr>
          <p:cNvPr id="11" name="Slide Number Placeholder 10"/>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842422B5-12DA-40CC-AE4D-EB9F472458FF}" type="slidenum">
              <a:rPr lang="en-US" smtClean="0"/>
              <a:pPr/>
              <a:t>‹#›</a:t>
            </a:fld>
            <a:endParaRPr lang="en-US"/>
          </a:p>
        </p:txBody>
      </p:sp>
      <p:sp>
        <p:nvSpPr>
          <p:cNvPr id="12" name="Footer Placeholder 11"/>
          <p:cNvSpPr>
            <a:spLocks noGrp="1"/>
          </p:cNvSpPr>
          <p:nvPr>
            <p:ph type="ftr" sz="quarter" idx="12"/>
          </p:nvPr>
        </p:nvSpPr>
        <p:spPr>
          <a:xfrm>
            <a:off x="2133600" y="6509004"/>
            <a:ext cx="5209952" cy="274320"/>
          </a:xfrm>
        </p:spPr>
        <p:txBody>
          <a:bodyPr vert="horz" rtlCol="0"/>
          <a:lstStyle>
            <a:extLst/>
          </a:lstStyle>
          <a:p>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588C6A-E15D-42F1-AAF6-839123805FBB}" type="datetime1">
              <a:rPr lang="en-US" smtClean="0"/>
              <a:pPr/>
              <a:t>8/14/2020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2422B5-12DA-40CC-AE4D-EB9F472458FF}"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C44DB9-A473-442C-B086-D1F93506A4BE}" type="datetime1">
              <a:rPr lang="en-US" smtClean="0"/>
              <a:pPr/>
              <a:t>8/14/2020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2422B5-12DA-40CC-AE4D-EB9F472458FF}"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399991-E95B-472C-BB57-B5B9032A924B}" type="datetime1">
              <a:rPr lang="en-US" smtClean="0"/>
              <a:pPr/>
              <a:t>8/14/2020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2422B5-12DA-40CC-AE4D-EB9F472458FF}"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7416800" y="6513670"/>
            <a:ext cx="4003040" cy="274320"/>
          </a:xfrm>
        </p:spPr>
        <p:txBody>
          <a:bodyPr vert="horz" rtlCol="0"/>
          <a:lstStyle>
            <a:extLst/>
          </a:lstStyle>
          <a:p>
            <a:fld id="{A9A97AFD-ABC7-4364-90EF-95B15C8A323B}" type="datetime1">
              <a:rPr lang="en-US" smtClean="0"/>
              <a:pPr/>
              <a:t>8/14/2020</a:t>
            </a:fld>
            <a:endParaRPr lang="en-US"/>
          </a:p>
        </p:txBody>
      </p:sp>
      <p:sp>
        <p:nvSpPr>
          <p:cNvPr id="9" name="Slide Number Placeholder 8"/>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842422B5-12DA-40CC-AE4D-EB9F472458FF}" type="slidenum">
              <a:rPr lang="en-US" smtClean="0"/>
              <a:pPr/>
              <a:t>‹#›</a:t>
            </a:fld>
            <a:endParaRPr lang="en-US"/>
          </a:p>
        </p:txBody>
      </p:sp>
      <p:sp>
        <p:nvSpPr>
          <p:cNvPr id="10" name="Footer Placeholder 9"/>
          <p:cNvSpPr>
            <a:spLocks noGrp="1"/>
          </p:cNvSpPr>
          <p:nvPr>
            <p:ph type="ftr" sz="quarter" idx="12"/>
          </p:nvPr>
        </p:nvSpPr>
        <p:spPr>
          <a:xfrm>
            <a:off x="2133600" y="6513670"/>
            <a:ext cx="5209952"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3AE068-E05A-439C-97F8-45AC8119FCD5}" type="datetime1">
              <a:rPr lang="en-US" smtClean="0"/>
              <a:pPr/>
              <a:t>8/14/2020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11521440" y="6514568"/>
            <a:ext cx="619051" cy="274320"/>
          </a:xfrm>
        </p:spPr>
        <p:txBody>
          <a:bodyPr/>
          <a:lstStyle>
            <a:extLst/>
          </a:lstStyle>
          <a:p>
            <a:fld id="{842422B5-12DA-40CC-AE4D-EB9F472458FF}" type="slidenum">
              <a:rPr lang="en-US" smtClean="0"/>
              <a:pPr/>
              <a:t>‹#›</a:t>
            </a:fld>
            <a:endParaRPr lang="en-US"/>
          </a:p>
        </p:txBody>
      </p:sp>
      <p:sp>
        <p:nvSpPr>
          <p:cNvPr id="10" name="Rectangle 9"/>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609600" y="251948"/>
            <a:ext cx="109728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1B03B3-DEE5-43F8-925B-912AA65DCD81}" type="datetime1">
              <a:rPr lang="en-US" smtClean="0"/>
              <a:pPr/>
              <a:t>8/14/2020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11521440" y="6514568"/>
            <a:ext cx="619051" cy="274320"/>
          </a:xfrm>
        </p:spPr>
        <p:txBody>
          <a:bodyPr/>
          <a:lstStyle>
            <a:extLst/>
          </a:lstStyle>
          <a:p>
            <a:fld id="{842422B5-12DA-40CC-AE4D-EB9F472458FF}"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3218"/>
            <a:ext cx="109728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FB90C9F-8B7D-49D2-9820-A92EA66BAD43}" type="datetime1">
              <a:rPr lang="en-US" smtClean="0"/>
              <a:pPr/>
              <a:t>8/14/2020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42422B5-12DA-40CC-AE4D-EB9F472458FF}" type="slidenum">
              <a:rPr lang="en-US" smtClean="0"/>
              <a:pPr/>
              <a:t>‹#›</a:t>
            </a:fld>
            <a:endParaRPr lang="en-US"/>
          </a:p>
        </p:txBody>
      </p:sp>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54059C-4DF7-43AB-9953-A9E9C32BDFAB}" type="datetime1">
              <a:rPr lang="en-US" smtClean="0"/>
              <a:pPr/>
              <a:t>8/14/2020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42422B5-12DA-40CC-AE4D-EB9F472458FF}"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617515" y="304800"/>
            <a:ext cx="524256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7416800" y="6513670"/>
            <a:ext cx="4003040" cy="274320"/>
          </a:xfrm>
        </p:spPr>
        <p:txBody>
          <a:bodyPr vert="horz" rtlCol="0"/>
          <a:lstStyle>
            <a:extLst/>
          </a:lstStyle>
          <a:p>
            <a:fld id="{1A7C3EC7-B7A8-467B-A043-A6BA6621D453}" type="datetime1">
              <a:rPr lang="en-US" smtClean="0"/>
              <a:pPr/>
              <a:t>8/14/2020</a:t>
            </a:fld>
            <a:endParaRPr lang="en-US"/>
          </a:p>
        </p:txBody>
      </p:sp>
      <p:sp>
        <p:nvSpPr>
          <p:cNvPr id="10" name="Slide Number Placeholder 9"/>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842422B5-12DA-40CC-AE4D-EB9F472458FF}" type="slidenum">
              <a:rPr lang="en-US" smtClean="0"/>
              <a:pPr/>
              <a:t>‹#›</a:t>
            </a:fld>
            <a:endParaRPr lang="en-US"/>
          </a:p>
        </p:txBody>
      </p:sp>
      <p:sp>
        <p:nvSpPr>
          <p:cNvPr id="11" name="Footer Placeholder 10"/>
          <p:cNvSpPr>
            <a:spLocks noGrp="1"/>
          </p:cNvSpPr>
          <p:nvPr>
            <p:ph type="ftr" sz="quarter" idx="12"/>
          </p:nvPr>
        </p:nvSpPr>
        <p:spPr>
          <a:xfrm>
            <a:off x="2133600" y="6513670"/>
            <a:ext cx="5209952"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7416800" y="6509004"/>
            <a:ext cx="4003040" cy="274320"/>
          </a:xfrm>
        </p:spPr>
        <p:txBody>
          <a:bodyPr vert="horz" rtlCol="0"/>
          <a:lstStyle>
            <a:extLst/>
          </a:lstStyle>
          <a:p>
            <a:fld id="{8A656EBB-3674-4C80-A7FF-3B979F5315DA}" type="datetime1">
              <a:rPr lang="en-US" smtClean="0"/>
              <a:pPr/>
              <a:t>8/14/2020</a:t>
            </a:fld>
            <a:endParaRPr lang="en-US"/>
          </a:p>
        </p:txBody>
      </p:sp>
      <p:sp>
        <p:nvSpPr>
          <p:cNvPr id="9" name="Slide Number Placeholder 8"/>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842422B5-12DA-40CC-AE4D-EB9F472458FF}" type="slidenum">
              <a:rPr lang="en-US" smtClean="0"/>
              <a:pPr/>
              <a:t>‹#›</a:t>
            </a:fld>
            <a:endParaRPr lang="en-US"/>
          </a:p>
        </p:txBody>
      </p:sp>
      <p:sp>
        <p:nvSpPr>
          <p:cNvPr id="10" name="Footer Placeholder 9"/>
          <p:cNvSpPr>
            <a:spLocks noGrp="1"/>
          </p:cNvSpPr>
          <p:nvPr>
            <p:ph type="ftr" sz="quarter" idx="12"/>
          </p:nvPr>
        </p:nvSpPr>
        <p:spPr>
          <a:xfrm>
            <a:off x="2133600" y="6509004"/>
            <a:ext cx="5209952" cy="274320"/>
          </a:xfrm>
        </p:spPr>
        <p:txBody>
          <a:bodyPr vert="horz" rtlCol="0"/>
          <a:lstStyle>
            <a:extLst/>
          </a:lstStyle>
          <a:p>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4000"/>
            <a:lum/>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9F0484A-F300-4B64-A3A1-4509DE43DA60}" type="datetime1">
              <a:rPr lang="en-US" smtClean="0"/>
              <a:pPr/>
              <a:t>8/14/2020</a:t>
            </a:fld>
            <a:endParaRPr lang="en-US" dirty="0"/>
          </a:p>
        </p:txBody>
      </p:sp>
      <p:sp>
        <p:nvSpPr>
          <p:cNvPr id="23" name="Slide Number Placeholder 22"/>
          <p:cNvSpPr>
            <a:spLocks noGrp="1"/>
          </p:cNvSpPr>
          <p:nvPr>
            <p:ph type="sldNum" sz="quarter" idx="4"/>
          </p:nvPr>
        </p:nvSpPr>
        <p:spPr>
          <a:xfrm>
            <a:off x="11518603"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42422B5-12DA-40CC-AE4D-EB9F472458FF}" type="slidenum">
              <a:rPr lang="en-US" smtClean="0"/>
              <a:pPr/>
              <a:t>‹#›</a:t>
            </a:fld>
            <a:endParaRPr lang="en-US"/>
          </a:p>
        </p:txBody>
      </p:sp>
      <p:sp>
        <p:nvSpPr>
          <p:cNvPr id="22" name="Title Placeholder 21"/>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46237"/>
            <a:ext cx="109728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8" name="Picture 7" descr="suv_logo.png"/>
          <p:cNvPicPr>
            <a:picLocks noChangeAspect="1"/>
          </p:cNvPicPr>
          <p:nvPr userDrawn="1"/>
        </p:nvPicPr>
        <p:blipFill>
          <a:blip r:embed="rId14" cstate="print"/>
          <a:stretch>
            <a:fillRect/>
          </a:stretch>
        </p:blipFill>
        <p:spPr>
          <a:xfrm>
            <a:off x="8796842" y="5385880"/>
            <a:ext cx="1043574" cy="1205224"/>
          </a:xfrm>
          <a:prstGeom prst="rect">
            <a:avLst/>
          </a:prstGeom>
        </p:spPr>
      </p:pic>
      <p:sp>
        <p:nvSpPr>
          <p:cNvPr id="9" name="TextBox 14"/>
          <p:cNvSpPr txBox="1"/>
          <p:nvPr userDrawn="1"/>
        </p:nvSpPr>
        <p:spPr>
          <a:xfrm>
            <a:off x="983432" y="6309320"/>
            <a:ext cx="8077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Ekta S Patel, Assistant Professor, Sumandeep</a:t>
            </a:r>
            <a:r>
              <a:rPr lang="en-US" b="1" baseline="0" dirty="0" smtClean="0"/>
              <a:t> </a:t>
            </a:r>
            <a:r>
              <a:rPr lang="en-US" b="1" dirty="0" smtClean="0"/>
              <a:t>Nursing</a:t>
            </a:r>
            <a:r>
              <a:rPr lang="en-US" b="1" baseline="0" dirty="0" smtClean="0"/>
              <a:t> </a:t>
            </a:r>
            <a:r>
              <a:rPr lang="en-US" b="1" dirty="0" smtClean="0"/>
              <a:t>College, SVDU.</a:t>
            </a:r>
            <a:endParaRPr lang="en-US" b="1"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iming>
    <p:tnLst>
      <p:par>
        <p:cTn id="1" dur="indefinite" restart="never" nodeType="tmRoot"/>
      </p:par>
    </p:tnLst>
  </p:timing>
  <p:hf sldNum="0"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n-IN" sz="8000" b="1" dirty="0" smtClean="0">
                <a:solidFill>
                  <a:srgbClr val="FF0000"/>
                </a:solidFill>
              </a:rPr>
              <a:t>MENINGITIS</a:t>
            </a:r>
            <a:endParaRPr lang="en-IN" sz="8000" dirty="0">
              <a:solidFill>
                <a:srgbClr val="FF0000"/>
              </a:solidFill>
            </a:endParaRPr>
          </a:p>
        </p:txBody>
      </p:sp>
      <p:sp>
        <p:nvSpPr>
          <p:cNvPr id="2" name="Subtitle 1"/>
          <p:cNvSpPr>
            <a:spLocks noGrp="1"/>
          </p:cNvSpPr>
          <p:nvPr>
            <p:ph type="subTitle" idx="1"/>
          </p:nvPr>
        </p:nvSpPr>
        <p:spPr/>
        <p:txBody>
          <a:bodyPr/>
          <a:lstStyle/>
          <a:p>
            <a:r>
              <a:rPr lang="en-IN" dirty="0" smtClean="0"/>
              <a:t>BY </a:t>
            </a:r>
          </a:p>
          <a:p>
            <a:r>
              <a:rPr lang="en-IN" dirty="0" smtClean="0"/>
              <a:t>MS EKTA S PATEL</a:t>
            </a:r>
          </a:p>
          <a:p>
            <a:r>
              <a:rPr lang="en-IN" dirty="0" smtClean="0"/>
              <a:t>ASSISTANT PROFESSOR</a:t>
            </a:r>
            <a:endParaRPr lang="en-IN" dirty="0"/>
          </a:p>
        </p:txBody>
      </p:sp>
      <p:pic>
        <p:nvPicPr>
          <p:cNvPr id="68610" name="Picture 2" descr="Related image"/>
          <p:cNvPicPr>
            <a:picLocks noChangeAspect="1" noChangeArrowheads="1"/>
          </p:cNvPicPr>
          <p:nvPr/>
        </p:nvPicPr>
        <p:blipFill>
          <a:blip r:embed="rId2" cstate="print"/>
          <a:srcRect/>
          <a:stretch>
            <a:fillRect/>
          </a:stretch>
        </p:blipFill>
        <p:spPr bwMode="auto">
          <a:xfrm>
            <a:off x="551384" y="2924944"/>
            <a:ext cx="5112568" cy="342617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b="1" dirty="0" smtClean="0">
                <a:solidFill>
                  <a:srgbClr val="FF0066"/>
                </a:solidFill>
              </a:rPr>
              <a:t>Viral meningitis:</a:t>
            </a:r>
            <a:endParaRPr lang="en-IN" dirty="0">
              <a:solidFill>
                <a:srgbClr val="FF0066"/>
              </a:solidFill>
            </a:endParaRPr>
          </a:p>
        </p:txBody>
      </p:sp>
      <p:sp>
        <p:nvSpPr>
          <p:cNvPr id="3" name="Content Placeholder 2"/>
          <p:cNvSpPr>
            <a:spLocks noGrp="1"/>
          </p:cNvSpPr>
          <p:nvPr>
            <p:ph idx="1"/>
          </p:nvPr>
        </p:nvSpPr>
        <p:spPr/>
        <p:txBody>
          <a:bodyPr/>
          <a:lstStyle/>
          <a:p>
            <a:pPr>
              <a:lnSpc>
                <a:spcPct val="150000"/>
              </a:lnSpc>
            </a:pPr>
            <a:r>
              <a:rPr lang="en-IN" dirty="0" smtClean="0"/>
              <a:t>Viral meningitis is usually mild and often clears on its own. </a:t>
            </a:r>
          </a:p>
          <a:p>
            <a:pPr algn="just">
              <a:lnSpc>
                <a:spcPct val="150000"/>
              </a:lnSpc>
            </a:pPr>
            <a:r>
              <a:rPr lang="en-IN" dirty="0" err="1" smtClean="0"/>
              <a:t>Enteroviruses</a:t>
            </a:r>
            <a:r>
              <a:rPr lang="en-IN" dirty="0" smtClean="0"/>
              <a:t>, which are most common in late summer and early fall. Viruses such as herpes simplex virus, HIV, mumps, West Nile virus and others also can cause viral meningitis.</a:t>
            </a:r>
          </a:p>
          <a:p>
            <a:pPr>
              <a:lnSpc>
                <a:spcPct val="150000"/>
              </a:lnSpc>
            </a:pPr>
            <a:endParaRPr lang="en-IN"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b="1" dirty="0" smtClean="0">
                <a:solidFill>
                  <a:srgbClr val="FF0066"/>
                </a:solidFill>
              </a:rPr>
              <a:t>Chronic meningitis:</a:t>
            </a:r>
            <a:endParaRPr lang="en-IN" dirty="0">
              <a:solidFill>
                <a:srgbClr val="FF0066"/>
              </a:solidFill>
            </a:endParaRPr>
          </a:p>
        </p:txBody>
      </p:sp>
      <p:sp>
        <p:nvSpPr>
          <p:cNvPr id="3" name="Content Placeholder 2"/>
          <p:cNvSpPr>
            <a:spLocks noGrp="1"/>
          </p:cNvSpPr>
          <p:nvPr>
            <p:ph idx="1"/>
          </p:nvPr>
        </p:nvSpPr>
        <p:spPr/>
        <p:txBody>
          <a:bodyPr/>
          <a:lstStyle/>
          <a:p>
            <a:pPr algn="just"/>
            <a:r>
              <a:rPr lang="en-IN" dirty="0" smtClean="0"/>
              <a:t>Slow-growing organisms (such as fungi and Mycobacterium tuberculosis) that invade the membranes and fluid surrounding your brain cause chronic meningitis. </a:t>
            </a:r>
          </a:p>
          <a:p>
            <a:pPr algn="just"/>
            <a:r>
              <a:rPr lang="en-IN" dirty="0" smtClean="0"/>
              <a:t>Chronic meningitis develops over two weeks or more. The symptoms of chronic meningitis — headaches, fever, vomiting and mental cloudiness — are similar to those of acute meningitis.</a:t>
            </a:r>
          </a:p>
          <a:p>
            <a:pPr algn="just"/>
            <a:endParaRPr lang="en-IN"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b="1" dirty="0" smtClean="0">
                <a:solidFill>
                  <a:srgbClr val="FF0066"/>
                </a:solidFill>
              </a:rPr>
              <a:t>Fungal meningitis:</a:t>
            </a:r>
            <a:endParaRPr lang="en-IN" dirty="0">
              <a:solidFill>
                <a:srgbClr val="FF0066"/>
              </a:solidFill>
            </a:endParaRPr>
          </a:p>
        </p:txBody>
      </p:sp>
      <p:sp>
        <p:nvSpPr>
          <p:cNvPr id="3" name="Content Placeholder 2"/>
          <p:cNvSpPr>
            <a:spLocks noGrp="1"/>
          </p:cNvSpPr>
          <p:nvPr>
            <p:ph idx="1"/>
          </p:nvPr>
        </p:nvSpPr>
        <p:spPr/>
        <p:txBody>
          <a:bodyPr/>
          <a:lstStyle/>
          <a:p>
            <a:pPr algn="just"/>
            <a:r>
              <a:rPr lang="en-IN" dirty="0" smtClean="0"/>
              <a:t>Fungal meningitis is relatively uncommon and causes chronic meningitis. It may mimic acute bacterial meningitis. </a:t>
            </a:r>
          </a:p>
          <a:p>
            <a:pPr algn="just"/>
            <a:r>
              <a:rPr lang="en-IN" dirty="0" smtClean="0"/>
              <a:t>Fungal meningitis isn't contagious from person to person. </a:t>
            </a:r>
            <a:r>
              <a:rPr lang="en-IN" dirty="0" err="1" smtClean="0"/>
              <a:t>Cryptococcal</a:t>
            </a:r>
            <a:r>
              <a:rPr lang="en-IN" dirty="0" smtClean="0"/>
              <a:t> meningitis is a common fungal form of the disease that affects people with immune deficiencies, such as AIDS. It's life-threatening if not treated with an antifungal medication.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b="1" dirty="0" smtClean="0">
                <a:solidFill>
                  <a:srgbClr val="FF0066"/>
                </a:solidFill>
              </a:rPr>
              <a:t>Other meningitis causes:</a:t>
            </a:r>
            <a:endParaRPr lang="en-IN" dirty="0">
              <a:solidFill>
                <a:srgbClr val="FF0066"/>
              </a:solidFill>
            </a:endParaRPr>
          </a:p>
        </p:txBody>
      </p:sp>
      <p:sp>
        <p:nvSpPr>
          <p:cNvPr id="3" name="Content Placeholder 2"/>
          <p:cNvSpPr>
            <a:spLocks noGrp="1"/>
          </p:cNvSpPr>
          <p:nvPr>
            <p:ph idx="1"/>
          </p:nvPr>
        </p:nvSpPr>
        <p:spPr/>
        <p:txBody>
          <a:bodyPr/>
          <a:lstStyle/>
          <a:p>
            <a:r>
              <a:rPr lang="en-IN" dirty="0" smtClean="0"/>
              <a:t>Meningitis can also result from </a:t>
            </a:r>
            <a:r>
              <a:rPr lang="en-IN" dirty="0" err="1" smtClean="0"/>
              <a:t>noninfectious</a:t>
            </a:r>
            <a:r>
              <a:rPr lang="en-IN" dirty="0" smtClean="0"/>
              <a:t> causes, such as chemical reactions, drug allergies, some types of cancer and inflammatory diseases such as </a:t>
            </a:r>
            <a:r>
              <a:rPr lang="en-IN" dirty="0" err="1" smtClean="0"/>
              <a:t>sarcoidosis</a:t>
            </a:r>
            <a:r>
              <a:rPr lang="en-IN" dirty="0" smtClean="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b="1" dirty="0" smtClean="0">
                <a:solidFill>
                  <a:srgbClr val="FF0066"/>
                </a:solidFill>
              </a:rPr>
              <a:t>Risk factors for meningitis include:</a:t>
            </a:r>
            <a:endParaRPr lang="en-IN" dirty="0">
              <a:solidFill>
                <a:srgbClr val="FF0066"/>
              </a:solidFill>
            </a:endParaRPr>
          </a:p>
        </p:txBody>
      </p:sp>
      <p:sp>
        <p:nvSpPr>
          <p:cNvPr id="3" name="Content Placeholder 2"/>
          <p:cNvSpPr>
            <a:spLocks noGrp="1"/>
          </p:cNvSpPr>
          <p:nvPr>
            <p:ph idx="1"/>
          </p:nvPr>
        </p:nvSpPr>
        <p:spPr/>
        <p:txBody>
          <a:bodyPr>
            <a:normAutofit/>
          </a:bodyPr>
          <a:lstStyle/>
          <a:p>
            <a:pPr lvl="0" algn="just"/>
            <a:r>
              <a:rPr lang="en-IN" b="1" u="sng" dirty="0" smtClean="0"/>
              <a:t>Skipping vaccinations.</a:t>
            </a:r>
            <a:r>
              <a:rPr lang="en-IN" dirty="0" smtClean="0"/>
              <a:t> Risk rises for anyone who hasn't completed the recommended childhood or adult vaccination schedule.</a:t>
            </a:r>
          </a:p>
          <a:p>
            <a:pPr lvl="0" algn="just"/>
            <a:r>
              <a:rPr lang="en-IN" b="1" u="sng" dirty="0" smtClean="0"/>
              <a:t>Age.</a:t>
            </a:r>
            <a:r>
              <a:rPr lang="en-IN" dirty="0" smtClean="0"/>
              <a:t> Most cases of viral meningitis occur in children younger than age 5. Bacterial meningitis is common in those under age 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b="1" u="sng" dirty="0" smtClean="0"/>
              <a:t>Living in a community setting.</a:t>
            </a:r>
            <a:r>
              <a:rPr lang="en-IN" u="sng" dirty="0" smtClean="0"/>
              <a:t> </a:t>
            </a:r>
            <a:r>
              <a:rPr lang="en-IN" dirty="0" smtClean="0"/>
              <a:t>College students living in dormitories, personnel on military bases, and children in boarding schools and child care facilities are at greater risk of meningococcal meningitis. This is probably because the bacterium is spread by the respiratory route, and spreads quickly through large groups.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lgn="just"/>
            <a:r>
              <a:rPr lang="en-IN" b="1" u="sng" dirty="0" smtClean="0"/>
              <a:t>Pregnancy.</a:t>
            </a:r>
            <a:r>
              <a:rPr lang="en-IN" dirty="0" smtClean="0"/>
              <a:t> Pregnancy increases the risk of </a:t>
            </a:r>
            <a:r>
              <a:rPr lang="en-IN" dirty="0" err="1" smtClean="0"/>
              <a:t>listeriosis</a:t>
            </a:r>
            <a:r>
              <a:rPr lang="en-IN" dirty="0" smtClean="0"/>
              <a:t> — an infection caused by </a:t>
            </a:r>
            <a:r>
              <a:rPr lang="en-IN" dirty="0" err="1" smtClean="0"/>
              <a:t>listeria</a:t>
            </a:r>
            <a:r>
              <a:rPr lang="en-IN" dirty="0" smtClean="0"/>
              <a:t> bacteria, which also may cause meningitis. </a:t>
            </a:r>
            <a:r>
              <a:rPr lang="en-IN" dirty="0" err="1" smtClean="0"/>
              <a:t>Listeriosis</a:t>
            </a:r>
            <a:r>
              <a:rPr lang="en-IN" dirty="0" smtClean="0"/>
              <a:t> increases the risk of miscarriage, stillbirth and premature delivery.</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b="1" u="sng" dirty="0" smtClean="0"/>
              <a:t>Compromised immune system</a:t>
            </a:r>
            <a:r>
              <a:rPr lang="en-IN" b="1" dirty="0" smtClean="0"/>
              <a:t>.</a:t>
            </a:r>
            <a:r>
              <a:rPr lang="en-IN" dirty="0" smtClean="0"/>
              <a:t> AIDS, alcoholism, diabetes, use of immunosuppressant drugs and other factors that affect your immune system also make you more susceptible to meningitis. Having your spleen removed also increases your risk, and patients without a spleen should get vaccinated to minimize that risk.</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12" y="2857496"/>
            <a:ext cx="10972800" cy="1143000"/>
          </a:xfrm>
        </p:spPr>
        <p:txBody>
          <a:bodyPr>
            <a:noAutofit/>
          </a:bodyPr>
          <a:lstStyle/>
          <a:p>
            <a:pPr lvl="0" algn="ctr"/>
            <a:r>
              <a:rPr lang="en-IN" sz="8000" b="1" dirty="0" smtClean="0">
                <a:solidFill>
                  <a:srgbClr val="00B0F0"/>
                </a:solidFill>
              </a:rPr>
              <a:t>Pathophysiology:</a:t>
            </a: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09522" y="285728"/>
          <a:ext cx="11553844"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50" y="2714620"/>
            <a:ext cx="10972800" cy="1143000"/>
          </a:xfrm>
        </p:spPr>
        <p:txBody>
          <a:bodyPr>
            <a:noAutofit/>
          </a:bodyPr>
          <a:lstStyle/>
          <a:p>
            <a:pPr algn="ctr"/>
            <a:r>
              <a:rPr lang="en-IN" sz="8000" b="1" dirty="0" smtClean="0">
                <a:solidFill>
                  <a:srgbClr val="00B0F0"/>
                </a:solidFill>
              </a:rPr>
              <a:t>Introduction:</a:t>
            </a: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74" y="2786058"/>
            <a:ext cx="10972800" cy="1143000"/>
          </a:xfrm>
        </p:spPr>
        <p:txBody>
          <a:bodyPr>
            <a:noAutofit/>
          </a:bodyPr>
          <a:lstStyle/>
          <a:p>
            <a:pPr lvl="0" algn="ctr"/>
            <a:r>
              <a:rPr lang="en-IN" sz="8000" b="1" dirty="0" smtClean="0">
                <a:solidFill>
                  <a:srgbClr val="00B0F0"/>
                </a:solidFill>
              </a:rPr>
              <a:t>Clinical manifestation:</a:t>
            </a: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274" y="1428736"/>
            <a:ext cx="10972800" cy="4526280"/>
          </a:xfrm>
        </p:spPr>
        <p:txBody>
          <a:bodyPr>
            <a:noAutofit/>
          </a:bodyPr>
          <a:lstStyle/>
          <a:p>
            <a:pPr lvl="0"/>
            <a:r>
              <a:rPr lang="en-IN" dirty="0" smtClean="0"/>
              <a:t>Fever</a:t>
            </a:r>
          </a:p>
          <a:p>
            <a:pPr lvl="0"/>
            <a:r>
              <a:rPr lang="en-IN" dirty="0" smtClean="0"/>
              <a:t>Severe headache</a:t>
            </a:r>
          </a:p>
          <a:p>
            <a:pPr lvl="0"/>
            <a:r>
              <a:rPr lang="en-IN" dirty="0" smtClean="0"/>
              <a:t>Nausea and vomiting</a:t>
            </a:r>
          </a:p>
          <a:p>
            <a:pPr lvl="0"/>
            <a:r>
              <a:rPr lang="en-IN" dirty="0" err="1" smtClean="0"/>
              <a:t>Nuchal</a:t>
            </a:r>
            <a:r>
              <a:rPr lang="en-IN" dirty="0" smtClean="0"/>
              <a:t> rigidity</a:t>
            </a:r>
          </a:p>
          <a:p>
            <a:pPr lvl="0"/>
            <a:r>
              <a:rPr lang="en-IN" dirty="0" smtClean="0"/>
              <a:t>Positive Kerning’s sign</a:t>
            </a:r>
          </a:p>
          <a:p>
            <a:pPr lvl="0"/>
            <a:r>
              <a:rPr lang="en-IN" dirty="0" smtClean="0"/>
              <a:t>Positive </a:t>
            </a:r>
            <a:r>
              <a:rPr lang="en-IN" dirty="0" err="1" smtClean="0"/>
              <a:t>Brudzinski’s</a:t>
            </a:r>
            <a:r>
              <a:rPr lang="en-IN" dirty="0" smtClean="0"/>
              <a:t> sign</a:t>
            </a:r>
          </a:p>
          <a:p>
            <a:pPr lvl="0"/>
            <a:r>
              <a:rPr lang="en-IN" dirty="0" smtClean="0"/>
              <a:t>Photophobia</a:t>
            </a:r>
          </a:p>
          <a:p>
            <a:pPr lvl="0"/>
            <a:r>
              <a:rPr lang="en-IN" dirty="0" smtClean="0"/>
              <a:t>A decreased level of consciousness</a:t>
            </a:r>
          </a:p>
          <a:p>
            <a:pPr lvl="0"/>
            <a:r>
              <a:rPr lang="en-IN" dirty="0" smtClean="0"/>
              <a:t>Signs of increase ICP</a:t>
            </a:r>
          </a:p>
          <a:p>
            <a:pPr lvl="0"/>
            <a:r>
              <a:rPr lang="en-IN" dirty="0" smtClean="0"/>
              <a:t>Coma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9634" name="Picture 2" descr="Image result for Positive Kernig’s sign clipart"/>
          <p:cNvPicPr>
            <a:picLocks noChangeAspect="1" noChangeArrowheads="1"/>
          </p:cNvPicPr>
          <p:nvPr/>
        </p:nvPicPr>
        <p:blipFill>
          <a:blip r:embed="rId2" cstate="print"/>
          <a:srcRect/>
          <a:stretch>
            <a:fillRect/>
          </a:stretch>
        </p:blipFill>
        <p:spPr bwMode="auto">
          <a:xfrm>
            <a:off x="1166778" y="785794"/>
            <a:ext cx="9715568" cy="5500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50" y="2500306"/>
            <a:ext cx="10972800" cy="1714504"/>
          </a:xfrm>
        </p:spPr>
        <p:txBody>
          <a:bodyPr>
            <a:noAutofit/>
          </a:bodyPr>
          <a:lstStyle/>
          <a:p>
            <a:pPr lvl="0" algn="ctr"/>
            <a:r>
              <a:rPr lang="en-IN" sz="8000" b="1" dirty="0" smtClean="0">
                <a:solidFill>
                  <a:srgbClr val="00B0F0"/>
                </a:solidFill>
              </a:rPr>
              <a:t>Diagnostic evaluation:</a:t>
            </a: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FF0066"/>
                </a:solidFill>
              </a:rPr>
              <a:t>Blood cultures:</a:t>
            </a:r>
            <a:endParaRPr lang="en-IN" dirty="0">
              <a:solidFill>
                <a:srgbClr val="FF0066"/>
              </a:solidFill>
            </a:endParaRPr>
          </a:p>
        </p:txBody>
      </p:sp>
      <p:sp>
        <p:nvSpPr>
          <p:cNvPr id="3" name="Content Placeholder 2"/>
          <p:cNvSpPr>
            <a:spLocks noGrp="1"/>
          </p:cNvSpPr>
          <p:nvPr>
            <p:ph idx="1"/>
          </p:nvPr>
        </p:nvSpPr>
        <p:spPr/>
        <p:txBody>
          <a:bodyPr>
            <a:normAutofit/>
          </a:bodyPr>
          <a:lstStyle/>
          <a:p>
            <a:pPr lvl="0" algn="just"/>
            <a:r>
              <a:rPr lang="en-IN" dirty="0" smtClean="0"/>
              <a:t>Blood samples are placed in a special dish to see if it grows microorganisms, particularly bacteria. A sample may also be placed on a slide and stained (Gram's stain), then studied under a microscope for bacteria.</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FF0066"/>
                </a:solidFill>
              </a:rPr>
              <a:t>Imaging:</a:t>
            </a:r>
            <a:endParaRPr lang="en-IN" dirty="0">
              <a:solidFill>
                <a:srgbClr val="FF0066"/>
              </a:solidFill>
            </a:endParaRPr>
          </a:p>
        </p:txBody>
      </p:sp>
      <p:sp>
        <p:nvSpPr>
          <p:cNvPr id="3" name="Content Placeholder 2"/>
          <p:cNvSpPr>
            <a:spLocks noGrp="1"/>
          </p:cNvSpPr>
          <p:nvPr>
            <p:ph idx="1"/>
          </p:nvPr>
        </p:nvSpPr>
        <p:spPr/>
        <p:txBody>
          <a:bodyPr>
            <a:normAutofit/>
          </a:bodyPr>
          <a:lstStyle/>
          <a:p>
            <a:pPr lvl="0" algn="just"/>
            <a:r>
              <a:rPr lang="en-IN" dirty="0" smtClean="0"/>
              <a:t>Computerized tomography (CT) or magnetic resonance (MR) scans of the head may show swelling or inflammation. X-rays or CT scans of the chest or sinuses may also show infection in other areas that may be associated with meningitis.</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FF0066"/>
                </a:solidFill>
              </a:rPr>
              <a:t>Spinal tap (lumbar puncture).</a:t>
            </a:r>
            <a:endParaRPr lang="en-IN" dirty="0">
              <a:solidFill>
                <a:srgbClr val="FF0066"/>
              </a:solidFill>
            </a:endParaRPr>
          </a:p>
        </p:txBody>
      </p:sp>
      <p:sp>
        <p:nvSpPr>
          <p:cNvPr id="3" name="Content Placeholder 2"/>
          <p:cNvSpPr>
            <a:spLocks noGrp="1"/>
          </p:cNvSpPr>
          <p:nvPr>
            <p:ph idx="1"/>
          </p:nvPr>
        </p:nvSpPr>
        <p:spPr/>
        <p:txBody>
          <a:bodyPr>
            <a:normAutofit/>
          </a:bodyPr>
          <a:lstStyle/>
          <a:p>
            <a:pPr lvl="0" algn="just"/>
            <a:r>
              <a:rPr lang="en-IN" dirty="0" smtClean="0"/>
              <a:t>For a definitive diagnosis of meningitis, you'll need a spinal tap to collect cerebrospinal fluid (CSF). In people with meningitis, the CSF often shows a low sugar (glucose) level along with an increased white blood cell count and increased protein.</a:t>
            </a:r>
          </a:p>
          <a:p>
            <a:endParaRPr lang="en-IN" dirty="0" smtClean="0"/>
          </a:p>
          <a:p>
            <a:endParaRPr lang="en-IN"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292100" lvl="1" indent="-292100" algn="just">
              <a:spcBef>
                <a:spcPts val="0"/>
              </a:spcBef>
              <a:buClr>
                <a:schemeClr val="accent1"/>
              </a:buClr>
              <a:buSzPct val="70000"/>
              <a:buFont typeface="Wingdings 2"/>
              <a:buChar char=""/>
            </a:pPr>
            <a:r>
              <a:rPr lang="en-IN" sz="3200" dirty="0" smtClean="0"/>
              <a:t>CSF analysis may also help your doctor identify which bacterium caused the meningitis. If your doctor suspects viral meningitis, he or she may order a DNA-based test known as a polymerase chain reaction (PCR) amplification or a test to check for antibodies against certain viruses to determine the specific cause and determine proper treatment.</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50" y="2571744"/>
            <a:ext cx="10972800" cy="1143000"/>
          </a:xfrm>
        </p:spPr>
        <p:txBody>
          <a:bodyPr>
            <a:noAutofit/>
          </a:bodyPr>
          <a:lstStyle/>
          <a:p>
            <a:pPr lvl="0" algn="ctr"/>
            <a:r>
              <a:rPr lang="en-IN" sz="8000" b="1" dirty="0" smtClean="0">
                <a:solidFill>
                  <a:srgbClr val="00B0F0"/>
                </a:solidFill>
              </a:rPr>
              <a:t>Management:</a:t>
            </a: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lgn="just"/>
            <a:r>
              <a:rPr lang="en-IN" dirty="0" smtClean="0"/>
              <a:t>The assessment and management of meningitis should be approached through a team effort with nursing, infectious diseases specialists, neurology, internal medicine, and otolaryngology specialists, and laboratory and diagnostic staff.</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dirty="0" smtClean="0"/>
              <a:t>Meningitis is always cerebrospinal infection. Meningitis is a rare infection that affects the delicate membranes -- called meninges -- that cover the brain and spinal cord. </a:t>
            </a:r>
          </a:p>
          <a:p>
            <a:pPr algn="just"/>
            <a:r>
              <a:rPr lang="en-IN" dirty="0" smtClean="0"/>
              <a:t>There are several types of this disease, including bacterial, viral, and fungal.</a:t>
            </a:r>
          </a:p>
          <a:p>
            <a:pPr algn="just"/>
            <a:r>
              <a:rPr lang="en-IN" dirty="0" smtClean="0"/>
              <a:t>Bacterial meningitis can be life-threatening and spreads between people in close contact with each other.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lgn="just"/>
            <a:r>
              <a:rPr lang="en-IN" dirty="0" smtClean="0"/>
              <a:t>Most patients are given I.V. antibiotics until the laboratory findings determine the type of meningitis (</a:t>
            </a:r>
            <a:r>
              <a:rPr lang="en-IN" dirty="0" err="1" smtClean="0"/>
              <a:t>eg</a:t>
            </a:r>
            <a:r>
              <a:rPr lang="en-IN" dirty="0" smtClean="0"/>
              <a:t>, viral, bacterial). However, cultures should be taken before initiating antibiotics.</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609600" y="1646237"/>
            <a:ext cx="11201440" cy="4526280"/>
          </a:xfrm>
        </p:spPr>
        <p:txBody>
          <a:bodyPr>
            <a:noAutofit/>
          </a:bodyPr>
          <a:lstStyle/>
          <a:p>
            <a:pPr lvl="0" algn="just"/>
            <a:r>
              <a:rPr lang="en-IN" dirty="0" smtClean="0"/>
              <a:t>To manage inflammation, </a:t>
            </a:r>
            <a:r>
              <a:rPr lang="en-IN" dirty="0" err="1" smtClean="0"/>
              <a:t>dexamethasone</a:t>
            </a:r>
            <a:r>
              <a:rPr lang="en-IN" dirty="0" smtClean="0"/>
              <a:t> (</a:t>
            </a:r>
            <a:r>
              <a:rPr lang="en-IN" dirty="0" err="1" smtClean="0"/>
              <a:t>Decadron</a:t>
            </a:r>
            <a:r>
              <a:rPr lang="en-IN" dirty="0" smtClean="0"/>
              <a:t>) or another corticosteroid is given I.V.</a:t>
            </a:r>
          </a:p>
          <a:p>
            <a:pPr lvl="1" algn="just"/>
            <a:r>
              <a:rPr lang="en-IN" sz="3200" dirty="0" smtClean="0"/>
              <a:t>This may result in GI bleeding and mask clinical responses to treatments (</a:t>
            </a:r>
            <a:r>
              <a:rPr lang="en-IN" sz="3200" dirty="0" err="1" smtClean="0"/>
              <a:t>eg</a:t>
            </a:r>
            <a:r>
              <a:rPr lang="en-IN" sz="3200" dirty="0" smtClean="0"/>
              <a:t>, resolved fever).</a:t>
            </a:r>
          </a:p>
          <a:p>
            <a:pPr lvl="1" algn="just"/>
            <a:r>
              <a:rPr lang="en-IN" sz="3200" dirty="0" smtClean="0"/>
              <a:t>This steroid should be used before or with the first dose of antibiotics (I.V. 0.6 mg/kg/day in four divided doses for the first 4 days of antibiotics), and should be confined to patients older than age 6 weeks.</a:t>
            </a:r>
          </a:p>
          <a:p>
            <a:pPr lvl="1" algn="just"/>
            <a:r>
              <a:rPr lang="en-IN" sz="3200" dirty="0" err="1" smtClean="0"/>
              <a:t>Plasmapheresis</a:t>
            </a:r>
            <a:r>
              <a:rPr lang="en-IN" sz="3200" dirty="0" smtClean="0"/>
              <a:t> may be used experimentally to remove cytokines in some cases.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lgn="just"/>
            <a:r>
              <a:rPr lang="en-IN" dirty="0" err="1" smtClean="0"/>
              <a:t>Temozolomide</a:t>
            </a:r>
            <a:r>
              <a:rPr lang="en-IN" dirty="0" smtClean="0"/>
              <a:t> (</a:t>
            </a:r>
            <a:r>
              <a:rPr lang="en-IN" dirty="0" err="1" smtClean="0"/>
              <a:t>Temodar</a:t>
            </a:r>
            <a:r>
              <a:rPr lang="en-IN" dirty="0" smtClean="0"/>
              <a:t>), a second-generation </a:t>
            </a:r>
            <a:r>
              <a:rPr lang="en-IN" dirty="0" err="1" smtClean="0"/>
              <a:t>alkylating</a:t>
            </a:r>
            <a:r>
              <a:rPr lang="en-IN" dirty="0" smtClean="0"/>
              <a:t> agent, is effective against many cancers that result in </a:t>
            </a:r>
            <a:r>
              <a:rPr lang="en-IN" dirty="0" err="1" smtClean="0"/>
              <a:t>neoplastic</a:t>
            </a:r>
            <a:r>
              <a:rPr lang="en-IN" dirty="0" smtClean="0"/>
              <a:t> meningitis. External beam radiation may be used in conjunction with chemotherapy (</a:t>
            </a:r>
            <a:r>
              <a:rPr lang="en-IN" dirty="0" err="1" smtClean="0"/>
              <a:t>eg</a:t>
            </a:r>
            <a:r>
              <a:rPr lang="en-IN" dirty="0" smtClean="0"/>
              <a:t>, </a:t>
            </a:r>
            <a:r>
              <a:rPr lang="en-IN" dirty="0" err="1" smtClean="0"/>
              <a:t>intrathecal</a:t>
            </a:r>
            <a:r>
              <a:rPr lang="en-IN" dirty="0" smtClean="0"/>
              <a:t> </a:t>
            </a:r>
            <a:r>
              <a:rPr lang="en-IN" dirty="0" err="1" smtClean="0"/>
              <a:t>thiotepa</a:t>
            </a:r>
            <a:r>
              <a:rPr lang="en-IN" dirty="0" smtClean="0"/>
              <a:t> or </a:t>
            </a:r>
            <a:r>
              <a:rPr lang="en-IN" dirty="0" err="1" smtClean="0"/>
              <a:t>methotrexate</a:t>
            </a:r>
            <a:r>
              <a:rPr lang="en-IN" dirty="0" smtClean="0"/>
              <a:t>).</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lgn="just"/>
            <a:r>
              <a:rPr lang="en-IN" dirty="0" smtClean="0"/>
              <a:t>Cochlear implantation rehabilitation due to deafness caused by meningitis should be considered. Realistic goals must be set, as the patient may develop only environmental sound awareness and still have to deal with learning disabilities.</a:t>
            </a:r>
          </a:p>
          <a:p>
            <a:endParaRPr lang="en-IN" dirty="0" smtClean="0"/>
          </a:p>
          <a:p>
            <a:endParaRPr lang="en-IN" dirty="0" smtClean="0"/>
          </a:p>
          <a:p>
            <a:endParaRPr lang="en-IN"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lgn="just"/>
            <a:r>
              <a:rPr lang="en-IN" dirty="0" smtClean="0"/>
              <a:t>If meningitis is suspected after neurosurgical procedures, potential I.V. line </a:t>
            </a:r>
            <a:r>
              <a:rPr lang="en-IN" dirty="0" err="1" smtClean="0"/>
              <a:t>bacteremia</a:t>
            </a:r>
            <a:r>
              <a:rPr lang="en-IN" dirty="0" smtClean="0"/>
              <a:t>, CSF leak, or </a:t>
            </a:r>
            <a:r>
              <a:rPr lang="en-IN" dirty="0" err="1" smtClean="0"/>
              <a:t>immunosuppression</a:t>
            </a:r>
            <a:r>
              <a:rPr lang="en-IN" dirty="0" smtClean="0"/>
              <a:t>, therapy is also indicated for S. </a:t>
            </a:r>
            <a:r>
              <a:rPr lang="en-IN" dirty="0" err="1" smtClean="0"/>
              <a:t>aureus</a:t>
            </a:r>
            <a:r>
              <a:rPr lang="en-IN" dirty="0" smtClean="0"/>
              <a:t> and gram-negative bacilli.</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smtClean="0"/>
              <a:t>Antifungal agents, such as </a:t>
            </a:r>
            <a:r>
              <a:rPr lang="en-IN" dirty="0" err="1" smtClean="0"/>
              <a:t>amphotericin</a:t>
            </a:r>
            <a:r>
              <a:rPr lang="en-IN" dirty="0" smtClean="0"/>
              <a:t> B (</a:t>
            </a:r>
            <a:r>
              <a:rPr lang="en-IN" dirty="0" err="1" smtClean="0"/>
              <a:t>Fungizone</a:t>
            </a:r>
            <a:r>
              <a:rPr lang="en-IN" dirty="0" smtClean="0"/>
              <a:t>) and the </a:t>
            </a:r>
            <a:r>
              <a:rPr lang="en-IN" dirty="0" err="1" smtClean="0"/>
              <a:t>triazoles</a:t>
            </a:r>
            <a:r>
              <a:rPr lang="en-IN" dirty="0" smtClean="0"/>
              <a:t>, </a:t>
            </a:r>
            <a:r>
              <a:rPr lang="en-IN" dirty="0" err="1" smtClean="0"/>
              <a:t>fluconazole</a:t>
            </a:r>
            <a:r>
              <a:rPr lang="en-IN" dirty="0" smtClean="0"/>
              <a:t> (</a:t>
            </a:r>
            <a:r>
              <a:rPr lang="en-IN" dirty="0" err="1" smtClean="0"/>
              <a:t>Diflucan</a:t>
            </a:r>
            <a:r>
              <a:rPr lang="en-IN" dirty="0" smtClean="0"/>
              <a:t>) and </a:t>
            </a:r>
            <a:r>
              <a:rPr lang="en-IN" dirty="0" err="1" smtClean="0"/>
              <a:t>itraconazole</a:t>
            </a:r>
            <a:r>
              <a:rPr lang="en-IN" dirty="0" smtClean="0"/>
              <a:t> (</a:t>
            </a:r>
            <a:r>
              <a:rPr lang="en-IN" dirty="0" err="1" smtClean="0"/>
              <a:t>Sporanox</a:t>
            </a:r>
            <a:r>
              <a:rPr lang="en-IN" dirty="0" smtClean="0"/>
              <a:t>), are indicated for </a:t>
            </a:r>
            <a:r>
              <a:rPr lang="en-IN" dirty="0" err="1" smtClean="0"/>
              <a:t>cryptococcal</a:t>
            </a:r>
            <a:r>
              <a:rPr lang="en-IN" dirty="0" smtClean="0"/>
              <a:t> meningitis. Relapse is common if the patient does not have chronic suppressive therapy with </a:t>
            </a:r>
            <a:r>
              <a:rPr lang="en-IN" dirty="0" err="1" smtClean="0"/>
              <a:t>fluconazole</a:t>
            </a:r>
            <a:r>
              <a:rPr lang="en-IN" dirty="0" smtClean="0"/>
              <a:t> or another antifungal agent.</a:t>
            </a:r>
          </a:p>
          <a:p>
            <a:pPr algn="just">
              <a:buNone/>
            </a:pPr>
            <a:endParaRPr lang="en-IN" dirty="0" smtClean="0"/>
          </a:p>
          <a:p>
            <a:pPr>
              <a:buNone/>
            </a:pPr>
            <a:endParaRPr lang="en-IN"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smtClean="0"/>
              <a:t>Empiric </a:t>
            </a:r>
            <a:r>
              <a:rPr lang="en-IN" dirty="0" err="1" smtClean="0"/>
              <a:t>antituberculosis</a:t>
            </a:r>
            <a:r>
              <a:rPr lang="en-IN" dirty="0" smtClean="0"/>
              <a:t> drugs must be initiated if infection by Mycobacterium tuberculosis is suspected.</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12" y="2928934"/>
            <a:ext cx="10972800" cy="1143000"/>
          </a:xfrm>
        </p:spPr>
        <p:txBody>
          <a:bodyPr>
            <a:noAutofit/>
          </a:bodyPr>
          <a:lstStyle/>
          <a:p>
            <a:pPr lvl="0" algn="ctr"/>
            <a:r>
              <a:rPr lang="en-IN" sz="8000" b="1" dirty="0" smtClean="0">
                <a:solidFill>
                  <a:srgbClr val="00B0F0"/>
                </a:solidFill>
              </a:rPr>
              <a:t>Complications:</a:t>
            </a: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lgn="just"/>
            <a:r>
              <a:rPr lang="en-IN" dirty="0" smtClean="0"/>
              <a:t>Bacterial meningitis, particularly in children, may result in deafness, learning difficulties, spasticity, paresis, or cranial nerve disorders.</a:t>
            </a:r>
          </a:p>
          <a:p>
            <a:pPr lvl="0" algn="just"/>
            <a:r>
              <a:rPr lang="en-IN" dirty="0" smtClean="0"/>
              <a:t>Increased ICP in AIDS patients with </a:t>
            </a:r>
            <a:r>
              <a:rPr lang="en-IN" dirty="0" err="1" smtClean="0"/>
              <a:t>cryptococcal</a:t>
            </a:r>
            <a:r>
              <a:rPr lang="en-IN" dirty="0" smtClean="0"/>
              <a:t> meningitis has resulted in severe visual losses.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smtClean="0"/>
              <a:t>Seizures occur in 20% to 30% of patients.</a:t>
            </a:r>
          </a:p>
          <a:p>
            <a:pPr lvl="0" algn="just"/>
            <a:r>
              <a:rPr lang="en-IN" dirty="0" smtClean="0"/>
              <a:t>Increased ICP may result in cerebral edema, decreased perfusion, and tissue damage.</a:t>
            </a:r>
          </a:p>
          <a:p>
            <a:pPr lvl="0" algn="just"/>
            <a:r>
              <a:rPr lang="en-IN" dirty="0" smtClean="0"/>
              <a:t>Severe brain edema may result in </a:t>
            </a:r>
            <a:r>
              <a:rPr lang="en-IN" dirty="0" err="1" smtClean="0"/>
              <a:t>herniation</a:t>
            </a:r>
            <a:r>
              <a:rPr lang="en-IN" dirty="0" smtClean="0"/>
              <a:t> or compression of the brain stem.</a:t>
            </a:r>
          </a:p>
          <a:p>
            <a:pPr lvl="0" algn="just"/>
            <a:r>
              <a:rPr lang="en-IN" dirty="0" err="1" smtClean="0"/>
              <a:t>Purpura</a:t>
            </a:r>
            <a:r>
              <a:rPr lang="en-IN" dirty="0" smtClean="0"/>
              <a:t> may be associated with disseminated intravascular coagulation.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50" y="2357430"/>
            <a:ext cx="10972800" cy="1143000"/>
          </a:xfrm>
        </p:spPr>
        <p:txBody>
          <a:bodyPr>
            <a:noAutofit/>
          </a:bodyPr>
          <a:lstStyle/>
          <a:p>
            <a:pPr lvl="0" algn="ctr"/>
            <a:r>
              <a:rPr lang="en-IN" sz="8000" b="1" dirty="0" smtClean="0">
                <a:solidFill>
                  <a:srgbClr val="00B0F0"/>
                </a:solidFill>
              </a:rPr>
              <a:t>Definition:</a:t>
            </a: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50" y="2357430"/>
            <a:ext cx="10972800" cy="1143000"/>
          </a:xfrm>
        </p:spPr>
        <p:txBody>
          <a:bodyPr>
            <a:noAutofit/>
          </a:bodyPr>
          <a:lstStyle/>
          <a:p>
            <a:pPr lvl="0" algn="ctr"/>
            <a:r>
              <a:rPr lang="en-IN" sz="8000" b="1" dirty="0" smtClean="0">
                <a:solidFill>
                  <a:srgbClr val="00B0F0"/>
                </a:solidFill>
              </a:rPr>
              <a:t>Nursing Assessment:</a:t>
            </a: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smtClean="0"/>
              <a:t>Obtain a history of recent infections such as upper respiratory infection, and exposure to causative agents.</a:t>
            </a:r>
          </a:p>
          <a:p>
            <a:pPr lvl="0" algn="just"/>
            <a:r>
              <a:rPr lang="en-IN" dirty="0" smtClean="0"/>
              <a:t>Assess neurologic status and vital signs.</a:t>
            </a:r>
          </a:p>
          <a:p>
            <a:pPr lvl="0" algn="just"/>
            <a:r>
              <a:rPr lang="en-IN" dirty="0" smtClean="0"/>
              <a:t>Evaluate for signs of meningeal irritation.</a:t>
            </a:r>
          </a:p>
          <a:p>
            <a:pPr lvl="0" algn="just"/>
            <a:r>
              <a:rPr lang="en-IN" dirty="0" smtClean="0"/>
              <a:t>Assess </a:t>
            </a:r>
            <a:r>
              <a:rPr lang="en-IN" dirty="0" err="1" smtClean="0"/>
              <a:t>sensorineural</a:t>
            </a:r>
            <a:r>
              <a:rPr lang="en-IN" dirty="0" smtClean="0"/>
              <a:t> hearing loss (vision and hearing), cranial nerve damage (</a:t>
            </a:r>
            <a:r>
              <a:rPr lang="en-IN" dirty="0" err="1" smtClean="0"/>
              <a:t>eg</a:t>
            </a:r>
            <a:r>
              <a:rPr lang="en-IN" dirty="0" smtClean="0"/>
              <a:t>, facial nerve palsy), and diminished cognitive function.</a:t>
            </a:r>
          </a:p>
          <a:p>
            <a:pPr algn="just"/>
            <a:endParaRPr lang="en-IN"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74" y="3429000"/>
            <a:ext cx="10972800" cy="1428760"/>
          </a:xfrm>
        </p:spPr>
        <p:txBody>
          <a:bodyPr>
            <a:noAutofit/>
          </a:bodyPr>
          <a:lstStyle/>
          <a:p>
            <a:pPr lvl="0" algn="ctr"/>
            <a:r>
              <a:rPr lang="en-IN" sz="8000" b="1" dirty="0" smtClean="0">
                <a:solidFill>
                  <a:srgbClr val="00B0F0"/>
                </a:solidFill>
              </a:rPr>
              <a:t>Nursing Diagnoses:</a:t>
            </a:r>
            <a:endParaRPr lang="en-IN" sz="8000" dirty="0">
              <a:solidFill>
                <a:srgbClr val="00B0F0"/>
              </a:solidFill>
            </a:endParaRPr>
          </a:p>
        </p:txBody>
      </p:sp>
      <p:sp>
        <p:nvSpPr>
          <p:cNvPr id="3" name="Content Placeholder 2"/>
          <p:cNvSpPr>
            <a:spLocks noGrp="1"/>
          </p:cNvSpPr>
          <p:nvPr>
            <p:ph idx="1"/>
          </p:nvPr>
        </p:nvSpPr>
        <p:spPr/>
        <p:txBody>
          <a:bodyPr/>
          <a:lstStyle/>
          <a:p>
            <a:endParaRPr lang="en-IN"/>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lvl="0" algn="just"/>
            <a:r>
              <a:rPr lang="en-IN" dirty="0" smtClean="0"/>
              <a:t>Hyperthermia related to the infectious process and cerebral edema</a:t>
            </a:r>
          </a:p>
          <a:p>
            <a:pPr lvl="0" algn="just"/>
            <a:r>
              <a:rPr lang="en-IN" dirty="0" smtClean="0"/>
              <a:t>Risk for Imbalanced Fluid Volume related to fever and decreased intake</a:t>
            </a:r>
          </a:p>
          <a:p>
            <a:pPr lvl="0" algn="just"/>
            <a:r>
              <a:rPr lang="en-IN" dirty="0" smtClean="0"/>
              <a:t>Ineffective Tissue Perfusion (cerebral) related to infectious process and cerebral edema</a:t>
            </a:r>
          </a:p>
          <a:p>
            <a:pPr lvl="0" algn="just"/>
            <a:r>
              <a:rPr lang="en-IN" dirty="0" smtClean="0"/>
              <a:t>Acute Pain related to meningeal irritation</a:t>
            </a:r>
          </a:p>
          <a:p>
            <a:pPr lvl="0" algn="just"/>
            <a:r>
              <a:rPr lang="en-IN" dirty="0" smtClean="0"/>
              <a:t>Impaired Physical Mobility related to prolonged bed rest.</a:t>
            </a:r>
            <a:br>
              <a:rPr lang="en-IN" dirty="0" smtClean="0"/>
            </a:br>
            <a:endParaRPr lang="en-IN" dirty="0" smtClean="0"/>
          </a:p>
          <a:p>
            <a:pPr algn="just"/>
            <a:endParaRPr lang="en-IN"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12" y="2285992"/>
            <a:ext cx="10972800" cy="2286016"/>
          </a:xfrm>
        </p:spPr>
        <p:txBody>
          <a:bodyPr>
            <a:noAutofit/>
          </a:bodyPr>
          <a:lstStyle/>
          <a:p>
            <a:pPr lvl="0" algn="ctr"/>
            <a:r>
              <a:rPr lang="en-IN" sz="8000" b="1" dirty="0" smtClean="0">
                <a:solidFill>
                  <a:srgbClr val="00B0F0"/>
                </a:solidFill>
              </a:rPr>
              <a:t>Nursing Interventions:</a:t>
            </a: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smtClean="0">
                <a:solidFill>
                  <a:srgbClr val="FF0066"/>
                </a:solidFill>
              </a:rPr>
              <a:t>  </a:t>
            </a:r>
            <a:r>
              <a:rPr lang="en-IN" dirty="0" smtClean="0">
                <a:solidFill>
                  <a:srgbClr val="FF0066"/>
                </a:solidFill>
              </a:rPr>
              <a:t/>
            </a:r>
            <a:br>
              <a:rPr lang="en-IN" dirty="0" smtClean="0">
                <a:solidFill>
                  <a:srgbClr val="FF0066"/>
                </a:solidFill>
              </a:rPr>
            </a:br>
            <a:r>
              <a:rPr lang="en-IN" b="1" dirty="0" smtClean="0">
                <a:solidFill>
                  <a:srgbClr val="FF0066"/>
                </a:solidFill>
              </a:rPr>
              <a:t>Reducing Fever:</a:t>
            </a:r>
            <a:endParaRPr lang="en-IN" dirty="0">
              <a:solidFill>
                <a:srgbClr val="FF0066"/>
              </a:solidFill>
            </a:endParaRPr>
          </a:p>
        </p:txBody>
      </p:sp>
      <p:sp>
        <p:nvSpPr>
          <p:cNvPr id="3" name="Content Placeholder 2"/>
          <p:cNvSpPr>
            <a:spLocks noGrp="1"/>
          </p:cNvSpPr>
          <p:nvPr>
            <p:ph idx="1"/>
          </p:nvPr>
        </p:nvSpPr>
        <p:spPr/>
        <p:txBody>
          <a:bodyPr>
            <a:normAutofit/>
          </a:bodyPr>
          <a:lstStyle/>
          <a:p>
            <a:pPr lvl="0" algn="just"/>
            <a:r>
              <a:rPr lang="en-IN" dirty="0" smtClean="0"/>
              <a:t>Administer antimicrobial agents on time to maintain optimal blood levels.</a:t>
            </a:r>
          </a:p>
          <a:p>
            <a:pPr lvl="0" algn="just"/>
            <a:r>
              <a:rPr lang="en-IN" dirty="0" smtClean="0"/>
              <a:t>Monitor temperature frequently or continuously, and administer antipyretics as ordered.</a:t>
            </a:r>
          </a:p>
          <a:p>
            <a:pPr lvl="0" algn="just"/>
            <a:r>
              <a:rPr lang="en-IN" dirty="0" smtClean="0"/>
              <a:t>Institute other cooling measures, such as a hypothermia blanket, as indicated.</a:t>
            </a:r>
          </a:p>
          <a:p>
            <a:pPr algn="just"/>
            <a:endParaRPr lang="en-IN"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b="1" dirty="0" smtClean="0">
                <a:solidFill>
                  <a:srgbClr val="FF0066"/>
                </a:solidFill>
              </a:rPr>
              <a:t>Maintaining Fluid Balance:</a:t>
            </a:r>
            <a:endParaRPr lang="en-IN" dirty="0">
              <a:solidFill>
                <a:srgbClr val="FF0066"/>
              </a:solidFill>
            </a:endParaRPr>
          </a:p>
        </p:txBody>
      </p:sp>
      <p:sp>
        <p:nvSpPr>
          <p:cNvPr id="3" name="Content Placeholder 2"/>
          <p:cNvSpPr>
            <a:spLocks noGrp="1"/>
          </p:cNvSpPr>
          <p:nvPr>
            <p:ph idx="1"/>
          </p:nvPr>
        </p:nvSpPr>
        <p:spPr/>
        <p:txBody>
          <a:bodyPr/>
          <a:lstStyle/>
          <a:p>
            <a:pPr lvl="0" algn="just"/>
            <a:r>
              <a:rPr lang="en-IN" dirty="0" smtClean="0"/>
              <a:t>Prevent I.V. fluid overload, which may worsen cerebral edema.</a:t>
            </a:r>
          </a:p>
          <a:p>
            <a:pPr lvl="0" algn="just"/>
            <a:r>
              <a:rPr lang="en-IN" dirty="0" smtClean="0"/>
              <a:t>Monitor intake and output closely.</a:t>
            </a:r>
          </a:p>
          <a:p>
            <a:pPr lvl="0" algn="just"/>
            <a:r>
              <a:rPr lang="en-IN" dirty="0" smtClean="0"/>
              <a:t>Monitor CVP frequently.</a:t>
            </a:r>
          </a:p>
          <a:p>
            <a:pPr algn="just"/>
            <a:endParaRPr lang="en-IN"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b="1" dirty="0" smtClean="0">
                <a:solidFill>
                  <a:srgbClr val="FF0066"/>
                </a:solidFill>
              </a:rPr>
              <a:t>Enhancing Cerebral Perfusion:</a:t>
            </a:r>
            <a:endParaRPr lang="en-IN" dirty="0">
              <a:solidFill>
                <a:srgbClr val="FF0066"/>
              </a:solidFill>
            </a:endParaRPr>
          </a:p>
        </p:txBody>
      </p:sp>
      <p:sp>
        <p:nvSpPr>
          <p:cNvPr id="3" name="Content Placeholder 2"/>
          <p:cNvSpPr>
            <a:spLocks noGrp="1"/>
          </p:cNvSpPr>
          <p:nvPr>
            <p:ph idx="1"/>
          </p:nvPr>
        </p:nvSpPr>
        <p:spPr/>
        <p:txBody>
          <a:bodyPr>
            <a:normAutofit/>
          </a:bodyPr>
          <a:lstStyle/>
          <a:p>
            <a:pPr lvl="0" algn="just"/>
            <a:r>
              <a:rPr lang="en-IN" dirty="0" smtClean="0"/>
              <a:t>Assess LOC, vital signs, and neurologic parameters frequently. Observe for signs and symptoms of ICP (</a:t>
            </a:r>
            <a:r>
              <a:rPr lang="en-IN" dirty="0" err="1" smtClean="0"/>
              <a:t>eg</a:t>
            </a:r>
            <a:r>
              <a:rPr lang="en-IN" dirty="0" smtClean="0"/>
              <a:t>, decreased LOC, dilated pupils, widening pulse pressure).</a:t>
            </a:r>
          </a:p>
          <a:p>
            <a:pPr lvl="0" algn="just"/>
            <a:r>
              <a:rPr lang="en-IN" dirty="0" smtClean="0"/>
              <a:t>Maintain a quiet, calm environment to prevent agitation, which may cause an increased ICP.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smtClean="0"/>
              <a:t>Prepare patient for a lumbar puncture for CSF evaluation, and repeat spinal tap, if indicated. Lumbar puncture typically precedes </a:t>
            </a:r>
            <a:r>
              <a:rPr lang="en-IN" dirty="0" err="1" smtClean="0"/>
              <a:t>neuroimaging</a:t>
            </a:r>
            <a:r>
              <a:rPr lang="en-IN" dirty="0" smtClean="0"/>
              <a:t> (see page 471).</a:t>
            </a:r>
          </a:p>
          <a:p>
            <a:pPr lvl="0" algn="just"/>
            <a:r>
              <a:rPr lang="en-IN" dirty="0" smtClean="0"/>
              <a:t>Notify the health care provider of signs of deterioration: increasing temperature, decreasing LOC, seizure activity, or altered respirations.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b="1" dirty="0" smtClean="0">
                <a:solidFill>
                  <a:srgbClr val="FF0066"/>
                </a:solidFill>
              </a:rPr>
              <a:t>Reducing Pain:</a:t>
            </a:r>
            <a:endParaRPr lang="en-IN" dirty="0">
              <a:solidFill>
                <a:srgbClr val="FF0066"/>
              </a:solidFill>
            </a:endParaRPr>
          </a:p>
        </p:txBody>
      </p:sp>
      <p:sp>
        <p:nvSpPr>
          <p:cNvPr id="3" name="Content Placeholder 2"/>
          <p:cNvSpPr>
            <a:spLocks noGrp="1"/>
          </p:cNvSpPr>
          <p:nvPr>
            <p:ph idx="1"/>
          </p:nvPr>
        </p:nvSpPr>
        <p:spPr/>
        <p:txBody>
          <a:bodyPr>
            <a:normAutofit/>
          </a:bodyPr>
          <a:lstStyle/>
          <a:p>
            <a:pPr lvl="0" algn="just"/>
            <a:r>
              <a:rPr lang="en-IN" dirty="0" smtClean="0"/>
              <a:t>Administer analgesics as ordered; monitor for response and adverse reactions. Avoid </a:t>
            </a:r>
            <a:r>
              <a:rPr lang="en-IN" dirty="0" err="1" smtClean="0"/>
              <a:t>opioids</a:t>
            </a:r>
            <a:r>
              <a:rPr lang="en-IN" dirty="0" smtClean="0"/>
              <a:t>, which may mask a decreasing LOC.</a:t>
            </a:r>
          </a:p>
          <a:p>
            <a:pPr lvl="0" algn="just"/>
            <a:r>
              <a:rPr lang="en-IN" dirty="0" smtClean="0"/>
              <a:t>Darken the room if photophobia is present.</a:t>
            </a:r>
          </a:p>
          <a:p>
            <a:pPr lvl="0" algn="just"/>
            <a:r>
              <a:rPr lang="en-IN" dirty="0" smtClean="0"/>
              <a:t>Assist with position of comfort for neck stiffness, and turn patient slowly and carefully with head and neck in alignment.</a:t>
            </a:r>
          </a:p>
          <a:p>
            <a:pPr lvl="0" algn="just"/>
            <a:r>
              <a:rPr lang="en-IN" dirty="0" smtClean="0"/>
              <a:t>Elevate the head of the bed to decrease ICP and reduce pain.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50000"/>
              </a:lnSpc>
            </a:pPr>
            <a:r>
              <a:rPr lang="en-IN" dirty="0" smtClean="0"/>
              <a:t>Meningitis is defined as an acute inflammation of the </a:t>
            </a:r>
            <a:r>
              <a:rPr lang="en-IN" dirty="0" err="1" smtClean="0"/>
              <a:t>pia</a:t>
            </a:r>
            <a:r>
              <a:rPr lang="en-IN" dirty="0" smtClean="0"/>
              <a:t> mater and the </a:t>
            </a:r>
            <a:r>
              <a:rPr lang="en-IN" dirty="0" err="1" smtClean="0"/>
              <a:t>arachnoid</a:t>
            </a:r>
            <a:r>
              <a:rPr lang="en-IN" dirty="0" smtClean="0"/>
              <a:t> membrane surrounding the brain and spinal cord. </a:t>
            </a:r>
          </a:p>
          <a:p>
            <a:endParaRPr lang="en-IN"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8604"/>
            <a:ext cx="10972800" cy="967932"/>
          </a:xfrm>
        </p:spPr>
        <p:txBody>
          <a:bodyPr>
            <a:noAutofit/>
          </a:bodyPr>
          <a:lstStyle/>
          <a:p>
            <a:pPr lvl="0" algn="ctr"/>
            <a:r>
              <a:rPr lang="en-IN" sz="3800" b="1" dirty="0" smtClean="0">
                <a:solidFill>
                  <a:srgbClr val="FF0066"/>
                </a:solidFill>
              </a:rPr>
              <a:t>Promoting Return to Optimal Level of Functioning</a:t>
            </a:r>
            <a:endParaRPr lang="en-IN" sz="3800" dirty="0">
              <a:solidFill>
                <a:srgbClr val="FF0066"/>
              </a:solidFill>
            </a:endParaRPr>
          </a:p>
        </p:txBody>
      </p:sp>
      <p:sp>
        <p:nvSpPr>
          <p:cNvPr id="3" name="Content Placeholder 2"/>
          <p:cNvSpPr>
            <a:spLocks noGrp="1"/>
          </p:cNvSpPr>
          <p:nvPr>
            <p:ph idx="1"/>
          </p:nvPr>
        </p:nvSpPr>
        <p:spPr/>
        <p:txBody>
          <a:bodyPr/>
          <a:lstStyle/>
          <a:p>
            <a:pPr lvl="0" algn="just"/>
            <a:r>
              <a:rPr lang="en-IN" dirty="0" smtClean="0"/>
              <a:t>Implement rehabilitation interventions after admission (</a:t>
            </a:r>
            <a:r>
              <a:rPr lang="en-IN" dirty="0" err="1" smtClean="0"/>
              <a:t>eg</a:t>
            </a:r>
            <a:r>
              <a:rPr lang="en-IN" dirty="0" smtClean="0"/>
              <a:t>, turning, positioning).</a:t>
            </a:r>
          </a:p>
          <a:p>
            <a:pPr lvl="0" algn="just"/>
            <a:r>
              <a:rPr lang="en-IN" dirty="0" smtClean="0"/>
              <a:t>Progress from passive to active exercises based on the patient's neurologic status.</a:t>
            </a:r>
          </a:p>
          <a:p>
            <a:pPr algn="just"/>
            <a:endParaRPr lang="en-IN"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74" y="2285992"/>
            <a:ext cx="10972800" cy="3071834"/>
          </a:xfrm>
        </p:spPr>
        <p:txBody>
          <a:bodyPr>
            <a:noAutofit/>
          </a:bodyPr>
          <a:lstStyle/>
          <a:p>
            <a:pPr lvl="0" algn="ctr"/>
            <a:r>
              <a:rPr lang="en-IN" sz="8000" b="1" dirty="0" smtClean="0">
                <a:solidFill>
                  <a:srgbClr val="00B0F0"/>
                </a:solidFill>
              </a:rPr>
              <a:t>Community and Home Care Considerations</a:t>
            </a: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lgn="just"/>
            <a:r>
              <a:rPr lang="en-IN" dirty="0" smtClean="0"/>
              <a:t>Prevent bacterial meningitis by eliminating colonization and infection with the offending organism.</a:t>
            </a:r>
          </a:p>
          <a:p>
            <a:pPr lvl="1" algn="just"/>
            <a:r>
              <a:rPr lang="en-IN" sz="2800" dirty="0" smtClean="0"/>
              <a:t>Administer vaccines against H. </a:t>
            </a:r>
            <a:r>
              <a:rPr lang="en-IN" sz="2800" dirty="0" err="1" smtClean="0"/>
              <a:t>influenzae</a:t>
            </a:r>
            <a:r>
              <a:rPr lang="en-IN" sz="2800" dirty="0" smtClean="0"/>
              <a:t> type B for children; N. </a:t>
            </a:r>
            <a:r>
              <a:rPr lang="en-IN" sz="2800" dirty="0" err="1" smtClean="0"/>
              <a:t>meningitidis</a:t>
            </a:r>
            <a:r>
              <a:rPr lang="en-IN" sz="2800" dirty="0" smtClean="0"/>
              <a:t> </a:t>
            </a:r>
            <a:r>
              <a:rPr lang="en-IN" sz="2800" dirty="0" err="1" smtClean="0"/>
              <a:t>serogroups</a:t>
            </a:r>
            <a:r>
              <a:rPr lang="en-IN" sz="2800" dirty="0" smtClean="0"/>
              <a:t> A, C, Y, and W135 for patients at high risk (especially college students, those without spleens, </a:t>
            </a:r>
            <a:r>
              <a:rPr lang="en-IN" sz="2800" dirty="0" err="1" smtClean="0"/>
              <a:t>immunodeficient</a:t>
            </a:r>
            <a:r>
              <a:rPr lang="en-IN" sz="2800" dirty="0" smtClean="0"/>
              <a:t>); and S. </a:t>
            </a:r>
            <a:r>
              <a:rPr lang="en-IN" sz="2800" dirty="0" err="1" smtClean="0"/>
              <a:t>pneumoniae</a:t>
            </a:r>
            <a:r>
              <a:rPr lang="en-IN" sz="2800" dirty="0" smtClean="0"/>
              <a:t> for patients with chronic illnesses and the elderly.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lvl="1" algn="just"/>
            <a:r>
              <a:rPr lang="en-IN" sz="3200" dirty="0" smtClean="0"/>
              <a:t>Administer vaccines for </a:t>
            </a:r>
            <a:r>
              <a:rPr lang="en-IN" sz="3200" dirty="0" err="1" smtClean="0"/>
              <a:t>travelers</a:t>
            </a:r>
            <a:r>
              <a:rPr lang="en-IN" sz="3200" dirty="0" smtClean="0"/>
              <a:t> to countries with a high incidence of meningococcal disease and household contacts of someone who has had meningitis.</a:t>
            </a:r>
          </a:p>
          <a:p>
            <a:pPr lvl="1" algn="just"/>
            <a:r>
              <a:rPr lang="en-IN" sz="3200" dirty="0" smtClean="0"/>
              <a:t>Chemoprophylaxis for meningococcal disease, most commonly with </a:t>
            </a:r>
            <a:r>
              <a:rPr lang="en-IN" sz="3200" dirty="0" err="1" smtClean="0"/>
              <a:t>rifampin</a:t>
            </a:r>
            <a:r>
              <a:rPr lang="en-IN" sz="3200" dirty="0" smtClean="0"/>
              <a:t>, may be necessary for health care workers, household contacts in the community, day care </a:t>
            </a:r>
            <a:r>
              <a:rPr lang="en-IN" sz="3200" dirty="0" err="1" smtClean="0"/>
              <a:t>centers</a:t>
            </a:r>
            <a:r>
              <a:rPr lang="en-IN" sz="3200" dirty="0" smtClean="0"/>
              <a:t>, and other highly susceptible populations.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smtClean="0"/>
              <a:t>If maintenance antifungal prophylaxis is initiated for patients with low CD4</a:t>
            </a:r>
            <a:r>
              <a:rPr lang="en-IN" baseline="30000" dirty="0" smtClean="0"/>
              <a:t>+</a:t>
            </a:r>
            <a:r>
              <a:rPr lang="en-IN" dirty="0" smtClean="0"/>
              <a:t> counts, as seen in some patients with AIDS, the patient must understand the importance of long-term pharmacologic therapy.</a:t>
            </a: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588" y="2214554"/>
            <a:ext cx="10972800" cy="3643330"/>
          </a:xfrm>
        </p:spPr>
        <p:txBody>
          <a:bodyPr>
            <a:noAutofit/>
          </a:bodyPr>
          <a:lstStyle/>
          <a:p>
            <a:pPr lvl="0" algn="ctr"/>
            <a:r>
              <a:rPr lang="en-IN" sz="8000" b="1" dirty="0" smtClean="0">
                <a:solidFill>
                  <a:srgbClr val="00B0F0"/>
                </a:solidFill>
              </a:rPr>
              <a:t>Patient Education and Health Maintenance:</a:t>
            </a:r>
            <a:r>
              <a:rPr lang="en-IN" sz="8000" dirty="0" smtClean="0">
                <a:solidFill>
                  <a:srgbClr val="00B0F0"/>
                </a:solidFill>
              </a:rPr>
              <a:t/>
            </a:r>
            <a:br>
              <a:rPr lang="en-IN" sz="8000" dirty="0" smtClean="0">
                <a:solidFill>
                  <a:srgbClr val="00B0F0"/>
                </a:solidFill>
              </a:rPr>
            </a:b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smtClean="0"/>
              <a:t>Advise close contacts of the patient with meningitis that prophylactic treatment may be indicated; they should check with their health care providers or the local public health department.</a:t>
            </a:r>
          </a:p>
          <a:p>
            <a:pPr lvl="0" algn="just"/>
            <a:r>
              <a:rPr lang="en-IN" dirty="0" smtClean="0"/>
              <a:t>Encourage the patient to follow medication regimen as directed to fully eradicate the infectious agent.</a:t>
            </a:r>
          </a:p>
          <a:p>
            <a:pPr lvl="0" algn="just"/>
            <a:r>
              <a:rPr lang="en-IN" dirty="0" smtClean="0"/>
              <a:t>Encourage follow-up and prompt attention to infections in future.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98" y="3786190"/>
            <a:ext cx="10972800" cy="1143000"/>
          </a:xfrm>
        </p:spPr>
        <p:txBody>
          <a:bodyPr>
            <a:noAutofit/>
          </a:bodyPr>
          <a:lstStyle/>
          <a:p>
            <a:pPr lvl="0" algn="ctr"/>
            <a:r>
              <a:rPr lang="en-IN" sz="8000" b="1" dirty="0" smtClean="0">
                <a:solidFill>
                  <a:srgbClr val="00B0F0"/>
                </a:solidFill>
              </a:rPr>
              <a:t>Aetiology and risk factors:</a:t>
            </a:r>
            <a:endParaRPr lang="en-IN" sz="8000" dirty="0">
              <a:solidFill>
                <a:srgbClr val="00B0F0"/>
              </a:solidFil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IN" dirty="0" smtClean="0"/>
              <a:t>Bacterial infections are the most common cause of meningitis, followed by bacterial infections and, rarely, fungal infections. Because bacterial infections can be life-threatening, identifying the cause is essential.</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b="1" dirty="0" smtClean="0">
                <a:solidFill>
                  <a:srgbClr val="FF0066"/>
                </a:solidFill>
              </a:rPr>
              <a:t>Bacterial meningitis:</a:t>
            </a:r>
            <a:endParaRPr lang="en-IN" dirty="0">
              <a:solidFill>
                <a:srgbClr val="FF0066"/>
              </a:solidFill>
            </a:endParaRPr>
          </a:p>
        </p:txBody>
      </p:sp>
      <p:sp>
        <p:nvSpPr>
          <p:cNvPr id="3" name="Content Placeholder 2"/>
          <p:cNvSpPr>
            <a:spLocks noGrp="1"/>
          </p:cNvSpPr>
          <p:nvPr>
            <p:ph idx="1"/>
          </p:nvPr>
        </p:nvSpPr>
        <p:spPr/>
        <p:txBody>
          <a:bodyPr>
            <a:normAutofit/>
          </a:bodyPr>
          <a:lstStyle/>
          <a:p>
            <a:pPr algn="just"/>
            <a:r>
              <a:rPr lang="en-IN" dirty="0" smtClean="0"/>
              <a:t>Bacteria that enter the bloodstream and travel to the brain and spinal cord cause acute bacterial meningitis. But it can also occur when bacteria directly invade the meninges. This may be caused by an ear or sinus infection, a skull fracture, or, rarely, after some surgeries.</a:t>
            </a:r>
          </a:p>
          <a:p>
            <a:endParaRPr lang="en-IN"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50000"/>
              </a:lnSpc>
              <a:buNone/>
            </a:pPr>
            <a:r>
              <a:rPr lang="en-IN" dirty="0" smtClean="0"/>
              <a:t>			Several strains of bacteria can cause acute bacterial meningitis, most commonly:</a:t>
            </a:r>
          </a:p>
          <a:p>
            <a:pPr lvl="0">
              <a:lnSpc>
                <a:spcPct val="150000"/>
              </a:lnSpc>
            </a:pPr>
            <a:r>
              <a:rPr lang="en-IN" b="1" dirty="0" smtClean="0"/>
              <a:t>Streptococcus </a:t>
            </a:r>
            <a:r>
              <a:rPr lang="en-IN" b="1" dirty="0" err="1" smtClean="0"/>
              <a:t>pneumoniae</a:t>
            </a:r>
            <a:r>
              <a:rPr lang="en-IN" dirty="0" smtClean="0"/>
              <a:t> </a:t>
            </a:r>
            <a:r>
              <a:rPr lang="en-IN" b="1" dirty="0" smtClean="0"/>
              <a:t>(</a:t>
            </a:r>
            <a:r>
              <a:rPr lang="en-IN" b="1" dirty="0" err="1" smtClean="0"/>
              <a:t>pneumococcus</a:t>
            </a:r>
            <a:r>
              <a:rPr lang="en-IN" b="1" dirty="0" smtClean="0"/>
              <a:t>).</a:t>
            </a:r>
            <a:r>
              <a:rPr lang="en-IN" dirty="0" smtClean="0"/>
              <a:t> </a:t>
            </a:r>
          </a:p>
          <a:p>
            <a:pPr lvl="0">
              <a:lnSpc>
                <a:spcPct val="150000"/>
              </a:lnSpc>
            </a:pPr>
            <a:r>
              <a:rPr lang="en-IN" b="1" dirty="0" err="1" smtClean="0"/>
              <a:t>Neisseria</a:t>
            </a:r>
            <a:r>
              <a:rPr lang="en-IN" b="1" dirty="0" smtClean="0"/>
              <a:t> </a:t>
            </a:r>
            <a:r>
              <a:rPr lang="en-IN" b="1" dirty="0" err="1" smtClean="0"/>
              <a:t>meningitidis</a:t>
            </a:r>
            <a:r>
              <a:rPr lang="en-IN" b="1" dirty="0" smtClean="0"/>
              <a:t> (</a:t>
            </a:r>
            <a:r>
              <a:rPr lang="en-IN" b="1" dirty="0" err="1" smtClean="0"/>
              <a:t>meningococcus</a:t>
            </a:r>
            <a:r>
              <a:rPr lang="en-IN" b="1" dirty="0" smtClean="0"/>
              <a:t>).</a:t>
            </a:r>
            <a:r>
              <a:rPr lang="en-IN" dirty="0" smtClean="0"/>
              <a:t> </a:t>
            </a:r>
          </a:p>
          <a:p>
            <a:pPr lvl="0">
              <a:lnSpc>
                <a:spcPct val="150000"/>
              </a:lnSpc>
            </a:pPr>
            <a:r>
              <a:rPr lang="en-IN" b="1" dirty="0" err="1" smtClean="0"/>
              <a:t>Haemophilus</a:t>
            </a:r>
            <a:r>
              <a:rPr lang="en-IN" b="1" dirty="0" smtClean="0"/>
              <a:t> </a:t>
            </a:r>
            <a:r>
              <a:rPr lang="en-IN" b="1" dirty="0" err="1" smtClean="0"/>
              <a:t>influenzae</a:t>
            </a:r>
            <a:r>
              <a:rPr lang="en-IN" b="1" dirty="0" smtClean="0"/>
              <a:t> (</a:t>
            </a:r>
            <a:r>
              <a:rPr lang="en-IN" b="1" dirty="0" err="1" smtClean="0"/>
              <a:t>haemophilus</a:t>
            </a:r>
            <a:r>
              <a:rPr lang="en-IN" b="1" dirty="0" smtClean="0"/>
              <a:t>).</a:t>
            </a:r>
            <a:r>
              <a:rPr lang="en-IN" dirty="0" smtClean="0"/>
              <a:t> </a:t>
            </a:r>
          </a:p>
          <a:p>
            <a:pPr lvl="0">
              <a:lnSpc>
                <a:spcPct val="150000"/>
              </a:lnSpc>
            </a:pPr>
            <a:r>
              <a:rPr lang="en-IN" b="1" dirty="0" err="1" smtClean="0"/>
              <a:t>Listeria</a:t>
            </a:r>
            <a:r>
              <a:rPr lang="en-IN" b="1" dirty="0" smtClean="0"/>
              <a:t> </a:t>
            </a:r>
            <a:r>
              <a:rPr lang="en-IN" b="1" dirty="0" err="1" smtClean="0"/>
              <a:t>monocytogenes</a:t>
            </a:r>
            <a:r>
              <a:rPr lang="en-IN" b="1" dirty="0" smtClean="0"/>
              <a:t> (</a:t>
            </a:r>
            <a:r>
              <a:rPr lang="en-IN" b="1" dirty="0" err="1" smtClean="0"/>
              <a:t>listeria</a:t>
            </a:r>
            <a:r>
              <a:rPr lang="en-IN" b="1" dirty="0" smtClean="0"/>
              <a:t>).</a:t>
            </a:r>
            <a:r>
              <a:rPr lang="en-IN" dirty="0" smtClean="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ustom 1">
      <a:majorFont>
        <a:latin typeface="Comic Sans MS"/>
        <a:ea typeface=""/>
        <a:cs typeface=""/>
      </a:majorFont>
      <a:minorFont>
        <a:latin typeface="Arial Rounded MT Bold"/>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1958</Words>
  <Application>Microsoft Office PowerPoint</Application>
  <PresentationFormat>Custom</PresentationFormat>
  <Paragraphs>127</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Foundry</vt:lpstr>
      <vt:lpstr>MENINGITIS</vt:lpstr>
      <vt:lpstr>Introduction:</vt:lpstr>
      <vt:lpstr>Slide 3</vt:lpstr>
      <vt:lpstr>Definition:</vt:lpstr>
      <vt:lpstr>Slide 5</vt:lpstr>
      <vt:lpstr>Aetiology and risk factors:</vt:lpstr>
      <vt:lpstr>Slide 7</vt:lpstr>
      <vt:lpstr>Bacterial meningitis:</vt:lpstr>
      <vt:lpstr>Slide 9</vt:lpstr>
      <vt:lpstr>Viral meningitis:</vt:lpstr>
      <vt:lpstr>Chronic meningitis:</vt:lpstr>
      <vt:lpstr>Fungal meningitis:</vt:lpstr>
      <vt:lpstr>Other meningitis causes:</vt:lpstr>
      <vt:lpstr>Risk factors for meningitis include:</vt:lpstr>
      <vt:lpstr>Slide 15</vt:lpstr>
      <vt:lpstr>Slide 16</vt:lpstr>
      <vt:lpstr>Slide 17</vt:lpstr>
      <vt:lpstr>Pathophysiology:</vt:lpstr>
      <vt:lpstr>Slide 19</vt:lpstr>
      <vt:lpstr>Clinical manifestation:</vt:lpstr>
      <vt:lpstr>Slide 21</vt:lpstr>
      <vt:lpstr>Slide 22</vt:lpstr>
      <vt:lpstr>Diagnostic evaluation:</vt:lpstr>
      <vt:lpstr>Blood cultures:</vt:lpstr>
      <vt:lpstr>Imaging:</vt:lpstr>
      <vt:lpstr>Spinal tap (lumbar puncture).</vt:lpstr>
      <vt:lpstr>Slide 27</vt:lpstr>
      <vt:lpstr>Management:</vt:lpstr>
      <vt:lpstr>Slide 29</vt:lpstr>
      <vt:lpstr>Slide 30</vt:lpstr>
      <vt:lpstr>Slide 31</vt:lpstr>
      <vt:lpstr>Slide 32</vt:lpstr>
      <vt:lpstr>Slide 33</vt:lpstr>
      <vt:lpstr>Slide 34</vt:lpstr>
      <vt:lpstr>Slide 35</vt:lpstr>
      <vt:lpstr>Slide 36</vt:lpstr>
      <vt:lpstr>Complications:</vt:lpstr>
      <vt:lpstr>Slide 38</vt:lpstr>
      <vt:lpstr>Slide 39</vt:lpstr>
      <vt:lpstr>Nursing Assessment:</vt:lpstr>
      <vt:lpstr>Slide 41</vt:lpstr>
      <vt:lpstr>Nursing Diagnoses:</vt:lpstr>
      <vt:lpstr>Slide 43</vt:lpstr>
      <vt:lpstr>Nursing Interventions:</vt:lpstr>
      <vt:lpstr>   Reducing Fever:</vt:lpstr>
      <vt:lpstr>Maintaining Fluid Balance:</vt:lpstr>
      <vt:lpstr>Enhancing Cerebral Perfusion:</vt:lpstr>
      <vt:lpstr>Slide 48</vt:lpstr>
      <vt:lpstr>Reducing Pain:</vt:lpstr>
      <vt:lpstr>Promoting Return to Optimal Level of Functioning</vt:lpstr>
      <vt:lpstr>Community and Home Care Considerations</vt:lpstr>
      <vt:lpstr>Slide 52</vt:lpstr>
      <vt:lpstr>Slide 53</vt:lpstr>
      <vt:lpstr>Slide 54</vt:lpstr>
      <vt:lpstr>Patient Education and Health Maintenance: </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2017-11-23T04:19:03Z</dcterms:created>
  <dcterms:modified xsi:type="dcterms:W3CDTF">2020-08-14T10:11:57Z</dcterms:modified>
</cp:coreProperties>
</file>