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37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528F6-0F4B-47CD-9E76-617AA934BAF5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EAE77-BA2B-4DE1-91DD-4D8129059A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5094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Mr. Jitendra.S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F0D0C-E419-4C60-9095-9A7A3D973429}" type="datetime1">
              <a:rPr lang="en-US" smtClean="0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9A521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Mr. Jitendra.S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F3015-F4FA-45A5-87C5-36419650B2D3}" type="datetime1">
              <a:rPr lang="en-US" smtClean="0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9A521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Mr. Jitendra.S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AC49C-D41A-43C1-9C9B-C7245EDCC7F7}" type="datetime1">
              <a:rPr lang="en-US" smtClean="0"/>
              <a:t>8/13/2020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9A521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Mr. Jitendra.S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2C988-F960-4D0F-8FEE-DE1534353520}" type="datetime1">
              <a:rPr lang="en-US" smtClean="0"/>
              <a:t>8/13/2020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9A521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Mr. Jitendra.S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A0525-74D1-404F-B7BD-DDB1E9DCEE64}" type="datetime1">
              <a:rPr lang="en-US" smtClean="0"/>
              <a:t>8/13/2020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9A521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77925" y="293573"/>
            <a:ext cx="7388148" cy="1183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0200" y="1078484"/>
            <a:ext cx="8345170" cy="3637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Mr. Jitendra.S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9C974-4754-4C8C-9AA9-438BC445169E}" type="datetime1">
              <a:rPr lang="en-US" smtClean="0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5225" y="6055353"/>
            <a:ext cx="191134" cy="16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9A521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38" y="-1066801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4CA444-02A3-462A-91D6-B6C845C86F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406" y="1143000"/>
            <a:ext cx="2943225" cy="27432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000" y="-533588"/>
            <a:ext cx="7620000" cy="2338461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2700" marR="5080" indent="553085" algn="ctr">
              <a:lnSpc>
                <a:spcPts val="5830"/>
              </a:lnSpc>
              <a:spcBef>
                <a:spcPts val="835"/>
              </a:spcBef>
            </a:pPr>
            <a:r>
              <a:rPr lang="en-US" sz="5400" spc="-5" dirty="0">
                <a:solidFill>
                  <a:srgbClr val="C00000"/>
                </a:solidFill>
                <a:latin typeface="Arial Black" pitchFamily="34" charset="0"/>
              </a:rPr>
              <a:t>Quality </a:t>
            </a:r>
            <a:r>
              <a:rPr lang="en-US" sz="5400" dirty="0">
                <a:solidFill>
                  <a:srgbClr val="C00000"/>
                </a:solidFill>
                <a:latin typeface="Arial Black" pitchFamily="34" charset="0"/>
              </a:rPr>
              <a:t>Assurance </a:t>
            </a:r>
            <a:r>
              <a:rPr lang="en-US" sz="5400" dirty="0">
                <a:solidFill>
                  <a:srgbClr val="002060"/>
                </a:solidFill>
                <a:latin typeface="Arial Black" pitchFamily="34" charset="0"/>
              </a:rPr>
              <a:t>In </a:t>
            </a:r>
            <a:br>
              <a:rPr lang="en-US" sz="5400" dirty="0">
                <a:latin typeface="Arial Black" pitchFamily="34" charset="0"/>
              </a:rPr>
            </a:br>
            <a:r>
              <a:rPr lang="en-US" sz="5400" dirty="0">
                <a:solidFill>
                  <a:srgbClr val="002060"/>
                </a:solidFill>
                <a:latin typeface="Arial Black" pitchFamily="34" charset="0"/>
              </a:rPr>
              <a:t>Nursing 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52800" y="2868396"/>
            <a:ext cx="6019800" cy="11464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Mr. Jitendra .S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Medical Surgical Nursing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Sumandeep Nursing College 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99947-1623-4CF8-B43D-D598B9D3200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B51F99-48AE-4EF9-9978-E7456D3F861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IN" spc="-5" smtClean="0"/>
              <a:pPr marL="25400">
                <a:lnSpc>
                  <a:spcPct val="100000"/>
                </a:lnSpc>
              </a:pPr>
              <a:t>1</a:t>
            </a:fld>
            <a:endParaRPr lang="en-IN" spc="-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7925" y="905002"/>
            <a:ext cx="12452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Cont..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10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877925" y="1892553"/>
            <a:ext cx="6718300" cy="304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0" indent="-915035">
              <a:lnSpc>
                <a:spcPct val="100000"/>
              </a:lnSpc>
              <a:spcBef>
                <a:spcPts val="100"/>
              </a:spcBef>
              <a:buAutoNum type="arabicPeriod" startAt="6"/>
              <a:tabLst>
                <a:tab pos="926465" algn="l"/>
                <a:tab pos="927735" algn="l"/>
              </a:tabLst>
            </a:pPr>
            <a:r>
              <a:rPr sz="2400" spc="-5" dirty="0">
                <a:latin typeface="Arial"/>
                <a:cs typeface="Arial"/>
              </a:rPr>
              <a:t>Make a judgment about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quality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50000"/>
              </a:lnSpc>
              <a:spcBef>
                <a:spcPts val="1800"/>
              </a:spcBef>
              <a:buAutoNum type="arabicPeriod" startAt="6"/>
              <a:tabLst>
                <a:tab pos="926465" algn="l"/>
                <a:tab pos="927735" algn="l"/>
              </a:tabLst>
            </a:pPr>
            <a:r>
              <a:rPr sz="2400" spc="-5" dirty="0">
                <a:latin typeface="Arial"/>
                <a:cs typeface="Arial"/>
              </a:rPr>
              <a:t>Provide information and </a:t>
            </a:r>
            <a:r>
              <a:rPr sz="2400" dirty="0">
                <a:latin typeface="Arial"/>
                <a:cs typeface="Arial"/>
              </a:rPr>
              <a:t>if </a:t>
            </a:r>
            <a:r>
              <a:rPr sz="2400" spc="-20" dirty="0">
                <a:latin typeface="Arial"/>
                <a:cs typeface="Arial"/>
              </a:rPr>
              <a:t>necessary, </a:t>
            </a:r>
            <a:r>
              <a:rPr sz="2400" dirty="0">
                <a:latin typeface="Arial"/>
                <a:cs typeface="Arial"/>
              </a:rPr>
              <a:t>take  </a:t>
            </a:r>
            <a:r>
              <a:rPr sz="2400" spc="-5" dirty="0">
                <a:latin typeface="Arial"/>
                <a:cs typeface="Arial"/>
              </a:rPr>
              <a:t>corrective action regarding findings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appropriate  sources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AutoNum type="arabicPeriod" startAt="6"/>
            </a:pPr>
            <a:endParaRPr sz="2800">
              <a:latin typeface="Times New Roman"/>
              <a:cs typeface="Times New Roman"/>
            </a:endParaRPr>
          </a:p>
          <a:p>
            <a:pPr marL="927100" indent="-915035">
              <a:lnSpc>
                <a:spcPct val="100000"/>
              </a:lnSpc>
              <a:buAutoNum type="arabicPeriod" startAt="6"/>
              <a:tabLst>
                <a:tab pos="926465" algn="l"/>
                <a:tab pos="927735" algn="l"/>
              </a:tabLst>
            </a:pPr>
            <a:r>
              <a:rPr sz="2400" spc="-5" dirty="0">
                <a:latin typeface="Arial"/>
                <a:cs typeface="Arial"/>
              </a:rPr>
              <a:t>Determine ways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collect the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information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AAFE7-2092-40F1-9A57-948B13165E8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7999" y="1369822"/>
            <a:ext cx="0" cy="3828415"/>
          </a:xfrm>
          <a:custGeom>
            <a:avLst/>
            <a:gdLst/>
            <a:ahLst/>
            <a:cxnLst/>
            <a:rect l="l" t="t" r="r" b="b"/>
            <a:pathLst>
              <a:path h="3828415">
                <a:moveTo>
                  <a:pt x="0" y="0"/>
                </a:moveTo>
                <a:lnTo>
                  <a:pt x="0" y="3828033"/>
                </a:lnTo>
              </a:path>
            </a:pathLst>
          </a:custGeom>
          <a:ln w="11486">
            <a:solidFill>
              <a:srgbClr val="4D290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88720" y="1389761"/>
            <a:ext cx="0" cy="3837304"/>
          </a:xfrm>
          <a:custGeom>
            <a:avLst/>
            <a:gdLst/>
            <a:ahLst/>
            <a:cxnLst/>
            <a:rect l="l" t="t" r="r" b="b"/>
            <a:pathLst>
              <a:path h="3837304">
                <a:moveTo>
                  <a:pt x="0" y="0"/>
                </a:moveTo>
                <a:lnTo>
                  <a:pt x="0" y="3836924"/>
                </a:lnTo>
              </a:path>
            </a:pathLst>
          </a:custGeom>
          <a:ln w="11501">
            <a:solidFill>
              <a:srgbClr val="4D290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35482" y="5725773"/>
            <a:ext cx="3846829" cy="13970"/>
          </a:xfrm>
          <a:custGeom>
            <a:avLst/>
            <a:gdLst/>
            <a:ahLst/>
            <a:cxnLst/>
            <a:rect l="l" t="t" r="r" b="b"/>
            <a:pathLst>
              <a:path w="3846829" h="13970">
                <a:moveTo>
                  <a:pt x="817166" y="7"/>
                </a:moveTo>
                <a:lnTo>
                  <a:pt x="0" y="4478"/>
                </a:lnTo>
                <a:lnTo>
                  <a:pt x="0" y="7590"/>
                </a:lnTo>
                <a:lnTo>
                  <a:pt x="961770" y="13813"/>
                </a:lnTo>
                <a:lnTo>
                  <a:pt x="1923415" y="10701"/>
                </a:lnTo>
                <a:lnTo>
                  <a:pt x="3846829" y="7590"/>
                </a:lnTo>
                <a:lnTo>
                  <a:pt x="3846829" y="4478"/>
                </a:lnTo>
                <a:lnTo>
                  <a:pt x="2402078" y="4478"/>
                </a:lnTo>
                <a:lnTo>
                  <a:pt x="1976590" y="2302"/>
                </a:lnTo>
                <a:lnTo>
                  <a:pt x="1923415" y="1379"/>
                </a:lnTo>
                <a:lnTo>
                  <a:pt x="961770" y="1379"/>
                </a:lnTo>
                <a:lnTo>
                  <a:pt x="817166" y="7"/>
                </a:lnTo>
                <a:close/>
              </a:path>
              <a:path w="3846829" h="13970">
                <a:moveTo>
                  <a:pt x="3846829" y="7590"/>
                </a:moveTo>
                <a:lnTo>
                  <a:pt x="2402078" y="7590"/>
                </a:lnTo>
                <a:lnTo>
                  <a:pt x="3187589" y="11983"/>
                </a:lnTo>
                <a:lnTo>
                  <a:pt x="3846829" y="7590"/>
                </a:lnTo>
                <a:close/>
              </a:path>
              <a:path w="3846829" h="13970">
                <a:moveTo>
                  <a:pt x="2885185" y="1379"/>
                </a:moveTo>
                <a:lnTo>
                  <a:pt x="2402078" y="4478"/>
                </a:lnTo>
                <a:lnTo>
                  <a:pt x="3846829" y="4478"/>
                </a:lnTo>
                <a:lnTo>
                  <a:pt x="2885185" y="1379"/>
                </a:lnTo>
                <a:close/>
              </a:path>
              <a:path w="3846829" h="13970">
                <a:moveTo>
                  <a:pt x="1264174" y="0"/>
                </a:moveTo>
                <a:lnTo>
                  <a:pt x="961770" y="1379"/>
                </a:lnTo>
                <a:lnTo>
                  <a:pt x="1923415" y="1379"/>
                </a:lnTo>
                <a:lnTo>
                  <a:pt x="1264174" y="0"/>
                </a:lnTo>
                <a:close/>
              </a:path>
            </a:pathLst>
          </a:custGeom>
          <a:solidFill>
            <a:srgbClr val="4D290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35482" y="859155"/>
            <a:ext cx="3781425" cy="13335"/>
          </a:xfrm>
          <a:custGeom>
            <a:avLst/>
            <a:gdLst/>
            <a:ahLst/>
            <a:cxnLst/>
            <a:rect l="l" t="t" r="r" b="b"/>
            <a:pathLst>
              <a:path w="3781425" h="13334">
                <a:moveTo>
                  <a:pt x="646021" y="1941"/>
                </a:moveTo>
                <a:lnTo>
                  <a:pt x="0" y="6604"/>
                </a:lnTo>
                <a:lnTo>
                  <a:pt x="198821" y="10023"/>
                </a:lnTo>
                <a:lnTo>
                  <a:pt x="944244" y="13335"/>
                </a:lnTo>
                <a:lnTo>
                  <a:pt x="3545031" y="9906"/>
                </a:lnTo>
                <a:lnTo>
                  <a:pt x="3781171" y="6604"/>
                </a:lnTo>
                <a:lnTo>
                  <a:pt x="1418463" y="6604"/>
                </a:lnTo>
                <a:lnTo>
                  <a:pt x="646021" y="1941"/>
                </a:lnTo>
                <a:close/>
              </a:path>
              <a:path w="3781425" h="13334">
                <a:moveTo>
                  <a:pt x="3545031" y="9906"/>
                </a:moveTo>
                <a:lnTo>
                  <a:pt x="1888363" y="9906"/>
                </a:lnTo>
                <a:lnTo>
                  <a:pt x="1899752" y="10023"/>
                </a:lnTo>
                <a:lnTo>
                  <a:pt x="2837053" y="13335"/>
                </a:lnTo>
                <a:lnTo>
                  <a:pt x="3306826" y="13335"/>
                </a:lnTo>
                <a:lnTo>
                  <a:pt x="3534349" y="10022"/>
                </a:lnTo>
                <a:lnTo>
                  <a:pt x="3545031" y="9906"/>
                </a:lnTo>
                <a:close/>
              </a:path>
              <a:path w="3781425" h="13334">
                <a:moveTo>
                  <a:pt x="2837053" y="0"/>
                </a:moveTo>
                <a:lnTo>
                  <a:pt x="2587645" y="566"/>
                </a:lnTo>
                <a:lnTo>
                  <a:pt x="1418463" y="6604"/>
                </a:lnTo>
                <a:lnTo>
                  <a:pt x="3781171" y="6604"/>
                </a:lnTo>
                <a:lnTo>
                  <a:pt x="3306826" y="3302"/>
                </a:lnTo>
                <a:lnTo>
                  <a:pt x="3286917" y="2924"/>
                </a:lnTo>
                <a:lnTo>
                  <a:pt x="3098063" y="565"/>
                </a:lnTo>
                <a:lnTo>
                  <a:pt x="2837053" y="0"/>
                </a:lnTo>
                <a:close/>
              </a:path>
            </a:pathLst>
          </a:custGeom>
          <a:solidFill>
            <a:srgbClr val="4D290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9841" y="5342535"/>
            <a:ext cx="383959" cy="472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70830" y="5354065"/>
            <a:ext cx="400939" cy="469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50129" y="798068"/>
            <a:ext cx="367030" cy="4673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2422" y="788288"/>
            <a:ext cx="368909" cy="4216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699252" y="1997710"/>
            <a:ext cx="2604135" cy="139192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84"/>
              </a:spcBef>
            </a:pPr>
            <a:r>
              <a:rPr b="1" dirty="0">
                <a:solidFill>
                  <a:srgbClr val="6CC024"/>
                </a:solidFill>
                <a:latin typeface="Arial"/>
                <a:cs typeface="Arial"/>
              </a:rPr>
              <a:t>MODELS OF  QUALITY  ASSURA</a:t>
            </a:r>
            <a:r>
              <a:rPr b="1" spc="5" dirty="0">
                <a:solidFill>
                  <a:srgbClr val="6CC024"/>
                </a:solidFill>
                <a:latin typeface="Arial"/>
                <a:cs typeface="Arial"/>
              </a:rPr>
              <a:t>N</a:t>
            </a:r>
            <a:r>
              <a:rPr b="1" dirty="0">
                <a:solidFill>
                  <a:srgbClr val="6CC024"/>
                </a:solidFill>
                <a:latin typeface="Arial"/>
                <a:cs typeface="Arial"/>
              </a:rPr>
              <a:t>CE</a:t>
            </a:r>
          </a:p>
        </p:txBody>
      </p:sp>
      <p:sp>
        <p:nvSpPr>
          <p:cNvPr id="11" name="object 11"/>
          <p:cNvSpPr/>
          <p:nvPr/>
        </p:nvSpPr>
        <p:spPr>
          <a:xfrm>
            <a:off x="627456" y="1031189"/>
            <a:ext cx="4457700" cy="4572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08406" y="1012139"/>
            <a:ext cx="4495800" cy="4610100"/>
          </a:xfrm>
          <a:custGeom>
            <a:avLst/>
            <a:gdLst/>
            <a:ahLst/>
            <a:cxnLst/>
            <a:rect l="l" t="t" r="r" b="b"/>
            <a:pathLst>
              <a:path w="4495800" h="4610100">
                <a:moveTo>
                  <a:pt x="0" y="4610100"/>
                </a:moveTo>
                <a:lnTo>
                  <a:pt x="4495800" y="4610100"/>
                </a:lnTo>
                <a:lnTo>
                  <a:pt x="4495800" y="0"/>
                </a:lnTo>
                <a:lnTo>
                  <a:pt x="0" y="0"/>
                </a:lnTo>
                <a:lnTo>
                  <a:pt x="0" y="461010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11</a:t>
            </a:fld>
            <a:endParaRPr spc="-5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EBD3A935-FB6F-49EE-AF7A-ACEA8E21A20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7925" y="905002"/>
            <a:ext cx="34290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1. System</a:t>
            </a:r>
            <a:r>
              <a:rPr sz="3600" spc="-114" dirty="0"/>
              <a:t> </a:t>
            </a:r>
            <a:r>
              <a:rPr sz="3600" dirty="0"/>
              <a:t>Model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12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877925" y="2030095"/>
            <a:ext cx="1913889" cy="3272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9250" indent="-33718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49885" algn="l"/>
              </a:tabLst>
            </a:pPr>
            <a:r>
              <a:rPr sz="2400" dirty="0">
                <a:latin typeface="Arial"/>
                <a:cs typeface="Arial"/>
              </a:rPr>
              <a:t>Input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eriod"/>
            </a:pPr>
            <a:endParaRPr sz="2700">
              <a:latin typeface="Times New Roman"/>
              <a:cs typeface="Times New Roman"/>
            </a:endParaRPr>
          </a:p>
          <a:p>
            <a:pPr marL="342900" indent="-330835">
              <a:lnSpc>
                <a:spcPct val="100000"/>
              </a:lnSpc>
              <a:spcBef>
                <a:spcPts val="1575"/>
              </a:spcBef>
              <a:buAutoNum type="arabicPeriod"/>
              <a:tabLst>
                <a:tab pos="343535" algn="l"/>
              </a:tabLst>
            </a:pPr>
            <a:r>
              <a:rPr sz="2400" spc="-5" dirty="0">
                <a:latin typeface="Arial"/>
                <a:cs typeface="Arial"/>
              </a:rPr>
              <a:t>Throughput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eriod"/>
            </a:pPr>
            <a:endParaRPr sz="2700">
              <a:latin typeface="Times New Roman"/>
              <a:cs typeface="Times New Roman"/>
            </a:endParaRPr>
          </a:p>
          <a:p>
            <a:pPr marL="349250" indent="-337185">
              <a:lnSpc>
                <a:spcPct val="100000"/>
              </a:lnSpc>
              <a:spcBef>
                <a:spcPts val="1575"/>
              </a:spcBef>
              <a:buAutoNum type="arabicPeriod"/>
              <a:tabLst>
                <a:tab pos="349885" algn="l"/>
              </a:tabLst>
            </a:pPr>
            <a:r>
              <a:rPr sz="2400" dirty="0">
                <a:latin typeface="Arial"/>
                <a:cs typeface="Arial"/>
              </a:rPr>
              <a:t>Output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eriod"/>
            </a:pPr>
            <a:endParaRPr sz="2700">
              <a:latin typeface="Times New Roman"/>
              <a:cs typeface="Times New Roman"/>
            </a:endParaRPr>
          </a:p>
          <a:p>
            <a:pPr marL="349250" indent="-337185">
              <a:lnSpc>
                <a:spcPct val="100000"/>
              </a:lnSpc>
              <a:spcBef>
                <a:spcPts val="1575"/>
              </a:spcBef>
              <a:buAutoNum type="arabicPeriod"/>
              <a:tabLst>
                <a:tab pos="349885" algn="l"/>
              </a:tabLst>
            </a:pPr>
            <a:r>
              <a:rPr sz="2400" spc="-5" dirty="0">
                <a:latin typeface="Arial"/>
                <a:cs typeface="Arial"/>
              </a:rPr>
              <a:t>Feedback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02BED-C5E5-4BB8-821B-3D4060621DC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7925" y="289686"/>
            <a:ext cx="38601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Donabedian</a:t>
            </a:r>
            <a:r>
              <a:rPr sz="3600" spc="-105" dirty="0"/>
              <a:t> </a:t>
            </a:r>
            <a:r>
              <a:rPr sz="3600" spc="-5" dirty="0"/>
              <a:t>Model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90625" y="6068053"/>
            <a:ext cx="140335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sz="1000" spc="-10" dirty="0">
                <a:solidFill>
                  <a:srgbClr val="9A5215"/>
                </a:solidFill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55573" y="1052791"/>
            <a:ext cx="7848854" cy="54725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2AD98D-FB86-468B-815F-9AFF1FBF007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60DC6-6489-4280-B72D-2BA5111553F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IN" spc="-5" smtClean="0"/>
              <a:pPr marL="25400">
                <a:lnSpc>
                  <a:spcPct val="100000"/>
                </a:lnSpc>
              </a:pPr>
              <a:t>13</a:t>
            </a:fld>
            <a:endParaRPr lang="en-IN" spc="-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7925" y="505714"/>
            <a:ext cx="61226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ANA Quality Assurance</a:t>
            </a:r>
            <a:r>
              <a:rPr sz="3600" spc="-395" dirty="0"/>
              <a:t> </a:t>
            </a:r>
            <a:r>
              <a:rPr sz="3600" spc="-5" dirty="0"/>
              <a:t>Model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1187627" y="1340827"/>
            <a:ext cx="6696709" cy="48964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14</a:t>
            </a:fld>
            <a:endParaRPr spc="-5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3F30E-50DB-426A-A700-90D8512A8327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7925" y="905002"/>
            <a:ext cx="52228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4D290A"/>
                </a:solidFill>
              </a:rPr>
              <a:t>Plan, </a:t>
            </a:r>
            <a:r>
              <a:rPr sz="3600" dirty="0">
                <a:solidFill>
                  <a:srgbClr val="4D290A"/>
                </a:solidFill>
              </a:rPr>
              <a:t>Do, </a:t>
            </a:r>
            <a:r>
              <a:rPr sz="3600" spc="-45" dirty="0">
                <a:solidFill>
                  <a:srgbClr val="4D290A"/>
                </a:solidFill>
              </a:rPr>
              <a:t>Study, </a:t>
            </a:r>
            <a:r>
              <a:rPr sz="3600" dirty="0">
                <a:solidFill>
                  <a:srgbClr val="4D290A"/>
                </a:solidFill>
              </a:rPr>
              <a:t>Act</a:t>
            </a:r>
            <a:r>
              <a:rPr sz="3600" spc="-229" dirty="0">
                <a:solidFill>
                  <a:srgbClr val="4D290A"/>
                </a:solidFill>
              </a:rPr>
              <a:t> </a:t>
            </a:r>
            <a:r>
              <a:rPr sz="3600" spc="-5" dirty="0">
                <a:solidFill>
                  <a:srgbClr val="4D290A"/>
                </a:solidFill>
              </a:rPr>
              <a:t>cycle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1187627" y="1916823"/>
            <a:ext cx="7128764" cy="43689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99858" y="294058"/>
            <a:ext cx="2117433" cy="21217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15</a:t>
            </a:fld>
            <a:endParaRPr spc="-5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38BD1-3421-454B-A1FA-39ED3F0F381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704" rIns="0" bIns="0" rtlCol="0">
            <a:spAutoFit/>
          </a:bodyPr>
          <a:lstStyle/>
          <a:p>
            <a:pPr marL="41275" marR="5080">
              <a:lnSpc>
                <a:spcPts val="3890"/>
              </a:lnSpc>
              <a:spcBef>
                <a:spcPts val="585"/>
              </a:spcBef>
            </a:pPr>
            <a:r>
              <a:rPr sz="3600" spc="-5" dirty="0"/>
              <a:t>LEVELS </a:t>
            </a:r>
            <a:r>
              <a:rPr sz="3600" dirty="0"/>
              <a:t>OF </a:t>
            </a:r>
            <a:r>
              <a:rPr sz="3600" spc="-55" dirty="0"/>
              <a:t>EVALUATION</a:t>
            </a:r>
            <a:r>
              <a:rPr sz="3600" spc="-80" dirty="0"/>
              <a:t> </a:t>
            </a:r>
            <a:r>
              <a:rPr sz="3600" dirty="0"/>
              <a:t>OF  QUALITY OF</a:t>
            </a:r>
            <a:r>
              <a:rPr sz="3600" spc="-100" dirty="0"/>
              <a:t> </a:t>
            </a:r>
            <a:r>
              <a:rPr sz="3600" spc="-5" dirty="0"/>
              <a:t>CARE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77925" y="2030095"/>
            <a:ext cx="3866515" cy="2312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0045" indent="-347980">
              <a:lnSpc>
                <a:spcPct val="100000"/>
              </a:lnSpc>
              <a:spcBef>
                <a:spcPts val="100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National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Level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700">
              <a:latin typeface="Times New Roman"/>
              <a:cs typeface="Times New Roman"/>
            </a:endParaRPr>
          </a:p>
          <a:p>
            <a:pPr marL="360045" indent="-347980">
              <a:lnSpc>
                <a:spcPct val="100000"/>
              </a:lnSpc>
              <a:spcBef>
                <a:spcPts val="1575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20" dirty="0">
                <a:latin typeface="Arial"/>
                <a:cs typeface="Arial"/>
              </a:rPr>
              <a:t>Trust </a:t>
            </a:r>
            <a:r>
              <a:rPr sz="2400" spc="-5" dirty="0">
                <a:latin typeface="Arial"/>
                <a:cs typeface="Arial"/>
              </a:rPr>
              <a:t>or organization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level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700">
              <a:latin typeface="Times New Roman"/>
              <a:cs typeface="Times New Roman"/>
            </a:endParaRPr>
          </a:p>
          <a:p>
            <a:pPr marL="360045" indent="-347980">
              <a:lnSpc>
                <a:spcPct val="100000"/>
              </a:lnSpc>
              <a:spcBef>
                <a:spcPts val="1575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Local Level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66003" y="1556766"/>
            <a:ext cx="3240404" cy="44842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16</a:t>
            </a:fld>
            <a:endParaRPr spc="-5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8BADF0-4C4A-4DCF-93D9-F71450C5880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2277" rIns="0" bIns="0" rtlCol="0">
            <a:spAutoFit/>
          </a:bodyPr>
          <a:lstStyle/>
          <a:p>
            <a:pPr marL="12700" marR="5080" indent="914400">
              <a:lnSpc>
                <a:spcPts val="3890"/>
              </a:lnSpc>
              <a:spcBef>
                <a:spcPts val="590"/>
              </a:spcBef>
            </a:pPr>
            <a:r>
              <a:rPr sz="3600" dirty="0"/>
              <a:t>APPROACHES OF</a:t>
            </a:r>
            <a:r>
              <a:rPr sz="3600" spc="-114" dirty="0"/>
              <a:t> </a:t>
            </a:r>
            <a:r>
              <a:rPr sz="3600" dirty="0"/>
              <a:t>QUALITY  IMPROVEMENT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77925" y="1778253"/>
            <a:ext cx="2947035" cy="3958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General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Approaches</a:t>
            </a:r>
            <a:endParaRPr sz="2400">
              <a:latin typeface="Arial"/>
              <a:cs typeface="Arial"/>
            </a:endParaRPr>
          </a:p>
          <a:p>
            <a:pPr marL="360045" indent="-347980">
              <a:lnSpc>
                <a:spcPct val="100000"/>
              </a:lnSpc>
              <a:spcBef>
                <a:spcPts val="1800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Credentialing</a:t>
            </a:r>
            <a:endParaRPr sz="2400">
              <a:latin typeface="Arial"/>
              <a:cs typeface="Arial"/>
            </a:endParaRPr>
          </a:p>
          <a:p>
            <a:pPr marL="360045" indent="-347980">
              <a:lnSpc>
                <a:spcPct val="100000"/>
              </a:lnSpc>
              <a:spcBef>
                <a:spcPts val="1800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Licensure</a:t>
            </a:r>
            <a:endParaRPr sz="2400">
              <a:latin typeface="Arial"/>
              <a:cs typeface="Arial"/>
            </a:endParaRPr>
          </a:p>
          <a:p>
            <a:pPr marL="360045" indent="-347980">
              <a:lnSpc>
                <a:spcPct val="100000"/>
              </a:lnSpc>
              <a:spcBef>
                <a:spcPts val="1805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Accreditation</a:t>
            </a:r>
            <a:endParaRPr sz="2400">
              <a:latin typeface="Arial"/>
              <a:cs typeface="Arial"/>
            </a:endParaRPr>
          </a:p>
          <a:p>
            <a:pPr marL="360045" indent="-347980">
              <a:lnSpc>
                <a:spcPct val="100000"/>
              </a:lnSpc>
              <a:spcBef>
                <a:spcPts val="1800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Certification</a:t>
            </a:r>
            <a:endParaRPr sz="2400">
              <a:latin typeface="Arial"/>
              <a:cs typeface="Arial"/>
            </a:endParaRPr>
          </a:p>
          <a:p>
            <a:pPr marL="360045" indent="-347980">
              <a:lnSpc>
                <a:spcPct val="100000"/>
              </a:lnSpc>
              <a:spcBef>
                <a:spcPts val="1800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Charter</a:t>
            </a:r>
            <a:endParaRPr sz="2400">
              <a:latin typeface="Arial"/>
              <a:cs typeface="Arial"/>
            </a:endParaRPr>
          </a:p>
          <a:p>
            <a:pPr marL="360045" indent="-347980">
              <a:lnSpc>
                <a:spcPct val="100000"/>
              </a:lnSpc>
              <a:spcBef>
                <a:spcPts val="1800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Academic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Degrees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91865" y="2348864"/>
            <a:ext cx="5472557" cy="21602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17</a:t>
            </a:fld>
            <a:endParaRPr spc="-5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1BE6B-7016-48B7-958D-92E4542BB0A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7925" y="905002"/>
            <a:ext cx="14490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Con</a:t>
            </a:r>
            <a:r>
              <a:rPr sz="3600" dirty="0"/>
              <a:t>t…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77925" y="2071242"/>
            <a:ext cx="6217920" cy="312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Arial"/>
                <a:cs typeface="Arial"/>
              </a:rPr>
              <a:t>Specific</a:t>
            </a:r>
            <a:r>
              <a:rPr sz="2800" b="1" spc="-1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Approaches</a:t>
            </a:r>
            <a:endParaRPr sz="2800">
              <a:latin typeface="Arial"/>
              <a:cs typeface="Arial"/>
            </a:endParaRPr>
          </a:p>
          <a:p>
            <a:pPr marL="360045" marR="523240" indent="-347980">
              <a:lnSpc>
                <a:spcPct val="200100"/>
              </a:lnSpc>
              <a:spcBef>
                <a:spcPts val="1955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Peer Review Committees </a:t>
            </a:r>
            <a:r>
              <a:rPr sz="2400" spc="-10" dirty="0">
                <a:latin typeface="Arial"/>
                <a:cs typeface="Arial"/>
              </a:rPr>
              <a:t>(Staff </a:t>
            </a:r>
            <a:r>
              <a:rPr sz="2400" spc="-5" dirty="0">
                <a:latin typeface="Arial"/>
                <a:cs typeface="Arial"/>
              </a:rPr>
              <a:t>Review  Committees)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700">
              <a:latin typeface="Times New Roman"/>
              <a:cs typeface="Times New Roman"/>
            </a:endParaRPr>
          </a:p>
          <a:p>
            <a:pPr marL="360045" indent="-347980">
              <a:lnSpc>
                <a:spcPct val="100000"/>
              </a:lnSpc>
              <a:spcBef>
                <a:spcPts val="1575"/>
              </a:spcBef>
              <a:buChar char="•"/>
              <a:tabLst>
                <a:tab pos="360045" algn="l"/>
                <a:tab pos="360680" algn="l"/>
                <a:tab pos="2171065" algn="l"/>
              </a:tabLst>
            </a:pPr>
            <a:r>
              <a:rPr sz="2400" spc="-5" dirty="0">
                <a:latin typeface="Arial"/>
                <a:cs typeface="Arial"/>
              </a:rPr>
              <a:t>Standard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as	a device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quality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assurance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9990" y="0"/>
            <a:ext cx="4632197" cy="19766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18</a:t>
            </a:fld>
            <a:endParaRPr spc="-5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304CCE-F9A9-4235-B7E3-997F072CBD8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1117" rIns="0" bIns="0" rtlCol="0">
            <a:spAutoFit/>
          </a:bodyPr>
          <a:lstStyle/>
          <a:p>
            <a:pPr marL="12700" marR="5080" indent="914400">
              <a:lnSpc>
                <a:spcPts val="3460"/>
              </a:lnSpc>
              <a:spcBef>
                <a:spcPts val="535"/>
              </a:spcBef>
            </a:pPr>
            <a:r>
              <a:rPr spc="-35" dirty="0"/>
              <a:t>FACTORS </a:t>
            </a:r>
            <a:r>
              <a:rPr dirty="0"/>
              <a:t>AFFECTING QUALITY  ASSURANCE IN NURSING</a:t>
            </a:r>
            <a:r>
              <a:rPr spc="-85" dirty="0"/>
              <a:t> </a:t>
            </a:r>
            <a:r>
              <a:rPr dirty="0"/>
              <a:t>PRACTICE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7925" y="1778253"/>
            <a:ext cx="5527675" cy="3958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0045" indent="-347980">
              <a:lnSpc>
                <a:spcPct val="100000"/>
              </a:lnSpc>
              <a:spcBef>
                <a:spcPts val="100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Lack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resources</a:t>
            </a:r>
            <a:endParaRPr sz="2400">
              <a:latin typeface="Arial"/>
              <a:cs typeface="Arial"/>
            </a:endParaRPr>
          </a:p>
          <a:p>
            <a:pPr marL="360045" indent="-347980">
              <a:lnSpc>
                <a:spcPct val="100000"/>
              </a:lnSpc>
              <a:spcBef>
                <a:spcPts val="1800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Personnel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problem</a:t>
            </a:r>
            <a:endParaRPr sz="2400">
              <a:latin typeface="Arial"/>
              <a:cs typeface="Arial"/>
            </a:endParaRPr>
          </a:p>
          <a:p>
            <a:pPr marL="360045" indent="-347980">
              <a:lnSpc>
                <a:spcPct val="100000"/>
              </a:lnSpc>
              <a:spcBef>
                <a:spcPts val="1800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dirty="0">
                <a:latin typeface="Arial"/>
                <a:cs typeface="Arial"/>
              </a:rPr>
              <a:t>Improper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maintenance</a:t>
            </a:r>
            <a:endParaRPr sz="2400">
              <a:latin typeface="Arial"/>
              <a:cs typeface="Arial"/>
            </a:endParaRPr>
          </a:p>
          <a:p>
            <a:pPr marL="360045" indent="-347980">
              <a:lnSpc>
                <a:spcPct val="100000"/>
              </a:lnSpc>
              <a:spcBef>
                <a:spcPts val="1805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Unreasonable patients and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attendants</a:t>
            </a:r>
            <a:endParaRPr sz="2400">
              <a:latin typeface="Arial"/>
              <a:cs typeface="Arial"/>
            </a:endParaRPr>
          </a:p>
          <a:p>
            <a:pPr marL="360045" indent="-347980">
              <a:lnSpc>
                <a:spcPct val="100000"/>
              </a:lnSpc>
              <a:spcBef>
                <a:spcPts val="1800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Absence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well-informed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population</a:t>
            </a:r>
            <a:endParaRPr sz="2400">
              <a:latin typeface="Arial"/>
              <a:cs typeface="Arial"/>
            </a:endParaRPr>
          </a:p>
          <a:p>
            <a:pPr marL="360045" indent="-347980">
              <a:lnSpc>
                <a:spcPct val="100000"/>
              </a:lnSpc>
              <a:spcBef>
                <a:spcPts val="1800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Absence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accreditation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laws</a:t>
            </a:r>
            <a:endParaRPr sz="2400">
              <a:latin typeface="Arial"/>
              <a:cs typeface="Arial"/>
            </a:endParaRPr>
          </a:p>
          <a:p>
            <a:pPr marL="360045" indent="-347980">
              <a:lnSpc>
                <a:spcPct val="100000"/>
              </a:lnSpc>
              <a:spcBef>
                <a:spcPts val="1800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Lack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incident review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procedure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36108" y="1322832"/>
            <a:ext cx="3024378" cy="18901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19</a:t>
            </a:fld>
            <a:endParaRPr spc="-5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A0E90-CF79-49F3-A798-78C13F048D4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9847" y="278333"/>
            <a:ext cx="19221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Definitions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2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877925" y="849274"/>
            <a:ext cx="7843520" cy="4616450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2200" spc="-5" dirty="0">
                <a:latin typeface="Arial"/>
                <a:cs typeface="Arial"/>
              </a:rPr>
              <a:t>QUALITY</a:t>
            </a:r>
            <a:endParaRPr sz="2200">
              <a:latin typeface="Arial"/>
              <a:cs typeface="Arial"/>
            </a:endParaRPr>
          </a:p>
          <a:p>
            <a:pPr marL="360045" marR="5080" indent="-347980">
              <a:lnSpc>
                <a:spcPct val="80000"/>
              </a:lnSpc>
              <a:spcBef>
                <a:spcPts val="1800"/>
              </a:spcBef>
              <a:buChar char="•"/>
              <a:tabLst>
                <a:tab pos="360045" algn="l"/>
                <a:tab pos="360680" algn="l"/>
              </a:tabLst>
            </a:pPr>
            <a:r>
              <a:rPr sz="2200" spc="-5" dirty="0">
                <a:latin typeface="Arial"/>
                <a:cs typeface="Arial"/>
              </a:rPr>
              <a:t>“Quality is defined as the degree to which health services for  the individuals and populations increase the likelihood of the  desired health outcomes and are consistent with current  professional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knowledge”.</a:t>
            </a:r>
            <a:endParaRPr sz="2200">
              <a:latin typeface="Arial"/>
              <a:cs typeface="Arial"/>
            </a:endParaRPr>
          </a:p>
          <a:p>
            <a:pPr marL="12700" marR="862330" indent="853440">
              <a:lnSpc>
                <a:spcPct val="80000"/>
              </a:lnSpc>
              <a:spcBef>
                <a:spcPts val="1800"/>
              </a:spcBef>
            </a:pPr>
            <a:r>
              <a:rPr sz="2200" spc="-5" dirty="0">
                <a:latin typeface="Arial"/>
                <a:cs typeface="Arial"/>
              </a:rPr>
              <a:t>-Joint Commission on Accreditation of Healthcare  Organizations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(2002)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360045" indent="-347980">
              <a:lnSpc>
                <a:spcPts val="2375"/>
              </a:lnSpc>
              <a:buChar char="•"/>
              <a:tabLst>
                <a:tab pos="360045" algn="l"/>
                <a:tab pos="360680" algn="l"/>
              </a:tabLst>
            </a:pPr>
            <a:r>
              <a:rPr sz="2200" spc="-5" dirty="0">
                <a:latin typeface="Arial"/>
                <a:cs typeface="Arial"/>
              </a:rPr>
              <a:t>“Quality of a </a:t>
            </a:r>
            <a:r>
              <a:rPr sz="2200" dirty="0">
                <a:latin typeface="Arial"/>
                <a:cs typeface="Arial"/>
              </a:rPr>
              <a:t>service </a:t>
            </a:r>
            <a:r>
              <a:rPr sz="2200" spc="-5" dirty="0">
                <a:latin typeface="Arial"/>
                <a:cs typeface="Arial"/>
              </a:rPr>
              <a:t>is defined as </a:t>
            </a:r>
            <a:r>
              <a:rPr sz="2200" dirty="0">
                <a:latin typeface="Arial"/>
                <a:cs typeface="Arial"/>
              </a:rPr>
              <a:t>the </a:t>
            </a:r>
            <a:r>
              <a:rPr sz="2200" spc="-5" dirty="0">
                <a:latin typeface="Arial"/>
                <a:cs typeface="Arial"/>
              </a:rPr>
              <a:t>totality </a:t>
            </a:r>
            <a:r>
              <a:rPr sz="2200" dirty="0">
                <a:latin typeface="Arial"/>
                <a:cs typeface="Arial"/>
              </a:rPr>
              <a:t>of </a:t>
            </a:r>
            <a:r>
              <a:rPr sz="2200" spc="-5" dirty="0">
                <a:latin typeface="Arial"/>
                <a:cs typeface="Arial"/>
              </a:rPr>
              <a:t>features</a:t>
            </a:r>
            <a:r>
              <a:rPr sz="2200" spc="4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and</a:t>
            </a:r>
            <a:endParaRPr sz="2200">
              <a:latin typeface="Arial"/>
              <a:cs typeface="Arial"/>
            </a:endParaRPr>
          </a:p>
          <a:p>
            <a:pPr marL="360045" marR="284480">
              <a:lnSpc>
                <a:spcPts val="2110"/>
              </a:lnSpc>
              <a:spcBef>
                <a:spcPts val="245"/>
              </a:spcBef>
            </a:pPr>
            <a:r>
              <a:rPr sz="2200" spc="-5" dirty="0">
                <a:latin typeface="Arial"/>
                <a:cs typeface="Arial"/>
              </a:rPr>
              <a:t>characteristics of a service that bear on its ability to satisfy  the stated and implied needs of the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patients.”</a:t>
            </a:r>
            <a:endParaRPr sz="2200">
              <a:latin typeface="Arial"/>
              <a:cs typeface="Arial"/>
            </a:endParaRPr>
          </a:p>
          <a:p>
            <a:pPr marL="632460">
              <a:lnSpc>
                <a:spcPct val="100000"/>
              </a:lnSpc>
              <a:spcBef>
                <a:spcPts val="1295"/>
              </a:spcBef>
            </a:pPr>
            <a:r>
              <a:rPr sz="2200" spc="-5" dirty="0">
                <a:latin typeface="Arial"/>
                <a:cs typeface="Arial"/>
              </a:rPr>
              <a:t>-International Organization for Standardization (ISO</a:t>
            </a:r>
            <a:r>
              <a:rPr sz="2200" spc="1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8402)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B97D1-8C85-4370-82EE-473C8A7EB93E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7925" y="905002"/>
            <a:ext cx="8896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cont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20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877925" y="1778253"/>
            <a:ext cx="5899150" cy="2174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0045" indent="-347980">
              <a:lnSpc>
                <a:spcPct val="100000"/>
              </a:lnSpc>
              <a:spcBef>
                <a:spcPts val="100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Lack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good hospital information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system</a:t>
            </a:r>
            <a:endParaRPr sz="2400">
              <a:latin typeface="Arial"/>
              <a:cs typeface="Arial"/>
            </a:endParaRPr>
          </a:p>
          <a:p>
            <a:pPr marL="360045" indent="-347980">
              <a:lnSpc>
                <a:spcPct val="100000"/>
              </a:lnSpc>
              <a:spcBef>
                <a:spcPts val="1800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Absence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patient Satisfaction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Surveys</a:t>
            </a:r>
            <a:endParaRPr sz="2400">
              <a:latin typeface="Arial"/>
              <a:cs typeface="Arial"/>
            </a:endParaRPr>
          </a:p>
          <a:p>
            <a:pPr marL="360045" indent="-347980">
              <a:lnSpc>
                <a:spcPct val="100000"/>
              </a:lnSpc>
              <a:spcBef>
                <a:spcPts val="1800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Lack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nursing care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research</a:t>
            </a:r>
            <a:endParaRPr sz="2400">
              <a:latin typeface="Arial"/>
              <a:cs typeface="Arial"/>
            </a:endParaRPr>
          </a:p>
          <a:p>
            <a:pPr marL="360045" indent="-347980">
              <a:lnSpc>
                <a:spcPct val="100000"/>
              </a:lnSpc>
              <a:spcBef>
                <a:spcPts val="1805"/>
              </a:spcBef>
              <a:buChar char="•"/>
              <a:tabLst>
                <a:tab pos="360045" algn="l"/>
                <a:tab pos="360680" algn="l"/>
              </a:tabLst>
            </a:pPr>
            <a:r>
              <a:rPr sz="2400" spc="-5" dirty="0">
                <a:latin typeface="Arial"/>
                <a:cs typeface="Arial"/>
              </a:rPr>
              <a:t>Miscellaneous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Factors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AE91E-75A4-4F99-A222-23DDBC4A946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4048" y="440562"/>
            <a:ext cx="7620634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/>
              <a:t>BARRIERS OF QUALITY IMPROVEMENT</a:t>
            </a:r>
            <a:r>
              <a:rPr sz="2500" spc="-95" dirty="0"/>
              <a:t> </a:t>
            </a:r>
            <a:r>
              <a:rPr sz="2500" spc="-10" dirty="0"/>
              <a:t>EFFORTS</a:t>
            </a:r>
            <a:endParaRPr sz="25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21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330200" y="1044955"/>
            <a:ext cx="8510905" cy="452183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60045" marR="683895" indent="-347980">
              <a:lnSpc>
                <a:spcPts val="2380"/>
              </a:lnSpc>
              <a:spcBef>
                <a:spcPts val="390"/>
              </a:spcBef>
              <a:buChar char="•"/>
              <a:tabLst>
                <a:tab pos="360045" algn="l"/>
                <a:tab pos="360680" algn="l"/>
              </a:tabLst>
            </a:pPr>
            <a:r>
              <a:rPr sz="2200" spc="-5" dirty="0">
                <a:latin typeface="Arial"/>
                <a:cs typeface="Arial"/>
              </a:rPr>
              <a:t>The Nurse Manager might become pre occupied with quality  assessment</a:t>
            </a:r>
            <a:endParaRPr sz="2200">
              <a:latin typeface="Arial"/>
              <a:cs typeface="Arial"/>
            </a:endParaRPr>
          </a:p>
          <a:p>
            <a:pPr marL="360045" marR="408940" indent="-347980">
              <a:lnSpc>
                <a:spcPts val="2380"/>
              </a:lnSpc>
              <a:spcBef>
                <a:spcPts val="1795"/>
              </a:spcBef>
              <a:buChar char="•"/>
              <a:tabLst>
                <a:tab pos="360045" algn="l"/>
                <a:tab pos="360680" algn="l"/>
              </a:tabLst>
            </a:pPr>
            <a:r>
              <a:rPr sz="2200" spc="-5" dirty="0">
                <a:latin typeface="Arial"/>
                <a:cs typeface="Arial"/>
              </a:rPr>
              <a:t>It is impossible to identify all factors that influence nursing care  </a:t>
            </a:r>
            <a:r>
              <a:rPr sz="2200" spc="-25" dirty="0">
                <a:latin typeface="Arial"/>
                <a:cs typeface="Arial"/>
              </a:rPr>
              <a:t>quality.</a:t>
            </a:r>
            <a:endParaRPr sz="2200">
              <a:latin typeface="Arial"/>
              <a:cs typeface="Arial"/>
            </a:endParaRPr>
          </a:p>
          <a:p>
            <a:pPr marL="360045" marR="943610" indent="-347980">
              <a:lnSpc>
                <a:spcPts val="2380"/>
              </a:lnSpc>
              <a:spcBef>
                <a:spcPts val="1789"/>
              </a:spcBef>
              <a:buChar char="•"/>
              <a:tabLst>
                <a:tab pos="360045" algn="l"/>
                <a:tab pos="360680" algn="l"/>
              </a:tabLst>
            </a:pPr>
            <a:r>
              <a:rPr sz="2200" spc="-5" dirty="0">
                <a:latin typeface="Arial"/>
                <a:cs typeface="Arial"/>
              </a:rPr>
              <a:t>Difficulty in defining outcome criteria that result solely from  nursing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intervention</a:t>
            </a:r>
            <a:endParaRPr sz="2200">
              <a:latin typeface="Arial"/>
              <a:cs typeface="Arial"/>
            </a:endParaRPr>
          </a:p>
          <a:p>
            <a:pPr marL="360045" indent="-347980">
              <a:lnSpc>
                <a:spcPts val="2510"/>
              </a:lnSpc>
              <a:spcBef>
                <a:spcPts val="1500"/>
              </a:spcBef>
              <a:buChar char="•"/>
              <a:tabLst>
                <a:tab pos="360045" algn="l"/>
                <a:tab pos="360680" algn="l"/>
              </a:tabLst>
            </a:pPr>
            <a:r>
              <a:rPr sz="2200" spc="-10" dirty="0">
                <a:latin typeface="Arial"/>
                <a:cs typeface="Arial"/>
              </a:rPr>
              <a:t>Nurse’s </a:t>
            </a:r>
            <a:r>
              <a:rPr sz="2200" spc="-5" dirty="0">
                <a:latin typeface="Arial"/>
                <a:cs typeface="Arial"/>
              </a:rPr>
              <a:t>documentation of care measures is at</a:t>
            </a:r>
            <a:r>
              <a:rPr sz="2200" spc="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times</a:t>
            </a:r>
            <a:endParaRPr sz="2200">
              <a:latin typeface="Arial"/>
              <a:cs typeface="Arial"/>
            </a:endParaRPr>
          </a:p>
          <a:p>
            <a:pPr marL="360045">
              <a:lnSpc>
                <a:spcPts val="2510"/>
              </a:lnSpc>
            </a:pPr>
            <a:r>
              <a:rPr sz="2200" spc="-5" dirty="0">
                <a:latin typeface="Arial"/>
                <a:cs typeface="Arial"/>
              </a:rPr>
              <a:t>vague, incomplete and </a:t>
            </a:r>
            <a:r>
              <a:rPr sz="2200" dirty="0">
                <a:latin typeface="Arial"/>
                <a:cs typeface="Arial"/>
              </a:rPr>
              <a:t>lacking </a:t>
            </a:r>
            <a:r>
              <a:rPr sz="2200" spc="-5" dirty="0">
                <a:latin typeface="Arial"/>
                <a:cs typeface="Arial"/>
              </a:rPr>
              <a:t>in</a:t>
            </a:r>
            <a:r>
              <a:rPr sz="2200" spc="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objectivity</a:t>
            </a:r>
            <a:endParaRPr sz="2200">
              <a:latin typeface="Arial"/>
              <a:cs typeface="Arial"/>
            </a:endParaRPr>
          </a:p>
          <a:p>
            <a:pPr marL="360045" marR="5080" indent="-347980">
              <a:lnSpc>
                <a:spcPts val="2380"/>
              </a:lnSpc>
              <a:spcBef>
                <a:spcPts val="1830"/>
              </a:spcBef>
              <a:buChar char="•"/>
              <a:tabLst>
                <a:tab pos="360045" algn="l"/>
                <a:tab pos="360680" algn="l"/>
              </a:tabLst>
            </a:pPr>
            <a:r>
              <a:rPr sz="2200" spc="-5" dirty="0">
                <a:latin typeface="Arial"/>
                <a:cs typeface="Arial"/>
              </a:rPr>
              <a:t>There is still no single, </a:t>
            </a:r>
            <a:r>
              <a:rPr sz="2200" dirty="0">
                <a:latin typeface="Arial"/>
                <a:cs typeface="Arial"/>
              </a:rPr>
              <a:t>all </a:t>
            </a:r>
            <a:r>
              <a:rPr sz="2200" spc="-5" dirty="0">
                <a:latin typeface="Arial"/>
                <a:cs typeface="Arial"/>
              </a:rPr>
              <a:t>purpose, all site quality assessment tool  that is universally appropriate for all health</a:t>
            </a:r>
            <a:r>
              <a:rPr sz="2200" spc="4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agencies.</a:t>
            </a:r>
            <a:endParaRPr sz="2200">
              <a:latin typeface="Arial"/>
              <a:cs typeface="Arial"/>
            </a:endParaRPr>
          </a:p>
          <a:p>
            <a:pPr marL="360045" indent="-347980">
              <a:lnSpc>
                <a:spcPct val="100000"/>
              </a:lnSpc>
              <a:spcBef>
                <a:spcPts val="1495"/>
              </a:spcBef>
              <a:buChar char="•"/>
              <a:tabLst>
                <a:tab pos="360045" algn="l"/>
                <a:tab pos="360680" algn="l"/>
              </a:tabLst>
            </a:pPr>
            <a:r>
              <a:rPr sz="2200" spc="-5" dirty="0">
                <a:latin typeface="Arial"/>
                <a:cs typeface="Arial"/>
              </a:rPr>
              <a:t>High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cost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B6FCB-D36C-447F-B8CB-C4B7531E9BAE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6848" y="410921"/>
            <a:ext cx="4920615" cy="106870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 marR="5080" indent="137160">
              <a:lnSpc>
                <a:spcPts val="3890"/>
              </a:lnSpc>
              <a:spcBef>
                <a:spcPts val="590"/>
              </a:spcBef>
            </a:pPr>
            <a:r>
              <a:rPr sz="3600" dirty="0"/>
              <a:t>ROLE OF NURSES IN  QUALITY</a:t>
            </a:r>
            <a:r>
              <a:rPr sz="3600" spc="-370" dirty="0"/>
              <a:t> </a:t>
            </a:r>
            <a:r>
              <a:rPr sz="3600" dirty="0"/>
              <a:t>ASSURANCE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77925" y="2629027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925" y="3845128"/>
            <a:ext cx="1327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7925" y="4732401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7925" y="1741678"/>
            <a:ext cx="7268845" cy="371157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60045" marR="1221740" indent="-347980">
              <a:lnSpc>
                <a:spcPts val="2590"/>
              </a:lnSpc>
              <a:spcBef>
                <a:spcPts val="425"/>
              </a:spcBef>
              <a:buFont typeface="Arial"/>
              <a:buChar char="•"/>
              <a:tabLst>
                <a:tab pos="926465" algn="l"/>
                <a:tab pos="927735" algn="l"/>
              </a:tabLst>
            </a:pPr>
            <a:r>
              <a:rPr dirty="0"/>
              <a:t>	</a:t>
            </a:r>
            <a:r>
              <a:rPr sz="2400" spc="-5" dirty="0">
                <a:latin typeface="Arial"/>
                <a:cs typeface="Arial"/>
              </a:rPr>
              <a:t>Nurses are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active participant </a:t>
            </a:r>
            <a:r>
              <a:rPr sz="2400" dirty="0">
                <a:latin typeface="Arial"/>
                <a:cs typeface="Arial"/>
              </a:rPr>
              <a:t>of  </a:t>
            </a:r>
            <a:r>
              <a:rPr sz="2400" spc="-5" dirty="0">
                <a:latin typeface="Arial"/>
                <a:cs typeface="Arial"/>
              </a:rPr>
              <a:t>interdisciplinary quality improvement</a:t>
            </a:r>
            <a:r>
              <a:rPr sz="2400" spc="10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team</a:t>
            </a:r>
            <a:endParaRPr sz="2400">
              <a:latin typeface="Arial"/>
              <a:cs typeface="Arial"/>
            </a:endParaRPr>
          </a:p>
          <a:p>
            <a:pPr marL="360045" marR="5080" indent="566420">
              <a:lnSpc>
                <a:spcPts val="2590"/>
              </a:lnSpc>
              <a:spcBef>
                <a:spcPts val="1810"/>
              </a:spcBef>
            </a:pPr>
            <a:r>
              <a:rPr sz="2400" spc="-5" dirty="0">
                <a:latin typeface="Arial"/>
                <a:cs typeface="Arial"/>
              </a:rPr>
              <a:t>Develop mechanism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continually monitoring  the effectiveness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nursing care both a  collaborative and an individual professional</a:t>
            </a:r>
            <a:r>
              <a:rPr sz="2400" spc="17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activity.</a:t>
            </a:r>
            <a:endParaRPr sz="2400">
              <a:latin typeface="Arial"/>
              <a:cs typeface="Arial"/>
            </a:endParaRPr>
          </a:p>
          <a:p>
            <a:pPr marL="400050" algn="ctr">
              <a:lnSpc>
                <a:spcPts val="2735"/>
              </a:lnSpc>
              <a:spcBef>
                <a:spcPts val="1480"/>
              </a:spcBef>
            </a:pPr>
            <a:r>
              <a:rPr sz="2400" spc="-5" dirty="0">
                <a:latin typeface="Arial"/>
                <a:cs typeface="Arial"/>
              </a:rPr>
              <a:t>Contribute innovations and improvement</a:t>
            </a:r>
            <a:r>
              <a:rPr sz="2400" spc="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endParaRPr sz="2400">
              <a:latin typeface="Arial"/>
              <a:cs typeface="Arial"/>
            </a:endParaRPr>
          </a:p>
          <a:p>
            <a:pPr marR="4949190" algn="ctr">
              <a:lnSpc>
                <a:spcPts val="2735"/>
              </a:lnSpc>
            </a:pPr>
            <a:r>
              <a:rPr sz="2400" spc="-5" dirty="0">
                <a:latin typeface="Arial"/>
                <a:cs typeface="Arial"/>
              </a:rPr>
              <a:t>patient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care</a:t>
            </a:r>
            <a:endParaRPr sz="2400">
              <a:latin typeface="Arial"/>
              <a:cs typeface="Arial"/>
            </a:endParaRPr>
          </a:p>
          <a:p>
            <a:pPr marL="360045" marR="741045" indent="566420">
              <a:lnSpc>
                <a:spcPts val="2590"/>
              </a:lnSpc>
              <a:spcBef>
                <a:spcPts val="1840"/>
              </a:spcBef>
            </a:pPr>
            <a:r>
              <a:rPr sz="2400" spc="-5" dirty="0">
                <a:latin typeface="Arial"/>
                <a:cs typeface="Arial"/>
              </a:rPr>
              <a:t>Participating in improvement projects and  patient safety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initiatives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44234" y="260604"/>
            <a:ext cx="2118360" cy="13792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22</a:t>
            </a:fld>
            <a:endParaRPr spc="-5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D0127E2-5583-496E-B4FD-A265740DA22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7925" y="289686"/>
            <a:ext cx="15760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Con</a:t>
            </a:r>
            <a:r>
              <a:rPr sz="3600" dirty="0"/>
              <a:t>t….</a:t>
            </a:r>
            <a:endParaRPr sz="36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23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330200" y="2404617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0200" y="3364738"/>
            <a:ext cx="132715" cy="986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0045" marR="349885" indent="-34798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927100" algn="l"/>
                <a:tab pos="927735" algn="l"/>
              </a:tabLst>
            </a:pPr>
            <a:r>
              <a:rPr dirty="0"/>
              <a:t>	</a:t>
            </a:r>
            <a:r>
              <a:rPr spc="-5" dirty="0"/>
              <a:t>Participate continuing educational programs and </a:t>
            </a:r>
            <a:r>
              <a:rPr dirty="0"/>
              <a:t>in-  </a:t>
            </a:r>
            <a:r>
              <a:rPr spc="-5" dirty="0"/>
              <a:t>service educational programs </a:t>
            </a:r>
            <a:r>
              <a:rPr dirty="0"/>
              <a:t>for </a:t>
            </a:r>
            <a:r>
              <a:rPr spc="-5" dirty="0"/>
              <a:t>continuing professional  development</a:t>
            </a:r>
          </a:p>
          <a:p>
            <a:pPr marL="360045" marR="506095" indent="566420">
              <a:lnSpc>
                <a:spcPct val="100000"/>
              </a:lnSpc>
              <a:spcBef>
                <a:spcPts val="1800"/>
              </a:spcBef>
              <a:tabLst>
                <a:tab pos="2037080" algn="l"/>
              </a:tabLst>
            </a:pPr>
            <a:r>
              <a:rPr spc="-5" dirty="0"/>
              <a:t>Periodic and continuing appraisal and evaluation </a:t>
            </a:r>
            <a:r>
              <a:rPr dirty="0"/>
              <a:t>of  </a:t>
            </a:r>
            <a:r>
              <a:rPr spc="-5" dirty="0"/>
              <a:t>health</a:t>
            </a:r>
            <a:r>
              <a:rPr spc="10" dirty="0"/>
              <a:t> </a:t>
            </a:r>
            <a:r>
              <a:rPr spc="-5" dirty="0"/>
              <a:t>care	situation </a:t>
            </a:r>
            <a:r>
              <a:rPr dirty="0"/>
              <a:t>of the</a:t>
            </a:r>
            <a:r>
              <a:rPr spc="-5" dirty="0"/>
              <a:t> patient</a:t>
            </a:r>
          </a:p>
          <a:p>
            <a:pPr marL="927100" marR="5080">
              <a:lnSpc>
                <a:spcPts val="4680"/>
              </a:lnSpc>
              <a:spcBef>
                <a:spcPts val="455"/>
              </a:spcBef>
            </a:pPr>
            <a:r>
              <a:rPr spc="-5" dirty="0"/>
              <a:t>Participate research works related </a:t>
            </a:r>
            <a:r>
              <a:rPr dirty="0"/>
              <a:t>to </a:t>
            </a:r>
            <a:r>
              <a:rPr spc="-5" dirty="0"/>
              <a:t>quality assurance  </a:t>
            </a:r>
            <a:r>
              <a:rPr dirty="0"/>
              <a:t>Identify </a:t>
            </a:r>
            <a:r>
              <a:rPr spc="-5" dirty="0"/>
              <a:t>any area </a:t>
            </a:r>
            <a:r>
              <a:rPr dirty="0"/>
              <a:t>of </a:t>
            </a:r>
            <a:r>
              <a:rPr spc="-5" dirty="0"/>
              <a:t>needed improvement in delivery</a:t>
            </a:r>
            <a:r>
              <a:rPr spc="95" dirty="0"/>
              <a:t> </a:t>
            </a:r>
            <a:r>
              <a:rPr spc="-5" dirty="0"/>
              <a:t>of</a:t>
            </a:r>
          </a:p>
          <a:p>
            <a:pPr marL="360045">
              <a:lnSpc>
                <a:spcPts val="2425"/>
              </a:lnSpc>
            </a:pPr>
            <a:r>
              <a:rPr spc="-5" dirty="0"/>
              <a:t>care.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E7F5C25-753C-48C7-AA80-D66EADD05E9F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0705" y="436829"/>
            <a:ext cx="3940810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dirty="0"/>
              <a:t>Thank</a:t>
            </a:r>
            <a:r>
              <a:rPr sz="6600" spc="-90" dirty="0"/>
              <a:t> </a:t>
            </a:r>
            <a:r>
              <a:rPr sz="6600" dirty="0"/>
              <a:t>you</a:t>
            </a:r>
            <a:endParaRPr sz="6600"/>
          </a:p>
        </p:txBody>
      </p:sp>
      <p:sp>
        <p:nvSpPr>
          <p:cNvPr id="3" name="object 3"/>
          <p:cNvSpPr txBox="1"/>
          <p:nvPr/>
        </p:nvSpPr>
        <p:spPr>
          <a:xfrm>
            <a:off x="890625" y="6068053"/>
            <a:ext cx="140335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sz="1000" spc="-10" dirty="0">
                <a:solidFill>
                  <a:srgbClr val="9A5215"/>
                </a:solidFill>
                <a:latin typeface="Arial"/>
                <a:cs typeface="Arial"/>
              </a:rPr>
              <a:t>24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5541" y="1556854"/>
            <a:ext cx="7920863" cy="46084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5C8DD-C0C8-4CC2-ACE0-9863C590BEA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7B123-5413-4158-894C-69CE8148A39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IN" spc="-5" smtClean="0"/>
              <a:pPr marL="25400">
                <a:lnSpc>
                  <a:spcPct val="100000"/>
                </a:lnSpc>
              </a:pPr>
              <a:t>24</a:t>
            </a:fld>
            <a:endParaRPr lang="en-IN" spc="-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7925" y="577722"/>
            <a:ext cx="21615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Defin</a:t>
            </a:r>
            <a:r>
              <a:rPr sz="3600" spc="5" dirty="0"/>
              <a:t>i</a:t>
            </a:r>
            <a:r>
              <a:rPr sz="3600" spc="-5" dirty="0"/>
              <a:t>tions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77925" y="1711198"/>
            <a:ext cx="7236459" cy="36499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QUALITY</a:t>
            </a:r>
            <a:r>
              <a:rPr sz="2200" spc="-16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ASSURANCE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550">
              <a:latin typeface="Times New Roman"/>
              <a:cs typeface="Times New Roman"/>
            </a:endParaRPr>
          </a:p>
          <a:p>
            <a:pPr marL="360045" marR="205104" indent="-347980">
              <a:lnSpc>
                <a:spcPct val="80000"/>
              </a:lnSpc>
              <a:buFont typeface="Arial"/>
              <a:buChar char="•"/>
              <a:tabLst>
                <a:tab pos="926465" algn="l"/>
                <a:tab pos="927735" algn="l"/>
              </a:tabLst>
            </a:pPr>
            <a:r>
              <a:rPr dirty="0"/>
              <a:t>	</a:t>
            </a:r>
            <a:r>
              <a:rPr sz="2200" spc="-5" dirty="0">
                <a:latin typeface="Arial"/>
                <a:cs typeface="Arial"/>
              </a:rPr>
              <a:t>“Quality Assurance </a:t>
            </a:r>
            <a:r>
              <a:rPr sz="2200" dirty="0">
                <a:latin typeface="Arial"/>
                <a:cs typeface="Arial"/>
              </a:rPr>
              <a:t>is </a:t>
            </a:r>
            <a:r>
              <a:rPr sz="2200" spc="-5" dirty="0">
                <a:latin typeface="Arial"/>
                <a:cs typeface="Arial"/>
              </a:rPr>
              <a:t>an </a:t>
            </a:r>
            <a:r>
              <a:rPr sz="2200" dirty="0">
                <a:latin typeface="Arial"/>
                <a:cs typeface="Arial"/>
              </a:rPr>
              <a:t>on-going, </a:t>
            </a:r>
            <a:r>
              <a:rPr sz="2200" spc="-5" dirty="0">
                <a:latin typeface="Arial"/>
                <a:cs typeface="Arial"/>
              </a:rPr>
              <a:t>systematic  comprehensive evaluation of health care services and  the impact of those services on health care</a:t>
            </a:r>
            <a:r>
              <a:rPr sz="2200" spc="8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services.</a:t>
            </a:r>
            <a:endParaRPr sz="2200">
              <a:latin typeface="Arial"/>
              <a:cs typeface="Arial"/>
            </a:endParaRPr>
          </a:p>
          <a:p>
            <a:pPr marL="710565">
              <a:lnSpc>
                <a:spcPct val="100000"/>
              </a:lnSpc>
              <a:spcBef>
                <a:spcPts val="1275"/>
              </a:spcBef>
              <a:tabLst>
                <a:tab pos="960119" algn="l"/>
              </a:tabLst>
            </a:pPr>
            <a:r>
              <a:rPr sz="2200" spc="-5" dirty="0">
                <a:latin typeface="Arial"/>
                <a:cs typeface="Arial"/>
              </a:rPr>
              <a:t>-	</a:t>
            </a:r>
            <a:r>
              <a:rPr sz="2200" spc="-20" dirty="0">
                <a:latin typeface="Arial"/>
                <a:cs typeface="Arial"/>
              </a:rPr>
              <a:t>Kozier.</a:t>
            </a:r>
            <a:endParaRPr sz="2200">
              <a:latin typeface="Arial"/>
              <a:cs typeface="Arial"/>
            </a:endParaRPr>
          </a:p>
          <a:p>
            <a:pPr marL="360045" marR="5080" indent="-347980">
              <a:lnSpc>
                <a:spcPct val="80000"/>
              </a:lnSpc>
              <a:spcBef>
                <a:spcPts val="1800"/>
              </a:spcBef>
              <a:buChar char="•"/>
              <a:tabLst>
                <a:tab pos="360045" algn="l"/>
                <a:tab pos="360680" algn="l"/>
              </a:tabLst>
            </a:pPr>
            <a:r>
              <a:rPr sz="2200" spc="-5" dirty="0">
                <a:latin typeface="Arial"/>
                <a:cs typeface="Arial"/>
              </a:rPr>
              <a:t>Quality assurance </a:t>
            </a:r>
            <a:r>
              <a:rPr sz="2200" dirty="0">
                <a:latin typeface="Arial"/>
                <a:cs typeface="Arial"/>
              </a:rPr>
              <a:t>is </a:t>
            </a:r>
            <a:r>
              <a:rPr sz="2200" spc="-5" dirty="0">
                <a:latin typeface="Arial"/>
                <a:cs typeface="Arial"/>
              </a:rPr>
              <a:t>defined as </a:t>
            </a:r>
            <a:r>
              <a:rPr sz="2200" dirty="0">
                <a:latin typeface="Arial"/>
                <a:cs typeface="Arial"/>
              </a:rPr>
              <a:t>all </a:t>
            </a:r>
            <a:r>
              <a:rPr sz="2200" spc="-5" dirty="0">
                <a:latin typeface="Arial"/>
                <a:cs typeface="Arial"/>
              </a:rPr>
              <a:t>activities undertaken  to predate and prevent poor</a:t>
            </a:r>
            <a:r>
              <a:rPr sz="2200" spc="55" dirty="0">
                <a:latin typeface="Arial"/>
                <a:cs typeface="Arial"/>
              </a:rPr>
              <a:t> </a:t>
            </a:r>
            <a:r>
              <a:rPr sz="2200" spc="-25" dirty="0">
                <a:latin typeface="Arial"/>
                <a:cs typeface="Arial"/>
              </a:rPr>
              <a:t>quality.</a:t>
            </a:r>
            <a:endParaRPr sz="2200">
              <a:latin typeface="Arial"/>
              <a:cs typeface="Arial"/>
            </a:endParaRPr>
          </a:p>
          <a:p>
            <a:pPr marL="3670300">
              <a:lnSpc>
                <a:spcPct val="100000"/>
              </a:lnSpc>
              <a:spcBef>
                <a:spcPts val="1275"/>
              </a:spcBef>
            </a:pPr>
            <a:r>
              <a:rPr sz="2200" spc="-5" dirty="0">
                <a:latin typeface="Arial"/>
                <a:cs typeface="Arial"/>
              </a:rPr>
              <a:t>-Neetvert(1992)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76288" y="980694"/>
            <a:ext cx="1668779" cy="175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3</a:t>
            </a:fld>
            <a:endParaRPr spc="-5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51784-3B1C-40FC-BE16-F4498CE64603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2277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90"/>
              </a:spcBef>
            </a:pPr>
            <a:r>
              <a:rPr sz="3600" dirty="0"/>
              <a:t>KEY TERMS </a:t>
            </a:r>
            <a:r>
              <a:rPr sz="3600" spc="-40" dirty="0"/>
              <a:t>RELATED</a:t>
            </a:r>
            <a:r>
              <a:rPr sz="3600" spc="-305" dirty="0"/>
              <a:t> </a:t>
            </a:r>
            <a:r>
              <a:rPr sz="3600" spc="-35" dirty="0"/>
              <a:t>TO  </a:t>
            </a:r>
            <a:r>
              <a:rPr sz="3600" dirty="0"/>
              <a:t>QUALITY</a:t>
            </a:r>
            <a:r>
              <a:rPr sz="3600" spc="-295" dirty="0"/>
              <a:t> </a:t>
            </a:r>
            <a:r>
              <a:rPr sz="3600" dirty="0"/>
              <a:t>ASSURANCE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4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877925" y="2010282"/>
            <a:ext cx="6702425" cy="3728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7100" indent="-915035">
              <a:lnSpc>
                <a:spcPct val="100000"/>
              </a:lnSpc>
              <a:spcBef>
                <a:spcPts val="95"/>
              </a:spcBef>
              <a:buChar char="•"/>
              <a:tabLst>
                <a:tab pos="926465" algn="l"/>
                <a:tab pos="927735" algn="l"/>
              </a:tabLst>
            </a:pPr>
            <a:r>
              <a:rPr sz="2200" spc="-5" dirty="0">
                <a:latin typeface="Arial"/>
                <a:cs typeface="Arial"/>
              </a:rPr>
              <a:t>Quality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improvement</a:t>
            </a:r>
            <a:endParaRPr sz="2200">
              <a:latin typeface="Arial"/>
              <a:cs typeface="Arial"/>
            </a:endParaRPr>
          </a:p>
          <a:p>
            <a:pPr marL="360045" marR="5080" indent="-347980">
              <a:lnSpc>
                <a:spcPct val="200100"/>
              </a:lnSpc>
              <a:spcBef>
                <a:spcPts val="1795"/>
              </a:spcBef>
              <a:buFont typeface="Arial"/>
              <a:buChar char="•"/>
              <a:tabLst>
                <a:tab pos="926465" algn="l"/>
                <a:tab pos="927735" algn="l"/>
              </a:tabLst>
            </a:pPr>
            <a:r>
              <a:rPr dirty="0"/>
              <a:t>	</a:t>
            </a:r>
            <a:r>
              <a:rPr sz="2200" spc="-50" dirty="0">
                <a:latin typeface="Arial"/>
                <a:cs typeface="Arial"/>
              </a:rPr>
              <a:t>Total </a:t>
            </a:r>
            <a:r>
              <a:rPr sz="2200" spc="-5" dirty="0">
                <a:latin typeface="Arial"/>
                <a:cs typeface="Arial"/>
              </a:rPr>
              <a:t>Quality Management/ Continuous Quality  Improvement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927100" indent="-915035">
              <a:lnSpc>
                <a:spcPct val="100000"/>
              </a:lnSpc>
              <a:spcBef>
                <a:spcPts val="1680"/>
              </a:spcBef>
              <a:buChar char="•"/>
              <a:tabLst>
                <a:tab pos="926465" algn="l"/>
                <a:tab pos="927735" algn="l"/>
              </a:tabLst>
            </a:pPr>
            <a:r>
              <a:rPr sz="2200" spc="-5" dirty="0">
                <a:latin typeface="Arial"/>
                <a:cs typeface="Arial"/>
              </a:rPr>
              <a:t>Quality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Control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927100" indent="-915035">
              <a:lnSpc>
                <a:spcPct val="100000"/>
              </a:lnSpc>
              <a:spcBef>
                <a:spcPts val="1685"/>
              </a:spcBef>
              <a:buChar char="•"/>
              <a:tabLst>
                <a:tab pos="926465" algn="l"/>
                <a:tab pos="927735" algn="l"/>
              </a:tabLst>
            </a:pPr>
            <a:r>
              <a:rPr sz="2200" spc="-5" dirty="0">
                <a:latin typeface="Arial"/>
                <a:cs typeface="Arial"/>
              </a:rPr>
              <a:t>Quality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circles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CDC8A-D5FB-4354-A8E3-D542CE1B28B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2277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90"/>
              </a:spcBef>
            </a:pPr>
            <a:r>
              <a:rPr sz="3600" spc="-5" dirty="0"/>
              <a:t>OBJECTIVES </a:t>
            </a:r>
            <a:r>
              <a:rPr sz="3600" spc="-10" dirty="0"/>
              <a:t>OF</a:t>
            </a:r>
            <a:r>
              <a:rPr sz="3600" spc="-20" dirty="0"/>
              <a:t> </a:t>
            </a:r>
            <a:r>
              <a:rPr sz="3600" spc="-5" dirty="0"/>
              <a:t>QUALITY  </a:t>
            </a:r>
            <a:r>
              <a:rPr sz="3600" dirty="0"/>
              <a:t>ASSURANCE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5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877925" y="2010282"/>
            <a:ext cx="7646034" cy="2829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According to Jonas (2000), the two main objectives</a:t>
            </a:r>
            <a:r>
              <a:rPr sz="2200" spc="8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are;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927100" indent="-915035">
              <a:lnSpc>
                <a:spcPct val="100000"/>
              </a:lnSpc>
              <a:spcBef>
                <a:spcPts val="1680"/>
              </a:spcBef>
              <a:buChar char="•"/>
              <a:tabLst>
                <a:tab pos="926465" algn="l"/>
                <a:tab pos="927735" algn="l"/>
              </a:tabLst>
            </a:pPr>
            <a:r>
              <a:rPr sz="2200" spc="-125" dirty="0">
                <a:latin typeface="Arial"/>
                <a:cs typeface="Arial"/>
              </a:rPr>
              <a:t>To </a:t>
            </a:r>
            <a:r>
              <a:rPr sz="2200" spc="-5" dirty="0">
                <a:latin typeface="Arial"/>
                <a:cs typeface="Arial"/>
              </a:rPr>
              <a:t>ensure the delivery of quality client</a:t>
            </a:r>
            <a:r>
              <a:rPr sz="2200" spc="1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care</a:t>
            </a:r>
            <a:endParaRPr sz="2200">
              <a:latin typeface="Arial"/>
              <a:cs typeface="Arial"/>
            </a:endParaRPr>
          </a:p>
          <a:p>
            <a:pPr marL="360045" marR="5080" indent="-347980">
              <a:lnSpc>
                <a:spcPct val="200000"/>
              </a:lnSpc>
              <a:spcBef>
                <a:spcPts val="1800"/>
              </a:spcBef>
              <a:buFont typeface="Arial"/>
              <a:buChar char="•"/>
              <a:tabLst>
                <a:tab pos="926465" algn="l"/>
                <a:tab pos="927735" algn="l"/>
              </a:tabLst>
            </a:pPr>
            <a:r>
              <a:rPr dirty="0"/>
              <a:t>	</a:t>
            </a:r>
            <a:r>
              <a:rPr sz="2200" spc="-125" dirty="0">
                <a:latin typeface="Arial"/>
                <a:cs typeface="Arial"/>
              </a:rPr>
              <a:t>To </a:t>
            </a:r>
            <a:r>
              <a:rPr sz="2200" spc="-5" dirty="0">
                <a:latin typeface="Arial"/>
                <a:cs typeface="Arial"/>
              </a:rPr>
              <a:t>demonstrate the </a:t>
            </a:r>
            <a:r>
              <a:rPr sz="2200" spc="-10" dirty="0">
                <a:latin typeface="Arial"/>
                <a:cs typeface="Arial"/>
              </a:rPr>
              <a:t>efforts </a:t>
            </a:r>
            <a:r>
              <a:rPr sz="2200" spc="-5" dirty="0">
                <a:latin typeface="Arial"/>
                <a:cs typeface="Arial"/>
              </a:rPr>
              <a:t>of the health care providers  to provide the best possible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results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656BB-3BD7-4694-A09E-4DBD662502A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7925" y="904443"/>
            <a:ext cx="7056120" cy="4598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Other </a:t>
            </a:r>
            <a:r>
              <a:rPr sz="2400" spc="-5" dirty="0">
                <a:latin typeface="Arial"/>
                <a:cs typeface="Arial"/>
              </a:rPr>
              <a:t>specific objectives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are;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00">
              <a:latin typeface="Times New Roman"/>
              <a:cs typeface="Times New Roman"/>
            </a:endParaRPr>
          </a:p>
          <a:p>
            <a:pPr marL="927100" indent="-915035">
              <a:lnSpc>
                <a:spcPct val="100000"/>
              </a:lnSpc>
              <a:buChar char="•"/>
              <a:tabLst>
                <a:tab pos="926465" algn="l"/>
                <a:tab pos="927735" algn="l"/>
              </a:tabLst>
            </a:pPr>
            <a:r>
              <a:rPr sz="2400" spc="-5" dirty="0">
                <a:latin typeface="Arial"/>
                <a:cs typeface="Arial"/>
              </a:rPr>
              <a:t>Formulate plan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care</a:t>
            </a:r>
            <a:endParaRPr sz="2400">
              <a:latin typeface="Arial"/>
              <a:cs typeface="Arial"/>
            </a:endParaRPr>
          </a:p>
          <a:p>
            <a:pPr marL="360045" marR="5080" indent="-347980">
              <a:lnSpc>
                <a:spcPct val="150000"/>
              </a:lnSpc>
              <a:spcBef>
                <a:spcPts val="1805"/>
              </a:spcBef>
              <a:buFont typeface="Arial"/>
              <a:buChar char="•"/>
              <a:tabLst>
                <a:tab pos="926465" algn="l"/>
                <a:tab pos="927735" algn="l"/>
              </a:tabLst>
            </a:pPr>
            <a:r>
              <a:rPr dirty="0"/>
              <a:t>	</a:t>
            </a:r>
            <a:r>
              <a:rPr sz="2400" dirty="0">
                <a:latin typeface="Arial"/>
                <a:cs typeface="Arial"/>
              </a:rPr>
              <a:t>Attend the </a:t>
            </a:r>
            <a:r>
              <a:rPr sz="2400" spc="-5" dirty="0">
                <a:latin typeface="Arial"/>
                <a:cs typeface="Arial"/>
              </a:rPr>
              <a:t>patients physical and non-physical  </a:t>
            </a:r>
            <a:r>
              <a:rPr sz="2400" spc="-10" dirty="0">
                <a:latin typeface="Arial"/>
                <a:cs typeface="Arial"/>
              </a:rPr>
              <a:t>needs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927100" indent="-915035">
              <a:lnSpc>
                <a:spcPct val="100000"/>
              </a:lnSpc>
              <a:buChar char="•"/>
              <a:tabLst>
                <a:tab pos="926465" algn="l"/>
                <a:tab pos="927735" algn="l"/>
              </a:tabLst>
            </a:pPr>
            <a:r>
              <a:rPr sz="2400" spc="-5" dirty="0">
                <a:latin typeface="Arial"/>
                <a:cs typeface="Arial"/>
              </a:rPr>
              <a:t>Evaluate achievement of nursing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care</a:t>
            </a:r>
            <a:endParaRPr sz="2400">
              <a:latin typeface="Arial"/>
              <a:cs typeface="Arial"/>
            </a:endParaRPr>
          </a:p>
          <a:p>
            <a:pPr marL="360045" marR="1191260" indent="-347980">
              <a:lnSpc>
                <a:spcPct val="150000"/>
              </a:lnSpc>
              <a:spcBef>
                <a:spcPts val="1800"/>
              </a:spcBef>
              <a:buFont typeface="Arial"/>
              <a:buChar char="•"/>
              <a:tabLst>
                <a:tab pos="926465" algn="l"/>
                <a:tab pos="927735" algn="l"/>
              </a:tabLst>
            </a:pPr>
            <a:r>
              <a:rPr dirty="0"/>
              <a:t>	</a:t>
            </a:r>
            <a:r>
              <a:rPr sz="2400" spc="-5" dirty="0">
                <a:latin typeface="Arial"/>
                <a:cs typeface="Arial"/>
              </a:rPr>
              <a:t>Support delivery of nursing care with  administrative and managerial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services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6</a:t>
            </a:fld>
            <a:endParaRPr spc="-5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0F6354-EB2C-4B05-B03B-CCF7EDFA00AE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2277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90"/>
              </a:spcBef>
            </a:pPr>
            <a:r>
              <a:rPr sz="3600" dirty="0"/>
              <a:t>PRINCIPLES OF</a:t>
            </a:r>
            <a:r>
              <a:rPr sz="3600" spc="-114" dirty="0"/>
              <a:t> </a:t>
            </a:r>
            <a:r>
              <a:rPr sz="3600" dirty="0"/>
              <a:t>QUALITY  ASSURANCE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77925" y="1549181"/>
            <a:ext cx="5801995" cy="4269105"/>
          </a:xfrm>
          <a:prstGeom prst="rect">
            <a:avLst/>
          </a:prstGeom>
        </p:spPr>
        <p:txBody>
          <a:bodyPr vert="horz" wrap="square" lIns="0" tIns="207645" rIns="0" bIns="0" rtlCol="0">
            <a:spAutoFit/>
          </a:bodyPr>
          <a:lstStyle/>
          <a:p>
            <a:pPr marL="927100" indent="-915035">
              <a:lnSpc>
                <a:spcPct val="100000"/>
              </a:lnSpc>
              <a:spcBef>
                <a:spcPts val="1635"/>
              </a:spcBef>
              <a:buChar char="•"/>
              <a:tabLst>
                <a:tab pos="926465" algn="l"/>
                <a:tab pos="927735" algn="l"/>
              </a:tabLst>
            </a:pPr>
            <a:r>
              <a:rPr sz="2200" spc="-5" dirty="0">
                <a:latin typeface="Arial"/>
                <a:cs typeface="Arial"/>
              </a:rPr>
              <a:t>Customer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focus</a:t>
            </a:r>
            <a:endParaRPr sz="2200">
              <a:latin typeface="Arial"/>
              <a:cs typeface="Arial"/>
            </a:endParaRPr>
          </a:p>
          <a:p>
            <a:pPr marL="927100" indent="-915035">
              <a:lnSpc>
                <a:spcPct val="100000"/>
              </a:lnSpc>
              <a:spcBef>
                <a:spcPts val="1540"/>
              </a:spcBef>
              <a:buChar char="•"/>
              <a:tabLst>
                <a:tab pos="926465" algn="l"/>
                <a:tab pos="927735" algn="l"/>
              </a:tabLst>
            </a:pPr>
            <a:r>
              <a:rPr sz="2200" spc="-5" dirty="0">
                <a:latin typeface="Arial"/>
                <a:cs typeface="Arial"/>
              </a:rPr>
              <a:t>Leadership</a:t>
            </a:r>
            <a:endParaRPr sz="2200">
              <a:latin typeface="Arial"/>
              <a:cs typeface="Arial"/>
            </a:endParaRPr>
          </a:p>
          <a:p>
            <a:pPr marL="927100" indent="-915035">
              <a:lnSpc>
                <a:spcPct val="100000"/>
              </a:lnSpc>
              <a:spcBef>
                <a:spcPts val="1535"/>
              </a:spcBef>
              <a:buChar char="•"/>
              <a:tabLst>
                <a:tab pos="926465" algn="l"/>
                <a:tab pos="927735" algn="l"/>
              </a:tabLst>
            </a:pPr>
            <a:r>
              <a:rPr sz="2200" spc="-5" dirty="0">
                <a:latin typeface="Arial"/>
                <a:cs typeface="Arial"/>
              </a:rPr>
              <a:t>Involvement of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people</a:t>
            </a:r>
            <a:endParaRPr sz="2200">
              <a:latin typeface="Arial"/>
              <a:cs typeface="Arial"/>
            </a:endParaRPr>
          </a:p>
          <a:p>
            <a:pPr marL="927100" indent="-915035">
              <a:lnSpc>
                <a:spcPct val="100000"/>
              </a:lnSpc>
              <a:spcBef>
                <a:spcPts val="1535"/>
              </a:spcBef>
              <a:buChar char="•"/>
              <a:tabLst>
                <a:tab pos="926465" algn="l"/>
                <a:tab pos="927735" algn="l"/>
              </a:tabLst>
            </a:pPr>
            <a:r>
              <a:rPr sz="2200" spc="-5" dirty="0">
                <a:latin typeface="Arial"/>
                <a:cs typeface="Arial"/>
              </a:rPr>
              <a:t>Process approach</a:t>
            </a:r>
            <a:endParaRPr sz="2200">
              <a:latin typeface="Arial"/>
              <a:cs typeface="Arial"/>
            </a:endParaRPr>
          </a:p>
          <a:p>
            <a:pPr marL="927100" indent="-915035">
              <a:lnSpc>
                <a:spcPct val="100000"/>
              </a:lnSpc>
              <a:spcBef>
                <a:spcPts val="1540"/>
              </a:spcBef>
              <a:buChar char="•"/>
              <a:tabLst>
                <a:tab pos="926465" algn="l"/>
                <a:tab pos="927735" algn="l"/>
              </a:tabLst>
            </a:pPr>
            <a:r>
              <a:rPr sz="2200" spc="-5" dirty="0">
                <a:latin typeface="Arial"/>
                <a:cs typeface="Arial"/>
              </a:rPr>
              <a:t>System approach to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management</a:t>
            </a:r>
            <a:endParaRPr sz="2200">
              <a:latin typeface="Arial"/>
              <a:cs typeface="Arial"/>
            </a:endParaRPr>
          </a:p>
          <a:p>
            <a:pPr marL="927100" indent="-915035">
              <a:lnSpc>
                <a:spcPct val="100000"/>
              </a:lnSpc>
              <a:spcBef>
                <a:spcPts val="1535"/>
              </a:spcBef>
              <a:buChar char="•"/>
              <a:tabLst>
                <a:tab pos="926465" algn="l"/>
                <a:tab pos="927735" algn="l"/>
              </a:tabLst>
            </a:pPr>
            <a:r>
              <a:rPr sz="2200" spc="-5" dirty="0">
                <a:latin typeface="Arial"/>
                <a:cs typeface="Arial"/>
              </a:rPr>
              <a:t>Continual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improvement</a:t>
            </a:r>
            <a:endParaRPr sz="2200">
              <a:latin typeface="Arial"/>
              <a:cs typeface="Arial"/>
            </a:endParaRPr>
          </a:p>
          <a:p>
            <a:pPr marL="927100" indent="-915035">
              <a:lnSpc>
                <a:spcPct val="100000"/>
              </a:lnSpc>
              <a:spcBef>
                <a:spcPts val="1535"/>
              </a:spcBef>
              <a:buChar char="•"/>
              <a:tabLst>
                <a:tab pos="926465" algn="l"/>
                <a:tab pos="927735" algn="l"/>
              </a:tabLst>
            </a:pPr>
            <a:r>
              <a:rPr sz="2200" spc="-5" dirty="0">
                <a:latin typeface="Arial"/>
                <a:cs typeface="Arial"/>
              </a:rPr>
              <a:t>Factual approach to decision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making</a:t>
            </a:r>
            <a:endParaRPr sz="2200">
              <a:latin typeface="Arial"/>
              <a:cs typeface="Arial"/>
            </a:endParaRPr>
          </a:p>
          <a:p>
            <a:pPr marL="927100" indent="-915035">
              <a:lnSpc>
                <a:spcPct val="100000"/>
              </a:lnSpc>
              <a:spcBef>
                <a:spcPts val="1540"/>
              </a:spcBef>
              <a:buChar char="•"/>
              <a:tabLst>
                <a:tab pos="926465" algn="l"/>
                <a:tab pos="927735" algn="l"/>
              </a:tabLst>
            </a:pPr>
            <a:r>
              <a:rPr sz="2200" spc="-5" dirty="0">
                <a:latin typeface="Arial"/>
                <a:cs typeface="Arial"/>
              </a:rPr>
              <a:t>Mutually </a:t>
            </a:r>
            <a:r>
              <a:rPr sz="2200" dirty="0">
                <a:latin typeface="Arial"/>
                <a:cs typeface="Arial"/>
              </a:rPr>
              <a:t>beneficial </a:t>
            </a:r>
            <a:r>
              <a:rPr sz="2200" spc="-5" dirty="0">
                <a:latin typeface="Arial"/>
                <a:cs typeface="Arial"/>
              </a:rPr>
              <a:t>supplier</a:t>
            </a:r>
            <a:r>
              <a:rPr sz="2200" spc="-4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relationship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64098" y="1484757"/>
            <a:ext cx="2759202" cy="23042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7</a:t>
            </a:fld>
            <a:endParaRPr spc="-5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EC5687-98A2-451B-8E94-EE4D598F7DE3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sz="4000" b="1" spc="-10" dirty="0">
                <a:latin typeface="Arial"/>
                <a:cs typeface="Arial"/>
              </a:rPr>
              <a:t>COMPONENTS </a:t>
            </a:r>
            <a:r>
              <a:rPr sz="4000" b="1" spc="-5" dirty="0">
                <a:latin typeface="Arial"/>
                <a:cs typeface="Arial"/>
              </a:rPr>
              <a:t>OF </a:t>
            </a:r>
            <a:r>
              <a:rPr sz="4000" b="1" spc="-10" dirty="0">
                <a:latin typeface="Arial"/>
                <a:cs typeface="Arial"/>
              </a:rPr>
              <a:t>QUALITY  ASSURANCE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7925" y="2110867"/>
            <a:ext cx="5507355" cy="2922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0045" indent="-347980">
              <a:lnSpc>
                <a:spcPct val="100000"/>
              </a:lnSpc>
              <a:spcBef>
                <a:spcPts val="105"/>
              </a:spcBef>
              <a:buChar char="•"/>
              <a:tabLst>
                <a:tab pos="360045" algn="l"/>
                <a:tab pos="360680" algn="l"/>
              </a:tabLst>
            </a:pPr>
            <a:r>
              <a:rPr sz="3200" dirty="0">
                <a:latin typeface="Arial"/>
                <a:cs typeface="Arial"/>
              </a:rPr>
              <a:t>STRUCTURE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0" dirty="0">
                <a:latin typeface="Arial"/>
                <a:cs typeface="Arial"/>
              </a:rPr>
              <a:t>EVALUATION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4900">
              <a:latin typeface="Times New Roman"/>
              <a:cs typeface="Times New Roman"/>
            </a:endParaRPr>
          </a:p>
          <a:p>
            <a:pPr marL="471170" indent="-459105">
              <a:lnSpc>
                <a:spcPct val="100000"/>
              </a:lnSpc>
              <a:spcBef>
                <a:spcPts val="5"/>
              </a:spcBef>
              <a:buChar char="•"/>
              <a:tabLst>
                <a:tab pos="471170" algn="l"/>
                <a:tab pos="471805" algn="l"/>
              </a:tabLst>
            </a:pPr>
            <a:r>
              <a:rPr sz="3200" dirty="0">
                <a:latin typeface="Arial"/>
                <a:cs typeface="Arial"/>
              </a:rPr>
              <a:t>PROCESS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0" dirty="0">
                <a:latin typeface="Arial"/>
                <a:cs typeface="Arial"/>
              </a:rPr>
              <a:t>EVALUATION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900">
              <a:latin typeface="Times New Roman"/>
              <a:cs typeface="Times New Roman"/>
            </a:endParaRPr>
          </a:p>
          <a:p>
            <a:pPr marL="360045" indent="-347980">
              <a:lnSpc>
                <a:spcPct val="100000"/>
              </a:lnSpc>
              <a:buChar char="•"/>
              <a:tabLst>
                <a:tab pos="360045" algn="l"/>
                <a:tab pos="360680" algn="l"/>
              </a:tabLst>
            </a:pPr>
            <a:r>
              <a:rPr sz="3200" dirty="0">
                <a:latin typeface="Arial"/>
                <a:cs typeface="Arial"/>
              </a:rPr>
              <a:t>OUTCOME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0" dirty="0">
                <a:latin typeface="Arial"/>
                <a:cs typeface="Arial"/>
              </a:rPr>
              <a:t>EVALUATION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20306" y="1052702"/>
            <a:ext cx="1973579" cy="1478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8</a:t>
            </a:fld>
            <a:endParaRPr spc="-5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42B546-CBA6-410B-A512-E2CDEACBC75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0351" y="905002"/>
            <a:ext cx="728090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QUALITY ASSURANCE</a:t>
            </a:r>
            <a:r>
              <a:rPr sz="3600" spc="-390" dirty="0"/>
              <a:t> </a:t>
            </a:r>
            <a:r>
              <a:rPr sz="3600" dirty="0"/>
              <a:t>PROCESS</a:t>
            </a:r>
            <a:endParaRPr sz="36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9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792351" y="1778253"/>
            <a:ext cx="6411595" cy="2769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Establishment of standards or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criteria</a:t>
            </a:r>
            <a:endParaRPr sz="2400">
              <a:latin typeface="Arial"/>
              <a:cs typeface="Arial"/>
            </a:endParaRPr>
          </a:p>
          <a:p>
            <a:pPr marL="12700" marR="801370">
              <a:lnSpc>
                <a:spcPct val="162500"/>
              </a:lnSpc>
            </a:pPr>
            <a:r>
              <a:rPr sz="2400" spc="-5" dirty="0">
                <a:latin typeface="Arial"/>
                <a:cs typeface="Arial"/>
              </a:rPr>
              <a:t>Identify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information relevant </a:t>
            </a:r>
            <a:r>
              <a:rPr sz="2400" dirty="0">
                <a:latin typeface="Arial"/>
                <a:cs typeface="Arial"/>
              </a:rPr>
              <a:t>to criteria  </a:t>
            </a:r>
            <a:r>
              <a:rPr sz="2400" spc="-5" dirty="0">
                <a:latin typeface="Arial"/>
                <a:cs typeface="Arial"/>
              </a:rPr>
              <a:t>Determine ways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collect information  Collect and analyze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information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400" spc="-5" dirty="0">
                <a:latin typeface="Arial"/>
                <a:cs typeface="Arial"/>
              </a:rPr>
              <a:t>Compare collected information with</a:t>
            </a:r>
            <a:r>
              <a:rPr sz="2400" spc="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established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925" y="1778253"/>
            <a:ext cx="939800" cy="3134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1.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400" spc="-5" dirty="0">
                <a:latin typeface="Arial"/>
                <a:cs typeface="Arial"/>
              </a:rPr>
              <a:t>2.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400" spc="-5" dirty="0">
                <a:latin typeface="Arial"/>
                <a:cs typeface="Arial"/>
              </a:rPr>
              <a:t>3.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5"/>
              </a:spcBef>
            </a:pPr>
            <a:r>
              <a:rPr sz="2400" spc="-5" dirty="0">
                <a:latin typeface="Arial"/>
                <a:cs typeface="Arial"/>
              </a:rPr>
              <a:t>4.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400" spc="-5" dirty="0">
                <a:latin typeface="Arial"/>
                <a:cs typeface="Arial"/>
              </a:rPr>
              <a:t>5.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criteria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CC49D-7BC8-4FF2-A742-8127DB001A4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Mr. Jitendra.S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</TotalTime>
  <Words>811</Words>
  <Application>Microsoft Office PowerPoint</Application>
  <PresentationFormat>On-screen Show (4:3)</PresentationFormat>
  <Paragraphs>190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Arial Black</vt:lpstr>
      <vt:lpstr>Calibri</vt:lpstr>
      <vt:lpstr>Times New Roman</vt:lpstr>
      <vt:lpstr>Office Theme</vt:lpstr>
      <vt:lpstr>Quality Assurance In  Nursing </vt:lpstr>
      <vt:lpstr>Definitions</vt:lpstr>
      <vt:lpstr>Definitions</vt:lpstr>
      <vt:lpstr>KEY TERMS RELATED TO  QUALITY ASSURANCE</vt:lpstr>
      <vt:lpstr>OBJECTIVES OF QUALITY  ASSURANCE</vt:lpstr>
      <vt:lpstr>PowerPoint Presentation</vt:lpstr>
      <vt:lpstr>PRINCIPLES OF QUALITY  ASSURANCE</vt:lpstr>
      <vt:lpstr>COMPONENTS OF QUALITY  ASSURANCE</vt:lpstr>
      <vt:lpstr>QUALITY ASSURANCE PROCESS</vt:lpstr>
      <vt:lpstr>Cont..</vt:lpstr>
      <vt:lpstr>MODELS OF  QUALITY  ASSURANCE</vt:lpstr>
      <vt:lpstr>1. System Model</vt:lpstr>
      <vt:lpstr>Donabedian Model</vt:lpstr>
      <vt:lpstr>ANA Quality Assurance Model</vt:lpstr>
      <vt:lpstr>Plan, Do, Study, Act cycle</vt:lpstr>
      <vt:lpstr>LEVELS OF EVALUATION OF  QUALITY OF CARE</vt:lpstr>
      <vt:lpstr>APPROACHES OF QUALITY  IMPROVEMENT</vt:lpstr>
      <vt:lpstr>Cont…</vt:lpstr>
      <vt:lpstr>FACTORS AFFECTING QUALITY  ASSURANCE IN NURSING PRACTICE</vt:lpstr>
      <vt:lpstr>cont</vt:lpstr>
      <vt:lpstr>BARRIERS OF QUALITY IMPROVEMENT EFFORTS</vt:lpstr>
      <vt:lpstr>ROLE OF NURSES IN  QUALITY ASSURANCE</vt:lpstr>
      <vt:lpstr>Cont….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Assurance In  Nursing</dc:title>
  <dc:creator>ADMIN</dc:creator>
  <cp:lastModifiedBy>ADMIN</cp:lastModifiedBy>
  <cp:revision>5</cp:revision>
  <dcterms:created xsi:type="dcterms:W3CDTF">2020-04-20T03:32:52Z</dcterms:created>
  <dcterms:modified xsi:type="dcterms:W3CDTF">2020-08-13T06:30:04Z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2013-09-19T00:00:00Z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2020-04-20T00:00:00Z</vt:filetime>
  </property>
</Properties>
</file>