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68" r:id="rId4"/>
    <p:sldId id="291" r:id="rId5"/>
    <p:sldId id="258" r:id="rId6"/>
    <p:sldId id="259" r:id="rId7"/>
    <p:sldId id="278" r:id="rId8"/>
    <p:sldId id="260" r:id="rId9"/>
    <p:sldId id="279" r:id="rId10"/>
    <p:sldId id="270" r:id="rId11"/>
    <p:sldId id="261" r:id="rId12"/>
    <p:sldId id="262" r:id="rId13"/>
    <p:sldId id="271" r:id="rId14"/>
    <p:sldId id="263" r:id="rId15"/>
    <p:sldId id="264" r:id="rId16"/>
    <p:sldId id="272" r:id="rId17"/>
    <p:sldId id="273" r:id="rId18"/>
    <p:sldId id="265" r:id="rId19"/>
    <p:sldId id="266" r:id="rId20"/>
    <p:sldId id="276" r:id="rId21"/>
    <p:sldId id="274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75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44F2F-A9F2-4417-980A-963266081B48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76D18-DB89-4D5D-9061-8EB005E6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76D18-DB89-4D5D-9061-8EB005E6697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1DB54B-A067-4FEA-9C54-62512680C855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B36BC9-9BC5-4477-B88E-3E7000B47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12" descr="suv_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1000" y="5527190"/>
            <a:ext cx="989079" cy="114228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447800" y="6248401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MS.</a:t>
            </a:r>
            <a:r>
              <a:rPr lang="en-US" sz="1400" baseline="0" dirty="0" smtClean="0"/>
              <a:t> SUJITHA , ASSISTANT PROFESSOR, SUMANDEEP NURSING COLLEGE, SVDU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432816"/>
            <a:ext cx="7406640" cy="1472184"/>
          </a:xfrm>
        </p:spPr>
        <p:txBody>
          <a:bodyPr>
            <a:noAutofit/>
          </a:bodyPr>
          <a:lstStyle/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76962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en-US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PULMONARY </a:t>
            </a:r>
          </a:p>
          <a:p>
            <a:r>
              <a:rPr lang="en-US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EMBOLISM</a:t>
            </a:r>
            <a:endParaRPr lang="en-US" sz="5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800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48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Pulmonary  embolus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Pulmonary artery obstruction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Increased PA pressure and RV pressure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Increased RV dilation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Decreased RV dysfunction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2057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91000" y="30480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67200" y="39624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343400" y="51816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Decreased RV dysfunction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Decreased RV Out put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Tissue edema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67200" y="2057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267200" y="3276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0292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Decreased RV dysfunction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Decreased left ventricle preload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Decreased cardiac output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Systemic hypotension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2209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95800" y="31242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572000" y="4191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AND SYMPTOM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Chest pain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shortness of breath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IN" dirty="0" smtClean="0">
              <a:solidFill>
                <a:schemeClr val="tx2"/>
              </a:solidFill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Anxiety or apprehension</a:t>
            </a:r>
            <a:endParaRPr lang="en-IN" dirty="0" smtClean="0">
              <a:solidFill>
                <a:schemeClr val="tx2"/>
              </a:solidFill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Cough : Usually, this cough is dry, but it may be associated with blood.</a:t>
            </a:r>
            <a:endParaRPr lang="en-IN" dirty="0" smtClean="0">
              <a:solidFill>
                <a:schemeClr val="tx2"/>
              </a:solidFill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Sweating.</a:t>
            </a:r>
            <a:endParaRPr lang="en-IN" dirty="0" smtClean="0">
              <a:solidFill>
                <a:schemeClr val="tx2"/>
              </a:solidFill>
            </a:endParaRPr>
          </a:p>
          <a:p>
            <a:pPr lvl="0"/>
            <a:r>
              <a:rPr lang="en-US" dirty="0" smtClean="0"/>
              <a:t>Low levels of oxygen in the blood.</a:t>
            </a:r>
            <a:endParaRPr lang="en-IN" dirty="0" smtClean="0"/>
          </a:p>
          <a:p>
            <a:pPr lvl="0"/>
            <a:r>
              <a:rPr lang="en-US" dirty="0" smtClean="0"/>
              <a:t>Loss of consciousness.</a:t>
            </a:r>
            <a:endParaRPr lang="en-IN" dirty="0" smtClean="0"/>
          </a:p>
          <a:p>
            <a:pPr lvl="0"/>
            <a:r>
              <a:rPr lang="en-US" dirty="0" smtClean="0"/>
              <a:t>Cyanosis</a:t>
            </a:r>
          </a:p>
          <a:p>
            <a:pPr lvl="0"/>
            <a:r>
              <a:rPr lang="en-US" dirty="0" smtClean="0"/>
              <a:t>Elevated heart rate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EVALUTION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History of physical examination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Chest x-ray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Electrocardiogram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Echocardiogram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MRI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(magnetic resonance imaging)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Ultrasound ( venous Doppler study)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Pulmonary angiogram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blood test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Computerized tomography 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3" name="Picture 1" descr="C:\Users\user\Desktop\images folder\duplex_ultrasound_for_vein_disea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696199" cy="6324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9" name="Picture 1" descr="C:\Users\user\Desktop\images folder\l-5-ct-physics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8001000" cy="65532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1"/>
            <a:ext cx="800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ANATOMY  AND PHYSIOLOGY   OF   RESPIRATORY SYSTEM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G:\hiral\GetImag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66517"/>
            <a:ext cx="7086599" cy="47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MEDICAL MANAGEMENT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• Anticoagulation therapy</a:t>
            </a:r>
            <a:endParaRPr lang="en-IN" dirty="0" smtClean="0"/>
          </a:p>
          <a:p>
            <a:pPr lvl="0"/>
            <a:r>
              <a:rPr lang="en-US" dirty="0" smtClean="0"/>
              <a:t>    Heparin</a:t>
            </a:r>
            <a:endParaRPr lang="en-IN" dirty="0" smtClean="0"/>
          </a:p>
          <a:p>
            <a:pPr lvl="0"/>
            <a:r>
              <a:rPr lang="en-US" dirty="0" smtClean="0"/>
              <a:t>   </a:t>
            </a:r>
            <a:r>
              <a:rPr lang="en-US" dirty="0" err="1" smtClean="0"/>
              <a:t>Enoxaparin</a:t>
            </a:r>
            <a:endParaRPr lang="en-IN" dirty="0" smtClean="0"/>
          </a:p>
          <a:p>
            <a:pPr lvl="0"/>
            <a:r>
              <a:rPr lang="en-US" dirty="0" smtClean="0"/>
              <a:t>   </a:t>
            </a:r>
            <a:r>
              <a:rPr lang="en-US" dirty="0" err="1" smtClean="0"/>
              <a:t>Warfrin</a:t>
            </a:r>
            <a:endParaRPr lang="en-IN" dirty="0" smtClean="0"/>
          </a:p>
          <a:p>
            <a:pPr lvl="0"/>
            <a:r>
              <a:rPr lang="en-US" dirty="0" smtClean="0"/>
              <a:t>• Thrombolytic therapy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SURGICAL MANAGEMENT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Embolectomy</a:t>
            </a:r>
            <a:endParaRPr lang="en-US" dirty="0" smtClean="0"/>
          </a:p>
          <a:p>
            <a:r>
              <a:rPr lang="en-US" dirty="0" smtClean="0"/>
              <a:t>Inferior vena cava  filter </a:t>
            </a:r>
          </a:p>
          <a:p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8914" name="Picture 2" descr="C:\Users\user\Desktop\images folder\JCCR-01-00016-g00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8153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800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"/>
            <a:ext cx="8077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80010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NURSING MANAGEMENT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Minimizing the risk of pulmonary embolism</a:t>
            </a:r>
            <a:endParaRPr lang="en-IN" dirty="0" smtClean="0"/>
          </a:p>
          <a:p>
            <a:pPr lvl="0"/>
            <a:r>
              <a:rPr lang="en-US" dirty="0" smtClean="0"/>
              <a:t>Preventing thrombus formation</a:t>
            </a:r>
            <a:endParaRPr lang="en-IN" dirty="0" smtClean="0"/>
          </a:p>
          <a:p>
            <a:r>
              <a:rPr lang="en-US" dirty="0" smtClean="0"/>
              <a:t>Assessing potential for pulmonary embolism.</a:t>
            </a:r>
            <a:endParaRPr lang="en-IN" dirty="0" smtClean="0"/>
          </a:p>
          <a:p>
            <a:pPr lvl="0"/>
            <a:r>
              <a:rPr lang="en-US" dirty="0" smtClean="0"/>
              <a:t>Monitoring thrombolytic therapy</a:t>
            </a:r>
          </a:p>
          <a:p>
            <a:pPr lvl="0">
              <a:buNone/>
            </a:pPr>
            <a:r>
              <a:rPr lang="en-US" dirty="0" smtClean="0"/>
              <a:t>   Managing pain</a:t>
            </a:r>
            <a:endParaRPr lang="en-IN" dirty="0" smtClean="0"/>
          </a:p>
          <a:p>
            <a:r>
              <a:rPr lang="en-US" dirty="0" smtClean="0"/>
              <a:t>Managing oxygen therapy</a:t>
            </a:r>
            <a:endParaRPr lang="en-IN" dirty="0" smtClean="0"/>
          </a:p>
          <a:p>
            <a:pPr lvl="0"/>
            <a:r>
              <a:rPr lang="en-US" dirty="0" smtClean="0"/>
              <a:t>Relieving anxiety</a:t>
            </a:r>
            <a:endParaRPr lang="en-IN" dirty="0" smtClean="0"/>
          </a:p>
          <a:p>
            <a:pPr lvl="0"/>
            <a:r>
              <a:rPr lang="en-US" dirty="0" smtClean="0"/>
              <a:t>Monitoring for complications</a:t>
            </a:r>
            <a:endParaRPr lang="en-IN" dirty="0" smtClean="0"/>
          </a:p>
          <a:p>
            <a:pPr lvl="0"/>
            <a:r>
              <a:rPr lang="en-US" dirty="0" smtClean="0"/>
              <a:t>Providing post operative nursing care</a:t>
            </a:r>
            <a:endParaRPr lang="en-IN" dirty="0" smtClean="0"/>
          </a:p>
          <a:p>
            <a:r>
              <a:rPr lang="en-US" dirty="0" smtClean="0"/>
              <a:t> </a:t>
            </a:r>
            <a:endParaRPr lang="en-IN" dirty="0" smtClean="0"/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19288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PULMONARY EMBOLISM PREVENTION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Graduated compression stockings.</a:t>
            </a:r>
            <a:endParaRPr lang="en-IN" dirty="0" smtClean="0"/>
          </a:p>
          <a:p>
            <a:pPr lvl="0"/>
            <a:r>
              <a:rPr lang="en-US" dirty="0" smtClean="0"/>
              <a:t>Use of pneumatic compression</a:t>
            </a:r>
            <a:endParaRPr lang="en-IN" dirty="0" smtClean="0"/>
          </a:p>
          <a:p>
            <a:pPr lvl="0"/>
            <a:r>
              <a:rPr lang="en-US" dirty="0" smtClean="0"/>
              <a:t>Physical activity </a:t>
            </a:r>
            <a:endParaRPr lang="en-IN" dirty="0" smtClean="0"/>
          </a:p>
          <a:p>
            <a:r>
              <a:rPr lang="en-US" dirty="0" smtClean="0"/>
              <a:t>Drink plenty of fluid.</a:t>
            </a:r>
            <a:endParaRPr lang="en-IN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4034" name="Picture 2" descr="C:\Users\user\Desktop\images folder\Compression-Stockings-for-Varicose-Vei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80772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>
              <a:latin typeface="Algerian" pitchFamily="82" charset="0"/>
            </a:endParaRPr>
          </a:p>
        </p:txBody>
      </p:sp>
      <p:pic>
        <p:nvPicPr>
          <p:cNvPr id="1026" name="Picture 2" descr="C:\Users\user\Desktop\images folder\ct-pulmonary-angiogram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8001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5058" name="Picture 2" descr="C:\Users\user\Desktop\images folder\1999-06737_cat_1_large_img1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467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ser\Desktop\images folder\wounds_1115_alvarez_fig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848599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PROGNOSIS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may die immediately when a blood clot breaks loose and goes to the lung. Still others die in a short time period because of inability to get oxygen into the blood or from blood pressure collapse.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Algerian" pitchFamily="82" charset="0"/>
              </a:rPr>
              <a:t>summary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the end of lecture student will be understand about</a:t>
            </a:r>
            <a:endParaRPr lang="en-IN" dirty="0" smtClean="0"/>
          </a:p>
          <a:p>
            <a:r>
              <a:rPr lang="en-US" dirty="0" smtClean="0"/>
              <a:t>Anatomy physiology of respiratory system</a:t>
            </a:r>
            <a:endParaRPr lang="en-IN" dirty="0" smtClean="0"/>
          </a:p>
          <a:p>
            <a:r>
              <a:rPr lang="en-US" dirty="0" smtClean="0"/>
              <a:t>Definition of pulmonary embolism</a:t>
            </a:r>
            <a:endParaRPr lang="en-IN" dirty="0" smtClean="0"/>
          </a:p>
          <a:p>
            <a:r>
              <a:rPr lang="en-US" dirty="0" smtClean="0"/>
              <a:t>Causes of pulmonary embolism</a:t>
            </a:r>
            <a:endParaRPr lang="en-IN" dirty="0" smtClean="0"/>
          </a:p>
          <a:p>
            <a:r>
              <a:rPr lang="en-US" dirty="0" smtClean="0"/>
              <a:t>Pathophysiology of pulmonary embolism</a:t>
            </a:r>
            <a:endParaRPr lang="en-IN" dirty="0" smtClean="0"/>
          </a:p>
          <a:p>
            <a:r>
              <a:rPr lang="en-US" dirty="0" smtClean="0"/>
              <a:t>Sign and symptom of pulmonary embolism</a:t>
            </a:r>
            <a:endParaRPr lang="en-IN" dirty="0" smtClean="0"/>
          </a:p>
          <a:p>
            <a:r>
              <a:rPr lang="en-US" smtClean="0"/>
              <a:t>Medical surgical </a:t>
            </a:r>
            <a:r>
              <a:rPr lang="en-US" dirty="0" smtClean="0"/>
              <a:t>&amp; nursing management of pulmonary embolism.</a:t>
            </a:r>
            <a:endParaRPr lang="en-IN" dirty="0" smtClean="0"/>
          </a:p>
          <a:p>
            <a:r>
              <a:rPr lang="en-US" dirty="0" smtClean="0"/>
              <a:t>Prevention and prognosis of pulmonary embolism.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any two nursing diagnosis with intervention of pulmonary embolism disease.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smtClean="0">
                <a:latin typeface="Algerian" pitchFamily="82" charset="0"/>
              </a:rPr>
              <a:t>      Thank </a:t>
            </a:r>
            <a:r>
              <a:rPr lang="en-US" sz="6000" dirty="0" smtClean="0">
                <a:latin typeface="Algerian" pitchFamily="82" charset="0"/>
              </a:rPr>
              <a:t>you </a:t>
            </a:r>
            <a:endParaRPr lang="en-US" sz="6000" dirty="0">
              <a:latin typeface="Algerian" pitchFamily="82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81534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924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INTRODUCTION OF PULMONARY EMBOLISM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485888" cy="48006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Pulmonary embolism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(PE) refers to the obstruction of the pulmonary artery or one of its branches by a thrombus (or thrombi)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originates somewhere in the venous system or in the right side of the heart. Most commonly, pulmonary embolism  is due to a blood clot or thrombus.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 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Pulmonary embolism is a sudden blockage in a lung artery. The blockage usually due to a blood clot that traveled to the lungs from a vein in the leg.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G:\hiral\hqdefault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924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EMBOLUS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5029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 a clot that forms in one part of the body and travels in the bloodstream to another part of the body is called embolus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ser\Desktop\images folder\P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7724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</TotalTime>
  <Words>403</Words>
  <Application>Microsoft Office PowerPoint</Application>
  <PresentationFormat>On-screen Show (4:3)</PresentationFormat>
  <Paragraphs>98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Slide 1</vt:lpstr>
      <vt:lpstr>ANATOMY  AND PHYSIOLOGY   OF   RESPIRATORY SYSTEM</vt:lpstr>
      <vt:lpstr>Slide 3</vt:lpstr>
      <vt:lpstr>Slide 4</vt:lpstr>
      <vt:lpstr>INTRODUCTION OF PULMONARY EMBOLISM</vt:lpstr>
      <vt:lpstr>DEFINITION-</vt:lpstr>
      <vt:lpstr>Slide 7</vt:lpstr>
      <vt:lpstr>EMBOLUS</vt:lpstr>
      <vt:lpstr>Slide 9</vt:lpstr>
      <vt:lpstr>Slide 10</vt:lpstr>
      <vt:lpstr>PATHOPHYSIOLOGY</vt:lpstr>
      <vt:lpstr>Continue….</vt:lpstr>
      <vt:lpstr>CONTINUE</vt:lpstr>
      <vt:lpstr>SIGN AND SYMPTOM</vt:lpstr>
      <vt:lpstr>DIAGNOSTIC EVALUTION</vt:lpstr>
      <vt:lpstr>Slide 16</vt:lpstr>
      <vt:lpstr>Slide 17</vt:lpstr>
      <vt:lpstr>Slide 18</vt:lpstr>
      <vt:lpstr>Slide 19</vt:lpstr>
      <vt:lpstr>MEDICAL MANAGEMENT</vt:lpstr>
      <vt:lpstr>SURGICAL MANAGEMENT</vt:lpstr>
      <vt:lpstr>Slide 22</vt:lpstr>
      <vt:lpstr>Slide 23</vt:lpstr>
      <vt:lpstr>Slide 24</vt:lpstr>
      <vt:lpstr>Slide 25</vt:lpstr>
      <vt:lpstr>Slide 26</vt:lpstr>
      <vt:lpstr>NURSING MANAGEMENT</vt:lpstr>
      <vt:lpstr>PULMONARY EMBOLISM PREVENTION </vt:lpstr>
      <vt:lpstr>Slide 29</vt:lpstr>
      <vt:lpstr>Slide 30</vt:lpstr>
      <vt:lpstr>Slide 31</vt:lpstr>
      <vt:lpstr>PROGNOSIS</vt:lpstr>
      <vt:lpstr>summary</vt:lpstr>
      <vt:lpstr>Assignment-</vt:lpstr>
      <vt:lpstr>     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MICROTEACHING               ON</dc:title>
  <dc:creator>Windows User</dc:creator>
  <cp:lastModifiedBy>vandana_2</cp:lastModifiedBy>
  <cp:revision>104</cp:revision>
  <dcterms:created xsi:type="dcterms:W3CDTF">2017-03-10T18:26:08Z</dcterms:created>
  <dcterms:modified xsi:type="dcterms:W3CDTF">2020-08-14T11:12:31Z</dcterms:modified>
</cp:coreProperties>
</file>