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57" r:id="rId4"/>
    <p:sldId id="304" r:id="rId5"/>
    <p:sldId id="259" r:id="rId6"/>
    <p:sldId id="260" r:id="rId7"/>
    <p:sldId id="261" r:id="rId8"/>
    <p:sldId id="278" r:id="rId9"/>
    <p:sldId id="279" r:id="rId10"/>
    <p:sldId id="280" r:id="rId11"/>
    <p:sldId id="281" r:id="rId12"/>
    <p:sldId id="282" r:id="rId13"/>
    <p:sldId id="283" r:id="rId14"/>
    <p:sldId id="284" r:id="rId15"/>
    <p:sldId id="285" r:id="rId16"/>
    <p:sldId id="286" r:id="rId17"/>
    <p:sldId id="287" r:id="rId18"/>
    <p:sldId id="288" r:id="rId19"/>
    <p:sldId id="289" r:id="rId20"/>
    <p:sldId id="290" r:id="rId21"/>
    <p:sldId id="291" r:id="rId22"/>
    <p:sldId id="302" r:id="rId23"/>
    <p:sldId id="292" r:id="rId24"/>
    <p:sldId id="306" r:id="rId25"/>
    <p:sldId id="307" r:id="rId26"/>
    <p:sldId id="308" r:id="rId27"/>
    <p:sldId id="309" r:id="rId28"/>
    <p:sldId id="262" r:id="rId29"/>
    <p:sldId id="298" r:id="rId30"/>
    <p:sldId id="263" r:id="rId31"/>
    <p:sldId id="264" r:id="rId32"/>
    <p:sldId id="265" r:id="rId33"/>
    <p:sldId id="266" r:id="rId34"/>
    <p:sldId id="267" r:id="rId35"/>
    <p:sldId id="268" r:id="rId36"/>
    <p:sldId id="269" r:id="rId37"/>
    <p:sldId id="299" r:id="rId38"/>
    <p:sldId id="270" r:id="rId39"/>
    <p:sldId id="300" r:id="rId40"/>
    <p:sldId id="303" r:id="rId41"/>
    <p:sldId id="271" r:id="rId42"/>
    <p:sldId id="272" r:id="rId43"/>
    <p:sldId id="273" r:id="rId44"/>
    <p:sldId id="274" r:id="rId45"/>
    <p:sldId id="301" r:id="rId46"/>
    <p:sldId id="305" r:id="rId47"/>
    <p:sldId id="275"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506" y="-1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pic>
        <p:nvPicPr>
          <p:cNvPr id="7" name="Picture 6" descr="suv_logo.png"/>
          <p:cNvPicPr>
            <a:picLocks noChangeAspect="1"/>
          </p:cNvPicPr>
          <p:nvPr userDrawn="1"/>
        </p:nvPicPr>
        <p:blipFill>
          <a:blip r:embed="rId13" cstate="print"/>
          <a:stretch>
            <a:fillRect/>
          </a:stretch>
        </p:blipFill>
        <p:spPr>
          <a:xfrm>
            <a:off x="8001000" y="5527190"/>
            <a:ext cx="989079" cy="1142287"/>
          </a:xfrm>
          <a:prstGeom prst="rect">
            <a:avLst/>
          </a:prstGeom>
        </p:spPr>
      </p:pic>
      <p:sp>
        <p:nvSpPr>
          <p:cNvPr id="8" name="TextBox 7"/>
          <p:cNvSpPr txBox="1"/>
          <p:nvPr userDrawn="1"/>
        </p:nvSpPr>
        <p:spPr>
          <a:xfrm>
            <a:off x="1447800" y="6248401"/>
            <a:ext cx="6553200" cy="307777"/>
          </a:xfrm>
          <a:prstGeom prst="rect">
            <a:avLst/>
          </a:prstGeom>
          <a:noFill/>
        </p:spPr>
        <p:txBody>
          <a:bodyPr wrap="square" rtlCol="0">
            <a:spAutoFit/>
          </a:bodyPr>
          <a:lstStyle/>
          <a:p>
            <a:r>
              <a:rPr lang="en-US" sz="1400" dirty="0" smtClean="0"/>
              <a:t>MS.</a:t>
            </a:r>
            <a:r>
              <a:rPr lang="en-US" sz="1400" baseline="0" dirty="0" smtClean="0"/>
              <a:t> SUJITHA , ASSISTANT PROFESSOR, SUMANDEEP NURSING COLLEGE, SVDU</a:t>
            </a:r>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2133600"/>
          </a:xfrm>
          <a:solidFill>
            <a:schemeClr val="accent2">
              <a:lumMod val="60000"/>
              <a:lumOff val="40000"/>
            </a:schemeClr>
          </a:solidFill>
          <a:ln w="38100">
            <a:solidFill>
              <a:schemeClr val="tx1"/>
            </a:solidFill>
            <a:prstDash val="solid"/>
          </a:ln>
          <a:effectLst>
            <a:glow rad="228600">
              <a:schemeClr val="accent4">
                <a:satMod val="175000"/>
                <a:alpha val="40000"/>
              </a:schemeClr>
            </a:glow>
          </a:effectLst>
        </p:spPr>
        <p:txBody>
          <a:bodyPr>
            <a:noAutofit/>
          </a:bodyPr>
          <a:lstStyle/>
          <a:p>
            <a:r>
              <a:rPr lang="en-IN" sz="6600" b="1" u="sng" dirty="0" smtClean="0"/>
              <a:t>QUALITY ASSURANCE IN ICCU AND ICTU</a:t>
            </a:r>
            <a:endParaRPr lang="en-IN" sz="6600" b="1" u="sng" dirty="0"/>
          </a:p>
        </p:txBody>
      </p:sp>
      <p:sp>
        <p:nvSpPr>
          <p:cNvPr id="3" name="Subtitle 2"/>
          <p:cNvSpPr>
            <a:spLocks noGrp="1"/>
          </p:cNvSpPr>
          <p:nvPr>
            <p:ph type="subTitle" idx="1"/>
          </p:nvPr>
        </p:nvSpPr>
        <p:spPr>
          <a:xfrm>
            <a:off x="1371600" y="3886200"/>
            <a:ext cx="7315200" cy="1752600"/>
          </a:xfrm>
        </p:spPr>
        <p:txBody>
          <a:bodyPr>
            <a:noAutofit/>
          </a:bodyPr>
          <a:lstStyle/>
          <a:p>
            <a:endParaRPr lang="en-IN" b="1" dirty="0">
              <a:solidFill>
                <a:srgbClr val="00206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4525963"/>
          </a:xfrm>
        </p:spPr>
        <p:txBody>
          <a:bodyPr>
            <a:noAutofit/>
          </a:bodyPr>
          <a:lstStyle/>
          <a:p>
            <a:pPr>
              <a:buNone/>
            </a:pPr>
            <a:r>
              <a:rPr lang="en-IN" sz="2400" b="1" dirty="0" smtClean="0">
                <a:latin typeface="Baskerville Old Face" pitchFamily="18" charset="0"/>
              </a:rPr>
              <a:t>3.LOCATION</a:t>
            </a:r>
            <a:r>
              <a:rPr lang="en-IN" sz="2400" dirty="0" smtClean="0">
                <a:latin typeface="Baskerville Old Face" pitchFamily="18" charset="0"/>
              </a:rPr>
              <a:t>:</a:t>
            </a:r>
          </a:p>
          <a:p>
            <a:pPr lvl="0"/>
            <a:r>
              <a:rPr lang="en-IN" sz="2400" dirty="0" smtClean="0">
                <a:latin typeface="Baskerville Old Face" pitchFamily="18" charset="0"/>
              </a:rPr>
              <a:t>Should be centrally located with easy access to emergency and other wards, OT and OPD.</a:t>
            </a:r>
          </a:p>
          <a:p>
            <a:pPr lvl="0"/>
            <a:r>
              <a:rPr lang="en-IN" sz="2400" dirty="0" smtClean="0">
                <a:latin typeface="Baskerville Old Face" pitchFamily="18" charset="0"/>
              </a:rPr>
              <a:t>Easily approachable </a:t>
            </a:r>
          </a:p>
          <a:p>
            <a:pPr lvl="0"/>
            <a:r>
              <a:rPr lang="en-IN" sz="2400" dirty="0" smtClean="0">
                <a:latin typeface="Baskerville Old Face" pitchFamily="18" charset="0"/>
              </a:rPr>
              <a:t>Away from general hospital traffic.</a:t>
            </a:r>
          </a:p>
          <a:p>
            <a:pPr lvl="0"/>
            <a:r>
              <a:rPr lang="en-IN" sz="2400" dirty="0" smtClean="0">
                <a:latin typeface="Baskerville Old Face" pitchFamily="18" charset="0"/>
              </a:rPr>
              <a:t>Restricted entry </a:t>
            </a:r>
          </a:p>
          <a:p>
            <a:pPr>
              <a:buNone/>
            </a:pPr>
            <a:r>
              <a:rPr lang="en-IN" sz="2400" b="1" dirty="0" smtClean="0">
                <a:latin typeface="Baskerville Old Face" pitchFamily="18" charset="0"/>
              </a:rPr>
              <a:t>4.SIZE</a:t>
            </a:r>
            <a:r>
              <a:rPr lang="en-IN" sz="2400" dirty="0" smtClean="0">
                <a:latin typeface="Baskerville Old Face" pitchFamily="18" charset="0"/>
              </a:rPr>
              <a:t>:</a:t>
            </a:r>
          </a:p>
          <a:p>
            <a:pPr lvl="0"/>
            <a:r>
              <a:rPr lang="en-IN" sz="2400" dirty="0" smtClean="0">
                <a:latin typeface="Baskerville Old Face" pitchFamily="18" charset="0"/>
              </a:rPr>
              <a:t>Size of ICU depends on the type of services provided.</a:t>
            </a:r>
          </a:p>
          <a:p>
            <a:pPr lvl="0"/>
            <a:r>
              <a:rPr lang="en-IN" sz="2400" dirty="0" smtClean="0">
                <a:latin typeface="Baskerville Old Face" pitchFamily="18" charset="0"/>
              </a:rPr>
              <a:t>In super specialty hospital 10% of the total beds.</a:t>
            </a:r>
          </a:p>
          <a:p>
            <a:pPr lvl="0"/>
            <a:r>
              <a:rPr lang="en-IN" sz="2400" dirty="0" smtClean="0">
                <a:latin typeface="Baskerville Old Face" pitchFamily="18" charset="0"/>
              </a:rPr>
              <a:t>In general hospitals 2% of hospital beds. </a:t>
            </a:r>
          </a:p>
          <a:p>
            <a:pPr lvl="0"/>
            <a:r>
              <a:rPr lang="en-IN" sz="2400" dirty="0" smtClean="0">
                <a:latin typeface="Baskerville Old Face" pitchFamily="18" charset="0"/>
              </a:rPr>
              <a:t>Optimum size is 14 beds, minimum 4 beds. </a:t>
            </a:r>
          </a:p>
          <a:p>
            <a:pPr lvl="0"/>
            <a:r>
              <a:rPr lang="en-IN" sz="2400" dirty="0" smtClean="0">
                <a:latin typeface="Baskerville Old Face" pitchFamily="18" charset="0"/>
              </a:rPr>
              <a:t>If no. of beds required is more than 14, two ICUs be opened. Ideal ICU is 10 bedded.</a:t>
            </a:r>
          </a:p>
          <a:p>
            <a:endParaRPr lang="en-IN" sz="2400" dirty="0">
              <a:latin typeface="Baskerville Old Face"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
            <a:ext cx="8229600" cy="4525963"/>
          </a:xfrm>
        </p:spPr>
        <p:txBody>
          <a:bodyPr>
            <a:noAutofit/>
          </a:bodyPr>
          <a:lstStyle/>
          <a:p>
            <a:pPr>
              <a:buNone/>
            </a:pPr>
            <a:r>
              <a:rPr lang="en-IN" sz="2400" b="1" dirty="0" smtClean="0">
                <a:latin typeface="Baskerville Old Face" pitchFamily="18" charset="0"/>
              </a:rPr>
              <a:t>5.LAY OUT DESIGNING </a:t>
            </a:r>
            <a:endParaRPr lang="en-IN" sz="2400" dirty="0" smtClean="0">
              <a:latin typeface="Baskerville Old Face" pitchFamily="18" charset="0"/>
            </a:endParaRPr>
          </a:p>
          <a:p>
            <a:pPr lvl="0"/>
            <a:r>
              <a:rPr lang="en-IN" sz="2400" dirty="0" smtClean="0">
                <a:latin typeface="Baskerville Old Face" pitchFamily="18" charset="0"/>
              </a:rPr>
              <a:t>Circular placement of beds with Central Nursing Station</a:t>
            </a:r>
          </a:p>
          <a:p>
            <a:pPr lvl="0"/>
            <a:r>
              <a:rPr lang="en-IN" sz="2400" dirty="0" smtClean="0">
                <a:latin typeface="Baskerville Old Face" pitchFamily="18" charset="0"/>
              </a:rPr>
              <a:t>Rectangular with Central Monitoring System. </a:t>
            </a:r>
          </a:p>
          <a:p>
            <a:pPr lvl="0"/>
            <a:r>
              <a:rPr lang="en-IN" sz="2400" dirty="0" smtClean="0">
                <a:latin typeface="Baskerville Old Face" pitchFamily="18" charset="0"/>
              </a:rPr>
              <a:t>Semi circular with monitoring station at the front.</a:t>
            </a:r>
          </a:p>
          <a:p>
            <a:pPr lvl="0"/>
            <a:r>
              <a:rPr lang="en-IN" sz="2400" dirty="0" smtClean="0">
                <a:latin typeface="Baskerville Old Face" pitchFamily="18" charset="0"/>
              </a:rPr>
              <a:t>The lay out design depends on the availability of space.</a:t>
            </a:r>
          </a:p>
          <a:p>
            <a:pPr>
              <a:buNone/>
            </a:pPr>
            <a:r>
              <a:rPr lang="en-IN" sz="2400" b="1" dirty="0" smtClean="0">
                <a:latin typeface="Baskerville Old Face" pitchFamily="18" charset="0"/>
              </a:rPr>
              <a:t>6.BED SPACE </a:t>
            </a:r>
            <a:endParaRPr lang="en-IN" sz="2400" dirty="0" smtClean="0">
              <a:latin typeface="Baskerville Old Face" pitchFamily="18" charset="0"/>
            </a:endParaRPr>
          </a:p>
          <a:p>
            <a:pPr lvl="0"/>
            <a:r>
              <a:rPr lang="en-IN" sz="2400" dirty="0" smtClean="0">
                <a:latin typeface="Baskerville Old Face" pitchFamily="18" charset="0"/>
              </a:rPr>
              <a:t>Sufficient space is required for each bed for free movement and keeping ventilator, monitoring system and other equipments.</a:t>
            </a:r>
          </a:p>
          <a:p>
            <a:pPr lvl="0"/>
            <a:r>
              <a:rPr lang="en-IN" sz="2400" dirty="0" smtClean="0">
                <a:latin typeface="Baskerville Old Face" pitchFamily="18" charset="0"/>
              </a:rPr>
              <a:t>They are required for each bed 100-120 sq ft in open ICU and 140-180 sq ft in cubicle. </a:t>
            </a:r>
          </a:p>
          <a:p>
            <a:pPr lvl="0"/>
            <a:r>
              <a:rPr lang="en-IN" sz="2400" dirty="0" smtClean="0">
                <a:latin typeface="Baskerville Old Face" pitchFamily="18" charset="0"/>
              </a:rPr>
              <a:t>Minimum 15 sq ft of clear area.</a:t>
            </a:r>
          </a:p>
          <a:p>
            <a:pPr lvl="0"/>
            <a:r>
              <a:rPr lang="en-IN" sz="2400" dirty="0" smtClean="0">
                <a:latin typeface="Baskerville Old Face" pitchFamily="18" charset="0"/>
              </a:rPr>
              <a:t>Head wall space 1-2 feet.</a:t>
            </a:r>
          </a:p>
          <a:p>
            <a:pPr lvl="0"/>
            <a:r>
              <a:rPr lang="en-IN" sz="2400" dirty="0" smtClean="0">
                <a:latin typeface="Baskerville Old Face" pitchFamily="18" charset="0"/>
              </a:rPr>
              <a:t>Space between two beds 5- 8 ft.</a:t>
            </a:r>
          </a:p>
          <a:p>
            <a:pPr lvl="0"/>
            <a:r>
              <a:rPr lang="en-IN" sz="2400" dirty="0" smtClean="0">
                <a:latin typeface="Baskerville Old Face" pitchFamily="18" charset="0"/>
              </a:rPr>
              <a:t>The cubicles must have glass partitions or transparent curtains for clear observation from monitoring station.</a:t>
            </a:r>
          </a:p>
          <a:p>
            <a:endParaRPr lang="en-IN" sz="2400" dirty="0">
              <a:latin typeface="Baskerville Old Face"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4525963"/>
          </a:xfrm>
        </p:spPr>
        <p:txBody>
          <a:bodyPr>
            <a:noAutofit/>
          </a:bodyPr>
          <a:lstStyle/>
          <a:p>
            <a:pPr>
              <a:buNone/>
            </a:pPr>
            <a:r>
              <a:rPr lang="en-IN" sz="2400" b="1" dirty="0" smtClean="0">
                <a:latin typeface="Baskerville Old Face" pitchFamily="18" charset="0"/>
              </a:rPr>
              <a:t>7.BED HEAD FIXTURES AND CALL BELL SYSTEM </a:t>
            </a:r>
            <a:endParaRPr lang="en-IN" sz="2400" dirty="0" smtClean="0">
              <a:latin typeface="Baskerville Old Face" pitchFamily="18" charset="0"/>
            </a:endParaRPr>
          </a:p>
          <a:p>
            <a:pPr lvl="0"/>
            <a:r>
              <a:rPr lang="en-IN" sz="2400" dirty="0" smtClean="0">
                <a:latin typeface="Baskerville Old Face" pitchFamily="18" charset="0"/>
              </a:rPr>
              <a:t>High intensity spot light connected to generator.</a:t>
            </a:r>
          </a:p>
          <a:p>
            <a:pPr lvl="0"/>
            <a:r>
              <a:rPr lang="en-IN" sz="2400" dirty="0" smtClean="0">
                <a:latin typeface="Baskerville Old Face" pitchFamily="18" charset="0"/>
              </a:rPr>
              <a:t>Wall panels and call button near the bed. </a:t>
            </a:r>
          </a:p>
          <a:p>
            <a:pPr lvl="0"/>
            <a:r>
              <a:rPr lang="en-IN" sz="2400" dirty="0" smtClean="0">
                <a:latin typeface="Baskerville Old Face" pitchFamily="18" charset="0"/>
              </a:rPr>
              <a:t>Sufficient electric sockets for plugging. </a:t>
            </a:r>
          </a:p>
          <a:p>
            <a:pPr lvl="0"/>
            <a:r>
              <a:rPr lang="en-IN" sz="2400" dirty="0" smtClean="0">
                <a:latin typeface="Baskerville Old Face" pitchFamily="18" charset="0"/>
              </a:rPr>
              <a:t>Wall suction tubes and piped oxygen supply.</a:t>
            </a:r>
          </a:p>
          <a:p>
            <a:pPr lvl="0"/>
            <a:r>
              <a:rPr lang="en-IN" sz="2400" dirty="0" smtClean="0">
                <a:latin typeface="Baskerville Old Face" pitchFamily="18" charset="0"/>
              </a:rPr>
              <a:t>Small Wash Basin </a:t>
            </a:r>
          </a:p>
          <a:p>
            <a:pPr lvl="0"/>
            <a:r>
              <a:rPr lang="en-IN" sz="2400" dirty="0" smtClean="0">
                <a:latin typeface="Baskerville Old Face" pitchFamily="18" charset="0"/>
              </a:rPr>
              <a:t>No extension wire to be used. </a:t>
            </a:r>
          </a:p>
          <a:p>
            <a:pPr lvl="0"/>
            <a:r>
              <a:rPr lang="en-IN" sz="2400" dirty="0" smtClean="0">
                <a:latin typeface="Baskerville Old Face" pitchFamily="18" charset="0"/>
              </a:rPr>
              <a:t>Equipments with CV stabilizer/ UPS. </a:t>
            </a:r>
          </a:p>
          <a:p>
            <a:pPr>
              <a:buNone/>
            </a:pPr>
            <a:r>
              <a:rPr lang="en-IN" sz="2400" b="1" dirty="0" smtClean="0">
                <a:latin typeface="Baskerville Old Face" pitchFamily="18" charset="0"/>
              </a:rPr>
              <a:t>8.EQUIPMENTS </a:t>
            </a:r>
            <a:endParaRPr lang="en-IN" sz="2400" dirty="0" smtClean="0">
              <a:latin typeface="Baskerville Old Face" pitchFamily="18" charset="0"/>
            </a:endParaRPr>
          </a:p>
          <a:p>
            <a:pPr lvl="0"/>
            <a:r>
              <a:rPr lang="en-IN" sz="2400" dirty="0" smtClean="0">
                <a:latin typeface="Baskerville Old Face" pitchFamily="18" charset="0"/>
              </a:rPr>
              <a:t>Ventilators, fluids stand </a:t>
            </a:r>
          </a:p>
          <a:p>
            <a:pPr lvl="0"/>
            <a:r>
              <a:rPr lang="en-IN" sz="2400" dirty="0" smtClean="0">
                <a:latin typeface="Baskerville Old Face" pitchFamily="18" charset="0"/>
              </a:rPr>
              <a:t>Defibrillator, pulse </a:t>
            </a:r>
            <a:r>
              <a:rPr lang="en-IN" sz="2400" dirty="0" err="1" smtClean="0">
                <a:latin typeface="Baskerville Old Face" pitchFamily="18" charset="0"/>
              </a:rPr>
              <a:t>oximeter</a:t>
            </a:r>
            <a:endParaRPr lang="en-IN" sz="2400" dirty="0" smtClean="0">
              <a:latin typeface="Baskerville Old Face" pitchFamily="18" charset="0"/>
            </a:endParaRPr>
          </a:p>
          <a:p>
            <a:pPr lvl="0"/>
            <a:r>
              <a:rPr lang="en-IN" sz="2400" dirty="0" smtClean="0">
                <a:latin typeface="Baskerville Old Face" pitchFamily="18" charset="0"/>
              </a:rPr>
              <a:t>Monitor and minor procedure trolley </a:t>
            </a:r>
          </a:p>
          <a:p>
            <a:pPr lvl="0"/>
            <a:r>
              <a:rPr lang="en-IN" sz="2400" dirty="0" smtClean="0">
                <a:latin typeface="Baskerville Old Face" pitchFamily="18" charset="0"/>
              </a:rPr>
              <a:t>Infusion pump, bop and dialysis machine </a:t>
            </a:r>
          </a:p>
          <a:p>
            <a:endParaRPr lang="en-IN" sz="2400" dirty="0">
              <a:latin typeface="Baskerville Old Face"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
            <a:ext cx="8229600" cy="4525963"/>
          </a:xfrm>
        </p:spPr>
        <p:txBody>
          <a:bodyPr>
            <a:noAutofit/>
          </a:bodyPr>
          <a:lstStyle/>
          <a:p>
            <a:pPr>
              <a:buNone/>
            </a:pPr>
            <a:r>
              <a:rPr lang="en-IN" sz="2400" b="1" dirty="0" smtClean="0">
                <a:latin typeface="Baskerville Old Face" pitchFamily="18" charset="0"/>
              </a:rPr>
              <a:t>9.NURSING STATION </a:t>
            </a:r>
            <a:endParaRPr lang="en-IN" sz="2400" dirty="0" smtClean="0">
              <a:latin typeface="Baskerville Old Face" pitchFamily="18" charset="0"/>
            </a:endParaRPr>
          </a:p>
          <a:p>
            <a:pPr lvl="0"/>
            <a:r>
              <a:rPr lang="en-IN" sz="2400" dirty="0" smtClean="0">
                <a:latin typeface="Baskerville Old Face" pitchFamily="18" charset="0"/>
              </a:rPr>
              <a:t>Central Monitoring System </a:t>
            </a:r>
          </a:p>
          <a:p>
            <a:pPr lvl="0"/>
            <a:r>
              <a:rPr lang="en-IN" sz="2400" dirty="0" smtClean="0">
                <a:latin typeface="Baskerville Old Face" pitchFamily="18" charset="0"/>
              </a:rPr>
              <a:t>Counter, case records and essential drugs</a:t>
            </a:r>
          </a:p>
          <a:p>
            <a:pPr lvl="0"/>
            <a:r>
              <a:rPr lang="en-IN" sz="2400" dirty="0" smtClean="0">
                <a:latin typeface="Baskerville Old Face" pitchFamily="18" charset="0"/>
              </a:rPr>
              <a:t>Complete visibility of all patients</a:t>
            </a:r>
          </a:p>
          <a:p>
            <a:pPr lvl="0"/>
            <a:r>
              <a:rPr lang="en-IN" sz="2400" dirty="0" smtClean="0">
                <a:latin typeface="Baskerville Old Face" pitchFamily="18" charset="0"/>
              </a:rPr>
              <a:t>Two way communication/ paging/ intercom system </a:t>
            </a:r>
          </a:p>
          <a:p>
            <a:pPr>
              <a:buNone/>
            </a:pPr>
            <a:r>
              <a:rPr lang="en-IN" sz="2400" b="1" dirty="0" smtClean="0">
                <a:latin typeface="Baskerville Old Face" pitchFamily="18" charset="0"/>
              </a:rPr>
              <a:t>10.AUXILLARY AREA </a:t>
            </a:r>
            <a:endParaRPr lang="en-IN" sz="2400" dirty="0" smtClean="0">
              <a:latin typeface="Baskerville Old Face" pitchFamily="18" charset="0"/>
            </a:endParaRPr>
          </a:p>
          <a:p>
            <a:r>
              <a:rPr lang="en-IN" sz="2400" dirty="0" smtClean="0">
                <a:latin typeface="Baskerville Old Face" pitchFamily="18" charset="0"/>
              </a:rPr>
              <a:t>The working area is equal to total bed area and separated by clean corridor from patient area. This area has the 14 sq yards area comprises of </a:t>
            </a:r>
          </a:p>
          <a:p>
            <a:pPr lvl="0"/>
            <a:r>
              <a:rPr lang="en-IN" sz="2400" dirty="0" smtClean="0">
                <a:latin typeface="Baskerville Old Face" pitchFamily="18" charset="0"/>
              </a:rPr>
              <a:t>Washing, utility area </a:t>
            </a:r>
          </a:p>
          <a:p>
            <a:pPr lvl="0"/>
            <a:r>
              <a:rPr lang="en-IN" sz="2400" dirty="0" smtClean="0">
                <a:latin typeface="Baskerville Old Face" pitchFamily="18" charset="0"/>
              </a:rPr>
              <a:t>Securable Cabinets for staff room </a:t>
            </a:r>
          </a:p>
          <a:p>
            <a:pPr lvl="0"/>
            <a:r>
              <a:rPr lang="en-IN" sz="2400" dirty="0" smtClean="0">
                <a:latin typeface="Baskerville Old Face" pitchFamily="18" charset="0"/>
              </a:rPr>
              <a:t>Clean Supply Room </a:t>
            </a:r>
          </a:p>
          <a:p>
            <a:pPr lvl="0"/>
            <a:r>
              <a:rPr lang="en-IN" sz="2400" dirty="0" smtClean="0">
                <a:latin typeface="Baskerville Old Face" pitchFamily="18" charset="0"/>
              </a:rPr>
              <a:t>Work room with separate sink</a:t>
            </a:r>
          </a:p>
          <a:p>
            <a:pPr lvl="0"/>
            <a:r>
              <a:rPr lang="en-IN" sz="2400" dirty="0" smtClean="0">
                <a:latin typeface="Baskerville Old Face" pitchFamily="18" charset="0"/>
              </a:rPr>
              <a:t>Toilet, dirty utility</a:t>
            </a:r>
          </a:p>
          <a:p>
            <a:pPr lvl="0"/>
            <a:r>
              <a:rPr lang="en-IN" sz="2400" dirty="0" smtClean="0">
                <a:latin typeface="Baskerville Old Face" pitchFamily="18" charset="0"/>
              </a:rPr>
              <a:t>X-ray viewing, special examination/ procedure 24 hours lab, radiology and pharmacy</a:t>
            </a:r>
          </a:p>
          <a:p>
            <a:endParaRPr lang="en-IN" sz="2400" dirty="0">
              <a:latin typeface="Baskerville Old Face"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2237"/>
            <a:ext cx="8229600" cy="4525963"/>
          </a:xfrm>
        </p:spPr>
        <p:txBody>
          <a:bodyPr>
            <a:noAutofit/>
          </a:bodyPr>
          <a:lstStyle/>
          <a:p>
            <a:pPr>
              <a:buNone/>
            </a:pPr>
            <a:r>
              <a:rPr lang="en-IN" sz="2400" b="1" dirty="0" smtClean="0">
                <a:latin typeface="Baskerville Old Face" pitchFamily="18" charset="0"/>
              </a:rPr>
              <a:t>11.ANCILLARY AREA </a:t>
            </a:r>
            <a:endParaRPr lang="en-IN" sz="2400" dirty="0" smtClean="0">
              <a:latin typeface="Baskerville Old Face" pitchFamily="18" charset="0"/>
            </a:endParaRPr>
          </a:p>
          <a:p>
            <a:pPr lvl="0"/>
            <a:r>
              <a:rPr lang="en-IN" sz="2400" dirty="0" smtClean="0">
                <a:latin typeface="Baskerville Old Face" pitchFamily="18" charset="0"/>
              </a:rPr>
              <a:t>Office space and record room </a:t>
            </a:r>
          </a:p>
          <a:p>
            <a:pPr lvl="0"/>
            <a:r>
              <a:rPr lang="en-IN" sz="2400" dirty="0" smtClean="0">
                <a:latin typeface="Baskerville Old Face" pitchFamily="18" charset="0"/>
              </a:rPr>
              <a:t>Staff lounges, toilets</a:t>
            </a:r>
          </a:p>
          <a:p>
            <a:pPr lvl="0"/>
            <a:r>
              <a:rPr lang="en-IN" sz="2400" dirty="0" smtClean="0">
                <a:latin typeface="Baskerville Old Face" pitchFamily="18" charset="0"/>
              </a:rPr>
              <a:t>Telephone Facility</a:t>
            </a:r>
          </a:p>
          <a:p>
            <a:pPr lvl="0"/>
            <a:r>
              <a:rPr lang="en-IN" sz="2400" dirty="0" smtClean="0">
                <a:latin typeface="Baskerville Old Face" pitchFamily="18" charset="0"/>
              </a:rPr>
              <a:t>Staff Rest Room </a:t>
            </a:r>
          </a:p>
          <a:p>
            <a:pPr lvl="0"/>
            <a:r>
              <a:rPr lang="en-IN" sz="2400" dirty="0" smtClean="0">
                <a:latin typeface="Baskerville Old Face" pitchFamily="18" charset="0"/>
              </a:rPr>
              <a:t>Janitor’s Room </a:t>
            </a:r>
          </a:p>
          <a:p>
            <a:pPr lvl="0"/>
            <a:r>
              <a:rPr lang="en-IN" sz="2400" dirty="0" smtClean="0">
                <a:latin typeface="Baskerville Old Face" pitchFamily="18" charset="0"/>
              </a:rPr>
              <a:t>ICU Matron’s Office</a:t>
            </a:r>
          </a:p>
          <a:p>
            <a:pPr>
              <a:buNone/>
            </a:pPr>
            <a:r>
              <a:rPr lang="en-IN" sz="2400" b="1" dirty="0" smtClean="0">
                <a:latin typeface="Baskerville Old Face" pitchFamily="18" charset="0"/>
              </a:rPr>
              <a:t>12.MEDICAL ENVIRONMENT </a:t>
            </a:r>
            <a:endParaRPr lang="en-IN" sz="2400" dirty="0" smtClean="0">
              <a:latin typeface="Baskerville Old Face" pitchFamily="18" charset="0"/>
            </a:endParaRPr>
          </a:p>
          <a:p>
            <a:pPr lvl="0"/>
            <a:r>
              <a:rPr lang="en-IN" sz="2400" dirty="0" smtClean="0">
                <a:latin typeface="Baskerville Old Face" pitchFamily="18" charset="0"/>
              </a:rPr>
              <a:t>ICU must be air conditioned</a:t>
            </a:r>
          </a:p>
          <a:p>
            <a:pPr lvl="0"/>
            <a:r>
              <a:rPr lang="en-IN" sz="2400" dirty="0" smtClean="0">
                <a:latin typeface="Baskerville Old Face" pitchFamily="18" charset="0"/>
              </a:rPr>
              <a:t>Temp. maintained at 25 0 – 27 0 C &amp; 40-50 % humidity.</a:t>
            </a:r>
          </a:p>
          <a:p>
            <a:pPr lvl="0"/>
            <a:r>
              <a:rPr lang="en-IN" sz="2400" dirty="0" smtClean="0">
                <a:latin typeface="Baskerville Old Face" pitchFamily="18" charset="0"/>
              </a:rPr>
              <a:t>Plenty of sunlight, large windows </a:t>
            </a:r>
          </a:p>
          <a:p>
            <a:pPr lvl="0"/>
            <a:r>
              <a:rPr lang="en-IN" sz="2400" dirty="0" smtClean="0">
                <a:latin typeface="Baskerville Old Face" pitchFamily="18" charset="0"/>
              </a:rPr>
              <a:t>Filters less than 10 microns </a:t>
            </a:r>
          </a:p>
          <a:p>
            <a:pPr lvl="0"/>
            <a:r>
              <a:rPr lang="en-IN" sz="2400" dirty="0" smtClean="0">
                <a:latin typeface="Baskerville Old Face" pitchFamily="18" charset="0"/>
              </a:rPr>
              <a:t>Positive pressure flow from patient area to outside </a:t>
            </a:r>
          </a:p>
          <a:p>
            <a:pPr lvl="0"/>
            <a:r>
              <a:rPr lang="en-IN" sz="2400" dirty="0" smtClean="0">
                <a:latin typeface="Baskerville Old Face" pitchFamily="18" charset="0"/>
              </a:rPr>
              <a:t>Proper Lighting</a:t>
            </a:r>
          </a:p>
          <a:p>
            <a:pPr lvl="0"/>
            <a:r>
              <a:rPr lang="en-IN" sz="2400" dirty="0" smtClean="0">
                <a:latin typeface="Baskerville Old Face" pitchFamily="18" charset="0"/>
              </a:rPr>
              <a:t>Provision of dimmer lights </a:t>
            </a:r>
          </a:p>
          <a:p>
            <a:endParaRPr lang="en-IN" sz="2400" dirty="0">
              <a:latin typeface="Baskerville Old Face"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4525963"/>
          </a:xfrm>
        </p:spPr>
        <p:txBody>
          <a:bodyPr numCol="2">
            <a:noAutofit/>
          </a:bodyPr>
          <a:lstStyle/>
          <a:p>
            <a:pPr>
              <a:buNone/>
            </a:pPr>
            <a:r>
              <a:rPr lang="en-IN" sz="2400" b="1" dirty="0" smtClean="0">
                <a:latin typeface="Baskerville Old Face" pitchFamily="18" charset="0"/>
              </a:rPr>
              <a:t>13.STAFF REQUIRED PER SHIFT </a:t>
            </a:r>
            <a:endParaRPr lang="en-IN" sz="2400" dirty="0" smtClean="0">
              <a:latin typeface="Baskerville Old Face" pitchFamily="18" charset="0"/>
            </a:endParaRPr>
          </a:p>
          <a:p>
            <a:pPr>
              <a:buNone/>
            </a:pPr>
            <a:r>
              <a:rPr lang="en-IN" sz="2400" u="sng" dirty="0" smtClean="0">
                <a:latin typeface="Baskerville Old Face" pitchFamily="18" charset="0"/>
              </a:rPr>
              <a:t>NURSING STAFF: </a:t>
            </a:r>
          </a:p>
          <a:p>
            <a:r>
              <a:rPr lang="en-IN" sz="2400" dirty="0" smtClean="0">
                <a:latin typeface="Baskerville Old Face" pitchFamily="18" charset="0"/>
              </a:rPr>
              <a:t>Ideally 1:1 ratio during day and 1:2 during night </a:t>
            </a:r>
          </a:p>
          <a:p>
            <a:r>
              <a:rPr lang="en-IN" sz="2400" dirty="0" smtClean="0">
                <a:latin typeface="Baskerville Old Face" pitchFamily="18" charset="0"/>
              </a:rPr>
              <a:t>Broadly 4 to 5 nurses per bed including reliever</a:t>
            </a:r>
          </a:p>
          <a:p>
            <a:r>
              <a:rPr lang="en-IN" sz="2400" dirty="0" smtClean="0">
                <a:latin typeface="Baskerville Old Face" pitchFamily="18" charset="0"/>
              </a:rPr>
              <a:t>One ANS for administration </a:t>
            </a:r>
          </a:p>
          <a:p>
            <a:pPr>
              <a:buNone/>
            </a:pPr>
            <a:r>
              <a:rPr lang="en-IN" sz="2400" u="sng" dirty="0" smtClean="0">
                <a:latin typeface="Baskerville Old Face" pitchFamily="18" charset="0"/>
              </a:rPr>
              <a:t>MEDICAL STAFF: </a:t>
            </a:r>
          </a:p>
          <a:p>
            <a:r>
              <a:rPr lang="en-IN" sz="2400" dirty="0" smtClean="0">
                <a:latin typeface="Baskerville Old Face" pitchFamily="18" charset="0"/>
              </a:rPr>
              <a:t>One physician per 5 beds </a:t>
            </a:r>
          </a:p>
          <a:p>
            <a:r>
              <a:rPr lang="en-IN" sz="2400" dirty="0" smtClean="0">
                <a:latin typeface="Baskerville Old Face" pitchFamily="18" charset="0"/>
              </a:rPr>
              <a:t>Consultant ICU - One</a:t>
            </a:r>
          </a:p>
          <a:p>
            <a:r>
              <a:rPr lang="en-IN" sz="2400" dirty="0" smtClean="0">
                <a:latin typeface="Baskerville Old Face" pitchFamily="18" charset="0"/>
              </a:rPr>
              <a:t>Senior Resident - Two </a:t>
            </a:r>
          </a:p>
          <a:p>
            <a:r>
              <a:rPr lang="en-IN" sz="2400" dirty="0" smtClean="0">
                <a:latin typeface="Baskerville Old Face" pitchFamily="18" charset="0"/>
              </a:rPr>
              <a:t>Junior Resident - Two Per Shift </a:t>
            </a:r>
          </a:p>
          <a:p>
            <a:pPr>
              <a:buNone/>
            </a:pPr>
            <a:r>
              <a:rPr lang="en-IN" sz="2400" u="sng" dirty="0" smtClean="0">
                <a:latin typeface="Baskerville Old Face" pitchFamily="18" charset="0"/>
              </a:rPr>
              <a:t>TECHNICAL STAFF:</a:t>
            </a:r>
          </a:p>
          <a:p>
            <a:r>
              <a:rPr lang="en-IN" sz="2400" dirty="0" smtClean="0">
                <a:latin typeface="Baskerville Old Face" pitchFamily="18" charset="0"/>
              </a:rPr>
              <a:t>Respiratory Therapist - One </a:t>
            </a:r>
          </a:p>
          <a:p>
            <a:r>
              <a:rPr lang="en-IN" sz="2400" dirty="0" smtClean="0">
                <a:latin typeface="Baskerville Old Face" pitchFamily="18" charset="0"/>
              </a:rPr>
              <a:t>Physiotherapist - One </a:t>
            </a:r>
          </a:p>
          <a:p>
            <a:r>
              <a:rPr lang="en-IN" sz="2400" dirty="0" smtClean="0">
                <a:latin typeface="Baskerville Old Face" pitchFamily="18" charset="0"/>
              </a:rPr>
              <a:t>ICU Technician - One </a:t>
            </a:r>
          </a:p>
          <a:p>
            <a:r>
              <a:rPr lang="en-IN" sz="2400" dirty="0" smtClean="0">
                <a:latin typeface="Baskerville Old Face" pitchFamily="18" charset="0"/>
              </a:rPr>
              <a:t>Lab. Technician - One </a:t>
            </a:r>
          </a:p>
          <a:p>
            <a:r>
              <a:rPr lang="en-IN" sz="2400" dirty="0" smtClean="0">
                <a:latin typeface="Baskerville Old Face" pitchFamily="18" charset="0"/>
              </a:rPr>
              <a:t>OT Assistant – One</a:t>
            </a:r>
          </a:p>
          <a:p>
            <a:r>
              <a:rPr lang="en-IN" sz="2400" dirty="0" smtClean="0">
                <a:latin typeface="Baskerville Old Face" pitchFamily="18" charset="0"/>
              </a:rPr>
              <a:t>Safety Officer – One Per Shift</a:t>
            </a:r>
          </a:p>
          <a:p>
            <a:pPr>
              <a:buNone/>
            </a:pPr>
            <a:r>
              <a:rPr lang="en-IN" sz="2400" u="sng" dirty="0" smtClean="0">
                <a:latin typeface="Baskerville Old Face" pitchFamily="18" charset="0"/>
              </a:rPr>
              <a:t>ANCILLARY STAFF: </a:t>
            </a:r>
          </a:p>
          <a:p>
            <a:r>
              <a:rPr lang="en-IN" sz="2400" dirty="0" smtClean="0">
                <a:latin typeface="Baskerville Old Face" pitchFamily="18" charset="0"/>
              </a:rPr>
              <a:t>Receptionist - One </a:t>
            </a:r>
          </a:p>
          <a:p>
            <a:r>
              <a:rPr lang="en-IN" sz="2400" dirty="0" smtClean="0">
                <a:latin typeface="Baskerville Old Face" pitchFamily="18" charset="0"/>
              </a:rPr>
              <a:t>Ward Boys – Four</a:t>
            </a:r>
          </a:p>
          <a:p>
            <a:r>
              <a:rPr lang="en-IN" sz="2400" dirty="0" smtClean="0">
                <a:latin typeface="Baskerville Old Face" pitchFamily="18" charset="0"/>
              </a:rPr>
              <a:t>Stretcher Bearer - Two </a:t>
            </a:r>
          </a:p>
          <a:p>
            <a:r>
              <a:rPr lang="en-IN" sz="2400" dirty="0" err="1" smtClean="0">
                <a:latin typeface="Baskerville Old Face" pitchFamily="18" charset="0"/>
              </a:rPr>
              <a:t>Safaiwala</a:t>
            </a:r>
            <a:r>
              <a:rPr lang="en-IN" sz="2400" dirty="0" smtClean="0">
                <a:latin typeface="Baskerville Old Face" pitchFamily="18" charset="0"/>
              </a:rPr>
              <a:t> - </a:t>
            </a:r>
            <a:r>
              <a:rPr lang="en-IN" sz="2400" dirty="0" err="1" smtClean="0">
                <a:latin typeface="Baskerville Old Face" pitchFamily="18" charset="0"/>
              </a:rPr>
              <a:t>TwoPer</a:t>
            </a:r>
            <a:r>
              <a:rPr lang="en-IN" sz="2400" dirty="0" smtClean="0">
                <a:latin typeface="Baskerville Old Face" pitchFamily="18" charset="0"/>
              </a:rPr>
              <a:t> Shift</a:t>
            </a:r>
          </a:p>
          <a:p>
            <a:endParaRPr lang="en-IN" sz="2400" dirty="0">
              <a:latin typeface="Baskerville Old Face"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4525963"/>
          </a:xfrm>
        </p:spPr>
        <p:txBody>
          <a:bodyPr>
            <a:noAutofit/>
          </a:bodyPr>
          <a:lstStyle/>
          <a:p>
            <a:pPr algn="just">
              <a:buNone/>
            </a:pPr>
            <a:r>
              <a:rPr lang="en-IN" sz="2400" b="1" dirty="0" smtClean="0">
                <a:latin typeface="Baskerville Old Face" pitchFamily="18" charset="0"/>
              </a:rPr>
              <a:t>14.ADMISSION CRITERIA </a:t>
            </a:r>
            <a:endParaRPr lang="en-IN" sz="2400" dirty="0" smtClean="0">
              <a:latin typeface="Baskerville Old Face" pitchFamily="18" charset="0"/>
            </a:endParaRPr>
          </a:p>
          <a:p>
            <a:pPr lvl="0" algn="just"/>
            <a:r>
              <a:rPr lang="en-IN" sz="2400" dirty="0" smtClean="0">
                <a:latin typeface="Baskerville Old Face" pitchFamily="18" charset="0"/>
              </a:rPr>
              <a:t>There should be fixed admission criteria for admission. </a:t>
            </a:r>
          </a:p>
          <a:p>
            <a:pPr lvl="0" algn="just"/>
            <a:r>
              <a:rPr lang="en-IN" sz="2400" dirty="0" smtClean="0">
                <a:latin typeface="Baskerville Old Face" pitchFamily="18" charset="0"/>
              </a:rPr>
              <a:t>Priority to be given to the patients, who have fair chance of reversible condition or chances of improvement. </a:t>
            </a:r>
          </a:p>
          <a:p>
            <a:pPr algn="just">
              <a:buNone/>
            </a:pPr>
            <a:r>
              <a:rPr lang="en-IN" sz="2400" b="1" dirty="0" smtClean="0">
                <a:latin typeface="Baskerville Old Face" pitchFamily="18" charset="0"/>
              </a:rPr>
              <a:t>15.TREATMENT POLICY </a:t>
            </a:r>
            <a:endParaRPr lang="en-IN" sz="2400" dirty="0" smtClean="0">
              <a:latin typeface="Baskerville Old Face" pitchFamily="18" charset="0"/>
            </a:endParaRPr>
          </a:p>
          <a:p>
            <a:pPr lvl="0" algn="just"/>
            <a:r>
              <a:rPr lang="en-IN" sz="2400" dirty="0" smtClean="0">
                <a:latin typeface="Baskerville Old Face" pitchFamily="18" charset="0"/>
              </a:rPr>
              <a:t>Responsibility lies with the in charge of unit admitting the case.</a:t>
            </a:r>
          </a:p>
          <a:p>
            <a:pPr lvl="0" algn="just"/>
            <a:r>
              <a:rPr lang="en-IN" sz="2400" dirty="0" smtClean="0">
                <a:latin typeface="Baskerville Old Face" pitchFamily="18" charset="0"/>
              </a:rPr>
              <a:t>A vacant bed is allocated in original ward for patient return. </a:t>
            </a:r>
          </a:p>
          <a:p>
            <a:pPr lvl="0" algn="just"/>
            <a:r>
              <a:rPr lang="en-IN" sz="2400" dirty="0" smtClean="0">
                <a:latin typeface="Baskerville Old Face" pitchFamily="18" charset="0"/>
              </a:rPr>
              <a:t>No direct admission to ICU but transferred from unit.</a:t>
            </a:r>
          </a:p>
          <a:p>
            <a:pPr lvl="0" algn="just"/>
            <a:r>
              <a:rPr lang="en-IN" sz="2400" dirty="0" smtClean="0">
                <a:latin typeface="Baskerville Old Face" pitchFamily="18" charset="0"/>
              </a:rPr>
              <a:t>Admission only on recommendation of ICU director subjected to available of bed. </a:t>
            </a:r>
          </a:p>
          <a:p>
            <a:pPr lvl="0" algn="just"/>
            <a:r>
              <a:rPr lang="en-IN" sz="2400" dirty="0" smtClean="0">
                <a:latin typeface="Baskerville Old Face" pitchFamily="18" charset="0"/>
              </a:rPr>
              <a:t>20% beds to be kept vacant for emergency admission.</a:t>
            </a:r>
          </a:p>
          <a:p>
            <a:pPr lvl="0" algn="just"/>
            <a:r>
              <a:rPr lang="en-IN" sz="2400" dirty="0" smtClean="0">
                <a:latin typeface="Baskerville Old Face" pitchFamily="18" charset="0"/>
              </a:rPr>
              <a:t>Continuity of treatment is the per view of ICU in charge in consultation with unit in charge. </a:t>
            </a:r>
          </a:p>
          <a:p>
            <a:pPr algn="just"/>
            <a:endParaRPr lang="en-IN" sz="2400" dirty="0">
              <a:latin typeface="Baskerville Old Face"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4525963"/>
          </a:xfrm>
        </p:spPr>
        <p:txBody>
          <a:bodyPr>
            <a:noAutofit/>
          </a:bodyPr>
          <a:lstStyle/>
          <a:p>
            <a:pPr algn="just">
              <a:buNone/>
            </a:pPr>
            <a:r>
              <a:rPr lang="en-IN" sz="2400" b="1" dirty="0" smtClean="0">
                <a:latin typeface="Baskerville Old Face" pitchFamily="18" charset="0"/>
              </a:rPr>
              <a:t>16.POLICIES AND PROCEDURES </a:t>
            </a:r>
            <a:endParaRPr lang="en-IN" sz="2400" dirty="0" smtClean="0">
              <a:latin typeface="Baskerville Old Face" pitchFamily="18" charset="0"/>
            </a:endParaRPr>
          </a:p>
          <a:p>
            <a:pPr lvl="0" algn="just"/>
            <a:r>
              <a:rPr lang="en-IN" sz="2400" dirty="0" smtClean="0">
                <a:latin typeface="Baskerville Old Face" pitchFamily="18" charset="0"/>
              </a:rPr>
              <a:t>Standard treatment protocol to be followed.</a:t>
            </a:r>
          </a:p>
          <a:p>
            <a:pPr lvl="0" algn="just"/>
            <a:r>
              <a:rPr lang="en-IN" sz="2400" dirty="0" smtClean="0">
                <a:latin typeface="Baskerville Old Face" pitchFamily="18" charset="0"/>
              </a:rPr>
              <a:t>Silence to be observed </a:t>
            </a:r>
          </a:p>
          <a:p>
            <a:pPr lvl="0" algn="just"/>
            <a:r>
              <a:rPr lang="en-IN" sz="2400" dirty="0" smtClean="0">
                <a:latin typeface="Baskerville Old Face" pitchFamily="18" charset="0"/>
              </a:rPr>
              <a:t>All new admission/ discharge to be informed to ICU in charge.</a:t>
            </a:r>
          </a:p>
          <a:p>
            <a:pPr lvl="0" algn="just"/>
            <a:r>
              <a:rPr lang="en-IN" sz="2400" dirty="0" smtClean="0">
                <a:latin typeface="Baskerville Old Face" pitchFamily="18" charset="0"/>
              </a:rPr>
              <a:t>All admissions/ discharges to be registered  </a:t>
            </a:r>
          </a:p>
          <a:p>
            <a:pPr algn="just">
              <a:buNone/>
            </a:pPr>
            <a:r>
              <a:rPr lang="en-IN" sz="2400" b="1" dirty="0" smtClean="0">
                <a:latin typeface="Baskerville Old Face" pitchFamily="18" charset="0"/>
              </a:rPr>
              <a:t>17.STAFF STANDING ORDER </a:t>
            </a:r>
            <a:endParaRPr lang="en-IN" sz="2400" dirty="0" smtClean="0">
              <a:latin typeface="Baskerville Old Face" pitchFamily="18" charset="0"/>
            </a:endParaRPr>
          </a:p>
          <a:p>
            <a:pPr lvl="0" algn="just"/>
            <a:r>
              <a:rPr lang="en-IN" sz="2400" dirty="0" smtClean="0">
                <a:latin typeface="Baskerville Old Face" pitchFamily="18" charset="0"/>
              </a:rPr>
              <a:t>Joint round at the time of shift change and proper handing/ taking. </a:t>
            </a:r>
          </a:p>
          <a:p>
            <a:pPr lvl="0" algn="just"/>
            <a:r>
              <a:rPr lang="en-IN" sz="2400" dirty="0" smtClean="0">
                <a:latin typeface="Baskerville Old Face" pitchFamily="18" charset="0"/>
              </a:rPr>
              <a:t>Instruction and maintenance of input- output chart.</a:t>
            </a:r>
          </a:p>
          <a:p>
            <a:pPr lvl="0" algn="just"/>
            <a:r>
              <a:rPr lang="en-IN" sz="2400" dirty="0" smtClean="0">
                <a:latin typeface="Baskerville Old Face" pitchFamily="18" charset="0"/>
              </a:rPr>
              <a:t>Cleaning and maintenance of equipments. </a:t>
            </a:r>
          </a:p>
          <a:p>
            <a:pPr lvl="0" algn="just"/>
            <a:r>
              <a:rPr lang="en-IN" sz="2400" dirty="0" smtClean="0">
                <a:latin typeface="Baskerville Old Face" pitchFamily="18" charset="0"/>
              </a:rPr>
              <a:t>Checking and replacement of essential drugs.</a:t>
            </a:r>
          </a:p>
          <a:p>
            <a:pPr lvl="0" algn="just"/>
            <a:r>
              <a:rPr lang="en-IN" sz="2400" dirty="0" smtClean="0">
                <a:latin typeface="Baskerville Old Face" pitchFamily="18" charset="0"/>
              </a:rPr>
              <a:t>Proper maintenance of records.</a:t>
            </a:r>
          </a:p>
          <a:p>
            <a:pPr lvl="0" algn="just"/>
            <a:r>
              <a:rPr lang="en-IN" sz="2400" dirty="0" smtClean="0">
                <a:latin typeface="Baskerville Old Face" pitchFamily="18" charset="0"/>
              </a:rPr>
              <a:t>Daily round of physician and </a:t>
            </a:r>
            <a:r>
              <a:rPr lang="en-IN" sz="2400" dirty="0" err="1" smtClean="0">
                <a:latin typeface="Baskerville Old Face" pitchFamily="18" charset="0"/>
              </a:rPr>
              <a:t>I/c</a:t>
            </a:r>
            <a:r>
              <a:rPr lang="en-IN" sz="2400" dirty="0" smtClean="0">
                <a:latin typeface="Baskerville Old Face" pitchFamily="18" charset="0"/>
              </a:rPr>
              <a:t> ICU combined to take decision for change in treatment. </a:t>
            </a:r>
          </a:p>
          <a:p>
            <a:pPr algn="just"/>
            <a:endParaRPr lang="en-IN" sz="2400" dirty="0">
              <a:latin typeface="Baskerville Old Face"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4525963"/>
          </a:xfrm>
        </p:spPr>
        <p:txBody>
          <a:bodyPr>
            <a:noAutofit/>
          </a:bodyPr>
          <a:lstStyle/>
          <a:p>
            <a:pPr algn="just">
              <a:buNone/>
            </a:pPr>
            <a:r>
              <a:rPr lang="en-IN" sz="2800" b="1" dirty="0" smtClean="0">
                <a:latin typeface="Baskerville Old Face" pitchFamily="18" charset="0"/>
              </a:rPr>
              <a:t>18.DISCHARGE POLICY </a:t>
            </a:r>
            <a:endParaRPr lang="en-IN" sz="2800" dirty="0" smtClean="0">
              <a:latin typeface="Baskerville Old Face" pitchFamily="18" charset="0"/>
            </a:endParaRPr>
          </a:p>
          <a:p>
            <a:pPr lvl="0" algn="just"/>
            <a:r>
              <a:rPr lang="en-IN" sz="2800" dirty="0" smtClean="0">
                <a:latin typeface="Baskerville Old Face" pitchFamily="18" charset="0"/>
              </a:rPr>
              <a:t>Decision to discharge is taken in consultation with in- charge parent unit. </a:t>
            </a:r>
          </a:p>
          <a:p>
            <a:pPr lvl="0" algn="just"/>
            <a:r>
              <a:rPr lang="en-IN" sz="2800" dirty="0" smtClean="0">
                <a:latin typeface="Baskerville Old Face" pitchFamily="18" charset="0"/>
              </a:rPr>
              <a:t>Patients who have recovered, stable and does not require artificial ventilation can be shifted to intermediate care or high dependency area.</a:t>
            </a:r>
          </a:p>
          <a:p>
            <a:pPr lvl="0" algn="just"/>
            <a:r>
              <a:rPr lang="en-IN" sz="2800" dirty="0" smtClean="0">
                <a:latin typeface="Baskerville Old Face" pitchFamily="18" charset="0"/>
              </a:rPr>
              <a:t>Patient who are not progressing and chances of recovery is remote to be discharged for allotting bed to patient having fair chance of recovery when demand is acute. </a:t>
            </a:r>
          </a:p>
          <a:p>
            <a:pPr lvl="0" algn="just"/>
            <a:r>
              <a:rPr lang="en-IN" sz="2800" dirty="0" smtClean="0">
                <a:latin typeface="Baskerville Old Face" pitchFamily="18" charset="0"/>
              </a:rPr>
              <a:t>When there is no demand, patient is kept in ICU till death . </a:t>
            </a:r>
          </a:p>
          <a:p>
            <a:pPr algn="just"/>
            <a:endParaRPr lang="en-IN" sz="2800" dirty="0">
              <a:latin typeface="Baskerville Old Face"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fontScale="90000"/>
          </a:bodyPr>
          <a:lstStyle/>
          <a:p>
            <a:pPr lvl="0"/>
            <a:r>
              <a:rPr lang="en-IN" b="1" i="1" u="sng" dirty="0" smtClean="0">
                <a:latin typeface="Baskerville Old Face" pitchFamily="18" charset="0"/>
              </a:rPr>
              <a:t>QUALITY INDICATORS/PARAMETERS OF ICCU/ICTU</a:t>
            </a:r>
            <a:r>
              <a:rPr lang="en-IN" b="1" u="sng" dirty="0" smtClean="0">
                <a:latin typeface="Baskerville Old Face" pitchFamily="18" charset="0"/>
              </a:rPr>
              <a:t/>
            </a:r>
            <a:br>
              <a:rPr lang="en-IN" b="1" u="sng" dirty="0" smtClean="0">
                <a:latin typeface="Baskerville Old Face" pitchFamily="18" charset="0"/>
              </a:rPr>
            </a:br>
            <a:endParaRPr lang="en-IN" b="1" u="sng" dirty="0">
              <a:latin typeface="Baskerville Old Face" pitchFamily="18" charset="0"/>
            </a:endParaRPr>
          </a:p>
        </p:txBody>
      </p:sp>
      <p:sp>
        <p:nvSpPr>
          <p:cNvPr id="3" name="Content Placeholder 2"/>
          <p:cNvSpPr>
            <a:spLocks noGrp="1"/>
          </p:cNvSpPr>
          <p:nvPr>
            <p:ph idx="1"/>
          </p:nvPr>
        </p:nvSpPr>
        <p:spPr>
          <a:xfrm>
            <a:off x="457200" y="2103437"/>
            <a:ext cx="8229600" cy="4525963"/>
          </a:xfrm>
        </p:spPr>
        <p:txBody>
          <a:bodyPr/>
          <a:lstStyle/>
          <a:p>
            <a:pPr algn="just"/>
            <a:r>
              <a:rPr lang="en-IN" dirty="0" smtClean="0">
                <a:latin typeface="Baskerville Old Face" pitchFamily="18" charset="0"/>
              </a:rPr>
              <a:t>Efficiency of any healthcare unit is judged by its quality indicators. However in our country monitoring the outcome through quality indicators is not yet institutionalized because of many reasons including the fact that majority of ICUs in India are being run as open or semi closed units, with unaccountable custodians. </a:t>
            </a:r>
          </a:p>
          <a:p>
            <a:pPr algn="just"/>
            <a:endParaRPr lang="en-IN" dirty="0">
              <a:latin typeface="Baskerville Old Face"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i="1" u="sng" dirty="0" smtClean="0">
                <a:latin typeface="Baskerville Old Face" pitchFamily="18" charset="0"/>
              </a:rPr>
              <a:t>INTRODUCTION</a:t>
            </a:r>
            <a:endParaRPr lang="en-IN" b="1" i="1" u="sng" dirty="0">
              <a:latin typeface="Baskerville Old Face" pitchFamily="18" charset="0"/>
            </a:endParaRPr>
          </a:p>
        </p:txBody>
      </p:sp>
      <p:sp>
        <p:nvSpPr>
          <p:cNvPr id="3" name="Content Placeholder 2"/>
          <p:cNvSpPr>
            <a:spLocks noGrp="1"/>
          </p:cNvSpPr>
          <p:nvPr>
            <p:ph idx="1"/>
          </p:nvPr>
        </p:nvSpPr>
        <p:spPr/>
        <p:txBody>
          <a:bodyPr>
            <a:normAutofit/>
          </a:bodyPr>
          <a:lstStyle/>
          <a:p>
            <a:pPr algn="just"/>
            <a:r>
              <a:rPr lang="en-IN" sz="3600" dirty="0" smtClean="0">
                <a:latin typeface="Baskerville Old Face" pitchFamily="18" charset="0"/>
              </a:rPr>
              <a:t>Quality assurance is a management system designed to give maximum guarantee and ensure confidence that the service provided is </a:t>
            </a:r>
            <a:r>
              <a:rPr lang="en-IN" sz="3600" dirty="0" err="1" smtClean="0">
                <a:latin typeface="Baskerville Old Face" pitchFamily="18" charset="0"/>
              </a:rPr>
              <a:t>upto</a:t>
            </a:r>
            <a:r>
              <a:rPr lang="en-IN" sz="3600" dirty="0" smtClean="0">
                <a:latin typeface="Baskerville Old Face" pitchFamily="18" charset="0"/>
              </a:rPr>
              <a:t> the given accepted level of quality, the standards prescribed for that service which is being achieved with a minimum of total expenditure.</a:t>
            </a:r>
          </a:p>
          <a:p>
            <a:pPr algn="just"/>
            <a:endParaRPr lang="en-IN" sz="3600" dirty="0">
              <a:latin typeface="Baskerville Old Face"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84237"/>
            <a:ext cx="8229600" cy="4525963"/>
          </a:xfrm>
        </p:spPr>
        <p:txBody>
          <a:bodyPr numCol="2">
            <a:normAutofit fontScale="85000" lnSpcReduction="20000"/>
          </a:bodyPr>
          <a:lstStyle/>
          <a:p>
            <a:pPr marL="514350" lvl="0" indent="-514350">
              <a:buFont typeface="+mj-lt"/>
              <a:buAutoNum type="arabicPeriod"/>
            </a:pPr>
            <a:r>
              <a:rPr lang="en-IN" b="1" dirty="0" smtClean="0">
                <a:latin typeface="Baskerville Old Face" pitchFamily="18" charset="0"/>
              </a:rPr>
              <a:t>Length of Stay (LOS)</a:t>
            </a:r>
            <a:endParaRPr lang="en-IN" dirty="0" smtClean="0">
              <a:latin typeface="Baskerville Old Face" pitchFamily="18" charset="0"/>
            </a:endParaRPr>
          </a:p>
          <a:p>
            <a:pPr marL="514350" lvl="0" indent="-514350">
              <a:buFont typeface="+mj-lt"/>
              <a:buAutoNum type="arabicPeriod"/>
            </a:pPr>
            <a:r>
              <a:rPr lang="en-IN" b="1" dirty="0" smtClean="0">
                <a:latin typeface="Baskerville Old Face" pitchFamily="18" charset="0"/>
              </a:rPr>
              <a:t>Medication error</a:t>
            </a:r>
            <a:endParaRPr lang="en-IN" dirty="0" smtClean="0">
              <a:latin typeface="Baskerville Old Face" pitchFamily="18" charset="0"/>
            </a:endParaRPr>
          </a:p>
          <a:p>
            <a:pPr marL="514350" lvl="0" indent="-514350">
              <a:buFont typeface="+mj-lt"/>
              <a:buAutoNum type="arabicPeriod"/>
            </a:pPr>
            <a:r>
              <a:rPr lang="en-IN" b="1" dirty="0" err="1" smtClean="0">
                <a:latin typeface="Baskerville Old Face" pitchFamily="18" charset="0"/>
              </a:rPr>
              <a:t>Decubitus</a:t>
            </a:r>
            <a:r>
              <a:rPr lang="en-IN" b="1" dirty="0" smtClean="0">
                <a:latin typeface="Baskerville Old Face" pitchFamily="18" charset="0"/>
              </a:rPr>
              <a:t> (Pressure) ulcer</a:t>
            </a:r>
            <a:endParaRPr lang="en-IN" dirty="0" smtClean="0">
              <a:latin typeface="Baskerville Old Face" pitchFamily="18" charset="0"/>
            </a:endParaRPr>
          </a:p>
          <a:p>
            <a:pPr marL="514350" lvl="0" indent="-514350">
              <a:buFont typeface="+mj-lt"/>
              <a:buAutoNum type="arabicPeriod"/>
            </a:pPr>
            <a:r>
              <a:rPr lang="en-IN" b="1" dirty="0" smtClean="0">
                <a:latin typeface="Baskerville Old Face" pitchFamily="18" charset="0"/>
              </a:rPr>
              <a:t>Compliance to protocol</a:t>
            </a:r>
            <a:endParaRPr lang="en-IN" dirty="0" smtClean="0">
              <a:latin typeface="Baskerville Old Face" pitchFamily="18" charset="0"/>
            </a:endParaRPr>
          </a:p>
          <a:p>
            <a:pPr marL="514350" lvl="0" indent="-514350">
              <a:buFont typeface="+mj-lt"/>
              <a:buAutoNum type="arabicPeriod"/>
            </a:pPr>
            <a:r>
              <a:rPr lang="en-IN" b="1" dirty="0" smtClean="0">
                <a:latin typeface="Baskerville Old Face" pitchFamily="18" charset="0"/>
              </a:rPr>
              <a:t>ICU readmission</a:t>
            </a:r>
            <a:endParaRPr lang="en-IN" dirty="0" smtClean="0">
              <a:latin typeface="Baskerville Old Face" pitchFamily="18" charset="0"/>
            </a:endParaRPr>
          </a:p>
          <a:p>
            <a:pPr marL="514350" lvl="0" indent="-514350">
              <a:buFont typeface="+mj-lt"/>
              <a:buAutoNum type="arabicPeriod"/>
            </a:pPr>
            <a:r>
              <a:rPr lang="en-IN" b="1" dirty="0" smtClean="0">
                <a:latin typeface="Baskerville Old Face" pitchFamily="18" charset="0"/>
              </a:rPr>
              <a:t>Patients' Fall </a:t>
            </a:r>
            <a:endParaRPr lang="en-IN" dirty="0" smtClean="0">
              <a:latin typeface="Baskerville Old Face" pitchFamily="18" charset="0"/>
            </a:endParaRPr>
          </a:p>
          <a:p>
            <a:pPr marL="514350" lvl="0" indent="-514350">
              <a:buFont typeface="+mj-lt"/>
              <a:buAutoNum type="arabicPeriod"/>
            </a:pPr>
            <a:r>
              <a:rPr lang="en-IN" b="1" dirty="0" smtClean="0">
                <a:latin typeface="Baskerville Old Face" pitchFamily="18" charset="0"/>
              </a:rPr>
              <a:t>Adverse Events</a:t>
            </a:r>
            <a:endParaRPr lang="en-IN" dirty="0" smtClean="0">
              <a:latin typeface="Baskerville Old Face" pitchFamily="18" charset="0"/>
            </a:endParaRPr>
          </a:p>
          <a:p>
            <a:pPr marL="514350" lvl="0" indent="-514350">
              <a:buFont typeface="+mj-lt"/>
              <a:buAutoNum type="arabicPeriod"/>
            </a:pPr>
            <a:r>
              <a:rPr lang="en-IN" b="1" dirty="0" smtClean="0">
                <a:latin typeface="Baskerville Old Face" pitchFamily="18" charset="0"/>
              </a:rPr>
              <a:t>Needle Stick Injury </a:t>
            </a:r>
            <a:endParaRPr lang="en-IN" dirty="0" smtClean="0">
              <a:latin typeface="Baskerville Old Face" pitchFamily="18" charset="0"/>
            </a:endParaRPr>
          </a:p>
          <a:p>
            <a:pPr marL="514350" lvl="0" indent="-514350">
              <a:buFont typeface="+mj-lt"/>
              <a:buAutoNum type="arabicPeriod"/>
            </a:pPr>
            <a:r>
              <a:rPr lang="en-IN" b="1" dirty="0" err="1" smtClean="0">
                <a:latin typeface="Baskerville Old Face" pitchFamily="18" charset="0"/>
              </a:rPr>
              <a:t>Reintubation</a:t>
            </a:r>
            <a:r>
              <a:rPr lang="en-IN" b="1" dirty="0" smtClean="0">
                <a:latin typeface="Baskerville Old Face" pitchFamily="18" charset="0"/>
              </a:rPr>
              <a:t> Rate</a:t>
            </a:r>
            <a:endParaRPr lang="en-IN" dirty="0" smtClean="0">
              <a:latin typeface="Baskerville Old Face" pitchFamily="18" charset="0"/>
            </a:endParaRPr>
          </a:p>
          <a:p>
            <a:pPr marL="514350" lvl="0" indent="-514350">
              <a:buFont typeface="+mj-lt"/>
              <a:buAutoNum type="arabicPeriod"/>
            </a:pPr>
            <a:r>
              <a:rPr lang="en-IN" b="1" dirty="0" smtClean="0">
                <a:latin typeface="Baskerville Old Face" pitchFamily="18" charset="0"/>
              </a:rPr>
              <a:t>Ventilator Associated Pneumonia (VAP)</a:t>
            </a:r>
            <a:endParaRPr lang="en-IN" dirty="0" smtClean="0">
              <a:latin typeface="Baskerville Old Face" pitchFamily="18" charset="0"/>
            </a:endParaRPr>
          </a:p>
          <a:p>
            <a:pPr marL="514350" lvl="0" indent="-514350">
              <a:buFont typeface="+mj-lt"/>
              <a:buAutoNum type="arabicPeriod"/>
            </a:pPr>
            <a:r>
              <a:rPr lang="en-IN" b="1" dirty="0" smtClean="0">
                <a:latin typeface="Baskerville Old Face" pitchFamily="18" charset="0"/>
              </a:rPr>
              <a:t>Blood Stream Infection Due to Central Line</a:t>
            </a:r>
            <a:endParaRPr lang="en-IN" dirty="0" smtClean="0">
              <a:latin typeface="Baskerville Old Face" pitchFamily="18" charset="0"/>
            </a:endParaRPr>
          </a:p>
          <a:p>
            <a:pPr marL="514350" lvl="0" indent="-514350">
              <a:buFont typeface="+mj-lt"/>
              <a:buAutoNum type="arabicPeriod"/>
            </a:pPr>
            <a:r>
              <a:rPr lang="en-IN" b="1" dirty="0" smtClean="0">
                <a:latin typeface="Baskerville Old Face" pitchFamily="18" charset="0"/>
              </a:rPr>
              <a:t>Urinary Catheter Related Infection</a:t>
            </a:r>
            <a:endParaRPr lang="en-IN" dirty="0" smtClean="0">
              <a:latin typeface="Baskerville Old Face" pitchFamily="18" charset="0"/>
            </a:endParaRPr>
          </a:p>
          <a:p>
            <a:pPr marL="514350" lvl="0" indent="-514350">
              <a:buFont typeface="+mj-lt"/>
              <a:buAutoNum type="arabicPeriod"/>
            </a:pPr>
            <a:r>
              <a:rPr lang="en-IN" b="1" dirty="0" smtClean="0">
                <a:latin typeface="Baskerville Old Face" pitchFamily="18" charset="0"/>
              </a:rPr>
              <a:t>Iatrogenic </a:t>
            </a:r>
            <a:r>
              <a:rPr lang="en-IN" b="1" dirty="0" err="1" smtClean="0">
                <a:latin typeface="Baskerville Old Face" pitchFamily="18" charset="0"/>
              </a:rPr>
              <a:t>pneumothorax</a:t>
            </a:r>
            <a:endParaRPr lang="en-IN" dirty="0" smtClean="0">
              <a:latin typeface="Baskerville Old Face" pitchFamily="18" charset="0"/>
            </a:endParaRPr>
          </a:p>
          <a:p>
            <a:pPr marL="514350" lvl="0" indent="-514350">
              <a:buFont typeface="+mj-lt"/>
              <a:buAutoNum type="arabicPeriod"/>
            </a:pPr>
            <a:r>
              <a:rPr lang="en-IN" b="1" dirty="0" smtClean="0">
                <a:latin typeface="Baskerville Old Face" pitchFamily="18" charset="0"/>
              </a:rPr>
              <a:t>Incidence of severe Acute Renal Failure </a:t>
            </a:r>
            <a:endParaRPr lang="en-IN" dirty="0" smtClean="0">
              <a:latin typeface="Baskerville Old Face" pitchFamily="18" charset="0"/>
            </a:endParaRPr>
          </a:p>
          <a:p>
            <a:pPr marL="514350" lvl="0" indent="-514350">
              <a:buFont typeface="+mj-lt"/>
              <a:buAutoNum type="arabicPeriod"/>
            </a:pPr>
            <a:r>
              <a:rPr lang="en-IN" b="1" dirty="0" smtClean="0">
                <a:latin typeface="Baskerville Old Face" pitchFamily="18" charset="0"/>
              </a:rPr>
              <a:t>Overall Employee Satisfaction</a:t>
            </a:r>
            <a:endParaRPr lang="en-IN" dirty="0" smtClean="0">
              <a:latin typeface="Baskerville Old Face" pitchFamily="18" charset="0"/>
            </a:endParaRPr>
          </a:p>
          <a:p>
            <a:pPr marL="514350" lvl="0" indent="-514350">
              <a:buFont typeface="+mj-lt"/>
              <a:buAutoNum type="arabicPeriod"/>
            </a:pPr>
            <a:r>
              <a:rPr lang="en-IN" b="1" dirty="0" smtClean="0">
                <a:latin typeface="Baskerville Old Face" pitchFamily="18" charset="0"/>
              </a:rPr>
              <a:t>Patient Satisfaction</a:t>
            </a:r>
            <a:endParaRPr lang="en-IN" dirty="0" smtClean="0">
              <a:latin typeface="Baskerville Old Face" pitchFamily="18" charset="0"/>
            </a:endParaRPr>
          </a:p>
          <a:p>
            <a:pPr marL="514350" indent="-514350">
              <a:buFont typeface="+mj-lt"/>
              <a:buAutoNum type="arabicPeriod"/>
            </a:pPr>
            <a:endParaRPr lang="en-IN" dirty="0">
              <a:latin typeface="Baskerville Old Face"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pPr lvl="0"/>
            <a:r>
              <a:rPr lang="en-IN" b="1" i="1" u="sng" dirty="0" smtClean="0">
                <a:latin typeface="Baskerville Old Face" pitchFamily="18" charset="0"/>
              </a:rPr>
              <a:t>OTHER QUALITY INDICATORS OF ICCU/ICTU</a:t>
            </a:r>
            <a:r>
              <a:rPr lang="en-IN" u="sng" dirty="0" smtClean="0">
                <a:latin typeface="Baskerville Old Face" pitchFamily="18" charset="0"/>
              </a:rPr>
              <a:t/>
            </a:r>
            <a:br>
              <a:rPr lang="en-IN" u="sng" dirty="0" smtClean="0">
                <a:latin typeface="Baskerville Old Face" pitchFamily="18" charset="0"/>
              </a:rPr>
            </a:br>
            <a:endParaRPr lang="en-IN" u="sng" dirty="0">
              <a:latin typeface="Baskerville Old Face" pitchFamily="18" charset="0"/>
            </a:endParaRPr>
          </a:p>
        </p:txBody>
      </p:sp>
      <p:sp>
        <p:nvSpPr>
          <p:cNvPr id="3" name="Content Placeholder 2"/>
          <p:cNvSpPr>
            <a:spLocks noGrp="1"/>
          </p:cNvSpPr>
          <p:nvPr>
            <p:ph idx="1"/>
          </p:nvPr>
        </p:nvSpPr>
        <p:spPr/>
        <p:txBody>
          <a:bodyPr>
            <a:normAutofit fontScale="85000" lnSpcReduction="20000"/>
          </a:bodyPr>
          <a:lstStyle/>
          <a:p>
            <a:pPr lvl="0"/>
            <a:r>
              <a:rPr lang="en-IN" dirty="0" smtClean="0">
                <a:latin typeface="Baskerville Old Face" pitchFamily="18" charset="0"/>
              </a:rPr>
              <a:t>Compliance with hand hygiene protocols</a:t>
            </a:r>
          </a:p>
          <a:p>
            <a:pPr lvl="0"/>
            <a:r>
              <a:rPr lang="en-IN" dirty="0" smtClean="0">
                <a:latin typeface="Baskerville Old Face" pitchFamily="18" charset="0"/>
              </a:rPr>
              <a:t>Providing information to families of patients in the ICU</a:t>
            </a:r>
          </a:p>
          <a:p>
            <a:pPr lvl="0"/>
            <a:r>
              <a:rPr lang="en-IN" dirty="0" smtClean="0">
                <a:latin typeface="Baskerville Old Face" pitchFamily="18" charset="0"/>
              </a:rPr>
              <a:t>Appropriate sedation</a:t>
            </a:r>
          </a:p>
          <a:p>
            <a:pPr lvl="0"/>
            <a:r>
              <a:rPr lang="en-IN" dirty="0" smtClean="0">
                <a:latin typeface="Baskerville Old Face" pitchFamily="18" charset="0"/>
              </a:rPr>
              <a:t>Appropriate pain management</a:t>
            </a:r>
          </a:p>
          <a:p>
            <a:pPr lvl="0"/>
            <a:r>
              <a:rPr lang="en-IN" dirty="0" smtClean="0">
                <a:latin typeface="Baskerville Old Face" pitchFamily="18" charset="0"/>
              </a:rPr>
              <a:t>Early </a:t>
            </a:r>
            <a:r>
              <a:rPr lang="en-IN" dirty="0" err="1" smtClean="0">
                <a:latin typeface="Baskerville Old Face" pitchFamily="18" charset="0"/>
              </a:rPr>
              <a:t>enteral</a:t>
            </a:r>
            <a:r>
              <a:rPr lang="en-IN" dirty="0" smtClean="0">
                <a:latin typeface="Baskerville Old Face" pitchFamily="18" charset="0"/>
              </a:rPr>
              <a:t> nutrition</a:t>
            </a:r>
          </a:p>
          <a:p>
            <a:pPr lvl="0"/>
            <a:r>
              <a:rPr lang="en-IN" dirty="0" smtClean="0">
                <a:latin typeface="Baskerville Old Face" pitchFamily="18" charset="0"/>
              </a:rPr>
              <a:t>Sepsis prevention</a:t>
            </a:r>
          </a:p>
          <a:p>
            <a:pPr lvl="0"/>
            <a:r>
              <a:rPr lang="en-IN" dirty="0" smtClean="0">
                <a:latin typeface="Baskerville Old Face" pitchFamily="18" charset="0"/>
              </a:rPr>
              <a:t>Prophylaxis for GI bleed in those undergoing invasive mechanical ventilation</a:t>
            </a:r>
          </a:p>
          <a:p>
            <a:pPr lvl="0"/>
            <a:r>
              <a:rPr lang="en-IN" dirty="0" smtClean="0">
                <a:latin typeface="Baskerville Old Face" pitchFamily="18" charset="0"/>
              </a:rPr>
              <a:t>Inappropriate transfusion of packed cells</a:t>
            </a:r>
          </a:p>
          <a:p>
            <a:pPr lvl="0"/>
            <a:r>
              <a:rPr lang="en-IN" dirty="0" err="1" smtClean="0">
                <a:latin typeface="Baskerville Old Face" pitchFamily="18" charset="0"/>
              </a:rPr>
              <a:t>Semirecumbent</a:t>
            </a:r>
            <a:r>
              <a:rPr lang="en-IN" dirty="0" smtClean="0">
                <a:latin typeface="Baskerville Old Face" pitchFamily="18" charset="0"/>
              </a:rPr>
              <a:t> position for patients on invasive mechanical ventilation</a:t>
            </a:r>
          </a:p>
          <a:p>
            <a:endParaRPr lang="en-IN" dirty="0">
              <a:latin typeface="Baskerville Old Face"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2237"/>
            <a:ext cx="8229600" cy="4525963"/>
          </a:xfrm>
        </p:spPr>
        <p:txBody>
          <a:bodyPr>
            <a:noAutofit/>
          </a:bodyPr>
          <a:lstStyle/>
          <a:p>
            <a:pPr lvl="0"/>
            <a:r>
              <a:rPr lang="en-IN" sz="2400" dirty="0" smtClean="0">
                <a:latin typeface="Baskerville Old Face" pitchFamily="18" charset="0"/>
              </a:rPr>
              <a:t>Ventilator associated pneumonia</a:t>
            </a:r>
          </a:p>
          <a:p>
            <a:pPr lvl="0"/>
            <a:r>
              <a:rPr lang="en-IN" sz="2400" dirty="0" smtClean="0">
                <a:latin typeface="Baskerville Old Face" pitchFamily="18" charset="0"/>
              </a:rPr>
              <a:t>Prevention of </a:t>
            </a:r>
            <a:r>
              <a:rPr lang="en-IN" sz="2400" dirty="0" err="1" smtClean="0">
                <a:latin typeface="Baskerville Old Face" pitchFamily="18" charset="0"/>
              </a:rPr>
              <a:t>thromboembolism</a:t>
            </a:r>
            <a:endParaRPr lang="en-IN" sz="2400" dirty="0" smtClean="0">
              <a:latin typeface="Baskerville Old Face" pitchFamily="18" charset="0"/>
            </a:endParaRPr>
          </a:p>
          <a:p>
            <a:pPr lvl="0"/>
            <a:r>
              <a:rPr lang="en-IN" sz="2400" dirty="0" smtClean="0">
                <a:latin typeface="Baskerville Old Face" pitchFamily="18" charset="0"/>
              </a:rPr>
              <a:t>Early administration of acetyl salicylic acid in acute coronary syndrome</a:t>
            </a:r>
          </a:p>
          <a:p>
            <a:pPr lvl="0"/>
            <a:r>
              <a:rPr lang="en-IN" sz="2400" dirty="0" smtClean="0">
                <a:latin typeface="Baskerville Old Face" pitchFamily="18" charset="0"/>
              </a:rPr>
              <a:t>Early reperfusion therapy in STEMI</a:t>
            </a:r>
          </a:p>
          <a:p>
            <a:pPr lvl="0"/>
            <a:r>
              <a:rPr lang="en-IN" sz="2400" dirty="0" smtClean="0">
                <a:latin typeface="Baskerville Old Face" pitchFamily="18" charset="0"/>
              </a:rPr>
              <a:t>Monitoring ICP in severe traumatic brain injury with CT findings</a:t>
            </a:r>
          </a:p>
          <a:p>
            <a:pPr lvl="0"/>
            <a:r>
              <a:rPr lang="en-IN" sz="2400" dirty="0" smtClean="0">
                <a:latin typeface="Baskerville Old Face" pitchFamily="18" charset="0"/>
              </a:rPr>
              <a:t>Surgical intervention in traumatic brain injury with subdural and/or epidural hematoma</a:t>
            </a:r>
          </a:p>
          <a:p>
            <a:pPr lvl="0"/>
            <a:r>
              <a:rPr lang="en-IN" sz="2400" dirty="0" smtClean="0">
                <a:latin typeface="Baskerville Old Face" pitchFamily="18" charset="0"/>
              </a:rPr>
              <a:t>Protocols and implementation of withholding / withdrawing life support</a:t>
            </a:r>
          </a:p>
          <a:p>
            <a:pPr lvl="0"/>
            <a:r>
              <a:rPr lang="en-IN" sz="2400" dirty="0" smtClean="0">
                <a:latin typeface="Baskerville Old Face" pitchFamily="18" charset="0"/>
              </a:rPr>
              <a:t>Organ donation</a:t>
            </a:r>
          </a:p>
          <a:p>
            <a:pPr lvl="0"/>
            <a:r>
              <a:rPr lang="en-IN" sz="2400" dirty="0" smtClean="0">
                <a:latin typeface="Baskerville Old Face" pitchFamily="18" charset="0"/>
              </a:rPr>
              <a:t>Perceived Quality Survey at discharge from ICU</a:t>
            </a:r>
          </a:p>
          <a:p>
            <a:pPr lvl="0"/>
            <a:r>
              <a:rPr lang="en-IN" sz="2400" dirty="0" smtClean="0">
                <a:latin typeface="Baskerville Old Face" pitchFamily="18" charset="0"/>
              </a:rPr>
              <a:t>Presence of an </a:t>
            </a:r>
            <a:r>
              <a:rPr lang="en-IN" sz="2400" dirty="0" err="1" smtClean="0">
                <a:latin typeface="Baskerville Old Face" pitchFamily="18" charset="0"/>
              </a:rPr>
              <a:t>intensivist</a:t>
            </a:r>
            <a:r>
              <a:rPr lang="en-IN" sz="2400" dirty="0" smtClean="0">
                <a:latin typeface="Baskerville Old Face" pitchFamily="18" charset="0"/>
              </a:rPr>
              <a:t> in the ICU</a:t>
            </a:r>
          </a:p>
          <a:p>
            <a:pPr lvl="0"/>
            <a:r>
              <a:rPr lang="en-IN" sz="2400" dirty="0" smtClean="0">
                <a:latin typeface="Baskerville Old Face" pitchFamily="18" charset="0"/>
              </a:rPr>
              <a:t>Maintaining an adverse events register</a:t>
            </a:r>
          </a:p>
          <a:p>
            <a:endParaRPr lang="en-IN" sz="2400" dirty="0">
              <a:latin typeface="Baskerville Old Face"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Autofit/>
          </a:bodyPr>
          <a:lstStyle/>
          <a:p>
            <a:pPr lvl="0"/>
            <a:r>
              <a:rPr lang="en-IN" b="1" i="1" u="sng" dirty="0" smtClean="0">
                <a:latin typeface="Baskerville Old Face" pitchFamily="18" charset="0"/>
              </a:rPr>
              <a:t>CLINICAL MANAGEMENT BUNDLES IN</a:t>
            </a:r>
            <a:r>
              <a:rPr lang="en-IN" u="sng" dirty="0" smtClean="0">
                <a:latin typeface="Baskerville Old Face" pitchFamily="18" charset="0"/>
              </a:rPr>
              <a:t> </a:t>
            </a:r>
            <a:r>
              <a:rPr lang="en-IN" b="1" i="1" u="sng" dirty="0" smtClean="0">
                <a:latin typeface="Baskerville Old Face" pitchFamily="18" charset="0"/>
              </a:rPr>
              <a:t>ICCU/ICTU</a:t>
            </a:r>
            <a:br>
              <a:rPr lang="en-IN" b="1" i="1" u="sng" dirty="0" smtClean="0">
                <a:latin typeface="Baskerville Old Face" pitchFamily="18" charset="0"/>
              </a:rPr>
            </a:br>
            <a:endParaRPr lang="en-IN" u="sng" dirty="0">
              <a:latin typeface="Baskerville Old Face" pitchFamily="18" charset="0"/>
            </a:endParaRPr>
          </a:p>
        </p:txBody>
      </p:sp>
      <p:sp>
        <p:nvSpPr>
          <p:cNvPr id="3" name="Content Placeholder 2"/>
          <p:cNvSpPr>
            <a:spLocks noGrp="1"/>
          </p:cNvSpPr>
          <p:nvPr>
            <p:ph idx="1"/>
          </p:nvPr>
        </p:nvSpPr>
        <p:spPr>
          <a:xfrm>
            <a:off x="457200" y="2255837"/>
            <a:ext cx="8229600" cy="4525963"/>
          </a:xfrm>
        </p:spPr>
        <p:txBody>
          <a:bodyPr>
            <a:normAutofit/>
          </a:bodyPr>
          <a:lstStyle/>
          <a:p>
            <a:pPr algn="just"/>
            <a:r>
              <a:rPr lang="en-IN" sz="3600" dirty="0" smtClean="0">
                <a:latin typeface="Baskerville Old Face" pitchFamily="18" charset="0"/>
              </a:rPr>
              <a:t>“A </a:t>
            </a:r>
            <a:r>
              <a:rPr lang="en-IN" sz="3600" b="1" dirty="0" smtClean="0">
                <a:latin typeface="Baskerville Old Face" pitchFamily="18" charset="0"/>
              </a:rPr>
              <a:t>bundle </a:t>
            </a:r>
            <a:r>
              <a:rPr lang="en-IN" sz="3600" dirty="0" smtClean="0">
                <a:latin typeface="Baskerville Old Face" pitchFamily="18" charset="0"/>
              </a:rPr>
              <a:t>is a group of evidence-based care components for a given disease that, when executed together, may result in better outcomes than if implemented individually.”</a:t>
            </a:r>
          </a:p>
          <a:p>
            <a:pPr algn="just"/>
            <a:endParaRPr lang="en-IN" sz="3600" dirty="0">
              <a:latin typeface="Baskerville Old Face"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i="1" u="sng" dirty="0" smtClean="0">
                <a:latin typeface="Baskerville Old Face" pitchFamily="18" charset="0"/>
              </a:rPr>
              <a:t>BUNDLE IN CRITICAL CARE UNIT</a:t>
            </a:r>
            <a:endParaRPr lang="en-IN" b="1" i="1" u="sng" dirty="0">
              <a:latin typeface="Baskerville Old Face" pitchFamily="18" charset="0"/>
            </a:endParaRPr>
          </a:p>
        </p:txBody>
      </p:sp>
      <p:sp>
        <p:nvSpPr>
          <p:cNvPr id="3" name="Content Placeholder 2"/>
          <p:cNvSpPr>
            <a:spLocks noGrp="1"/>
          </p:cNvSpPr>
          <p:nvPr>
            <p:ph idx="1"/>
          </p:nvPr>
        </p:nvSpPr>
        <p:spPr>
          <a:xfrm>
            <a:off x="457200" y="1951037"/>
            <a:ext cx="8229600" cy="4525963"/>
          </a:xfrm>
        </p:spPr>
        <p:txBody>
          <a:bodyPr>
            <a:normAutofit/>
          </a:bodyPr>
          <a:lstStyle/>
          <a:p>
            <a:pPr marL="742950" indent="-742950">
              <a:buFont typeface="+mj-lt"/>
              <a:buAutoNum type="arabicParenR"/>
            </a:pPr>
            <a:r>
              <a:rPr lang="en-IN" sz="3600" dirty="0" smtClean="0">
                <a:latin typeface="Baskerville Old Face" pitchFamily="18" charset="0"/>
              </a:rPr>
              <a:t>Ventilator Bundle</a:t>
            </a:r>
          </a:p>
          <a:p>
            <a:pPr marL="742950" indent="-742950">
              <a:buFont typeface="+mj-lt"/>
              <a:buAutoNum type="arabicParenR"/>
            </a:pPr>
            <a:r>
              <a:rPr lang="en-IN" sz="3600" dirty="0" smtClean="0">
                <a:latin typeface="Baskerville Old Face" pitchFamily="18" charset="0"/>
              </a:rPr>
              <a:t>Central Line Bundle</a:t>
            </a:r>
          </a:p>
          <a:p>
            <a:pPr marL="742950" indent="-742950">
              <a:buFont typeface="+mj-lt"/>
              <a:buAutoNum type="arabicParenR"/>
            </a:pPr>
            <a:r>
              <a:rPr lang="en-IN" sz="3600" dirty="0" smtClean="0">
                <a:latin typeface="Baskerville Old Face" pitchFamily="18" charset="0"/>
              </a:rPr>
              <a:t>Severe Sepsis Bundles</a:t>
            </a:r>
            <a:endParaRPr lang="en-IN" sz="3600" dirty="0">
              <a:latin typeface="Baskerville Old Face"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u="sng" dirty="0" smtClean="0">
                <a:latin typeface="Baskerville Old Face" pitchFamily="18" charset="0"/>
              </a:rPr>
              <a:t>VENTILATOR BUNDLE</a:t>
            </a:r>
            <a:br>
              <a:rPr lang="en-IN" b="1" u="sng" dirty="0" smtClean="0">
                <a:latin typeface="Baskerville Old Face" pitchFamily="18" charset="0"/>
              </a:rPr>
            </a:br>
            <a:endParaRPr lang="en-IN" b="1" u="sng" dirty="0"/>
          </a:p>
        </p:txBody>
      </p:sp>
      <p:sp>
        <p:nvSpPr>
          <p:cNvPr id="3" name="Content Placeholder 2"/>
          <p:cNvSpPr>
            <a:spLocks noGrp="1"/>
          </p:cNvSpPr>
          <p:nvPr>
            <p:ph idx="1"/>
          </p:nvPr>
        </p:nvSpPr>
        <p:spPr/>
        <p:txBody>
          <a:bodyPr>
            <a:normAutofit/>
          </a:bodyPr>
          <a:lstStyle/>
          <a:p>
            <a:r>
              <a:rPr lang="en-IN" sz="3600" dirty="0" smtClean="0">
                <a:latin typeface="Baskerville Old Face" pitchFamily="18" charset="0"/>
              </a:rPr>
              <a:t>DVT prophylaxis</a:t>
            </a:r>
          </a:p>
          <a:p>
            <a:r>
              <a:rPr lang="en-IN" sz="3600" dirty="0" smtClean="0">
                <a:latin typeface="Baskerville Old Face" pitchFamily="18" charset="0"/>
              </a:rPr>
              <a:t>GI prophylaxis</a:t>
            </a:r>
          </a:p>
          <a:p>
            <a:r>
              <a:rPr lang="en-IN" sz="3600" dirty="0" smtClean="0">
                <a:latin typeface="Baskerville Old Face" pitchFamily="18" charset="0"/>
              </a:rPr>
              <a:t>Head of bed (HOB) elevated to 30-45°</a:t>
            </a:r>
          </a:p>
          <a:p>
            <a:r>
              <a:rPr lang="en-IN" sz="3600" dirty="0" smtClean="0">
                <a:latin typeface="Baskerville Old Face" pitchFamily="18" charset="0"/>
              </a:rPr>
              <a:t>Daily Sedation Vacation</a:t>
            </a:r>
          </a:p>
          <a:p>
            <a:r>
              <a:rPr lang="en-IN" sz="3600" dirty="0" smtClean="0">
                <a:latin typeface="Baskerville Old Face" pitchFamily="18" charset="0"/>
              </a:rPr>
              <a:t>Daily Spontaneous Breathing Trial</a:t>
            </a:r>
            <a:endParaRPr lang="en-IN" sz="3600" dirty="0">
              <a:latin typeface="Baskerville Old Face"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u="sng" dirty="0" smtClean="0">
                <a:latin typeface="Baskerville Old Face" pitchFamily="18" charset="0"/>
              </a:rPr>
              <a:t>CENTRAL LINE BUNDLE</a:t>
            </a:r>
            <a:br>
              <a:rPr lang="en-IN" b="1" u="sng" dirty="0" smtClean="0">
                <a:latin typeface="Baskerville Old Face" pitchFamily="18" charset="0"/>
              </a:rPr>
            </a:br>
            <a:endParaRPr lang="en-IN" b="1" u="sng" dirty="0">
              <a:latin typeface="Baskerville Old Face" pitchFamily="18" charset="0"/>
            </a:endParaRPr>
          </a:p>
        </p:txBody>
      </p:sp>
      <p:sp>
        <p:nvSpPr>
          <p:cNvPr id="3" name="Content Placeholder 2"/>
          <p:cNvSpPr>
            <a:spLocks noGrp="1"/>
          </p:cNvSpPr>
          <p:nvPr>
            <p:ph idx="1"/>
          </p:nvPr>
        </p:nvSpPr>
        <p:spPr>
          <a:xfrm>
            <a:off x="457200" y="1219200"/>
            <a:ext cx="8229600" cy="4525963"/>
          </a:xfrm>
        </p:spPr>
        <p:txBody>
          <a:bodyPr>
            <a:normAutofit/>
          </a:bodyPr>
          <a:lstStyle/>
          <a:p>
            <a:r>
              <a:rPr lang="en-IN" dirty="0" smtClean="0">
                <a:latin typeface="Baskerville Old Face" pitchFamily="18" charset="0"/>
              </a:rPr>
              <a:t>Hand Hygiene</a:t>
            </a:r>
          </a:p>
          <a:p>
            <a:r>
              <a:rPr lang="en-IN" dirty="0" smtClean="0">
                <a:latin typeface="Baskerville Old Face" pitchFamily="18" charset="0"/>
              </a:rPr>
              <a:t>Maximal Barrier Precautions Upon Insertion</a:t>
            </a:r>
          </a:p>
          <a:p>
            <a:r>
              <a:rPr lang="en-IN" dirty="0" err="1" smtClean="0">
                <a:latin typeface="Baskerville Old Face" pitchFamily="18" charset="0"/>
              </a:rPr>
              <a:t>Chlorhexidine</a:t>
            </a:r>
            <a:r>
              <a:rPr lang="en-IN" dirty="0" smtClean="0">
                <a:latin typeface="Baskerville Old Face" pitchFamily="18" charset="0"/>
              </a:rPr>
              <a:t> Skin Antisepsis</a:t>
            </a:r>
          </a:p>
          <a:p>
            <a:r>
              <a:rPr lang="en-IN" dirty="0" smtClean="0">
                <a:latin typeface="Baskerville Old Face" pitchFamily="18" charset="0"/>
              </a:rPr>
              <a:t>Optimal Catheter Site Selection, with</a:t>
            </a:r>
          </a:p>
          <a:p>
            <a:r>
              <a:rPr lang="en-IN" dirty="0" smtClean="0">
                <a:latin typeface="Baskerville Old Face" pitchFamily="18" charset="0"/>
              </a:rPr>
              <a:t>Avoidance of the Femoral Vein</a:t>
            </a:r>
          </a:p>
          <a:p>
            <a:r>
              <a:rPr lang="en-IN" dirty="0" smtClean="0">
                <a:latin typeface="Baskerville Old Face" pitchFamily="18" charset="0"/>
              </a:rPr>
              <a:t>Daily Review of Line Necessity with Prompt</a:t>
            </a:r>
          </a:p>
          <a:p>
            <a:r>
              <a:rPr lang="en-IN" dirty="0" smtClean="0">
                <a:latin typeface="Baskerville Old Face" pitchFamily="18" charset="0"/>
              </a:rPr>
              <a:t>Removal of Unnecessary Lines</a:t>
            </a:r>
            <a:endParaRPr lang="en-IN" dirty="0">
              <a:latin typeface="Baskerville Old Face"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r>
              <a:rPr lang="en-IN" b="1" u="sng" dirty="0" smtClean="0">
                <a:latin typeface="Baskerville Old Face" pitchFamily="18" charset="0"/>
              </a:rPr>
              <a:t>SEVERE SEPSIS BUNDLES</a:t>
            </a:r>
            <a:br>
              <a:rPr lang="en-IN" b="1" u="sng" dirty="0" smtClean="0">
                <a:latin typeface="Baskerville Old Face" pitchFamily="18" charset="0"/>
              </a:rPr>
            </a:br>
            <a:endParaRPr lang="en-IN" b="1" u="sng" dirty="0">
              <a:latin typeface="Baskerville Old Face" pitchFamily="18" charset="0"/>
            </a:endParaRPr>
          </a:p>
        </p:txBody>
      </p:sp>
      <p:sp>
        <p:nvSpPr>
          <p:cNvPr id="3" name="Content Placeholder 2"/>
          <p:cNvSpPr>
            <a:spLocks noGrp="1"/>
          </p:cNvSpPr>
          <p:nvPr>
            <p:ph idx="1"/>
          </p:nvPr>
        </p:nvSpPr>
        <p:spPr>
          <a:xfrm>
            <a:off x="152400" y="762001"/>
            <a:ext cx="8763000" cy="5867400"/>
          </a:xfrm>
        </p:spPr>
        <p:txBody>
          <a:bodyPr>
            <a:noAutofit/>
          </a:bodyPr>
          <a:lstStyle/>
          <a:p>
            <a:pPr algn="just">
              <a:buNone/>
            </a:pPr>
            <a:r>
              <a:rPr lang="en-IN" sz="2600" dirty="0" smtClean="0">
                <a:latin typeface="Baskerville Old Face" pitchFamily="18" charset="0"/>
              </a:rPr>
              <a:t>1) Measure lactate level</a:t>
            </a:r>
          </a:p>
          <a:p>
            <a:pPr algn="just">
              <a:buNone/>
            </a:pPr>
            <a:r>
              <a:rPr lang="en-IN" sz="2600" dirty="0" smtClean="0">
                <a:latin typeface="Baskerville Old Face" pitchFamily="18" charset="0"/>
              </a:rPr>
              <a:t>2) Obtain blood cultures prior to administration of antibiotics</a:t>
            </a:r>
          </a:p>
          <a:p>
            <a:pPr algn="just">
              <a:buNone/>
            </a:pPr>
            <a:r>
              <a:rPr lang="en-IN" sz="2600" dirty="0" smtClean="0">
                <a:latin typeface="Baskerville Old Face" pitchFamily="18" charset="0"/>
              </a:rPr>
              <a:t>3) Administer broad spectrum antibiotics</a:t>
            </a:r>
          </a:p>
          <a:p>
            <a:pPr algn="just">
              <a:buNone/>
            </a:pPr>
            <a:r>
              <a:rPr lang="en-IN" sz="2600" dirty="0" smtClean="0">
                <a:latin typeface="Baskerville Old Face" pitchFamily="18" charset="0"/>
              </a:rPr>
              <a:t>4) Administer 30 </a:t>
            </a:r>
            <a:r>
              <a:rPr lang="en-IN" sz="2600" dirty="0" err="1" smtClean="0">
                <a:latin typeface="Baskerville Old Face" pitchFamily="18" charset="0"/>
              </a:rPr>
              <a:t>mL</a:t>
            </a:r>
            <a:r>
              <a:rPr lang="en-IN" sz="2600" dirty="0" smtClean="0">
                <a:latin typeface="Baskerville Old Face" pitchFamily="18" charset="0"/>
              </a:rPr>
              <a:t>/kg crystalloid for hypotension or lactate</a:t>
            </a:r>
          </a:p>
          <a:p>
            <a:pPr algn="just">
              <a:buNone/>
            </a:pPr>
            <a:r>
              <a:rPr lang="en-IN" sz="2600" dirty="0" smtClean="0">
                <a:latin typeface="Baskerville Old Face" pitchFamily="18" charset="0"/>
              </a:rPr>
              <a:t>	4 </a:t>
            </a:r>
            <a:r>
              <a:rPr lang="en-IN" sz="2600" dirty="0" err="1" smtClean="0">
                <a:latin typeface="Baskerville Old Face" pitchFamily="18" charset="0"/>
              </a:rPr>
              <a:t>mmol</a:t>
            </a:r>
            <a:r>
              <a:rPr lang="en-IN" sz="2600" dirty="0" smtClean="0">
                <a:latin typeface="Baskerville Old Face" pitchFamily="18" charset="0"/>
              </a:rPr>
              <a:t>/L</a:t>
            </a:r>
          </a:p>
          <a:p>
            <a:pPr algn="just">
              <a:buNone/>
            </a:pPr>
            <a:r>
              <a:rPr lang="en-IN" sz="2600" dirty="0" smtClean="0">
                <a:latin typeface="Baskerville Old Face" pitchFamily="18" charset="0"/>
              </a:rPr>
              <a:t>5) Apply </a:t>
            </a:r>
            <a:r>
              <a:rPr lang="en-IN" sz="2600" dirty="0" err="1" smtClean="0">
                <a:latin typeface="Baskerville Old Face" pitchFamily="18" charset="0"/>
              </a:rPr>
              <a:t>vasopressors</a:t>
            </a:r>
            <a:r>
              <a:rPr lang="en-IN" sz="2600" dirty="0" smtClean="0">
                <a:latin typeface="Baskerville Old Face" pitchFamily="18" charset="0"/>
              </a:rPr>
              <a:t> (for hypotension that does not respond to</a:t>
            </a:r>
          </a:p>
          <a:p>
            <a:pPr algn="just">
              <a:buNone/>
            </a:pPr>
            <a:r>
              <a:rPr lang="en-IN" sz="2600" dirty="0" smtClean="0">
                <a:latin typeface="Baskerville Old Face" pitchFamily="18" charset="0"/>
              </a:rPr>
              <a:t>initial fluid resuscitation</a:t>
            </a:r>
          </a:p>
          <a:p>
            <a:pPr algn="just">
              <a:buNone/>
            </a:pPr>
            <a:r>
              <a:rPr lang="en-IN" sz="2600" dirty="0" smtClean="0">
                <a:latin typeface="Baskerville Old Face" pitchFamily="18" charset="0"/>
              </a:rPr>
              <a:t>to maintain a mean arterial pressure [MAP] 65 mm Hg)</a:t>
            </a:r>
          </a:p>
          <a:p>
            <a:pPr algn="just">
              <a:buNone/>
            </a:pPr>
            <a:r>
              <a:rPr lang="en-IN" sz="2600" dirty="0" smtClean="0">
                <a:latin typeface="Baskerville Old Face" pitchFamily="18" charset="0"/>
              </a:rPr>
              <a:t>6) In the event of persistent arterial hypotension despite volume</a:t>
            </a:r>
          </a:p>
          <a:p>
            <a:pPr algn="just">
              <a:buNone/>
            </a:pPr>
            <a:r>
              <a:rPr lang="en-IN" sz="2600" dirty="0" smtClean="0">
                <a:latin typeface="Baskerville Old Face" pitchFamily="18" charset="0"/>
              </a:rPr>
              <a:t>resuscitation (septic shock) or initial lactate ≥ 4 </a:t>
            </a:r>
            <a:r>
              <a:rPr lang="en-IN" sz="2600" dirty="0" err="1" smtClean="0">
                <a:latin typeface="Baskerville Old Face" pitchFamily="18" charset="0"/>
              </a:rPr>
              <a:t>mmol</a:t>
            </a:r>
            <a:r>
              <a:rPr lang="en-IN" sz="2600" dirty="0" smtClean="0">
                <a:latin typeface="Baskerville Old Face" pitchFamily="18" charset="0"/>
              </a:rPr>
              <a:t>/L (36 mg/</a:t>
            </a:r>
            <a:r>
              <a:rPr lang="en-IN" sz="2600" dirty="0" err="1" smtClean="0">
                <a:latin typeface="Baskerville Old Face" pitchFamily="18" charset="0"/>
              </a:rPr>
              <a:t>dL</a:t>
            </a:r>
            <a:r>
              <a:rPr lang="en-IN" sz="2600" dirty="0" smtClean="0">
                <a:latin typeface="Baskerville Old Face" pitchFamily="18" charset="0"/>
              </a:rPr>
              <a:t>):</a:t>
            </a:r>
          </a:p>
          <a:p>
            <a:pPr algn="just">
              <a:buNone/>
            </a:pPr>
            <a:r>
              <a:rPr lang="en-IN" sz="2600" dirty="0" smtClean="0">
                <a:latin typeface="Baskerville Old Face" pitchFamily="18" charset="0"/>
              </a:rPr>
              <a:t>-Measure central venous pressure (CVP)</a:t>
            </a:r>
          </a:p>
          <a:p>
            <a:pPr algn="just">
              <a:buNone/>
            </a:pPr>
            <a:r>
              <a:rPr lang="en-IN" sz="2600" dirty="0" smtClean="0">
                <a:latin typeface="Baskerville Old Face" pitchFamily="18" charset="0"/>
              </a:rPr>
              <a:t>-Measure central venous oxygen saturation (ScvO2)</a:t>
            </a:r>
          </a:p>
          <a:p>
            <a:pPr algn="just">
              <a:buNone/>
            </a:pPr>
            <a:endParaRPr lang="en-IN" sz="2600" dirty="0" smtClean="0">
              <a:latin typeface="Baskerville Old Face" pitchFamily="18" charset="0"/>
            </a:endParaRPr>
          </a:p>
          <a:p>
            <a:endParaRPr lang="en-IN" sz="2600"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pPr lvl="0"/>
            <a:r>
              <a:rPr lang="en-IN" b="1" i="1" u="sng" dirty="0" smtClean="0">
                <a:latin typeface="Baskerville Old Face" pitchFamily="18" charset="0"/>
              </a:rPr>
              <a:t>COMPONENTS OF QUALITY ASSURANCE</a:t>
            </a:r>
            <a:br>
              <a:rPr lang="en-IN" b="1" i="1" u="sng" dirty="0" smtClean="0">
                <a:latin typeface="Baskerville Old Face" pitchFamily="18" charset="0"/>
              </a:rPr>
            </a:br>
            <a:endParaRPr lang="en-IN" b="1" i="1" u="sng" dirty="0">
              <a:latin typeface="Baskerville Old Face" pitchFamily="18" charset="0"/>
            </a:endParaRPr>
          </a:p>
        </p:txBody>
      </p:sp>
      <p:sp>
        <p:nvSpPr>
          <p:cNvPr id="3" name="Content Placeholder 2"/>
          <p:cNvSpPr>
            <a:spLocks noGrp="1"/>
          </p:cNvSpPr>
          <p:nvPr>
            <p:ph idx="1"/>
          </p:nvPr>
        </p:nvSpPr>
        <p:spPr>
          <a:xfrm>
            <a:off x="457200" y="1798637"/>
            <a:ext cx="8229600" cy="4525963"/>
          </a:xfrm>
        </p:spPr>
        <p:txBody>
          <a:bodyPr>
            <a:normAutofit/>
          </a:bodyPr>
          <a:lstStyle/>
          <a:p>
            <a:pPr lvl="0"/>
            <a:endParaRPr lang="en-IN" sz="3600" dirty="0" smtClean="0">
              <a:latin typeface="Baskerville Old Face" pitchFamily="18" charset="0"/>
            </a:endParaRPr>
          </a:p>
          <a:p>
            <a:pPr lvl="0">
              <a:buNone/>
            </a:pPr>
            <a:endParaRPr lang="en-IN" sz="3600" dirty="0" smtClean="0">
              <a:latin typeface="Baskerville Old Face" pitchFamily="18" charset="0"/>
            </a:endParaRPr>
          </a:p>
        </p:txBody>
      </p:sp>
      <p:sp>
        <p:nvSpPr>
          <p:cNvPr id="5" name="Rounded Rectangle 4"/>
          <p:cNvSpPr/>
          <p:nvPr/>
        </p:nvSpPr>
        <p:spPr>
          <a:xfrm>
            <a:off x="3048000" y="1981200"/>
            <a:ext cx="3124200" cy="1828800"/>
          </a:xfrm>
          <a:prstGeom prst="roundRect">
            <a:avLst/>
          </a:prstGeom>
          <a:solidFill>
            <a:schemeClr val="accent2">
              <a:lumMod val="60000"/>
              <a:lumOff val="40000"/>
            </a:scheme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Rounded Rectangle 5"/>
          <p:cNvSpPr/>
          <p:nvPr/>
        </p:nvSpPr>
        <p:spPr>
          <a:xfrm>
            <a:off x="838200" y="4495800"/>
            <a:ext cx="3124200" cy="1828800"/>
          </a:xfrm>
          <a:prstGeom prst="roundRect">
            <a:avLst/>
          </a:prstGeom>
          <a:solidFill>
            <a:schemeClr val="accent2">
              <a:lumMod val="60000"/>
              <a:lumOff val="40000"/>
            </a:scheme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Rounded Rectangle 6"/>
          <p:cNvSpPr/>
          <p:nvPr/>
        </p:nvSpPr>
        <p:spPr>
          <a:xfrm>
            <a:off x="5334000" y="4495800"/>
            <a:ext cx="3124200" cy="1828800"/>
          </a:xfrm>
          <a:prstGeom prst="roundRect">
            <a:avLst/>
          </a:prstGeom>
          <a:solidFill>
            <a:schemeClr val="accent2">
              <a:lumMod val="60000"/>
              <a:lumOff val="40000"/>
            </a:scheme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Rectangle 7"/>
          <p:cNvSpPr/>
          <p:nvPr/>
        </p:nvSpPr>
        <p:spPr>
          <a:xfrm>
            <a:off x="3200400" y="2362200"/>
            <a:ext cx="2924198" cy="1077218"/>
          </a:xfrm>
          <a:prstGeom prst="rect">
            <a:avLst/>
          </a:prstGeom>
        </p:spPr>
        <p:txBody>
          <a:bodyPr wrap="none">
            <a:spAutoFit/>
          </a:bodyPr>
          <a:lstStyle/>
          <a:p>
            <a:pPr algn="ctr"/>
            <a:r>
              <a:rPr lang="en-IN" sz="3200" b="1" dirty="0" smtClean="0">
                <a:latin typeface="Baskerville Old Face" pitchFamily="18" charset="0"/>
              </a:rPr>
              <a:t>STRUCTURE </a:t>
            </a:r>
          </a:p>
          <a:p>
            <a:pPr algn="ctr"/>
            <a:r>
              <a:rPr lang="en-IN" sz="3200" b="1" dirty="0" smtClean="0">
                <a:latin typeface="Baskerville Old Face" pitchFamily="18" charset="0"/>
              </a:rPr>
              <a:t>EVALUATION</a:t>
            </a:r>
            <a:endParaRPr lang="en-IN" sz="3200" b="1" dirty="0"/>
          </a:p>
        </p:txBody>
      </p:sp>
      <p:sp>
        <p:nvSpPr>
          <p:cNvPr id="9" name="Rectangle 8"/>
          <p:cNvSpPr/>
          <p:nvPr/>
        </p:nvSpPr>
        <p:spPr>
          <a:xfrm>
            <a:off x="990600" y="4800600"/>
            <a:ext cx="2924198" cy="1077218"/>
          </a:xfrm>
          <a:prstGeom prst="rect">
            <a:avLst/>
          </a:prstGeom>
        </p:spPr>
        <p:txBody>
          <a:bodyPr wrap="none">
            <a:spAutoFit/>
          </a:bodyPr>
          <a:lstStyle/>
          <a:p>
            <a:pPr algn="ctr"/>
            <a:r>
              <a:rPr lang="en-IN" sz="3200" b="1" dirty="0" smtClean="0">
                <a:latin typeface="Baskerville Old Face" pitchFamily="18" charset="0"/>
              </a:rPr>
              <a:t>PROCESS </a:t>
            </a:r>
          </a:p>
          <a:p>
            <a:pPr algn="ctr"/>
            <a:r>
              <a:rPr lang="en-IN" sz="3200" b="1" dirty="0" smtClean="0">
                <a:latin typeface="Baskerville Old Face" pitchFamily="18" charset="0"/>
              </a:rPr>
              <a:t>EVALUATION</a:t>
            </a:r>
            <a:endParaRPr lang="en-IN" sz="3200" b="1" dirty="0"/>
          </a:p>
        </p:txBody>
      </p:sp>
      <p:sp>
        <p:nvSpPr>
          <p:cNvPr id="10" name="Rectangle 9"/>
          <p:cNvSpPr/>
          <p:nvPr/>
        </p:nvSpPr>
        <p:spPr>
          <a:xfrm>
            <a:off x="5410200" y="4876800"/>
            <a:ext cx="2924198" cy="1077218"/>
          </a:xfrm>
          <a:prstGeom prst="rect">
            <a:avLst/>
          </a:prstGeom>
        </p:spPr>
        <p:txBody>
          <a:bodyPr wrap="none">
            <a:spAutoFit/>
          </a:bodyPr>
          <a:lstStyle/>
          <a:p>
            <a:pPr algn="ctr"/>
            <a:r>
              <a:rPr lang="en-IN" sz="3200" b="1" dirty="0" smtClean="0">
                <a:latin typeface="Baskerville Old Face" pitchFamily="18" charset="0"/>
              </a:rPr>
              <a:t>OUTCOME </a:t>
            </a:r>
          </a:p>
          <a:p>
            <a:pPr algn="ctr"/>
            <a:r>
              <a:rPr lang="en-IN" sz="3200" b="1" dirty="0" smtClean="0">
                <a:latin typeface="Baskerville Old Face" pitchFamily="18" charset="0"/>
              </a:rPr>
              <a:t>EVALUATION</a:t>
            </a:r>
            <a:endParaRPr lang="en-IN" sz="3200" b="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457200"/>
            <a:ext cx="8229600" cy="4525963"/>
          </a:xfrm>
        </p:spPr>
        <p:txBody>
          <a:bodyPr>
            <a:noAutofit/>
          </a:bodyPr>
          <a:lstStyle/>
          <a:p>
            <a:pPr lvl="0"/>
            <a:r>
              <a:rPr lang="en-IN" b="1" dirty="0" smtClean="0">
                <a:latin typeface="Baskerville Old Face" pitchFamily="18" charset="0"/>
              </a:rPr>
              <a:t>Structure:</a:t>
            </a:r>
            <a:r>
              <a:rPr lang="en-IN" dirty="0" smtClean="0">
                <a:latin typeface="Baskerville Old Face" pitchFamily="18" charset="0"/>
              </a:rPr>
              <a:t> This includes architectural design, staffing, nurse: patient ratio, bed occupancy and all other components of structure related to quality.</a:t>
            </a:r>
          </a:p>
          <a:p>
            <a:pPr lvl="0"/>
            <a:r>
              <a:rPr lang="en-IN" b="1" dirty="0" smtClean="0">
                <a:latin typeface="Baskerville Old Face" pitchFamily="18" charset="0"/>
              </a:rPr>
              <a:t>Process</a:t>
            </a:r>
            <a:r>
              <a:rPr lang="en-IN" dirty="0" smtClean="0">
                <a:latin typeface="Baskerville Old Face" pitchFamily="18" charset="0"/>
              </a:rPr>
              <a:t> refers to the current practice of care delivery, hand washing and implementation of other guidelines.</a:t>
            </a:r>
          </a:p>
          <a:p>
            <a:pPr lvl="0"/>
            <a:r>
              <a:rPr lang="en-IN" b="1" dirty="0" smtClean="0">
                <a:latin typeface="Baskerville Old Face" pitchFamily="18" charset="0"/>
              </a:rPr>
              <a:t>Outcome:</a:t>
            </a:r>
            <a:r>
              <a:rPr lang="en-IN" dirty="0" smtClean="0">
                <a:latin typeface="Baskerville Old Face" pitchFamily="18" charset="0"/>
              </a:rPr>
              <a:t> Indicators of outcome such as </a:t>
            </a:r>
            <a:r>
              <a:rPr lang="en-IN" dirty="0" err="1" smtClean="0">
                <a:latin typeface="Baskerville Old Face" pitchFamily="18" charset="0"/>
              </a:rPr>
              <a:t>nosocomial</a:t>
            </a:r>
            <a:r>
              <a:rPr lang="en-IN" dirty="0" smtClean="0">
                <a:latin typeface="Baskerville Old Face" pitchFamily="18" charset="0"/>
              </a:rPr>
              <a:t> infection rates, mortality stratified to severity of illness and other outcome measures are the most valuable and readily recognised indicators of quality.</a:t>
            </a:r>
          </a:p>
          <a:p>
            <a:endParaRPr lang="en-IN" dirty="0">
              <a:latin typeface="Baskerville Old Face"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IN" b="1" i="1" u="sng" dirty="0" smtClean="0">
                <a:latin typeface="Baskerville Old Face" pitchFamily="18" charset="0"/>
              </a:rPr>
              <a:t>DEFINITIONS</a:t>
            </a:r>
            <a:endParaRPr lang="en-IN" b="1" i="1" u="sng" dirty="0">
              <a:latin typeface="Baskerville Old Face" pitchFamily="18" charset="0"/>
            </a:endParaRPr>
          </a:p>
        </p:txBody>
      </p:sp>
      <p:sp>
        <p:nvSpPr>
          <p:cNvPr id="3" name="Content Placeholder 2"/>
          <p:cNvSpPr>
            <a:spLocks noGrp="1"/>
          </p:cNvSpPr>
          <p:nvPr>
            <p:ph idx="1"/>
          </p:nvPr>
        </p:nvSpPr>
        <p:spPr>
          <a:xfrm>
            <a:off x="304800" y="1646237"/>
            <a:ext cx="8534400" cy="4525963"/>
          </a:xfrm>
        </p:spPr>
        <p:txBody>
          <a:bodyPr>
            <a:noAutofit/>
          </a:bodyPr>
          <a:lstStyle/>
          <a:p>
            <a:pPr algn="just"/>
            <a:r>
              <a:rPr lang="en-IN" dirty="0" smtClean="0">
                <a:latin typeface="Baskerville Old Face" pitchFamily="18" charset="0"/>
              </a:rPr>
              <a:t>“</a:t>
            </a:r>
            <a:r>
              <a:rPr lang="en-IN" b="1" dirty="0" smtClean="0">
                <a:latin typeface="Baskerville Old Face" pitchFamily="18" charset="0"/>
              </a:rPr>
              <a:t>Quality </a:t>
            </a:r>
            <a:r>
              <a:rPr lang="en-IN" dirty="0" smtClean="0">
                <a:latin typeface="Baskerville Old Face" pitchFamily="18" charset="0"/>
              </a:rPr>
              <a:t>is defined as the degree to which health services for the individuals and populations increase the likelihood of the desired health outcomes and are consistent with current professional knowledge.”</a:t>
            </a:r>
          </a:p>
          <a:p>
            <a:pPr algn="just">
              <a:buNone/>
            </a:pPr>
            <a:r>
              <a:rPr lang="en-IN" dirty="0" smtClean="0">
                <a:latin typeface="Baskerville Old Face" pitchFamily="18" charset="0"/>
              </a:rPr>
              <a:t>       -Joint Commission on Accreditation of Healthcare   Organizations (2002)</a:t>
            </a:r>
          </a:p>
          <a:p>
            <a:pPr algn="just">
              <a:buNone/>
            </a:pPr>
            <a:r>
              <a:rPr lang="en-IN" sz="3000" dirty="0" smtClean="0">
                <a:latin typeface="Baskerville Old Face" pitchFamily="18" charset="0"/>
              </a:rPr>
              <a:t> </a:t>
            </a:r>
          </a:p>
          <a:p>
            <a:pPr algn="just"/>
            <a:endParaRPr lang="en-IN" sz="3000" dirty="0">
              <a:latin typeface="Baskerville Old Face"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pPr lvl="0"/>
            <a:r>
              <a:rPr lang="en-IN" b="1" i="1" u="sng" dirty="0" smtClean="0">
                <a:latin typeface="Baskerville Old Face" pitchFamily="18" charset="0"/>
              </a:rPr>
              <a:t>QUALITY ASSURANCE PROCESS</a:t>
            </a:r>
            <a:br>
              <a:rPr lang="en-IN" b="1" i="1" u="sng" dirty="0" smtClean="0">
                <a:latin typeface="Baskerville Old Face" pitchFamily="18" charset="0"/>
              </a:rPr>
            </a:br>
            <a:endParaRPr lang="en-IN" b="1" i="1" u="sng" dirty="0">
              <a:latin typeface="Baskerville Old Face" pitchFamily="18" charset="0"/>
            </a:endParaRPr>
          </a:p>
        </p:txBody>
      </p:sp>
      <p:sp>
        <p:nvSpPr>
          <p:cNvPr id="3" name="Content Placeholder 2"/>
          <p:cNvSpPr>
            <a:spLocks noGrp="1"/>
          </p:cNvSpPr>
          <p:nvPr>
            <p:ph idx="1"/>
          </p:nvPr>
        </p:nvSpPr>
        <p:spPr>
          <a:xfrm>
            <a:off x="457200" y="990600"/>
            <a:ext cx="8229600" cy="4525963"/>
          </a:xfrm>
        </p:spPr>
        <p:txBody>
          <a:bodyPr>
            <a:noAutofit/>
          </a:bodyPr>
          <a:lstStyle/>
          <a:p>
            <a:pPr marL="514350" lvl="0" indent="-514350" algn="just">
              <a:buFont typeface="+mj-lt"/>
              <a:buAutoNum type="arabicParenR"/>
            </a:pPr>
            <a:r>
              <a:rPr lang="en-IN" sz="3000" dirty="0" smtClean="0">
                <a:latin typeface="Baskerville Old Face" pitchFamily="18" charset="0"/>
              </a:rPr>
              <a:t>Establishment of standards or criteria.</a:t>
            </a:r>
          </a:p>
          <a:p>
            <a:pPr marL="514350" lvl="0" indent="-514350" algn="just">
              <a:buFont typeface="+mj-lt"/>
              <a:buAutoNum type="arabicParenR"/>
            </a:pPr>
            <a:r>
              <a:rPr lang="en-IN" sz="3000" dirty="0" smtClean="0">
                <a:latin typeface="Baskerville Old Face" pitchFamily="18" charset="0"/>
              </a:rPr>
              <a:t>Identify the information relevant to criteria.</a:t>
            </a:r>
          </a:p>
          <a:p>
            <a:pPr marL="514350" lvl="0" indent="-514350" algn="just">
              <a:buFont typeface="+mj-lt"/>
              <a:buAutoNum type="arabicParenR"/>
            </a:pPr>
            <a:r>
              <a:rPr lang="en-IN" sz="3000" dirty="0" smtClean="0">
                <a:latin typeface="Baskerville Old Face" pitchFamily="18" charset="0"/>
              </a:rPr>
              <a:t>Determine ways to collect information.</a:t>
            </a:r>
          </a:p>
          <a:p>
            <a:pPr marL="514350" lvl="0" indent="-514350" algn="just">
              <a:buFont typeface="+mj-lt"/>
              <a:buAutoNum type="arabicParenR"/>
            </a:pPr>
            <a:r>
              <a:rPr lang="en-IN" sz="3000" dirty="0" smtClean="0">
                <a:latin typeface="Baskerville Old Face" pitchFamily="18" charset="0"/>
              </a:rPr>
              <a:t>Collect and analyze the information.</a:t>
            </a:r>
          </a:p>
          <a:p>
            <a:pPr marL="514350" lvl="0" indent="-514350" algn="just">
              <a:buFont typeface="+mj-lt"/>
              <a:buAutoNum type="arabicParenR"/>
            </a:pPr>
            <a:r>
              <a:rPr lang="en-IN" sz="3000" dirty="0" smtClean="0">
                <a:latin typeface="Baskerville Old Face" pitchFamily="18" charset="0"/>
              </a:rPr>
              <a:t>Compare collected information with established criteria.</a:t>
            </a:r>
          </a:p>
          <a:p>
            <a:pPr marL="514350" lvl="0" indent="-514350" algn="just">
              <a:buFont typeface="+mj-lt"/>
              <a:buAutoNum type="arabicParenR"/>
            </a:pPr>
            <a:r>
              <a:rPr lang="en-IN" sz="3000" dirty="0" smtClean="0">
                <a:latin typeface="Baskerville Old Face" pitchFamily="18" charset="0"/>
              </a:rPr>
              <a:t>Make a judgment about quality.</a:t>
            </a:r>
          </a:p>
          <a:p>
            <a:pPr marL="514350" lvl="0" indent="-514350" algn="just">
              <a:buFont typeface="+mj-lt"/>
              <a:buAutoNum type="arabicParenR"/>
            </a:pPr>
            <a:r>
              <a:rPr lang="en-IN" sz="3000" dirty="0" smtClean="0">
                <a:latin typeface="Baskerville Old Face" pitchFamily="18" charset="0"/>
              </a:rPr>
              <a:t>Provide information and if necessary, take corrective action regarding findings of appropriate sources.</a:t>
            </a:r>
          </a:p>
          <a:p>
            <a:pPr marL="514350" lvl="0" indent="-514350" algn="just">
              <a:buFont typeface="+mj-lt"/>
              <a:buAutoNum type="arabicParenR"/>
            </a:pPr>
            <a:r>
              <a:rPr lang="en-IN" sz="3000" dirty="0" smtClean="0">
                <a:latin typeface="Baskerville Old Face" pitchFamily="18" charset="0"/>
              </a:rPr>
              <a:t>Determine ways to collect the information.</a:t>
            </a:r>
          </a:p>
          <a:p>
            <a:pPr marL="514350" indent="-514350" algn="just">
              <a:buFont typeface="+mj-lt"/>
              <a:buAutoNum type="arabicParenR"/>
            </a:pPr>
            <a:endParaRPr lang="en-IN" sz="3000" dirty="0">
              <a:latin typeface="Baskerville Old Face"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Autofit/>
          </a:bodyPr>
          <a:lstStyle/>
          <a:p>
            <a:pPr lvl="0"/>
            <a:r>
              <a:rPr lang="en-IN" b="1" i="1" u="sng" dirty="0" smtClean="0">
                <a:latin typeface="Baskerville Old Face" pitchFamily="18" charset="0"/>
              </a:rPr>
              <a:t>MODELS OF QUALITY ASSURANCE</a:t>
            </a:r>
            <a:r>
              <a:rPr lang="en-IN" i="1" u="sng" dirty="0" smtClean="0">
                <a:latin typeface="Baskerville Old Face" pitchFamily="18" charset="0"/>
              </a:rPr>
              <a:t/>
            </a:r>
            <a:br>
              <a:rPr lang="en-IN" i="1" u="sng" dirty="0" smtClean="0">
                <a:latin typeface="Baskerville Old Face" pitchFamily="18" charset="0"/>
              </a:rPr>
            </a:br>
            <a:endParaRPr lang="en-IN" i="1" u="sng" dirty="0">
              <a:latin typeface="Baskerville Old Face" pitchFamily="18" charset="0"/>
            </a:endParaRPr>
          </a:p>
        </p:txBody>
      </p:sp>
      <p:sp>
        <p:nvSpPr>
          <p:cNvPr id="3" name="Content Placeholder 2"/>
          <p:cNvSpPr>
            <a:spLocks noGrp="1"/>
          </p:cNvSpPr>
          <p:nvPr>
            <p:ph idx="1"/>
          </p:nvPr>
        </p:nvSpPr>
        <p:spPr/>
        <p:txBody>
          <a:bodyPr>
            <a:normAutofit/>
          </a:bodyPr>
          <a:lstStyle/>
          <a:p>
            <a:pPr lvl="0">
              <a:lnSpc>
                <a:spcPct val="150000"/>
              </a:lnSpc>
              <a:buNone/>
            </a:pPr>
            <a:r>
              <a:rPr lang="en-IN" sz="3600" b="1" dirty="0" smtClean="0">
                <a:latin typeface="Baskerville Old Face" pitchFamily="18" charset="0"/>
              </a:rPr>
              <a:t>1) GENERAL  SYSTEM MODEL</a:t>
            </a:r>
          </a:p>
          <a:p>
            <a:pPr marL="514350" lvl="0" indent="-514350">
              <a:buFont typeface="+mj-lt"/>
              <a:buAutoNum type="alphaUcPeriod"/>
            </a:pPr>
            <a:r>
              <a:rPr lang="en-IN" sz="3600" dirty="0" smtClean="0">
                <a:latin typeface="Baskerville Old Face" pitchFamily="18" charset="0"/>
              </a:rPr>
              <a:t>Input</a:t>
            </a:r>
          </a:p>
          <a:p>
            <a:pPr marL="514350" lvl="0" indent="-514350">
              <a:buFont typeface="+mj-lt"/>
              <a:buAutoNum type="alphaUcPeriod"/>
            </a:pPr>
            <a:r>
              <a:rPr lang="en-IN" sz="3600" dirty="0" smtClean="0">
                <a:latin typeface="Baskerville Old Face" pitchFamily="18" charset="0"/>
              </a:rPr>
              <a:t>Throughput</a:t>
            </a:r>
          </a:p>
          <a:p>
            <a:pPr marL="514350" lvl="0" indent="-514350">
              <a:buFont typeface="+mj-lt"/>
              <a:buAutoNum type="alphaUcPeriod"/>
            </a:pPr>
            <a:r>
              <a:rPr lang="en-IN" sz="3600" dirty="0" smtClean="0">
                <a:latin typeface="Baskerville Old Face" pitchFamily="18" charset="0"/>
              </a:rPr>
              <a:t>Output</a:t>
            </a:r>
          </a:p>
          <a:p>
            <a:pPr marL="514350" lvl="0" indent="-514350">
              <a:buFont typeface="+mj-lt"/>
              <a:buAutoNum type="alphaUcPeriod"/>
            </a:pPr>
            <a:r>
              <a:rPr lang="en-IN" sz="3600" dirty="0" smtClean="0">
                <a:latin typeface="Baskerville Old Face" pitchFamily="18" charset="0"/>
              </a:rPr>
              <a:t>Feedback</a:t>
            </a:r>
          </a:p>
          <a:p>
            <a:endParaRPr lang="en-IN" sz="3600" dirty="0">
              <a:latin typeface="Baskerville Old Face"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Autofit/>
          </a:bodyPr>
          <a:lstStyle/>
          <a:p>
            <a:pPr lvl="0"/>
            <a:r>
              <a:rPr lang="en-IN" sz="3200" b="1" u="sng" dirty="0" smtClean="0">
                <a:latin typeface="Baskerville Old Face" pitchFamily="18" charset="0"/>
              </a:rPr>
              <a:t>2) DONABEDIAN MODEL</a:t>
            </a:r>
            <a:br>
              <a:rPr lang="en-IN" sz="3200" b="1" u="sng" dirty="0" smtClean="0">
                <a:latin typeface="Baskerville Old Face" pitchFamily="18" charset="0"/>
              </a:rPr>
            </a:br>
            <a:endParaRPr lang="en-IN" sz="3200" b="1" u="sng" dirty="0">
              <a:latin typeface="Baskerville Old Face" pitchFamily="18" charset="0"/>
            </a:endParaRPr>
          </a:p>
        </p:txBody>
      </p:sp>
      <p:sp>
        <p:nvSpPr>
          <p:cNvPr id="6" name="Oval 5"/>
          <p:cNvSpPr/>
          <p:nvPr/>
        </p:nvSpPr>
        <p:spPr>
          <a:xfrm>
            <a:off x="5334000" y="4114800"/>
            <a:ext cx="3429000" cy="1676400"/>
          </a:xfrm>
          <a:prstGeom prst="ellipse">
            <a:avLst/>
          </a:prstGeom>
          <a:ln>
            <a:solidFill>
              <a:srgbClr val="002060"/>
            </a:solidFill>
          </a:ln>
          <a:effectLst>
            <a:glow rad="139700">
              <a:schemeClr val="accent4">
                <a:satMod val="175000"/>
                <a:alpha val="40000"/>
              </a:schemeClr>
            </a:glow>
            <a:outerShdw blurRad="40000" dist="20000" dir="5400000" rotWithShape="0">
              <a:srgbClr val="000000">
                <a:alpha val="38000"/>
              </a:srgbClr>
            </a:outerShdw>
          </a:effectLst>
        </p:spPr>
        <p:style>
          <a:lnRef idx="1">
            <a:schemeClr val="accent6"/>
          </a:lnRef>
          <a:fillRef idx="2">
            <a:schemeClr val="accent6"/>
          </a:fillRef>
          <a:effectRef idx="1">
            <a:schemeClr val="accent6"/>
          </a:effectRef>
          <a:fontRef idx="minor">
            <a:schemeClr val="dk1"/>
          </a:fontRef>
        </p:style>
        <p:txBody>
          <a:bodyPr rtlCol="0" anchor="ctr"/>
          <a:lstStyle/>
          <a:p>
            <a:pPr algn="ctr"/>
            <a:r>
              <a:rPr lang="en-IN" sz="3200" b="1" dirty="0" smtClean="0">
                <a:latin typeface="Algerian" pitchFamily="82" charset="0"/>
              </a:rPr>
              <a:t>OUTCOME</a:t>
            </a:r>
            <a:endParaRPr lang="en-IN" sz="3200" b="1" dirty="0">
              <a:latin typeface="Algerian" pitchFamily="82" charset="0"/>
            </a:endParaRPr>
          </a:p>
        </p:txBody>
      </p:sp>
      <p:sp>
        <p:nvSpPr>
          <p:cNvPr id="7" name="Oval 6"/>
          <p:cNvSpPr/>
          <p:nvPr/>
        </p:nvSpPr>
        <p:spPr>
          <a:xfrm>
            <a:off x="2819400" y="1295400"/>
            <a:ext cx="3429000" cy="1676400"/>
          </a:xfrm>
          <a:prstGeom prst="ellipse">
            <a:avLst/>
          </a:prstGeom>
          <a:ln>
            <a:solidFill>
              <a:srgbClr val="0070C0"/>
            </a:solidFill>
          </a:ln>
          <a:effectLst>
            <a:glow rad="101600">
              <a:schemeClr val="accent4">
                <a:satMod val="175000"/>
                <a:alpha val="40000"/>
              </a:schemeClr>
            </a:glow>
            <a:outerShdw blurRad="40000" dist="20000" dir="5400000" rotWithShape="0">
              <a:srgbClr val="000000">
                <a:alpha val="38000"/>
              </a:srgbClr>
            </a:outerShdw>
          </a:effectLst>
        </p:spPr>
        <p:style>
          <a:lnRef idx="1">
            <a:schemeClr val="accent6"/>
          </a:lnRef>
          <a:fillRef idx="2">
            <a:schemeClr val="accent6"/>
          </a:fillRef>
          <a:effectRef idx="1">
            <a:schemeClr val="accent6"/>
          </a:effectRef>
          <a:fontRef idx="minor">
            <a:schemeClr val="dk1"/>
          </a:fontRef>
        </p:style>
        <p:txBody>
          <a:bodyPr rtlCol="0" anchor="ctr"/>
          <a:lstStyle/>
          <a:p>
            <a:pPr algn="ctr"/>
            <a:r>
              <a:rPr lang="en-IN" sz="3200" b="1" dirty="0" smtClean="0">
                <a:latin typeface="Algerian" pitchFamily="82" charset="0"/>
              </a:rPr>
              <a:t>STRUCTURE</a:t>
            </a:r>
            <a:endParaRPr lang="en-IN" b="1" dirty="0">
              <a:latin typeface="Algerian" pitchFamily="82" charset="0"/>
            </a:endParaRPr>
          </a:p>
        </p:txBody>
      </p:sp>
      <p:sp>
        <p:nvSpPr>
          <p:cNvPr id="8" name="Oval 7"/>
          <p:cNvSpPr/>
          <p:nvPr/>
        </p:nvSpPr>
        <p:spPr>
          <a:xfrm>
            <a:off x="228600" y="4038600"/>
            <a:ext cx="3429000" cy="1676400"/>
          </a:xfrm>
          <a:prstGeom prst="ellipse">
            <a:avLst/>
          </a:prstGeom>
          <a:ln>
            <a:solidFill>
              <a:srgbClr val="002060"/>
            </a:solidFill>
          </a:ln>
          <a:effectLst>
            <a:glow rad="139700">
              <a:schemeClr val="accent4">
                <a:satMod val="175000"/>
                <a:alpha val="40000"/>
              </a:schemeClr>
            </a:glow>
            <a:outerShdw blurRad="40000" dist="20000" dir="5400000" rotWithShape="0">
              <a:srgbClr val="000000">
                <a:alpha val="38000"/>
              </a:srgbClr>
            </a:outerShdw>
          </a:effectLst>
        </p:spPr>
        <p:style>
          <a:lnRef idx="1">
            <a:schemeClr val="accent6"/>
          </a:lnRef>
          <a:fillRef idx="2">
            <a:schemeClr val="accent6"/>
          </a:fillRef>
          <a:effectRef idx="1">
            <a:schemeClr val="accent6"/>
          </a:effectRef>
          <a:fontRef idx="minor">
            <a:schemeClr val="dk1"/>
          </a:fontRef>
        </p:style>
        <p:txBody>
          <a:bodyPr rtlCol="0" anchor="ctr"/>
          <a:lstStyle/>
          <a:p>
            <a:pPr algn="ctr"/>
            <a:r>
              <a:rPr lang="en-IN" sz="3200" b="1" dirty="0" smtClean="0">
                <a:latin typeface="Algerian" pitchFamily="82" charset="0"/>
              </a:rPr>
              <a:t>PROCESS</a:t>
            </a:r>
            <a:endParaRPr lang="en-IN" sz="3200" b="1" dirty="0">
              <a:latin typeface="Algerian" pitchFamily="82" charset="0"/>
            </a:endParaRPr>
          </a:p>
        </p:txBody>
      </p:sp>
      <p:cxnSp>
        <p:nvCxnSpPr>
          <p:cNvPr id="10" name="Straight Arrow Connector 9"/>
          <p:cNvCxnSpPr/>
          <p:nvPr/>
        </p:nvCxnSpPr>
        <p:spPr>
          <a:xfrm>
            <a:off x="3733800" y="4951412"/>
            <a:ext cx="1600200" cy="1588"/>
          </a:xfrm>
          <a:prstGeom prst="straightConnector1">
            <a:avLst/>
          </a:prstGeom>
          <a:ln w="762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flipH="1" flipV="1">
            <a:off x="1981200" y="2819400"/>
            <a:ext cx="1295400" cy="990600"/>
          </a:xfrm>
          <a:prstGeom prst="straightConnector1">
            <a:avLst/>
          </a:prstGeom>
          <a:ln w="762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16200000" flipH="1">
            <a:off x="5638800" y="2971800"/>
            <a:ext cx="1371600" cy="762000"/>
          </a:xfrm>
          <a:prstGeom prst="straightConnector1">
            <a:avLst/>
          </a:prstGeom>
          <a:ln w="762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Autofit/>
          </a:bodyPr>
          <a:lstStyle/>
          <a:p>
            <a:pPr lvl="0"/>
            <a:r>
              <a:rPr lang="en-IN" sz="3200" b="1" u="sng" dirty="0" smtClean="0">
                <a:latin typeface="Baskerville Old Face" pitchFamily="18" charset="0"/>
              </a:rPr>
              <a:t>3) ANA QUALITY ASSURANCE MODEL</a:t>
            </a:r>
            <a:br>
              <a:rPr lang="en-IN" sz="3200" b="1" u="sng" dirty="0" smtClean="0">
                <a:latin typeface="Baskerville Old Face" pitchFamily="18" charset="0"/>
              </a:rPr>
            </a:br>
            <a:endParaRPr lang="en-IN" sz="3200" b="1" u="sng" dirty="0">
              <a:latin typeface="Baskerville Old Face" pitchFamily="18" charset="0"/>
            </a:endParaRPr>
          </a:p>
        </p:txBody>
      </p:sp>
      <p:pic>
        <p:nvPicPr>
          <p:cNvPr id="4" name="Content Placeholder 3"/>
          <p:cNvPicPr>
            <a:picLocks noGrp="1"/>
          </p:cNvPicPr>
          <p:nvPr>
            <p:ph idx="1"/>
          </p:nvPr>
        </p:nvPicPr>
        <p:blipFill>
          <a:blip r:embed="rId2">
            <a:clrChange>
              <a:clrFrom>
                <a:srgbClr val="FFFFFF"/>
              </a:clrFrom>
              <a:clrTo>
                <a:srgbClr val="FFFFFF">
                  <a:alpha val="0"/>
                </a:srgbClr>
              </a:clrTo>
            </a:clrChange>
            <a:extLst>
              <a:ext uri="{28A0092B-C50C-407E-A947-70E740481C1C}"/>
            </a:extLst>
          </a:blip>
          <a:srcRect/>
          <a:stretch>
            <a:fillRect/>
          </a:stretch>
        </p:blipFill>
        <p:spPr bwMode="auto">
          <a:xfrm>
            <a:off x="76200" y="685800"/>
            <a:ext cx="8991600" cy="6019800"/>
          </a:xfrm>
          <a:prstGeom prst="rect">
            <a:avLst/>
          </a:prstGeom>
          <a:noFill/>
          <a:ln w="38100">
            <a:solidFill>
              <a:schemeClr val="accent2">
                <a:lumMod val="75000"/>
              </a:schemeClr>
            </a:solidFill>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pPr lvl="0"/>
            <a:r>
              <a:rPr lang="en-IN" sz="3200" b="1" u="sng" dirty="0" smtClean="0">
                <a:latin typeface="Baskerville Old Face" pitchFamily="18" charset="0"/>
              </a:rPr>
              <a:t>4) PLAN, DO, CHECK, ACT CYCLE</a:t>
            </a:r>
            <a:br>
              <a:rPr lang="en-IN" sz="3200" b="1" u="sng" dirty="0" smtClean="0">
                <a:latin typeface="Baskerville Old Face" pitchFamily="18" charset="0"/>
              </a:rPr>
            </a:br>
            <a:endParaRPr lang="en-IN" sz="3200" b="1" u="sng" dirty="0">
              <a:latin typeface="Baskerville Old Face" pitchFamily="18" charset="0"/>
            </a:endParaRPr>
          </a:p>
        </p:txBody>
      </p:sp>
      <p:pic>
        <p:nvPicPr>
          <p:cNvPr id="4" name="Content Placeholder 3"/>
          <p:cNvPicPr>
            <a:picLocks noGrp="1"/>
          </p:cNvPicPr>
          <p:nvPr>
            <p:ph idx="1"/>
          </p:nvPr>
        </p:nvPicPr>
        <p:blipFill>
          <a:blip r:embed="rId2">
            <a:clrChange>
              <a:clrFrom>
                <a:srgbClr val="FFFFFF"/>
              </a:clrFrom>
              <a:clrTo>
                <a:srgbClr val="FFFFFF">
                  <a:alpha val="0"/>
                </a:srgbClr>
              </a:clrTo>
            </a:clrChange>
            <a:extLst>
              <a:ext uri="{28A0092B-C50C-407E-A947-70E740481C1C}"/>
            </a:extLst>
          </a:blip>
          <a:srcRect/>
          <a:stretch>
            <a:fillRect/>
          </a:stretch>
        </p:blipFill>
        <p:spPr bwMode="auto">
          <a:xfrm>
            <a:off x="228600" y="838200"/>
            <a:ext cx="8686799" cy="5867400"/>
          </a:xfrm>
          <a:prstGeom prst="rect">
            <a:avLst/>
          </a:prstGeom>
          <a:noFill/>
          <a:ln w="38100">
            <a:solidFill>
              <a:srgbClr val="C00000"/>
            </a:solidFill>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Autofit/>
          </a:bodyPr>
          <a:lstStyle/>
          <a:p>
            <a:pPr lvl="0"/>
            <a:r>
              <a:rPr lang="en-IN" b="1" i="1" u="sng" dirty="0" smtClean="0">
                <a:latin typeface="Baskerville Old Face" pitchFamily="18" charset="0"/>
              </a:rPr>
              <a:t>LEVELS OF EVALUATION OF QUALITY OF CARE</a:t>
            </a:r>
            <a:r>
              <a:rPr lang="en-IN" i="1" u="sng" dirty="0" smtClean="0">
                <a:latin typeface="Baskerville Old Face" pitchFamily="18" charset="0"/>
              </a:rPr>
              <a:t/>
            </a:r>
            <a:br>
              <a:rPr lang="en-IN" i="1" u="sng" dirty="0" smtClean="0">
                <a:latin typeface="Baskerville Old Face" pitchFamily="18" charset="0"/>
              </a:rPr>
            </a:br>
            <a:endParaRPr lang="en-IN" i="1" u="sng" dirty="0">
              <a:latin typeface="Baskerville Old Face" pitchFamily="18" charset="0"/>
            </a:endParaRPr>
          </a:p>
        </p:txBody>
      </p:sp>
      <p:sp>
        <p:nvSpPr>
          <p:cNvPr id="3" name="Content Placeholder 2"/>
          <p:cNvSpPr>
            <a:spLocks noGrp="1"/>
          </p:cNvSpPr>
          <p:nvPr>
            <p:ph idx="1"/>
          </p:nvPr>
        </p:nvSpPr>
        <p:spPr>
          <a:xfrm>
            <a:off x="457200" y="2179637"/>
            <a:ext cx="8229600" cy="4525963"/>
          </a:xfrm>
        </p:spPr>
        <p:txBody>
          <a:bodyPr>
            <a:normAutofit/>
          </a:bodyPr>
          <a:lstStyle/>
          <a:p>
            <a:pPr lvl="0">
              <a:buFont typeface="Wingdings" pitchFamily="2" charset="2"/>
              <a:buChar char="v"/>
            </a:pPr>
            <a:r>
              <a:rPr lang="en-IN" sz="4000" dirty="0" smtClean="0">
                <a:latin typeface="Baskerville Old Face" pitchFamily="18" charset="0"/>
              </a:rPr>
              <a:t>National Level</a:t>
            </a:r>
          </a:p>
          <a:p>
            <a:pPr lvl="0">
              <a:buFont typeface="Wingdings" pitchFamily="2" charset="2"/>
              <a:buChar char="v"/>
            </a:pPr>
            <a:r>
              <a:rPr lang="en-IN" sz="4000" dirty="0" smtClean="0">
                <a:latin typeface="Baskerville Old Face" pitchFamily="18" charset="0"/>
              </a:rPr>
              <a:t>Trust or organization level</a:t>
            </a:r>
          </a:p>
          <a:p>
            <a:pPr lvl="0">
              <a:buFont typeface="Wingdings" pitchFamily="2" charset="2"/>
              <a:buChar char="v"/>
            </a:pPr>
            <a:r>
              <a:rPr lang="en-IN" sz="4000" dirty="0" smtClean="0">
                <a:latin typeface="Baskerville Old Face" pitchFamily="18" charset="0"/>
              </a:rPr>
              <a:t>Local Level</a:t>
            </a:r>
          </a:p>
          <a:p>
            <a:pPr>
              <a:buFont typeface="Wingdings" pitchFamily="2" charset="2"/>
              <a:buChar char="v"/>
            </a:pPr>
            <a:endParaRPr lang="en-IN" sz="4000" dirty="0">
              <a:latin typeface="Baskerville Old Face"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Autofit/>
          </a:bodyPr>
          <a:lstStyle/>
          <a:p>
            <a:pPr lvl="0"/>
            <a:r>
              <a:rPr lang="en-IN" b="1" i="1" u="sng" dirty="0" smtClean="0">
                <a:latin typeface="Baskerville Old Face" pitchFamily="18" charset="0"/>
              </a:rPr>
              <a:t>APPROACHES OF QUALITY IMPROVEMENT</a:t>
            </a:r>
            <a:r>
              <a:rPr lang="en-IN" i="1" u="sng" dirty="0" smtClean="0">
                <a:latin typeface="Baskerville Old Face" pitchFamily="18" charset="0"/>
              </a:rPr>
              <a:t/>
            </a:r>
            <a:br>
              <a:rPr lang="en-IN" i="1" u="sng" dirty="0" smtClean="0">
                <a:latin typeface="Baskerville Old Face" pitchFamily="18" charset="0"/>
              </a:rPr>
            </a:br>
            <a:endParaRPr lang="en-IN" i="1" u="sng" dirty="0">
              <a:latin typeface="Baskerville Old Face" pitchFamily="18" charset="0"/>
            </a:endParaRPr>
          </a:p>
        </p:txBody>
      </p:sp>
      <p:sp>
        <p:nvSpPr>
          <p:cNvPr id="3" name="Content Placeholder 2"/>
          <p:cNvSpPr>
            <a:spLocks noGrp="1"/>
          </p:cNvSpPr>
          <p:nvPr>
            <p:ph idx="1"/>
          </p:nvPr>
        </p:nvSpPr>
        <p:spPr>
          <a:xfrm>
            <a:off x="457200" y="1951037"/>
            <a:ext cx="8229600" cy="4525963"/>
          </a:xfrm>
        </p:spPr>
        <p:txBody>
          <a:bodyPr>
            <a:noAutofit/>
          </a:bodyPr>
          <a:lstStyle/>
          <a:p>
            <a:pPr algn="just">
              <a:buNone/>
            </a:pPr>
            <a:r>
              <a:rPr lang="en-IN" sz="3600" b="1" dirty="0" smtClean="0">
                <a:latin typeface="Baskerville Old Face" pitchFamily="18" charset="0"/>
              </a:rPr>
              <a:t>1.GENERAL APPROACHES</a:t>
            </a:r>
            <a:endParaRPr lang="en-IN" sz="3600" dirty="0" smtClean="0">
              <a:latin typeface="Baskerville Old Face" pitchFamily="18" charset="0"/>
            </a:endParaRPr>
          </a:p>
          <a:p>
            <a:pPr algn="just"/>
            <a:r>
              <a:rPr lang="en-IN" sz="3600" dirty="0" smtClean="0">
                <a:latin typeface="Baskerville Old Face" pitchFamily="18" charset="0"/>
              </a:rPr>
              <a:t>It involves large governing or official bodies evaluating a person or agencies ability to meet established criteria or standard during a given time.</a:t>
            </a:r>
          </a:p>
          <a:p>
            <a:pPr algn="just">
              <a:buNone/>
            </a:pPr>
            <a:endParaRPr lang="en-IN" sz="3600" dirty="0">
              <a:latin typeface="Baskerville Old Face"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839200" cy="4525963"/>
          </a:xfrm>
        </p:spPr>
        <p:txBody>
          <a:bodyPr>
            <a:noAutofit/>
          </a:bodyPr>
          <a:lstStyle/>
          <a:p>
            <a:pPr lvl="0" algn="just"/>
            <a:r>
              <a:rPr lang="en-IN" sz="2700" b="1" dirty="0" smtClean="0">
                <a:latin typeface="Baskerville Old Face" pitchFamily="18" charset="0"/>
              </a:rPr>
              <a:t>Credentialing:-</a:t>
            </a:r>
            <a:r>
              <a:rPr lang="en-IN" sz="2700" dirty="0" smtClean="0">
                <a:latin typeface="Baskerville Old Face" pitchFamily="18" charset="0"/>
              </a:rPr>
              <a:t> It is the formal recognition of professional or technical competence and attainment of minimum standards by a person and agency.</a:t>
            </a:r>
          </a:p>
          <a:p>
            <a:pPr lvl="0" algn="just"/>
            <a:r>
              <a:rPr lang="en-IN" sz="2700" b="1" dirty="0" smtClean="0">
                <a:latin typeface="Baskerville Old Face" pitchFamily="18" charset="0"/>
              </a:rPr>
              <a:t>Licensure:-</a:t>
            </a:r>
            <a:r>
              <a:rPr lang="en-IN" sz="2700" dirty="0" smtClean="0">
                <a:latin typeface="Baskerville Old Face" pitchFamily="18" charset="0"/>
              </a:rPr>
              <a:t> It is a contract between the profession and the state in which the profession is granted control over entry into an exit from the profession and over quality of professional practice.</a:t>
            </a:r>
          </a:p>
          <a:p>
            <a:pPr lvl="0" algn="just"/>
            <a:r>
              <a:rPr lang="en-IN" sz="2700" b="1" dirty="0" smtClean="0">
                <a:latin typeface="Baskerville Old Face" pitchFamily="18" charset="0"/>
              </a:rPr>
              <a:t>Accreditation:-</a:t>
            </a:r>
            <a:r>
              <a:rPr lang="en-IN" sz="2700" dirty="0" smtClean="0">
                <a:latin typeface="Baskerville Old Face" pitchFamily="18" charset="0"/>
              </a:rPr>
              <a:t> It is a process in which certification of competency, authority or credibility is presented to an organization with necessary standards.</a:t>
            </a:r>
          </a:p>
          <a:p>
            <a:pPr lvl="0" algn="just"/>
            <a:r>
              <a:rPr lang="en-IN" sz="2700" b="1" dirty="0" smtClean="0">
                <a:latin typeface="Baskerville Old Face" pitchFamily="18" charset="0"/>
              </a:rPr>
              <a:t>Charter:-</a:t>
            </a:r>
            <a:r>
              <a:rPr lang="en-IN" sz="2700" dirty="0" smtClean="0">
                <a:latin typeface="Baskerville Old Face" pitchFamily="18" charset="0"/>
              </a:rPr>
              <a:t> It is a mechanism by which a state government agency under state law grants corporate state to institutions with or without right to award degrees.</a:t>
            </a:r>
          </a:p>
          <a:p>
            <a:pPr lvl="0" algn="just"/>
            <a:r>
              <a:rPr lang="en-IN" sz="2700" b="1" dirty="0" smtClean="0">
                <a:latin typeface="Baskerville Old Face" pitchFamily="18" charset="0"/>
              </a:rPr>
              <a:t>Recognition:-</a:t>
            </a:r>
            <a:r>
              <a:rPr lang="en-IN" sz="2700" dirty="0" smtClean="0">
                <a:latin typeface="Baskerville Old Face" pitchFamily="18" charset="0"/>
              </a:rPr>
              <a:t> It is defined as a process whereby one agency accepts the credentialing states of and the credential by another.</a:t>
            </a:r>
          </a:p>
          <a:p>
            <a:pPr algn="just"/>
            <a:endParaRPr lang="en-IN" sz="2700" dirty="0">
              <a:latin typeface="Baskerville Old Face"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9437"/>
            <a:ext cx="8229600" cy="4525963"/>
          </a:xfrm>
        </p:spPr>
        <p:txBody>
          <a:bodyPr>
            <a:normAutofit/>
          </a:bodyPr>
          <a:lstStyle/>
          <a:p>
            <a:pPr algn="just">
              <a:buNone/>
            </a:pPr>
            <a:r>
              <a:rPr lang="en-IN" sz="3600" b="1" dirty="0" smtClean="0">
                <a:latin typeface="Baskerville Old Face" pitchFamily="18" charset="0"/>
              </a:rPr>
              <a:t>2.SPECIFIC APPROACHES</a:t>
            </a:r>
            <a:endParaRPr lang="en-IN" sz="3600" dirty="0" smtClean="0">
              <a:latin typeface="Baskerville Old Face" pitchFamily="18" charset="0"/>
            </a:endParaRPr>
          </a:p>
          <a:p>
            <a:pPr algn="just"/>
            <a:r>
              <a:rPr lang="en-IN" sz="3600" dirty="0" smtClean="0">
                <a:latin typeface="Baskerville Old Face" pitchFamily="18" charset="0"/>
              </a:rPr>
              <a:t>These are methods used to evaluate identified instances of provider and client interactions.</a:t>
            </a:r>
          </a:p>
          <a:p>
            <a:pPr algn="just">
              <a:buBlip>
                <a:blip r:embed="rId2"/>
              </a:buBlip>
            </a:pPr>
            <a:endParaRPr lang="en-IN" sz="3600" dirty="0">
              <a:latin typeface="Baskerville Old Face"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163"/>
            <a:ext cx="8229600" cy="4525963"/>
          </a:xfrm>
        </p:spPr>
        <p:txBody>
          <a:bodyPr>
            <a:noAutofit/>
          </a:bodyPr>
          <a:lstStyle/>
          <a:p>
            <a:pPr lvl="0" algn="just"/>
            <a:r>
              <a:rPr lang="en-IN" b="1" dirty="0" smtClean="0">
                <a:latin typeface="Baskerville Old Face" pitchFamily="18" charset="0"/>
              </a:rPr>
              <a:t>Audit:-</a:t>
            </a:r>
            <a:r>
              <a:rPr lang="en-IN" dirty="0" smtClean="0">
                <a:latin typeface="Baskerville Old Face" pitchFamily="18" charset="0"/>
              </a:rPr>
              <a:t> It is an independent review conducted to compare some aspect of quality performance, with a standard for that performance. </a:t>
            </a:r>
          </a:p>
          <a:p>
            <a:pPr lvl="0" algn="just"/>
            <a:r>
              <a:rPr lang="en-IN" b="1" dirty="0" smtClean="0">
                <a:latin typeface="Baskerville Old Face" pitchFamily="18" charset="0"/>
              </a:rPr>
              <a:t>Direct observation:-</a:t>
            </a:r>
            <a:r>
              <a:rPr lang="en-IN" dirty="0" smtClean="0">
                <a:latin typeface="Baskerville Old Face" pitchFamily="18" charset="0"/>
              </a:rPr>
              <a:t>Structured or unstructured based on presence of set criteria.</a:t>
            </a:r>
          </a:p>
          <a:p>
            <a:pPr lvl="0" algn="just"/>
            <a:r>
              <a:rPr lang="en-IN" b="1" dirty="0" smtClean="0">
                <a:latin typeface="Baskerville Old Face" pitchFamily="18" charset="0"/>
              </a:rPr>
              <a:t>Appropriateness evaluation:-</a:t>
            </a:r>
            <a:r>
              <a:rPr lang="en-IN" dirty="0" smtClean="0">
                <a:latin typeface="Baskerville Old Face" pitchFamily="18" charset="0"/>
              </a:rPr>
              <a:t>The extent to which the managed care organization provides timely, necessary care at right levels of service.</a:t>
            </a:r>
          </a:p>
          <a:p>
            <a:pPr lvl="0" algn="just"/>
            <a:r>
              <a:rPr lang="en-IN" b="1" dirty="0" smtClean="0">
                <a:latin typeface="Baskerville Old Face" pitchFamily="18" charset="0"/>
              </a:rPr>
              <a:t>Peer review:-</a:t>
            </a:r>
            <a:r>
              <a:rPr lang="en-IN" dirty="0" smtClean="0">
                <a:latin typeface="Baskerville Old Face" pitchFamily="18" charset="0"/>
              </a:rPr>
              <a:t> Comparison of individual provider’s practice either with practice by the provider’s peer or with an acceptable standard of care.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a:xfrm>
            <a:off x="457200" y="609600"/>
            <a:ext cx="8229600" cy="4525963"/>
          </a:xfrm>
        </p:spPr>
        <p:txBody>
          <a:bodyPr>
            <a:noAutofit/>
          </a:bodyPr>
          <a:lstStyle/>
          <a:p>
            <a:pPr lvl="0" algn="ctr"/>
            <a:r>
              <a:rPr lang="en-IN" sz="4000" dirty="0" smtClean="0">
                <a:latin typeface="Baskerville Old Face" pitchFamily="18" charset="0"/>
              </a:rPr>
              <a:t>“</a:t>
            </a:r>
            <a:r>
              <a:rPr lang="en-IN" sz="4000" b="1" dirty="0" smtClean="0">
                <a:latin typeface="Baskerville Old Face" pitchFamily="18" charset="0"/>
              </a:rPr>
              <a:t>Assurance</a:t>
            </a:r>
            <a:r>
              <a:rPr lang="en-IN" sz="4000" dirty="0" smtClean="0">
                <a:latin typeface="Baskerville Old Face" pitchFamily="18" charset="0"/>
              </a:rPr>
              <a:t> is statement or indication that inspires confidence.”</a:t>
            </a:r>
          </a:p>
          <a:p>
            <a:pPr lvl="0" algn="ctr"/>
            <a:endParaRPr lang="en-IN" sz="4000" dirty="0" smtClean="0">
              <a:latin typeface="Baskerville Old Face" pitchFamily="18" charset="0"/>
            </a:endParaRPr>
          </a:p>
          <a:p>
            <a:pPr algn="ctr"/>
            <a:r>
              <a:rPr lang="en-IN" sz="4000" dirty="0" smtClean="0">
                <a:latin typeface="Baskerville Old Face" pitchFamily="18" charset="0"/>
              </a:rPr>
              <a:t>“</a:t>
            </a:r>
            <a:r>
              <a:rPr lang="en-IN" sz="4000" b="1" dirty="0" smtClean="0">
                <a:latin typeface="Baskerville Old Face" pitchFamily="18" charset="0"/>
              </a:rPr>
              <a:t>Quality Assurance </a:t>
            </a:r>
            <a:r>
              <a:rPr lang="en-IN" sz="4000" dirty="0" smtClean="0">
                <a:latin typeface="Baskerville Old Face" pitchFamily="18" charset="0"/>
              </a:rPr>
              <a:t>is an on-going, systematic comprehensive evaluation of health care services and the impact of those services on health care services.”</a:t>
            </a:r>
          </a:p>
          <a:p>
            <a:pPr algn="ctr">
              <a:buNone/>
            </a:pPr>
            <a:r>
              <a:rPr lang="en-IN" sz="4000" dirty="0" smtClean="0">
                <a:latin typeface="Baskerville Old Face" pitchFamily="18" charset="0"/>
              </a:rPr>
              <a:t>                 -</a:t>
            </a:r>
            <a:r>
              <a:rPr lang="en-IN" sz="4000" dirty="0" err="1" smtClean="0">
                <a:latin typeface="Baskerville Old Face" pitchFamily="18" charset="0"/>
              </a:rPr>
              <a:t>Kozier</a:t>
            </a:r>
            <a:r>
              <a:rPr lang="en-IN" sz="4000" dirty="0" smtClean="0">
                <a:latin typeface="Baskerville Old Face" pitchFamily="18" charset="0"/>
              </a:rPr>
              <a:t>.</a:t>
            </a:r>
          </a:p>
          <a:p>
            <a:endParaRPr lang="en-IN" sz="40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304800"/>
            <a:ext cx="8229600" cy="4525963"/>
          </a:xfrm>
        </p:spPr>
        <p:txBody>
          <a:bodyPr>
            <a:noAutofit/>
          </a:bodyPr>
          <a:lstStyle/>
          <a:p>
            <a:pPr lvl="0" algn="just"/>
            <a:r>
              <a:rPr lang="en-IN" b="1" dirty="0" smtClean="0">
                <a:latin typeface="Baskerville Old Face" pitchFamily="18" charset="0"/>
              </a:rPr>
              <a:t>Bench marking:- </a:t>
            </a:r>
            <a:r>
              <a:rPr lang="en-IN" dirty="0" smtClean="0">
                <a:latin typeface="Baskerville Old Face" pitchFamily="18" charset="0"/>
              </a:rPr>
              <a:t>A process used in performance improvement to compare oneself with best practice.</a:t>
            </a:r>
          </a:p>
          <a:p>
            <a:pPr lvl="0" algn="just"/>
            <a:r>
              <a:rPr lang="en-IN" b="1" dirty="0" smtClean="0">
                <a:latin typeface="Baskerville Old Face" pitchFamily="18" charset="0"/>
              </a:rPr>
              <a:t>Services:-</a:t>
            </a:r>
            <a:r>
              <a:rPr lang="en-IN" dirty="0" smtClean="0">
                <a:latin typeface="Baskerville Old Face" pitchFamily="18" charset="0"/>
              </a:rPr>
              <a:t> Evaluates care delivered by an institution rather than by an individual provider.</a:t>
            </a:r>
            <a:endParaRPr lang="en-IN" b="1" dirty="0" smtClean="0">
              <a:latin typeface="Baskerville Old Face" pitchFamily="18" charset="0"/>
            </a:endParaRPr>
          </a:p>
          <a:p>
            <a:pPr lvl="0" algn="just"/>
            <a:r>
              <a:rPr lang="en-IN" b="1" dirty="0" smtClean="0">
                <a:latin typeface="Baskerville Old Face" pitchFamily="18" charset="0"/>
              </a:rPr>
              <a:t>Staging:-</a:t>
            </a:r>
            <a:r>
              <a:rPr lang="en-IN" dirty="0" smtClean="0">
                <a:latin typeface="Baskerville Old Face" pitchFamily="18" charset="0"/>
              </a:rPr>
              <a:t> It is the measurement of adverse outcomes and the investigation of its antecedence.</a:t>
            </a:r>
          </a:p>
          <a:p>
            <a:pPr lvl="0" algn="just"/>
            <a:r>
              <a:rPr lang="en-IN" b="1" dirty="0" err="1" smtClean="0">
                <a:latin typeface="Baskerville Old Face" pitchFamily="18" charset="0"/>
              </a:rPr>
              <a:t>Sentinal</a:t>
            </a:r>
            <a:r>
              <a:rPr lang="en-IN" b="1" dirty="0" smtClean="0">
                <a:latin typeface="Baskerville Old Face" pitchFamily="18" charset="0"/>
              </a:rPr>
              <a:t>:-</a:t>
            </a:r>
            <a:r>
              <a:rPr lang="en-IN" dirty="0" smtClean="0">
                <a:latin typeface="Baskerville Old Face" pitchFamily="18" charset="0"/>
              </a:rPr>
              <a:t> It involves maintaining of factors that may result in disease, disability or complications.</a:t>
            </a:r>
          </a:p>
          <a:p>
            <a:pPr algn="just"/>
            <a:endParaRPr lang="en-IN" dirty="0" smtClean="0">
              <a:latin typeface="Baskerville Old Face" pitchFamily="18" charset="0"/>
            </a:endParaRPr>
          </a:p>
          <a:p>
            <a:endParaRPr lang="en-IN"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IN" sz="3600" b="1" i="1" u="sng" dirty="0" smtClean="0">
                <a:latin typeface="Baskerville Old Face" pitchFamily="18" charset="0"/>
              </a:rPr>
              <a:t>FACTORS AFFECTING QUALITY ASSURANCE IN NURSING PRACTICE</a:t>
            </a:r>
            <a:br>
              <a:rPr lang="en-IN" sz="3600" b="1" i="1" u="sng" dirty="0" smtClean="0">
                <a:latin typeface="Baskerville Old Face" pitchFamily="18" charset="0"/>
              </a:rPr>
            </a:br>
            <a:endParaRPr lang="en-IN" sz="3600" b="1" i="1" u="sng" dirty="0">
              <a:latin typeface="Baskerville Old Face" pitchFamily="18" charset="0"/>
            </a:endParaRPr>
          </a:p>
        </p:txBody>
      </p:sp>
      <p:sp>
        <p:nvSpPr>
          <p:cNvPr id="3" name="Content Placeholder 2"/>
          <p:cNvSpPr>
            <a:spLocks noGrp="1"/>
          </p:cNvSpPr>
          <p:nvPr>
            <p:ph idx="1"/>
          </p:nvPr>
        </p:nvSpPr>
        <p:spPr>
          <a:xfrm>
            <a:off x="457200" y="1219200"/>
            <a:ext cx="8229600" cy="4525963"/>
          </a:xfrm>
        </p:spPr>
        <p:txBody>
          <a:bodyPr>
            <a:noAutofit/>
          </a:bodyPr>
          <a:lstStyle/>
          <a:p>
            <a:pPr lvl="0">
              <a:buBlip>
                <a:blip r:embed="rId2"/>
              </a:buBlip>
            </a:pPr>
            <a:r>
              <a:rPr lang="en-IN" sz="2800" dirty="0" smtClean="0">
                <a:latin typeface="Baskerville Old Face" pitchFamily="18" charset="0"/>
              </a:rPr>
              <a:t> Lack of resources</a:t>
            </a:r>
          </a:p>
          <a:p>
            <a:pPr lvl="0">
              <a:buBlip>
                <a:blip r:embed="rId2"/>
              </a:buBlip>
            </a:pPr>
            <a:r>
              <a:rPr lang="en-IN" sz="2800" dirty="0" smtClean="0">
                <a:latin typeface="Baskerville Old Face" pitchFamily="18" charset="0"/>
              </a:rPr>
              <a:t> Personnel problem</a:t>
            </a:r>
          </a:p>
          <a:p>
            <a:pPr lvl="0">
              <a:buBlip>
                <a:blip r:embed="rId2"/>
              </a:buBlip>
            </a:pPr>
            <a:r>
              <a:rPr lang="en-IN" sz="2800" dirty="0" smtClean="0">
                <a:latin typeface="Baskerville Old Face" pitchFamily="18" charset="0"/>
              </a:rPr>
              <a:t> Improper maintenance</a:t>
            </a:r>
          </a:p>
          <a:p>
            <a:pPr lvl="0">
              <a:buBlip>
                <a:blip r:embed="rId2"/>
              </a:buBlip>
            </a:pPr>
            <a:r>
              <a:rPr lang="en-IN" sz="2800" dirty="0" smtClean="0">
                <a:latin typeface="Baskerville Old Face" pitchFamily="18" charset="0"/>
              </a:rPr>
              <a:t> Unreasonable patients and attendants</a:t>
            </a:r>
          </a:p>
          <a:p>
            <a:pPr lvl="0">
              <a:buBlip>
                <a:blip r:embed="rId2"/>
              </a:buBlip>
            </a:pPr>
            <a:r>
              <a:rPr lang="en-IN" sz="2800" dirty="0" smtClean="0">
                <a:latin typeface="Baskerville Old Face" pitchFamily="18" charset="0"/>
              </a:rPr>
              <a:t> Absence of well-informed population</a:t>
            </a:r>
          </a:p>
          <a:p>
            <a:pPr lvl="0">
              <a:buBlip>
                <a:blip r:embed="rId2"/>
              </a:buBlip>
            </a:pPr>
            <a:r>
              <a:rPr lang="en-IN" sz="2800" dirty="0" smtClean="0">
                <a:latin typeface="Baskerville Old Face" pitchFamily="18" charset="0"/>
              </a:rPr>
              <a:t> Absence of accreditation laws</a:t>
            </a:r>
          </a:p>
          <a:p>
            <a:pPr lvl="0">
              <a:buBlip>
                <a:blip r:embed="rId2"/>
              </a:buBlip>
            </a:pPr>
            <a:r>
              <a:rPr lang="en-IN" sz="2800" dirty="0" smtClean="0">
                <a:latin typeface="Baskerville Old Face" pitchFamily="18" charset="0"/>
              </a:rPr>
              <a:t> Lack of incident review procedure</a:t>
            </a:r>
          </a:p>
          <a:p>
            <a:pPr lvl="0">
              <a:buBlip>
                <a:blip r:embed="rId2"/>
              </a:buBlip>
            </a:pPr>
            <a:r>
              <a:rPr lang="en-IN" sz="2800" dirty="0" smtClean="0">
                <a:latin typeface="Baskerville Old Face" pitchFamily="18" charset="0"/>
              </a:rPr>
              <a:t> Lack of good hospital information system</a:t>
            </a:r>
          </a:p>
          <a:p>
            <a:pPr lvl="0">
              <a:buBlip>
                <a:blip r:embed="rId2"/>
              </a:buBlip>
            </a:pPr>
            <a:r>
              <a:rPr lang="en-IN" sz="2800" dirty="0" smtClean="0">
                <a:latin typeface="Baskerville Old Face" pitchFamily="18" charset="0"/>
              </a:rPr>
              <a:t> Absence of patient Satisfaction Surveys</a:t>
            </a:r>
          </a:p>
          <a:p>
            <a:pPr lvl="0">
              <a:buBlip>
                <a:blip r:embed="rId2"/>
              </a:buBlip>
            </a:pPr>
            <a:r>
              <a:rPr lang="en-IN" sz="2800" dirty="0" smtClean="0">
                <a:latin typeface="Baskerville Old Face" pitchFamily="18" charset="0"/>
              </a:rPr>
              <a:t> Lack of nursing care research</a:t>
            </a:r>
          </a:p>
          <a:p>
            <a:pPr lvl="0">
              <a:buBlip>
                <a:blip r:embed="rId2"/>
              </a:buBlip>
            </a:pPr>
            <a:r>
              <a:rPr lang="en-IN" sz="2800" dirty="0" smtClean="0">
                <a:latin typeface="Baskerville Old Face" pitchFamily="18" charset="0"/>
              </a:rPr>
              <a:t> Miscellaneous Factors</a:t>
            </a:r>
          </a:p>
          <a:p>
            <a:pPr>
              <a:buBlip>
                <a:blip r:embed="rId2"/>
              </a:buBlip>
            </a:pPr>
            <a:endParaRPr lang="en-IN" sz="2800" dirty="0">
              <a:latin typeface="Baskerville Old Face"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IN" b="1" i="1" u="sng" dirty="0" smtClean="0">
                <a:latin typeface="Baskerville Old Face" pitchFamily="18" charset="0"/>
              </a:rPr>
              <a:t>BARRIERS OF QUALITY IMPROVEMENT EFFORTS</a:t>
            </a:r>
            <a:r>
              <a:rPr lang="en-IN" i="1" u="sng" dirty="0" smtClean="0">
                <a:latin typeface="Baskerville Old Face" pitchFamily="18" charset="0"/>
              </a:rPr>
              <a:t/>
            </a:r>
            <a:br>
              <a:rPr lang="en-IN" i="1" u="sng" dirty="0" smtClean="0">
                <a:latin typeface="Baskerville Old Face" pitchFamily="18" charset="0"/>
              </a:rPr>
            </a:br>
            <a:endParaRPr lang="en-IN" i="1" u="sng" dirty="0">
              <a:latin typeface="Baskerville Old Face" pitchFamily="18" charset="0"/>
            </a:endParaRPr>
          </a:p>
        </p:txBody>
      </p:sp>
      <p:sp>
        <p:nvSpPr>
          <p:cNvPr id="3" name="Content Placeholder 2"/>
          <p:cNvSpPr>
            <a:spLocks noGrp="1"/>
          </p:cNvSpPr>
          <p:nvPr>
            <p:ph idx="1"/>
          </p:nvPr>
        </p:nvSpPr>
        <p:spPr>
          <a:xfrm>
            <a:off x="304800" y="1219200"/>
            <a:ext cx="8610600" cy="4525963"/>
          </a:xfrm>
        </p:spPr>
        <p:txBody>
          <a:bodyPr>
            <a:noAutofit/>
          </a:bodyPr>
          <a:lstStyle/>
          <a:p>
            <a:pPr lvl="0" algn="just">
              <a:buFont typeface="Baskerville Old Face" pitchFamily="18" charset="0"/>
              <a:buChar char="†"/>
            </a:pPr>
            <a:r>
              <a:rPr lang="en-IN" sz="2800" dirty="0" smtClean="0">
                <a:latin typeface="Baskerville Old Face" pitchFamily="18" charset="0"/>
              </a:rPr>
              <a:t>The Nurse Manager might become pre occupied with quality assessment.</a:t>
            </a:r>
          </a:p>
          <a:p>
            <a:pPr lvl="0" algn="just">
              <a:buFont typeface="Baskerville Old Face" pitchFamily="18" charset="0"/>
              <a:buChar char="†"/>
            </a:pPr>
            <a:r>
              <a:rPr lang="en-IN" sz="2800" dirty="0" smtClean="0">
                <a:latin typeface="Baskerville Old Face" pitchFamily="18" charset="0"/>
              </a:rPr>
              <a:t>It is impossible to identify all factors that influence nursing care quality.</a:t>
            </a:r>
          </a:p>
          <a:p>
            <a:pPr lvl="0" algn="just">
              <a:buFont typeface="Baskerville Old Face" pitchFamily="18" charset="0"/>
              <a:buChar char="†"/>
            </a:pPr>
            <a:r>
              <a:rPr lang="en-IN" sz="2800" dirty="0" smtClean="0">
                <a:latin typeface="Baskerville Old Face" pitchFamily="18" charset="0"/>
              </a:rPr>
              <a:t>Difficulty in defining outcome criteria that result solely from nursing intervention.</a:t>
            </a:r>
          </a:p>
          <a:p>
            <a:pPr lvl="0" algn="just">
              <a:buFont typeface="Baskerville Old Face" pitchFamily="18" charset="0"/>
              <a:buChar char="†"/>
            </a:pPr>
            <a:r>
              <a:rPr lang="en-IN" sz="2800" dirty="0" smtClean="0">
                <a:latin typeface="Baskerville Old Face" pitchFamily="18" charset="0"/>
              </a:rPr>
              <a:t>Nurse’s documentation of care measures is at times vague, incomplete and lacking in objectivity.</a:t>
            </a:r>
          </a:p>
          <a:p>
            <a:pPr lvl="0" algn="just">
              <a:buFont typeface="Baskerville Old Face" pitchFamily="18" charset="0"/>
              <a:buChar char="†"/>
            </a:pPr>
            <a:r>
              <a:rPr lang="en-IN" sz="2800" dirty="0" smtClean="0">
                <a:latin typeface="Baskerville Old Face" pitchFamily="18" charset="0"/>
              </a:rPr>
              <a:t>There is still no single, all purpose, all site quality assessment tool that is universally appropriate for all health agencies.</a:t>
            </a:r>
          </a:p>
          <a:p>
            <a:pPr lvl="0" algn="just">
              <a:buFont typeface="Baskerville Old Face" pitchFamily="18" charset="0"/>
              <a:buChar char="†"/>
            </a:pPr>
            <a:r>
              <a:rPr lang="en-IN" sz="2800" smtClean="0">
                <a:latin typeface="Baskerville Old Face" pitchFamily="18" charset="0"/>
              </a:rPr>
              <a:t>High cost.</a:t>
            </a:r>
            <a:endParaRPr lang="en-IN" sz="2800" dirty="0" smtClean="0">
              <a:latin typeface="Baskerville Old Face" pitchFamily="18" charset="0"/>
            </a:endParaRPr>
          </a:p>
          <a:p>
            <a:pPr algn="just">
              <a:buFont typeface="Baskerville Old Face" pitchFamily="18" charset="0"/>
              <a:buChar char="†"/>
            </a:pPr>
            <a:endParaRPr lang="en-IN" sz="2800" dirty="0">
              <a:latin typeface="Baskerville Old Face"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pPr lvl="0"/>
            <a:r>
              <a:rPr lang="en-IN" b="1" i="1" u="sng" dirty="0" smtClean="0">
                <a:latin typeface="Baskerville Old Face" pitchFamily="18" charset="0"/>
              </a:rPr>
              <a:t>ROLE OF NURSES IN QUALITY ASSURANCE</a:t>
            </a:r>
            <a:br>
              <a:rPr lang="en-IN" b="1" i="1" u="sng" dirty="0" smtClean="0">
                <a:latin typeface="Baskerville Old Face" pitchFamily="18" charset="0"/>
              </a:rPr>
            </a:br>
            <a:endParaRPr lang="en-IN" b="1" i="1" u="sng" dirty="0">
              <a:latin typeface="Baskerville Old Face" pitchFamily="18" charset="0"/>
            </a:endParaRPr>
          </a:p>
        </p:txBody>
      </p:sp>
      <p:sp>
        <p:nvSpPr>
          <p:cNvPr id="3" name="Content Placeholder 2"/>
          <p:cNvSpPr>
            <a:spLocks noGrp="1"/>
          </p:cNvSpPr>
          <p:nvPr>
            <p:ph idx="1"/>
          </p:nvPr>
        </p:nvSpPr>
        <p:spPr>
          <a:xfrm>
            <a:off x="304800" y="1265237"/>
            <a:ext cx="8534400" cy="4525963"/>
          </a:xfrm>
        </p:spPr>
        <p:txBody>
          <a:bodyPr>
            <a:noAutofit/>
          </a:bodyPr>
          <a:lstStyle/>
          <a:p>
            <a:pPr lvl="0" algn="just">
              <a:buBlip>
                <a:blip r:embed="rId2"/>
              </a:buBlip>
            </a:pPr>
            <a:r>
              <a:rPr lang="en-IN" dirty="0" smtClean="0">
                <a:latin typeface="Baskerville Old Face" pitchFamily="18" charset="0"/>
              </a:rPr>
              <a:t> Nurses are the active participant of interdisciplinary quality improvement team.</a:t>
            </a:r>
          </a:p>
          <a:p>
            <a:pPr lvl="0" algn="just">
              <a:buBlip>
                <a:blip r:embed="rId2"/>
              </a:buBlip>
            </a:pPr>
            <a:r>
              <a:rPr lang="en-IN" dirty="0" smtClean="0">
                <a:latin typeface="Baskerville Old Face" pitchFamily="18" charset="0"/>
              </a:rPr>
              <a:t> Develop mechanism for continually monitoring the effectiveness of nursing care both a collaborative and an individual professional activity.</a:t>
            </a:r>
          </a:p>
          <a:p>
            <a:pPr lvl="0" algn="just">
              <a:buBlip>
                <a:blip r:embed="rId2"/>
              </a:buBlip>
            </a:pPr>
            <a:r>
              <a:rPr lang="en-IN" dirty="0" smtClean="0">
                <a:latin typeface="Baskerville Old Face" pitchFamily="18" charset="0"/>
              </a:rPr>
              <a:t> Contribute innovations and improvement of patient care.</a:t>
            </a:r>
          </a:p>
          <a:p>
            <a:pPr lvl="0" algn="just">
              <a:buBlip>
                <a:blip r:embed="rId2"/>
              </a:buBlip>
            </a:pPr>
            <a:r>
              <a:rPr lang="en-IN" dirty="0" smtClean="0">
                <a:latin typeface="Baskerville Old Face" pitchFamily="18" charset="0"/>
              </a:rPr>
              <a:t> Participating in improvement projects and patient safety initiatives.</a:t>
            </a:r>
          </a:p>
          <a:p>
            <a:pPr algn="just">
              <a:buBlip>
                <a:blip r:embed="rId2"/>
              </a:buBlip>
            </a:pPr>
            <a:endParaRPr lang="en-IN" dirty="0">
              <a:latin typeface="Baskerville Old Face"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4525963"/>
          </a:xfrm>
        </p:spPr>
        <p:txBody>
          <a:bodyPr>
            <a:noAutofit/>
          </a:bodyPr>
          <a:lstStyle/>
          <a:p>
            <a:pPr lvl="0" algn="just">
              <a:buBlip>
                <a:blip r:embed="rId2"/>
              </a:buBlip>
            </a:pPr>
            <a:r>
              <a:rPr lang="en-IN" dirty="0" smtClean="0">
                <a:latin typeface="Baskerville Old Face" pitchFamily="18" charset="0"/>
              </a:rPr>
              <a:t>Participate continuing educational programs and in-service educational programs for continuing professional development.</a:t>
            </a:r>
          </a:p>
          <a:p>
            <a:pPr lvl="0" algn="just">
              <a:buBlip>
                <a:blip r:embed="rId2"/>
              </a:buBlip>
            </a:pPr>
            <a:r>
              <a:rPr lang="en-IN" dirty="0" smtClean="0">
                <a:latin typeface="Baskerville Old Face" pitchFamily="18" charset="0"/>
              </a:rPr>
              <a:t>Periodic and continuing appraisal and evaluation of health care situation of the patient.</a:t>
            </a:r>
          </a:p>
          <a:p>
            <a:pPr lvl="0" algn="just">
              <a:buBlip>
                <a:blip r:embed="rId2"/>
              </a:buBlip>
            </a:pPr>
            <a:r>
              <a:rPr lang="en-IN" dirty="0" smtClean="0">
                <a:latin typeface="Baskerville Old Face" pitchFamily="18" charset="0"/>
              </a:rPr>
              <a:t>Participate research works related to quality assurance.</a:t>
            </a:r>
          </a:p>
          <a:p>
            <a:pPr lvl="0" algn="just">
              <a:buBlip>
                <a:blip r:embed="rId2"/>
              </a:buBlip>
            </a:pPr>
            <a:r>
              <a:rPr lang="en-IN" dirty="0" smtClean="0">
                <a:latin typeface="Baskerville Old Face" pitchFamily="18" charset="0"/>
              </a:rPr>
              <a:t>Identify any area of needed improvement in delivery of care.</a:t>
            </a:r>
          </a:p>
          <a:p>
            <a:pPr algn="just">
              <a:buBlip>
                <a:blip r:embed="rId2"/>
              </a:buBlip>
            </a:pPr>
            <a:endParaRPr lang="en-IN" dirty="0">
              <a:latin typeface="Baskerville Old Face"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pPr lvl="0"/>
            <a:r>
              <a:rPr lang="en-IN" b="1" i="1" u="sng" dirty="0" smtClean="0">
                <a:latin typeface="Baskerville Old Face" pitchFamily="18" charset="0"/>
              </a:rPr>
              <a:t>SPECIFIC NURSING MANAGEMENT OF PATIENTS IN ICCU/ICTU</a:t>
            </a:r>
            <a:r>
              <a:rPr lang="en-IN" u="sng" dirty="0" smtClean="0">
                <a:latin typeface="Baskerville Old Face" pitchFamily="18" charset="0"/>
              </a:rPr>
              <a:t/>
            </a:r>
            <a:br>
              <a:rPr lang="en-IN" u="sng" dirty="0" smtClean="0">
                <a:latin typeface="Baskerville Old Face" pitchFamily="18" charset="0"/>
              </a:rPr>
            </a:br>
            <a:endParaRPr lang="en-IN" u="sng" dirty="0">
              <a:latin typeface="Baskerville Old Face" pitchFamily="18" charset="0"/>
            </a:endParaRPr>
          </a:p>
        </p:txBody>
      </p:sp>
      <p:sp>
        <p:nvSpPr>
          <p:cNvPr id="3" name="Content Placeholder 2"/>
          <p:cNvSpPr>
            <a:spLocks noGrp="1"/>
          </p:cNvSpPr>
          <p:nvPr>
            <p:ph idx="1"/>
          </p:nvPr>
        </p:nvSpPr>
        <p:spPr>
          <a:xfrm>
            <a:off x="457200" y="1951037"/>
            <a:ext cx="8229600" cy="4525963"/>
          </a:xfrm>
        </p:spPr>
        <p:txBody>
          <a:bodyPr numCol="2">
            <a:normAutofit fontScale="85000" lnSpcReduction="10000"/>
          </a:bodyPr>
          <a:lstStyle/>
          <a:p>
            <a:pPr lvl="0"/>
            <a:r>
              <a:rPr lang="en-IN" dirty="0" smtClean="0">
                <a:latin typeface="Baskerville Old Face" pitchFamily="18" charset="0"/>
              </a:rPr>
              <a:t>Respiratory care</a:t>
            </a:r>
          </a:p>
          <a:p>
            <a:pPr lvl="0"/>
            <a:r>
              <a:rPr lang="en-IN" dirty="0" smtClean="0">
                <a:latin typeface="Baskerville Old Face" pitchFamily="18" charset="0"/>
              </a:rPr>
              <a:t>Cardiovascular care</a:t>
            </a:r>
          </a:p>
          <a:p>
            <a:pPr lvl="0"/>
            <a:r>
              <a:rPr lang="en-IN" dirty="0" smtClean="0">
                <a:latin typeface="Baskerville Old Face" pitchFamily="18" charset="0"/>
              </a:rPr>
              <a:t>Gastrointestinal / nutritional care</a:t>
            </a:r>
          </a:p>
          <a:p>
            <a:pPr lvl="0"/>
            <a:r>
              <a:rPr lang="en-IN" dirty="0" smtClean="0">
                <a:latin typeface="Baskerville Old Face" pitchFamily="18" charset="0"/>
              </a:rPr>
              <a:t>Neuromuscular care</a:t>
            </a:r>
          </a:p>
          <a:p>
            <a:pPr lvl="0"/>
            <a:r>
              <a:rPr lang="en-IN" dirty="0" smtClean="0">
                <a:latin typeface="Baskerville Old Face" pitchFamily="18" charset="0"/>
              </a:rPr>
              <a:t>Comfort and reassurance</a:t>
            </a:r>
          </a:p>
          <a:p>
            <a:pPr lvl="0"/>
            <a:r>
              <a:rPr lang="en-IN" dirty="0" smtClean="0">
                <a:latin typeface="Baskerville Old Face" pitchFamily="18" charset="0"/>
              </a:rPr>
              <a:t>Communication with the patient</a:t>
            </a:r>
          </a:p>
          <a:p>
            <a:pPr lvl="0"/>
            <a:r>
              <a:rPr lang="en-IN" dirty="0" smtClean="0">
                <a:latin typeface="Baskerville Old Face" pitchFamily="18" charset="0"/>
              </a:rPr>
              <a:t>Venous thrombosis prophylaxis</a:t>
            </a:r>
          </a:p>
          <a:p>
            <a:pPr lvl="0"/>
            <a:r>
              <a:rPr lang="en-IN" dirty="0" smtClean="0">
                <a:latin typeface="Baskerville Old Face" pitchFamily="18" charset="0"/>
              </a:rPr>
              <a:t>Infection control</a:t>
            </a:r>
          </a:p>
          <a:p>
            <a:pPr lvl="0"/>
            <a:r>
              <a:rPr lang="en-IN" dirty="0" smtClean="0">
                <a:latin typeface="Baskerville Old Face" pitchFamily="18" charset="0"/>
              </a:rPr>
              <a:t>Skin care, general hygiene and mouth care</a:t>
            </a:r>
          </a:p>
          <a:p>
            <a:pPr lvl="0"/>
            <a:r>
              <a:rPr lang="en-IN" dirty="0" smtClean="0">
                <a:latin typeface="Baskerville Old Face" pitchFamily="18" charset="0"/>
              </a:rPr>
              <a:t>Fluid electrolytes and glucose balance</a:t>
            </a:r>
          </a:p>
          <a:p>
            <a:pPr lvl="0"/>
            <a:r>
              <a:rPr lang="en-IN" dirty="0" smtClean="0">
                <a:latin typeface="Baskerville Old Face" pitchFamily="18" charset="0"/>
              </a:rPr>
              <a:t>Bladder care</a:t>
            </a:r>
          </a:p>
          <a:p>
            <a:pPr lvl="0"/>
            <a:r>
              <a:rPr lang="en-IN" dirty="0" smtClean="0">
                <a:latin typeface="Baskerville Old Face" pitchFamily="18" charset="0"/>
              </a:rPr>
              <a:t>Dressing and wound care</a:t>
            </a:r>
          </a:p>
          <a:p>
            <a:pPr lvl="0"/>
            <a:r>
              <a:rPr lang="en-IN" dirty="0" smtClean="0">
                <a:latin typeface="Baskerville Old Face" pitchFamily="18" charset="0"/>
              </a:rPr>
              <a:t>Communication with relatives</a:t>
            </a:r>
          </a:p>
          <a:p>
            <a:endParaRPr lang="en-IN" dirty="0">
              <a:latin typeface="Baskerville Old Face"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noAutofit/>
          </a:bodyPr>
          <a:lstStyle/>
          <a:p>
            <a:r>
              <a:rPr lang="en-IN" sz="11500" b="1" i="1" dirty="0" smtClean="0">
                <a:latin typeface="Algerian" pitchFamily="82" charset="0"/>
              </a:rPr>
              <a:t>SUMMARY</a:t>
            </a:r>
            <a:endParaRPr lang="en-IN" sz="11500" b="1" i="1" dirty="0">
              <a:latin typeface="Algerian" pitchFamily="82" charset="0"/>
            </a:endParaRPr>
          </a:p>
        </p:txBody>
      </p:sp>
      <p:sp>
        <p:nvSpPr>
          <p:cNvPr id="3" name="Content Placeholder 2"/>
          <p:cNvSpPr>
            <a:spLocks noGrp="1"/>
          </p:cNvSpPr>
          <p:nvPr>
            <p:ph idx="1"/>
          </p:nvPr>
        </p:nvSpPr>
        <p:spPr/>
        <p:txBody>
          <a:bodyPr/>
          <a:lstStyle/>
          <a:p>
            <a:endParaRPr lang="en-IN"/>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3810000"/>
          </a:xfrm>
          <a:blipFill>
            <a:blip r:embed="rId2"/>
            <a:tile tx="0" ty="0" sx="100000" sy="100000" flip="none" algn="tl"/>
          </a:blipFill>
        </p:spPr>
        <p:txBody>
          <a:bodyPr>
            <a:noAutofit/>
          </a:bodyPr>
          <a:lstStyle/>
          <a:p>
            <a:r>
              <a:rPr lang="en-IN" sz="13800" b="1" dirty="0" smtClean="0">
                <a:latin typeface="Bradley Hand ITC" pitchFamily="66" charset="0"/>
              </a:rPr>
              <a:t>THANK YOU</a:t>
            </a:r>
            <a:endParaRPr lang="en-IN" sz="13800" b="1" dirty="0">
              <a:latin typeface="Bradley Hand ITC"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Autofit/>
          </a:bodyPr>
          <a:lstStyle/>
          <a:p>
            <a:pPr lvl="0"/>
            <a:r>
              <a:rPr lang="en-IN" b="1" i="1" u="sng" dirty="0" smtClean="0">
                <a:latin typeface="Baskerville Old Face" pitchFamily="18" charset="0"/>
              </a:rPr>
              <a:t>KEY TERMS RELATED TO QUALITY ASSURANCE</a:t>
            </a:r>
            <a:br>
              <a:rPr lang="en-IN" b="1" i="1" u="sng" dirty="0" smtClean="0">
                <a:latin typeface="Baskerville Old Face" pitchFamily="18" charset="0"/>
              </a:rPr>
            </a:br>
            <a:endParaRPr lang="en-IN" b="1" i="1" u="sng" dirty="0">
              <a:latin typeface="Baskerville Old Face" pitchFamily="18" charset="0"/>
            </a:endParaRPr>
          </a:p>
        </p:txBody>
      </p:sp>
      <p:sp>
        <p:nvSpPr>
          <p:cNvPr id="3" name="Content Placeholder 2"/>
          <p:cNvSpPr>
            <a:spLocks noGrp="1"/>
          </p:cNvSpPr>
          <p:nvPr>
            <p:ph idx="1"/>
          </p:nvPr>
        </p:nvSpPr>
        <p:spPr>
          <a:xfrm>
            <a:off x="457200" y="2179637"/>
            <a:ext cx="8229600" cy="4525963"/>
          </a:xfrm>
        </p:spPr>
        <p:txBody>
          <a:bodyPr>
            <a:normAutofit/>
          </a:bodyPr>
          <a:lstStyle/>
          <a:p>
            <a:r>
              <a:rPr lang="en-IN" sz="3600" dirty="0" smtClean="0">
                <a:latin typeface="Baskerville Old Face" pitchFamily="18" charset="0"/>
              </a:rPr>
              <a:t>Quality improvement</a:t>
            </a:r>
          </a:p>
          <a:p>
            <a:r>
              <a:rPr lang="en-IN" sz="3600" dirty="0" smtClean="0">
                <a:latin typeface="Baskerville Old Face" pitchFamily="18" charset="0"/>
              </a:rPr>
              <a:t>Total Quality Management/ Continuous Quality Improvement</a:t>
            </a:r>
          </a:p>
          <a:p>
            <a:r>
              <a:rPr lang="en-IN" sz="3600" dirty="0" smtClean="0">
                <a:latin typeface="Baskerville Old Face" pitchFamily="18" charset="0"/>
              </a:rPr>
              <a:t>Quality Control</a:t>
            </a:r>
          </a:p>
          <a:p>
            <a:r>
              <a:rPr lang="en-IN" sz="3600" dirty="0" smtClean="0">
                <a:latin typeface="Baskerville Old Face" pitchFamily="18" charset="0"/>
              </a:rPr>
              <a:t>Quality circles</a:t>
            </a:r>
          </a:p>
          <a:p>
            <a:endParaRPr lang="en-IN" sz="3600" dirty="0">
              <a:latin typeface="Baskerville Old Face"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pPr lvl="0"/>
            <a:r>
              <a:rPr lang="en-IN" b="1" i="1" u="sng" dirty="0" smtClean="0">
                <a:latin typeface="Baskerville Old Face" pitchFamily="18" charset="0"/>
              </a:rPr>
              <a:t>OBJECTIVES OF QUALITY ASSURANCE</a:t>
            </a:r>
            <a:br>
              <a:rPr lang="en-IN" b="1" i="1" u="sng" dirty="0" smtClean="0">
                <a:latin typeface="Baskerville Old Face" pitchFamily="18" charset="0"/>
              </a:rPr>
            </a:br>
            <a:endParaRPr lang="en-IN" b="1" i="1" u="sng" dirty="0">
              <a:latin typeface="Baskerville Old Face" pitchFamily="18" charset="0"/>
            </a:endParaRPr>
          </a:p>
        </p:txBody>
      </p:sp>
      <p:sp>
        <p:nvSpPr>
          <p:cNvPr id="3" name="Content Placeholder 2"/>
          <p:cNvSpPr>
            <a:spLocks noGrp="1"/>
          </p:cNvSpPr>
          <p:nvPr>
            <p:ph idx="1"/>
          </p:nvPr>
        </p:nvSpPr>
        <p:spPr>
          <a:xfrm>
            <a:off x="304800" y="1447800"/>
            <a:ext cx="8229600" cy="4525963"/>
          </a:xfrm>
        </p:spPr>
        <p:txBody>
          <a:bodyPr>
            <a:noAutofit/>
          </a:bodyPr>
          <a:lstStyle/>
          <a:p>
            <a:pPr algn="just">
              <a:buNone/>
            </a:pPr>
            <a:r>
              <a:rPr lang="en-IN" sz="2800" dirty="0" smtClean="0">
                <a:latin typeface="Baskerville Old Face" pitchFamily="18" charset="0"/>
              </a:rPr>
              <a:t>• To ensure the delivery of quality client care in ICU.</a:t>
            </a:r>
          </a:p>
          <a:p>
            <a:pPr algn="just">
              <a:buNone/>
            </a:pPr>
            <a:r>
              <a:rPr lang="en-IN" sz="2800" dirty="0" smtClean="0">
                <a:latin typeface="Baskerville Old Face" pitchFamily="18" charset="0"/>
              </a:rPr>
              <a:t>• To demonstrate the efforts of the health care providers to provide the best possible results.</a:t>
            </a:r>
          </a:p>
          <a:p>
            <a:pPr lvl="0"/>
            <a:r>
              <a:rPr lang="en-IN" sz="2800" dirty="0" smtClean="0">
                <a:latin typeface="Baskerville Old Face" pitchFamily="18" charset="0"/>
              </a:rPr>
              <a:t>To ensure the delivery of quality client care in ICU.</a:t>
            </a:r>
          </a:p>
          <a:p>
            <a:pPr lvl="0"/>
            <a:r>
              <a:rPr lang="en-IN" sz="2800" dirty="0" smtClean="0">
                <a:latin typeface="Baskerville Old Face" pitchFamily="18" charset="0"/>
              </a:rPr>
              <a:t>To demonstrate the efforts of the health care providers to provide the best possible results</a:t>
            </a:r>
          </a:p>
          <a:p>
            <a:pPr lvl="0"/>
            <a:r>
              <a:rPr lang="en-IN" sz="2800" dirty="0" smtClean="0">
                <a:latin typeface="Baskerville Old Face" pitchFamily="18" charset="0"/>
              </a:rPr>
              <a:t>To prevent hospital acquired infections in ICU.</a:t>
            </a:r>
          </a:p>
          <a:p>
            <a:pPr lvl="0"/>
            <a:r>
              <a:rPr lang="en-IN" sz="2800" dirty="0" smtClean="0">
                <a:latin typeface="Baskerville Old Face" pitchFamily="18" charset="0"/>
              </a:rPr>
              <a:t>To prepare staff nurse for implementation quality assurance model in nursing in ICU.</a:t>
            </a:r>
          </a:p>
          <a:p>
            <a:pPr lvl="0"/>
            <a:r>
              <a:rPr lang="en-IN" sz="2800" dirty="0" smtClean="0">
                <a:latin typeface="Baskerville Old Face" pitchFamily="18" charset="0"/>
              </a:rPr>
              <a:t>To evaluate achievement of nursing care in ICU.</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pPr lvl="0"/>
            <a:r>
              <a:rPr lang="en-IN" b="1" i="1" u="sng" dirty="0" smtClean="0">
                <a:latin typeface="Baskerville Old Face" pitchFamily="18" charset="0"/>
              </a:rPr>
              <a:t>PRINCIPLES OF QUALITY ASSURANCE</a:t>
            </a:r>
            <a:r>
              <a:rPr lang="en-IN" i="1" u="sng" dirty="0" smtClean="0">
                <a:latin typeface="Baskerville Old Face" pitchFamily="18" charset="0"/>
              </a:rPr>
              <a:t/>
            </a:r>
            <a:br>
              <a:rPr lang="en-IN" i="1" u="sng" dirty="0" smtClean="0">
                <a:latin typeface="Baskerville Old Face" pitchFamily="18" charset="0"/>
              </a:rPr>
            </a:br>
            <a:endParaRPr lang="en-IN" i="1" u="sng" dirty="0">
              <a:latin typeface="Baskerville Old Face" pitchFamily="18" charset="0"/>
            </a:endParaRPr>
          </a:p>
        </p:txBody>
      </p:sp>
      <p:sp>
        <p:nvSpPr>
          <p:cNvPr id="3" name="Content Placeholder 2"/>
          <p:cNvSpPr>
            <a:spLocks noGrp="1"/>
          </p:cNvSpPr>
          <p:nvPr>
            <p:ph idx="1"/>
          </p:nvPr>
        </p:nvSpPr>
        <p:spPr>
          <a:xfrm>
            <a:off x="457200" y="1524000"/>
            <a:ext cx="8229600" cy="4525963"/>
          </a:xfrm>
        </p:spPr>
        <p:txBody>
          <a:bodyPr>
            <a:noAutofit/>
          </a:bodyPr>
          <a:lstStyle/>
          <a:p>
            <a:pPr lvl="0" algn="just">
              <a:buNone/>
            </a:pPr>
            <a:r>
              <a:rPr lang="en-IN" b="1" dirty="0" smtClean="0">
                <a:latin typeface="Baskerville Old Face" pitchFamily="18" charset="0"/>
              </a:rPr>
              <a:t>1. Customer focus:-</a:t>
            </a:r>
            <a:r>
              <a:rPr lang="en-IN" dirty="0" smtClean="0">
                <a:latin typeface="Baskerville Old Face" pitchFamily="18" charset="0"/>
              </a:rPr>
              <a:t> </a:t>
            </a:r>
          </a:p>
          <a:p>
            <a:pPr algn="just"/>
            <a:r>
              <a:rPr lang="en-IN" dirty="0" smtClean="0">
                <a:latin typeface="Baskerville Old Face" pitchFamily="18" charset="0"/>
              </a:rPr>
              <a:t>It focuses on patient’s care with standard &amp; recent medical knowledge.</a:t>
            </a:r>
          </a:p>
          <a:p>
            <a:pPr lvl="0" algn="just">
              <a:buNone/>
            </a:pPr>
            <a:r>
              <a:rPr lang="en-IN" b="1" dirty="0" smtClean="0">
                <a:latin typeface="Baskerville Old Face" pitchFamily="18" charset="0"/>
              </a:rPr>
              <a:t>2. Leadership:-</a:t>
            </a:r>
            <a:r>
              <a:rPr lang="en-IN" dirty="0" smtClean="0">
                <a:latin typeface="Baskerville Old Face" pitchFamily="18" charset="0"/>
              </a:rPr>
              <a:t> </a:t>
            </a:r>
          </a:p>
          <a:p>
            <a:pPr algn="just"/>
            <a:r>
              <a:rPr lang="en-IN" dirty="0" smtClean="0">
                <a:latin typeface="Baskerville Old Face" pitchFamily="18" charset="0"/>
              </a:rPr>
              <a:t>It helps to inculcate qualities of leadership in staff.</a:t>
            </a:r>
          </a:p>
          <a:p>
            <a:pPr lvl="0" algn="just">
              <a:buNone/>
            </a:pPr>
            <a:r>
              <a:rPr lang="en-IN" b="1" dirty="0" smtClean="0">
                <a:latin typeface="Baskerville Old Face" pitchFamily="18" charset="0"/>
              </a:rPr>
              <a:t>3. Involvement of people:-</a:t>
            </a:r>
            <a:endParaRPr lang="en-IN" dirty="0" smtClean="0">
              <a:latin typeface="Baskerville Old Face" pitchFamily="18" charset="0"/>
            </a:endParaRPr>
          </a:p>
          <a:p>
            <a:pPr algn="just"/>
            <a:r>
              <a:rPr lang="en-IN" dirty="0" smtClean="0">
                <a:latin typeface="Baskerville Old Face" pitchFamily="18" charset="0"/>
              </a:rPr>
              <a:t> It should involve maximum nursing staff so that standards can be maintained.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4525963"/>
          </a:xfrm>
        </p:spPr>
        <p:txBody>
          <a:bodyPr>
            <a:noAutofit/>
          </a:bodyPr>
          <a:lstStyle/>
          <a:p>
            <a:pPr lvl="0" algn="just">
              <a:buNone/>
            </a:pPr>
            <a:r>
              <a:rPr lang="en-IN" b="1" dirty="0" smtClean="0">
                <a:latin typeface="Baskerville Old Face" pitchFamily="18" charset="0"/>
              </a:rPr>
              <a:t>4. Process approach:-</a:t>
            </a:r>
            <a:r>
              <a:rPr lang="en-IN" dirty="0" smtClean="0">
                <a:latin typeface="Baskerville Old Face" pitchFamily="18" charset="0"/>
              </a:rPr>
              <a:t> </a:t>
            </a:r>
          </a:p>
          <a:p>
            <a:pPr algn="just"/>
            <a:r>
              <a:rPr lang="en-IN" dirty="0" smtClean="0">
                <a:latin typeface="Baskerville Old Face" pitchFamily="18" charset="0"/>
              </a:rPr>
              <a:t>There should be a systematic &amp; planned approach to provide quality care.</a:t>
            </a:r>
          </a:p>
          <a:p>
            <a:pPr lvl="0" algn="just">
              <a:buNone/>
            </a:pPr>
            <a:r>
              <a:rPr lang="en-IN" b="1" dirty="0" smtClean="0">
                <a:latin typeface="Baskerville Old Face" pitchFamily="18" charset="0"/>
              </a:rPr>
              <a:t>5. Factual approach to decision making:-</a:t>
            </a:r>
            <a:r>
              <a:rPr lang="en-IN" dirty="0" smtClean="0">
                <a:latin typeface="Baskerville Old Face" pitchFamily="18" charset="0"/>
              </a:rPr>
              <a:t> </a:t>
            </a:r>
          </a:p>
          <a:p>
            <a:pPr algn="just"/>
            <a:r>
              <a:rPr lang="en-IN" dirty="0" smtClean="0">
                <a:latin typeface="Baskerville Old Face" pitchFamily="18" charset="0"/>
              </a:rPr>
              <a:t>There should be fact or appropriate reason in taking certain decision for quality assurance of patient.</a:t>
            </a:r>
          </a:p>
          <a:p>
            <a:pPr lvl="0" algn="just">
              <a:buNone/>
            </a:pPr>
            <a:r>
              <a:rPr lang="en-IN" b="1" dirty="0" smtClean="0">
                <a:latin typeface="Baskerville Old Face" pitchFamily="18" charset="0"/>
              </a:rPr>
              <a:t>6. System approach to management</a:t>
            </a:r>
            <a:endParaRPr lang="en-IN" dirty="0" smtClean="0">
              <a:latin typeface="Baskerville Old Face" pitchFamily="18" charset="0"/>
            </a:endParaRPr>
          </a:p>
          <a:p>
            <a:pPr lvl="0" algn="just">
              <a:buNone/>
            </a:pPr>
            <a:r>
              <a:rPr lang="en-IN" b="1" dirty="0" smtClean="0">
                <a:latin typeface="Baskerville Old Face" pitchFamily="18" charset="0"/>
              </a:rPr>
              <a:t>7. Continual improvement</a:t>
            </a:r>
            <a:endParaRPr lang="en-IN" dirty="0" smtClean="0">
              <a:latin typeface="Baskerville Old Face" pitchFamily="18" charset="0"/>
            </a:endParaRPr>
          </a:p>
          <a:p>
            <a:pPr lvl="0" algn="just">
              <a:buNone/>
            </a:pPr>
            <a:r>
              <a:rPr lang="en-IN" b="1" dirty="0" smtClean="0">
                <a:latin typeface="Baskerville Old Face" pitchFamily="18" charset="0"/>
              </a:rPr>
              <a:t>8. Mutually beneficial supplier relationship</a:t>
            </a:r>
            <a:endParaRPr lang="en-IN" dirty="0" smtClean="0">
              <a:latin typeface="Baskerville Old Face" pitchFamily="18" charset="0"/>
            </a:endParaRPr>
          </a:p>
          <a:p>
            <a:pPr algn="just">
              <a:buNone/>
            </a:pPr>
            <a:endParaRPr lang="en-IN" dirty="0" smtClean="0">
              <a:latin typeface="Baskerville Old Face" pitchFamily="18" charset="0"/>
            </a:endParaRPr>
          </a:p>
          <a:p>
            <a:pPr algn="just"/>
            <a:endParaRPr lang="en-IN" dirty="0">
              <a:latin typeface="Baskerville Old Face"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pPr lvl="0"/>
            <a:r>
              <a:rPr lang="en-IN" b="1" i="1" u="sng" dirty="0" smtClean="0">
                <a:latin typeface="Baskerville Old Face" pitchFamily="18" charset="0"/>
              </a:rPr>
              <a:t>PLANNING AND ORGANIZATION OF ICCU/ICTU</a:t>
            </a:r>
            <a:r>
              <a:rPr lang="en-IN" u="sng" dirty="0" smtClean="0">
                <a:latin typeface="Baskerville Old Face" pitchFamily="18" charset="0"/>
              </a:rPr>
              <a:t/>
            </a:r>
            <a:br>
              <a:rPr lang="en-IN" u="sng" dirty="0" smtClean="0">
                <a:latin typeface="Baskerville Old Face" pitchFamily="18" charset="0"/>
              </a:rPr>
            </a:br>
            <a:endParaRPr lang="en-IN" u="sng" dirty="0">
              <a:latin typeface="Baskerville Old Face" pitchFamily="18" charset="0"/>
            </a:endParaRPr>
          </a:p>
        </p:txBody>
      </p:sp>
      <p:sp>
        <p:nvSpPr>
          <p:cNvPr id="3" name="Content Placeholder 2"/>
          <p:cNvSpPr>
            <a:spLocks noGrp="1"/>
          </p:cNvSpPr>
          <p:nvPr>
            <p:ph idx="1"/>
          </p:nvPr>
        </p:nvSpPr>
        <p:spPr>
          <a:xfrm>
            <a:off x="457200" y="1447800"/>
            <a:ext cx="8229600" cy="4525963"/>
          </a:xfrm>
        </p:spPr>
        <p:txBody>
          <a:bodyPr>
            <a:noAutofit/>
          </a:bodyPr>
          <a:lstStyle/>
          <a:p>
            <a:pPr>
              <a:buNone/>
            </a:pPr>
            <a:r>
              <a:rPr lang="en-IN" sz="2000" b="1" dirty="0" smtClean="0">
                <a:latin typeface="Baskerville Old Face" pitchFamily="18" charset="0"/>
              </a:rPr>
              <a:t>1.DECISION MAKING</a:t>
            </a:r>
            <a:endParaRPr lang="en-IN" sz="2000" dirty="0" smtClean="0">
              <a:latin typeface="Baskerville Old Face" pitchFamily="18" charset="0"/>
            </a:endParaRPr>
          </a:p>
          <a:p>
            <a:pPr lvl="0">
              <a:buNone/>
            </a:pPr>
            <a:r>
              <a:rPr lang="en-IN" sz="2000" dirty="0" smtClean="0">
                <a:latin typeface="Baskerville Old Face" pitchFamily="18" charset="0"/>
              </a:rPr>
              <a:t>The planning committee will take the following </a:t>
            </a:r>
            <a:r>
              <a:rPr lang="en-IN" sz="2000" smtClean="0">
                <a:latin typeface="Baskerville Old Face" pitchFamily="18" charset="0"/>
              </a:rPr>
              <a:t>decisions :</a:t>
            </a:r>
            <a:endParaRPr lang="en-IN" sz="2000" dirty="0" smtClean="0">
              <a:latin typeface="Baskerville Old Face" pitchFamily="18" charset="0"/>
            </a:endParaRPr>
          </a:p>
          <a:p>
            <a:pPr lvl="0"/>
            <a:r>
              <a:rPr lang="en-IN" sz="2000" dirty="0" smtClean="0">
                <a:latin typeface="Baskerville Old Face" pitchFamily="18" charset="0"/>
              </a:rPr>
              <a:t>Critical care need of the hospital. </a:t>
            </a:r>
          </a:p>
          <a:p>
            <a:pPr lvl="0"/>
            <a:r>
              <a:rPr lang="en-IN" sz="2000" dirty="0" smtClean="0">
                <a:latin typeface="Baskerville Old Face" pitchFamily="18" charset="0"/>
              </a:rPr>
              <a:t>Type and size of the ICU. </a:t>
            </a:r>
          </a:p>
          <a:p>
            <a:pPr lvl="0"/>
            <a:r>
              <a:rPr lang="en-IN" sz="2000" dirty="0" smtClean="0">
                <a:latin typeface="Baskerville Old Face" pitchFamily="18" charset="0"/>
              </a:rPr>
              <a:t>Appointment of ICU in charge.</a:t>
            </a:r>
          </a:p>
          <a:p>
            <a:pPr lvl="0"/>
            <a:r>
              <a:rPr lang="en-IN" sz="2000" dirty="0" smtClean="0">
                <a:latin typeface="Baskerville Old Face" pitchFamily="18" charset="0"/>
              </a:rPr>
              <a:t>Appointment of ICU Matron. </a:t>
            </a:r>
          </a:p>
          <a:p>
            <a:pPr lvl="0"/>
            <a:r>
              <a:rPr lang="en-IN" sz="2000" dirty="0" smtClean="0">
                <a:latin typeface="Baskerville Old Face" pitchFamily="18" charset="0"/>
              </a:rPr>
              <a:t>Planning, designing and physical facilities. </a:t>
            </a:r>
          </a:p>
          <a:p>
            <a:pPr lvl="0"/>
            <a:r>
              <a:rPr lang="en-IN" sz="2000" dirty="0" smtClean="0">
                <a:latin typeface="Baskerville Old Face" pitchFamily="18" charset="0"/>
              </a:rPr>
              <a:t>Guide lines, policies and procedure in ICU functioning. </a:t>
            </a:r>
          </a:p>
          <a:p>
            <a:pPr>
              <a:buNone/>
            </a:pPr>
            <a:r>
              <a:rPr lang="en-IN" sz="2000" b="1" dirty="0" smtClean="0">
                <a:latin typeface="Baskerville Old Face" pitchFamily="18" charset="0"/>
              </a:rPr>
              <a:t>2.PRE-REQUISITE </a:t>
            </a:r>
            <a:endParaRPr lang="en-IN" sz="2000" dirty="0" smtClean="0">
              <a:latin typeface="Baskerville Old Face" pitchFamily="18" charset="0"/>
            </a:endParaRPr>
          </a:p>
          <a:p>
            <a:pPr lvl="0"/>
            <a:r>
              <a:rPr lang="en-IN" sz="2000" dirty="0" smtClean="0">
                <a:latin typeface="Baskerville Old Face" pitchFamily="18" charset="0"/>
              </a:rPr>
              <a:t>Training of Nursing and Medical Staff</a:t>
            </a:r>
          </a:p>
          <a:p>
            <a:pPr lvl="0"/>
            <a:r>
              <a:rPr lang="en-IN" sz="2000" dirty="0" smtClean="0">
                <a:latin typeface="Baskerville Old Face" pitchFamily="18" charset="0"/>
              </a:rPr>
              <a:t>Procurement of beds and equipments </a:t>
            </a:r>
          </a:p>
          <a:p>
            <a:pPr lvl="0"/>
            <a:r>
              <a:rPr lang="en-IN" sz="2000" dirty="0" smtClean="0">
                <a:latin typeface="Baskerville Old Face" pitchFamily="18" charset="0"/>
              </a:rPr>
              <a:t>Developing protocols for monitoring and life support techniques </a:t>
            </a:r>
          </a:p>
          <a:p>
            <a:pPr lvl="0"/>
            <a:r>
              <a:rPr lang="en-IN" sz="2000" dirty="0" smtClean="0">
                <a:latin typeface="Baskerville Old Face" pitchFamily="18" charset="0"/>
              </a:rPr>
              <a:t>Training of supporting staff</a:t>
            </a:r>
          </a:p>
          <a:p>
            <a:pPr lvl="0"/>
            <a:r>
              <a:rPr lang="en-IN" sz="2000" dirty="0" smtClean="0">
                <a:latin typeface="Baskerville Old Face" pitchFamily="18" charset="0"/>
              </a:rPr>
              <a:t>Commissioning and opening </a:t>
            </a:r>
          </a:p>
          <a:p>
            <a:endParaRPr lang="en-IN" sz="2000" dirty="0">
              <a:latin typeface="Baskerville Old Face"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TotalTime>
  <Words>2226</Words>
  <Application>Microsoft Office PowerPoint</Application>
  <PresentationFormat>On-screen Show (4:3)</PresentationFormat>
  <Paragraphs>335</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QUALITY ASSURANCE IN ICCU AND ICTU</vt:lpstr>
      <vt:lpstr>INTRODUCTION</vt:lpstr>
      <vt:lpstr>DEFINITIONS</vt:lpstr>
      <vt:lpstr>Slide 4</vt:lpstr>
      <vt:lpstr>KEY TERMS RELATED TO QUALITY ASSURANCE </vt:lpstr>
      <vt:lpstr>OBJECTIVES OF QUALITY ASSURANCE </vt:lpstr>
      <vt:lpstr>PRINCIPLES OF QUALITY ASSURANCE </vt:lpstr>
      <vt:lpstr>Slide 8</vt:lpstr>
      <vt:lpstr>PLANNING AND ORGANIZATION OF ICCU/ICTU </vt:lpstr>
      <vt:lpstr>Slide 10</vt:lpstr>
      <vt:lpstr>Slide 11</vt:lpstr>
      <vt:lpstr>Slide 12</vt:lpstr>
      <vt:lpstr>Slide 13</vt:lpstr>
      <vt:lpstr>Slide 14</vt:lpstr>
      <vt:lpstr>Slide 15</vt:lpstr>
      <vt:lpstr>Slide 16</vt:lpstr>
      <vt:lpstr>Slide 17</vt:lpstr>
      <vt:lpstr>Slide 18</vt:lpstr>
      <vt:lpstr>QUALITY INDICATORS/PARAMETERS OF ICCU/ICTU </vt:lpstr>
      <vt:lpstr>Slide 20</vt:lpstr>
      <vt:lpstr>OTHER QUALITY INDICATORS OF ICCU/ICTU </vt:lpstr>
      <vt:lpstr>Slide 22</vt:lpstr>
      <vt:lpstr>CLINICAL MANAGEMENT BUNDLES IN ICCU/ICTU </vt:lpstr>
      <vt:lpstr>BUNDLE IN CRITICAL CARE UNIT</vt:lpstr>
      <vt:lpstr>VENTILATOR BUNDLE </vt:lpstr>
      <vt:lpstr>CENTRAL LINE BUNDLE </vt:lpstr>
      <vt:lpstr>SEVERE SEPSIS BUNDLES </vt:lpstr>
      <vt:lpstr>COMPONENTS OF QUALITY ASSURANCE </vt:lpstr>
      <vt:lpstr>Slide 29</vt:lpstr>
      <vt:lpstr>QUALITY ASSURANCE PROCESS </vt:lpstr>
      <vt:lpstr>MODELS OF QUALITY ASSURANCE </vt:lpstr>
      <vt:lpstr>2) DONABEDIAN MODEL </vt:lpstr>
      <vt:lpstr>3) ANA QUALITY ASSURANCE MODEL </vt:lpstr>
      <vt:lpstr>4) PLAN, DO, CHECK, ACT CYCLE </vt:lpstr>
      <vt:lpstr>LEVELS OF EVALUATION OF QUALITY OF CARE </vt:lpstr>
      <vt:lpstr>APPROACHES OF QUALITY IMPROVEMENT </vt:lpstr>
      <vt:lpstr>Slide 37</vt:lpstr>
      <vt:lpstr>Slide 38</vt:lpstr>
      <vt:lpstr>Slide 39</vt:lpstr>
      <vt:lpstr>Slide 40</vt:lpstr>
      <vt:lpstr>FACTORS AFFECTING QUALITY ASSURANCE IN NURSING PRACTICE </vt:lpstr>
      <vt:lpstr>BARRIERS OF QUALITY IMPROVEMENT EFFORTS </vt:lpstr>
      <vt:lpstr>ROLE OF NURSES IN QUALITY ASSURANCE </vt:lpstr>
      <vt:lpstr>Slide 44</vt:lpstr>
      <vt:lpstr>SPECIFIC NURSING MANAGEMENT OF PATIENTS IN ICCU/ICTU </vt:lpstr>
      <vt:lpstr>SUMMARY</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vandana_2</cp:lastModifiedBy>
  <cp:revision>56</cp:revision>
  <dcterms:created xsi:type="dcterms:W3CDTF">2006-08-16T00:00:00Z</dcterms:created>
  <dcterms:modified xsi:type="dcterms:W3CDTF">2020-08-14T11:12:42Z</dcterms:modified>
</cp:coreProperties>
</file>