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D8B78-39C4-45A0-972B-AB0640275E54}"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6D944-CCBD-4DD2-B177-A81D6E2BF64E}" type="slidenum">
              <a:rPr lang="en-US" smtClean="0"/>
              <a:pPr/>
              <a:t>‹#›</a:t>
            </a:fld>
            <a:endParaRPr lang="en-US"/>
          </a:p>
        </p:txBody>
      </p:sp>
    </p:spTree>
    <p:extLst>
      <p:ext uri="{BB962C8B-B14F-4D97-AF65-F5344CB8AC3E}">
        <p14:creationId xmlns:p14="http://schemas.microsoft.com/office/powerpoint/2010/main" val="345021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66D944-CCBD-4DD2-B177-A81D6E2BF64E}"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6D944-CCBD-4DD2-B177-A81D6E2BF64E}" type="slidenum">
              <a:rPr lang="en-US" smtClean="0"/>
              <a:pPr/>
              <a:t>31</a:t>
            </a:fld>
            <a:endParaRPr lang="en-US"/>
          </a:p>
        </p:txBody>
      </p:sp>
    </p:spTree>
    <p:extLst>
      <p:ext uri="{BB962C8B-B14F-4D97-AF65-F5344CB8AC3E}">
        <p14:creationId xmlns:p14="http://schemas.microsoft.com/office/powerpoint/2010/main" val="409702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AEFF111-C66B-468D-9D1A-2C8C23789683}" type="datetimeFigureOut">
              <a:rPr lang="en-US" smtClean="0"/>
              <a:pPr/>
              <a:t>8/13/2020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DA8CD5B-C6DC-49D5-A7B7-A8420A401A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EFF111-C66B-468D-9D1A-2C8C23789683}"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8CD5B-C6DC-49D5-A7B7-A8420A401A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EFF111-C66B-468D-9D1A-2C8C23789683}"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8CD5B-C6DC-49D5-A7B7-A8420A401A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EFF111-C66B-468D-9D1A-2C8C23789683}"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8CD5B-C6DC-49D5-A7B7-A8420A401A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EFF111-C66B-468D-9D1A-2C8C23789683}"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8CD5B-C6DC-49D5-A7B7-A8420A401A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EFF111-C66B-468D-9D1A-2C8C23789683}"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8CD5B-C6DC-49D5-A7B7-A8420A401A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AEFF111-C66B-468D-9D1A-2C8C23789683}" type="datetimeFigureOut">
              <a:rPr lang="en-US" smtClean="0"/>
              <a:pPr/>
              <a:t>8/13/2020</a:t>
            </a:fld>
            <a:endParaRPr lang="en-US"/>
          </a:p>
        </p:txBody>
      </p:sp>
      <p:sp>
        <p:nvSpPr>
          <p:cNvPr id="27" name="Slide Number Placeholder 26"/>
          <p:cNvSpPr>
            <a:spLocks noGrp="1"/>
          </p:cNvSpPr>
          <p:nvPr>
            <p:ph type="sldNum" sz="quarter" idx="11"/>
          </p:nvPr>
        </p:nvSpPr>
        <p:spPr/>
        <p:txBody>
          <a:bodyPr rtlCol="0"/>
          <a:lstStyle/>
          <a:p>
            <a:fld id="{BDA8CD5B-C6DC-49D5-A7B7-A8420A401A6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AEFF111-C66B-468D-9D1A-2C8C23789683}" type="datetimeFigureOut">
              <a:rPr lang="en-US" smtClean="0"/>
              <a:pPr/>
              <a:t>8/13/2020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DA8CD5B-C6DC-49D5-A7B7-A8420A401A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FF111-C66B-468D-9D1A-2C8C23789683}"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8CD5B-C6DC-49D5-A7B7-A8420A401A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EFF111-C66B-468D-9D1A-2C8C23789683}"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8CD5B-C6DC-49D5-A7B7-A8420A401A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EFF111-C66B-468D-9D1A-2C8C23789683}"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8CD5B-C6DC-49D5-A7B7-A8420A401A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AEFF111-C66B-468D-9D1A-2C8C23789683}" type="datetimeFigureOut">
              <a:rPr lang="en-US" smtClean="0"/>
              <a:pPr/>
              <a:t>8/13/2020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DA8CD5B-C6DC-49D5-A7B7-A8420A401A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55473"/>
            <a:ext cx="6477000" cy="1752600"/>
          </a:xfrm>
        </p:spPr>
        <p:txBody>
          <a:bodyPr>
            <a:normAutofit/>
          </a:bodyPr>
          <a:lstStyle/>
          <a:p>
            <a:r>
              <a:rPr lang="gu-IN" sz="6000" b="1" dirty="0" smtClean="0">
                <a:latin typeface="Algerian" panose="04020705040A02060702" pitchFamily="82" charset="0"/>
              </a:rPr>
              <a:t>INTRODUCTION </a:t>
            </a:r>
            <a:endParaRPr lang="en-US" sz="6000" b="1" dirty="0">
              <a:latin typeface="Algerian" panose="04020705040A02060702"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64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 y="0"/>
            <a:ext cx="17335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58691" y="5181600"/>
            <a:ext cx="3657600" cy="1524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600" dirty="0"/>
              <a:t>Prepared by: </a:t>
            </a:r>
          </a:p>
          <a:p>
            <a:pPr algn="ctr">
              <a:defRPr/>
            </a:pPr>
            <a:r>
              <a:rPr lang="en-US" sz="1600" dirty="0"/>
              <a:t>Mr. Suresh V.</a:t>
            </a:r>
          </a:p>
          <a:p>
            <a:pPr algn="ctr">
              <a:defRPr/>
            </a:pPr>
            <a:r>
              <a:rPr lang="en-US" sz="1600" dirty="0"/>
              <a:t>Associate Professor</a:t>
            </a:r>
          </a:p>
          <a:p>
            <a:pPr algn="ctr">
              <a:defRPr/>
            </a:pPr>
            <a:r>
              <a:rPr lang="en-US" sz="1400" dirty="0"/>
              <a:t>Department of Mental health nursing</a:t>
            </a:r>
          </a:p>
          <a:p>
            <a:pPr algn="ctr">
              <a:defRPr/>
            </a:pPr>
            <a:r>
              <a:rPr lang="en-US" sz="1400" dirty="0" err="1"/>
              <a:t>Sumandeep</a:t>
            </a:r>
            <a:r>
              <a:rPr lang="en-US" sz="1400" dirty="0"/>
              <a:t> Nursing college</a:t>
            </a:r>
          </a:p>
          <a:p>
            <a:pPr algn="ctr">
              <a:defRPr/>
            </a:pPr>
            <a:endParaRPr lang="en-US" sz="1400" dirty="0"/>
          </a:p>
        </p:txBody>
      </p:sp>
    </p:spTree>
    <p:extLst>
      <p:ext uri="{BB962C8B-B14F-4D97-AF65-F5344CB8AC3E}">
        <p14:creationId xmlns:p14="http://schemas.microsoft.com/office/powerpoint/2010/main" val="277108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Changes in ones thinking, memory, perception, feeling and judgment resulting in changes in talk and behavior which appear to be deviant from the previous personality.</a:t>
            </a:r>
          </a:p>
          <a:p>
            <a:r>
              <a:rPr lang="en-US" dirty="0" smtClean="0"/>
              <a:t>The changes in the behavior cause distress and suffering to the individual and others.</a:t>
            </a:r>
          </a:p>
          <a:p>
            <a:r>
              <a:rPr lang="en-US" dirty="0" smtClean="0"/>
              <a:t>The changes in behavior cause disturbances in his day-to-day activities, work and interpersonal relationship.</a:t>
            </a:r>
          </a:p>
          <a:p>
            <a:endParaRPr lang="en-US" dirty="0"/>
          </a:p>
        </p:txBody>
      </p:sp>
      <p:sp>
        <p:nvSpPr>
          <p:cNvPr id="2" name="Title 1"/>
          <p:cNvSpPr>
            <a:spLocks noGrp="1"/>
          </p:cNvSpPr>
          <p:nvPr>
            <p:ph type="title"/>
          </p:nvPr>
        </p:nvSpPr>
        <p:spPr>
          <a:xfrm>
            <a:off x="381000" y="838200"/>
            <a:ext cx="8229600" cy="1066800"/>
          </a:xfrm>
        </p:spPr>
        <p:txBody>
          <a:bodyPr>
            <a:normAutofit fontScale="90000"/>
          </a:bodyPr>
          <a:lstStyle/>
          <a:p>
            <a:r>
              <a:rPr lang="en-US" dirty="0" smtClean="0"/>
              <a:t>Characteristics of mentally </a:t>
            </a:r>
            <a:r>
              <a:rPr lang="gu-IN" dirty="0" smtClean="0"/>
              <a:t/>
            </a:r>
            <a:br>
              <a:rPr lang="gu-IN" dirty="0" smtClean="0"/>
            </a:br>
            <a:r>
              <a:rPr lang="en-US" dirty="0" smtClean="0"/>
              <a:t>illness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171935"/>
      </p:ext>
    </p:extLst>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0"/>
            <a:ext cx="8229600" cy="1066800"/>
          </a:xfrm>
        </p:spPr>
        <p:txBody>
          <a:bodyPr>
            <a:noAutofit/>
          </a:bodyPr>
          <a:lstStyle/>
          <a:p>
            <a:pPr algn="ctr"/>
            <a:r>
              <a:rPr lang="en-US" b="1" dirty="0" smtClean="0"/>
              <a:t>Evolution of mental health</a:t>
            </a:r>
            <a:r>
              <a:rPr lang="gu-IN" b="1" dirty="0" smtClean="0"/>
              <a:t/>
            </a:r>
            <a:br>
              <a:rPr lang="gu-IN" b="1" dirty="0" smtClean="0"/>
            </a:br>
            <a:r>
              <a:rPr lang="en-US" b="1" dirty="0" smtClean="0"/>
              <a:t> services and treatment</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101345"/>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5840"/>
            <a:ext cx="8229600" cy="5775960"/>
          </a:xfrm>
        </p:spPr>
        <p:txBody>
          <a:bodyPr/>
          <a:lstStyle/>
          <a:p>
            <a:pPr algn="just"/>
            <a:r>
              <a:rPr lang="en-US" b="1" dirty="0" smtClean="0"/>
              <a:t>Pythagoras</a:t>
            </a:r>
            <a:r>
              <a:rPr lang="en-US" dirty="0" smtClean="0"/>
              <a:t> (580-510 BC) developed the concept that the brain is the seat of intellectual activity.</a:t>
            </a:r>
          </a:p>
          <a:p>
            <a:pPr algn="just"/>
            <a:r>
              <a:rPr lang="en-US" b="1" dirty="0" smtClean="0"/>
              <a:t>Hippocrates</a:t>
            </a:r>
            <a:r>
              <a:rPr lang="en-US" dirty="0" smtClean="0"/>
              <a:t> (460-370 BC) described mental illness as hysteria, mania and depression.</a:t>
            </a:r>
          </a:p>
          <a:p>
            <a:pPr algn="just"/>
            <a:r>
              <a:rPr lang="en-US" b="1" dirty="0" smtClean="0"/>
              <a:t>Plato</a:t>
            </a:r>
            <a:r>
              <a:rPr lang="en-US" dirty="0" smtClean="0"/>
              <a:t> identified the relationship between mind and body.</a:t>
            </a:r>
          </a:p>
          <a:p>
            <a:pPr algn="just"/>
            <a:r>
              <a:rPr lang="en-US" b="1" dirty="0" err="1" smtClean="0"/>
              <a:t>Asciepiades</a:t>
            </a:r>
            <a:r>
              <a:rPr lang="en-US" dirty="0" smtClean="0"/>
              <a:t>, who is referred to as the father of psychiatry, made use of simple hygienic measures, diet, bath and massage in place of mechanical restraint.</a:t>
            </a:r>
            <a:endParaRPr lang="en-US" dirty="0"/>
          </a:p>
        </p:txBody>
      </p:sp>
    </p:spTree>
    <p:extLst>
      <p:ext uri="{BB962C8B-B14F-4D97-AF65-F5344CB8AC3E}">
        <p14:creationId xmlns:p14="http://schemas.microsoft.com/office/powerpoint/2010/main" val="2982850745"/>
      </p:ext>
    </p:extLst>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71160"/>
          </a:xfrm>
        </p:spPr>
        <p:txBody>
          <a:bodyPr/>
          <a:lstStyle/>
          <a:p>
            <a:pPr algn="just"/>
            <a:r>
              <a:rPr lang="en-US" dirty="0" smtClean="0"/>
              <a:t>The Greeks were the first study mental illness scientifically.</a:t>
            </a:r>
          </a:p>
          <a:p>
            <a:pPr algn="just"/>
            <a:r>
              <a:rPr lang="en-US" dirty="0" smtClean="0"/>
              <a:t>The Greek philosopher emphasized on the release of repressed emotions for the effective treatment of mental illness. He suggested catharsis and music therapy for the patient with melancholia.</a:t>
            </a:r>
          </a:p>
          <a:p>
            <a:pPr algn="just"/>
            <a:r>
              <a:rPr lang="en-US" dirty="0" smtClean="0"/>
              <a:t>During middle ages St. Augustine, who believed that although God acted directly in human affairs, people were responsible for their own actions. </a:t>
            </a:r>
            <a:endParaRPr lang="en-US" dirty="0"/>
          </a:p>
        </p:txBody>
      </p:sp>
    </p:spTree>
    <p:extLst>
      <p:ext uri="{BB962C8B-B14F-4D97-AF65-F5344CB8AC3E}">
        <p14:creationId xmlns:p14="http://schemas.microsoft.com/office/powerpoint/2010/main" val="338103263"/>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a:t>
            </a:r>
            <a:r>
              <a:rPr lang="en-US" dirty="0" err="1" smtClean="0"/>
              <a:t>Euroup</a:t>
            </a:r>
            <a:r>
              <a:rPr lang="en-US" dirty="0" smtClean="0"/>
              <a:t> (1300-1600) this represent the saddest chapter in the history of psychiatry. When it was believed that demons were the cause of hallucinations, delusions and sexual activity and the treatment was torture and even death.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796223"/>
      </p:ext>
    </p:extLst>
  </p:cSld>
  <p:clrMapOvr>
    <a:masterClrMapping/>
  </p:clrMapOvr>
  <p:transition>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URESH\Desktop\images.jpg"/>
          <p:cNvPicPr>
            <a:picLocks noGrp="1" noChangeAspect="1" noChangeArrowheads="1"/>
          </p:cNvPicPr>
          <p:nvPr>
            <p:ph idx="1"/>
          </p:nvPr>
        </p:nvPicPr>
        <p:blipFill>
          <a:blip r:embed="rId2"/>
          <a:stretch>
            <a:fillRect/>
          </a:stretch>
        </p:blipFill>
        <p:spPr bwMode="auto">
          <a:xfrm>
            <a:off x="3199606" y="3571875"/>
            <a:ext cx="2752725" cy="1657350"/>
          </a:xfrm>
          <a:prstGeom prst="rect">
            <a:avLst/>
          </a:prstGeom>
          <a:noFill/>
        </p:spPr>
      </p:pic>
      <p:sp>
        <p:nvSpPr>
          <p:cNvPr id="2" name="Title 1"/>
          <p:cNvSpPr>
            <a:spLocks noGrp="1"/>
          </p:cNvSpPr>
          <p:nvPr>
            <p:ph type="title"/>
          </p:nvPr>
        </p:nvSpPr>
        <p:spPr>
          <a:xfrm>
            <a:off x="457200" y="2133600"/>
            <a:ext cx="8229600" cy="1066800"/>
          </a:xfrm>
        </p:spPr>
        <p:txBody>
          <a:bodyPr>
            <a:normAutofit fontScale="90000"/>
          </a:bodyPr>
          <a:lstStyle/>
          <a:p>
            <a:r>
              <a:rPr lang="en-US" b="1" dirty="0" smtClean="0"/>
              <a:t>Prevalence and incidence of mental health problems and disorders</a:t>
            </a:r>
            <a:endParaRPr lang="en-US"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4572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205999"/>
      </p:ext>
    </p:extLst>
  </p:cSld>
  <p:clrMapOvr>
    <a:masterClrMapping/>
  </p:clrMapOvr>
  <p:transition>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709160"/>
          </a:xfrm>
        </p:spPr>
        <p:txBody>
          <a:bodyPr/>
          <a:lstStyle/>
          <a:p>
            <a:r>
              <a:rPr lang="en-US" dirty="0" smtClean="0"/>
              <a:t>During the last two decades, many epidemiological studies have been conducted in India. Which shows that the prevalence of major psychiatric disorder is about the same all over the world.</a:t>
            </a:r>
          </a:p>
          <a:p>
            <a:r>
              <a:rPr lang="en-US" dirty="0" smtClean="0"/>
              <a:t>The prevalence report from these studies range from the population of </a:t>
            </a:r>
            <a:r>
              <a:rPr lang="en-US" dirty="0" smtClean="0">
                <a:solidFill>
                  <a:srgbClr val="FF0000"/>
                </a:solidFill>
              </a:rPr>
              <a:t>18-207 per 1000 </a:t>
            </a:r>
            <a:r>
              <a:rPr lang="en-US" dirty="0" smtClean="0"/>
              <a:t>with the median </a:t>
            </a:r>
            <a:r>
              <a:rPr lang="en-US" dirty="0" smtClean="0">
                <a:solidFill>
                  <a:srgbClr val="FF0000"/>
                </a:solidFill>
              </a:rPr>
              <a:t>65.4 per 1000.</a:t>
            </a:r>
          </a:p>
          <a:p>
            <a:endParaRPr lang="en-US" dirty="0"/>
          </a:p>
        </p:txBody>
      </p:sp>
      <p:pic>
        <p:nvPicPr>
          <p:cNvPr id="4098" name="Picture 2" descr="C:\Users\SURESH\Desktop\images (2).jpg"/>
          <p:cNvPicPr>
            <a:picLocks noChangeAspect="1" noChangeArrowheads="1"/>
          </p:cNvPicPr>
          <p:nvPr/>
        </p:nvPicPr>
        <p:blipFill>
          <a:blip r:embed="rId2"/>
          <a:srcRect/>
          <a:stretch>
            <a:fillRect/>
          </a:stretch>
        </p:blipFill>
        <p:spPr bwMode="auto">
          <a:xfrm>
            <a:off x="5334000" y="3581400"/>
            <a:ext cx="2895600" cy="3124200"/>
          </a:xfrm>
          <a:prstGeom prst="rect">
            <a:avLst/>
          </a:prstGeom>
          <a:noFill/>
        </p:spPr>
      </p:pic>
    </p:spTree>
    <p:extLst>
      <p:ext uri="{BB962C8B-B14F-4D97-AF65-F5344CB8AC3E}">
        <p14:creationId xmlns:p14="http://schemas.microsoft.com/office/powerpoint/2010/main" val="499992619"/>
      </p:ext>
    </p:extLst>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47360"/>
          </a:xfrm>
        </p:spPr>
        <p:txBody>
          <a:bodyPr/>
          <a:lstStyle/>
          <a:p>
            <a:pPr algn="just"/>
            <a:r>
              <a:rPr lang="en-US" dirty="0" smtClean="0"/>
              <a:t>Most of the patients live in the rural areas.</a:t>
            </a:r>
          </a:p>
          <a:p>
            <a:pPr algn="just"/>
            <a:r>
              <a:rPr lang="en-US" dirty="0" smtClean="0"/>
              <a:t>A large number of adult patients coming to general OPD are not diagnosed mentally ill. </a:t>
            </a:r>
            <a:endParaRPr lang="gu-IN" dirty="0" smtClean="0"/>
          </a:p>
          <a:p>
            <a:pPr algn="just"/>
            <a:r>
              <a:rPr lang="en-US" dirty="0" smtClean="0"/>
              <a:t>However, these patients are usually missed because either medical officer or general practitioner at the primary health care unit does not ask detailed medical history.</a:t>
            </a:r>
          </a:p>
          <a:p>
            <a:pPr algn="just"/>
            <a:r>
              <a:rPr lang="en-US" dirty="0" smtClean="0"/>
              <a:t>According to health information of India 2005, mental morbidity rate is not less than </a:t>
            </a:r>
            <a:r>
              <a:rPr lang="en-US" dirty="0" smtClean="0">
                <a:solidFill>
                  <a:srgbClr val="FF0000"/>
                </a:solidFill>
              </a:rPr>
              <a:t>18-20/1000</a:t>
            </a:r>
            <a:r>
              <a:rPr lang="en-US" dirty="0" smtClean="0"/>
              <a:t> ant the type of illness and their prevalence are very much the same as in other part of the world. </a:t>
            </a:r>
            <a:endParaRPr lang="en-US" dirty="0"/>
          </a:p>
        </p:txBody>
      </p:sp>
    </p:spTree>
    <p:extLst>
      <p:ext uri="{BB962C8B-B14F-4D97-AF65-F5344CB8AC3E}">
        <p14:creationId xmlns:p14="http://schemas.microsoft.com/office/powerpoint/2010/main" val="1533699230"/>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lstStyle/>
          <a:p>
            <a:r>
              <a:rPr lang="en-US" dirty="0" smtClean="0"/>
              <a:t>Analysis of fifteen epidemiological studies shows prevalence rates as follows.</a:t>
            </a:r>
          </a:p>
          <a:p>
            <a:r>
              <a:rPr lang="en-US" dirty="0" smtClean="0"/>
              <a:t>All mental disorders -</a:t>
            </a:r>
            <a:r>
              <a:rPr lang="en-US" dirty="0" smtClean="0">
                <a:solidFill>
                  <a:srgbClr val="FF0000"/>
                </a:solidFill>
              </a:rPr>
              <a:t>73/1000</a:t>
            </a:r>
            <a:r>
              <a:rPr lang="en-US" dirty="0" smtClean="0"/>
              <a:t> population.</a:t>
            </a:r>
          </a:p>
          <a:p>
            <a:r>
              <a:rPr lang="en-US" dirty="0" smtClean="0"/>
              <a:t>Schizophrenia -</a:t>
            </a:r>
            <a:r>
              <a:rPr lang="en-US" dirty="0" smtClean="0">
                <a:solidFill>
                  <a:srgbClr val="FF0000"/>
                </a:solidFill>
              </a:rPr>
              <a:t>2.5/1000</a:t>
            </a:r>
            <a:r>
              <a:rPr lang="en-US" dirty="0" smtClean="0"/>
              <a:t>  population.</a:t>
            </a:r>
          </a:p>
          <a:p>
            <a:r>
              <a:rPr lang="en-US" dirty="0" smtClean="0"/>
              <a:t>Affective disorder -</a:t>
            </a:r>
            <a:r>
              <a:rPr lang="en-US" dirty="0" smtClean="0">
                <a:solidFill>
                  <a:srgbClr val="FF0000"/>
                </a:solidFill>
              </a:rPr>
              <a:t>34/1000</a:t>
            </a:r>
            <a:r>
              <a:rPr lang="en-US" dirty="0" smtClean="0"/>
              <a:t> population.</a:t>
            </a:r>
          </a:p>
          <a:p>
            <a:r>
              <a:rPr lang="en-US" dirty="0" smtClean="0"/>
              <a:t>Anxiety neurosis -</a:t>
            </a:r>
            <a:r>
              <a:rPr lang="en-US" dirty="0" smtClean="0">
                <a:solidFill>
                  <a:srgbClr val="FF0000"/>
                </a:solidFill>
              </a:rPr>
              <a:t>16.5/1000</a:t>
            </a:r>
            <a:r>
              <a:rPr lang="en-US" dirty="0" smtClean="0"/>
              <a:t> population.</a:t>
            </a:r>
          </a:p>
          <a:p>
            <a:r>
              <a:rPr lang="en-US" dirty="0" smtClean="0"/>
              <a:t>Hysteria-</a:t>
            </a:r>
            <a:r>
              <a:rPr lang="en-US" dirty="0" smtClean="0">
                <a:solidFill>
                  <a:srgbClr val="FF0000"/>
                </a:solidFill>
              </a:rPr>
              <a:t>3.3/1000.</a:t>
            </a:r>
          </a:p>
          <a:p>
            <a:r>
              <a:rPr lang="en-US" dirty="0" smtClean="0"/>
              <a:t>Mental retardation- </a:t>
            </a:r>
            <a:r>
              <a:rPr lang="en-US" dirty="0" smtClean="0">
                <a:solidFill>
                  <a:srgbClr val="FF0000"/>
                </a:solidFill>
              </a:rPr>
              <a:t>5.3/1000.</a:t>
            </a:r>
            <a:endParaRPr lang="en-US" dirty="0">
              <a:solidFill>
                <a:srgbClr val="FF0000"/>
              </a:solidFill>
            </a:endParaRPr>
          </a:p>
        </p:txBody>
      </p:sp>
      <p:pic>
        <p:nvPicPr>
          <p:cNvPr id="3074" name="Picture 2" descr="C:\Users\SURESH\Desktop\images (1).jpg"/>
          <p:cNvPicPr>
            <a:picLocks noChangeAspect="1" noChangeArrowheads="1"/>
          </p:cNvPicPr>
          <p:nvPr/>
        </p:nvPicPr>
        <p:blipFill>
          <a:blip r:embed="rId2"/>
          <a:srcRect/>
          <a:stretch>
            <a:fillRect/>
          </a:stretch>
        </p:blipFill>
        <p:spPr bwMode="auto">
          <a:xfrm>
            <a:off x="6096000" y="3581400"/>
            <a:ext cx="3048000" cy="2905125"/>
          </a:xfrm>
          <a:prstGeom prst="rect">
            <a:avLst/>
          </a:prstGeom>
          <a:noFill/>
        </p:spPr>
      </p:pic>
    </p:spTree>
    <p:extLst>
      <p:ext uri="{BB962C8B-B14F-4D97-AF65-F5344CB8AC3E}">
        <p14:creationId xmlns:p14="http://schemas.microsoft.com/office/powerpoint/2010/main" val="3845644562"/>
      </p:ext>
    </p:extLst>
  </p:cSld>
  <p:clrMapOvr>
    <a:masterClrMapping/>
  </p:clrMapOvr>
  <p:transition>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01040"/>
            <a:ext cx="8229600" cy="5394960"/>
          </a:xfrm>
        </p:spPr>
        <p:txBody>
          <a:bodyPr/>
          <a:lstStyle/>
          <a:p>
            <a:pPr algn="just"/>
            <a:r>
              <a:rPr lang="en-US" dirty="0" smtClean="0"/>
              <a:t>The common psychiatric illnesses encountered in a clinic of general hospital are neurotic disorders (</a:t>
            </a:r>
            <a:r>
              <a:rPr lang="en-US" dirty="0" err="1" smtClean="0"/>
              <a:t>eg</a:t>
            </a:r>
            <a:r>
              <a:rPr lang="en-US" dirty="0" smtClean="0"/>
              <a:t>; OCD, anxiety, reactive depression)</a:t>
            </a:r>
          </a:p>
          <a:p>
            <a:pPr algn="just"/>
            <a:r>
              <a:rPr lang="en-US" dirty="0" smtClean="0"/>
              <a:t>The psychosomatic disorders  (</a:t>
            </a:r>
            <a:r>
              <a:rPr lang="en-US" dirty="0" err="1" smtClean="0"/>
              <a:t>eg</a:t>
            </a:r>
            <a:r>
              <a:rPr lang="en-US" dirty="0" smtClean="0"/>
              <a:t>; hypertension, DM, peptic ulcer, tension head ache) </a:t>
            </a:r>
          </a:p>
          <a:p>
            <a:pPr algn="just"/>
            <a:r>
              <a:rPr lang="en-US" dirty="0" smtClean="0"/>
              <a:t>Functional psychosis (</a:t>
            </a:r>
            <a:r>
              <a:rPr lang="en-US" dirty="0" err="1" smtClean="0"/>
              <a:t>eg</a:t>
            </a:r>
            <a:r>
              <a:rPr lang="en-US" dirty="0" smtClean="0"/>
              <a:t>; schizophrenia, mania, depression and organic psychosis)</a:t>
            </a:r>
            <a:endParaRPr lang="en-US" dirty="0"/>
          </a:p>
        </p:txBody>
      </p:sp>
      <p:pic>
        <p:nvPicPr>
          <p:cNvPr id="5122" name="Picture 2" descr="C:\Users\SURESH\Desktop\images (12).jpg"/>
          <p:cNvPicPr>
            <a:picLocks noChangeAspect="1" noChangeArrowheads="1"/>
          </p:cNvPicPr>
          <p:nvPr/>
        </p:nvPicPr>
        <p:blipFill>
          <a:blip r:embed="rId2"/>
          <a:srcRect/>
          <a:stretch>
            <a:fillRect/>
          </a:stretch>
        </p:blipFill>
        <p:spPr bwMode="auto">
          <a:xfrm>
            <a:off x="4495800" y="4572000"/>
            <a:ext cx="3457575" cy="2133600"/>
          </a:xfrm>
          <a:prstGeom prst="rect">
            <a:avLst/>
          </a:prstGeom>
          <a:noFill/>
        </p:spPr>
      </p:pic>
    </p:spTree>
    <p:extLst>
      <p:ext uri="{BB962C8B-B14F-4D97-AF65-F5344CB8AC3E}">
        <p14:creationId xmlns:p14="http://schemas.microsoft.com/office/powerpoint/2010/main" val="1911336443"/>
      </p:ext>
    </p:extLst>
  </p:cSld>
  <p:clrMapOvr>
    <a:masterClrMapping/>
  </p:clrMapOvr>
  <p:transition>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It’s a state of balance between the individual and surrounding world.</a:t>
            </a:r>
          </a:p>
          <a:p>
            <a:pPr>
              <a:buNone/>
            </a:pPr>
            <a:r>
              <a:rPr lang="en-US" dirty="0"/>
              <a:t>	</a:t>
            </a:r>
            <a:r>
              <a:rPr lang="en-US" dirty="0" smtClean="0"/>
              <a:t>			</a:t>
            </a:r>
          </a:p>
          <a:p>
            <a:r>
              <a:rPr lang="en-US" dirty="0" smtClean="0"/>
              <a:t>A state of harmony between oneself and others.</a:t>
            </a:r>
          </a:p>
          <a:p>
            <a:pPr>
              <a:buNone/>
            </a:pPr>
            <a:r>
              <a:rPr lang="en-US" dirty="0"/>
              <a:t>	</a:t>
            </a:r>
            <a:r>
              <a:rPr lang="en-US" dirty="0" smtClean="0"/>
              <a:t>		</a:t>
            </a:r>
          </a:p>
          <a:p>
            <a:r>
              <a:rPr lang="en-US" dirty="0" smtClean="0"/>
              <a:t>A co-existence between the realities of self and that of other people and the environment.</a:t>
            </a:r>
          </a:p>
        </p:txBody>
      </p:sp>
      <p:sp>
        <p:nvSpPr>
          <p:cNvPr id="2" name="Title 1"/>
          <p:cNvSpPr>
            <a:spLocks noGrp="1"/>
          </p:cNvSpPr>
          <p:nvPr>
            <p:ph type="title"/>
          </p:nvPr>
        </p:nvSpPr>
        <p:spPr/>
        <p:txBody>
          <a:bodyPr>
            <a:normAutofit/>
          </a:bodyPr>
          <a:lstStyle/>
          <a:p>
            <a:r>
              <a:rPr lang="gu-IN" dirty="0" smtClean="0"/>
              <a:t>MENTAL HEALTH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103010"/>
      </p:ext>
    </p:extLst>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lstStyle/>
          <a:p>
            <a:pPr algn="just"/>
            <a:r>
              <a:rPr lang="en-US" dirty="0" smtClean="0"/>
              <a:t>In child guidance clinic, the common mental illnesses include mental retardation, conduct disorder, hyperkinetic syndrome, enuresis.</a:t>
            </a:r>
          </a:p>
          <a:p>
            <a:pPr algn="just"/>
            <a:r>
              <a:rPr lang="en-US" dirty="0" smtClean="0"/>
              <a:t>In a geriatric clinic the common disorders are depression , dementia and delusional disorders. </a:t>
            </a:r>
          </a:p>
          <a:p>
            <a:pPr algn="just"/>
            <a:r>
              <a:rPr lang="en-US" dirty="0" smtClean="0"/>
              <a:t>In the psychosexual clinic the common problems includes </a:t>
            </a:r>
            <a:r>
              <a:rPr lang="en-US" dirty="0" err="1" smtClean="0"/>
              <a:t>dhat</a:t>
            </a:r>
            <a:r>
              <a:rPr lang="en-US" dirty="0" smtClean="0"/>
              <a:t> syndrome, premature ejaculation, erectile impotence.  </a:t>
            </a:r>
          </a:p>
          <a:p>
            <a:pPr algn="just"/>
            <a:endParaRPr lang="en-US" dirty="0"/>
          </a:p>
        </p:txBody>
      </p:sp>
    </p:spTree>
    <p:extLst>
      <p:ext uri="{BB962C8B-B14F-4D97-AF65-F5344CB8AC3E}">
        <p14:creationId xmlns:p14="http://schemas.microsoft.com/office/powerpoint/2010/main" val="1118227628"/>
      </p:ext>
    </p:extLst>
  </p:cSld>
  <p:clrMapOvr>
    <a:masterClrMapping/>
  </p:clrMapOvr>
  <p:transition>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1828800"/>
          </a:xfrm>
        </p:spPr>
        <p:txBody>
          <a:bodyPr anchorCtr="1">
            <a:noAutofit/>
          </a:bodyPr>
          <a:lstStyle/>
          <a:p>
            <a:pPr marL="484632" eaLnBrk="1" fontAlgn="auto" hangingPunct="1">
              <a:spcAft>
                <a:spcPts val="0"/>
              </a:spcAft>
              <a:defRPr/>
            </a:pPr>
            <a:r>
              <a:rPr lang="en-US" sz="4800" dirty="0" smtClean="0">
                <a:solidFill>
                  <a:srgbClr val="FFFF00"/>
                </a:solidFill>
                <a:effectLst>
                  <a:outerShdw blurRad="38100" dist="38100" dir="2700000" algn="tl">
                    <a:srgbClr val="C0C0C0"/>
                  </a:outerShdw>
                </a:effectLst>
                <a:latin typeface="+mn-lt"/>
                <a:cs typeface="Times New Roman" pitchFamily="18" charset="0"/>
              </a:rPr>
              <a:t>NATIONAL</a:t>
            </a:r>
            <a:r>
              <a:rPr lang="en-US" sz="4400" dirty="0" smtClean="0">
                <a:solidFill>
                  <a:srgbClr val="FFFF00"/>
                </a:solidFill>
                <a:effectLst>
                  <a:outerShdw blurRad="38100" dist="38100" dir="2700000" algn="tl">
                    <a:srgbClr val="C0C0C0"/>
                  </a:outerShdw>
                </a:effectLst>
                <a:latin typeface="+mn-lt"/>
                <a:cs typeface="Times New Roman" pitchFamily="18" charset="0"/>
              </a:rPr>
              <a:t>  MENTAL HEALTH PROGRAMME</a:t>
            </a:r>
          </a:p>
        </p:txBody>
      </p:sp>
      <p:sp>
        <p:nvSpPr>
          <p:cNvPr id="24579" name="Subtitle 3"/>
          <p:cNvSpPr>
            <a:spLocks noGrp="1"/>
          </p:cNvSpPr>
          <p:nvPr>
            <p:ph type="subTitle" idx="1"/>
          </p:nvPr>
        </p:nvSpPr>
        <p:spPr>
          <a:xfrm>
            <a:off x="381000" y="4419600"/>
            <a:ext cx="8458200" cy="1981200"/>
          </a:xfrm>
        </p:spPr>
        <p:txBody>
          <a:bodyPr/>
          <a:lstStyle/>
          <a:p>
            <a:pPr algn="ctr" eaLnBrk="1" hangingPunct="1">
              <a:buFont typeface="Wingdings 2" pitchFamily="18" charset="2"/>
              <a:buNone/>
            </a:pPr>
            <a:r>
              <a:rPr lang="en-US" altLang="en-US" sz="2800" smtClean="0">
                <a:solidFill>
                  <a:schemeClr val="bg1"/>
                </a:solidFill>
                <a:cs typeface="Times New Roman" pitchFamily="18" charset="0"/>
              </a:rPr>
              <a:t>PREPARED BY </a:t>
            </a:r>
          </a:p>
          <a:p>
            <a:pPr algn="ctr" eaLnBrk="1" hangingPunct="1">
              <a:buFont typeface="Wingdings 2" pitchFamily="18" charset="2"/>
              <a:buNone/>
            </a:pPr>
            <a:r>
              <a:rPr lang="en-US" altLang="en-US" sz="2800" smtClean="0">
                <a:solidFill>
                  <a:schemeClr val="bg1"/>
                </a:solidFill>
                <a:cs typeface="Times New Roman" pitchFamily="18" charset="0"/>
              </a:rPr>
              <a:t>RATHOD ZANKHANA S.</a:t>
            </a:r>
          </a:p>
          <a:p>
            <a:pPr algn="ctr" eaLnBrk="1" hangingPunct="1">
              <a:buFont typeface="Wingdings 2" pitchFamily="18" charset="2"/>
              <a:buNone/>
            </a:pPr>
            <a:r>
              <a:rPr lang="en-US" altLang="en-US" sz="2800" smtClean="0">
                <a:solidFill>
                  <a:schemeClr val="bg1"/>
                </a:solidFill>
                <a:cs typeface="Times New Roman" pitchFamily="18" charset="0"/>
              </a:rPr>
              <a:t>F.Y.M.SC.NURSING </a:t>
            </a:r>
          </a:p>
        </p:txBody>
      </p:sp>
    </p:spTree>
    <p:extLst>
      <p:ext uri="{BB962C8B-B14F-4D97-AF65-F5344CB8AC3E}">
        <p14:creationId xmlns:p14="http://schemas.microsoft.com/office/powerpoint/2010/main" val="37401042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686800" cy="1417638"/>
          </a:xfrm>
        </p:spPr>
        <p:txBody>
          <a:bodyPr/>
          <a:lstStyle/>
          <a:p>
            <a:pPr marL="484632" eaLnBrk="1" fontAlgn="auto" hangingPunct="1">
              <a:spcAft>
                <a:spcPts val="0"/>
              </a:spcAft>
              <a:defRPr/>
            </a:pPr>
            <a:r>
              <a:rPr lang="en-US" dirty="0" smtClean="0">
                <a:solidFill>
                  <a:schemeClr val="accent1">
                    <a:tint val="83000"/>
                    <a:satMod val="150000"/>
                  </a:schemeClr>
                </a:solidFill>
              </a:rPr>
              <a:t>   </a:t>
            </a:r>
            <a:r>
              <a:rPr lang="en-US" sz="4400" b="1" u="sng" dirty="0" smtClean="0">
                <a:solidFill>
                  <a:schemeClr val="accent3"/>
                </a:solidFill>
                <a:latin typeface="Times New Roman" pitchFamily="18" charset="0"/>
                <a:cs typeface="Times New Roman" pitchFamily="18" charset="0"/>
              </a:rPr>
              <a:t>AIMS OF NMHP</a:t>
            </a:r>
            <a:endParaRPr lang="en-US" b="1" u="sng" dirty="0" smtClean="0">
              <a:solidFill>
                <a:schemeClr val="accent3"/>
              </a:solidFill>
              <a:latin typeface="Times New Roman" pitchFamily="18" charset="0"/>
              <a:cs typeface="Times New Roman" pitchFamily="18" charset="0"/>
            </a:endParaRPr>
          </a:p>
        </p:txBody>
      </p:sp>
      <p:sp>
        <p:nvSpPr>
          <p:cNvPr id="1028" name="Rectangle 3"/>
          <p:cNvSpPr>
            <a:spLocks noGrp="1" noChangeArrowheads="1"/>
          </p:cNvSpPr>
          <p:nvPr>
            <p:ph sz="quarter" idx="1"/>
          </p:nvPr>
        </p:nvSpPr>
        <p:spPr>
          <a:xfrm>
            <a:off x="0" y="2514600"/>
            <a:ext cx="9144000" cy="4343400"/>
          </a:xfrm>
        </p:spPr>
        <p:txBody>
          <a:bodyPr/>
          <a:lstStyle/>
          <a:p>
            <a:pPr eaLnBrk="1" hangingPunct="1"/>
            <a:r>
              <a:rPr lang="en-US" altLang="en-US" sz="3600" b="1" smtClean="0">
                <a:latin typeface="Times New Roman" pitchFamily="18" charset="0"/>
                <a:cs typeface="Times New Roman" pitchFamily="18" charset="0"/>
              </a:rPr>
              <a:t>To ensure treatment </a:t>
            </a:r>
            <a:r>
              <a:rPr lang="en-US" altLang="en-US" sz="3600" smtClean="0">
                <a:latin typeface="Times New Roman" pitchFamily="18" charset="0"/>
                <a:cs typeface="Times New Roman" pitchFamily="18" charset="0"/>
              </a:rPr>
              <a:t>and prevention of mental and neurological disorder.</a:t>
            </a:r>
          </a:p>
          <a:p>
            <a:pPr eaLnBrk="1" hangingPunct="1"/>
            <a:r>
              <a:rPr lang="en-US" altLang="en-US" sz="3600" b="1" smtClean="0">
                <a:latin typeface="Times New Roman" pitchFamily="18" charset="0"/>
                <a:cs typeface="Times New Roman" pitchFamily="18" charset="0"/>
              </a:rPr>
              <a:t>Use</a:t>
            </a:r>
            <a:r>
              <a:rPr lang="en-US" altLang="en-US" sz="3600" smtClean="0">
                <a:latin typeface="Times New Roman" pitchFamily="18" charset="0"/>
                <a:cs typeface="Times New Roman" pitchFamily="18" charset="0"/>
              </a:rPr>
              <a:t> of mental health technology</a:t>
            </a:r>
          </a:p>
          <a:p>
            <a:pPr eaLnBrk="1" hangingPunct="1"/>
            <a:r>
              <a:rPr lang="en-US" altLang="en-US" sz="3600" b="1" smtClean="0">
                <a:latin typeface="Times New Roman" pitchFamily="18" charset="0"/>
                <a:cs typeface="Times New Roman" pitchFamily="18" charset="0"/>
              </a:rPr>
              <a:t>Application</a:t>
            </a:r>
            <a:r>
              <a:rPr lang="en-US" altLang="en-US" sz="3600" smtClean="0">
                <a:solidFill>
                  <a:schemeClr val="accent2"/>
                </a:solidFill>
                <a:latin typeface="Times New Roman" pitchFamily="18" charset="0"/>
                <a:cs typeface="Times New Roman" pitchFamily="18" charset="0"/>
              </a:rPr>
              <a:t> </a:t>
            </a:r>
            <a:r>
              <a:rPr lang="en-US" altLang="en-US" sz="3600" smtClean="0">
                <a:latin typeface="Times New Roman" pitchFamily="18" charset="0"/>
                <a:cs typeface="Times New Roman" pitchFamily="18" charset="0"/>
              </a:rPr>
              <a:t>of mental health principles in total national development to improve quality of life.</a:t>
            </a:r>
          </a:p>
          <a:p>
            <a:pPr eaLnBrk="1" hangingPunct="1"/>
            <a:endParaRPr lang="en-US" altLang="en-US" sz="3600" smtClean="0">
              <a:latin typeface="Times New Roman" pitchFamily="18" charset="0"/>
              <a:cs typeface="Times New Roman" pitchFamily="18" charset="0"/>
            </a:endParaRPr>
          </a:p>
        </p:txBody>
      </p:sp>
      <p:graphicFrame>
        <p:nvGraphicFramePr>
          <p:cNvPr id="1026" name="Object 5"/>
          <p:cNvGraphicFramePr>
            <a:graphicFrameLocks noChangeAspect="1"/>
          </p:cNvGraphicFramePr>
          <p:nvPr/>
        </p:nvGraphicFramePr>
        <p:xfrm>
          <a:off x="5789613" y="0"/>
          <a:ext cx="3354387" cy="2514600"/>
        </p:xfrm>
        <a:graphic>
          <a:graphicData uri="http://schemas.openxmlformats.org/presentationml/2006/ole">
            <mc:AlternateContent xmlns:mc="http://schemas.openxmlformats.org/markup-compatibility/2006">
              <mc:Choice xmlns:v="urn:schemas-microsoft-com:vml" Requires="v">
                <p:oleObj spid="_x0000_s11275" name="Photo Editor Photo" r:id="rId3" imgW="7621064" imgH="5714286" progId="">
                  <p:embed/>
                </p:oleObj>
              </mc:Choice>
              <mc:Fallback>
                <p:oleObj name="Photo Editor Photo" r:id="rId3" imgW="7621064" imgH="5714286"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613" y="0"/>
                        <a:ext cx="335438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771822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68288"/>
            <a:ext cx="8229600" cy="646112"/>
          </a:xfrm>
        </p:spPr>
        <p:txBody>
          <a:bodyPr>
            <a:noAutofit/>
          </a:bodyPr>
          <a:lstStyle/>
          <a:p>
            <a:pPr marL="484632" algn="ctr" eaLnBrk="1" fontAlgn="auto" hangingPunct="1">
              <a:spcAft>
                <a:spcPts val="0"/>
              </a:spcAft>
              <a:defRPr/>
            </a:pPr>
            <a:r>
              <a:rPr lang="en-US" sz="4000" b="1" u="sng" dirty="0" smtClean="0">
                <a:solidFill>
                  <a:schemeClr val="accent3"/>
                </a:solidFill>
                <a:latin typeface="Times New Roman" pitchFamily="18" charset="0"/>
                <a:cs typeface="Times New Roman" pitchFamily="18" charset="0"/>
              </a:rPr>
              <a:t>OBJECTIVES</a:t>
            </a:r>
          </a:p>
        </p:txBody>
      </p:sp>
      <p:sp>
        <p:nvSpPr>
          <p:cNvPr id="26627" name="Rectangle 3"/>
          <p:cNvSpPr>
            <a:spLocks noGrp="1" noChangeArrowheads="1"/>
          </p:cNvSpPr>
          <p:nvPr>
            <p:ph sz="quarter" idx="1"/>
          </p:nvPr>
        </p:nvSpPr>
        <p:spPr>
          <a:xfrm>
            <a:off x="0" y="1219200"/>
            <a:ext cx="9144000" cy="5638800"/>
          </a:xfrm>
        </p:spPr>
        <p:txBody>
          <a:bodyPr/>
          <a:lstStyle/>
          <a:p>
            <a:pPr eaLnBrk="1" hangingPunct="1">
              <a:lnSpc>
                <a:spcPct val="90000"/>
              </a:lnSpc>
            </a:pPr>
            <a:r>
              <a:rPr lang="en-US" altLang="en-US" sz="2800" smtClean="0">
                <a:latin typeface="Times New Roman" pitchFamily="18" charset="0"/>
                <a:cs typeface="Times New Roman" pitchFamily="18" charset="0"/>
              </a:rPr>
              <a:t>To ensure </a:t>
            </a:r>
            <a:r>
              <a:rPr lang="en-US" altLang="en-US" sz="2800" u="sng" smtClean="0">
                <a:latin typeface="Times New Roman" pitchFamily="18" charset="0"/>
                <a:cs typeface="Times New Roman" pitchFamily="18" charset="0"/>
              </a:rPr>
              <a:t>availabilty</a:t>
            </a:r>
            <a:r>
              <a:rPr lang="en-US" altLang="en-US" sz="2800" smtClean="0">
                <a:latin typeface="Times New Roman" pitchFamily="18" charset="0"/>
                <a:cs typeface="Times New Roman" pitchFamily="18" charset="0"/>
              </a:rPr>
              <a:t> and </a:t>
            </a:r>
            <a:r>
              <a:rPr lang="en-US" altLang="en-US" sz="2800" u="sng" smtClean="0">
                <a:latin typeface="Times New Roman" pitchFamily="18" charset="0"/>
                <a:cs typeface="Times New Roman" pitchFamily="18" charset="0"/>
              </a:rPr>
              <a:t>accessibility</a:t>
            </a:r>
            <a:r>
              <a:rPr lang="en-US" altLang="en-US" sz="2800" smtClean="0">
                <a:latin typeface="Times New Roman" pitchFamily="18" charset="0"/>
                <a:cs typeface="Times New Roman" pitchFamily="18" charset="0"/>
              </a:rPr>
              <a:t> of minimum mental health care for all in the foreseeable future, particularly to the most </a:t>
            </a:r>
            <a:r>
              <a:rPr lang="en-US" altLang="en-US" sz="2800" u="sng" smtClean="0">
                <a:latin typeface="Times New Roman" pitchFamily="18" charset="0"/>
                <a:cs typeface="Times New Roman" pitchFamily="18" charset="0"/>
              </a:rPr>
              <a:t>vulnerable and under privileged sections of population.</a:t>
            </a:r>
          </a:p>
          <a:p>
            <a:pPr eaLnBrk="1" hangingPunct="1">
              <a:lnSpc>
                <a:spcPct val="90000"/>
              </a:lnSpc>
            </a:pPr>
            <a:endParaRPr lang="en-US" altLang="en-US" sz="2800" u="sng" smtClean="0">
              <a:latin typeface="Times New Roman" pitchFamily="18" charset="0"/>
              <a:cs typeface="Times New Roman" pitchFamily="18" charset="0"/>
            </a:endParaRPr>
          </a:p>
          <a:p>
            <a:pPr eaLnBrk="1" hangingPunct="1">
              <a:lnSpc>
                <a:spcPct val="90000"/>
              </a:lnSpc>
            </a:pPr>
            <a:r>
              <a:rPr lang="en-US" altLang="en-US" sz="2800" smtClean="0">
                <a:latin typeface="Times New Roman" pitchFamily="18" charset="0"/>
                <a:cs typeface="Times New Roman" pitchFamily="18" charset="0"/>
              </a:rPr>
              <a:t>To encourage </a:t>
            </a:r>
            <a:r>
              <a:rPr lang="en-US" altLang="en-US" sz="2800" u="sng" smtClean="0">
                <a:latin typeface="Times New Roman" pitchFamily="18" charset="0"/>
                <a:cs typeface="Times New Roman" pitchFamily="18" charset="0"/>
              </a:rPr>
              <a:t>application</a:t>
            </a:r>
            <a:r>
              <a:rPr lang="en-US" altLang="en-US" sz="2800" smtClean="0">
                <a:latin typeface="Times New Roman" pitchFamily="18" charset="0"/>
                <a:cs typeface="Times New Roman" pitchFamily="18" charset="0"/>
              </a:rPr>
              <a:t> of mental health knowledge in </a:t>
            </a:r>
            <a:r>
              <a:rPr lang="en-US" altLang="en-US" sz="2800" u="sng" smtClean="0">
                <a:latin typeface="Times New Roman" pitchFamily="18" charset="0"/>
                <a:cs typeface="Times New Roman" pitchFamily="18" charset="0"/>
              </a:rPr>
              <a:t>general health care and in the social development.</a:t>
            </a:r>
          </a:p>
          <a:p>
            <a:pPr eaLnBrk="1" hangingPunct="1">
              <a:lnSpc>
                <a:spcPct val="90000"/>
              </a:lnSpc>
            </a:pPr>
            <a:endParaRPr lang="en-US" altLang="en-US" sz="2800" u="sng" smtClean="0">
              <a:latin typeface="Times New Roman" pitchFamily="18" charset="0"/>
              <a:cs typeface="Times New Roman" pitchFamily="18" charset="0"/>
            </a:endParaRPr>
          </a:p>
          <a:p>
            <a:pPr eaLnBrk="1" hangingPunct="1">
              <a:lnSpc>
                <a:spcPct val="90000"/>
              </a:lnSpc>
            </a:pPr>
            <a:r>
              <a:rPr lang="en-US" altLang="en-US" sz="2800" smtClean="0">
                <a:latin typeface="Times New Roman" pitchFamily="18" charset="0"/>
                <a:cs typeface="Times New Roman" pitchFamily="18" charset="0"/>
              </a:rPr>
              <a:t>To promote </a:t>
            </a:r>
            <a:r>
              <a:rPr lang="en-US" altLang="en-US" sz="2800" u="sng" smtClean="0">
                <a:latin typeface="Times New Roman" pitchFamily="18" charset="0"/>
                <a:cs typeface="Times New Roman" pitchFamily="18" charset="0"/>
              </a:rPr>
              <a:t>community participation </a:t>
            </a:r>
            <a:r>
              <a:rPr lang="en-US" altLang="en-US" sz="2800" smtClean="0">
                <a:latin typeface="Times New Roman" pitchFamily="18" charset="0"/>
                <a:cs typeface="Times New Roman" pitchFamily="18" charset="0"/>
              </a:rPr>
              <a:t>in mental health services development , and t</a:t>
            </a:r>
            <a:r>
              <a:rPr lang="en-US" altLang="en-US" sz="2800" u="sng" smtClean="0">
                <a:latin typeface="Times New Roman" pitchFamily="18" charset="0"/>
                <a:cs typeface="Times New Roman" pitchFamily="18" charset="0"/>
              </a:rPr>
              <a:t>o stimulate efforts towards self help </a:t>
            </a:r>
            <a:r>
              <a:rPr lang="en-US" altLang="en-US" sz="2800" smtClean="0">
                <a:latin typeface="Times New Roman" pitchFamily="18" charset="0"/>
                <a:cs typeface="Times New Roman" pitchFamily="18" charset="0"/>
              </a:rPr>
              <a:t>in the community.</a:t>
            </a:r>
          </a:p>
          <a:p>
            <a:pPr eaLnBrk="1" hangingPunct="1">
              <a:lnSpc>
                <a:spcPct val="90000"/>
              </a:lnSpc>
            </a:pPr>
            <a:endParaRPr lang="en-US" altLang="en-US"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414302002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8229600" cy="457200"/>
          </a:xfrm>
        </p:spPr>
        <p:txBody>
          <a:bodyPr>
            <a:noAutofit/>
          </a:bodyPr>
          <a:lstStyle/>
          <a:p>
            <a:pPr marL="484632" algn="ctr" eaLnBrk="1" fontAlgn="auto" hangingPunct="1">
              <a:spcAft>
                <a:spcPts val="0"/>
              </a:spcAft>
              <a:defRPr/>
            </a:pPr>
            <a:r>
              <a:rPr lang="en-US" sz="5400" b="1" u="sng" dirty="0" smtClean="0">
                <a:solidFill>
                  <a:schemeClr val="accent3"/>
                </a:solidFill>
                <a:latin typeface="Times New Roman" pitchFamily="18" charset="0"/>
                <a:cs typeface="Times New Roman" pitchFamily="18" charset="0"/>
              </a:rPr>
              <a:t/>
            </a:r>
            <a:br>
              <a:rPr lang="en-US" sz="5400" b="1" u="sng" dirty="0" smtClean="0">
                <a:solidFill>
                  <a:schemeClr val="accent3"/>
                </a:solidFill>
                <a:latin typeface="Times New Roman" pitchFamily="18" charset="0"/>
                <a:cs typeface="Times New Roman" pitchFamily="18" charset="0"/>
              </a:rPr>
            </a:br>
            <a:r>
              <a:rPr lang="en-US" sz="5400" b="1" u="sng" dirty="0" smtClean="0">
                <a:solidFill>
                  <a:schemeClr val="accent3"/>
                </a:solidFill>
                <a:latin typeface="Times New Roman" pitchFamily="18" charset="0"/>
                <a:cs typeface="Times New Roman" pitchFamily="18" charset="0"/>
              </a:rPr>
              <a:t/>
            </a:r>
            <a:br>
              <a:rPr lang="en-US" sz="5400" b="1" u="sng" dirty="0" smtClean="0">
                <a:solidFill>
                  <a:schemeClr val="accent3"/>
                </a:solidFill>
                <a:latin typeface="Times New Roman" pitchFamily="18" charset="0"/>
                <a:cs typeface="Times New Roman" pitchFamily="18" charset="0"/>
              </a:rPr>
            </a:br>
            <a:r>
              <a:rPr lang="en-US" sz="5400" b="1" u="sng" dirty="0" smtClean="0">
                <a:solidFill>
                  <a:schemeClr val="accent3"/>
                </a:solidFill>
                <a:latin typeface="Times New Roman" pitchFamily="18" charset="0"/>
                <a:cs typeface="Times New Roman" pitchFamily="18" charset="0"/>
              </a:rPr>
              <a:t>strategies </a:t>
            </a:r>
          </a:p>
        </p:txBody>
      </p:sp>
      <p:sp>
        <p:nvSpPr>
          <p:cNvPr id="10243" name="Rectangle 3"/>
          <p:cNvSpPr>
            <a:spLocks noGrp="1" noChangeArrowheads="1"/>
          </p:cNvSpPr>
          <p:nvPr>
            <p:ph sz="quarter" idx="1"/>
          </p:nvPr>
        </p:nvSpPr>
        <p:spPr>
          <a:xfrm>
            <a:off x="0" y="1524000"/>
            <a:ext cx="9144000" cy="5715000"/>
          </a:xfrm>
        </p:spPr>
        <p:txBody>
          <a:bodyPr>
            <a:noAutofit/>
          </a:bodyPr>
          <a:lstStyle/>
          <a:p>
            <a:pPr marL="274320" indent="-274320" eaLnBrk="1" fontAlgn="auto" hangingPunct="1">
              <a:spcAft>
                <a:spcPts val="0"/>
              </a:spcAft>
              <a:buFont typeface="Wingdings"/>
              <a:buChar char=""/>
              <a:defRPr/>
            </a:pPr>
            <a:r>
              <a:rPr lang="en-US" sz="3200" b="1" u="sng" dirty="0" smtClean="0">
                <a:solidFill>
                  <a:schemeClr val="accent3"/>
                </a:solidFill>
                <a:latin typeface="Times New Roman" pitchFamily="18" charset="0"/>
                <a:cs typeface="Times New Roman" pitchFamily="18" charset="0"/>
              </a:rPr>
              <a:t>Integration of mental health </a:t>
            </a:r>
            <a:r>
              <a:rPr lang="en-US" sz="3200" dirty="0" smtClean="0">
                <a:latin typeface="Times New Roman" pitchFamily="18" charset="0"/>
                <a:cs typeface="Times New Roman" pitchFamily="18" charset="0"/>
              </a:rPr>
              <a:t>with primary health care through the national mental health program.</a:t>
            </a:r>
          </a:p>
          <a:p>
            <a:pPr marL="274320" indent="-274320" eaLnBrk="1" fontAlgn="auto" hangingPunct="1">
              <a:spcAft>
                <a:spcPts val="0"/>
              </a:spcAft>
              <a:buFont typeface="Wingdings"/>
              <a:buChar char=""/>
              <a:defRPr/>
            </a:pPr>
            <a:endParaRPr lang="en-US" sz="3200" dirty="0" smtClean="0">
              <a:latin typeface="Times New Roman" pitchFamily="18" charset="0"/>
              <a:cs typeface="Times New Roman" pitchFamily="18" charset="0"/>
            </a:endParaRPr>
          </a:p>
          <a:p>
            <a:pPr marL="274320" indent="-274320" eaLnBrk="1" fontAlgn="auto" hangingPunct="1">
              <a:spcAft>
                <a:spcPts val="0"/>
              </a:spcAft>
              <a:buFont typeface="Wingdings"/>
              <a:buChar char=""/>
              <a:defRPr/>
            </a:pPr>
            <a:r>
              <a:rPr lang="en-US" sz="3200" b="1" u="sng" dirty="0" smtClean="0">
                <a:solidFill>
                  <a:schemeClr val="accent3"/>
                </a:solidFill>
                <a:latin typeface="Times New Roman" pitchFamily="18" charset="0"/>
                <a:cs typeface="Times New Roman" pitchFamily="18" charset="0"/>
              </a:rPr>
              <a:t>Provision of tertiary care </a:t>
            </a:r>
            <a:r>
              <a:rPr lang="en-US" sz="3200" dirty="0" smtClean="0">
                <a:latin typeface="Times New Roman" pitchFamily="18" charset="0"/>
                <a:cs typeface="Times New Roman" pitchFamily="18" charset="0"/>
              </a:rPr>
              <a:t>institutions for treatment of mental disorders.</a:t>
            </a:r>
          </a:p>
          <a:p>
            <a:pPr marL="274320" indent="-274320" eaLnBrk="1" fontAlgn="auto" hangingPunct="1">
              <a:spcAft>
                <a:spcPts val="0"/>
              </a:spcAft>
              <a:buFont typeface="Wingdings"/>
              <a:buChar char=""/>
              <a:defRPr/>
            </a:pPr>
            <a:endParaRPr lang="en-US" sz="3200" dirty="0" smtClean="0">
              <a:latin typeface="Times New Roman" pitchFamily="18" charset="0"/>
              <a:cs typeface="Times New Roman" pitchFamily="18" charset="0"/>
            </a:endParaRPr>
          </a:p>
          <a:p>
            <a:pPr marL="274320" indent="-274320" eaLnBrk="1" fontAlgn="auto" hangingPunct="1">
              <a:spcAft>
                <a:spcPts val="0"/>
              </a:spcAft>
              <a:buFont typeface="Wingdings"/>
              <a:buChar char=""/>
              <a:defRPr/>
            </a:pPr>
            <a:r>
              <a:rPr lang="en-US" sz="3200" b="1" u="sng" dirty="0" smtClean="0">
                <a:solidFill>
                  <a:schemeClr val="accent3"/>
                </a:solidFill>
                <a:latin typeface="Times New Roman" pitchFamily="18" charset="0"/>
                <a:cs typeface="Times New Roman" pitchFamily="18" charset="0"/>
              </a:rPr>
              <a:t>Eradication stigmatization </a:t>
            </a:r>
            <a:r>
              <a:rPr lang="en-US" sz="3200" dirty="0" smtClean="0">
                <a:latin typeface="Times New Roman" pitchFamily="18" charset="0"/>
                <a:cs typeface="Times New Roman" pitchFamily="18" charset="0"/>
              </a:rPr>
              <a:t>of mentally ill patients and protecting their rights through regulatory institutions like the central mental health authority, and state mental health.</a:t>
            </a:r>
          </a:p>
        </p:txBody>
      </p:sp>
    </p:spTree>
    <p:extLst>
      <p:ext uri="{BB962C8B-B14F-4D97-AF65-F5344CB8AC3E}">
        <p14:creationId xmlns:p14="http://schemas.microsoft.com/office/powerpoint/2010/main" val="19149797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8229600" cy="1066800"/>
          </a:xfrm>
        </p:spPr>
        <p:txBody>
          <a:bodyPr>
            <a:noAutofit/>
          </a:bodyPr>
          <a:lstStyle/>
          <a:p>
            <a:pPr marL="484632" eaLnBrk="1" fontAlgn="auto" hangingPunct="1">
              <a:spcAft>
                <a:spcPts val="0"/>
              </a:spcAft>
              <a:defRPr/>
            </a:pPr>
            <a:r>
              <a:rPr lang="en-US" sz="4000" b="1" u="sng" dirty="0" smtClean="0">
                <a:solidFill>
                  <a:schemeClr val="accent3"/>
                </a:solidFill>
                <a:latin typeface="Times New Roman" pitchFamily="18" charset="0"/>
                <a:cs typeface="Times New Roman" pitchFamily="18" charset="0"/>
              </a:rPr>
              <a:t>APPROACHES </a:t>
            </a:r>
            <a:br>
              <a:rPr lang="en-US" sz="4000" b="1" u="sng" dirty="0" smtClean="0">
                <a:solidFill>
                  <a:schemeClr val="accent3"/>
                </a:solidFill>
                <a:latin typeface="Times New Roman" pitchFamily="18" charset="0"/>
                <a:cs typeface="Times New Roman" pitchFamily="18" charset="0"/>
              </a:rPr>
            </a:br>
            <a:endParaRPr lang="en-US" sz="4000" b="1" u="sng" dirty="0" smtClean="0">
              <a:solidFill>
                <a:schemeClr val="accent3"/>
              </a:solidFill>
              <a:latin typeface="Times New Roman" pitchFamily="18" charset="0"/>
              <a:cs typeface="Times New Roman" pitchFamily="18" charset="0"/>
            </a:endParaRPr>
          </a:p>
        </p:txBody>
      </p:sp>
      <p:sp>
        <p:nvSpPr>
          <p:cNvPr id="11267" name="Rectangle 3"/>
          <p:cNvSpPr>
            <a:spLocks noGrp="1" noChangeArrowheads="1"/>
          </p:cNvSpPr>
          <p:nvPr>
            <p:ph sz="quarter" idx="1"/>
          </p:nvPr>
        </p:nvSpPr>
        <p:spPr>
          <a:xfrm>
            <a:off x="0" y="1600200"/>
            <a:ext cx="9144000" cy="5257800"/>
          </a:xfrm>
        </p:spPr>
        <p:txBody>
          <a:bodyPr>
            <a:normAutofit/>
          </a:bodyPr>
          <a:lstStyle/>
          <a:p>
            <a:pPr marL="274320" indent="-274320" eaLnBrk="1" fontAlgn="auto" hangingPunct="1">
              <a:lnSpc>
                <a:spcPct val="90000"/>
              </a:lnSpc>
              <a:spcAft>
                <a:spcPts val="0"/>
              </a:spcAft>
              <a:buFont typeface="Wingdings"/>
              <a:buChar char=""/>
              <a:defRPr/>
            </a:pPr>
            <a:r>
              <a:rPr lang="en-US" sz="3200" b="1" u="sng" dirty="0" err="1" smtClean="0">
                <a:solidFill>
                  <a:schemeClr val="accent3"/>
                </a:solidFill>
                <a:latin typeface="Times New Roman" pitchFamily="18" charset="0"/>
                <a:cs typeface="Times New Roman" pitchFamily="18" charset="0"/>
              </a:rPr>
              <a:t>Intergration</a:t>
            </a:r>
            <a:r>
              <a:rPr lang="en-US" sz="3200" b="1" u="sng" dirty="0" smtClean="0">
                <a:solidFill>
                  <a:schemeClr val="accent3"/>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of the mental health</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care services with the existing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general health services.</a:t>
            </a:r>
          </a:p>
          <a:p>
            <a:pPr marL="274320" indent="-274320" eaLnBrk="1" fontAlgn="auto" hangingPunct="1">
              <a:lnSpc>
                <a:spcPct val="90000"/>
              </a:lnSpc>
              <a:spcAft>
                <a:spcPts val="0"/>
              </a:spcAft>
              <a:buFont typeface="Wingdings"/>
              <a:buChar char=""/>
              <a:defRPr/>
            </a:pPr>
            <a:r>
              <a:rPr lang="en-US" sz="3200" b="1" u="sng" dirty="0" smtClean="0">
                <a:solidFill>
                  <a:schemeClr val="accent3"/>
                </a:solidFill>
                <a:latin typeface="Times New Roman" pitchFamily="18" charset="0"/>
                <a:cs typeface="Times New Roman" pitchFamily="18" charset="0"/>
              </a:rPr>
              <a:t>To utilize </a:t>
            </a:r>
            <a:r>
              <a:rPr lang="en-US" sz="3200" dirty="0" smtClean="0">
                <a:latin typeface="Times New Roman" pitchFamily="18" charset="0"/>
                <a:cs typeface="Times New Roman" pitchFamily="18" charset="0"/>
              </a:rPr>
              <a:t>the existing infrastructure of health services and also to deliver the minimum mental health care services.</a:t>
            </a:r>
          </a:p>
          <a:p>
            <a:pPr marL="274320" indent="-274320" eaLnBrk="1" fontAlgn="auto" hangingPunct="1">
              <a:lnSpc>
                <a:spcPct val="90000"/>
              </a:lnSpc>
              <a:spcAft>
                <a:spcPts val="0"/>
              </a:spcAft>
              <a:buFont typeface="Wingdings"/>
              <a:buChar char=""/>
              <a:defRPr/>
            </a:pPr>
            <a:r>
              <a:rPr lang="en-US" sz="3200" b="1" u="sng" dirty="0" smtClean="0">
                <a:solidFill>
                  <a:schemeClr val="accent3"/>
                </a:solidFill>
                <a:latin typeface="Times New Roman" pitchFamily="18" charset="0"/>
                <a:cs typeface="Times New Roman" pitchFamily="18" charset="0"/>
              </a:rPr>
              <a:t>To provide </a:t>
            </a:r>
            <a:r>
              <a:rPr lang="en-US" sz="3200" dirty="0" smtClean="0">
                <a:latin typeface="Times New Roman" pitchFamily="18" charset="0"/>
                <a:cs typeface="Times New Roman" pitchFamily="18" charset="0"/>
              </a:rPr>
              <a:t>appropriate task oriented training to the existing health staff.</a:t>
            </a:r>
          </a:p>
          <a:p>
            <a:pPr marL="274320" indent="-274320" eaLnBrk="1" fontAlgn="auto" hangingPunct="1">
              <a:lnSpc>
                <a:spcPct val="90000"/>
              </a:lnSpc>
              <a:spcAft>
                <a:spcPts val="0"/>
              </a:spcAft>
              <a:buFont typeface="Wingdings"/>
              <a:buChar char=""/>
              <a:defRPr/>
            </a:pPr>
            <a:r>
              <a:rPr lang="en-US" sz="3200" b="1" u="sng" dirty="0" smtClean="0">
                <a:solidFill>
                  <a:schemeClr val="accent3"/>
                </a:solidFill>
                <a:latin typeface="Times New Roman" pitchFamily="18" charset="0"/>
                <a:cs typeface="Times New Roman" pitchFamily="18" charset="0"/>
              </a:rPr>
              <a:t>To link </a:t>
            </a:r>
            <a:r>
              <a:rPr lang="en-US" sz="3200" dirty="0" smtClean="0">
                <a:latin typeface="Times New Roman" pitchFamily="18" charset="0"/>
                <a:cs typeface="Times New Roman" pitchFamily="18" charset="0"/>
              </a:rPr>
              <a:t>health services with the existing community development </a:t>
            </a:r>
            <a:r>
              <a:rPr lang="en-US" sz="3200" dirty="0" err="1" smtClean="0">
                <a:latin typeface="Times New Roman" pitchFamily="18" charset="0"/>
                <a:cs typeface="Times New Roman" pitchFamily="18" charset="0"/>
              </a:rPr>
              <a:t>programe</a:t>
            </a:r>
            <a:r>
              <a:rPr lang="en-US" sz="3200" dirty="0" smtClean="0">
                <a:latin typeface="Times New Roman" pitchFamily="18" charset="0"/>
                <a:cs typeface="Times New Roman" pitchFamily="18" charset="0"/>
              </a:rPr>
              <a:t>.</a:t>
            </a:r>
          </a:p>
        </p:txBody>
      </p:sp>
      <p:pic>
        <p:nvPicPr>
          <p:cNvPr id="28676" name="Picture 5" descr="cmhpsm_livingston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338" y="0"/>
            <a:ext cx="25066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0033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579438"/>
            <a:ext cx="8686800" cy="639762"/>
          </a:xfrm>
        </p:spPr>
        <p:txBody>
          <a:bodyPr>
            <a:normAutofit fontScale="90000"/>
          </a:bodyPr>
          <a:lstStyle/>
          <a:p>
            <a:pPr marL="484632" algn="ctr" eaLnBrk="1" fontAlgn="auto" hangingPunct="1">
              <a:spcAft>
                <a:spcPts val="0"/>
              </a:spcAft>
              <a:defRPr/>
            </a:pPr>
            <a:r>
              <a:rPr lang="en-US" sz="4000" b="1" u="sng" dirty="0" smtClean="0">
                <a:solidFill>
                  <a:schemeClr val="accent3"/>
                </a:solidFill>
                <a:latin typeface="Times New Roman" pitchFamily="18" charset="0"/>
                <a:cs typeface="Times New Roman" pitchFamily="18" charset="0"/>
              </a:rPr>
              <a:t>COMPONENTS  OF PROGRAME</a:t>
            </a:r>
          </a:p>
        </p:txBody>
      </p:sp>
      <p:sp>
        <p:nvSpPr>
          <p:cNvPr id="29699" name="Rectangle 3"/>
          <p:cNvSpPr>
            <a:spLocks noGrp="1" noChangeArrowheads="1"/>
          </p:cNvSpPr>
          <p:nvPr>
            <p:ph sz="quarter" idx="1"/>
          </p:nvPr>
        </p:nvSpPr>
        <p:spPr>
          <a:xfrm>
            <a:off x="0" y="1295400"/>
            <a:ext cx="9144000" cy="5562600"/>
          </a:xfrm>
        </p:spPr>
        <p:txBody>
          <a:bodyPr/>
          <a:lstStyle/>
          <a:p>
            <a:pPr eaLnBrk="1" hangingPunct="1"/>
            <a:r>
              <a:rPr lang="en-US" altLang="en-US" sz="3200" b="1" smtClean="0">
                <a:latin typeface="Times New Roman" pitchFamily="18" charset="0"/>
                <a:cs typeface="Times New Roman" pitchFamily="18" charset="0"/>
              </a:rPr>
              <a:t>TREATMENT</a:t>
            </a:r>
            <a:r>
              <a:rPr lang="en-US" altLang="en-US" sz="3200" smtClean="0">
                <a:latin typeface="Times New Roman" pitchFamily="18" charset="0"/>
                <a:cs typeface="Times New Roman" pitchFamily="18" charset="0"/>
              </a:rPr>
              <a:t>: MULTIPLE LEVELS</a:t>
            </a:r>
          </a:p>
          <a:p>
            <a:pPr eaLnBrk="1" hangingPunct="1">
              <a:buFont typeface="Wingdings" pitchFamily="2" charset="2"/>
              <a:buNone/>
            </a:pPr>
            <a:r>
              <a:rPr lang="en-US" altLang="en-US" sz="3200" smtClean="0">
                <a:latin typeface="Times New Roman" pitchFamily="18" charset="0"/>
                <a:cs typeface="Times New Roman" pitchFamily="18" charset="0"/>
              </a:rPr>
              <a:t>		-village and sub center</a:t>
            </a:r>
          </a:p>
          <a:p>
            <a:pPr eaLnBrk="1" hangingPunct="1">
              <a:buFont typeface="Wingdings" pitchFamily="2" charset="2"/>
              <a:buNone/>
            </a:pPr>
            <a:r>
              <a:rPr lang="en-US" altLang="en-US" sz="3200" smtClean="0">
                <a:latin typeface="Times New Roman" pitchFamily="18" charset="0"/>
                <a:cs typeface="Times New Roman" pitchFamily="18" charset="0"/>
              </a:rPr>
              <a:t>		-Primary health center</a:t>
            </a:r>
          </a:p>
          <a:p>
            <a:pPr eaLnBrk="1" hangingPunct="1">
              <a:buFont typeface="Wingdings" pitchFamily="2" charset="2"/>
              <a:buNone/>
            </a:pPr>
            <a:r>
              <a:rPr lang="en-US" altLang="en-US" sz="3200" smtClean="0">
                <a:latin typeface="Times New Roman" pitchFamily="18" charset="0"/>
                <a:cs typeface="Times New Roman" pitchFamily="18" charset="0"/>
              </a:rPr>
              <a:t>		-District hospital</a:t>
            </a:r>
          </a:p>
          <a:p>
            <a:pPr eaLnBrk="1" hangingPunct="1">
              <a:buFont typeface="Wingdings" pitchFamily="2" charset="2"/>
              <a:buNone/>
            </a:pPr>
            <a:r>
              <a:rPr lang="en-US" altLang="en-US" sz="3200" smtClean="0">
                <a:latin typeface="Times New Roman" pitchFamily="18" charset="0"/>
                <a:cs typeface="Times New Roman" pitchFamily="18" charset="0"/>
              </a:rPr>
              <a:t>		-Mental hospital and teaching </a:t>
            </a:r>
          </a:p>
          <a:p>
            <a:pPr eaLnBrk="1" hangingPunct="1">
              <a:buFont typeface="Wingdings" pitchFamily="2" charset="2"/>
              <a:buNone/>
            </a:pPr>
            <a:r>
              <a:rPr lang="en-US" altLang="en-US" sz="3200" smtClean="0">
                <a:latin typeface="Times New Roman" pitchFamily="18" charset="0"/>
                <a:cs typeface="Times New Roman" pitchFamily="18" charset="0"/>
              </a:rPr>
              <a:t>		  psychiatric units.</a:t>
            </a:r>
          </a:p>
          <a:p>
            <a:pPr eaLnBrk="1" hangingPunct="1"/>
            <a:r>
              <a:rPr lang="en-US" altLang="en-US" sz="3200" smtClean="0">
                <a:latin typeface="Times New Roman" pitchFamily="18" charset="0"/>
                <a:cs typeface="Times New Roman" pitchFamily="18" charset="0"/>
              </a:rPr>
              <a:t> </a:t>
            </a:r>
            <a:r>
              <a:rPr lang="en-US" altLang="en-US" sz="3200" b="1" smtClean="0">
                <a:latin typeface="Times New Roman" pitchFamily="18" charset="0"/>
                <a:cs typeface="Times New Roman" pitchFamily="18" charset="0"/>
              </a:rPr>
              <a:t>REHABLITATION</a:t>
            </a:r>
          </a:p>
          <a:p>
            <a:pPr eaLnBrk="1" hangingPunct="1"/>
            <a:r>
              <a:rPr lang="en-US" altLang="en-US" sz="3200" b="1" smtClean="0">
                <a:latin typeface="Times New Roman" pitchFamily="18" charset="0"/>
                <a:cs typeface="Times New Roman" pitchFamily="18" charset="0"/>
              </a:rPr>
              <a:t> PREVENTION </a:t>
            </a:r>
          </a:p>
          <a:p>
            <a:pPr eaLnBrk="1" hangingPunct="1"/>
            <a:endParaRPr lang="en-US" altLang="en-US" sz="3600" smtClean="0"/>
          </a:p>
        </p:txBody>
      </p:sp>
      <p:pic>
        <p:nvPicPr>
          <p:cNvPr id="12292" name="Picture 5" descr="genital_warts_medicine"/>
          <p:cNvPicPr>
            <a:picLocks noChangeAspect="1" noChangeArrowheads="1"/>
          </p:cNvPicPr>
          <p:nvPr/>
        </p:nvPicPr>
        <p:blipFill>
          <a:blip r:embed="rId2"/>
          <a:srcRect/>
          <a:stretch>
            <a:fillRect/>
          </a:stretch>
        </p:blipFill>
        <p:spPr bwMode="auto">
          <a:xfrm>
            <a:off x="6138817" y="3124200"/>
            <a:ext cx="2796902" cy="3581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929367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458200" cy="1782762"/>
          </a:xfrm>
        </p:spPr>
        <p:txBody>
          <a:bodyPr>
            <a:noAutofit/>
          </a:bodyPr>
          <a:lstStyle/>
          <a:p>
            <a:pPr marL="484632" algn="ctr" eaLnBrk="1" fontAlgn="auto" hangingPunct="1">
              <a:spcAft>
                <a:spcPts val="0"/>
              </a:spcAft>
              <a:defRPr/>
            </a:pPr>
            <a:r>
              <a:rPr lang="en-US" sz="3200" b="1" u="sng" dirty="0" smtClean="0">
                <a:solidFill>
                  <a:schemeClr val="accent3"/>
                </a:solidFill>
                <a:latin typeface="Times New Roman" pitchFamily="18" charset="0"/>
                <a:cs typeface="Times New Roman" pitchFamily="18" charset="0"/>
              </a:rPr>
              <a:t>NURSES ROLE IN NATIONAL MENTA</a:t>
            </a:r>
            <a:r>
              <a:rPr lang="gu-IN" sz="3200" b="1" u="sng" dirty="0" smtClean="0">
                <a:solidFill>
                  <a:schemeClr val="accent3"/>
                </a:solidFill>
                <a:latin typeface="Times New Roman" pitchFamily="18" charset="0"/>
                <a:cs typeface="Times New Roman" pitchFamily="18" charset="0"/>
              </a:rPr>
              <a:t>L</a:t>
            </a:r>
            <a:r>
              <a:rPr lang="en-US" sz="3200" b="1" u="sng" dirty="0" smtClean="0">
                <a:solidFill>
                  <a:schemeClr val="accent3"/>
                </a:solidFill>
                <a:latin typeface="Times New Roman" pitchFamily="18" charset="0"/>
                <a:cs typeface="Times New Roman" pitchFamily="18" charset="0"/>
              </a:rPr>
              <a:t> HEALTH PROGARM:</a:t>
            </a:r>
            <a:br>
              <a:rPr lang="en-US" sz="3200" b="1" u="sng" dirty="0" smtClean="0">
                <a:solidFill>
                  <a:schemeClr val="accent3"/>
                </a:solidFill>
                <a:latin typeface="Times New Roman" pitchFamily="18" charset="0"/>
                <a:cs typeface="Times New Roman" pitchFamily="18" charset="0"/>
              </a:rPr>
            </a:br>
            <a:endParaRPr lang="en-US" sz="3200" b="1" u="sng" dirty="0">
              <a:solidFill>
                <a:schemeClr val="accent3"/>
              </a:solidFill>
              <a:latin typeface="Times New Roman" pitchFamily="18" charset="0"/>
              <a:cs typeface="Times New Roman" pitchFamily="18" charset="0"/>
            </a:endParaRPr>
          </a:p>
        </p:txBody>
      </p:sp>
      <p:sp>
        <p:nvSpPr>
          <p:cNvPr id="52227" name="Content Placeholder 2"/>
          <p:cNvSpPr>
            <a:spLocks noGrp="1"/>
          </p:cNvSpPr>
          <p:nvPr>
            <p:ph sz="quarter" idx="1"/>
          </p:nvPr>
        </p:nvSpPr>
        <p:spPr>
          <a:xfrm>
            <a:off x="0" y="1752600"/>
            <a:ext cx="8991600" cy="4953000"/>
          </a:xfrm>
        </p:spPr>
        <p:txBody>
          <a:bodyPr/>
          <a:lstStyle/>
          <a:p>
            <a:pPr eaLnBrk="1" hangingPunct="1">
              <a:buFont typeface="Wingdings 2" pitchFamily="18" charset="2"/>
              <a:buNone/>
            </a:pPr>
            <a:endParaRPr lang="en-US" altLang="en-US" sz="2800" smtClean="0">
              <a:latin typeface="Times New Roman" pitchFamily="18" charset="0"/>
              <a:cs typeface="Times New Roman" pitchFamily="18" charset="0"/>
            </a:endParaRPr>
          </a:p>
          <a:p>
            <a:pPr eaLnBrk="1" hangingPunct="1"/>
            <a:r>
              <a:rPr lang="en-US" altLang="en-US" sz="2800" smtClean="0">
                <a:latin typeface="Times New Roman" pitchFamily="18" charset="0"/>
                <a:cs typeface="Times New Roman" pitchFamily="18" charset="0"/>
              </a:rPr>
              <a:t>The National Mental Health Program For India (1982) recommended the formation of a district mental health team (DMHT),In order to decentralize mental health care at the distract level, with two qualified psycahiric nurses and one psychiatrist. </a:t>
            </a:r>
          </a:p>
          <a:p>
            <a:pPr eaLnBrk="1" hangingPunct="1"/>
            <a:r>
              <a:rPr lang="en-US" altLang="en-US" sz="2800" smtClean="0">
                <a:latin typeface="Times New Roman" pitchFamily="18" charset="0"/>
                <a:cs typeface="Times New Roman" pitchFamily="18" charset="0"/>
              </a:rPr>
              <a:t>to provide care to the in-patents. </a:t>
            </a:r>
          </a:p>
          <a:p>
            <a:pPr eaLnBrk="1" hangingPunct="1"/>
            <a:r>
              <a:rPr lang="en-US" altLang="en-US" sz="2800" smtClean="0">
                <a:latin typeface="Times New Roman" pitchFamily="18" charset="0"/>
                <a:cs typeface="Times New Roman" pitchFamily="18" charset="0"/>
              </a:rPr>
              <a:t>to conducting occupational therapy, recreational therapy and individual and group therapy, </a:t>
            </a:r>
          </a:p>
          <a:p>
            <a:pPr eaLnBrk="1" hangingPunct="1"/>
            <a:endParaRPr lang="en-US" altLang="en-US"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2447066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066800"/>
          </a:xfrm>
        </p:spPr>
        <p:txBody>
          <a:bodyPr>
            <a:noAutofit/>
          </a:bodyPr>
          <a:lstStyle/>
          <a:p>
            <a:pPr marL="484632" eaLnBrk="1" fontAlgn="auto" hangingPunct="1">
              <a:spcAft>
                <a:spcPts val="0"/>
              </a:spcAft>
              <a:defRPr/>
            </a:pPr>
            <a:r>
              <a:rPr lang="en-US" sz="3600" b="1" u="sng" dirty="0" smtClean="0">
                <a:solidFill>
                  <a:schemeClr val="accent3"/>
                </a:solidFill>
                <a:latin typeface="Times New Roman" pitchFamily="18" charset="0"/>
                <a:cs typeface="Times New Roman" pitchFamily="18" charset="0"/>
              </a:rPr>
              <a:t>NATIONAL  HEALTH POLICY</a:t>
            </a:r>
            <a:br>
              <a:rPr lang="en-US" sz="3600" b="1" u="sng" dirty="0" smtClean="0">
                <a:solidFill>
                  <a:schemeClr val="accent3"/>
                </a:solidFill>
                <a:latin typeface="Times New Roman" pitchFamily="18" charset="0"/>
                <a:cs typeface="Times New Roman" pitchFamily="18" charset="0"/>
              </a:rPr>
            </a:br>
            <a:endParaRPr lang="en-US" sz="3600" b="1" u="sng" dirty="0">
              <a:solidFill>
                <a:schemeClr val="accent3"/>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905000"/>
            <a:ext cx="8991600" cy="5791200"/>
          </a:xfrm>
        </p:spPr>
        <p:txBody>
          <a:bodyPr>
            <a:normAutofit/>
          </a:bodyPr>
          <a:lstStyle/>
          <a:p>
            <a:pPr marL="448056" indent="-384048" eaLnBrk="1" fontAlgn="auto" hangingPunct="1">
              <a:spcAft>
                <a:spcPts val="0"/>
              </a:spcAft>
              <a:buFont typeface="Wingdings 2"/>
              <a:buNone/>
              <a:defRPr/>
            </a:pPr>
            <a:r>
              <a:rPr lang="en-US" sz="2800" b="1" dirty="0" smtClean="0">
                <a:latin typeface="Times New Roman" pitchFamily="18" charset="0"/>
                <a:cs typeface="Times New Roman" pitchFamily="18" charset="0"/>
              </a:rPr>
              <a:t>NHP </a:t>
            </a:r>
            <a:r>
              <a:rPr lang="en-US" sz="2800" dirty="0" smtClean="0">
                <a:latin typeface="Times New Roman" pitchFamily="18" charset="0"/>
                <a:cs typeface="Times New Roman" pitchFamily="18" charset="0"/>
              </a:rPr>
              <a:t>was formulated</a:t>
            </a:r>
            <a:r>
              <a:rPr lang="en-US" sz="2800" b="1" u="dbl"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1983 and revised in 2001</a:t>
            </a:r>
            <a:r>
              <a:rPr lang="en-US" sz="2800" b="1" u="dbl" dirty="0" smtClean="0">
                <a:latin typeface="Times New Roman" pitchFamily="18" charset="0"/>
                <a:cs typeface="Times New Roman" pitchFamily="18" charset="0"/>
              </a:rPr>
              <a:t>.</a:t>
            </a:r>
          </a:p>
          <a:p>
            <a:pPr marL="448056" indent="-384048" algn="ctr" eaLnBrk="1" fontAlgn="auto" hangingPunct="1">
              <a:spcAft>
                <a:spcPts val="0"/>
              </a:spcAft>
              <a:buFont typeface="Wingdings 2"/>
              <a:buNone/>
              <a:defRPr/>
            </a:pPr>
            <a:r>
              <a:rPr lang="en-US" sz="2800" b="1" u="dbl" dirty="0" smtClean="0">
                <a:latin typeface="Times New Roman" pitchFamily="18" charset="0"/>
                <a:cs typeface="Times New Roman" pitchFamily="18" charset="0"/>
              </a:rPr>
              <a:t>Main  objectives:</a:t>
            </a:r>
            <a:endParaRPr lang="en-US" sz="2800"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US" sz="2800" dirty="0" smtClean="0">
                <a:latin typeface="Times New Roman" pitchFamily="18" charset="0"/>
                <a:cs typeface="Times New Roman" pitchFamily="18" charset="0"/>
              </a:rPr>
              <a:t> To </a:t>
            </a:r>
            <a:r>
              <a:rPr lang="en-US" sz="2800" dirty="0" err="1" smtClean="0">
                <a:latin typeface="Times New Roman" pitchFamily="18" charset="0"/>
                <a:cs typeface="Times New Roman" pitchFamily="18" charset="0"/>
              </a:rPr>
              <a:t>achive</a:t>
            </a:r>
            <a:r>
              <a:rPr lang="en-US" sz="2800" dirty="0" smtClean="0">
                <a:latin typeface="Times New Roman" pitchFamily="18" charset="0"/>
                <a:cs typeface="Times New Roman" pitchFamily="18" charset="0"/>
              </a:rPr>
              <a:t> an acceptable standard of good health amongst the general population in the country.</a:t>
            </a:r>
          </a:p>
          <a:p>
            <a:pPr marL="448056" indent="-384048" eaLnBrk="1" fontAlgn="auto" hangingPunct="1">
              <a:spcAft>
                <a:spcPts val="0"/>
              </a:spcAft>
              <a:buFont typeface="Wingdings"/>
              <a:buNone/>
              <a:defRPr/>
            </a:pPr>
            <a:endParaRPr lang="en-US" sz="2800"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US" sz="2800" dirty="0" smtClean="0">
                <a:latin typeface="Times New Roman" pitchFamily="18" charset="0"/>
                <a:cs typeface="Times New Roman" pitchFamily="18" charset="0"/>
              </a:rPr>
              <a:t>The approach would be to increase access to the decentralized public health system by establishing new infrastructure in deficient areas and by upgrading the infrastructure in deficient areas and by upgrading the infrastructures in the existing institution.</a:t>
            </a:r>
          </a:p>
          <a:p>
            <a:pPr marL="448056" indent="-384048" eaLnBrk="1" fontAlgn="auto" hangingPunct="1">
              <a:spcAft>
                <a:spcPts val="0"/>
              </a:spcAft>
              <a:buFont typeface="Wingdings 2"/>
              <a:buChar char=""/>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0189043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1143000"/>
          </a:xfrm>
        </p:spPr>
        <p:txBody>
          <a:bodyPr>
            <a:noAutofit/>
          </a:bodyPr>
          <a:lstStyle/>
          <a:p>
            <a:pPr marL="484632" algn="ctr" eaLnBrk="1" fontAlgn="auto" hangingPunct="1">
              <a:spcAft>
                <a:spcPts val="0"/>
              </a:spcAft>
              <a:defRPr/>
            </a:pPr>
            <a:r>
              <a:rPr lang="en-US" sz="3200" b="1" u="dbl" dirty="0" smtClean="0">
                <a:solidFill>
                  <a:schemeClr val="accent3"/>
                </a:solidFill>
                <a:latin typeface="Times New Roman" pitchFamily="18" charset="0"/>
                <a:cs typeface="Times New Roman" pitchFamily="18" charset="0"/>
              </a:rPr>
              <a:t>NATIONAL MENTAL HEALTH POLICY (2001)</a:t>
            </a:r>
            <a:r>
              <a:rPr lang="en-US" sz="3200" b="1" dirty="0" smtClean="0">
                <a:solidFill>
                  <a:schemeClr val="accent3"/>
                </a:solidFill>
                <a:latin typeface="Times New Roman" pitchFamily="18" charset="0"/>
                <a:cs typeface="Times New Roman" pitchFamily="18" charset="0"/>
              </a:rPr>
              <a:t/>
            </a:r>
            <a:br>
              <a:rPr lang="en-US" sz="3200" b="1" dirty="0" smtClean="0">
                <a:solidFill>
                  <a:schemeClr val="accent3"/>
                </a:solidFill>
                <a:latin typeface="Times New Roman" pitchFamily="18" charset="0"/>
                <a:cs typeface="Times New Roman" pitchFamily="18" charset="0"/>
              </a:rPr>
            </a:br>
            <a:endParaRPr lang="en-US" sz="3200" b="1" dirty="0">
              <a:solidFill>
                <a:schemeClr val="accent3"/>
              </a:solidFill>
              <a:latin typeface="Times New Roman" pitchFamily="18" charset="0"/>
              <a:cs typeface="Times New Roman" pitchFamily="18" charset="0"/>
            </a:endParaRPr>
          </a:p>
        </p:txBody>
      </p:sp>
      <p:sp>
        <p:nvSpPr>
          <p:cNvPr id="55299" name="Content Placeholder 2"/>
          <p:cNvSpPr>
            <a:spLocks noGrp="1"/>
          </p:cNvSpPr>
          <p:nvPr>
            <p:ph sz="quarter" idx="1"/>
          </p:nvPr>
        </p:nvSpPr>
        <p:spPr>
          <a:xfrm>
            <a:off x="228600" y="1371600"/>
            <a:ext cx="8763000" cy="5486400"/>
          </a:xfrm>
        </p:spPr>
        <p:txBody>
          <a:bodyPr/>
          <a:lstStyle/>
          <a:p>
            <a:pPr eaLnBrk="1" hangingPunct="1"/>
            <a:r>
              <a:rPr lang="en-US" altLang="en-US" sz="2800" smtClean="0">
                <a:latin typeface="Times New Roman" pitchFamily="18" charset="0"/>
                <a:cs typeface="Times New Roman" pitchFamily="18" charset="0"/>
              </a:rPr>
              <a:t>According to WHO “Mental Health policies describe the objective , value and strategies of the government to reduce the Mental health burden and to improve mental health .</a:t>
            </a:r>
          </a:p>
          <a:p>
            <a:pPr eaLnBrk="1" hangingPunct="1"/>
            <a:endParaRPr lang="en-US" altLang="en-US" sz="2800" smtClean="0">
              <a:latin typeface="Times New Roman" pitchFamily="18" charset="0"/>
              <a:cs typeface="Times New Roman" pitchFamily="18" charset="0"/>
            </a:endParaRPr>
          </a:p>
          <a:p>
            <a:pPr eaLnBrk="1" hangingPunct="1"/>
            <a:r>
              <a:rPr lang="en-US" altLang="en-US" sz="2800" smtClean="0">
                <a:latin typeface="Times New Roman" pitchFamily="18" charset="0"/>
                <a:cs typeface="Times New Roman" pitchFamily="18" charset="0"/>
              </a:rPr>
              <a:t>Policies specify the standards that need to be applied across all programs and services ,linking them all with a common vision , objectives and purposes .without this overall coordination ,programs and services are likely to be inefficient and fragmented.</a:t>
            </a:r>
          </a:p>
          <a:p>
            <a:pPr eaLnBrk="1" hangingPunct="1"/>
            <a:endParaRPr lang="en-US" altLang="en-US"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20883945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An adjustment of human beings to the world and to each other with the maximum of effectiveness and happiness.</a:t>
            </a:r>
          </a:p>
        </p:txBody>
      </p:sp>
      <p:sp>
        <p:nvSpPr>
          <p:cNvPr id="2" name="Title 1"/>
          <p:cNvSpPr>
            <a:spLocks noGrp="1"/>
          </p:cNvSpPr>
          <p:nvPr>
            <p:ph type="title"/>
          </p:nvPr>
        </p:nvSpPr>
        <p:spPr/>
        <p:txBody>
          <a:bodyPr/>
          <a:lstStyle/>
          <a:p>
            <a:r>
              <a:rPr lang="en-US" dirty="0" smtClean="0"/>
              <a:t>DEFINITION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591007"/>
      </p:ext>
    </p:extLst>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839200" cy="1066800"/>
          </a:xfrm>
        </p:spPr>
        <p:txBody>
          <a:bodyPr>
            <a:noAutofit/>
          </a:bodyPr>
          <a:lstStyle/>
          <a:p>
            <a:pPr marL="484632" algn="ctr" eaLnBrk="1" fontAlgn="auto" hangingPunct="1">
              <a:spcAft>
                <a:spcPts val="0"/>
              </a:spcAft>
              <a:defRPr/>
            </a:pPr>
            <a:r>
              <a:rPr lang="en-US" b="1" u="sng" dirty="0" smtClean="0">
                <a:solidFill>
                  <a:schemeClr val="accent3"/>
                </a:solidFill>
                <a:latin typeface="Times New Roman" pitchFamily="18" charset="0"/>
                <a:cs typeface="Times New Roman" pitchFamily="18" charset="0"/>
              </a:rPr>
              <a:t>OBJECTIVES:</a:t>
            </a:r>
            <a:r>
              <a:rPr lang="en-US" dirty="0" smtClean="0">
                <a:solidFill>
                  <a:srgbClr val="FFFF00"/>
                </a:solidFill>
                <a:latin typeface="Times New Roman" pitchFamily="18" charset="0"/>
                <a:cs typeface="Times New Roman" pitchFamily="18" charset="0"/>
              </a:rPr>
              <a:t/>
            </a:r>
            <a:br>
              <a:rPr lang="en-US" dirty="0" smtClean="0">
                <a:solidFill>
                  <a:srgbClr val="FFFF00"/>
                </a:solidFill>
                <a:latin typeface="Times New Roman" pitchFamily="18" charset="0"/>
                <a:cs typeface="Times New Roman" pitchFamily="18" charset="0"/>
              </a:rPr>
            </a:br>
            <a:endParaRPr lang="en-US" dirty="0">
              <a:solidFill>
                <a:srgbClr val="FFFF00"/>
              </a:solidFill>
              <a:latin typeface="Times New Roman" pitchFamily="18" charset="0"/>
              <a:cs typeface="Times New Roman" pitchFamily="18" charset="0"/>
            </a:endParaRPr>
          </a:p>
        </p:txBody>
      </p:sp>
      <p:sp>
        <p:nvSpPr>
          <p:cNvPr id="45059" name="Content Placeholder 2"/>
          <p:cNvSpPr>
            <a:spLocks noGrp="1"/>
          </p:cNvSpPr>
          <p:nvPr>
            <p:ph sz="quarter" idx="1"/>
          </p:nvPr>
        </p:nvSpPr>
        <p:spPr>
          <a:xfrm>
            <a:off x="0" y="1066800"/>
            <a:ext cx="8991600" cy="5791200"/>
          </a:xfrm>
        </p:spPr>
        <p:txBody>
          <a:bodyPr>
            <a:normAutofit fontScale="92500"/>
          </a:bodyPr>
          <a:lstStyle/>
          <a:p>
            <a:pPr marL="274320" indent="-274320" eaLnBrk="1" fontAlgn="auto" hangingPunct="1">
              <a:spcAft>
                <a:spcPts val="0"/>
              </a:spcAft>
              <a:buFont typeface="Wingdings" pitchFamily="2" charset="2"/>
              <a:buChar char="Ø"/>
              <a:defRPr/>
            </a:pPr>
            <a:r>
              <a:rPr lang="en-US" b="1" u="sng" dirty="0" smtClean="0">
                <a:solidFill>
                  <a:schemeClr val="accent3"/>
                </a:solidFill>
                <a:latin typeface="Times New Roman" pitchFamily="18" charset="0"/>
                <a:cs typeface="Times New Roman" pitchFamily="18" charset="0"/>
              </a:rPr>
              <a:t>To redesigned </a:t>
            </a:r>
            <a:r>
              <a:rPr lang="en-US" dirty="0" smtClean="0">
                <a:latin typeface="Times New Roman" pitchFamily="18" charset="0"/>
                <a:cs typeface="Times New Roman" pitchFamily="18" charset="0"/>
              </a:rPr>
              <a:t>the district mental health program (DMHP) .</a:t>
            </a:r>
          </a:p>
          <a:p>
            <a:pPr marL="274320" indent="-274320" eaLnBrk="1" fontAlgn="auto" hangingPunct="1">
              <a:spcAft>
                <a:spcPts val="0"/>
              </a:spcAft>
              <a:buFont typeface="Wingdings" pitchFamily="2" charset="2"/>
              <a:buChar char="Ø"/>
              <a:defRPr/>
            </a:pPr>
            <a:endParaRPr lang="en-US" dirty="0" smtClean="0">
              <a:latin typeface="Times New Roman" pitchFamily="18" charset="0"/>
              <a:cs typeface="Times New Roman" pitchFamily="18" charset="0"/>
            </a:endParaRPr>
          </a:p>
          <a:p>
            <a:pPr marL="274320" indent="-274320" eaLnBrk="1" fontAlgn="auto" hangingPunct="1">
              <a:spcAft>
                <a:spcPts val="0"/>
              </a:spcAft>
              <a:buFont typeface="Wingdings" pitchFamily="2" charset="2"/>
              <a:buChar char="Ø"/>
              <a:defRPr/>
            </a:pPr>
            <a:r>
              <a:rPr lang="en-US" b="1" u="sng" dirty="0" smtClean="0">
                <a:solidFill>
                  <a:schemeClr val="accent3"/>
                </a:solidFill>
                <a:latin typeface="Times New Roman" pitchFamily="18" charset="0"/>
                <a:cs typeface="Times New Roman" pitchFamily="18" charset="0"/>
              </a:rPr>
              <a:t>To strengthening </a:t>
            </a:r>
            <a:r>
              <a:rPr lang="en-US" dirty="0" smtClean="0">
                <a:latin typeface="Times New Roman" pitchFamily="18" charset="0"/>
                <a:cs typeface="Times New Roman" pitchFamily="18" charset="0"/>
              </a:rPr>
              <a:t>the medical college psychiatry departments.</a:t>
            </a:r>
          </a:p>
          <a:p>
            <a:pPr marL="274320" indent="-274320" eaLnBrk="1" fontAlgn="auto" hangingPunct="1">
              <a:spcAft>
                <a:spcPts val="0"/>
              </a:spcAft>
              <a:buFont typeface="Wingdings" pitchFamily="2" charset="2"/>
              <a:buChar char="Ø"/>
              <a:defRPr/>
            </a:pPr>
            <a:endParaRPr lang="en-US" dirty="0" smtClean="0">
              <a:latin typeface="Times New Roman" pitchFamily="18" charset="0"/>
              <a:cs typeface="Times New Roman" pitchFamily="18" charset="0"/>
            </a:endParaRPr>
          </a:p>
          <a:p>
            <a:pPr marL="274320" indent="-274320" eaLnBrk="1" fontAlgn="auto" hangingPunct="1">
              <a:spcAft>
                <a:spcPts val="0"/>
              </a:spcAft>
              <a:buFont typeface="Wingdings" pitchFamily="2" charset="2"/>
              <a:buChar char="Ø"/>
              <a:defRPr/>
            </a:pPr>
            <a:r>
              <a:rPr lang="en-US" b="1" u="sng" dirty="0" smtClean="0">
                <a:solidFill>
                  <a:schemeClr val="accent3"/>
                </a:solidFill>
                <a:latin typeface="Times New Roman" pitchFamily="18" charset="0"/>
                <a:cs typeface="Times New Roman" pitchFamily="18" charset="0"/>
              </a:rPr>
              <a:t>To streamlining </a:t>
            </a:r>
            <a:r>
              <a:rPr lang="en-US" dirty="0" smtClean="0">
                <a:latin typeface="Times New Roman" pitchFamily="18" charset="0"/>
                <a:cs typeface="Times New Roman" pitchFamily="18" charset="0"/>
              </a:rPr>
              <a:t>and modernization of mental hospitals to transform them from the present .</a:t>
            </a:r>
          </a:p>
          <a:p>
            <a:pPr marL="274320" indent="-274320" eaLnBrk="1" fontAlgn="auto" hangingPunct="1">
              <a:spcAft>
                <a:spcPts val="0"/>
              </a:spcAft>
              <a:buFont typeface="Wingdings" pitchFamily="2" charset="2"/>
              <a:buChar char="Ø"/>
              <a:defRPr/>
            </a:pPr>
            <a:endParaRPr lang="en-US" dirty="0" smtClean="0">
              <a:latin typeface="Times New Roman" pitchFamily="18" charset="0"/>
              <a:cs typeface="Times New Roman" pitchFamily="18" charset="0"/>
            </a:endParaRPr>
          </a:p>
          <a:p>
            <a:pPr marL="274320" indent="-274320" eaLnBrk="1" fontAlgn="auto" hangingPunct="1">
              <a:spcAft>
                <a:spcPts val="0"/>
              </a:spcAft>
              <a:buFont typeface="Wingdings" pitchFamily="2" charset="2"/>
              <a:buChar char="Ø"/>
              <a:defRPr/>
            </a:pPr>
            <a:r>
              <a:rPr lang="en-US" b="1" u="sng" dirty="0" smtClean="0">
                <a:solidFill>
                  <a:schemeClr val="accent3"/>
                </a:solidFill>
                <a:latin typeface="Times New Roman" pitchFamily="18" charset="0"/>
                <a:cs typeface="Times New Roman" pitchFamily="18" charset="0"/>
              </a:rPr>
              <a:t>To Strengthening </a:t>
            </a:r>
            <a:r>
              <a:rPr lang="en-US" dirty="0" smtClean="0">
                <a:latin typeface="Times New Roman" pitchFamily="18" charset="0"/>
                <a:cs typeface="Times New Roman" pitchFamily="18" charset="0"/>
              </a:rPr>
              <a:t>of central and state mental health authorities in order that they may effectively fulfill their role of monitoring ongoing mental health programs.</a:t>
            </a:r>
          </a:p>
          <a:p>
            <a:pPr marL="274320" indent="-274320" eaLnBrk="1" fontAlgn="auto" hangingPunct="1">
              <a:spcAft>
                <a:spcPts val="0"/>
              </a:spcAft>
              <a:buFont typeface="Wingdings" pitchFamily="2" charset="2"/>
              <a:buChar char="Ø"/>
              <a:defRPr/>
            </a:pPr>
            <a:endParaRPr lang="en-US" dirty="0" smtClean="0">
              <a:latin typeface="Times New Roman" pitchFamily="18" charset="0"/>
              <a:cs typeface="Times New Roman" pitchFamily="18" charset="0"/>
            </a:endParaRPr>
          </a:p>
          <a:p>
            <a:pPr marL="274320" indent="-274320" eaLnBrk="1" fontAlgn="auto" hangingPunct="1">
              <a:spcAft>
                <a:spcPts val="0"/>
              </a:spcAft>
              <a:buFont typeface="Wingdings" pitchFamily="2" charset="2"/>
              <a:buChar char="Ø"/>
              <a:defRPr/>
            </a:pPr>
            <a:r>
              <a:rPr lang="en-US" b="1" u="sng" dirty="0" smtClean="0">
                <a:solidFill>
                  <a:schemeClr val="accent3"/>
                </a:solidFill>
                <a:latin typeface="Times New Roman" pitchFamily="18" charset="0"/>
                <a:cs typeface="Times New Roman" pitchFamily="18" charset="0"/>
              </a:rPr>
              <a:t>To research </a:t>
            </a:r>
            <a:r>
              <a:rPr lang="en-US" dirty="0" smtClean="0">
                <a:latin typeface="Times New Roman" pitchFamily="18" charset="0"/>
                <a:cs typeface="Times New Roman" pitchFamily="18" charset="0"/>
              </a:rPr>
              <a:t>and training aimed at build up an extensive database of epidemiological information.</a:t>
            </a:r>
          </a:p>
          <a:p>
            <a:pPr marL="274320" indent="-274320" eaLnBrk="1" fontAlgn="auto" hangingPunct="1">
              <a:spcAft>
                <a:spcPts val="0"/>
              </a:spcAft>
              <a:buFont typeface="Wingdings 2" pitchFamily="18" charset="2"/>
              <a:buChar char=""/>
              <a:defRPr/>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9759482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1371600"/>
          </a:xfrm>
        </p:spPr>
        <p:txBody>
          <a:bodyPr>
            <a:noAutofit/>
          </a:bodyPr>
          <a:lstStyle/>
          <a:p>
            <a:pPr marL="484632" algn="ctr" eaLnBrk="1" fontAlgn="auto" hangingPunct="1">
              <a:spcAft>
                <a:spcPts val="0"/>
              </a:spcAft>
              <a:defRPr/>
            </a:pPr>
            <a:r>
              <a:rPr lang="en-US" sz="4800" b="1" u="sng" dirty="0" smtClean="0">
                <a:solidFill>
                  <a:schemeClr val="accent3"/>
                </a:solidFill>
                <a:latin typeface="Times New Roman" pitchFamily="18" charset="0"/>
                <a:cs typeface="Times New Roman" pitchFamily="18" charset="0"/>
              </a:rPr>
              <a:t>GOALS </a:t>
            </a:r>
            <a:br>
              <a:rPr lang="en-US" sz="4800" b="1" u="sng" dirty="0" smtClean="0">
                <a:solidFill>
                  <a:schemeClr val="accent3"/>
                </a:solidFill>
                <a:latin typeface="Times New Roman" pitchFamily="18" charset="0"/>
                <a:cs typeface="Times New Roman" pitchFamily="18" charset="0"/>
              </a:rPr>
            </a:br>
            <a:endParaRPr lang="en-US" sz="4800" b="1" u="sng" dirty="0">
              <a:solidFill>
                <a:schemeClr val="accent3"/>
              </a:solidFill>
              <a:latin typeface="Times New Roman" pitchFamily="18" charset="0"/>
              <a:cs typeface="Times New Roman" pitchFamily="18" charset="0"/>
            </a:endParaRPr>
          </a:p>
        </p:txBody>
      </p:sp>
      <p:sp>
        <p:nvSpPr>
          <p:cNvPr id="57347" name="Content Placeholder 2"/>
          <p:cNvSpPr>
            <a:spLocks noGrp="1"/>
          </p:cNvSpPr>
          <p:nvPr>
            <p:ph sz="quarter" idx="1"/>
          </p:nvPr>
        </p:nvSpPr>
        <p:spPr>
          <a:xfrm>
            <a:off x="0" y="1295400"/>
            <a:ext cx="9144000" cy="5562600"/>
          </a:xfrm>
        </p:spPr>
        <p:txBody>
          <a:bodyPr/>
          <a:lstStyle/>
          <a:p>
            <a:pPr eaLnBrk="1" hangingPunct="1">
              <a:buFont typeface="Wingdings" pitchFamily="2" charset="2"/>
              <a:buChar char="v"/>
            </a:pPr>
            <a:r>
              <a:rPr lang="en-US" altLang="en-US" sz="2800" dirty="0" smtClean="0">
                <a:latin typeface="Times New Roman" pitchFamily="18" charset="0"/>
                <a:cs typeface="Times New Roman" pitchFamily="18" charset="0"/>
              </a:rPr>
              <a:t>District mental health program will be extended to one district attached to each of the 100 medical college  in the country , thereby covering 100 districts in the first phases, there by expanding it across the country.</a:t>
            </a:r>
          </a:p>
          <a:p>
            <a:pPr eaLnBrk="1" hangingPunct="1">
              <a:buFont typeface="Wingdings" pitchFamily="2" charset="2"/>
              <a:buChar char="v"/>
            </a:pPr>
            <a:endParaRPr lang="en-US" altLang="en-US" sz="2800" dirty="0" smtClean="0">
              <a:latin typeface="Times New Roman" pitchFamily="18" charset="0"/>
              <a:cs typeface="Times New Roman" pitchFamily="18" charset="0"/>
            </a:endParaRPr>
          </a:p>
          <a:p>
            <a:pPr eaLnBrk="1" hangingPunct="1">
              <a:buFont typeface="Wingdings" pitchFamily="2" charset="2"/>
              <a:buChar char="v"/>
            </a:pPr>
            <a:endParaRPr lang="en-US" altLang="en-US" sz="2800" dirty="0" smtClean="0">
              <a:latin typeface="Times New Roman" pitchFamily="18" charset="0"/>
              <a:cs typeface="Times New Roman" pitchFamily="18" charset="0"/>
            </a:endParaRPr>
          </a:p>
          <a:p>
            <a:pPr eaLnBrk="1" hangingPunct="1">
              <a:buFont typeface="Wingdings" pitchFamily="2" charset="2"/>
              <a:buChar char="v"/>
            </a:pPr>
            <a:r>
              <a:rPr lang="en-US" altLang="en-US" sz="2800" dirty="0" smtClean="0">
                <a:latin typeface="Times New Roman" pitchFamily="18" charset="0"/>
                <a:cs typeface="Times New Roman" pitchFamily="18" charset="0"/>
              </a:rPr>
              <a:t>Streamlining and modernization of mental hospital with the aim of reduction in chronicity through intensive therapeutic intervention using non-conventional anti-psychotic medication ,promoting care of chronically mentally ill patients in the community using outreach maintains</a:t>
            </a:r>
            <a:r>
              <a:rPr lang="gu-IN" altLang="en-US" dirty="0" smtClean="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modalities.</a:t>
            </a:r>
          </a:p>
          <a:p>
            <a:pPr eaLnBrk="1" hangingPunct="1">
              <a:buFont typeface="Wingdings 2" pitchFamily="18" charset="2"/>
              <a:buChar char=""/>
            </a:pPr>
            <a:endParaRPr lang="en-US" alt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952101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b="1" dirty="0"/>
              <a:t>INTERDISCIPLINARY</a:t>
            </a:r>
            <a:r>
              <a:rPr lang="en-US" dirty="0"/>
              <a:t> </a:t>
            </a:r>
            <a:r>
              <a:rPr lang="en-US" b="1" dirty="0"/>
              <a:t>TEAM</a:t>
            </a:r>
            <a:endParaRPr lang="en-US" dirty="0"/>
          </a:p>
        </p:txBody>
      </p:sp>
      <p:sp>
        <p:nvSpPr>
          <p:cNvPr id="3" name="Content Placeholder 2"/>
          <p:cNvSpPr>
            <a:spLocks noGrp="1"/>
          </p:cNvSpPr>
          <p:nvPr>
            <p:ph idx="1"/>
          </p:nvPr>
        </p:nvSpPr>
        <p:spPr>
          <a:xfrm>
            <a:off x="457200" y="1752600"/>
            <a:ext cx="8229600" cy="4821936"/>
          </a:xfrm>
        </p:spPr>
        <p:txBody>
          <a:bodyPr>
            <a:normAutofit fontScale="85000" lnSpcReduction="10000"/>
          </a:bodyPr>
          <a:lstStyle/>
          <a:p>
            <a:r>
              <a:rPr lang="en-IN" sz="3300" b="1" dirty="0"/>
              <a:t>Psychiatrist: </a:t>
            </a:r>
          </a:p>
          <a:p>
            <a:r>
              <a:rPr lang="en-IN" dirty="0"/>
              <a:t>The psychiatrist is a physician certified in psychiatry by the American Board of Psychiatry and Neurology, which requires a 3-year residency, 2 years of clinical practice, and completion of an examination.</a:t>
            </a:r>
          </a:p>
          <a:p>
            <a:r>
              <a:rPr lang="en-IN" dirty="0"/>
              <a:t>The primary function of the psychiatrist is diagnosis of mental disorders and prescription of medical treatments.</a:t>
            </a:r>
          </a:p>
          <a:p>
            <a:r>
              <a:rPr lang="en-IN" dirty="0"/>
              <a:t>• </a:t>
            </a:r>
            <a:r>
              <a:rPr lang="en-IN" sz="3300" b="1" dirty="0"/>
              <a:t>Psychologist</a:t>
            </a:r>
            <a:r>
              <a:rPr lang="en-IN" dirty="0"/>
              <a:t>: </a:t>
            </a:r>
          </a:p>
          <a:p>
            <a:r>
              <a:rPr lang="en-IN" dirty="0"/>
              <a:t>The clinical psychologist has a doctorate (Ph.D.) in clinical psychology and is prepared to practice therapy, conduct research, and interpret psychological tests. Psychologists may also participate in the design of therapy programs for groups of individuals.</a:t>
            </a:r>
          </a:p>
          <a:p>
            <a:endParaRPr lang="en-US" dirty="0"/>
          </a:p>
        </p:txBody>
      </p:sp>
    </p:spTree>
    <p:extLst>
      <p:ext uri="{BB962C8B-B14F-4D97-AF65-F5344CB8AC3E}">
        <p14:creationId xmlns:p14="http://schemas.microsoft.com/office/powerpoint/2010/main" val="3347604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fontScale="92500" lnSpcReduction="10000"/>
          </a:bodyPr>
          <a:lstStyle/>
          <a:p>
            <a:r>
              <a:rPr lang="en-IN" sz="3000" b="1" dirty="0"/>
              <a:t>Psychiatric social worker:</a:t>
            </a:r>
            <a:endParaRPr lang="en-IN" b="1" dirty="0"/>
          </a:p>
          <a:p>
            <a:r>
              <a:rPr lang="en-IN" dirty="0"/>
              <a:t> Most psychiatric social workers are prepared at the master’s level, and they are licensed in some states. Social workers may practice therapy and often have the primary responsibility for working with families, community support, and referral.</a:t>
            </a:r>
          </a:p>
          <a:p>
            <a:r>
              <a:rPr lang="en-IN" sz="3000" b="1" dirty="0"/>
              <a:t>• Occupational therapist:</a:t>
            </a:r>
          </a:p>
          <a:p>
            <a:r>
              <a:rPr lang="en-IN" dirty="0"/>
              <a:t> Occupational therapists may have an associate degree (certified occupational therapy assistant) or a baccalaureate degree (certified occupational therapist). Occupational therapy focuses on the functional abilities of the client and ways to improve client functioning such as working with arts and crafts and focusing on psychomotor skills.</a:t>
            </a:r>
          </a:p>
          <a:p>
            <a:endParaRPr lang="en-US" dirty="0"/>
          </a:p>
        </p:txBody>
      </p:sp>
    </p:spTree>
    <p:extLst>
      <p:ext uri="{BB962C8B-B14F-4D97-AF65-F5344CB8AC3E}">
        <p14:creationId xmlns:p14="http://schemas.microsoft.com/office/powerpoint/2010/main" val="1806277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r>
              <a:rPr lang="en-IN" dirty="0"/>
              <a:t> </a:t>
            </a:r>
            <a:r>
              <a:rPr lang="en-IN" sz="3300" b="1" dirty="0"/>
              <a:t>Psychiatric nurse: </a:t>
            </a:r>
            <a:endParaRPr lang="en-IN" b="1" dirty="0"/>
          </a:p>
          <a:p>
            <a:r>
              <a:rPr lang="en-IN" dirty="0"/>
              <a:t>The registered nurse gains experience in working with clients with psychiatric disorders after graduation from an accredited program of nursing and completion of the licensure examination. </a:t>
            </a:r>
          </a:p>
        </p:txBody>
      </p:sp>
    </p:spTree>
    <p:extLst>
      <p:ext uri="{BB962C8B-B14F-4D97-AF65-F5344CB8AC3E}">
        <p14:creationId xmlns:p14="http://schemas.microsoft.com/office/powerpoint/2010/main" val="1655059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b="1" dirty="0"/>
              <a:t>Role of psychiatric nurse</a:t>
            </a:r>
            <a:endParaRPr lang="en-US" dirty="0"/>
          </a:p>
        </p:txBody>
      </p:sp>
      <p:sp>
        <p:nvSpPr>
          <p:cNvPr id="3" name="Content Placeholder 2"/>
          <p:cNvSpPr>
            <a:spLocks noGrp="1"/>
          </p:cNvSpPr>
          <p:nvPr>
            <p:ph idx="1"/>
          </p:nvPr>
        </p:nvSpPr>
        <p:spPr>
          <a:xfrm>
            <a:off x="457200" y="1371600"/>
            <a:ext cx="8229600" cy="5202936"/>
          </a:xfrm>
        </p:spPr>
        <p:txBody>
          <a:bodyPr>
            <a:normAutofit fontScale="92500" lnSpcReduction="20000"/>
          </a:bodyPr>
          <a:lstStyle/>
          <a:p>
            <a:pPr marL="624078" indent="-514350">
              <a:buFont typeface="+mj-lt"/>
              <a:buAutoNum type="arabicPeriod"/>
            </a:pPr>
            <a:r>
              <a:rPr lang="en-US" dirty="0" smtClean="0"/>
              <a:t>Role </a:t>
            </a:r>
            <a:r>
              <a:rPr lang="en-US" dirty="0"/>
              <a:t>of generalist </a:t>
            </a:r>
          </a:p>
          <a:p>
            <a:pPr marL="624078" indent="-514350">
              <a:buFont typeface="+mj-lt"/>
              <a:buAutoNum type="arabicPeriod"/>
            </a:pPr>
            <a:r>
              <a:rPr lang="en-US" dirty="0" smtClean="0"/>
              <a:t>Role </a:t>
            </a:r>
            <a:r>
              <a:rPr lang="en-US" dirty="0"/>
              <a:t>of specialist </a:t>
            </a:r>
            <a:r>
              <a:rPr lang="en-US" dirty="0" smtClean="0"/>
              <a:t>    </a:t>
            </a:r>
            <a:endParaRPr lang="gu-IN" dirty="0" smtClean="0"/>
          </a:p>
          <a:p>
            <a:pPr marL="624078" indent="-514350">
              <a:buAutoNum type="arabicPeriod"/>
            </a:pPr>
            <a:r>
              <a:rPr lang="en-US" dirty="0" smtClean="0"/>
              <a:t>community </a:t>
            </a:r>
            <a:r>
              <a:rPr lang="en-US" dirty="0"/>
              <a:t>mental health nurse </a:t>
            </a:r>
          </a:p>
          <a:p>
            <a:pPr marL="624078" indent="-514350">
              <a:buFont typeface="+mj-lt"/>
              <a:buAutoNum type="arabicPeriod"/>
            </a:pPr>
            <a:r>
              <a:rPr lang="en-US" dirty="0" err="1" smtClean="0"/>
              <a:t>psychaitric</a:t>
            </a:r>
            <a:r>
              <a:rPr lang="en-US" dirty="0" smtClean="0"/>
              <a:t> </a:t>
            </a:r>
            <a:r>
              <a:rPr lang="en-US" dirty="0"/>
              <a:t>home care nurse </a:t>
            </a:r>
          </a:p>
          <a:p>
            <a:pPr marL="624078" indent="-514350">
              <a:buFont typeface="+mj-lt"/>
              <a:buAutoNum type="arabicPeriod"/>
            </a:pPr>
            <a:r>
              <a:rPr lang="en-US" dirty="0" smtClean="0"/>
              <a:t>forensic </a:t>
            </a:r>
            <a:r>
              <a:rPr lang="en-US" dirty="0" err="1"/>
              <a:t>psychaitric</a:t>
            </a:r>
            <a:r>
              <a:rPr lang="en-US" dirty="0"/>
              <a:t> nurse </a:t>
            </a:r>
          </a:p>
          <a:p>
            <a:pPr marL="624078" indent="-514350">
              <a:buFont typeface="+mj-lt"/>
              <a:buAutoNum type="arabicPeriod"/>
            </a:pPr>
            <a:r>
              <a:rPr lang="en-US" dirty="0" smtClean="0"/>
              <a:t>psychiatric </a:t>
            </a:r>
            <a:r>
              <a:rPr lang="en-US" dirty="0"/>
              <a:t>consultation </a:t>
            </a:r>
          </a:p>
          <a:p>
            <a:pPr marL="624078" indent="-514350">
              <a:buFont typeface="+mj-lt"/>
              <a:buAutoNum type="arabicPeriod"/>
            </a:pPr>
            <a:r>
              <a:rPr lang="en-US" dirty="0" smtClean="0"/>
              <a:t>case manager </a:t>
            </a:r>
          </a:p>
          <a:p>
            <a:pPr marL="624078" indent="-514350">
              <a:buFont typeface="+mj-lt"/>
              <a:buAutoNum type="arabicPeriod"/>
            </a:pPr>
            <a:r>
              <a:rPr lang="en-US" dirty="0" err="1" smtClean="0"/>
              <a:t>geropsychaitric</a:t>
            </a:r>
            <a:r>
              <a:rPr lang="en-US" dirty="0" smtClean="0"/>
              <a:t> </a:t>
            </a:r>
            <a:r>
              <a:rPr lang="en-US" dirty="0"/>
              <a:t>nurse </a:t>
            </a:r>
          </a:p>
          <a:p>
            <a:pPr marL="624078" indent="-514350">
              <a:buFont typeface="+mj-lt"/>
              <a:buAutoNum type="arabicPeriod"/>
            </a:pPr>
            <a:r>
              <a:rPr lang="en-US" dirty="0" smtClean="0"/>
              <a:t>parish </a:t>
            </a:r>
            <a:r>
              <a:rPr lang="en-US" dirty="0"/>
              <a:t>nurse </a:t>
            </a:r>
          </a:p>
          <a:p>
            <a:pPr marL="624078" indent="-514350">
              <a:buFont typeface="+mj-lt"/>
              <a:buAutoNum type="arabicPeriod"/>
            </a:pPr>
            <a:r>
              <a:rPr lang="en-US" dirty="0" smtClean="0"/>
              <a:t>telehealth </a:t>
            </a:r>
            <a:r>
              <a:rPr lang="en-US" dirty="0"/>
              <a:t>/ </a:t>
            </a:r>
            <a:r>
              <a:rPr lang="en-US" dirty="0" err="1"/>
              <a:t>telenurse</a:t>
            </a:r>
            <a:r>
              <a:rPr lang="en-US" dirty="0"/>
              <a:t> </a:t>
            </a:r>
          </a:p>
          <a:p>
            <a:pPr marL="624078" indent="-514350">
              <a:buFont typeface="+mj-lt"/>
              <a:buAutoNum type="arabicPeriod"/>
            </a:pPr>
            <a:r>
              <a:rPr lang="en-US" dirty="0" err="1" smtClean="0"/>
              <a:t>nures</a:t>
            </a:r>
            <a:r>
              <a:rPr lang="en-US" dirty="0" smtClean="0"/>
              <a:t> </a:t>
            </a:r>
            <a:r>
              <a:rPr lang="en-US" dirty="0"/>
              <a:t>researcher</a:t>
            </a:r>
          </a:p>
          <a:p>
            <a:pPr marL="624078" indent="-514350">
              <a:buFont typeface="+mj-lt"/>
              <a:buAutoNum type="arabicPeriod"/>
            </a:pPr>
            <a:r>
              <a:rPr lang="en-US" dirty="0" err="1" smtClean="0"/>
              <a:t>psychaitric</a:t>
            </a:r>
            <a:r>
              <a:rPr lang="en-US" dirty="0" smtClean="0"/>
              <a:t> </a:t>
            </a:r>
            <a:r>
              <a:rPr lang="en-US" dirty="0"/>
              <a:t>nurse educator </a:t>
            </a:r>
          </a:p>
          <a:p>
            <a:pPr marL="624078" indent="-514350">
              <a:buFont typeface="+mj-lt"/>
              <a:buAutoNum type="arabicPeriod"/>
            </a:pPr>
            <a:r>
              <a:rPr lang="en-US" dirty="0" smtClean="0"/>
              <a:t>nurse </a:t>
            </a:r>
            <a:r>
              <a:rPr lang="en-US" dirty="0"/>
              <a:t>administrator / manager</a:t>
            </a:r>
          </a:p>
          <a:p>
            <a:pPr marL="624078" indent="-514350">
              <a:buFont typeface="+mj-lt"/>
              <a:buAutoNum type="arabicPeriod"/>
            </a:pPr>
            <a:r>
              <a:rPr lang="en-US" dirty="0" err="1" smtClean="0"/>
              <a:t>psychopharmacologist</a:t>
            </a:r>
            <a:r>
              <a:rPr lang="en-US" dirty="0" smtClean="0"/>
              <a:t> </a:t>
            </a:r>
            <a:endParaRPr lang="en-US" dirty="0"/>
          </a:p>
          <a:p>
            <a:pPr marL="624078" indent="-514350">
              <a:buFont typeface="+mj-lt"/>
              <a:buAutoNum type="arabicPeriod"/>
            </a:pPr>
            <a:endParaRPr lang="en-US" dirty="0"/>
          </a:p>
        </p:txBody>
      </p:sp>
    </p:spTree>
    <p:extLst>
      <p:ext uri="{BB962C8B-B14F-4D97-AF65-F5344CB8AC3E}">
        <p14:creationId xmlns:p14="http://schemas.microsoft.com/office/powerpoint/2010/main" val="315554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9277988">
            <a:off x="1066800" y="2819400"/>
            <a:ext cx="7239000"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Footlight MT Light" pitchFamily="18" charset="0"/>
              </a:rPr>
              <a:t>Functions</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of nurse</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in various setting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88305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latin typeface="Andalus" pitchFamily="18" charset="-78"/>
                <a:cs typeface="Andalus" pitchFamily="18" charset="-78"/>
              </a:rPr>
              <a:t>Inpatient psychiatric wards.</a:t>
            </a:r>
          </a:p>
          <a:p>
            <a:r>
              <a:rPr lang="en-US" dirty="0" smtClean="0">
                <a:latin typeface="Andalus" pitchFamily="18" charset="-78"/>
                <a:cs typeface="Andalus" pitchFamily="18" charset="-78"/>
              </a:rPr>
              <a:t>Outpatient dept</a:t>
            </a:r>
          </a:p>
          <a:p>
            <a:r>
              <a:rPr lang="en-US" dirty="0" smtClean="0">
                <a:latin typeface="Andalus" pitchFamily="18" charset="-78"/>
                <a:cs typeface="Andalus" pitchFamily="18" charset="-78"/>
              </a:rPr>
              <a:t>ECT treatment setting</a:t>
            </a:r>
          </a:p>
          <a:p>
            <a:r>
              <a:rPr lang="en-US" dirty="0" smtClean="0">
                <a:latin typeface="Andalus" pitchFamily="18" charset="-78"/>
                <a:cs typeface="Andalus" pitchFamily="18" charset="-78"/>
              </a:rPr>
              <a:t>Psychotherapy unit (establish therapeutic relationship)</a:t>
            </a:r>
          </a:p>
          <a:p>
            <a:r>
              <a:rPr lang="en-US" dirty="0" smtClean="0">
                <a:latin typeface="Andalus" pitchFamily="18" charset="-78"/>
                <a:cs typeface="Andalus" pitchFamily="18" charset="-78"/>
              </a:rPr>
              <a:t>Day care centers</a:t>
            </a:r>
          </a:p>
          <a:p>
            <a:r>
              <a:rPr lang="en-US" dirty="0" smtClean="0">
                <a:latin typeface="Andalus" pitchFamily="18" charset="-78"/>
                <a:cs typeface="Andalus" pitchFamily="18" charset="-78"/>
              </a:rPr>
              <a:t>Family therapy units</a:t>
            </a:r>
          </a:p>
          <a:p>
            <a:r>
              <a:rPr lang="en-US" dirty="0" smtClean="0">
                <a:latin typeface="Andalus" pitchFamily="18" charset="-78"/>
                <a:cs typeface="Andalus" pitchFamily="18" charset="-78"/>
              </a:rPr>
              <a:t>Child psychiatric ward.</a:t>
            </a:r>
          </a:p>
          <a:p>
            <a:endParaRPr lang="en-US" dirty="0">
              <a:latin typeface="Andalus" pitchFamily="18" charset="-78"/>
              <a:cs typeface="Andalus" pitchFamily="18" charset="-78"/>
            </a:endParaRPr>
          </a:p>
        </p:txBody>
      </p:sp>
    </p:spTree>
    <p:extLst>
      <p:ext uri="{BB962C8B-B14F-4D97-AF65-F5344CB8AC3E}">
        <p14:creationId xmlns:p14="http://schemas.microsoft.com/office/powerpoint/2010/main" val="351769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6019800"/>
          </a:xfrm>
        </p:spPr>
        <p:txBody>
          <a:bodyPr/>
          <a:lstStyle/>
          <a:p>
            <a:r>
              <a:rPr lang="en-US" dirty="0" smtClean="0">
                <a:latin typeface="Footlight MT Light" pitchFamily="18" charset="0"/>
              </a:rPr>
              <a:t>Home setting.</a:t>
            </a:r>
          </a:p>
          <a:p>
            <a:r>
              <a:rPr lang="en-US" dirty="0" smtClean="0">
                <a:latin typeface="Footlight MT Light" pitchFamily="18" charset="0"/>
              </a:rPr>
              <a:t>Community mental health centers</a:t>
            </a:r>
          </a:p>
          <a:p>
            <a:r>
              <a:rPr lang="en-US" dirty="0" smtClean="0">
                <a:latin typeface="Footlight MT Light" pitchFamily="18" charset="0"/>
              </a:rPr>
              <a:t>Hospice care centers </a:t>
            </a:r>
          </a:p>
          <a:p>
            <a:r>
              <a:rPr lang="en-US" dirty="0" smtClean="0">
                <a:latin typeface="Footlight MT Light" pitchFamily="18" charset="0"/>
              </a:rPr>
              <a:t>Emergency departments.</a:t>
            </a:r>
          </a:p>
          <a:p>
            <a:r>
              <a:rPr lang="en-US" dirty="0" smtClean="0">
                <a:latin typeface="Footlight MT Light" pitchFamily="18" charset="0"/>
              </a:rPr>
              <a:t>Medical inpatient wards</a:t>
            </a:r>
          </a:p>
          <a:p>
            <a:r>
              <a:rPr lang="en-US" dirty="0" smtClean="0">
                <a:latin typeface="Footlight MT Light" pitchFamily="18" charset="0"/>
              </a:rPr>
              <a:t>Industrial medical centers hospital for criminal insane, jail and prisons.</a:t>
            </a:r>
            <a:endParaRPr lang="en-US" dirty="0">
              <a:latin typeface="Footlight MT Light" pitchFamily="18" charset="0"/>
            </a:endParaRPr>
          </a:p>
        </p:txBody>
      </p:sp>
    </p:spTree>
    <p:extLst>
      <p:ext uri="{BB962C8B-B14F-4D97-AF65-F5344CB8AC3E}">
        <p14:creationId xmlns:p14="http://schemas.microsoft.com/office/powerpoint/2010/main" val="143084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066800"/>
            <a:ext cx="9144000" cy="2438400"/>
          </a:xfrm>
        </p:spPr>
        <p:txBody>
          <a:bodyPr>
            <a:normAutofit fontScale="90000"/>
          </a:bodyPr>
          <a:lstStyle/>
          <a:p>
            <a:pPr algn="ctr" eaLnBrk="1" hangingPunct="1">
              <a:defRPr/>
            </a:pPr>
            <a:r>
              <a:rPr lang="en-US" sz="4800" dirty="0" smtClean="0"/>
              <a:t/>
            </a:r>
            <a:br>
              <a:rPr lang="en-US" sz="4800" dirty="0" smtClean="0"/>
            </a:br>
            <a:r>
              <a:rPr lang="en-US" sz="4800" dirty="0" smtClean="0"/>
              <a:t/>
            </a:r>
            <a:br>
              <a:rPr lang="en-US" sz="4800" dirty="0" smtClean="0"/>
            </a:br>
            <a:r>
              <a:rPr lang="en-US" sz="4800" b="1" dirty="0" smtClean="0">
                <a:latin typeface="Book Antiqua" pitchFamily="18" charset="0"/>
              </a:rPr>
              <a:t>QUALITIES OF PSYCHIATRIC NURSE </a:t>
            </a:r>
            <a:br>
              <a:rPr lang="en-US" sz="4800" b="1" dirty="0" smtClean="0">
                <a:latin typeface="Book Antiqua" pitchFamily="18" charset="0"/>
              </a:rPr>
            </a:br>
            <a:r>
              <a:rPr lang="en-US" sz="4800" b="1" dirty="0" smtClean="0">
                <a:latin typeface="Book Antiqua" pitchFamily="18" charset="0"/>
              </a:rPr>
              <a:t>&amp; </a:t>
            </a:r>
            <a:br>
              <a:rPr lang="en-US" sz="4800" b="1" dirty="0" smtClean="0">
                <a:latin typeface="Book Antiqua" pitchFamily="18" charset="0"/>
              </a:rPr>
            </a:br>
            <a:r>
              <a:rPr lang="en-US" sz="4800" b="1" dirty="0" smtClean="0">
                <a:latin typeface="Book Antiqua" pitchFamily="18" charset="0"/>
              </a:rPr>
              <a:t>PRINCIPLES OF PSYCHIATRIC NURSING</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9640715"/>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
                                          </p:val>
                                        </p:tav>
                                        <p:tav tm="100000">
                                          <p:val>
                                            <p:strVal val="#ppt_w"/>
                                          </p:val>
                                        </p:tav>
                                      </p:tavLst>
                                    </p:anim>
                                    <p:anim calcmode="lin" valueType="num">
                                      <p:cBhvr>
                                        <p:cTn id="8" dur="2000" fill="hold"/>
                                        <p:tgtEl>
                                          <p:spTgt spid="20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050"/>
                                        </p:tgtEl>
                                        <p:attrNameLst>
                                          <p:attrName>ppt_x</p:attrName>
                                        </p:attrNameLst>
                                      </p:cBhvr>
                                      <p:tavLst>
                                        <p:tav tm="0">
                                          <p:val>
                                            <p:strVal val="#ppt_x-.4"/>
                                          </p:val>
                                        </p:tav>
                                        <p:tav tm="100000">
                                          <p:val>
                                            <p:strVal val="#ppt_x"/>
                                          </p:val>
                                        </p:tav>
                                      </p:tavLst>
                                    </p:anim>
                                    <p:anim calcmode="lin" valueType="num">
                                      <p:cBhvr>
                                        <p:cTn id="10" dur="2000" fill="hold"/>
                                        <p:tgtEl>
                                          <p:spTgt spid="20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37688"/>
            <a:ext cx="8229600" cy="4325112"/>
          </a:xfrm>
        </p:spPr>
        <p:txBody>
          <a:bodyPr/>
          <a:lstStyle/>
          <a:p>
            <a:pPr>
              <a:buNone/>
            </a:pPr>
            <a:r>
              <a:rPr lang="en-US" b="1" dirty="0" smtClean="0"/>
              <a:t>The ability to accept self:</a:t>
            </a:r>
          </a:p>
          <a:p>
            <a:r>
              <a:rPr lang="en-US" dirty="0" smtClean="0"/>
              <a:t>Mentally healthy individual feels comfortable about himself.</a:t>
            </a:r>
          </a:p>
          <a:p>
            <a:r>
              <a:rPr lang="en-US" dirty="0" smtClean="0"/>
              <a:t>he has a self respect.</a:t>
            </a:r>
          </a:p>
          <a:p>
            <a:pPr>
              <a:buNone/>
            </a:pPr>
            <a:r>
              <a:rPr lang="en-US" b="1" dirty="0" smtClean="0"/>
              <a:t>The capacity to feel right towards others:</a:t>
            </a:r>
          </a:p>
          <a:p>
            <a:r>
              <a:rPr lang="en-US" dirty="0" smtClean="0"/>
              <a:t>The good mentally health is able to be sincerely interested in others welfare.</a:t>
            </a:r>
          </a:p>
        </p:txBody>
      </p:sp>
      <p:sp>
        <p:nvSpPr>
          <p:cNvPr id="2" name="Title 1"/>
          <p:cNvSpPr>
            <a:spLocks noGrp="1"/>
          </p:cNvSpPr>
          <p:nvPr>
            <p:ph type="title"/>
          </p:nvPr>
        </p:nvSpPr>
        <p:spPr>
          <a:xfrm>
            <a:off x="457200" y="1981200"/>
            <a:ext cx="8229600" cy="1066800"/>
          </a:xfrm>
        </p:spPr>
        <p:txBody>
          <a:bodyPr>
            <a:normAutofit/>
          </a:bodyPr>
          <a:lstStyle/>
          <a:p>
            <a:r>
              <a:rPr lang="en-US" dirty="0" smtClean="0"/>
              <a:t>COMPONENTS OF MENTAL HEALTH</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26535"/>
      </p:ext>
    </p:extLst>
  </p:cSld>
  <p:clrMapOvr>
    <a:masterClrMapping/>
  </p:clrMapOvr>
  <p:transition>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990600"/>
            <a:ext cx="9144000" cy="6858000"/>
          </a:xfrm>
        </p:spPr>
        <p:txBody>
          <a:bodyPr/>
          <a:lstStyle/>
          <a:p>
            <a:pPr algn="ctr" eaLnBrk="1" hangingPunct="1">
              <a:buFontTx/>
              <a:buNone/>
            </a:pPr>
            <a:r>
              <a:rPr lang="en-US" altLang="en-US" dirty="0" smtClean="0">
                <a:solidFill>
                  <a:schemeClr val="tx2"/>
                </a:solidFill>
              </a:rPr>
              <a:t>PSYCHIATRY</a:t>
            </a:r>
            <a:r>
              <a:rPr lang="en-US" altLang="en-US" dirty="0" smtClean="0"/>
              <a:t>  </a:t>
            </a:r>
          </a:p>
          <a:p>
            <a:pPr algn="ctr" eaLnBrk="1" hangingPunct="1">
              <a:buFontTx/>
              <a:buNone/>
            </a:pPr>
            <a:r>
              <a:rPr lang="en-US" altLang="en-US" dirty="0" smtClean="0"/>
              <a:t>   </a:t>
            </a:r>
            <a:r>
              <a:rPr lang="en-US" altLang="en-US" b="1" dirty="0" smtClean="0">
                <a:latin typeface="Book Antiqua" pitchFamily="18" charset="0"/>
              </a:rPr>
              <a:t>It is branch of medicine that deals with the diagnosis, treatment &amp; prevention of mental illness.</a:t>
            </a:r>
          </a:p>
          <a:p>
            <a:pPr algn="ctr" eaLnBrk="1" hangingPunct="1">
              <a:buFontTx/>
              <a:buNone/>
            </a:pPr>
            <a:endParaRPr lang="en-US" altLang="en-US" b="1" dirty="0" smtClean="0">
              <a:latin typeface="Book Antiqua" pitchFamily="18" charset="0"/>
            </a:endParaRPr>
          </a:p>
          <a:p>
            <a:pPr algn="ctr" eaLnBrk="1" hangingPunct="1">
              <a:buFontTx/>
              <a:buNone/>
            </a:pPr>
            <a:r>
              <a:rPr lang="en-US" altLang="en-US" b="1" dirty="0" smtClean="0">
                <a:solidFill>
                  <a:schemeClr val="tx2"/>
                </a:solidFill>
                <a:latin typeface="Book Antiqua" pitchFamily="18" charset="0"/>
              </a:rPr>
              <a:t>PSYCHIATRIC NURSING</a:t>
            </a:r>
          </a:p>
          <a:p>
            <a:pPr algn="ctr" eaLnBrk="1" hangingPunct="1">
              <a:buFontTx/>
              <a:buNone/>
            </a:pPr>
            <a:r>
              <a:rPr lang="en-US" altLang="en-US" b="1" dirty="0" smtClean="0">
                <a:latin typeface="Bookman Old Style" pitchFamily="18" charset="0"/>
              </a:rPr>
              <a:t> </a:t>
            </a:r>
            <a:r>
              <a:rPr lang="en-US" altLang="en-US" b="1" dirty="0" smtClean="0">
                <a:latin typeface="Book Antiqua" pitchFamily="18" charset="0"/>
              </a:rPr>
              <a:t>It is specialized area of nursing practice employing theories of human behavior as it is a science and the professional use of self as it is an art, in the diagnosis &amp; treatment of human responses to actual or potential mental health problem. </a:t>
            </a:r>
          </a:p>
          <a:p>
            <a:pPr eaLnBrk="1" hangingPunct="1">
              <a:buFontTx/>
              <a:buNone/>
            </a:pPr>
            <a:endParaRPr lang="en-US" altLang="en-US" b="1" dirty="0" smtClean="0">
              <a:latin typeface="Book Antiqua" pitchFamily="18" charset="0"/>
            </a:endParaRPr>
          </a:p>
        </p:txBody>
      </p:sp>
    </p:spTree>
    <p:extLst>
      <p:ext uri="{BB962C8B-B14F-4D97-AF65-F5344CB8AC3E}">
        <p14:creationId xmlns:p14="http://schemas.microsoft.com/office/powerpoint/2010/main" val="860712446"/>
      </p:ext>
    </p:extLst>
  </p:cSld>
  <p:clrMapOvr>
    <a:masterClrMapping/>
  </p:clrMapOvr>
  <p:transition>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
            <a:ext cx="9144000" cy="1295400"/>
          </a:xfrm>
        </p:spPr>
        <p:txBody>
          <a:bodyPr/>
          <a:lstStyle/>
          <a:p>
            <a:pPr eaLnBrk="1" hangingPunct="1">
              <a:defRPr/>
            </a:pPr>
            <a:r>
              <a:rPr lang="en-US" b="1" dirty="0" smtClean="0">
                <a:latin typeface="Book Antiqua" pitchFamily="18" charset="0"/>
              </a:rPr>
              <a:t>Qualities of psychiatric nurse</a:t>
            </a:r>
          </a:p>
        </p:txBody>
      </p:sp>
      <p:sp>
        <p:nvSpPr>
          <p:cNvPr id="5123" name="Rectangle 3"/>
          <p:cNvSpPr>
            <a:spLocks noGrp="1" noChangeArrowheads="1"/>
          </p:cNvSpPr>
          <p:nvPr>
            <p:ph type="body" idx="1"/>
          </p:nvPr>
        </p:nvSpPr>
        <p:spPr>
          <a:xfrm>
            <a:off x="0" y="1447800"/>
            <a:ext cx="9144000" cy="5410200"/>
          </a:xfrm>
        </p:spPr>
        <p:txBody>
          <a:bodyPr/>
          <a:lstStyle/>
          <a:p>
            <a:pPr eaLnBrk="1" hangingPunct="1"/>
            <a:r>
              <a:rPr lang="en-US" altLang="en-US" b="1" dirty="0" smtClean="0">
                <a:latin typeface="Book Antiqua" pitchFamily="18" charset="0"/>
              </a:rPr>
              <a:t>Self-awareness</a:t>
            </a:r>
          </a:p>
          <a:p>
            <a:pPr eaLnBrk="1" hangingPunct="1"/>
            <a:r>
              <a:rPr lang="en-US" altLang="en-US" b="1" dirty="0" smtClean="0">
                <a:latin typeface="Book Antiqua" pitchFamily="18" charset="0"/>
              </a:rPr>
              <a:t>Self-acceptance</a:t>
            </a:r>
          </a:p>
          <a:p>
            <a:pPr eaLnBrk="1" hangingPunct="1"/>
            <a:r>
              <a:rPr lang="en-US" altLang="en-US" b="1" dirty="0" smtClean="0">
                <a:latin typeface="Book Antiqua" pitchFamily="18" charset="0"/>
              </a:rPr>
              <a:t>Accepting the client</a:t>
            </a:r>
          </a:p>
          <a:p>
            <a:pPr eaLnBrk="1" hangingPunct="1"/>
            <a:r>
              <a:rPr lang="en-US" altLang="en-US" b="1" dirty="0" smtClean="0">
                <a:latin typeface="Book Antiqua" pitchFamily="18" charset="0"/>
              </a:rPr>
              <a:t>Being sincerely interested in patient care</a:t>
            </a:r>
          </a:p>
          <a:p>
            <a:pPr eaLnBrk="1" hangingPunct="1"/>
            <a:r>
              <a:rPr lang="en-US" altLang="en-US" b="1" dirty="0" smtClean="0">
                <a:latin typeface="Book Antiqua" pitchFamily="18" charset="0"/>
              </a:rPr>
              <a:t>Being available</a:t>
            </a:r>
          </a:p>
          <a:p>
            <a:pPr eaLnBrk="1" hangingPunct="1"/>
            <a:r>
              <a:rPr lang="en-US" altLang="en-US" b="1" dirty="0" smtClean="0">
                <a:latin typeface="Book Antiqua" pitchFamily="18" charset="0"/>
              </a:rPr>
              <a:t>Reliability</a:t>
            </a:r>
          </a:p>
          <a:p>
            <a:pPr eaLnBrk="1" hangingPunct="1"/>
            <a:r>
              <a:rPr lang="en-US" altLang="en-US" b="1" dirty="0" smtClean="0">
                <a:latin typeface="Book Antiqua" pitchFamily="18" charset="0"/>
              </a:rPr>
              <a:t>Professionalism</a:t>
            </a:r>
          </a:p>
          <a:p>
            <a:pPr eaLnBrk="1" hangingPunct="1"/>
            <a:r>
              <a:rPr lang="en-US" altLang="en-US" b="1" dirty="0" smtClean="0">
                <a:latin typeface="Book Antiqua" pitchFamily="18" charset="0"/>
              </a:rPr>
              <a:t>Accountability</a:t>
            </a:r>
          </a:p>
          <a:p>
            <a:pPr eaLnBrk="1" hangingPunct="1"/>
            <a:r>
              <a:rPr lang="en-US" altLang="en-US" b="1" dirty="0" smtClean="0">
                <a:latin typeface="Book Antiqua" pitchFamily="18" charset="0"/>
              </a:rPr>
              <a:t>Ability to think critically</a:t>
            </a:r>
          </a:p>
          <a:p>
            <a:pPr eaLnBrk="1" hangingPunct="1">
              <a:buFontTx/>
              <a:buNone/>
            </a:pPr>
            <a:endParaRPr lang="en-US" altLang="en-US" b="1" dirty="0" smtClean="0">
              <a:latin typeface="Book Antiqua" pitchFamily="18" charset="0"/>
            </a:endParaRPr>
          </a:p>
          <a:p>
            <a:pPr eaLnBrk="1" hangingPunct="1"/>
            <a:endParaRPr lang="en-US" altLang="en-US" dirty="0" smtClean="0"/>
          </a:p>
        </p:txBody>
      </p:sp>
    </p:spTree>
    <p:extLst>
      <p:ext uri="{BB962C8B-B14F-4D97-AF65-F5344CB8AC3E}">
        <p14:creationId xmlns:p14="http://schemas.microsoft.com/office/powerpoint/2010/main" val="3135838579"/>
      </p:ext>
    </p:extLst>
  </p:cSld>
  <p:clrMapOvr>
    <a:masterClrMapping/>
  </p:clrMapOvr>
  <p:transition>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295400"/>
          </a:xfrm>
        </p:spPr>
        <p:txBody>
          <a:bodyPr/>
          <a:lstStyle/>
          <a:p>
            <a:pPr eaLnBrk="1" hangingPunct="1">
              <a:defRPr/>
            </a:pPr>
            <a:r>
              <a:rPr lang="en-US" sz="4000" b="1" dirty="0" smtClean="0">
                <a:latin typeface="Book Antiqua" pitchFamily="18" charset="0"/>
              </a:rPr>
              <a:t>Therapeutic roles of psychiatric nurse</a:t>
            </a:r>
          </a:p>
        </p:txBody>
      </p:sp>
      <p:sp>
        <p:nvSpPr>
          <p:cNvPr id="23555" name="Rectangle 3"/>
          <p:cNvSpPr>
            <a:spLocks noGrp="1" noChangeArrowheads="1"/>
          </p:cNvSpPr>
          <p:nvPr>
            <p:ph type="body" idx="1"/>
          </p:nvPr>
        </p:nvSpPr>
        <p:spPr>
          <a:xfrm>
            <a:off x="0" y="1371600"/>
            <a:ext cx="9144000" cy="5486400"/>
          </a:xfrm>
        </p:spPr>
        <p:txBody>
          <a:bodyPr/>
          <a:lstStyle/>
          <a:p>
            <a:pPr eaLnBrk="1" hangingPunct="1"/>
            <a:r>
              <a:rPr lang="en-US" altLang="en-US" b="1" dirty="0" smtClean="0">
                <a:latin typeface="Book Antiqua" pitchFamily="18" charset="0"/>
              </a:rPr>
              <a:t>Direct care provider</a:t>
            </a:r>
          </a:p>
          <a:p>
            <a:pPr eaLnBrk="1" hangingPunct="1"/>
            <a:r>
              <a:rPr lang="en-US" altLang="en-US" b="1" dirty="0" smtClean="0">
                <a:latin typeface="Book Antiqua" pitchFamily="18" charset="0"/>
              </a:rPr>
              <a:t>Therapeutic environment provider</a:t>
            </a:r>
          </a:p>
          <a:p>
            <a:pPr eaLnBrk="1" hangingPunct="1"/>
            <a:r>
              <a:rPr lang="en-US" altLang="en-US" b="1" dirty="0" smtClean="0">
                <a:latin typeface="Book Antiqua" pitchFamily="18" charset="0"/>
              </a:rPr>
              <a:t>Teacher/ educator</a:t>
            </a:r>
          </a:p>
          <a:p>
            <a:pPr eaLnBrk="1" hangingPunct="1"/>
            <a:r>
              <a:rPr lang="en-US" altLang="en-US" b="1" dirty="0" smtClean="0">
                <a:latin typeface="Book Antiqua" pitchFamily="18" charset="0"/>
              </a:rPr>
              <a:t>Coordinator</a:t>
            </a:r>
          </a:p>
          <a:p>
            <a:pPr eaLnBrk="1" hangingPunct="1"/>
            <a:r>
              <a:rPr lang="en-US" altLang="en-US" b="1" dirty="0" smtClean="0">
                <a:latin typeface="Book Antiqua" pitchFamily="18" charset="0"/>
              </a:rPr>
              <a:t>Advocate</a:t>
            </a:r>
          </a:p>
          <a:p>
            <a:pPr eaLnBrk="1" hangingPunct="1"/>
            <a:r>
              <a:rPr lang="en-US" altLang="en-US" b="1" dirty="0" smtClean="0">
                <a:latin typeface="Book Antiqua" pitchFamily="18" charset="0"/>
              </a:rPr>
              <a:t>Collaborator</a:t>
            </a:r>
          </a:p>
          <a:p>
            <a:pPr eaLnBrk="1" hangingPunct="1"/>
            <a:r>
              <a:rPr lang="en-US" altLang="en-US" b="1" dirty="0" smtClean="0">
                <a:latin typeface="Book Antiqua" pitchFamily="18" charset="0"/>
              </a:rPr>
              <a:t>Case manager</a:t>
            </a:r>
          </a:p>
          <a:p>
            <a:pPr eaLnBrk="1" hangingPunct="1"/>
            <a:r>
              <a:rPr lang="en-US" altLang="en-US" b="1" dirty="0" smtClean="0">
                <a:latin typeface="Book Antiqua" pitchFamily="18" charset="0"/>
              </a:rPr>
              <a:t>researcher</a:t>
            </a:r>
          </a:p>
          <a:p>
            <a:pPr eaLnBrk="1" hangingPunct="1"/>
            <a:endParaRPr lang="en-US" altLang="en-US" b="1" dirty="0" smtClean="0">
              <a:latin typeface="Book Antiqua" pitchFamily="18" charset="0"/>
            </a:endParaRPr>
          </a:p>
        </p:txBody>
      </p:sp>
    </p:spTree>
    <p:extLst>
      <p:ext uri="{BB962C8B-B14F-4D97-AF65-F5344CB8AC3E}">
        <p14:creationId xmlns:p14="http://schemas.microsoft.com/office/powerpoint/2010/main" val="661969513"/>
      </p:ext>
    </p:extLst>
  </p:cSld>
  <p:clrMapOvr>
    <a:masterClrMapping/>
  </p:clrMapOvr>
  <p:transition>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219200"/>
          </a:xfrm>
        </p:spPr>
        <p:txBody>
          <a:bodyPr/>
          <a:lstStyle/>
          <a:p>
            <a:pPr eaLnBrk="1" hangingPunct="1">
              <a:defRPr/>
            </a:pPr>
            <a:r>
              <a:rPr lang="en-US" sz="4000" dirty="0" smtClean="0"/>
              <a:t>Principles of psychiatric nursing</a:t>
            </a:r>
          </a:p>
        </p:txBody>
      </p:sp>
      <p:sp>
        <p:nvSpPr>
          <p:cNvPr id="36867" name="Rectangle 3"/>
          <p:cNvSpPr>
            <a:spLocks noGrp="1" noChangeArrowheads="1"/>
          </p:cNvSpPr>
          <p:nvPr>
            <p:ph type="body" idx="1"/>
          </p:nvPr>
        </p:nvSpPr>
        <p:spPr>
          <a:xfrm>
            <a:off x="0" y="1447800"/>
            <a:ext cx="9144000" cy="5410200"/>
          </a:xfrm>
        </p:spPr>
        <p:txBody>
          <a:bodyPr/>
          <a:lstStyle/>
          <a:p>
            <a:pPr eaLnBrk="1" hangingPunct="1">
              <a:lnSpc>
                <a:spcPct val="90000"/>
              </a:lnSpc>
              <a:buFontTx/>
              <a:buNone/>
            </a:pPr>
            <a:r>
              <a:rPr lang="en-US" altLang="en-US" dirty="0" smtClean="0"/>
              <a:t>1. Patient is accepted exactly as he is</a:t>
            </a:r>
          </a:p>
          <a:p>
            <a:pPr lvl="2" eaLnBrk="1" hangingPunct="1">
              <a:lnSpc>
                <a:spcPct val="90000"/>
              </a:lnSpc>
              <a:buFont typeface="Wingdings" pitchFamily="2" charset="2"/>
              <a:buChar char="ü"/>
            </a:pPr>
            <a:r>
              <a:rPr lang="en-US" altLang="en-US" dirty="0" smtClean="0"/>
              <a:t>Being Non-judgmental and non-punitive</a:t>
            </a:r>
          </a:p>
          <a:p>
            <a:pPr lvl="2" eaLnBrk="1" hangingPunct="1">
              <a:lnSpc>
                <a:spcPct val="90000"/>
              </a:lnSpc>
              <a:buFont typeface="Wingdings" pitchFamily="2" charset="2"/>
              <a:buChar char="ü"/>
            </a:pPr>
            <a:r>
              <a:rPr lang="en-US" altLang="en-US" dirty="0" smtClean="0"/>
              <a:t>Recognizing and reflecting on feelings which patient may express</a:t>
            </a:r>
          </a:p>
          <a:p>
            <a:pPr lvl="2" eaLnBrk="1" hangingPunct="1">
              <a:lnSpc>
                <a:spcPct val="90000"/>
              </a:lnSpc>
              <a:buFont typeface="Wingdings" pitchFamily="2" charset="2"/>
              <a:buChar char="ü"/>
            </a:pPr>
            <a:r>
              <a:rPr lang="en-US" altLang="en-US" dirty="0" smtClean="0"/>
              <a:t>Talk with purpose</a:t>
            </a:r>
          </a:p>
          <a:p>
            <a:pPr lvl="2" eaLnBrk="1" hangingPunct="1">
              <a:lnSpc>
                <a:spcPct val="90000"/>
              </a:lnSpc>
              <a:buFont typeface="Wingdings" pitchFamily="2" charset="2"/>
              <a:buChar char="ü"/>
            </a:pPr>
            <a:r>
              <a:rPr lang="en-US" altLang="en-US" dirty="0" smtClean="0"/>
              <a:t>Listening </a:t>
            </a:r>
          </a:p>
          <a:p>
            <a:pPr lvl="2" eaLnBrk="1" hangingPunct="1">
              <a:lnSpc>
                <a:spcPct val="90000"/>
              </a:lnSpc>
              <a:buFont typeface="Wingdings" pitchFamily="2" charset="2"/>
              <a:buChar char="ü"/>
            </a:pPr>
            <a:r>
              <a:rPr lang="en-US" altLang="en-US" dirty="0" smtClean="0"/>
              <a:t>Permitting patient to express strongly –held feelings</a:t>
            </a:r>
          </a:p>
          <a:p>
            <a:pPr eaLnBrk="1" hangingPunct="1">
              <a:lnSpc>
                <a:spcPct val="90000"/>
              </a:lnSpc>
              <a:buFont typeface="Wingdings" pitchFamily="2" charset="2"/>
              <a:buNone/>
            </a:pPr>
            <a:r>
              <a:rPr lang="en-US" altLang="en-US" dirty="0" smtClean="0"/>
              <a:t>2. Use self-understanding as a therapeutic tool</a:t>
            </a:r>
          </a:p>
          <a:p>
            <a:pPr eaLnBrk="1" hangingPunct="1">
              <a:lnSpc>
                <a:spcPct val="90000"/>
              </a:lnSpc>
              <a:buFont typeface="Wingdings" pitchFamily="2" charset="2"/>
              <a:buNone/>
            </a:pPr>
            <a:endParaRPr lang="en-US" altLang="en-US" dirty="0" smtClean="0"/>
          </a:p>
          <a:p>
            <a:pPr eaLnBrk="1" hangingPunct="1">
              <a:lnSpc>
                <a:spcPct val="90000"/>
              </a:lnSpc>
              <a:buFont typeface="Wingdings" pitchFamily="2" charset="2"/>
              <a:buNone/>
            </a:pPr>
            <a:r>
              <a:rPr lang="en-US" altLang="en-US" dirty="0" smtClean="0"/>
              <a:t>3. Consistency is used to contribute to patient’s security.</a:t>
            </a:r>
          </a:p>
        </p:txBody>
      </p:sp>
    </p:spTree>
    <p:extLst>
      <p:ext uri="{BB962C8B-B14F-4D97-AF65-F5344CB8AC3E}">
        <p14:creationId xmlns:p14="http://schemas.microsoft.com/office/powerpoint/2010/main" val="348920723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stCondLst>
                                            <p:cond delay="0"/>
                                          </p:stCondLst>
                                        </p:cTn>
                                        <p:tgtEl>
                                          <p:spTgt spid="36867">
                                            <p:txEl>
                                              <p:pRg st="0" end="0"/>
                                            </p:txEl>
                                          </p:spTgt>
                                        </p:tgtEl>
                                      </p:cBhvr>
                                    </p:animEffect>
                                    <p:anim calcmode="lin" valueType="num">
                                      <p:cBhvr>
                                        <p:cTn id="8" dur="500" fill="hold">
                                          <p:stCondLst>
                                            <p:cond delay="0"/>
                                          </p:stCondLst>
                                        </p:cTn>
                                        <p:tgtEl>
                                          <p:spTgt spid="36867">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36867">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stCondLst>
                                            <p:cond delay="0"/>
                                          </p:stCondLst>
                                        </p:cTn>
                                        <p:tgtEl>
                                          <p:spTgt spid="36867">
                                            <p:txEl>
                                              <p:pRg st="1" end="1"/>
                                            </p:txEl>
                                          </p:spTgt>
                                        </p:tgtEl>
                                      </p:cBhvr>
                                    </p:animEffect>
                                    <p:anim calcmode="lin" valueType="num">
                                      <p:cBhvr>
                                        <p:cTn id="13" dur="500" fill="hold">
                                          <p:stCondLst>
                                            <p:cond delay="0"/>
                                          </p:stCondLst>
                                        </p:cTn>
                                        <p:tgtEl>
                                          <p:spTgt spid="36867">
                                            <p:txEl>
                                              <p:pRg st="1" end="1"/>
                                            </p:txEl>
                                          </p:spTgt>
                                        </p:tgtEl>
                                        <p:attrNameLst>
                                          <p:attrName>ppt_x</p:attrName>
                                        </p:attrNameLst>
                                      </p:cBhvr>
                                      <p:tavLst>
                                        <p:tav tm="0">
                                          <p:val>
                                            <p:strVal val="#ppt_x-.1"/>
                                          </p:val>
                                        </p:tav>
                                        <p:tav tm="100000">
                                          <p:val>
                                            <p:strVal val="#ppt_x"/>
                                          </p:val>
                                        </p:tav>
                                      </p:tavLst>
                                    </p:anim>
                                    <p:anim calcmode="lin" valueType="num">
                                      <p:cBhvr>
                                        <p:cTn id="14" dur="500" fill="hold">
                                          <p:stCondLst>
                                            <p:cond delay="0"/>
                                          </p:stCondLst>
                                        </p:cTn>
                                        <p:tgtEl>
                                          <p:spTgt spid="36867">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0"/>
                                  </p:stCondLst>
                                  <p:iterate type="lt">
                                    <p:tmPct val="10000"/>
                                  </p:iterate>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500">
                                          <p:stCondLst>
                                            <p:cond delay="0"/>
                                          </p:stCondLst>
                                        </p:cTn>
                                        <p:tgtEl>
                                          <p:spTgt spid="36867">
                                            <p:txEl>
                                              <p:pRg st="2" end="2"/>
                                            </p:txEl>
                                          </p:spTgt>
                                        </p:tgtEl>
                                      </p:cBhvr>
                                    </p:animEffect>
                                    <p:anim calcmode="lin" valueType="num">
                                      <p:cBhvr>
                                        <p:cTn id="18" dur="500" fill="hold">
                                          <p:stCondLst>
                                            <p:cond delay="0"/>
                                          </p:stCondLst>
                                        </p:cTn>
                                        <p:tgtEl>
                                          <p:spTgt spid="36867">
                                            <p:txEl>
                                              <p:pRg st="2" end="2"/>
                                            </p:txEl>
                                          </p:spTgt>
                                        </p:tgtEl>
                                        <p:attrNameLst>
                                          <p:attrName>ppt_x</p:attrName>
                                        </p:attrNameLst>
                                      </p:cBhvr>
                                      <p:tavLst>
                                        <p:tav tm="0">
                                          <p:val>
                                            <p:strVal val="#ppt_x-.1"/>
                                          </p:val>
                                        </p:tav>
                                        <p:tav tm="100000">
                                          <p:val>
                                            <p:strVal val="#ppt_x"/>
                                          </p:val>
                                        </p:tav>
                                      </p:tavLst>
                                    </p:anim>
                                    <p:anim calcmode="lin" valueType="num">
                                      <p:cBhvr>
                                        <p:cTn id="19" dur="500" fill="hold">
                                          <p:stCondLst>
                                            <p:cond delay="0"/>
                                          </p:stCondLst>
                                        </p:cTn>
                                        <p:tgtEl>
                                          <p:spTgt spid="36867">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grpId="0" nodeType="withEffect">
                                  <p:stCondLst>
                                    <p:cond delay="0"/>
                                  </p:stCondLst>
                                  <p:iterate type="lt">
                                    <p:tmPct val="10000"/>
                                  </p:iterate>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500">
                                          <p:stCondLst>
                                            <p:cond delay="0"/>
                                          </p:stCondLst>
                                        </p:cTn>
                                        <p:tgtEl>
                                          <p:spTgt spid="36867">
                                            <p:txEl>
                                              <p:pRg st="3" end="3"/>
                                            </p:txEl>
                                          </p:spTgt>
                                        </p:tgtEl>
                                      </p:cBhvr>
                                    </p:animEffect>
                                    <p:anim calcmode="lin" valueType="num">
                                      <p:cBhvr>
                                        <p:cTn id="23" dur="500" fill="hold">
                                          <p:stCondLst>
                                            <p:cond delay="0"/>
                                          </p:stCondLst>
                                        </p:cTn>
                                        <p:tgtEl>
                                          <p:spTgt spid="36867">
                                            <p:txEl>
                                              <p:pRg st="3" end="3"/>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36867">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grpId="0" nodeType="withEffect">
                                  <p:stCondLst>
                                    <p:cond delay="0"/>
                                  </p:stCondLst>
                                  <p:iterate type="lt">
                                    <p:tmPct val="10000"/>
                                  </p:iterate>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fade">
                                      <p:cBhvr>
                                        <p:cTn id="27" dur="500">
                                          <p:stCondLst>
                                            <p:cond delay="0"/>
                                          </p:stCondLst>
                                        </p:cTn>
                                        <p:tgtEl>
                                          <p:spTgt spid="36867">
                                            <p:txEl>
                                              <p:pRg st="4" end="4"/>
                                            </p:txEl>
                                          </p:spTgt>
                                        </p:tgtEl>
                                      </p:cBhvr>
                                    </p:animEffect>
                                    <p:anim calcmode="lin" valueType="num">
                                      <p:cBhvr>
                                        <p:cTn id="28" dur="500" fill="hold">
                                          <p:stCondLst>
                                            <p:cond delay="0"/>
                                          </p:stCondLst>
                                        </p:cTn>
                                        <p:tgtEl>
                                          <p:spTgt spid="36867">
                                            <p:txEl>
                                              <p:pRg st="4" end="4"/>
                                            </p:txEl>
                                          </p:spTgt>
                                        </p:tgtEl>
                                        <p:attrNameLst>
                                          <p:attrName>ppt_x</p:attrName>
                                        </p:attrNameLst>
                                      </p:cBhvr>
                                      <p:tavLst>
                                        <p:tav tm="0">
                                          <p:val>
                                            <p:strVal val="#ppt_x-.1"/>
                                          </p:val>
                                        </p:tav>
                                        <p:tav tm="100000">
                                          <p:val>
                                            <p:strVal val="#ppt_x"/>
                                          </p:val>
                                        </p:tav>
                                      </p:tavLst>
                                    </p:anim>
                                    <p:anim calcmode="lin" valueType="num">
                                      <p:cBhvr>
                                        <p:cTn id="29" dur="500" fill="hold">
                                          <p:stCondLst>
                                            <p:cond delay="0"/>
                                          </p:stCondLst>
                                        </p:cTn>
                                        <p:tgtEl>
                                          <p:spTgt spid="36867">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grpId="0" nodeType="withEffect">
                                  <p:stCondLst>
                                    <p:cond delay="0"/>
                                  </p:stCondLst>
                                  <p:iterate type="lt">
                                    <p:tmPct val="10000"/>
                                  </p:iterate>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fade">
                                      <p:cBhvr>
                                        <p:cTn id="32" dur="500">
                                          <p:stCondLst>
                                            <p:cond delay="0"/>
                                          </p:stCondLst>
                                        </p:cTn>
                                        <p:tgtEl>
                                          <p:spTgt spid="36867">
                                            <p:txEl>
                                              <p:pRg st="5" end="5"/>
                                            </p:txEl>
                                          </p:spTgt>
                                        </p:tgtEl>
                                      </p:cBhvr>
                                    </p:animEffect>
                                    <p:anim calcmode="lin" valueType="num">
                                      <p:cBhvr>
                                        <p:cTn id="33" dur="500" fill="hold">
                                          <p:stCondLst>
                                            <p:cond delay="0"/>
                                          </p:stCondLst>
                                        </p:cTn>
                                        <p:tgtEl>
                                          <p:spTgt spid="36867">
                                            <p:txEl>
                                              <p:pRg st="5" end="5"/>
                                            </p:txEl>
                                          </p:spTgt>
                                        </p:tgtEl>
                                        <p:attrNameLst>
                                          <p:attrName>ppt_x</p:attrName>
                                        </p:attrNameLst>
                                      </p:cBhvr>
                                      <p:tavLst>
                                        <p:tav tm="0">
                                          <p:val>
                                            <p:strVal val="#ppt_x-.1"/>
                                          </p:val>
                                        </p:tav>
                                        <p:tav tm="100000">
                                          <p:val>
                                            <p:strVal val="#ppt_x"/>
                                          </p:val>
                                        </p:tav>
                                      </p:tavLst>
                                    </p:anim>
                                    <p:anim calcmode="lin" valueType="num">
                                      <p:cBhvr>
                                        <p:cTn id="34" dur="500" fill="hold">
                                          <p:stCondLst>
                                            <p:cond delay="0"/>
                                          </p:stCondLst>
                                        </p:cTn>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36867">
                                            <p:txEl>
                                              <p:pRg st="6" end="6"/>
                                            </p:txEl>
                                          </p:spTgt>
                                        </p:tgtEl>
                                        <p:attrNameLst>
                                          <p:attrName>style.visibility</p:attrName>
                                        </p:attrNameLst>
                                      </p:cBhvr>
                                      <p:to>
                                        <p:strVal val="visible"/>
                                      </p:to>
                                    </p:set>
                                    <p:animEffect transition="in" filter="fade">
                                      <p:cBhvr>
                                        <p:cTn id="39" dur="500">
                                          <p:stCondLst>
                                            <p:cond delay="0"/>
                                          </p:stCondLst>
                                        </p:cTn>
                                        <p:tgtEl>
                                          <p:spTgt spid="36867">
                                            <p:txEl>
                                              <p:pRg st="6" end="6"/>
                                            </p:txEl>
                                          </p:spTgt>
                                        </p:tgtEl>
                                      </p:cBhvr>
                                    </p:animEffect>
                                    <p:anim calcmode="lin" valueType="num">
                                      <p:cBhvr>
                                        <p:cTn id="40" dur="500" fill="hold">
                                          <p:stCondLst>
                                            <p:cond delay="0"/>
                                          </p:stCondLst>
                                        </p:cTn>
                                        <p:tgtEl>
                                          <p:spTgt spid="36867">
                                            <p:txEl>
                                              <p:pRg st="6" end="6"/>
                                            </p:txEl>
                                          </p:spTgt>
                                        </p:tgtEl>
                                        <p:attrNameLst>
                                          <p:attrName>ppt_x</p:attrName>
                                        </p:attrNameLst>
                                      </p:cBhvr>
                                      <p:tavLst>
                                        <p:tav tm="0">
                                          <p:val>
                                            <p:strVal val="#ppt_x-.1"/>
                                          </p:val>
                                        </p:tav>
                                        <p:tav tm="100000">
                                          <p:val>
                                            <p:strVal val="#ppt_x"/>
                                          </p:val>
                                        </p:tav>
                                      </p:tavLst>
                                    </p:anim>
                                    <p:anim calcmode="lin" valueType="num">
                                      <p:cBhvr>
                                        <p:cTn id="41" dur="500" fill="hold">
                                          <p:stCondLst>
                                            <p:cond delay="0"/>
                                          </p:stCondLst>
                                        </p:cTn>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36867">
                                            <p:txEl>
                                              <p:pRg st="8" end="8"/>
                                            </p:txEl>
                                          </p:spTgt>
                                        </p:tgtEl>
                                        <p:attrNameLst>
                                          <p:attrName>style.visibility</p:attrName>
                                        </p:attrNameLst>
                                      </p:cBhvr>
                                      <p:to>
                                        <p:strVal val="visible"/>
                                      </p:to>
                                    </p:set>
                                    <p:animEffect transition="in" filter="fade">
                                      <p:cBhvr>
                                        <p:cTn id="46" dur="500">
                                          <p:stCondLst>
                                            <p:cond delay="0"/>
                                          </p:stCondLst>
                                        </p:cTn>
                                        <p:tgtEl>
                                          <p:spTgt spid="36867">
                                            <p:txEl>
                                              <p:pRg st="8" end="8"/>
                                            </p:txEl>
                                          </p:spTgt>
                                        </p:tgtEl>
                                      </p:cBhvr>
                                    </p:animEffect>
                                    <p:anim calcmode="lin" valueType="num">
                                      <p:cBhvr>
                                        <p:cTn id="47" dur="500" fill="hold">
                                          <p:stCondLst>
                                            <p:cond delay="0"/>
                                          </p:stCondLst>
                                        </p:cTn>
                                        <p:tgtEl>
                                          <p:spTgt spid="36867">
                                            <p:txEl>
                                              <p:pRg st="8" end="8"/>
                                            </p:txEl>
                                          </p:spTgt>
                                        </p:tgtEl>
                                        <p:attrNameLst>
                                          <p:attrName>ppt_x</p:attrName>
                                        </p:attrNameLst>
                                      </p:cBhvr>
                                      <p:tavLst>
                                        <p:tav tm="0">
                                          <p:val>
                                            <p:strVal val="#ppt_x-.1"/>
                                          </p:val>
                                        </p:tav>
                                        <p:tav tm="100000">
                                          <p:val>
                                            <p:strVal val="#ppt_x"/>
                                          </p:val>
                                        </p:tav>
                                      </p:tavLst>
                                    </p:anim>
                                    <p:anim calcmode="lin" valueType="num">
                                      <p:cBhvr>
                                        <p:cTn id="48" dur="500" fill="hold">
                                          <p:stCondLst>
                                            <p:cond delay="0"/>
                                          </p:stCondLst>
                                        </p:cTn>
                                        <p:tgtEl>
                                          <p:spTgt spid="368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04800" y="685800"/>
            <a:ext cx="8534400" cy="5791200"/>
          </a:xfrm>
        </p:spPr>
        <p:txBody>
          <a:bodyPr>
            <a:noAutofit/>
          </a:bodyPr>
          <a:lstStyle/>
          <a:p>
            <a:pPr algn="just" eaLnBrk="1" hangingPunct="1">
              <a:lnSpc>
                <a:spcPct val="90000"/>
              </a:lnSpc>
              <a:buFontTx/>
              <a:buNone/>
            </a:pPr>
            <a:r>
              <a:rPr lang="en-US" altLang="en-US" sz="3200" dirty="0" smtClean="0"/>
              <a:t>4. Reassurance should be given in a subtle and acceptable manner</a:t>
            </a:r>
          </a:p>
          <a:p>
            <a:pPr algn="just" eaLnBrk="1" hangingPunct="1">
              <a:lnSpc>
                <a:spcPct val="90000"/>
              </a:lnSpc>
              <a:buFontTx/>
              <a:buNone/>
            </a:pPr>
            <a:r>
              <a:rPr lang="en-US" altLang="en-US" sz="3200" dirty="0" smtClean="0"/>
              <a:t>5. Patient’s behavior is changed through emotional experience and not by rational interpretation </a:t>
            </a:r>
          </a:p>
          <a:p>
            <a:pPr algn="just" eaLnBrk="1" hangingPunct="1">
              <a:lnSpc>
                <a:spcPct val="90000"/>
              </a:lnSpc>
              <a:buFontTx/>
              <a:buNone/>
            </a:pPr>
            <a:r>
              <a:rPr lang="en-US" altLang="en-US" sz="3200" dirty="0" smtClean="0"/>
              <a:t>6. Unnecessary increase in patient's anxiety should be avoided</a:t>
            </a:r>
          </a:p>
          <a:p>
            <a:pPr algn="just" eaLnBrk="1" hangingPunct="1">
              <a:lnSpc>
                <a:spcPct val="90000"/>
              </a:lnSpc>
              <a:buFontTx/>
              <a:buNone/>
            </a:pPr>
            <a:r>
              <a:rPr lang="en-US" altLang="en-US" sz="3200" dirty="0" smtClean="0"/>
              <a:t>7. Objective observation of patient to understand his behavior</a:t>
            </a:r>
          </a:p>
          <a:p>
            <a:pPr algn="just" eaLnBrk="1" hangingPunct="1">
              <a:lnSpc>
                <a:spcPct val="90000"/>
              </a:lnSpc>
              <a:buFontTx/>
              <a:buNone/>
            </a:pPr>
            <a:r>
              <a:rPr lang="en-US" altLang="en-US" sz="3200" dirty="0" smtClean="0"/>
              <a:t>8. Maintain realistic nurse-patient relationship</a:t>
            </a:r>
          </a:p>
          <a:p>
            <a:pPr algn="just" eaLnBrk="1" hangingPunct="1">
              <a:lnSpc>
                <a:spcPct val="90000"/>
              </a:lnSpc>
              <a:buFontTx/>
              <a:buNone/>
            </a:pPr>
            <a:r>
              <a:rPr lang="en-US" altLang="en-US" sz="3200" dirty="0" smtClean="0"/>
              <a:t>9. Avoid physical verbal forces as much as possible</a:t>
            </a:r>
          </a:p>
        </p:txBody>
      </p:sp>
    </p:spTree>
    <p:extLst>
      <p:ext uri="{BB962C8B-B14F-4D97-AF65-F5344CB8AC3E}">
        <p14:creationId xmlns:p14="http://schemas.microsoft.com/office/powerpoint/2010/main" val="306584015"/>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8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 calcmode="lin" valueType="num">
                                      <p:cBhvr>
                                        <p:cTn id="14"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789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78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7891">
                                            <p:txEl>
                                              <p:pRg st="2" end="2"/>
                                            </p:txEl>
                                          </p:spTgt>
                                        </p:tgtEl>
                                        <p:attrNameLst>
                                          <p:attrName>style.visibility</p:attrName>
                                        </p:attrNameLst>
                                      </p:cBhvr>
                                      <p:to>
                                        <p:strVal val="visible"/>
                                      </p:to>
                                    </p:set>
                                    <p:anim calcmode="lin" valueType="num">
                                      <p:cBhvr>
                                        <p:cTn id="21"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789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78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7891">
                                            <p:txEl>
                                              <p:pRg st="3" end="3"/>
                                            </p:txEl>
                                          </p:spTgt>
                                        </p:tgtEl>
                                        <p:attrNameLst>
                                          <p:attrName>style.visibility</p:attrName>
                                        </p:attrNameLst>
                                      </p:cBhvr>
                                      <p:to>
                                        <p:strVal val="visible"/>
                                      </p:to>
                                    </p:set>
                                    <p:anim calcmode="lin" valueType="num">
                                      <p:cBhvr>
                                        <p:cTn id="28" dur="5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789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789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7891">
                                            <p:txEl>
                                              <p:pRg st="4" end="4"/>
                                            </p:txEl>
                                          </p:spTgt>
                                        </p:tgtEl>
                                        <p:attrNameLst>
                                          <p:attrName>style.visibility</p:attrName>
                                        </p:attrNameLst>
                                      </p:cBhvr>
                                      <p:to>
                                        <p:strVal val="visible"/>
                                      </p:to>
                                    </p:set>
                                    <p:anim calcmode="lin" valueType="num">
                                      <p:cBhvr>
                                        <p:cTn id="35"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789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789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7891">
                                            <p:txEl>
                                              <p:pRg st="5" end="5"/>
                                            </p:txEl>
                                          </p:spTgt>
                                        </p:tgtEl>
                                        <p:attrNameLst>
                                          <p:attrName>style.visibility</p:attrName>
                                        </p:attrNameLst>
                                      </p:cBhvr>
                                      <p:to>
                                        <p:strVal val="visible"/>
                                      </p:to>
                                    </p:set>
                                    <p:anim calcmode="lin" valueType="num">
                                      <p:cBhvr>
                                        <p:cTn id="42" dur="500" fill="hold"/>
                                        <p:tgtEl>
                                          <p:spTgt spid="37891">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7891">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0" y="762000"/>
            <a:ext cx="9144000" cy="6858000"/>
          </a:xfrm>
        </p:spPr>
        <p:txBody>
          <a:bodyPr/>
          <a:lstStyle/>
          <a:p>
            <a:pPr eaLnBrk="1" hangingPunct="1">
              <a:buFontTx/>
              <a:buNone/>
            </a:pPr>
            <a:r>
              <a:rPr lang="en-US" altLang="en-US" dirty="0" smtClean="0"/>
              <a:t>10. Nursing care is centered on the patient as a person and not on the control of symptoms</a:t>
            </a:r>
          </a:p>
          <a:p>
            <a:pPr eaLnBrk="1" hangingPunct="1">
              <a:buFontTx/>
              <a:buNone/>
            </a:pPr>
            <a:r>
              <a:rPr lang="en-US" altLang="en-US" dirty="0" smtClean="0"/>
              <a:t>11. All explanation of procedures and other routines are given according to the patient’s levels of understanding </a:t>
            </a:r>
          </a:p>
          <a:p>
            <a:pPr eaLnBrk="1" hangingPunct="1">
              <a:buFontTx/>
              <a:buNone/>
            </a:pPr>
            <a:r>
              <a:rPr lang="en-US" altLang="en-US" dirty="0" smtClean="0"/>
              <a:t>12. Many procedures are modified but basic principles remain unaltered   </a:t>
            </a:r>
          </a:p>
        </p:txBody>
      </p:sp>
    </p:spTree>
    <p:extLst>
      <p:ext uri="{BB962C8B-B14F-4D97-AF65-F5344CB8AC3E}">
        <p14:creationId xmlns:p14="http://schemas.microsoft.com/office/powerpoint/2010/main" val="1118489269"/>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stCondLst>
                                            <p:cond delay="0"/>
                                          </p:stCondLst>
                                        </p:cTn>
                                        <p:tgtEl>
                                          <p:spTgt spid="38915">
                                            <p:txEl>
                                              <p:pRg st="0" end="0"/>
                                            </p:txEl>
                                          </p:spTgt>
                                        </p:tgtEl>
                                      </p:cBhvr>
                                    </p:animEffect>
                                    <p:anim calcmode="lin" valueType="num">
                                      <p:cBhvr>
                                        <p:cTn id="8" dur="500" fill="hold">
                                          <p:stCondLst>
                                            <p:cond delay="0"/>
                                          </p:stCondLst>
                                        </p:cTn>
                                        <p:tgtEl>
                                          <p:spTgt spid="38915">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500">
                                          <p:stCondLst>
                                            <p:cond delay="0"/>
                                          </p:stCondLst>
                                        </p:cTn>
                                        <p:tgtEl>
                                          <p:spTgt spid="38915">
                                            <p:txEl>
                                              <p:pRg st="1" end="1"/>
                                            </p:txEl>
                                          </p:spTgt>
                                        </p:tgtEl>
                                      </p:cBhvr>
                                    </p:animEffect>
                                    <p:anim calcmode="lin" valueType="num">
                                      <p:cBhvr>
                                        <p:cTn id="15" dur="500" fill="hold">
                                          <p:stCondLst>
                                            <p:cond delay="0"/>
                                          </p:stCondLst>
                                        </p:cTn>
                                        <p:tgtEl>
                                          <p:spTgt spid="38915">
                                            <p:txEl>
                                              <p:pRg st="1" end="1"/>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500">
                                          <p:stCondLst>
                                            <p:cond delay="0"/>
                                          </p:stCondLst>
                                        </p:cTn>
                                        <p:tgtEl>
                                          <p:spTgt spid="38915">
                                            <p:txEl>
                                              <p:pRg st="2" end="2"/>
                                            </p:txEl>
                                          </p:spTgt>
                                        </p:tgtEl>
                                      </p:cBhvr>
                                    </p:animEffect>
                                    <p:anim calcmode="lin" valueType="num">
                                      <p:cBhvr>
                                        <p:cTn id="22" dur="500" fill="hold">
                                          <p:stCondLst>
                                            <p:cond delay="0"/>
                                          </p:stCondLst>
                                        </p:cTn>
                                        <p:tgtEl>
                                          <p:spTgt spid="38915">
                                            <p:txEl>
                                              <p:pRg st="2" end="2"/>
                                            </p:txEl>
                                          </p:spTgt>
                                        </p:tgtEl>
                                        <p:attrNameLst>
                                          <p:attrName>ppt_x</p:attrName>
                                        </p:attrNameLst>
                                      </p:cBhvr>
                                      <p:tavLst>
                                        <p:tav tm="0">
                                          <p:val>
                                            <p:strVal val="#ppt_x-.1"/>
                                          </p:val>
                                        </p:tav>
                                        <p:tav tm="100000">
                                          <p:val>
                                            <p:strVal val="#ppt_x"/>
                                          </p:val>
                                        </p:tav>
                                      </p:tavLst>
                                    </p:anim>
                                    <p:anim calcmode="lin" valueType="num">
                                      <p:cBhvr>
                                        <p:cTn id="23" dur="500" fill="hold">
                                          <p:stCondLst>
                                            <p:cond delay="0"/>
                                          </p:stCondLst>
                                        </p:cTn>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Misconception of mental illness</a:t>
            </a:r>
            <a:endParaRPr lang="en-US" dirty="0"/>
          </a:p>
        </p:txBody>
      </p:sp>
      <p:sp>
        <p:nvSpPr>
          <p:cNvPr id="3" name="Content Placeholder 2"/>
          <p:cNvSpPr>
            <a:spLocks noGrp="1"/>
          </p:cNvSpPr>
          <p:nvPr>
            <p:ph idx="1"/>
          </p:nvPr>
        </p:nvSpPr>
        <p:spPr/>
        <p:txBody>
          <a:bodyPr/>
          <a:lstStyle/>
          <a:p>
            <a:r>
              <a:rPr lang="en-US" b="1" dirty="0"/>
              <a:t>1.People with mental illness are </a:t>
            </a:r>
            <a:r>
              <a:rPr lang="en-US" b="1" dirty="0" smtClean="0"/>
              <a:t>violent</a:t>
            </a:r>
            <a:endParaRPr lang="en-US" b="1" dirty="0"/>
          </a:p>
          <a:p>
            <a:r>
              <a:rPr lang="en-US" b="1" dirty="0"/>
              <a:t>2. They’re </a:t>
            </a:r>
            <a:r>
              <a:rPr lang="en-US" b="1" dirty="0" smtClean="0"/>
              <a:t>unpredictable</a:t>
            </a:r>
          </a:p>
          <a:p>
            <a:r>
              <a:rPr lang="en-US" b="1" dirty="0"/>
              <a:t>3. They don’t get </a:t>
            </a:r>
            <a:r>
              <a:rPr lang="en-US" b="1" dirty="0" smtClean="0"/>
              <a:t>better </a:t>
            </a:r>
          </a:p>
          <a:p>
            <a:r>
              <a:rPr lang="en-US" b="1" dirty="0" smtClean="0"/>
              <a:t>4. Most </a:t>
            </a:r>
            <a:r>
              <a:rPr lang="en-US" b="1" dirty="0"/>
              <a:t>People With Mental Illnesses are on Welfare or </a:t>
            </a:r>
            <a:r>
              <a:rPr lang="en-US" b="1" dirty="0" smtClean="0"/>
              <a:t>Homeless </a:t>
            </a:r>
          </a:p>
          <a:p>
            <a:r>
              <a:rPr lang="en-US" b="1" dirty="0" smtClean="0"/>
              <a:t>5. People </a:t>
            </a:r>
            <a:r>
              <a:rPr lang="en-US" b="1" dirty="0"/>
              <a:t>With Mental Illnesses Would Rather Not Talk About it</a:t>
            </a:r>
            <a:r>
              <a:rPr lang="en-US" b="1" dirty="0" smtClean="0"/>
              <a:t>. </a:t>
            </a:r>
          </a:p>
          <a:p>
            <a:pPr marL="109728" indent="0">
              <a:buNone/>
            </a:pPr>
            <a:r>
              <a:rPr lang="en-US" b="1" dirty="0" smtClean="0"/>
              <a:t>6. Young </a:t>
            </a:r>
            <a:r>
              <a:rPr lang="en-US" b="1" dirty="0"/>
              <a:t>people and children don't suffer from mental health problems</a:t>
            </a:r>
            <a:endParaRPr lang="en-US" dirty="0"/>
          </a:p>
          <a:p>
            <a:endParaRPr lang="en-US" dirty="0"/>
          </a:p>
        </p:txBody>
      </p:sp>
    </p:spTree>
    <p:extLst>
      <p:ext uri="{BB962C8B-B14F-4D97-AF65-F5344CB8AC3E}">
        <p14:creationId xmlns:p14="http://schemas.microsoft.com/office/powerpoint/2010/main" val="197782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7. People </a:t>
            </a:r>
            <a:r>
              <a:rPr lang="en-US" b="1" dirty="0"/>
              <a:t>who need psychiatric care should be locked away in </a:t>
            </a:r>
            <a:r>
              <a:rPr lang="en-US" b="1" dirty="0" smtClean="0"/>
              <a:t>institutions</a:t>
            </a:r>
          </a:p>
          <a:p>
            <a:r>
              <a:rPr lang="en-US" b="1" dirty="0" smtClean="0"/>
              <a:t>8. </a:t>
            </a:r>
            <a:r>
              <a:rPr lang="en-US" b="1" dirty="0"/>
              <a:t>Mentally Ill persons are </a:t>
            </a:r>
            <a:r>
              <a:rPr lang="en-US" b="1" dirty="0" smtClean="0"/>
              <a:t>dangerous. </a:t>
            </a:r>
          </a:p>
          <a:p>
            <a:r>
              <a:rPr lang="en-US" b="1" dirty="0" smtClean="0"/>
              <a:t>9. Prevention </a:t>
            </a:r>
            <a:r>
              <a:rPr lang="en-US" b="1" dirty="0"/>
              <a:t>doesn’t work. It is impossible to prevent mental </a:t>
            </a:r>
            <a:r>
              <a:rPr lang="en-US" b="1" dirty="0" smtClean="0"/>
              <a:t>illnesses. </a:t>
            </a:r>
          </a:p>
          <a:p>
            <a:endParaRPr lang="en-US" dirty="0"/>
          </a:p>
        </p:txBody>
      </p:sp>
    </p:spTree>
    <p:extLst>
      <p:ext uri="{BB962C8B-B14F-4D97-AF65-F5344CB8AC3E}">
        <p14:creationId xmlns:p14="http://schemas.microsoft.com/office/powerpoint/2010/main" val="259813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The ability to fulfill life’s task:</a:t>
            </a:r>
          </a:p>
          <a:p>
            <a:pPr lvl="2"/>
            <a:r>
              <a:rPr lang="en-US" sz="3200" dirty="0" smtClean="0"/>
              <a:t>Mentally healthy person is able to think for himself, set reasonable goals and take his own decision</a:t>
            </a:r>
          </a:p>
          <a:p>
            <a:pPr lvl="2"/>
            <a:r>
              <a:rPr lang="en-US" sz="3200" dirty="0" smtClean="0"/>
              <a:t>He should shoulder his daily responsibility.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512686"/>
      </p:ext>
    </p:extLst>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 has an ability to make adjustments.</a:t>
            </a:r>
          </a:p>
          <a:p>
            <a:r>
              <a:rPr lang="en-US" dirty="0" smtClean="0"/>
              <a:t>He has a sense of personal worth.</a:t>
            </a:r>
          </a:p>
          <a:p>
            <a:r>
              <a:rPr lang="en-US" dirty="0" smtClean="0"/>
              <a:t>He solves his problems by his own effort and his decisions. </a:t>
            </a:r>
          </a:p>
          <a:p>
            <a:r>
              <a:rPr lang="en-US" dirty="0" smtClean="0"/>
              <a:t>He has a sense of personal security and feels secure in a group.</a:t>
            </a:r>
          </a:p>
          <a:p>
            <a:r>
              <a:rPr lang="en-US" dirty="0" smtClean="0"/>
              <a:t>He has a sense of responsibility</a:t>
            </a:r>
          </a:p>
          <a:p>
            <a:r>
              <a:rPr lang="en-US" dirty="0" smtClean="0"/>
              <a:t>He can give and accept the love.</a:t>
            </a:r>
          </a:p>
          <a:p>
            <a:pPr>
              <a:buNone/>
            </a:pPr>
            <a:endParaRPr lang="en-US" dirty="0" smtClean="0"/>
          </a:p>
          <a:p>
            <a:endParaRPr lang="en-US" dirty="0"/>
          </a:p>
        </p:txBody>
      </p:sp>
      <p:sp>
        <p:nvSpPr>
          <p:cNvPr id="2" name="Title 1"/>
          <p:cNvSpPr>
            <a:spLocks noGrp="1"/>
          </p:cNvSpPr>
          <p:nvPr>
            <p:ph type="title"/>
          </p:nvPr>
        </p:nvSpPr>
        <p:spPr>
          <a:xfrm>
            <a:off x="228600" y="1066800"/>
            <a:ext cx="8229600" cy="1066800"/>
          </a:xfrm>
        </p:spPr>
        <p:txBody>
          <a:bodyPr>
            <a:normAutofit/>
          </a:bodyPr>
          <a:lstStyle/>
          <a:p>
            <a:r>
              <a:rPr lang="en-US" sz="3200" b="1" dirty="0" smtClean="0"/>
              <a:t>CHARACTERISTICS OF MENTALLY </a:t>
            </a:r>
            <a:r>
              <a:rPr lang="gu-IN" sz="3200" b="1" dirty="0" smtClean="0"/>
              <a:t/>
            </a:r>
            <a:br>
              <a:rPr lang="gu-IN" sz="3200" b="1" dirty="0" smtClean="0"/>
            </a:br>
            <a:r>
              <a:rPr lang="en-US" sz="3200" b="1" dirty="0" smtClean="0"/>
              <a:t>HEALTHY PERSON</a:t>
            </a:r>
            <a:endParaRPr lang="en-US" sz="32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937885"/>
      </p:ext>
    </p:extLst>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 lives in a world of reality rather than fantasy.</a:t>
            </a:r>
          </a:p>
          <a:p>
            <a:r>
              <a:rPr lang="en-US" dirty="0" smtClean="0"/>
              <a:t> he should have emotional maturity (tolerate frustration)</a:t>
            </a:r>
          </a:p>
          <a:p>
            <a:r>
              <a:rPr lang="en-US" dirty="0" smtClean="0"/>
              <a:t>He should have variety of interest.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884659"/>
      </p:ext>
    </p:extLst>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Mental illness is maladjustment in living. It produces a disharmony in the persons and ability to meet human needs comfortably.</a:t>
            </a:r>
          </a:p>
          <a:p>
            <a:r>
              <a:rPr lang="en-US" dirty="0" smtClean="0"/>
              <a:t>In general </a:t>
            </a:r>
          </a:p>
          <a:p>
            <a:pPr lvl="1"/>
            <a:r>
              <a:rPr lang="en-US" dirty="0" smtClean="0"/>
              <a:t>The person’s behavior is causing distress and suffering to self and others.</a:t>
            </a:r>
          </a:p>
          <a:p>
            <a:pPr lvl="1"/>
            <a:r>
              <a:rPr lang="en-US" dirty="0" smtClean="0"/>
              <a:t>The person’s behavior is causing disturbances in his day-to-day activities, job and interpersonal relationship.</a:t>
            </a:r>
            <a:endParaRPr lang="en-US" dirty="0"/>
          </a:p>
        </p:txBody>
      </p:sp>
      <p:sp>
        <p:nvSpPr>
          <p:cNvPr id="2" name="Title 1"/>
          <p:cNvSpPr>
            <a:spLocks noGrp="1"/>
          </p:cNvSpPr>
          <p:nvPr>
            <p:ph type="title"/>
          </p:nvPr>
        </p:nvSpPr>
        <p:spPr/>
        <p:txBody>
          <a:bodyPr/>
          <a:lstStyle/>
          <a:p>
            <a:r>
              <a:rPr lang="en-US" dirty="0" smtClean="0"/>
              <a:t>Mental illness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838192"/>
      </p:ext>
    </p:extLst>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Mental and behavioral disorders are understood  as clinically significant conditions characterized by alteration in thinking, mood or behavior associated with personal distress and impaired function.</a:t>
            </a:r>
            <a:endParaRPr lang="en-US" dirty="0"/>
          </a:p>
        </p:txBody>
      </p:sp>
      <p:sp>
        <p:nvSpPr>
          <p:cNvPr id="2" name="Title 1"/>
          <p:cNvSpPr>
            <a:spLocks noGrp="1"/>
          </p:cNvSpPr>
          <p:nvPr>
            <p:ph type="title"/>
          </p:nvPr>
        </p:nvSpPr>
        <p:spPr/>
        <p:txBody>
          <a:bodyPr/>
          <a:lstStyle/>
          <a:p>
            <a:r>
              <a:rPr lang="en-US" dirty="0" smtClean="0"/>
              <a:t>Definition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3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276182"/>
      </p:ext>
    </p:extLst>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318</TotalTime>
  <Words>2112</Words>
  <Application>Microsoft Office PowerPoint</Application>
  <PresentationFormat>On-screen Show (4:3)</PresentationFormat>
  <Paragraphs>235</Paragraphs>
  <Slides>47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Urban</vt:lpstr>
      <vt:lpstr>Photo Editor Photo</vt:lpstr>
      <vt:lpstr>PowerPoint Presentation</vt:lpstr>
      <vt:lpstr>MENTAL HEALTH </vt:lpstr>
      <vt:lpstr>DEFINITION</vt:lpstr>
      <vt:lpstr>COMPONENTS OF MENTAL HEALTH</vt:lpstr>
      <vt:lpstr>PowerPoint Presentation</vt:lpstr>
      <vt:lpstr>CHARACTERISTICS OF MENTALLY  HEALTHY PERSON</vt:lpstr>
      <vt:lpstr>PowerPoint Presentation</vt:lpstr>
      <vt:lpstr>Mental illness </vt:lpstr>
      <vt:lpstr>Definition </vt:lpstr>
      <vt:lpstr>Characteristics of mentally  illness </vt:lpstr>
      <vt:lpstr>Evolution of mental health  services and treatment</vt:lpstr>
      <vt:lpstr>PowerPoint Presentation</vt:lpstr>
      <vt:lpstr>PowerPoint Presentation</vt:lpstr>
      <vt:lpstr>PowerPoint Presentation</vt:lpstr>
      <vt:lpstr>Prevalence and incidence of mental health problems and disorders</vt:lpstr>
      <vt:lpstr>PowerPoint Presentation</vt:lpstr>
      <vt:lpstr>PowerPoint Presentation</vt:lpstr>
      <vt:lpstr>PowerPoint Presentation</vt:lpstr>
      <vt:lpstr>PowerPoint Presentation</vt:lpstr>
      <vt:lpstr>PowerPoint Presentation</vt:lpstr>
      <vt:lpstr>NATIONAL  MENTAL HEALTH PROGRAMME</vt:lpstr>
      <vt:lpstr>   AIMS OF NMHP</vt:lpstr>
      <vt:lpstr>OBJECTIVES</vt:lpstr>
      <vt:lpstr>  strategies </vt:lpstr>
      <vt:lpstr>APPROACHES  </vt:lpstr>
      <vt:lpstr>COMPONENTS  OF PROGRAME</vt:lpstr>
      <vt:lpstr>NURSES ROLE IN NATIONAL MENTAL HEALTH PROGARM: </vt:lpstr>
      <vt:lpstr>NATIONAL  HEALTH POLICY </vt:lpstr>
      <vt:lpstr>NATIONAL MENTAL HEALTH POLICY (2001) </vt:lpstr>
      <vt:lpstr>OBJECTIVES: </vt:lpstr>
      <vt:lpstr>GOALS  </vt:lpstr>
      <vt:lpstr>INTERDISCIPLINARY TEAM</vt:lpstr>
      <vt:lpstr>PowerPoint Presentation</vt:lpstr>
      <vt:lpstr>PowerPoint Presentation</vt:lpstr>
      <vt:lpstr>Role of psychiatric nurse</vt:lpstr>
      <vt:lpstr>PowerPoint Presentation</vt:lpstr>
      <vt:lpstr>PowerPoint Presentation</vt:lpstr>
      <vt:lpstr>PowerPoint Presentation</vt:lpstr>
      <vt:lpstr>  QUALITIES OF PSYCHIATRIC NURSE  &amp;  PRINCIPLES OF PSYCHIATRIC NURSING</vt:lpstr>
      <vt:lpstr>PowerPoint Presentation</vt:lpstr>
      <vt:lpstr>Qualities of psychiatric nurse</vt:lpstr>
      <vt:lpstr>Therapeutic roles of psychiatric nurse</vt:lpstr>
      <vt:lpstr>Principles of psychiatric nursing</vt:lpstr>
      <vt:lpstr>PowerPoint Presentation</vt:lpstr>
      <vt:lpstr>PowerPoint Presentation</vt:lpstr>
      <vt:lpstr>Misconception of mental illness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MILAN</dc:creator>
  <cp:lastModifiedBy>xyz</cp:lastModifiedBy>
  <cp:revision>31</cp:revision>
  <dcterms:created xsi:type="dcterms:W3CDTF">2018-09-05T03:43:16Z</dcterms:created>
  <dcterms:modified xsi:type="dcterms:W3CDTF">2020-08-13T09:41:56Z</dcterms:modified>
</cp:coreProperties>
</file>