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66" r:id="rId6"/>
    <p:sldId id="259" r:id="rId7"/>
    <p:sldId id="260" r:id="rId8"/>
    <p:sldId id="262" r:id="rId9"/>
    <p:sldId id="264"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F3D127D1-83DD-424E-BAFC-A298827FB1E2}"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127D1-83DD-424E-BAFC-A298827FB1E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D127D1-83DD-424E-BAFC-A298827FB1E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A4794D-8D49-4024-8038-870A7A537AEF}" type="datetimeFigureOut">
              <a:rPr lang="en-US" smtClean="0"/>
              <a:pPr/>
              <a:t>8/13/2020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D127D1-83DD-424E-BAFC-A298827FB1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51A4794D-8D49-4024-8038-870A7A537AEF}" type="datetimeFigureOut">
              <a:rPr lang="en-US" smtClean="0"/>
              <a:pPr/>
              <a:t>8/13/2020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F3D127D1-83DD-424E-BAFC-A298827FB1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1A4794D-8D49-4024-8038-870A7A537AEF}" type="datetimeFigureOut">
              <a:rPr lang="en-US" smtClean="0"/>
              <a:pPr/>
              <a:t>8/13/2020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3D127D1-83DD-424E-BAFC-A298827FB1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828800"/>
            <a:ext cx="6096000" cy="1975104"/>
          </a:xfrm>
        </p:spPr>
        <p:txBody>
          <a:bodyPr/>
          <a:lstStyle/>
          <a:p>
            <a:pPr algn="ctr"/>
            <a:r>
              <a:rPr lang="en-US" sz="5400" dirty="0" smtClean="0"/>
              <a:t>PERCEPTION </a:t>
            </a:r>
            <a:endParaRPr lang="en-US" sz="5400" dirty="0"/>
          </a:p>
        </p:txBody>
      </p:sp>
      <p:pic>
        <p:nvPicPr>
          <p:cNvPr id="5"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0038" y="0"/>
            <a:ext cx="2062162"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724400" y="5105400"/>
            <a:ext cx="3657600" cy="15240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600" dirty="0"/>
              <a:t>Prepared by: </a:t>
            </a:r>
          </a:p>
          <a:p>
            <a:pPr algn="ctr">
              <a:defRPr/>
            </a:pPr>
            <a:r>
              <a:rPr lang="en-US" sz="1600" dirty="0"/>
              <a:t>Mr. </a:t>
            </a:r>
            <a:r>
              <a:rPr lang="en-US" sz="1600" dirty="0" smtClean="0"/>
              <a:t>Ismail P.A.</a:t>
            </a:r>
            <a:endParaRPr lang="en-US" sz="1600" dirty="0"/>
          </a:p>
          <a:p>
            <a:pPr algn="ctr">
              <a:defRPr/>
            </a:pPr>
            <a:r>
              <a:rPr lang="en-US" sz="1600" dirty="0" smtClean="0"/>
              <a:t>Lecturer</a:t>
            </a:r>
            <a:endParaRPr lang="en-US" sz="1600" dirty="0"/>
          </a:p>
          <a:p>
            <a:pPr algn="ctr">
              <a:defRPr/>
            </a:pPr>
            <a:r>
              <a:rPr lang="en-US" sz="1400" dirty="0"/>
              <a:t>Department of Mental health nursing</a:t>
            </a:r>
          </a:p>
          <a:p>
            <a:pPr algn="ctr">
              <a:defRPr/>
            </a:pPr>
            <a:r>
              <a:rPr lang="en-US" sz="1400" dirty="0" err="1"/>
              <a:t>Sumandeep</a:t>
            </a:r>
            <a:r>
              <a:rPr lang="en-US" sz="1400" dirty="0"/>
              <a:t> Nursing college</a:t>
            </a:r>
          </a:p>
          <a:p>
            <a:pPr algn="ctr">
              <a:defRPr/>
            </a:pP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perception</a:t>
            </a:r>
            <a:endParaRPr lang="en-US" dirty="0"/>
          </a:p>
        </p:txBody>
      </p:sp>
      <p:sp>
        <p:nvSpPr>
          <p:cNvPr id="3" name="Content Placeholder 2"/>
          <p:cNvSpPr>
            <a:spLocks noGrp="1"/>
          </p:cNvSpPr>
          <p:nvPr>
            <p:ph idx="1"/>
          </p:nvPr>
        </p:nvSpPr>
        <p:spPr/>
        <p:txBody>
          <a:bodyPr/>
          <a:lstStyle/>
          <a:p>
            <a:r>
              <a:rPr lang="en-US" dirty="0" smtClean="0"/>
              <a:t>Individuals tend to organize environmental stimuli into some meaningful patterns or wholes according to certain principles.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r>
              <a:rPr lang="en-US" dirty="0" smtClean="0"/>
              <a:t>Principles of figure-ground relationship</a:t>
            </a:r>
            <a:endParaRPr lang="en-US" dirty="0"/>
          </a:p>
        </p:txBody>
      </p:sp>
      <p:sp>
        <p:nvSpPr>
          <p:cNvPr id="3" name="Content Placeholder 2"/>
          <p:cNvSpPr>
            <a:spLocks noGrp="1"/>
          </p:cNvSpPr>
          <p:nvPr>
            <p:ph idx="1"/>
          </p:nvPr>
        </p:nvSpPr>
        <p:spPr/>
        <p:txBody>
          <a:bodyPr>
            <a:normAutofit lnSpcReduction="10000"/>
          </a:bodyPr>
          <a:lstStyle/>
          <a:p>
            <a:r>
              <a:rPr lang="en-US" dirty="0" smtClean="0"/>
              <a:t>According to this principle, a figure is perceived in relationship to this background.</a:t>
            </a:r>
          </a:p>
          <a:p>
            <a:r>
              <a:rPr lang="en-US" dirty="0" smtClean="0"/>
              <a:t>The perception of the object or figure in terms of color, size and shape.</a:t>
            </a:r>
          </a:p>
          <a:p>
            <a:r>
              <a:rPr lang="en-US" dirty="0" smtClean="0"/>
              <a:t>We perceive a figure against a background or background against a figure depends upon the characteristics of the perceiver.</a:t>
            </a:r>
          </a:p>
          <a:p>
            <a:r>
              <a:rPr lang="en-US" dirty="0" smtClean="0"/>
              <a:t>Incase where such relationship does not exist we may witness ambiguity in terms of clear perception.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517360"/>
          </a:xfrm>
        </p:spPr>
        <p:txBody>
          <a:bodyPr/>
          <a:lstStyle/>
          <a:p>
            <a:r>
              <a:rPr lang="en-US" dirty="0" smtClean="0"/>
              <a:t>When there are various parts with in the general felid of awareness, having equally balanced qualities, there could be a conflict and two or more figures may be formed. In such cases there will be a shifting of the ground and the figure.</a:t>
            </a:r>
          </a:p>
          <a:p>
            <a:r>
              <a:rPr lang="en-US" dirty="0" smtClean="0"/>
              <a:t>One part may be the ground at one moment and at the next moment the ground may be the figure.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ltGray">
          <a:xfrm>
            <a:off x="1447800" y="685800"/>
            <a:ext cx="6553200" cy="5791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81000"/>
            <a:ext cx="6934200" cy="914400"/>
          </a:xfrm>
        </p:spPr>
        <p:txBody>
          <a:bodyPr/>
          <a:lstStyle/>
          <a:p>
            <a:r>
              <a:rPr lang="en-US" dirty="0" smtClean="0"/>
              <a:t>PERCEPTUAL AMBIGUITY</a:t>
            </a:r>
            <a:endParaRPr lang="en-US" dirty="0"/>
          </a:p>
        </p:txBody>
      </p:sp>
      <p:pic>
        <p:nvPicPr>
          <p:cNvPr id="4" name="Picture 2" descr="C:\Documents and Settings\Administrator\My Documents\My Pictures\women.gif"/>
          <p:cNvPicPr>
            <a:picLocks noGrp="1" noChangeAspect="1" noChangeArrowheads="1"/>
          </p:cNvPicPr>
          <p:nvPr>
            <p:ph idx="1"/>
          </p:nvPr>
        </p:nvPicPr>
        <p:blipFill>
          <a:blip r:embed="rId2"/>
          <a:srcRect/>
          <a:stretch>
            <a:fillRect/>
          </a:stretch>
        </p:blipFill>
        <p:spPr bwMode="auto">
          <a:xfrm>
            <a:off x="1828800" y="1371600"/>
            <a:ext cx="5943600" cy="495299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1426464"/>
          </a:xfrm>
        </p:spPr>
        <p:txBody>
          <a:bodyPr/>
          <a:lstStyle/>
          <a:p>
            <a:r>
              <a:rPr lang="en-US" dirty="0" smtClean="0"/>
              <a:t>Conflict of two or more figures</a:t>
            </a:r>
            <a:endParaRPr lang="en-US" dirty="0"/>
          </a:p>
        </p:txBody>
      </p:sp>
      <p:pic>
        <p:nvPicPr>
          <p:cNvPr id="4" name="Picture 4" descr="ATT21807099"/>
          <p:cNvPicPr>
            <a:picLocks noGrp="1" noChangeAspect="1" noChangeArrowheads="1"/>
          </p:cNvPicPr>
          <p:nvPr>
            <p:ph idx="1"/>
          </p:nvPr>
        </p:nvPicPr>
        <p:blipFill>
          <a:blip r:embed="rId2"/>
          <a:srcRect/>
          <a:stretch>
            <a:fillRect/>
          </a:stretch>
        </p:blipFill>
        <p:spPr bwMode="auto">
          <a:xfrm>
            <a:off x="381000" y="685800"/>
            <a:ext cx="8762999" cy="6172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closure </a:t>
            </a:r>
            <a:endParaRPr lang="en-US" dirty="0"/>
          </a:p>
        </p:txBody>
      </p:sp>
      <p:sp>
        <p:nvSpPr>
          <p:cNvPr id="3" name="Content Placeholder 2"/>
          <p:cNvSpPr>
            <a:spLocks noGrp="1"/>
          </p:cNvSpPr>
          <p:nvPr>
            <p:ph idx="1"/>
          </p:nvPr>
        </p:nvSpPr>
        <p:spPr/>
        <p:txBody>
          <a:bodyPr/>
          <a:lstStyle/>
          <a:p>
            <a:r>
              <a:rPr lang="en-US" dirty="0" smtClean="0"/>
              <a:t>According to this principle.</a:t>
            </a:r>
          </a:p>
          <a:p>
            <a:r>
              <a:rPr lang="en-US" dirty="0" smtClean="0"/>
              <a:t>While confronting an incomplete pattern ones tends to complete or close the pattern or fill the sensory gaps and perceive it as a meaningful whole.</a:t>
            </a:r>
          </a:p>
          <a:p>
            <a:r>
              <a:rPr lang="en-US" dirty="0" err="1" smtClean="0"/>
              <a:t>Eg</a:t>
            </a:r>
            <a:r>
              <a:rPr lang="en-US" dirty="0" smtClean="0"/>
              <a:t>: </a:t>
            </a:r>
            <a:endParaRPr lang="en-US" dirty="0"/>
          </a:p>
        </p:txBody>
      </p:sp>
      <p:sp>
        <p:nvSpPr>
          <p:cNvPr id="4" name="Rectangle 3"/>
          <p:cNvSpPr/>
          <p:nvPr/>
        </p:nvSpPr>
        <p:spPr>
          <a:xfrm>
            <a:off x="2209800" y="4648200"/>
            <a:ext cx="4267200" cy="1631216"/>
          </a:xfrm>
          <a:prstGeom prst="rect">
            <a:avLst/>
          </a:prstGeom>
          <a:noFill/>
        </p:spPr>
        <p:txBody>
          <a:bodyPr wrap="square" lIns="91440" tIns="45720" rIns="91440" bIns="45720">
            <a:spAutoFit/>
          </a:bodyPr>
          <a:lstStyle/>
          <a:p>
            <a:pPr algn="ctr"/>
            <a:r>
              <a:rPr lang="en-US" sz="10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WMD</a:t>
            </a:r>
            <a:endParaRPr lang="en-US" sz="100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Flowchart: Terminator 4"/>
          <p:cNvSpPr/>
          <p:nvPr/>
        </p:nvSpPr>
        <p:spPr>
          <a:xfrm>
            <a:off x="2743200" y="5257800"/>
            <a:ext cx="457200" cy="228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Terminator 5"/>
          <p:cNvSpPr/>
          <p:nvPr/>
        </p:nvSpPr>
        <p:spPr>
          <a:xfrm>
            <a:off x="4246098" y="5480539"/>
            <a:ext cx="457200" cy="228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Terminator 6"/>
          <p:cNvSpPr/>
          <p:nvPr/>
        </p:nvSpPr>
        <p:spPr>
          <a:xfrm>
            <a:off x="4953000" y="5334000"/>
            <a:ext cx="457200" cy="228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914400"/>
          </a:xfrm>
        </p:spPr>
        <p:txBody>
          <a:bodyPr/>
          <a:lstStyle/>
          <a:p>
            <a:r>
              <a:rPr lang="en-US" dirty="0" smtClean="0"/>
              <a:t>Principle of grouping</a:t>
            </a:r>
            <a:endParaRPr lang="en-US" dirty="0"/>
          </a:p>
        </p:txBody>
      </p:sp>
      <p:sp>
        <p:nvSpPr>
          <p:cNvPr id="3" name="Content Placeholder 2"/>
          <p:cNvSpPr>
            <a:spLocks noGrp="1"/>
          </p:cNvSpPr>
          <p:nvPr>
            <p:ph idx="1"/>
          </p:nvPr>
        </p:nvSpPr>
        <p:spPr>
          <a:xfrm>
            <a:off x="914400" y="685800"/>
            <a:ext cx="7772400" cy="5669760"/>
          </a:xfrm>
        </p:spPr>
        <p:txBody>
          <a:bodyPr>
            <a:normAutofit/>
          </a:bodyPr>
          <a:lstStyle/>
          <a:p>
            <a:r>
              <a:rPr lang="en-US" dirty="0" smtClean="0"/>
              <a:t>It refers to the tendency to perceive stimuli in some organized and meaningful pattern by grouping them like similarity, proximity and continuity.</a:t>
            </a:r>
          </a:p>
          <a:p>
            <a:r>
              <a:rPr lang="en-US" dirty="0" smtClean="0"/>
              <a:t>Similarity:</a:t>
            </a:r>
          </a:p>
          <a:p>
            <a:pPr lvl="1"/>
            <a:r>
              <a:rPr lang="en-US" dirty="0" smtClean="0"/>
              <a:t>On the basis of similarity, objects or stimuli which look alike are usually perceived as a unit.</a:t>
            </a:r>
          </a:p>
          <a:p>
            <a:pPr lvl="1"/>
            <a:r>
              <a:rPr lang="en-US" dirty="0" err="1" smtClean="0"/>
              <a:t>Eg</a:t>
            </a:r>
            <a:r>
              <a:rPr lang="en-US" dirty="0" smtClean="0"/>
              <a:t>: in the fallowing figure vertical rows  of pink dots and blank dots may be seen to from separate groups.</a:t>
            </a:r>
            <a:endParaRPr lang="en-US" dirty="0"/>
          </a:p>
        </p:txBody>
      </p:sp>
      <p:pic>
        <p:nvPicPr>
          <p:cNvPr id="5" name="Picture 2"/>
          <p:cNvPicPr>
            <a:picLocks noChangeAspect="1" noChangeArrowheads="1"/>
          </p:cNvPicPr>
          <p:nvPr/>
        </p:nvPicPr>
        <p:blipFill>
          <a:blip r:embed="rId2"/>
          <a:srcRect/>
          <a:stretch>
            <a:fillRect/>
          </a:stretch>
        </p:blipFill>
        <p:spPr bwMode="auto">
          <a:xfrm rot="16200000">
            <a:off x="4533899" y="4610097"/>
            <a:ext cx="1905003" cy="2590801"/>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533400"/>
            <a:ext cx="7772400" cy="5822160"/>
          </a:xfrm>
        </p:spPr>
        <p:txBody>
          <a:bodyPr/>
          <a:lstStyle/>
          <a:p>
            <a:r>
              <a:rPr lang="en-US" dirty="0" smtClean="0"/>
              <a:t>Proximity :</a:t>
            </a:r>
          </a:p>
          <a:p>
            <a:pPr lvl="1"/>
            <a:r>
              <a:rPr lang="en-US" dirty="0" smtClean="0"/>
              <a:t>On proximity basis objects or stimuli which appear close to one another are like to be perceived as belonging to same group.</a:t>
            </a:r>
          </a:p>
          <a:p>
            <a:pPr lvl="1"/>
            <a:r>
              <a:rPr lang="en-US" dirty="0" err="1" smtClean="0"/>
              <a:t>Eg</a:t>
            </a:r>
            <a:r>
              <a:rPr lang="en-US" dirty="0" smtClean="0"/>
              <a:t> : we see two sets of two lines each and not four separate lines.</a:t>
            </a:r>
          </a:p>
          <a:p>
            <a:pPr lvl="1"/>
            <a:endParaRPr lang="en-US" dirty="0"/>
          </a:p>
        </p:txBody>
      </p:sp>
      <p:pic>
        <p:nvPicPr>
          <p:cNvPr id="6" name="Picture 3"/>
          <p:cNvPicPr>
            <a:picLocks noChangeAspect="1" noChangeArrowheads="1"/>
          </p:cNvPicPr>
          <p:nvPr/>
        </p:nvPicPr>
        <p:blipFill>
          <a:blip r:embed="rId2"/>
          <a:srcRect/>
          <a:stretch>
            <a:fillRect/>
          </a:stretch>
        </p:blipFill>
        <p:spPr bwMode="auto">
          <a:xfrm>
            <a:off x="3886200" y="3276600"/>
            <a:ext cx="4114800" cy="2438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57200"/>
            <a:ext cx="7772400" cy="5898360"/>
          </a:xfrm>
        </p:spPr>
        <p:txBody>
          <a:bodyPr/>
          <a:lstStyle/>
          <a:p>
            <a:r>
              <a:rPr lang="en-US" dirty="0" smtClean="0"/>
              <a:t>Continuity:</a:t>
            </a:r>
          </a:p>
          <a:p>
            <a:pPr lvl="1"/>
            <a:r>
              <a:rPr lang="en-US" dirty="0" smtClean="0"/>
              <a:t>The object or stimuli are perceived as a unit or group on the basis of continuity.</a:t>
            </a:r>
          </a:p>
          <a:p>
            <a:pPr lvl="1"/>
            <a:r>
              <a:rPr lang="en-US" dirty="0" err="1" smtClean="0"/>
              <a:t>Eg</a:t>
            </a:r>
            <a:r>
              <a:rPr lang="en-US" dirty="0" smtClean="0"/>
              <a:t>: we see curved lines and straight lines. We do not see the straight line with small semicircles above and below.</a:t>
            </a:r>
          </a:p>
          <a:p>
            <a:r>
              <a:rPr lang="en-US" dirty="0" smtClean="0"/>
              <a:t> Simplicity </a:t>
            </a:r>
          </a:p>
          <a:p>
            <a:pPr lvl="1"/>
            <a:r>
              <a:rPr lang="en-US" dirty="0" smtClean="0"/>
              <a:t>we perceived the simplest possible pattern because they enable the perceiver to perceive the whole from some of its part.</a:t>
            </a:r>
          </a:p>
          <a:p>
            <a:pPr lvl="1"/>
            <a:r>
              <a:rPr lang="en-US" dirty="0" err="1" smtClean="0"/>
              <a:t>Eg</a:t>
            </a:r>
            <a:r>
              <a:rPr lang="en-US" dirty="0" smtClean="0"/>
              <a:t>: while looking at a tree we are not counting the branches rather perceiving as a tree.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endParaRPr lang="en-US"/>
          </a:p>
        </p:txBody>
      </p:sp>
      <p:sp>
        <p:nvSpPr>
          <p:cNvPr id="6" name="Footer Placeholder 5"/>
          <p:cNvSpPr>
            <a:spLocks noGrp="1"/>
          </p:cNvSpPr>
          <p:nvPr>
            <p:ph type="ftr" sz="quarter" idx="11"/>
          </p:nvPr>
        </p:nvSpPr>
        <p:spPr/>
        <p:txBody>
          <a:bodyPr/>
          <a:lstStyle/>
          <a:p>
            <a:r>
              <a:rPr lang="en-US"/>
              <a:t>Organizational Behavior / Perception</a:t>
            </a:r>
          </a:p>
        </p:txBody>
      </p:sp>
      <p:sp>
        <p:nvSpPr>
          <p:cNvPr id="4" name="Slide Number Placeholder 3"/>
          <p:cNvSpPr>
            <a:spLocks noGrp="1"/>
          </p:cNvSpPr>
          <p:nvPr>
            <p:ph type="sldNum" sz="quarter" idx="12"/>
          </p:nvPr>
        </p:nvSpPr>
        <p:spPr/>
        <p:txBody>
          <a:bodyPr/>
          <a:lstStyle/>
          <a:p>
            <a:fld id="{63C4C6D6-1DBD-4067-B69F-1A4825FC8075}" type="slidenum">
              <a:rPr lang="en-US"/>
              <a:pPr/>
              <a:t>2</a:t>
            </a:fld>
            <a:endParaRPr lang="en-US"/>
          </a:p>
        </p:txBody>
      </p:sp>
      <p:pic>
        <p:nvPicPr>
          <p:cNvPr id="27652" name="Picture 4" descr="ATT21807099"/>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28600"/>
            <a:ext cx="7772400" cy="6126960"/>
          </a:xfrm>
        </p:spPr>
        <p:txBody>
          <a:bodyPr/>
          <a:lstStyle/>
          <a:p>
            <a:r>
              <a:rPr lang="en-US" dirty="0" smtClean="0"/>
              <a:t>Contour:</a:t>
            </a:r>
          </a:p>
          <a:p>
            <a:pPr lvl="1"/>
            <a:r>
              <a:rPr lang="en-US" dirty="0" smtClean="0"/>
              <a:t>A contour it said to be a boundary between a figure and its ground. </a:t>
            </a:r>
          </a:p>
          <a:p>
            <a:pPr lvl="1"/>
            <a:r>
              <a:rPr lang="en-US" dirty="0" smtClean="0"/>
              <a:t>The degree of the quality of this contour separating the figure from the ground. It will help us to organize stimuli or objects into a meaningful pattern.</a:t>
            </a:r>
          </a:p>
          <a:p>
            <a:r>
              <a:rPr lang="en-US" dirty="0" smtClean="0"/>
              <a:t>Context:</a:t>
            </a:r>
          </a:p>
          <a:p>
            <a:pPr lvl="1"/>
            <a:r>
              <a:rPr lang="en-US" dirty="0" smtClean="0"/>
              <a:t>Perceptual organization is also governed by the principles of context. An examiner may award high marks to the same answer book in a pleasant context than in an unpleasant one.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974560"/>
          </a:xfrm>
        </p:spPr>
        <p:txBody>
          <a:bodyPr/>
          <a:lstStyle/>
          <a:p>
            <a:r>
              <a:rPr lang="en-US" dirty="0" smtClean="0"/>
              <a:t>Contrast:</a:t>
            </a:r>
          </a:p>
          <a:p>
            <a:pPr lvl="1"/>
            <a:r>
              <a:rPr lang="en-US" dirty="0" smtClean="0"/>
              <a:t>Perceptual organization is very much affected through contrast effects as the stimuli that are in the sharp contrast to nearby stimuli may draw our maximum attention and carry different perceptual affects.</a:t>
            </a:r>
          </a:p>
          <a:p>
            <a:pPr lvl="1"/>
            <a:r>
              <a:rPr lang="en-US" dirty="0" err="1" smtClean="0"/>
              <a:t>Eg</a:t>
            </a:r>
            <a:r>
              <a:rPr lang="en-US" dirty="0" smtClean="0"/>
              <a:t> : here the surrounding circles in A make the central seems larger than the central circle in B, even though the two are of the same size.</a:t>
            </a:r>
            <a:endParaRPr lang="en-US" dirty="0"/>
          </a:p>
        </p:txBody>
      </p:sp>
      <p:pic>
        <p:nvPicPr>
          <p:cNvPr id="4" name="Picture 7" descr="Center circles are equal"/>
          <p:cNvPicPr>
            <a:picLocks noChangeAspect="1" noChangeArrowheads="1"/>
          </p:cNvPicPr>
          <p:nvPr/>
        </p:nvPicPr>
        <p:blipFill>
          <a:blip r:embed="rId2"/>
          <a:srcRect/>
          <a:stretch>
            <a:fillRect/>
          </a:stretch>
        </p:blipFill>
        <p:spPr bwMode="auto">
          <a:xfrm>
            <a:off x="4114800" y="4343400"/>
            <a:ext cx="4038600" cy="2514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305800" cy="1121664"/>
          </a:xfrm>
        </p:spPr>
        <p:txBody>
          <a:bodyPr/>
          <a:lstStyle/>
          <a:p>
            <a:r>
              <a:rPr lang="en-US" dirty="0" smtClean="0"/>
              <a:t>FACTORS INFLUENCING PERCEPTION</a:t>
            </a:r>
            <a:endParaRPr lang="en-US" dirty="0"/>
          </a:p>
        </p:txBody>
      </p:sp>
      <p:sp>
        <p:nvSpPr>
          <p:cNvPr id="3" name="Content Placeholder 2"/>
          <p:cNvSpPr>
            <a:spLocks noGrp="1"/>
          </p:cNvSpPr>
          <p:nvPr>
            <p:ph idx="1"/>
          </p:nvPr>
        </p:nvSpPr>
        <p:spPr>
          <a:xfrm>
            <a:off x="914400" y="1371600"/>
            <a:ext cx="7772400" cy="4983960"/>
          </a:xfrm>
        </p:spPr>
        <p:txBody>
          <a:bodyPr/>
          <a:lstStyle/>
          <a:p>
            <a:r>
              <a:rPr lang="en-US" dirty="0" smtClean="0"/>
              <a:t>Sense organs:</a:t>
            </a:r>
          </a:p>
          <a:p>
            <a:pPr lvl="1"/>
            <a:r>
              <a:rPr lang="en-US" dirty="0" smtClean="0"/>
              <a:t>Perceptions depends on the sense organs or the receptors on which the stimuli act and sensory neurons.</a:t>
            </a:r>
          </a:p>
          <a:p>
            <a:pPr lvl="2"/>
            <a:r>
              <a:rPr lang="en-US" dirty="0" err="1" smtClean="0"/>
              <a:t>Eg</a:t>
            </a:r>
            <a:r>
              <a:rPr lang="en-US" dirty="0" smtClean="0"/>
              <a:t> :  if cones  are not developed in the retina, the color can not be perceived.</a:t>
            </a:r>
          </a:p>
          <a:p>
            <a:r>
              <a:rPr lang="en-US" dirty="0" smtClean="0"/>
              <a:t>Brain :</a:t>
            </a:r>
          </a:p>
          <a:p>
            <a:pPr lvl="1"/>
            <a:r>
              <a:rPr lang="en-US" dirty="0" smtClean="0"/>
              <a:t>Perception depends upon the functioning capacity of the sensory area and associated areas of the brain</a:t>
            </a:r>
          </a:p>
          <a:p>
            <a:pPr lvl="2"/>
            <a:r>
              <a:rPr lang="en-US" dirty="0" err="1" smtClean="0"/>
              <a:t>Eg</a:t>
            </a:r>
            <a:r>
              <a:rPr lang="en-US" dirty="0" smtClean="0"/>
              <a:t>: The auditory area is destroyed we cant hear.</a:t>
            </a:r>
          </a:p>
          <a:p>
            <a:pPr lvl="1"/>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0"/>
            <a:ext cx="7772400" cy="5593560"/>
          </a:xfrm>
        </p:spPr>
        <p:txBody>
          <a:bodyPr/>
          <a:lstStyle/>
          <a:p>
            <a:r>
              <a:rPr lang="en-US" dirty="0" smtClean="0"/>
              <a:t>Memory images of the past experience:</a:t>
            </a:r>
          </a:p>
          <a:p>
            <a:pPr lvl="1"/>
            <a:r>
              <a:rPr lang="en-US" dirty="0" smtClean="0"/>
              <a:t>Memory images help us in the comprehension of the object or stimulus before us.</a:t>
            </a:r>
          </a:p>
          <a:p>
            <a:pPr lvl="1"/>
            <a:r>
              <a:rPr lang="en-US" dirty="0" smtClean="0"/>
              <a:t>Generally perception involves the integration of sensory experience in the light of past experience.</a:t>
            </a:r>
          </a:p>
          <a:p>
            <a:pPr lvl="2"/>
            <a:r>
              <a:rPr lang="en-US" dirty="0" err="1" smtClean="0"/>
              <a:t>Eg</a:t>
            </a:r>
            <a:r>
              <a:rPr lang="en-US" dirty="0" smtClean="0"/>
              <a:t> : a child has come in contact with the horse for the first time. He has already seen the cow. When he is asked what it (horse) is, he may say it is a cow or like a cow.</a:t>
            </a:r>
          </a:p>
          <a:p>
            <a:r>
              <a:rPr lang="en-US" dirty="0" smtClean="0"/>
              <a:t>Personal interest and mind set: </a:t>
            </a:r>
          </a:p>
          <a:p>
            <a:pPr lvl="1"/>
            <a:r>
              <a:rPr lang="en-US" dirty="0" smtClean="0"/>
              <a:t>we perceive those things and clearly which are concerned with our interest and mind set.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600"/>
            <a:ext cx="7772400" cy="2819400"/>
          </a:xfrm>
        </p:spPr>
        <p:txBody>
          <a:bodyPr/>
          <a:lstStyle/>
          <a:p>
            <a:r>
              <a:rPr lang="en-US" dirty="0" smtClean="0"/>
              <a:t>Needs and desires:</a:t>
            </a:r>
          </a:p>
          <a:p>
            <a:pPr lvl="1"/>
            <a:r>
              <a:rPr lang="en-US" dirty="0" smtClean="0"/>
              <a:t>Our needs or desires also modify our perceptions.</a:t>
            </a:r>
          </a:p>
          <a:p>
            <a:pPr lvl="1"/>
            <a:r>
              <a:rPr lang="en-US" dirty="0" smtClean="0"/>
              <a:t>Besides these, our beliefs, opinion and cultural ideas also modify our perception of things, situation and objects.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inaccurate perception</a:t>
            </a:r>
            <a:endParaRPr lang="en-US" dirty="0"/>
          </a:p>
        </p:txBody>
      </p:sp>
      <p:sp>
        <p:nvSpPr>
          <p:cNvPr id="3" name="Content Placeholder 2"/>
          <p:cNvSpPr>
            <a:spLocks noGrp="1"/>
          </p:cNvSpPr>
          <p:nvPr>
            <p:ph idx="1"/>
          </p:nvPr>
        </p:nvSpPr>
        <p:spPr/>
        <p:txBody>
          <a:bodyPr/>
          <a:lstStyle/>
          <a:p>
            <a:r>
              <a:rPr lang="en-US" dirty="0" smtClean="0"/>
              <a:t>Defective functioning (Deafness)</a:t>
            </a:r>
          </a:p>
          <a:p>
            <a:r>
              <a:rPr lang="en-US" dirty="0" smtClean="0"/>
              <a:t>Inadequate stimuli (poor sound)</a:t>
            </a:r>
          </a:p>
          <a:p>
            <a:r>
              <a:rPr lang="en-US" dirty="0" smtClean="0"/>
              <a:t>Too many stimuli at a time</a:t>
            </a:r>
          </a:p>
          <a:p>
            <a:r>
              <a:rPr lang="en-US" dirty="0" smtClean="0"/>
              <a:t>Poor health (organ can not function)</a:t>
            </a:r>
          </a:p>
          <a:p>
            <a:r>
              <a:rPr lang="en-US" dirty="0" smtClean="0"/>
              <a:t>Limited attention</a:t>
            </a:r>
          </a:p>
          <a:p>
            <a:r>
              <a:rPr lang="en-US" dirty="0" smtClean="0"/>
              <a:t>Figure merge in the background.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733" y="2967335"/>
            <a:ext cx="4267467"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nSpc>
                <a:spcPct val="200000"/>
              </a:lnSpc>
              <a:buNone/>
            </a:pPr>
            <a:endParaRPr lang="en-US" b="1" dirty="0" smtClean="0">
              <a:latin typeface="Georgia" pitchFamily="18" charset="0"/>
            </a:endParaRPr>
          </a:p>
          <a:p>
            <a:pPr>
              <a:lnSpc>
                <a:spcPct val="200000"/>
              </a:lnSpc>
            </a:pPr>
            <a:r>
              <a:rPr lang="en-US" b="1" dirty="0" smtClean="0">
                <a:latin typeface="Georgia" pitchFamily="18" charset="0"/>
              </a:rPr>
              <a:t>“ WE  DON’T  SEE  THINGS  AS  THEY  ARE,  WE  SEE  THINGS  AS WE  ARE.”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a:bodyPr>
          <a:lstStyle/>
          <a:p>
            <a:r>
              <a:rPr lang="en-US" dirty="0" smtClean="0"/>
              <a:t>When our sensory-organs comes in contact with the world and are stimulated by the external stimuli and receive the sensations it result in perception.</a:t>
            </a:r>
          </a:p>
          <a:p>
            <a:r>
              <a:rPr lang="en-US" dirty="0" smtClean="0"/>
              <a:t>Sensation is the initial response of an individual to the stimuli.</a:t>
            </a:r>
          </a:p>
          <a:p>
            <a:r>
              <a:rPr lang="en-US" dirty="0" smtClean="0"/>
              <a:t>Perception is the interpretation of sensory stimuli which reach the sense organs and the brain.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t>Perception PPT  for PGDM( RM)  2010</a:t>
            </a:r>
          </a:p>
        </p:txBody>
      </p:sp>
      <p:sp>
        <p:nvSpPr>
          <p:cNvPr id="7" name="Slide Number Placeholder 3"/>
          <p:cNvSpPr>
            <a:spLocks noGrp="1"/>
          </p:cNvSpPr>
          <p:nvPr>
            <p:ph type="sldNum" sz="quarter" idx="12"/>
          </p:nvPr>
        </p:nvSpPr>
        <p:spPr/>
        <p:txBody>
          <a:bodyPr/>
          <a:lstStyle/>
          <a:p>
            <a:fld id="{A32E5191-21D6-4F29-A68F-C933C20037B1}" type="slidenum">
              <a:rPr lang="en-US"/>
              <a:pPr/>
              <a:t>5</a:t>
            </a:fld>
            <a:endParaRPr lang="en-US"/>
          </a:p>
        </p:txBody>
      </p:sp>
      <p:sp>
        <p:nvSpPr>
          <p:cNvPr id="16386" name="Footer Placeholder 2"/>
          <p:cNvSpPr txBox="1">
            <a:spLocks noGrp="1"/>
          </p:cNvSpPr>
          <p:nvPr/>
        </p:nvSpPr>
        <p:spPr bwMode="auto">
          <a:xfrm>
            <a:off x="2667000" y="6356350"/>
            <a:ext cx="3352800" cy="365125"/>
          </a:xfrm>
          <a:prstGeom prst="rect">
            <a:avLst/>
          </a:prstGeom>
          <a:noFill/>
          <a:ln>
            <a:miter lim="800000"/>
            <a:headEnd/>
            <a:tailEnd/>
          </a:ln>
        </p:spPr>
        <p:txBody>
          <a:bodyPr/>
          <a:lstStyle/>
          <a:p>
            <a:pPr eaLnBrk="1" hangingPunct="1">
              <a:defRPr/>
            </a:pPr>
            <a:r>
              <a:rPr lang="en-US" sz="1200">
                <a:solidFill>
                  <a:schemeClr val="tx2">
                    <a:shade val="90000"/>
                  </a:schemeClr>
                </a:solidFill>
              </a:rPr>
              <a:t>Organizational Behavior</a:t>
            </a:r>
          </a:p>
        </p:txBody>
      </p:sp>
      <p:sp>
        <p:nvSpPr>
          <p:cNvPr id="16387" name="Slide Number Placeholder 3"/>
          <p:cNvSpPr txBox="1">
            <a:spLocks noGrp="1"/>
          </p:cNvSpPr>
          <p:nvPr/>
        </p:nvSpPr>
        <p:spPr bwMode="auto">
          <a:xfrm>
            <a:off x="7924800" y="6356350"/>
            <a:ext cx="762000" cy="365125"/>
          </a:xfrm>
          <a:prstGeom prst="rect">
            <a:avLst/>
          </a:prstGeom>
          <a:noFill/>
          <a:ln>
            <a:miter lim="800000"/>
            <a:headEnd/>
            <a:tailEnd/>
          </a:ln>
        </p:spPr>
        <p:txBody>
          <a:bodyPr lIns="0" rIns="0" anchor="b"/>
          <a:lstStyle/>
          <a:p>
            <a:pPr algn="r" eaLnBrk="1" hangingPunct="1">
              <a:defRPr/>
            </a:pPr>
            <a:fld id="{320E6F67-7D69-4D93-950D-0FC34DEFE201}" type="slidenum">
              <a:rPr lang="en-US" sz="1200">
                <a:solidFill>
                  <a:schemeClr val="tx2">
                    <a:shade val="90000"/>
                  </a:schemeClr>
                </a:solidFill>
              </a:rPr>
              <a:pPr algn="r" eaLnBrk="1" hangingPunct="1">
                <a:defRPr/>
              </a:pPr>
              <a:t>5</a:t>
            </a:fld>
            <a:endParaRPr lang="en-US" sz="1200">
              <a:solidFill>
                <a:schemeClr val="tx2">
                  <a:shade val="90000"/>
                </a:schemeClr>
              </a:solidFill>
            </a:endParaRPr>
          </a:p>
        </p:txBody>
      </p:sp>
      <p:sp>
        <p:nvSpPr>
          <p:cNvPr id="45060" name="Rectangle 4"/>
          <p:cNvSpPr>
            <a:spLocks noRot="1" noChangeArrowheads="1"/>
          </p:cNvSpPr>
          <p:nvPr/>
        </p:nvSpPr>
        <p:spPr bwMode="auto">
          <a:xfrm>
            <a:off x="539750" y="260350"/>
            <a:ext cx="8029575" cy="927100"/>
          </a:xfrm>
          <a:prstGeom prst="rect">
            <a:avLst/>
          </a:prstGeom>
          <a:noFill/>
          <a:ln w="12700">
            <a:noFill/>
            <a:miter lim="800000"/>
            <a:headEnd/>
            <a:tailEnd/>
          </a:ln>
        </p:spPr>
        <p:txBody>
          <a:bodyPr lIns="90488" tIns="44450" rIns="90488" bIns="44450" anchor="b"/>
          <a:lstStyle/>
          <a:p>
            <a:pPr eaLnBrk="1" hangingPunct="1"/>
            <a:r>
              <a:rPr lang="en-US" altLang="zh-CN" sz="3800" b="1">
                <a:solidFill>
                  <a:schemeClr val="tx2"/>
                </a:solidFill>
                <a:latin typeface="Verdana" pitchFamily="34" charset="0"/>
                <a:ea typeface="SimSun" pitchFamily="2" charset="-122"/>
              </a:rPr>
              <a:t>Perception</a:t>
            </a:r>
            <a:r>
              <a:rPr lang="en-US" altLang="zh-CN" sz="3800">
                <a:solidFill>
                  <a:schemeClr val="tx2"/>
                </a:solidFill>
                <a:latin typeface="Verdana" pitchFamily="34" charset="0"/>
                <a:ea typeface="SimSun" pitchFamily="2" charset="-122"/>
              </a:rPr>
              <a:t> </a:t>
            </a:r>
          </a:p>
        </p:txBody>
      </p:sp>
      <p:sp>
        <p:nvSpPr>
          <p:cNvPr id="45061" name="Rectangle 5"/>
          <p:cNvSpPr>
            <a:spLocks noRot="1" noChangeArrowheads="1"/>
          </p:cNvSpPr>
          <p:nvPr/>
        </p:nvSpPr>
        <p:spPr bwMode="auto">
          <a:xfrm>
            <a:off x="611188" y="1557338"/>
            <a:ext cx="7772400" cy="4495800"/>
          </a:xfrm>
          <a:prstGeom prst="rect">
            <a:avLst/>
          </a:prstGeom>
          <a:noFill/>
          <a:ln w="12700">
            <a:noFill/>
            <a:miter lim="800000"/>
            <a:headEnd/>
            <a:tailEnd/>
          </a:ln>
        </p:spPr>
        <p:txBody>
          <a:bodyPr lIns="90488" tIns="44450" rIns="90488" bIns="44450"/>
          <a:lstStyle/>
          <a:p>
            <a:pPr marL="469900" indent="-469900" eaLnBrk="1" hangingPunct="1">
              <a:spcBef>
                <a:spcPct val="20000"/>
              </a:spcBef>
              <a:buClr>
                <a:schemeClr val="accent2"/>
              </a:buClr>
              <a:buFont typeface="Wingdings" pitchFamily="2" charset="2"/>
              <a:buChar char="o"/>
            </a:pPr>
            <a:r>
              <a:rPr lang="en-US" altLang="zh-TW" sz="3000" b="1">
                <a:latin typeface="Verdana" pitchFamily="34" charset="0"/>
                <a:ea typeface="PMingLiU" pitchFamily="18" charset="-120"/>
              </a:rPr>
              <a:t>What is Perception?</a:t>
            </a:r>
            <a:endParaRPr lang="en-US" altLang="zh-TW" sz="2600">
              <a:latin typeface="Verdana" pitchFamily="34" charset="0"/>
              <a:ea typeface="PMingLiU" pitchFamily="18" charset="-120"/>
            </a:endParaRPr>
          </a:p>
          <a:p>
            <a:pPr marL="908050" lvl="1" indent="-436563" eaLnBrk="1" hangingPunct="1">
              <a:spcBef>
                <a:spcPct val="20000"/>
              </a:spcBef>
              <a:buClr>
                <a:schemeClr val="accent2"/>
              </a:buClr>
              <a:buFont typeface="Wingdings" pitchFamily="2" charset="2"/>
              <a:buChar char="n"/>
            </a:pPr>
            <a:r>
              <a:rPr lang="en-US" altLang="zh-CN" sz="2600">
                <a:latin typeface="Verdana" pitchFamily="34" charset="0"/>
                <a:ea typeface="SimSun" pitchFamily="2" charset="-122"/>
              </a:rPr>
              <a:t>How we view and interpret the events and situations in the world about us.</a:t>
            </a:r>
          </a:p>
          <a:p>
            <a:pPr marL="908050" lvl="1" indent="-436563" eaLnBrk="1" hangingPunct="1">
              <a:spcBef>
                <a:spcPct val="20000"/>
              </a:spcBef>
              <a:buClr>
                <a:schemeClr val="accent2"/>
              </a:buClr>
              <a:buFont typeface="Wingdings" pitchFamily="2" charset="2"/>
              <a:buChar char="n"/>
            </a:pPr>
            <a:endParaRPr lang="en-US" altLang="zh-TW" sz="2600">
              <a:latin typeface="Verdana" pitchFamily="34" charset="0"/>
              <a:ea typeface="PMingLiU" pitchFamily="18" charset="-120"/>
            </a:endParaRPr>
          </a:p>
          <a:p>
            <a:pPr marL="469900" indent="-469900" eaLnBrk="1" hangingPunct="1">
              <a:spcBef>
                <a:spcPct val="20000"/>
              </a:spcBef>
              <a:buClr>
                <a:schemeClr val="accent2"/>
              </a:buClr>
              <a:buFont typeface="Wingdings" pitchFamily="2" charset="2"/>
              <a:buChar char="o"/>
            </a:pPr>
            <a:r>
              <a:rPr lang="en-US" altLang="zh-TW" sz="3000" b="1">
                <a:latin typeface="Verdana" pitchFamily="34" charset="0"/>
                <a:ea typeface="PMingLiU" pitchFamily="18" charset="-120"/>
              </a:rPr>
              <a:t>Why is it Important?</a:t>
            </a:r>
          </a:p>
          <a:p>
            <a:pPr marL="908050" lvl="1" indent="-436563" eaLnBrk="1" hangingPunct="1">
              <a:spcBef>
                <a:spcPct val="20000"/>
              </a:spcBef>
              <a:buClr>
                <a:schemeClr val="accent2"/>
              </a:buClr>
              <a:buFont typeface="Wingdings" pitchFamily="2" charset="2"/>
              <a:buChar char="n"/>
            </a:pPr>
            <a:r>
              <a:rPr lang="en-US" altLang="zh-TW" sz="2600">
                <a:latin typeface="Verdana" pitchFamily="34" charset="0"/>
                <a:ea typeface="PMingLiU" pitchFamily="18" charset="-120"/>
              </a:rPr>
              <a:t>Because people’s behavior is based on their perception of what reality is, not on reality itself.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5060"/>
                                        </p:tgtEl>
                                        <p:attrNameLst>
                                          <p:attrName>style.visibility</p:attrName>
                                        </p:attrNameLst>
                                      </p:cBhvr>
                                      <p:to>
                                        <p:strVal val="visible"/>
                                      </p:to>
                                    </p:set>
                                    <p:animEffect transition="in" filter="fade">
                                      <p:cBhvr>
                                        <p:cTn id="7" dur="1000">
                                          <p:stCondLst>
                                            <p:cond delay="0"/>
                                          </p:stCondLst>
                                        </p:cTn>
                                        <p:tgtEl>
                                          <p:spTgt spid="450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5061">
                                            <p:txEl>
                                              <p:pRg st="0" end="0"/>
                                            </p:txEl>
                                          </p:spTgt>
                                        </p:tgtEl>
                                        <p:attrNameLst>
                                          <p:attrName>style.visibility</p:attrName>
                                        </p:attrNameLst>
                                      </p:cBhvr>
                                      <p:to>
                                        <p:strVal val="visible"/>
                                      </p:to>
                                    </p:set>
                                    <p:animEffect transition="in" filter="fade">
                                      <p:cBhvr>
                                        <p:cTn id="12" dur="500">
                                          <p:stCondLst>
                                            <p:cond delay="0"/>
                                          </p:stCondLst>
                                        </p:cTn>
                                        <p:tgtEl>
                                          <p:spTgt spid="45061">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45061">
                                            <p:txEl>
                                              <p:pRg st="1" end="1"/>
                                            </p:txEl>
                                          </p:spTgt>
                                        </p:tgtEl>
                                        <p:attrNameLst>
                                          <p:attrName>style.visibility</p:attrName>
                                        </p:attrNameLst>
                                      </p:cBhvr>
                                      <p:to>
                                        <p:strVal val="visible"/>
                                      </p:to>
                                    </p:set>
                                    <p:animEffect transition="in" filter="fade">
                                      <p:cBhvr>
                                        <p:cTn id="15" dur="500">
                                          <p:stCondLst>
                                            <p:cond delay="0"/>
                                          </p:stCondLst>
                                        </p:cTn>
                                        <p:tgtEl>
                                          <p:spTgt spid="4506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iterate type="lt">
                                    <p:tmPct val="10000"/>
                                  </p:iterate>
                                  <p:childTnLst>
                                    <p:set>
                                      <p:cBhvr>
                                        <p:cTn id="19" dur="1" fill="hold">
                                          <p:stCondLst>
                                            <p:cond delay="0"/>
                                          </p:stCondLst>
                                        </p:cTn>
                                        <p:tgtEl>
                                          <p:spTgt spid="45061">
                                            <p:txEl>
                                              <p:pRg st="3" end="3"/>
                                            </p:txEl>
                                          </p:spTgt>
                                        </p:tgtEl>
                                        <p:attrNameLst>
                                          <p:attrName>style.visibility</p:attrName>
                                        </p:attrNameLst>
                                      </p:cBhvr>
                                      <p:to>
                                        <p:strVal val="visible"/>
                                      </p:to>
                                    </p:set>
                                    <p:animEffect transition="in" filter="fade">
                                      <p:cBhvr>
                                        <p:cTn id="20" dur="500">
                                          <p:stCondLst>
                                            <p:cond delay="0"/>
                                          </p:stCondLst>
                                        </p:cTn>
                                        <p:tgtEl>
                                          <p:spTgt spid="45061">
                                            <p:txEl>
                                              <p:pRg st="3" end="3"/>
                                            </p:txEl>
                                          </p:spTgt>
                                        </p:tgtEl>
                                      </p:cBhvr>
                                    </p:animEffect>
                                  </p:childTnLst>
                                </p:cTn>
                              </p:par>
                              <p:par>
                                <p:cTn id="21" presetID="10" presetClass="entr" presetSubtype="0" fill="hold" grpId="0" nodeType="withEffect">
                                  <p:stCondLst>
                                    <p:cond delay="0"/>
                                  </p:stCondLst>
                                  <p:iterate type="lt">
                                    <p:tmPct val="10000"/>
                                  </p:iterate>
                                  <p:childTnLst>
                                    <p:set>
                                      <p:cBhvr>
                                        <p:cTn id="22" dur="1" fill="hold">
                                          <p:stCondLst>
                                            <p:cond delay="0"/>
                                          </p:stCondLst>
                                        </p:cTn>
                                        <p:tgtEl>
                                          <p:spTgt spid="45061">
                                            <p:txEl>
                                              <p:pRg st="4" end="4"/>
                                            </p:txEl>
                                          </p:spTgt>
                                        </p:tgtEl>
                                        <p:attrNameLst>
                                          <p:attrName>style.visibility</p:attrName>
                                        </p:attrNameLst>
                                      </p:cBhvr>
                                      <p:to>
                                        <p:strVal val="visible"/>
                                      </p:to>
                                    </p:set>
                                    <p:animEffect transition="in" filter="fade">
                                      <p:cBhvr>
                                        <p:cTn id="23" dur="500">
                                          <p:stCondLst>
                                            <p:cond delay="0"/>
                                          </p:stCondLst>
                                        </p:cTn>
                                        <p:tgtEl>
                                          <p:spTgt spid="4506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lstStyle/>
          <a:p>
            <a:r>
              <a:rPr lang="en-US" dirty="0" smtClean="0"/>
              <a:t>Perception is the experience of object, events or relationships obtained by extracting the information from and interpreting the sensations. </a:t>
            </a:r>
          </a:p>
          <a:p>
            <a:pPr>
              <a:buNone/>
            </a:pPr>
            <a:r>
              <a:rPr lang="en-US" dirty="0"/>
              <a:t>	</a:t>
            </a:r>
            <a:r>
              <a:rPr lang="en-US" dirty="0" smtClean="0"/>
              <a:t>				(OR)</a:t>
            </a:r>
          </a:p>
          <a:p>
            <a:r>
              <a:rPr lang="en-US" dirty="0" smtClean="0"/>
              <a:t>A process by which individuals organize and interpret their sensory impressions in order to give meaning to their environment.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perception</a:t>
            </a:r>
            <a:endParaRPr lang="en-US" dirty="0"/>
          </a:p>
        </p:txBody>
      </p:sp>
      <p:sp>
        <p:nvSpPr>
          <p:cNvPr id="3" name="Content Placeholder 2"/>
          <p:cNvSpPr>
            <a:spLocks noGrp="1"/>
          </p:cNvSpPr>
          <p:nvPr>
            <p:ph idx="1"/>
          </p:nvPr>
        </p:nvSpPr>
        <p:spPr/>
        <p:txBody>
          <a:bodyPr/>
          <a:lstStyle/>
          <a:p>
            <a:r>
              <a:rPr lang="en-US" dirty="0" smtClean="0"/>
              <a:t>Perception is the process by which we discriminate among the stimuli and interpret their meanings.</a:t>
            </a:r>
          </a:p>
          <a:p>
            <a:r>
              <a:rPr lang="en-US" dirty="0" err="1" smtClean="0"/>
              <a:t>Eg</a:t>
            </a:r>
            <a:r>
              <a:rPr lang="en-US" dirty="0" smtClean="0"/>
              <a:t>: when we hear a sound we are able to identify it as being produced by a car or a bus. Perception gives meaning to sensation.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l"/>
            <a:r>
              <a:rPr lang="en-US" sz="3200" dirty="0"/>
              <a:t>The Perceptual Process</a:t>
            </a:r>
          </a:p>
        </p:txBody>
      </p:sp>
      <p:sp>
        <p:nvSpPr>
          <p:cNvPr id="37891" name="Rectangle 3"/>
          <p:cNvSpPr>
            <a:spLocks noGrp="1" noChangeArrowheads="1"/>
          </p:cNvSpPr>
          <p:nvPr>
            <p:ph sz="half" idx="1"/>
          </p:nvPr>
        </p:nvSpPr>
        <p:spPr>
          <a:xfrm>
            <a:off x="457200" y="1600200"/>
            <a:ext cx="4030663" cy="4533900"/>
          </a:xfrm>
        </p:spPr>
        <p:txBody>
          <a:bodyPr/>
          <a:lstStyle/>
          <a:p>
            <a:pPr marL="284163" indent="-284163">
              <a:buFontTx/>
              <a:buAutoNum type="arabicPeriod"/>
            </a:pPr>
            <a:r>
              <a:rPr lang="en-US" sz="2400" dirty="0"/>
              <a:t>Sensation</a:t>
            </a:r>
          </a:p>
          <a:p>
            <a:pPr marL="630238" lvl="1" indent="-231775"/>
            <a:r>
              <a:rPr lang="en-US" dirty="0"/>
              <a:t>An individual’s ability to detect stimuli in the immediate environment.</a:t>
            </a:r>
          </a:p>
          <a:p>
            <a:pPr marL="284163" indent="-284163">
              <a:buFontTx/>
              <a:buAutoNum type="arabicPeriod"/>
            </a:pPr>
            <a:r>
              <a:rPr lang="en-US" sz="2400" dirty="0"/>
              <a:t>Selection</a:t>
            </a:r>
          </a:p>
          <a:p>
            <a:pPr marL="630238" lvl="1" indent="-231775"/>
            <a:r>
              <a:rPr lang="en-US" dirty="0"/>
              <a:t>The process a person uses to eliminate some of the stimuli that have been sensed and to retain others for further processing.</a:t>
            </a:r>
          </a:p>
        </p:txBody>
      </p:sp>
      <p:sp>
        <p:nvSpPr>
          <p:cNvPr id="37892" name="Rectangle 4"/>
          <p:cNvSpPr>
            <a:spLocks noGrp="1" noChangeArrowheads="1"/>
          </p:cNvSpPr>
          <p:nvPr>
            <p:ph sz="half" idx="2"/>
          </p:nvPr>
        </p:nvSpPr>
        <p:spPr>
          <a:xfrm>
            <a:off x="4656138" y="1600200"/>
            <a:ext cx="4030662" cy="4533900"/>
          </a:xfrm>
        </p:spPr>
        <p:txBody>
          <a:bodyPr/>
          <a:lstStyle/>
          <a:p>
            <a:pPr marL="284163" indent="-284163">
              <a:buClr>
                <a:srgbClr val="003399"/>
              </a:buClr>
              <a:buFontTx/>
              <a:buAutoNum type="arabicPeriod" startAt="3"/>
            </a:pPr>
            <a:r>
              <a:rPr lang="en-US"/>
              <a:t>Organization</a:t>
            </a:r>
          </a:p>
          <a:p>
            <a:pPr marL="681038" lvl="1" indent="-282575">
              <a:buClr>
                <a:srgbClr val="003399"/>
              </a:buClr>
            </a:pPr>
            <a:r>
              <a:rPr lang="en-US"/>
              <a:t>The process of placing selected perceptual stimuli into a framework for “storage.”</a:t>
            </a:r>
          </a:p>
          <a:p>
            <a:pPr marL="284163" indent="-284163">
              <a:buClr>
                <a:srgbClr val="003399"/>
              </a:buClr>
              <a:buFontTx/>
              <a:buAutoNum type="arabicPeriod" startAt="3"/>
            </a:pPr>
            <a:r>
              <a:rPr lang="en-US"/>
              <a:t>Translation</a:t>
            </a:r>
          </a:p>
          <a:p>
            <a:pPr marL="681038" lvl="1" indent="-282575">
              <a:buClr>
                <a:srgbClr val="003399"/>
              </a:buClr>
            </a:pPr>
            <a:r>
              <a:rPr lang="en-US"/>
              <a:t>The stage of the perceptual process at which stimuli are interpreted and given meaning.</a:t>
            </a:r>
          </a:p>
        </p:txBody>
      </p:sp>
      <p:sp>
        <p:nvSpPr>
          <p:cNvPr id="8" name="Footer Placeholder 6"/>
          <p:cNvSpPr>
            <a:spLocks noGrp="1"/>
          </p:cNvSpPr>
          <p:nvPr>
            <p:ph type="ftr" sz="quarter" idx="11"/>
          </p:nvPr>
        </p:nvSpPr>
        <p:spPr/>
        <p:txBody>
          <a:bodyPr/>
          <a:lstStyle/>
          <a:p>
            <a:r>
              <a:rPr lang="en-US"/>
              <a:t>Organizational Behavior / Perception</a:t>
            </a:r>
          </a:p>
        </p:txBody>
      </p:sp>
      <p:sp>
        <p:nvSpPr>
          <p:cNvPr id="6" name="Slide Number Placeholder 4"/>
          <p:cNvSpPr>
            <a:spLocks noGrp="1"/>
          </p:cNvSpPr>
          <p:nvPr>
            <p:ph type="sldNum" sz="quarter" idx="12"/>
          </p:nvPr>
        </p:nvSpPr>
        <p:spPr/>
        <p:txBody>
          <a:bodyPr/>
          <a:lstStyle/>
          <a:p>
            <a:fld id="{16BEABD3-24D8-4E71-976B-AD3F17078D16}" type="slidenum">
              <a:rPr lang="en-US"/>
              <a:pPr/>
              <a:t>8</a:t>
            </a:fld>
            <a:endParaRPr lang="en-US"/>
          </a:p>
        </p:txBody>
      </p:sp>
      <p:sp>
        <p:nvSpPr>
          <p:cNvPr id="37893" name="Line 5"/>
          <p:cNvSpPr>
            <a:spLocks noChangeShapeType="1"/>
          </p:cNvSpPr>
          <p:nvPr/>
        </p:nvSpPr>
        <p:spPr bwMode="auto">
          <a:xfrm>
            <a:off x="304800" y="1066800"/>
            <a:ext cx="6400800" cy="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28600" y="152400"/>
            <a:ext cx="8458200" cy="6248400"/>
          </a:xfrm>
        </p:spPr>
        <p:txBody>
          <a:bodyPr/>
          <a:lstStyle/>
          <a:p>
            <a:r>
              <a:rPr lang="en-US" sz="2000" dirty="0"/>
              <a:t> </a:t>
            </a:r>
          </a:p>
        </p:txBody>
      </p:sp>
      <p:sp>
        <p:nvSpPr>
          <p:cNvPr id="16" name="Footer Placeholder 5"/>
          <p:cNvSpPr>
            <a:spLocks noGrp="1"/>
          </p:cNvSpPr>
          <p:nvPr>
            <p:ph type="ftr" sz="quarter" idx="11"/>
          </p:nvPr>
        </p:nvSpPr>
        <p:spPr/>
        <p:txBody>
          <a:bodyPr/>
          <a:lstStyle/>
          <a:p>
            <a:r>
              <a:rPr lang="en-US" dirty="0"/>
              <a:t>Organizational Behavior / Perception</a:t>
            </a:r>
          </a:p>
        </p:txBody>
      </p:sp>
      <p:sp>
        <p:nvSpPr>
          <p:cNvPr id="14" name="Slide Number Placeholder 3"/>
          <p:cNvSpPr>
            <a:spLocks noGrp="1"/>
          </p:cNvSpPr>
          <p:nvPr>
            <p:ph type="sldNum" sz="quarter" idx="12"/>
          </p:nvPr>
        </p:nvSpPr>
        <p:spPr/>
        <p:txBody>
          <a:bodyPr/>
          <a:lstStyle/>
          <a:p>
            <a:fld id="{4887C285-519B-412B-A202-091701A6201E}" type="slidenum">
              <a:rPr lang="en-US"/>
              <a:pPr/>
              <a:t>9</a:t>
            </a:fld>
            <a:endParaRPr lang="en-US"/>
          </a:p>
        </p:txBody>
      </p:sp>
      <p:sp>
        <p:nvSpPr>
          <p:cNvPr id="60420" name="Oval 4"/>
          <p:cNvSpPr>
            <a:spLocks noChangeArrowheads="1"/>
          </p:cNvSpPr>
          <p:nvPr/>
        </p:nvSpPr>
        <p:spPr bwMode="auto">
          <a:xfrm>
            <a:off x="609600" y="533400"/>
            <a:ext cx="2286000" cy="914400"/>
          </a:xfrm>
          <a:prstGeom prst="ellipse">
            <a:avLst/>
          </a:prstGeom>
          <a:solidFill>
            <a:schemeClr val="accent1"/>
          </a:solidFill>
          <a:ln w="9525" algn="ctr">
            <a:solidFill>
              <a:schemeClr val="tx1"/>
            </a:solidFill>
            <a:round/>
            <a:headEnd/>
            <a:tailEnd/>
          </a:ln>
          <a:effectLst/>
        </p:spPr>
        <p:txBody>
          <a:bodyPr wrap="none" anchor="ctr"/>
          <a:lstStyle/>
          <a:p>
            <a:pPr algn="ctr"/>
            <a:r>
              <a:rPr lang="en-US" b="1"/>
              <a:t>Receiving Stimuli</a:t>
            </a:r>
          </a:p>
          <a:p>
            <a:pPr algn="ctr"/>
            <a:r>
              <a:rPr lang="en-US"/>
              <a:t>(External &amp; Internal)</a:t>
            </a:r>
          </a:p>
        </p:txBody>
      </p:sp>
      <p:sp>
        <p:nvSpPr>
          <p:cNvPr id="60421" name="Oval 5"/>
          <p:cNvSpPr>
            <a:spLocks noChangeArrowheads="1"/>
          </p:cNvSpPr>
          <p:nvPr/>
        </p:nvSpPr>
        <p:spPr bwMode="auto">
          <a:xfrm>
            <a:off x="4953000" y="0"/>
            <a:ext cx="3200400" cy="2057400"/>
          </a:xfrm>
          <a:prstGeom prst="ellipse">
            <a:avLst/>
          </a:prstGeom>
          <a:solidFill>
            <a:schemeClr val="accent1"/>
          </a:solidFill>
          <a:ln w="9525" algn="ctr">
            <a:solidFill>
              <a:schemeClr val="tx1"/>
            </a:solidFill>
            <a:round/>
            <a:headEnd/>
            <a:tailEnd/>
          </a:ln>
          <a:effectLst/>
        </p:spPr>
        <p:txBody>
          <a:bodyPr wrap="none" anchor="ctr"/>
          <a:lstStyle/>
          <a:p>
            <a:pPr algn="ctr"/>
            <a:r>
              <a:rPr lang="en-US" b="1" dirty="0"/>
              <a:t>Selecting Stimuli</a:t>
            </a:r>
          </a:p>
          <a:p>
            <a:pPr algn="ctr"/>
            <a:r>
              <a:rPr lang="en-US" dirty="0"/>
              <a:t>External factors : </a:t>
            </a:r>
            <a:r>
              <a:rPr lang="en-US" sz="1400" dirty="0"/>
              <a:t>Nature,</a:t>
            </a:r>
          </a:p>
          <a:p>
            <a:pPr algn="ctr"/>
            <a:r>
              <a:rPr lang="en-US" sz="1400" dirty="0" err="1"/>
              <a:t>Location,Size,contrast</a:t>
            </a:r>
            <a:r>
              <a:rPr lang="en-US" sz="1400" dirty="0"/>
              <a:t>,</a:t>
            </a:r>
          </a:p>
          <a:p>
            <a:pPr algn="ctr"/>
            <a:r>
              <a:rPr lang="en-US" sz="1400" dirty="0" err="1"/>
              <a:t>Movement,repetition,similarity</a:t>
            </a:r>
            <a:endParaRPr lang="en-US" sz="1400" dirty="0"/>
          </a:p>
          <a:p>
            <a:pPr algn="ctr"/>
            <a:r>
              <a:rPr lang="en-US" sz="1400" dirty="0" smtClean="0"/>
              <a:t>,</a:t>
            </a:r>
            <a:endParaRPr lang="en-US" sz="1400" dirty="0"/>
          </a:p>
        </p:txBody>
      </p:sp>
      <p:sp>
        <p:nvSpPr>
          <p:cNvPr id="60423" name="Oval 7"/>
          <p:cNvSpPr>
            <a:spLocks noChangeArrowheads="1"/>
          </p:cNvSpPr>
          <p:nvPr/>
        </p:nvSpPr>
        <p:spPr bwMode="auto">
          <a:xfrm>
            <a:off x="5105400" y="2819400"/>
            <a:ext cx="3276600" cy="1676400"/>
          </a:xfrm>
          <a:prstGeom prst="ellipse">
            <a:avLst/>
          </a:prstGeom>
          <a:solidFill>
            <a:schemeClr val="accent1"/>
          </a:solidFill>
          <a:ln w="9525" algn="ctr">
            <a:solidFill>
              <a:schemeClr val="tx1"/>
            </a:solidFill>
            <a:round/>
            <a:headEnd/>
            <a:tailEnd/>
          </a:ln>
          <a:effectLst/>
        </p:spPr>
        <p:txBody>
          <a:bodyPr wrap="none" anchor="ctr"/>
          <a:lstStyle/>
          <a:p>
            <a:pPr algn="ctr"/>
            <a:r>
              <a:rPr lang="en-US" b="1"/>
              <a:t>Organizing </a:t>
            </a:r>
          </a:p>
          <a:p>
            <a:pPr algn="ctr"/>
            <a:r>
              <a:rPr lang="en-US"/>
              <a:t>Figure Background ,</a:t>
            </a:r>
          </a:p>
          <a:p>
            <a:pPr algn="ctr"/>
            <a:r>
              <a:rPr lang="en-US"/>
              <a:t>Perceptual Grouping</a:t>
            </a:r>
          </a:p>
          <a:p>
            <a:pPr algn="ctr"/>
            <a:r>
              <a:rPr lang="en-US"/>
              <a:t>( similarity, proximity,</a:t>
            </a:r>
          </a:p>
          <a:p>
            <a:pPr algn="ctr"/>
            <a:r>
              <a:rPr lang="en-US"/>
              <a:t>closure, continuity)</a:t>
            </a:r>
          </a:p>
        </p:txBody>
      </p:sp>
      <p:sp>
        <p:nvSpPr>
          <p:cNvPr id="60424" name="Oval 8"/>
          <p:cNvSpPr>
            <a:spLocks noChangeArrowheads="1"/>
          </p:cNvSpPr>
          <p:nvPr/>
        </p:nvSpPr>
        <p:spPr bwMode="auto">
          <a:xfrm>
            <a:off x="3124200" y="4572000"/>
            <a:ext cx="2819400" cy="1905000"/>
          </a:xfrm>
          <a:prstGeom prst="ellipse">
            <a:avLst/>
          </a:prstGeom>
          <a:solidFill>
            <a:schemeClr val="accent1"/>
          </a:solidFill>
          <a:ln w="9525" algn="ctr">
            <a:solidFill>
              <a:schemeClr val="tx1"/>
            </a:solidFill>
            <a:round/>
            <a:headEnd/>
            <a:tailEnd/>
          </a:ln>
          <a:effectLst/>
        </p:spPr>
        <p:txBody>
          <a:bodyPr wrap="none" anchor="ctr"/>
          <a:lstStyle/>
          <a:p>
            <a:pPr algn="ctr"/>
            <a:r>
              <a:rPr lang="en-US" b="1" dirty="0"/>
              <a:t>Response</a:t>
            </a:r>
          </a:p>
          <a:p>
            <a:pPr algn="ctr"/>
            <a:r>
              <a:rPr lang="en-US" dirty="0"/>
              <a:t>Covert: Attitudes ,</a:t>
            </a:r>
          </a:p>
          <a:p>
            <a:pPr algn="ctr"/>
            <a:r>
              <a:rPr lang="en-US" dirty="0"/>
              <a:t>Motivation,</a:t>
            </a:r>
          </a:p>
          <a:p>
            <a:pPr algn="ctr"/>
            <a:r>
              <a:rPr lang="en-US" dirty="0"/>
              <a:t>Feeling</a:t>
            </a:r>
          </a:p>
          <a:p>
            <a:pPr algn="ctr"/>
            <a:r>
              <a:rPr lang="en-US" dirty="0"/>
              <a:t>Overt: Behavior</a:t>
            </a:r>
          </a:p>
        </p:txBody>
      </p:sp>
      <p:sp>
        <p:nvSpPr>
          <p:cNvPr id="60425" name="Rectangle 9"/>
          <p:cNvSpPr>
            <a:spLocks noChangeArrowheads="1"/>
          </p:cNvSpPr>
          <p:nvPr/>
        </p:nvSpPr>
        <p:spPr bwMode="auto">
          <a:xfrm>
            <a:off x="457200" y="228600"/>
            <a:ext cx="2895600" cy="228600"/>
          </a:xfrm>
          <a:prstGeom prst="rect">
            <a:avLst/>
          </a:prstGeom>
          <a:solidFill>
            <a:schemeClr val="accent1"/>
          </a:solidFill>
          <a:ln w="9525" algn="ctr">
            <a:solidFill>
              <a:schemeClr val="tx1"/>
            </a:solidFill>
            <a:miter lim="800000"/>
            <a:headEnd/>
            <a:tailEnd/>
          </a:ln>
          <a:effectLst/>
        </p:spPr>
        <p:txBody>
          <a:bodyPr wrap="none" anchor="ctr"/>
          <a:lstStyle/>
          <a:p>
            <a:pPr algn="ctr"/>
            <a:r>
              <a:rPr lang="en-US" b="1"/>
              <a:t>Perceptual Process</a:t>
            </a:r>
          </a:p>
        </p:txBody>
      </p:sp>
      <p:sp>
        <p:nvSpPr>
          <p:cNvPr id="60432" name="Oval 16"/>
          <p:cNvSpPr>
            <a:spLocks noChangeArrowheads="1"/>
          </p:cNvSpPr>
          <p:nvPr/>
        </p:nvSpPr>
        <p:spPr bwMode="auto">
          <a:xfrm>
            <a:off x="990600" y="2743200"/>
            <a:ext cx="3124200" cy="1600200"/>
          </a:xfrm>
          <a:prstGeom prst="ellipse">
            <a:avLst/>
          </a:prstGeom>
          <a:solidFill>
            <a:schemeClr val="accent1"/>
          </a:solidFill>
          <a:ln w="9525" algn="ctr">
            <a:solidFill>
              <a:schemeClr val="tx1"/>
            </a:solidFill>
            <a:round/>
            <a:headEnd/>
            <a:tailEnd/>
          </a:ln>
          <a:effectLst/>
        </p:spPr>
        <p:txBody>
          <a:bodyPr wrap="none" anchor="ctr"/>
          <a:lstStyle/>
          <a:p>
            <a:pPr algn="ctr"/>
            <a:r>
              <a:rPr lang="en-US" b="1" dirty="0"/>
              <a:t>Interpreting </a:t>
            </a:r>
            <a:endParaRPr lang="en-US" dirty="0"/>
          </a:p>
          <a:p>
            <a:pPr algn="ctr"/>
            <a:r>
              <a:rPr lang="en-US" dirty="0"/>
              <a:t>Attribution </a:t>
            </a:r>
            <a:r>
              <a:rPr lang="en-US" dirty="0" smtClean="0"/>
              <a:t>,</a:t>
            </a:r>
            <a:endParaRPr lang="en-US" dirty="0"/>
          </a:p>
          <a:p>
            <a:pPr algn="ctr"/>
            <a:r>
              <a:rPr lang="en-US" dirty="0"/>
              <a:t>Halo Effect, Projection</a:t>
            </a:r>
          </a:p>
        </p:txBody>
      </p:sp>
      <p:sp>
        <p:nvSpPr>
          <p:cNvPr id="60433" name="Line 17"/>
          <p:cNvSpPr>
            <a:spLocks noChangeShapeType="1"/>
          </p:cNvSpPr>
          <p:nvPr/>
        </p:nvSpPr>
        <p:spPr bwMode="auto">
          <a:xfrm>
            <a:off x="2895600" y="914400"/>
            <a:ext cx="19812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60435" name="Line 19"/>
          <p:cNvSpPr>
            <a:spLocks noChangeShapeType="1"/>
          </p:cNvSpPr>
          <p:nvPr/>
        </p:nvSpPr>
        <p:spPr bwMode="auto">
          <a:xfrm>
            <a:off x="6477000" y="2133600"/>
            <a:ext cx="0" cy="685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60437" name="Line 21"/>
          <p:cNvSpPr>
            <a:spLocks noChangeShapeType="1"/>
          </p:cNvSpPr>
          <p:nvPr/>
        </p:nvSpPr>
        <p:spPr bwMode="auto">
          <a:xfrm flipH="1">
            <a:off x="4114800" y="3505200"/>
            <a:ext cx="9906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60438" name="Line 22"/>
          <p:cNvSpPr>
            <a:spLocks noChangeShapeType="1"/>
          </p:cNvSpPr>
          <p:nvPr/>
        </p:nvSpPr>
        <p:spPr bwMode="auto">
          <a:xfrm>
            <a:off x="1905000" y="4419600"/>
            <a:ext cx="0" cy="1066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60439" name="Line 23"/>
          <p:cNvSpPr>
            <a:spLocks noChangeShapeType="1"/>
          </p:cNvSpPr>
          <p:nvPr/>
        </p:nvSpPr>
        <p:spPr bwMode="auto">
          <a:xfrm>
            <a:off x="1981200" y="5486400"/>
            <a:ext cx="1143000" cy="0"/>
          </a:xfrm>
          <a:prstGeom prst="line">
            <a:avLst/>
          </a:prstGeom>
          <a:noFill/>
          <a:ln w="9525">
            <a:solidFill>
              <a:schemeClr val="tx1"/>
            </a:solidFill>
            <a:round/>
            <a:headEnd/>
            <a:tailEnd type="triangle" w="med" len="med"/>
          </a:ln>
          <a:effectLst/>
        </p:spPr>
        <p:txBody>
          <a:bodyPr wrap="none" anchor="ctr"/>
          <a:lstStyle/>
          <a:p>
            <a:endParaRPr lang="en-US"/>
          </a:p>
        </p:txBody>
      </p:sp>
    </p:spTree>
  </p:cSld>
  <p:clrMapOvr>
    <a:masterClrMapping/>
  </p:clrMapOvr>
  <p:transition>
    <p:sndAc>
      <p:stSnd>
        <p:snd r:embed="rId2" name="laser.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442</TotalTime>
  <Words>1146</Words>
  <Application>Microsoft Office PowerPoint</Application>
  <PresentationFormat>On-screen Show (4:3)</PresentationFormat>
  <Paragraphs>128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Metro</vt:lpstr>
      <vt:lpstr>PERCEPTION </vt:lpstr>
      <vt:lpstr>PowerPoint Presentation</vt:lpstr>
      <vt:lpstr>PowerPoint Presentation</vt:lpstr>
      <vt:lpstr>Introduction </vt:lpstr>
      <vt:lpstr>PowerPoint Presentation</vt:lpstr>
      <vt:lpstr>Definition </vt:lpstr>
      <vt:lpstr>Process of perception</vt:lpstr>
      <vt:lpstr>The Perceptual Process</vt:lpstr>
      <vt:lpstr>PowerPoint Presentation</vt:lpstr>
      <vt:lpstr>Principles of perception</vt:lpstr>
      <vt:lpstr>Principles of figure-ground relationship</vt:lpstr>
      <vt:lpstr>PowerPoint Presentation</vt:lpstr>
      <vt:lpstr>PowerPoint Presentation</vt:lpstr>
      <vt:lpstr>PERCEPTUAL AMBIGUITY</vt:lpstr>
      <vt:lpstr>Conflict of two or more figures</vt:lpstr>
      <vt:lpstr>Principles of closure </vt:lpstr>
      <vt:lpstr>Principle of grouping</vt:lpstr>
      <vt:lpstr>PowerPoint Presentation</vt:lpstr>
      <vt:lpstr>PowerPoint Presentation</vt:lpstr>
      <vt:lpstr>PowerPoint Presentation</vt:lpstr>
      <vt:lpstr>PowerPoint Presentation</vt:lpstr>
      <vt:lpstr>FACTORS INFLUENCING PERCEPTION</vt:lpstr>
      <vt:lpstr>PowerPoint Presentation</vt:lpstr>
      <vt:lpstr>PowerPoint Presentation</vt:lpstr>
      <vt:lpstr>Causes of inaccurate perception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dc:title>
  <dc:creator>SURESH</dc:creator>
  <cp:lastModifiedBy>xyz</cp:lastModifiedBy>
  <cp:revision>81</cp:revision>
  <dcterms:created xsi:type="dcterms:W3CDTF">2011-12-27T07:32:50Z</dcterms:created>
  <dcterms:modified xsi:type="dcterms:W3CDTF">2020-08-13T09:46:41Z</dcterms:modified>
</cp:coreProperties>
</file>