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3"/>
  </p:notesMasterIdLst>
  <p:sldIdLst>
    <p:sldId id="336" r:id="rId2"/>
    <p:sldId id="256" r:id="rId3"/>
    <p:sldId id="257" r:id="rId4"/>
    <p:sldId id="258" r:id="rId5"/>
    <p:sldId id="346" r:id="rId6"/>
    <p:sldId id="337" r:id="rId7"/>
    <p:sldId id="259" r:id="rId8"/>
    <p:sldId id="347" r:id="rId9"/>
    <p:sldId id="338" r:id="rId10"/>
    <p:sldId id="348" r:id="rId11"/>
    <p:sldId id="260" r:id="rId12"/>
    <p:sldId id="349" r:id="rId13"/>
    <p:sldId id="261" r:id="rId14"/>
    <p:sldId id="339" r:id="rId15"/>
    <p:sldId id="340" r:id="rId16"/>
    <p:sldId id="262" r:id="rId17"/>
    <p:sldId id="341" r:id="rId18"/>
    <p:sldId id="342" r:id="rId19"/>
    <p:sldId id="345" r:id="rId20"/>
    <p:sldId id="343" r:id="rId21"/>
    <p:sldId id="344" r:id="rId22"/>
    <p:sldId id="387" r:id="rId23"/>
    <p:sldId id="386" r:id="rId24"/>
    <p:sldId id="263" r:id="rId25"/>
    <p:sldId id="264" r:id="rId26"/>
    <p:sldId id="265" r:id="rId27"/>
    <p:sldId id="266" r:id="rId28"/>
    <p:sldId id="267" r:id="rId29"/>
    <p:sldId id="350" r:id="rId30"/>
    <p:sldId id="268" r:id="rId31"/>
    <p:sldId id="353" r:id="rId32"/>
    <p:sldId id="354" r:id="rId33"/>
    <p:sldId id="351" r:id="rId34"/>
    <p:sldId id="355" r:id="rId35"/>
    <p:sldId id="356" r:id="rId36"/>
    <p:sldId id="357" r:id="rId37"/>
    <p:sldId id="399" r:id="rId38"/>
    <p:sldId id="400" r:id="rId39"/>
    <p:sldId id="401" r:id="rId40"/>
    <p:sldId id="270" r:id="rId41"/>
    <p:sldId id="358" r:id="rId42"/>
    <p:sldId id="359" r:id="rId43"/>
    <p:sldId id="360" r:id="rId44"/>
    <p:sldId id="362" r:id="rId45"/>
    <p:sldId id="361" r:id="rId46"/>
    <p:sldId id="271" r:id="rId47"/>
    <p:sldId id="365" r:id="rId48"/>
    <p:sldId id="364" r:id="rId49"/>
    <p:sldId id="366" r:id="rId50"/>
    <p:sldId id="367" r:id="rId51"/>
    <p:sldId id="272" r:id="rId52"/>
    <p:sldId id="371" r:id="rId53"/>
    <p:sldId id="372" r:id="rId54"/>
    <p:sldId id="273" r:id="rId55"/>
    <p:sldId id="377" r:id="rId56"/>
    <p:sldId id="373" r:id="rId57"/>
    <p:sldId id="388" r:id="rId58"/>
    <p:sldId id="376" r:id="rId59"/>
    <p:sldId id="375" r:id="rId60"/>
    <p:sldId id="389" r:id="rId61"/>
    <p:sldId id="374" r:id="rId62"/>
    <p:sldId id="404" r:id="rId63"/>
    <p:sldId id="405" r:id="rId64"/>
    <p:sldId id="274" r:id="rId65"/>
    <p:sldId id="275" r:id="rId66"/>
    <p:sldId id="390" r:id="rId67"/>
    <p:sldId id="276" r:id="rId68"/>
    <p:sldId id="391" r:id="rId69"/>
    <p:sldId id="277" r:id="rId70"/>
    <p:sldId id="392" r:id="rId71"/>
    <p:sldId id="278" r:id="rId72"/>
    <p:sldId id="393" r:id="rId73"/>
    <p:sldId id="378" r:id="rId74"/>
    <p:sldId id="279" r:id="rId75"/>
    <p:sldId id="280" r:id="rId76"/>
    <p:sldId id="394" r:id="rId77"/>
    <p:sldId id="284" r:id="rId78"/>
    <p:sldId id="285" r:id="rId79"/>
    <p:sldId id="379" r:id="rId80"/>
    <p:sldId id="286" r:id="rId81"/>
    <p:sldId id="395" r:id="rId82"/>
    <p:sldId id="380" r:id="rId83"/>
    <p:sldId id="287" r:id="rId84"/>
    <p:sldId id="381" r:id="rId85"/>
    <p:sldId id="288" r:id="rId86"/>
    <p:sldId id="396" r:id="rId87"/>
    <p:sldId id="382" r:id="rId88"/>
    <p:sldId id="383" r:id="rId89"/>
    <p:sldId id="289" r:id="rId90"/>
    <p:sldId id="384" r:id="rId91"/>
    <p:sldId id="290" r:id="rId92"/>
    <p:sldId id="385" r:id="rId93"/>
    <p:sldId id="291" r:id="rId94"/>
    <p:sldId id="402" r:id="rId95"/>
    <p:sldId id="292" r:id="rId96"/>
    <p:sldId id="293" r:id="rId97"/>
    <p:sldId id="403" r:id="rId98"/>
    <p:sldId id="406" r:id="rId99"/>
    <p:sldId id="407" r:id="rId100"/>
    <p:sldId id="408" r:id="rId101"/>
    <p:sldId id="409"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43" autoAdjust="0"/>
    <p:restoredTop sz="94660" autoAdjust="0"/>
  </p:normalViewPr>
  <p:slideViewPr>
    <p:cSldViewPr>
      <p:cViewPr varScale="1">
        <p:scale>
          <a:sx n="74" d="100"/>
          <a:sy n="74" d="100"/>
        </p:scale>
        <p:origin x="-1296" y="-90"/>
      </p:cViewPr>
      <p:guideLst>
        <p:guide orient="horz" pos="2160"/>
        <p:guide pos="2880"/>
      </p:guideLst>
    </p:cSldViewPr>
  </p:slideViewPr>
  <p:outlineViewPr>
    <p:cViewPr>
      <p:scale>
        <a:sx n="33" d="100"/>
        <a:sy n="33" d="100"/>
      </p:scale>
      <p:origin x="48" y="453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5B71D-72C8-421B-9945-91AE190300E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0B51F85-907B-4C3C-AFDC-52CBC4DBD2A7}">
      <dgm:prSet custT="1"/>
      <dgm:spPr/>
      <dgm:t>
        <a:bodyPr/>
        <a:lstStyle/>
        <a:p>
          <a:pPr rtl="0"/>
          <a:r>
            <a:rPr lang="en-IN" sz="2400" b="0" dirty="0" smtClean="0">
              <a:latin typeface="Arial Black" pitchFamily="34" charset="0"/>
            </a:rPr>
            <a:t>Cognitive :- Knowledge , intellectual capacities of an individual </a:t>
          </a:r>
          <a:endParaRPr lang="en-US" sz="2400" b="0" dirty="0">
            <a:latin typeface="Arial Black" pitchFamily="34" charset="0"/>
          </a:endParaRPr>
        </a:p>
      </dgm:t>
    </dgm:pt>
    <dgm:pt modelId="{B343E5FE-10D6-415A-A9EC-9F0A940F3745}" type="parTrans" cxnId="{9F400376-632D-44D7-87AF-A4D7FC3FFFAE}">
      <dgm:prSet/>
      <dgm:spPr/>
      <dgm:t>
        <a:bodyPr/>
        <a:lstStyle/>
        <a:p>
          <a:endParaRPr lang="en-US"/>
        </a:p>
      </dgm:t>
    </dgm:pt>
    <dgm:pt modelId="{D7E3A974-47D7-41CF-9444-7C760C6CCA9B}" type="sibTrans" cxnId="{9F400376-632D-44D7-87AF-A4D7FC3FFFAE}">
      <dgm:prSet/>
      <dgm:spPr/>
      <dgm:t>
        <a:bodyPr/>
        <a:lstStyle/>
        <a:p>
          <a:endParaRPr lang="en-US" dirty="0"/>
        </a:p>
      </dgm:t>
    </dgm:pt>
    <dgm:pt modelId="{C01F3505-10D5-4A01-AE1F-64F0E2A64CFC}">
      <dgm:prSet custT="1"/>
      <dgm:spPr/>
      <dgm:t>
        <a:bodyPr/>
        <a:lstStyle/>
        <a:p>
          <a:pPr rtl="0"/>
          <a:r>
            <a:rPr lang="en-IN" sz="2800" b="1" dirty="0" err="1" smtClean="0">
              <a:latin typeface="Arial Black" pitchFamily="34" charset="0"/>
            </a:rPr>
            <a:t>Conative</a:t>
          </a:r>
          <a:r>
            <a:rPr lang="en-IN" sz="2800" b="1" dirty="0" smtClean="0">
              <a:latin typeface="Arial Black" pitchFamily="34" charset="0"/>
            </a:rPr>
            <a:t>    :-</a:t>
          </a:r>
          <a:r>
            <a:rPr lang="en-IN" sz="2800" dirty="0" smtClean="0">
              <a:latin typeface="Arial Black" pitchFamily="34" charset="0"/>
            </a:rPr>
            <a:t> Motor activity ( physical activity ) </a:t>
          </a:r>
          <a:endParaRPr lang="en-US" sz="2800" dirty="0">
            <a:latin typeface="Arial Black" pitchFamily="34" charset="0"/>
          </a:endParaRPr>
        </a:p>
      </dgm:t>
    </dgm:pt>
    <dgm:pt modelId="{542FEDCD-EF62-4079-B744-5679DE209908}" type="parTrans" cxnId="{6D9F6690-DD4E-44E3-ACAE-27C41ACF5F72}">
      <dgm:prSet/>
      <dgm:spPr/>
      <dgm:t>
        <a:bodyPr/>
        <a:lstStyle/>
        <a:p>
          <a:endParaRPr lang="en-US"/>
        </a:p>
      </dgm:t>
    </dgm:pt>
    <dgm:pt modelId="{5B1FD603-F760-441D-BA20-6AAC8DAACF6C}" type="sibTrans" cxnId="{6D9F6690-DD4E-44E3-ACAE-27C41ACF5F72}">
      <dgm:prSet/>
      <dgm:spPr/>
      <dgm:t>
        <a:bodyPr/>
        <a:lstStyle/>
        <a:p>
          <a:endParaRPr lang="en-US"/>
        </a:p>
      </dgm:t>
    </dgm:pt>
    <dgm:pt modelId="{EF563CC7-719F-4FB2-B25A-0AC010175FCC}">
      <dgm:prSet/>
      <dgm:spPr/>
      <dgm:t>
        <a:bodyPr/>
        <a:lstStyle/>
        <a:p>
          <a:pPr rtl="0"/>
          <a:r>
            <a:rPr lang="en-IN" b="1" dirty="0" smtClean="0">
              <a:latin typeface="Arial Black" pitchFamily="34" charset="0"/>
            </a:rPr>
            <a:t>Affective activity</a:t>
          </a:r>
          <a:r>
            <a:rPr lang="en-IN" dirty="0" smtClean="0">
              <a:latin typeface="Arial Black" pitchFamily="34" charset="0"/>
            </a:rPr>
            <a:t> :- Emotions, moods and feelings </a:t>
          </a:r>
          <a:endParaRPr lang="en-US" dirty="0">
            <a:latin typeface="Arial Black" pitchFamily="34" charset="0"/>
          </a:endParaRPr>
        </a:p>
      </dgm:t>
    </dgm:pt>
    <dgm:pt modelId="{106B6FEA-41B5-43B9-8700-29951A1ED40C}" type="parTrans" cxnId="{610E6FC5-CAAB-4554-96E8-C4A8818A7F1F}">
      <dgm:prSet/>
      <dgm:spPr/>
      <dgm:t>
        <a:bodyPr/>
        <a:lstStyle/>
        <a:p>
          <a:endParaRPr lang="en-US"/>
        </a:p>
      </dgm:t>
    </dgm:pt>
    <dgm:pt modelId="{C998B3BD-3732-43F8-BBA7-9749FF6355FF}" type="sibTrans" cxnId="{610E6FC5-CAAB-4554-96E8-C4A8818A7F1F}">
      <dgm:prSet/>
      <dgm:spPr/>
      <dgm:t>
        <a:bodyPr/>
        <a:lstStyle/>
        <a:p>
          <a:endParaRPr lang="en-US"/>
        </a:p>
      </dgm:t>
    </dgm:pt>
    <dgm:pt modelId="{596826AB-036A-4EF4-A3C7-2ABF76B5AF2E}" type="pres">
      <dgm:prSet presAssocID="{89A5B71D-72C8-421B-9945-91AE190300E1}" presName="Name0" presStyleCnt="0">
        <dgm:presLayoutVars>
          <dgm:dir/>
          <dgm:resizeHandles val="exact"/>
        </dgm:presLayoutVars>
      </dgm:prSet>
      <dgm:spPr/>
      <dgm:t>
        <a:bodyPr/>
        <a:lstStyle/>
        <a:p>
          <a:endParaRPr lang="en-US"/>
        </a:p>
      </dgm:t>
    </dgm:pt>
    <dgm:pt modelId="{EC098ABC-5F4C-4337-852C-0F978FFAE8C4}" type="pres">
      <dgm:prSet presAssocID="{C0B51F85-907B-4C3C-AFDC-52CBC4DBD2A7}" presName="node" presStyleLbl="node1" presStyleIdx="0" presStyleCnt="3" custScaleX="161495" custLinFactNeighborX="-1022" custLinFactNeighborY="3862">
        <dgm:presLayoutVars>
          <dgm:bulletEnabled val="1"/>
        </dgm:presLayoutVars>
      </dgm:prSet>
      <dgm:spPr/>
      <dgm:t>
        <a:bodyPr/>
        <a:lstStyle/>
        <a:p>
          <a:endParaRPr lang="en-US"/>
        </a:p>
      </dgm:t>
    </dgm:pt>
    <dgm:pt modelId="{7D76DF74-C3B6-4583-B5C6-620EFB549109}" type="pres">
      <dgm:prSet presAssocID="{D7E3A974-47D7-41CF-9444-7C760C6CCA9B}" presName="sibTrans" presStyleLbl="sibTrans2D1" presStyleIdx="0" presStyleCnt="2"/>
      <dgm:spPr/>
      <dgm:t>
        <a:bodyPr/>
        <a:lstStyle/>
        <a:p>
          <a:endParaRPr lang="en-US"/>
        </a:p>
      </dgm:t>
    </dgm:pt>
    <dgm:pt modelId="{C72BAC5B-40F6-44EC-AA71-C1D2285AE6CB}" type="pres">
      <dgm:prSet presAssocID="{D7E3A974-47D7-41CF-9444-7C760C6CCA9B}" presName="connectorText" presStyleLbl="sibTrans2D1" presStyleIdx="0" presStyleCnt="2"/>
      <dgm:spPr/>
      <dgm:t>
        <a:bodyPr/>
        <a:lstStyle/>
        <a:p>
          <a:endParaRPr lang="en-US"/>
        </a:p>
      </dgm:t>
    </dgm:pt>
    <dgm:pt modelId="{DB52B383-E620-4D6A-89D7-7195835B1F57}" type="pres">
      <dgm:prSet presAssocID="{C01F3505-10D5-4A01-AE1F-64F0E2A64CFC}" presName="node" presStyleLbl="node1" presStyleIdx="1" presStyleCnt="3" custScaleX="166556" custLinFactNeighborX="-1022" custLinFactNeighborY="3862">
        <dgm:presLayoutVars>
          <dgm:bulletEnabled val="1"/>
        </dgm:presLayoutVars>
      </dgm:prSet>
      <dgm:spPr/>
      <dgm:t>
        <a:bodyPr/>
        <a:lstStyle/>
        <a:p>
          <a:endParaRPr lang="en-US"/>
        </a:p>
      </dgm:t>
    </dgm:pt>
    <dgm:pt modelId="{0C474D98-AAE0-4F4E-997D-DE593AAA4A08}" type="pres">
      <dgm:prSet presAssocID="{5B1FD603-F760-441D-BA20-6AAC8DAACF6C}" presName="sibTrans" presStyleLbl="sibTrans2D1" presStyleIdx="1" presStyleCnt="2"/>
      <dgm:spPr/>
      <dgm:t>
        <a:bodyPr/>
        <a:lstStyle/>
        <a:p>
          <a:endParaRPr lang="en-US"/>
        </a:p>
      </dgm:t>
    </dgm:pt>
    <dgm:pt modelId="{83B9EEF9-E9F4-412B-B044-F94D63D59C21}" type="pres">
      <dgm:prSet presAssocID="{5B1FD603-F760-441D-BA20-6AAC8DAACF6C}" presName="connectorText" presStyleLbl="sibTrans2D1" presStyleIdx="1" presStyleCnt="2"/>
      <dgm:spPr/>
      <dgm:t>
        <a:bodyPr/>
        <a:lstStyle/>
        <a:p>
          <a:endParaRPr lang="en-US"/>
        </a:p>
      </dgm:t>
    </dgm:pt>
    <dgm:pt modelId="{122E255E-4C26-4B70-884F-51844CEFD28F}" type="pres">
      <dgm:prSet presAssocID="{EF563CC7-719F-4FB2-B25A-0AC010175FCC}" presName="node" presStyleLbl="node1" presStyleIdx="2" presStyleCnt="3" custScaleX="132029" custLinFactX="1749" custLinFactNeighborX="100000" custLinFactNeighborY="-30080">
        <dgm:presLayoutVars>
          <dgm:bulletEnabled val="1"/>
        </dgm:presLayoutVars>
      </dgm:prSet>
      <dgm:spPr/>
      <dgm:t>
        <a:bodyPr/>
        <a:lstStyle/>
        <a:p>
          <a:endParaRPr lang="en-US"/>
        </a:p>
      </dgm:t>
    </dgm:pt>
  </dgm:ptLst>
  <dgm:cxnLst>
    <dgm:cxn modelId="{43B1965C-32A3-4D25-AB0E-2E3895B5C95C}" type="presOf" srcId="{D7E3A974-47D7-41CF-9444-7C760C6CCA9B}" destId="{7D76DF74-C3B6-4583-B5C6-620EFB549109}" srcOrd="0" destOrd="0" presId="urn:microsoft.com/office/officeart/2005/8/layout/process1"/>
    <dgm:cxn modelId="{307FDA04-93F1-4DFF-812B-D68F02870D62}" type="presOf" srcId="{89A5B71D-72C8-421B-9945-91AE190300E1}" destId="{596826AB-036A-4EF4-A3C7-2ABF76B5AF2E}" srcOrd="0" destOrd="0" presId="urn:microsoft.com/office/officeart/2005/8/layout/process1"/>
    <dgm:cxn modelId="{684F7CE3-3772-40F7-BF4D-0B40655F5962}" type="presOf" srcId="{C0B51F85-907B-4C3C-AFDC-52CBC4DBD2A7}" destId="{EC098ABC-5F4C-4337-852C-0F978FFAE8C4}" srcOrd="0" destOrd="0" presId="urn:microsoft.com/office/officeart/2005/8/layout/process1"/>
    <dgm:cxn modelId="{9F400376-632D-44D7-87AF-A4D7FC3FFFAE}" srcId="{89A5B71D-72C8-421B-9945-91AE190300E1}" destId="{C0B51F85-907B-4C3C-AFDC-52CBC4DBD2A7}" srcOrd="0" destOrd="0" parTransId="{B343E5FE-10D6-415A-A9EC-9F0A940F3745}" sibTransId="{D7E3A974-47D7-41CF-9444-7C760C6CCA9B}"/>
    <dgm:cxn modelId="{29E53FA3-EF1B-4209-887A-A6ED1DB18C7D}" type="presOf" srcId="{C01F3505-10D5-4A01-AE1F-64F0E2A64CFC}" destId="{DB52B383-E620-4D6A-89D7-7195835B1F57}" srcOrd="0" destOrd="0" presId="urn:microsoft.com/office/officeart/2005/8/layout/process1"/>
    <dgm:cxn modelId="{8524719B-6C70-4EC8-B185-506DC5F18EE3}" type="presOf" srcId="{D7E3A974-47D7-41CF-9444-7C760C6CCA9B}" destId="{C72BAC5B-40F6-44EC-AA71-C1D2285AE6CB}" srcOrd="1" destOrd="0" presId="urn:microsoft.com/office/officeart/2005/8/layout/process1"/>
    <dgm:cxn modelId="{6D9F6690-DD4E-44E3-ACAE-27C41ACF5F72}" srcId="{89A5B71D-72C8-421B-9945-91AE190300E1}" destId="{C01F3505-10D5-4A01-AE1F-64F0E2A64CFC}" srcOrd="1" destOrd="0" parTransId="{542FEDCD-EF62-4079-B744-5679DE209908}" sibTransId="{5B1FD603-F760-441D-BA20-6AAC8DAACF6C}"/>
    <dgm:cxn modelId="{610E6FC5-CAAB-4554-96E8-C4A8818A7F1F}" srcId="{89A5B71D-72C8-421B-9945-91AE190300E1}" destId="{EF563CC7-719F-4FB2-B25A-0AC010175FCC}" srcOrd="2" destOrd="0" parTransId="{106B6FEA-41B5-43B9-8700-29951A1ED40C}" sibTransId="{C998B3BD-3732-43F8-BBA7-9749FF6355FF}"/>
    <dgm:cxn modelId="{F37D6E99-D3FA-4499-A710-D620825413DC}" type="presOf" srcId="{5B1FD603-F760-441D-BA20-6AAC8DAACF6C}" destId="{83B9EEF9-E9F4-412B-B044-F94D63D59C21}" srcOrd="1" destOrd="0" presId="urn:microsoft.com/office/officeart/2005/8/layout/process1"/>
    <dgm:cxn modelId="{20160FB5-90FC-4672-ACC6-20775B58F833}" type="presOf" srcId="{EF563CC7-719F-4FB2-B25A-0AC010175FCC}" destId="{122E255E-4C26-4B70-884F-51844CEFD28F}" srcOrd="0" destOrd="0" presId="urn:microsoft.com/office/officeart/2005/8/layout/process1"/>
    <dgm:cxn modelId="{D6939FCB-A39A-481C-8535-7B632FC84188}" type="presOf" srcId="{5B1FD603-F760-441D-BA20-6AAC8DAACF6C}" destId="{0C474D98-AAE0-4F4E-997D-DE593AAA4A08}" srcOrd="0" destOrd="0" presId="urn:microsoft.com/office/officeart/2005/8/layout/process1"/>
    <dgm:cxn modelId="{FAD39CA7-B7E5-4092-A778-990F40EC96BD}" type="presParOf" srcId="{596826AB-036A-4EF4-A3C7-2ABF76B5AF2E}" destId="{EC098ABC-5F4C-4337-852C-0F978FFAE8C4}" srcOrd="0" destOrd="0" presId="urn:microsoft.com/office/officeart/2005/8/layout/process1"/>
    <dgm:cxn modelId="{37F953B7-33BA-40BE-8363-CFFF07A768CE}" type="presParOf" srcId="{596826AB-036A-4EF4-A3C7-2ABF76B5AF2E}" destId="{7D76DF74-C3B6-4583-B5C6-620EFB549109}" srcOrd="1" destOrd="0" presId="urn:microsoft.com/office/officeart/2005/8/layout/process1"/>
    <dgm:cxn modelId="{74172B38-D98E-490B-8D6B-DDC658434F49}" type="presParOf" srcId="{7D76DF74-C3B6-4583-B5C6-620EFB549109}" destId="{C72BAC5B-40F6-44EC-AA71-C1D2285AE6CB}" srcOrd="0" destOrd="0" presId="urn:microsoft.com/office/officeart/2005/8/layout/process1"/>
    <dgm:cxn modelId="{F8EB774F-8788-4520-946E-1BCDD33F8D98}" type="presParOf" srcId="{596826AB-036A-4EF4-A3C7-2ABF76B5AF2E}" destId="{DB52B383-E620-4D6A-89D7-7195835B1F57}" srcOrd="2" destOrd="0" presId="urn:microsoft.com/office/officeart/2005/8/layout/process1"/>
    <dgm:cxn modelId="{ADC820ED-F4CC-4AD6-B7F9-41E35883EC04}" type="presParOf" srcId="{596826AB-036A-4EF4-A3C7-2ABF76B5AF2E}" destId="{0C474D98-AAE0-4F4E-997D-DE593AAA4A08}" srcOrd="3" destOrd="0" presId="urn:microsoft.com/office/officeart/2005/8/layout/process1"/>
    <dgm:cxn modelId="{FE43EE92-103E-4CCE-879D-E45D3514CF44}" type="presParOf" srcId="{0C474D98-AAE0-4F4E-997D-DE593AAA4A08}" destId="{83B9EEF9-E9F4-412B-B044-F94D63D59C21}" srcOrd="0" destOrd="0" presId="urn:microsoft.com/office/officeart/2005/8/layout/process1"/>
    <dgm:cxn modelId="{ADEFDE24-E338-4CE8-B178-840165316FB9}" type="presParOf" srcId="{596826AB-036A-4EF4-A3C7-2ABF76B5AF2E}" destId="{122E255E-4C26-4B70-884F-51844CEFD2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98ABC-5F4C-4337-852C-0F978FFAE8C4}">
      <dsp:nvSpPr>
        <dsp:cNvPr id="0" name=""/>
        <dsp:cNvSpPr/>
      </dsp:nvSpPr>
      <dsp:spPr>
        <a:xfrm>
          <a:off x="0" y="304810"/>
          <a:ext cx="2684608" cy="264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IN" sz="2400" b="0" kern="1200" dirty="0" smtClean="0">
              <a:latin typeface="Arial Black" pitchFamily="34" charset="0"/>
            </a:rPr>
            <a:t>Cognitive :- Knowledge , intellectual capacities of an individual </a:t>
          </a:r>
          <a:endParaRPr lang="en-US" sz="2400" b="0" kern="1200" dirty="0">
            <a:latin typeface="Arial Black" pitchFamily="34" charset="0"/>
          </a:endParaRPr>
        </a:p>
      </dsp:txBody>
      <dsp:txXfrm>
        <a:off x="77396" y="382206"/>
        <a:ext cx="2529816" cy="2487692"/>
      </dsp:txXfrm>
    </dsp:sp>
    <dsp:sp modelId="{7D76DF74-C3B6-4583-B5C6-620EFB549109}">
      <dsp:nvSpPr>
        <dsp:cNvPr id="0" name=""/>
        <dsp:cNvSpPr/>
      </dsp:nvSpPr>
      <dsp:spPr>
        <a:xfrm>
          <a:off x="2850843" y="1419921"/>
          <a:ext cx="352417" cy="4122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2850843" y="1502373"/>
        <a:ext cx="246692" cy="247358"/>
      </dsp:txXfrm>
    </dsp:sp>
    <dsp:sp modelId="{DB52B383-E620-4D6A-89D7-7195835B1F57}">
      <dsp:nvSpPr>
        <dsp:cNvPr id="0" name=""/>
        <dsp:cNvSpPr/>
      </dsp:nvSpPr>
      <dsp:spPr>
        <a:xfrm>
          <a:off x="3349547" y="304810"/>
          <a:ext cx="2768740" cy="264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IN" sz="2800" b="1" kern="1200" dirty="0" err="1" smtClean="0">
              <a:latin typeface="Arial Black" pitchFamily="34" charset="0"/>
            </a:rPr>
            <a:t>Conative</a:t>
          </a:r>
          <a:r>
            <a:rPr lang="en-IN" sz="2800" b="1" kern="1200" dirty="0" smtClean="0">
              <a:latin typeface="Arial Black" pitchFamily="34" charset="0"/>
            </a:rPr>
            <a:t>    :-</a:t>
          </a:r>
          <a:r>
            <a:rPr lang="en-IN" sz="2800" kern="1200" dirty="0" smtClean="0">
              <a:latin typeface="Arial Black" pitchFamily="34" charset="0"/>
            </a:rPr>
            <a:t> Motor activity ( physical activity ) </a:t>
          </a:r>
          <a:endParaRPr lang="en-US" sz="2800" kern="1200" dirty="0">
            <a:latin typeface="Arial Black" pitchFamily="34" charset="0"/>
          </a:endParaRPr>
        </a:p>
      </dsp:txBody>
      <dsp:txXfrm>
        <a:off x="3426943" y="382206"/>
        <a:ext cx="2613948" cy="2487692"/>
      </dsp:txXfrm>
    </dsp:sp>
    <dsp:sp modelId="{0C474D98-AAE0-4F4E-997D-DE593AAA4A08}">
      <dsp:nvSpPr>
        <dsp:cNvPr id="0" name=""/>
        <dsp:cNvSpPr/>
      </dsp:nvSpPr>
      <dsp:spPr>
        <a:xfrm rot="21269451">
          <a:off x="6287086" y="1252695"/>
          <a:ext cx="361290" cy="4122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287336" y="1340350"/>
        <a:ext cx="252903" cy="247358"/>
      </dsp:txXfrm>
    </dsp:sp>
    <dsp:sp modelId="{122E255E-4C26-4B70-884F-51844CEFD28F}">
      <dsp:nvSpPr>
        <dsp:cNvPr id="0" name=""/>
        <dsp:cNvSpPr/>
      </dsp:nvSpPr>
      <dsp:spPr>
        <a:xfrm>
          <a:off x="6796818" y="0"/>
          <a:ext cx="2194781" cy="2642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IN" sz="2300" b="1" kern="1200" dirty="0" smtClean="0">
              <a:latin typeface="Arial Black" pitchFamily="34" charset="0"/>
            </a:rPr>
            <a:t>Affective activity</a:t>
          </a:r>
          <a:r>
            <a:rPr lang="en-IN" sz="2300" kern="1200" dirty="0" smtClean="0">
              <a:latin typeface="Arial Black" pitchFamily="34" charset="0"/>
            </a:rPr>
            <a:t> :- Emotions, moods and feelings </a:t>
          </a:r>
          <a:endParaRPr lang="en-US" sz="2300" kern="1200" dirty="0">
            <a:latin typeface="Arial Black" pitchFamily="34" charset="0"/>
          </a:endParaRPr>
        </a:p>
      </dsp:txBody>
      <dsp:txXfrm>
        <a:off x="6861101" y="64283"/>
        <a:ext cx="2066215" cy="25139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FF716-E151-4FE0-BEFC-83F00482D254}"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BCB4A-5F3C-43BF-A7AC-36F227C28610}" type="slidenum">
              <a:rPr lang="en-US" smtClean="0"/>
              <a:pPr/>
              <a:t>‹#›</a:t>
            </a:fld>
            <a:endParaRPr lang="en-US"/>
          </a:p>
        </p:txBody>
      </p:sp>
    </p:spTree>
    <p:extLst>
      <p:ext uri="{BB962C8B-B14F-4D97-AF65-F5344CB8AC3E}">
        <p14:creationId xmlns:p14="http://schemas.microsoft.com/office/powerpoint/2010/main" val="59486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BCB4A-5F3C-43BF-A7AC-36F227C28610}"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BCB4A-5F3C-43BF-A7AC-36F227C2861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BCB4A-5F3C-43BF-A7AC-36F227C28610}"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BCB4A-5F3C-43BF-A7AC-36F227C28610}"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BCB4A-5F3C-43BF-A7AC-36F227C28610}"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BCB4A-5F3C-43BF-A7AC-36F227C28610}" type="slidenum">
              <a:rPr lang="en-US" smtClean="0"/>
              <a:pPr/>
              <a:t>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CEF89-9E01-4D1E-8F2F-564A4C43A2B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EF89-9E01-4D1E-8F2F-564A4C43A2B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EF89-9E01-4D1E-8F2F-564A4C43A2B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CEF89-9E01-4D1E-8F2F-564A4C43A2B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CEF89-9E01-4D1E-8F2F-564A4C43A2BC}"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CEF89-9E01-4D1E-8F2F-564A4C43A2BC}"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CEF89-9E01-4D1E-8F2F-564A4C43A2BC}"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CEF89-9E01-4D1E-8F2F-564A4C43A2BC}" type="datetimeFigureOut">
              <a:rPr lang="en-US" smtClean="0"/>
              <a:pPr/>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CEF89-9E01-4D1E-8F2F-564A4C43A2BC}"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EF89-9E01-4D1E-8F2F-564A4C43A2BC}"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CEF89-9E01-4D1E-8F2F-564A4C43A2BC}"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DE1E1-93F2-4BFE-8D9D-84B3005E5D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CEF89-9E01-4D1E-8F2F-564A4C43A2BC}"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DE1E1-93F2-4BFE-8D9D-84B3005E5D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3588" y="0"/>
            <a:ext cx="7110412" cy="1981200"/>
          </a:xfrm>
          <a:solidFill>
            <a:schemeClr val="accent3">
              <a:lumMod val="60000"/>
              <a:lumOff val="40000"/>
            </a:schemeClr>
          </a:solidFill>
        </p:spPr>
        <p:txBody>
          <a:bodyPr/>
          <a:lstStyle/>
          <a:p>
            <a:r>
              <a:rPr lang="en-IN" b="1" dirty="0" smtClean="0">
                <a:solidFill>
                  <a:srgbClr val="FF0000"/>
                </a:solidFill>
                <a:effectLst>
                  <a:outerShdw blurRad="38100" dist="38100" dir="2700000" algn="tl">
                    <a:srgbClr val="000000">
                      <a:alpha val="43137"/>
                    </a:srgbClr>
                  </a:outerShdw>
                </a:effectLst>
                <a:latin typeface="Times New Roman"/>
                <a:ea typeface="Times New Roman"/>
                <a:cs typeface="Times New Roman"/>
              </a:rPr>
              <a:t>SYMPTOMOLOGY  IN   MENTAL ILLNESS</a:t>
            </a:r>
            <a:endParaRPr lang="en-US" dirty="0">
              <a:solidFill>
                <a:srgbClr val="FF0000"/>
              </a:solidFill>
              <a:effectLst>
                <a:outerShdw blurRad="38100" dist="38100" dir="2700000" algn="tl">
                  <a:srgbClr val="000000">
                    <a:alpha val="43137"/>
                  </a:srgbClr>
                </a:outerShdw>
              </a:effectLst>
            </a:endParaRPr>
          </a:p>
        </p:txBody>
      </p:sp>
      <p:pic>
        <p:nvPicPr>
          <p:cNvPr id="1026" name="Picture 2" descr="http://nvlife.net/media/rsz_mental_disorder.jpg?91c056"/>
          <p:cNvPicPr>
            <a:picLocks noChangeAspect="1" noChangeArrowheads="1"/>
          </p:cNvPicPr>
          <p:nvPr/>
        </p:nvPicPr>
        <p:blipFill>
          <a:blip r:embed="rId3"/>
          <a:srcRect/>
          <a:stretch>
            <a:fillRect/>
          </a:stretch>
        </p:blipFill>
        <p:spPr bwMode="auto">
          <a:xfrm>
            <a:off x="1219200" y="2362200"/>
            <a:ext cx="7010400" cy="2895600"/>
          </a:xfrm>
          <a:prstGeom prst="rect">
            <a:avLst/>
          </a:prstGeom>
          <a:noFill/>
        </p:spPr>
      </p:pic>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8" y="228600"/>
            <a:ext cx="17335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86400" y="5309315"/>
            <a:ext cx="3657600" cy="1524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600" dirty="0"/>
              <a:t>Prepared by: </a:t>
            </a:r>
          </a:p>
          <a:p>
            <a:pPr algn="ctr">
              <a:defRPr/>
            </a:pPr>
            <a:r>
              <a:rPr lang="en-US" sz="1600" dirty="0" smtClean="0"/>
              <a:t>Mrs. </a:t>
            </a:r>
            <a:r>
              <a:rPr lang="en-US" sz="1600" dirty="0" err="1" smtClean="0"/>
              <a:t>Bhoomika</a:t>
            </a:r>
            <a:r>
              <a:rPr lang="en-US" sz="1600" dirty="0" smtClean="0"/>
              <a:t> Patel</a:t>
            </a:r>
            <a:endParaRPr lang="en-US" sz="1600" dirty="0"/>
          </a:p>
          <a:p>
            <a:pPr algn="ctr">
              <a:defRPr/>
            </a:pPr>
            <a:r>
              <a:rPr lang="en-US" sz="1600" dirty="0" smtClean="0"/>
              <a:t>Assistant </a:t>
            </a:r>
            <a:r>
              <a:rPr lang="en-US" sz="1600" dirty="0"/>
              <a:t>Professor</a:t>
            </a:r>
          </a:p>
          <a:p>
            <a:pPr algn="ctr">
              <a:defRPr/>
            </a:pPr>
            <a:r>
              <a:rPr lang="en-US" sz="1400" dirty="0"/>
              <a:t>Department of Mental health nursing</a:t>
            </a:r>
          </a:p>
          <a:p>
            <a:pPr algn="ctr">
              <a:defRPr/>
            </a:pPr>
            <a:r>
              <a:rPr lang="en-US" sz="1400" dirty="0" err="1"/>
              <a:t>Sumandeep</a:t>
            </a:r>
            <a:r>
              <a:rPr lang="en-US" sz="1400" dirty="0"/>
              <a:t> Nursing college</a:t>
            </a:r>
          </a:p>
          <a:p>
            <a:pPr algn="ctr">
              <a:defRPr/>
            </a:pP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3352800"/>
          </a:xfrm>
        </p:spPr>
        <p:style>
          <a:lnRef idx="3">
            <a:schemeClr val="lt1"/>
          </a:lnRef>
          <a:fillRef idx="1">
            <a:schemeClr val="dk1"/>
          </a:fillRef>
          <a:effectRef idx="1">
            <a:schemeClr val="dk1"/>
          </a:effectRef>
          <a:fontRef idx="minor">
            <a:schemeClr val="lt1"/>
          </a:fontRef>
        </p:style>
        <p:txBody>
          <a:bodyPr/>
          <a:lstStyle/>
          <a:p>
            <a:pPr lvl="0" algn="ctr">
              <a:lnSpc>
                <a:spcPct val="115000"/>
              </a:lnSpc>
              <a:spcBef>
                <a:spcPts val="0"/>
              </a:spcBef>
              <a:spcAft>
                <a:spcPts val="1000"/>
              </a:spcAft>
              <a:buNone/>
            </a:pPr>
            <a:r>
              <a:rPr lang="en-IN" b="1" dirty="0" smtClean="0">
                <a:solidFill>
                  <a:srgbClr val="C00000"/>
                </a:solidFill>
                <a:latin typeface="Arial Black" pitchFamily="34" charset="0"/>
                <a:ea typeface="Times New Roman"/>
                <a:cs typeface="Times New Roman"/>
              </a:rPr>
              <a:t>DROWSINESS </a:t>
            </a:r>
            <a:endParaRPr lang="en-US" dirty="0" smtClean="0">
              <a:solidFill>
                <a:srgbClr val="C00000"/>
              </a:solidFill>
              <a:latin typeface="Arial Black" pitchFamily="34" charset="0"/>
              <a:ea typeface="Times New Roman"/>
              <a:cs typeface="Times New Roman"/>
            </a:endParaRPr>
          </a:p>
          <a:p>
            <a:pPr marL="0" marR="0" algn="ctr">
              <a:lnSpc>
                <a:spcPct val="115000"/>
              </a:lnSpc>
              <a:spcBef>
                <a:spcPts val="0"/>
              </a:spcBef>
              <a:spcAft>
                <a:spcPts val="1000"/>
              </a:spcAft>
            </a:pPr>
            <a:r>
              <a:rPr lang="en-IN" dirty="0" smtClean="0">
                <a:latin typeface="Times New Roman"/>
                <a:ea typeface="Times New Roman"/>
                <a:cs typeface="Times New Roman"/>
              </a:rPr>
              <a:t>   </a:t>
            </a:r>
            <a:r>
              <a:rPr lang="en-IN" b="1" dirty="0" smtClean="0">
                <a:latin typeface="Times New Roman"/>
                <a:ea typeface="Times New Roman"/>
                <a:cs typeface="Times New Roman"/>
              </a:rPr>
              <a:t>Through the patient appears awake he may slip into sleep unless constantly stimulated. The patient thinking is muddled , speech is slurred and activities are sluggish but all reflexes are lost</a:t>
            </a:r>
            <a:endParaRPr lang="en-US" b="1" dirty="0" smtClean="0">
              <a:ea typeface="Times New Roman"/>
              <a:cs typeface="Times New Roman"/>
            </a:endParaRPr>
          </a:p>
          <a:p>
            <a:endParaRPr lang="en-US" dirty="0"/>
          </a:p>
        </p:txBody>
      </p:sp>
      <p:pic>
        <p:nvPicPr>
          <p:cNvPr id="4" name="Picture 3" descr="DizzyCharacter-1.jpg"/>
          <p:cNvPicPr>
            <a:picLocks noChangeAspect="1"/>
          </p:cNvPicPr>
          <p:nvPr/>
        </p:nvPicPr>
        <p:blipFill>
          <a:blip r:embed="rId2"/>
          <a:stretch>
            <a:fillRect/>
          </a:stretch>
        </p:blipFill>
        <p:spPr>
          <a:xfrm>
            <a:off x="2667000" y="4191000"/>
            <a:ext cx="36576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3600" b="1" dirty="0" smtClean="0">
                <a:solidFill>
                  <a:srgbClr val="FF0000"/>
                </a:solidFill>
              </a:rPr>
              <a:t>What you mean by labile affect ?</a:t>
            </a:r>
          </a:p>
          <a:p>
            <a:pPr marL="514350" indent="-514350">
              <a:buFont typeface="+mj-lt"/>
              <a:buAutoNum type="alphaLcParenR"/>
            </a:pPr>
            <a:r>
              <a:rPr lang="en-US" dirty="0" smtClean="0"/>
              <a:t>Rapidly shifting </a:t>
            </a:r>
            <a:r>
              <a:rPr lang="en-US" dirty="0" err="1" smtClean="0"/>
              <a:t>emotions,unrelated</a:t>
            </a:r>
            <a:r>
              <a:rPr lang="en-US" dirty="0" smtClean="0"/>
              <a:t> to external stimuli</a:t>
            </a:r>
          </a:p>
          <a:p>
            <a:pPr marL="514350" indent="-514350">
              <a:buFont typeface="+mj-lt"/>
              <a:buAutoNum type="alphaLcParenR"/>
            </a:pPr>
            <a:r>
              <a:rPr lang="en-US" dirty="0" smtClean="0"/>
              <a:t>Exaggerated </a:t>
            </a:r>
            <a:r>
              <a:rPr lang="en-US" dirty="0" err="1" smtClean="0"/>
              <a:t>sence</a:t>
            </a:r>
            <a:r>
              <a:rPr lang="en-US" dirty="0" smtClean="0"/>
              <a:t> of self worth</a:t>
            </a:r>
          </a:p>
          <a:p>
            <a:pPr marL="514350" indent="-514350">
              <a:buFont typeface="+mj-lt"/>
              <a:buAutoNum type="alphaLcParenR"/>
            </a:pPr>
            <a:r>
              <a:rPr lang="en-US" dirty="0" smtClean="0"/>
              <a:t>Inability to recall important personal information</a:t>
            </a:r>
          </a:p>
          <a:p>
            <a:pPr marL="514350" indent="-514350">
              <a:buFont typeface="+mj-lt"/>
              <a:buAutoNum type="alphaLcParenR"/>
            </a:pPr>
            <a:r>
              <a:rPr lang="en-US" dirty="0" smtClean="0"/>
              <a:t>A &amp; c both</a:t>
            </a:r>
          </a:p>
          <a:p>
            <a:pPr marL="514350" indent="-514350">
              <a:buFont typeface="+mj-lt"/>
              <a:buAutoNum type="alphaLcParenR"/>
            </a:pPr>
            <a:endParaRPr lang="en-US" dirty="0" smtClean="0"/>
          </a:p>
          <a:p>
            <a:pPr marL="514350" indent="-514350">
              <a:buFont typeface="+mj-lt"/>
              <a:buAutoNum type="alphaLcParenR"/>
            </a:pPr>
            <a:endParaRPr lang="en-US" dirty="0" smtClean="0"/>
          </a:p>
          <a:p>
            <a:pPr marL="514350" indent="-514350" algn="r">
              <a:buNone/>
            </a:pPr>
            <a:r>
              <a:rPr lang="en-US" sz="7200" b="1" dirty="0" err="1" smtClean="0"/>
              <a:t>abcba</a:t>
            </a:r>
            <a:endParaRPr lang="en-US" sz="7200" b="1" dirty="0" smtClean="0"/>
          </a:p>
          <a:p>
            <a:pPr marL="514350" indent="-514350">
              <a:buNone/>
            </a:pPr>
            <a:endParaRPr lang="en-US" dirty="0" smtClean="0"/>
          </a:p>
          <a:p>
            <a:pPr marL="514350" indent="-514350" algn="r">
              <a:buNone/>
            </a:pP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wnload.png"/>
          <p:cNvPicPr>
            <a:picLocks noGrp="1" noChangeAspect="1"/>
          </p:cNvPicPr>
          <p:nvPr>
            <p:ph idx="1"/>
          </p:nvPr>
        </p:nvPicPr>
        <p:blipFill>
          <a:blip r:embed="rId2"/>
          <a:stretch>
            <a:fillRect/>
          </a:stretch>
        </p:blipFill>
        <p:spPr>
          <a:xfrm>
            <a:off x="2362200" y="228600"/>
            <a:ext cx="3505200" cy="4281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anyquestions.png"/>
          <p:cNvPicPr>
            <a:picLocks noChangeAspect="1"/>
          </p:cNvPicPr>
          <p:nvPr/>
        </p:nvPicPr>
        <p:blipFill>
          <a:blip r:embed="rId3"/>
          <a:stretch>
            <a:fillRect/>
          </a:stretch>
        </p:blipFill>
        <p:spPr>
          <a:xfrm>
            <a:off x="0" y="4495800"/>
            <a:ext cx="9144000" cy="2362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IN" sz="5300" b="1" i="1" u="sng" dirty="0" smtClean="0">
                <a:solidFill>
                  <a:srgbClr val="FFFF00"/>
                </a:solidFill>
                <a:effectLst>
                  <a:outerShdw blurRad="38100" dist="38100" dir="2700000" algn="tl">
                    <a:srgbClr val="000000">
                      <a:alpha val="43137"/>
                    </a:srgbClr>
                  </a:outerShdw>
                </a:effectLst>
                <a:latin typeface="Times New Roman"/>
                <a:ea typeface="Times New Roman"/>
                <a:cs typeface="Times New Roman"/>
              </a:rPr>
              <a:t>DISTURBANCE OF ACTIVITY</a:t>
            </a:r>
            <a:r>
              <a:rPr lang="en-US" dirty="0">
                <a:ea typeface="Times New Roman"/>
                <a:cs typeface="Times New Roman"/>
              </a:rPr>
              <a:t/>
            </a:r>
            <a:br>
              <a:rPr lang="en-US" dirty="0">
                <a:ea typeface="Times New Roman"/>
                <a:cs typeface="Times New Roman"/>
              </a:rPr>
            </a:br>
            <a:endParaRPr lang="en-US" dirty="0"/>
          </a:p>
        </p:txBody>
      </p:sp>
      <p:sp>
        <p:nvSpPr>
          <p:cNvPr id="3" name="Content Placeholder 2"/>
          <p:cNvSpPr>
            <a:spLocks noGrp="1"/>
          </p:cNvSpPr>
          <p:nvPr>
            <p:ph idx="1"/>
          </p:nvPr>
        </p:nvSpPr>
        <p:spPr>
          <a:xfrm>
            <a:off x="0" y="1447800"/>
            <a:ext cx="9144000" cy="29718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lvl="0" algn="ctr">
              <a:lnSpc>
                <a:spcPct val="115000"/>
              </a:lnSpc>
              <a:spcBef>
                <a:spcPts val="0"/>
              </a:spcBef>
              <a:buFont typeface="Wingdings"/>
              <a:buChar char=""/>
            </a:pPr>
            <a:r>
              <a:rPr lang="en-IN" sz="4600" b="1" dirty="0" smtClean="0">
                <a:solidFill>
                  <a:schemeClr val="accent6">
                    <a:lumMod val="75000"/>
                  </a:schemeClr>
                </a:solidFill>
                <a:latin typeface="Arial Black" pitchFamily="34" charset="0"/>
                <a:ea typeface="Times New Roman"/>
                <a:cs typeface="Times New Roman"/>
              </a:rPr>
              <a:t>INCREASED ACTIVITY</a:t>
            </a:r>
            <a:r>
              <a:rPr lang="en-IN" sz="4600" dirty="0" smtClean="0">
                <a:solidFill>
                  <a:schemeClr val="accent6">
                    <a:lumMod val="75000"/>
                  </a:schemeClr>
                </a:solidFill>
                <a:latin typeface="Arial Black" pitchFamily="34" charset="0"/>
                <a:ea typeface="Times New Roman"/>
                <a:cs typeface="Times New Roman"/>
              </a:rPr>
              <a:t> </a:t>
            </a:r>
            <a:endParaRPr lang="en-US" sz="4600" dirty="0" smtClean="0">
              <a:solidFill>
                <a:schemeClr val="accent6">
                  <a:lumMod val="75000"/>
                </a:schemeClr>
              </a:solidFill>
              <a:latin typeface="Arial Black" pitchFamily="34" charset="0"/>
              <a:ea typeface="Times New Roman"/>
              <a:cs typeface="Times New Roman"/>
            </a:endParaRPr>
          </a:p>
          <a:p>
            <a:pPr marL="0" marR="0" algn="just">
              <a:lnSpc>
                <a:spcPct val="115000"/>
              </a:lnSpc>
              <a:spcBef>
                <a:spcPts val="0"/>
              </a:spcBef>
              <a:spcAft>
                <a:spcPts val="1000"/>
              </a:spcAft>
            </a:pPr>
            <a:r>
              <a:rPr lang="en-IN" dirty="0" smtClean="0">
                <a:latin typeface="Times New Roman"/>
                <a:ea typeface="Times New Roman"/>
                <a:cs typeface="Times New Roman"/>
              </a:rPr>
              <a:t>There are mainly two type of excessive activity or hyperactivity . if an individual performs the activity with reason and purposes . he will be working hard in completing the activity , which is goal directed activity.</a:t>
            </a:r>
            <a:endParaRPr lang="en-US" dirty="0">
              <a:ea typeface="Times New Roman"/>
              <a:cs typeface="Times New Roman"/>
            </a:endParaRPr>
          </a:p>
          <a:p>
            <a:pPr marL="0" marR="0" algn="just">
              <a:lnSpc>
                <a:spcPct val="115000"/>
              </a:lnSpc>
              <a:spcBef>
                <a:spcPts val="0"/>
              </a:spcBef>
              <a:spcAft>
                <a:spcPts val="1000"/>
              </a:spcAft>
            </a:pPr>
            <a:r>
              <a:rPr lang="en-IN" dirty="0" smtClean="0">
                <a:latin typeface="Times New Roman"/>
                <a:ea typeface="Times New Roman"/>
                <a:cs typeface="Times New Roman"/>
              </a:rPr>
              <a:t> The person impulsively rushes about for an activity. The activity is not well organized and purposeless .these activities mostly associated with flights of idea ..</a:t>
            </a:r>
            <a:endParaRPr lang="en-US" dirty="0">
              <a:ea typeface="Times New Roman"/>
              <a:cs typeface="Times New Roman"/>
            </a:endParaRPr>
          </a:p>
          <a:p>
            <a:pPr marL="0" marR="0" algn="just">
              <a:lnSpc>
                <a:spcPct val="115000"/>
              </a:lnSpc>
              <a:spcBef>
                <a:spcPts val="0"/>
              </a:spcBef>
              <a:spcAft>
                <a:spcPts val="1000"/>
              </a:spcAft>
            </a:pPr>
            <a:r>
              <a:rPr lang="en-IN" dirty="0" smtClean="0">
                <a:latin typeface="Times New Roman"/>
                <a:ea typeface="Times New Roman"/>
                <a:cs typeface="Times New Roman"/>
              </a:rPr>
              <a:t> </a:t>
            </a:r>
            <a:r>
              <a:rPr lang="en-IN" dirty="0" err="1" smtClean="0">
                <a:latin typeface="Times New Roman"/>
                <a:ea typeface="Times New Roman"/>
                <a:cs typeface="Times New Roman"/>
              </a:rPr>
              <a:t>e.g</a:t>
            </a:r>
            <a:r>
              <a:rPr lang="en-IN" dirty="0" smtClean="0">
                <a:latin typeface="Times New Roman"/>
                <a:ea typeface="Times New Roman"/>
                <a:cs typeface="Times New Roman"/>
              </a:rPr>
              <a:t>, : mania.</a:t>
            </a:r>
            <a:r>
              <a:rPr lang="en-IN" u="none" strike="noStrike" dirty="0" smtClean="0">
                <a:latin typeface="Times New Roman"/>
                <a:ea typeface="Times New Roman"/>
                <a:cs typeface="Times New Roman"/>
              </a:rPr>
              <a:t> </a:t>
            </a:r>
            <a:endParaRPr lang="en-US" dirty="0">
              <a:ea typeface="Times New Roman"/>
              <a:cs typeface="Times New Roman"/>
            </a:endParaRPr>
          </a:p>
        </p:txBody>
      </p:sp>
      <p:pic>
        <p:nvPicPr>
          <p:cNvPr id="4" name="Picture 3" descr="masky.png"/>
          <p:cNvPicPr>
            <a:picLocks noChangeAspect="1"/>
          </p:cNvPicPr>
          <p:nvPr/>
        </p:nvPicPr>
        <p:blipFill>
          <a:blip r:embed="rId2"/>
          <a:stretch>
            <a:fillRect/>
          </a:stretch>
        </p:blipFill>
        <p:spPr>
          <a:xfrm>
            <a:off x="1447800" y="3657600"/>
            <a:ext cx="58674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2971799"/>
          </a:xfrm>
        </p:spPr>
        <p:style>
          <a:lnRef idx="0">
            <a:schemeClr val="accent1"/>
          </a:lnRef>
          <a:fillRef idx="3">
            <a:schemeClr val="accent1"/>
          </a:fillRef>
          <a:effectRef idx="3">
            <a:schemeClr val="accent1"/>
          </a:effectRef>
          <a:fontRef idx="minor">
            <a:schemeClr val="lt1"/>
          </a:fontRef>
        </p:style>
        <p:txBody>
          <a:bodyPr>
            <a:normAutofit fontScale="85000" lnSpcReduction="20000"/>
          </a:bodyPr>
          <a:lstStyle/>
          <a:p>
            <a:pPr lvl="0" algn="ctr">
              <a:lnSpc>
                <a:spcPct val="115000"/>
              </a:lnSpc>
              <a:spcBef>
                <a:spcPts val="0"/>
              </a:spcBef>
              <a:buFont typeface="Wingdings"/>
              <a:buChar char=""/>
            </a:pPr>
            <a:r>
              <a:rPr lang="en-IN" sz="4500" b="1" dirty="0" smtClean="0">
                <a:solidFill>
                  <a:srgbClr val="FFFF00"/>
                </a:solidFill>
                <a:latin typeface="Arial Black" pitchFamily="34" charset="0"/>
                <a:ea typeface="Times New Roman"/>
                <a:cs typeface="Times New Roman"/>
              </a:rPr>
              <a:t>DECREASED ACTIVITY </a:t>
            </a:r>
            <a:endParaRPr lang="en-US" sz="4500" b="1" dirty="0" smtClean="0">
              <a:solidFill>
                <a:srgbClr val="FFFF00"/>
              </a:solidFill>
              <a:latin typeface="Arial Black" pitchFamily="34" charset="0"/>
              <a:ea typeface="Times New Roman"/>
              <a:cs typeface="Times New Roman"/>
            </a:endParaRPr>
          </a:p>
          <a:p>
            <a:pPr marL="102870" marR="0" algn="just">
              <a:lnSpc>
                <a:spcPct val="115000"/>
              </a:lnSpc>
              <a:spcBef>
                <a:spcPts val="0"/>
              </a:spcBef>
              <a:spcAft>
                <a:spcPts val="1000"/>
              </a:spcAft>
            </a:pPr>
            <a:r>
              <a:rPr lang="en-IN" dirty="0" smtClean="0">
                <a:latin typeface="Times New Roman"/>
                <a:ea typeface="Times New Roman"/>
                <a:cs typeface="Times New Roman"/>
              </a:rPr>
              <a:t>    </a:t>
            </a:r>
            <a:r>
              <a:rPr lang="en-IN" b="1" dirty="0" smtClean="0">
                <a:latin typeface="Times New Roman"/>
                <a:ea typeface="Times New Roman"/>
                <a:cs typeface="Times New Roman"/>
              </a:rPr>
              <a:t>Decreased motor activity is also known as decreased psychomotor activity or psychomotor retardation . the patient takes too long to start the activity . after starting the activity the patient takes too much time to complete it. He may not even complete it.</a:t>
            </a:r>
            <a:endParaRPr lang="en-US" b="1" dirty="0" smtClean="0">
              <a:ea typeface="Times New Roman"/>
              <a:cs typeface="Times New Roman"/>
            </a:endParaRPr>
          </a:p>
          <a:p>
            <a:endParaRPr lang="en-US" dirty="0"/>
          </a:p>
        </p:txBody>
      </p:sp>
      <p:pic>
        <p:nvPicPr>
          <p:cNvPr id="4" name="Picture 3" descr="4060202_f260.jpg"/>
          <p:cNvPicPr>
            <a:picLocks noChangeAspect="1"/>
          </p:cNvPicPr>
          <p:nvPr/>
        </p:nvPicPr>
        <p:blipFill>
          <a:blip r:embed="rId2"/>
          <a:stretch>
            <a:fillRect/>
          </a:stretch>
        </p:blipFill>
        <p:spPr>
          <a:xfrm>
            <a:off x="1219200" y="4343400"/>
            <a:ext cx="64008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4648200"/>
          </a:xfrm>
        </p:spPr>
        <p:style>
          <a:lnRef idx="0">
            <a:schemeClr val="accent1"/>
          </a:lnRef>
          <a:fillRef idx="3">
            <a:schemeClr val="accent1"/>
          </a:fillRef>
          <a:effectRef idx="3">
            <a:schemeClr val="accent1"/>
          </a:effectRef>
          <a:fontRef idx="minor">
            <a:schemeClr val="lt1"/>
          </a:fontRef>
        </p:style>
        <p:txBody>
          <a:bodyPr>
            <a:normAutofit fontScale="70000" lnSpcReduction="20000"/>
          </a:bodyPr>
          <a:lstStyle/>
          <a:p>
            <a:pPr lvl="0" algn="ctr">
              <a:lnSpc>
                <a:spcPct val="115000"/>
              </a:lnSpc>
              <a:spcBef>
                <a:spcPts val="0"/>
              </a:spcBef>
              <a:spcAft>
                <a:spcPts val="1000"/>
              </a:spcAft>
              <a:buFont typeface="Wingdings"/>
              <a:buChar char=""/>
            </a:pPr>
            <a:r>
              <a:rPr lang="en-IN" sz="5900" b="1" dirty="0" smtClean="0">
                <a:solidFill>
                  <a:srgbClr val="FFFF00"/>
                </a:solidFill>
                <a:latin typeface="Times New Roman"/>
                <a:ea typeface="Times New Roman"/>
                <a:cs typeface="Times New Roman"/>
              </a:rPr>
              <a:t>DYSACTIVITY </a:t>
            </a:r>
            <a:r>
              <a:rPr lang="en-IN" sz="5900" b="1" dirty="0" smtClean="0">
                <a:solidFill>
                  <a:srgbClr val="C00000"/>
                </a:solidFill>
                <a:latin typeface="Times New Roman"/>
                <a:ea typeface="Times New Roman"/>
                <a:cs typeface="Times New Roman"/>
              </a:rPr>
              <a:t>:</a:t>
            </a:r>
            <a:endParaRPr lang="en-US" sz="4200" b="1" dirty="0" smtClean="0">
              <a:solidFill>
                <a:srgbClr val="C00000"/>
              </a:solidFill>
              <a:ea typeface="Times New Roman"/>
              <a:cs typeface="Times New Roman"/>
            </a:endParaRPr>
          </a:p>
          <a:p>
            <a:pPr marL="0" marR="0" algn="just">
              <a:lnSpc>
                <a:spcPct val="115000"/>
              </a:lnSpc>
              <a:spcBef>
                <a:spcPts val="0"/>
              </a:spcBef>
              <a:spcAft>
                <a:spcPts val="1000"/>
              </a:spcAft>
            </a:pPr>
            <a:r>
              <a:rPr lang="en-IN" dirty="0" smtClean="0">
                <a:latin typeface="Times New Roman"/>
                <a:ea typeface="Times New Roman"/>
                <a:cs typeface="Times New Roman"/>
              </a:rPr>
              <a:t> </a:t>
            </a:r>
            <a:r>
              <a:rPr lang="en-IN" sz="3800" dirty="0" smtClean="0">
                <a:latin typeface="Times New Roman"/>
                <a:ea typeface="Times New Roman"/>
                <a:cs typeface="Times New Roman"/>
              </a:rPr>
              <a:t>Besides of decreased or increased activity , badly done, difficult or painful activities which are called </a:t>
            </a:r>
            <a:r>
              <a:rPr lang="en-IN" sz="3800" dirty="0" err="1" smtClean="0">
                <a:latin typeface="Times New Roman"/>
                <a:ea typeface="Times New Roman"/>
                <a:cs typeface="Times New Roman"/>
              </a:rPr>
              <a:t>dysactivities</a:t>
            </a:r>
            <a:r>
              <a:rPr lang="en-IN" sz="3800" dirty="0" smtClean="0">
                <a:latin typeface="Times New Roman"/>
                <a:ea typeface="Times New Roman"/>
                <a:cs typeface="Times New Roman"/>
              </a:rPr>
              <a:t>.</a:t>
            </a:r>
            <a:endParaRPr lang="en-US" sz="2800" dirty="0">
              <a:ea typeface="Times New Roman"/>
              <a:cs typeface="Times New Roman"/>
            </a:endParaRPr>
          </a:p>
          <a:p>
            <a:pPr marL="0" marR="0" algn="just">
              <a:lnSpc>
                <a:spcPct val="115000"/>
              </a:lnSpc>
              <a:spcBef>
                <a:spcPts val="0"/>
              </a:spcBef>
              <a:spcAft>
                <a:spcPts val="1000"/>
              </a:spcAft>
              <a:buNone/>
            </a:pPr>
            <a:endParaRPr lang="en-US" sz="2800" dirty="0">
              <a:ea typeface="Times New Roman"/>
              <a:cs typeface="Times New Roman"/>
            </a:endParaRPr>
          </a:p>
          <a:p>
            <a:pPr marL="0" marR="0" algn="just">
              <a:lnSpc>
                <a:spcPct val="115000"/>
              </a:lnSpc>
              <a:spcBef>
                <a:spcPts val="0"/>
              </a:spcBef>
              <a:spcAft>
                <a:spcPts val="1000"/>
              </a:spcAft>
            </a:pPr>
            <a:r>
              <a:rPr lang="en-IN" dirty="0" smtClean="0">
                <a:latin typeface="Times New Roman"/>
                <a:ea typeface="Times New Roman"/>
                <a:cs typeface="Times New Roman"/>
              </a:rPr>
              <a:t>It includes repetitious activity , negativism, compulsion , autonomic behaviour, violence, suicide.</a:t>
            </a:r>
            <a:endParaRPr lang="en-US" sz="2800" dirty="0">
              <a:ea typeface="Times New Roman"/>
              <a:cs typeface="Times New Roman"/>
            </a:endParaRPr>
          </a:p>
          <a:p>
            <a:pPr lvl="0" algn="just">
              <a:lnSpc>
                <a:spcPct val="115000"/>
              </a:lnSpc>
              <a:spcBef>
                <a:spcPts val="0"/>
              </a:spcBef>
              <a:buFont typeface="Wingdings"/>
              <a:buChar char=""/>
            </a:pPr>
            <a:r>
              <a:rPr lang="en-IN" sz="3600" b="1" dirty="0" smtClean="0">
                <a:solidFill>
                  <a:srgbClr val="FFFF00"/>
                </a:solidFill>
                <a:latin typeface="Times New Roman"/>
                <a:ea typeface="Times New Roman"/>
                <a:cs typeface="Times New Roman"/>
              </a:rPr>
              <a:t>REPETITIOUS ACTIVITY :</a:t>
            </a:r>
            <a:r>
              <a:rPr lang="en-IN" sz="3600" dirty="0" smtClean="0">
                <a:solidFill>
                  <a:srgbClr val="FFFF00"/>
                </a:solidFill>
                <a:latin typeface="Times New Roman"/>
                <a:ea typeface="Times New Roman"/>
                <a:cs typeface="Times New Roman"/>
              </a:rPr>
              <a:t>     </a:t>
            </a:r>
            <a:r>
              <a:rPr lang="en-IN" dirty="0" smtClean="0">
                <a:latin typeface="Times New Roman"/>
                <a:ea typeface="Times New Roman"/>
                <a:cs typeface="Times New Roman"/>
              </a:rPr>
              <a:t>it is characterised by repetitious especially needless or Purposeless activity  e.g. schizophrenia, compulsive disorders</a:t>
            </a:r>
            <a:endParaRPr lang="en-US" sz="2800" dirty="0">
              <a:ea typeface="Times New Roman"/>
              <a:cs typeface="Times New Roman"/>
            </a:endParaRPr>
          </a:p>
          <a:p>
            <a:pPr lvl="0" algn="just">
              <a:lnSpc>
                <a:spcPct val="115000"/>
              </a:lnSpc>
              <a:spcBef>
                <a:spcPts val="0"/>
              </a:spcBef>
              <a:buFont typeface="Wingdings"/>
              <a:buChar char=""/>
            </a:pPr>
            <a:r>
              <a:rPr lang="en-IN" sz="3600" b="1" dirty="0" smtClean="0">
                <a:solidFill>
                  <a:srgbClr val="FFFF00"/>
                </a:solidFill>
                <a:latin typeface="Times New Roman"/>
                <a:ea typeface="Times New Roman"/>
                <a:cs typeface="Times New Roman"/>
              </a:rPr>
              <a:t>STEREOTYPE ACTIVITY</a:t>
            </a:r>
            <a:r>
              <a:rPr lang="en-IN" sz="3600" dirty="0" smtClean="0">
                <a:solidFill>
                  <a:srgbClr val="FFFF00"/>
                </a:solidFill>
                <a:latin typeface="Times New Roman"/>
                <a:ea typeface="Times New Roman"/>
                <a:cs typeface="Times New Roman"/>
              </a:rPr>
              <a:t> </a:t>
            </a:r>
            <a:r>
              <a:rPr lang="en-IN" dirty="0" smtClean="0">
                <a:latin typeface="Times New Roman"/>
                <a:ea typeface="Times New Roman"/>
                <a:cs typeface="Times New Roman"/>
              </a:rPr>
              <a:t>… it can be in form of position, movement, Speech.</a:t>
            </a:r>
            <a:endParaRPr lang="en-US" sz="2800" dirty="0">
              <a:ea typeface="Times New Roman"/>
              <a:cs typeface="Times New Roman"/>
            </a:endParaRPr>
          </a:p>
          <a:p>
            <a:pPr algn="just">
              <a:lnSpc>
                <a:spcPct val="115000"/>
              </a:lnSpc>
              <a:spcBef>
                <a:spcPts val="0"/>
              </a:spcBef>
            </a:pPr>
            <a:endParaRPr lang="en-US" sz="2800" dirty="0">
              <a:ea typeface="Times New Roman"/>
              <a:cs typeface="Times New Roman"/>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15400" cy="2971800"/>
          </a:xfrm>
        </p:spPr>
        <p:style>
          <a:lnRef idx="0">
            <a:schemeClr val="accent1"/>
          </a:lnRef>
          <a:fillRef idx="3">
            <a:schemeClr val="accent1"/>
          </a:fillRef>
          <a:effectRef idx="3">
            <a:schemeClr val="accent1"/>
          </a:effectRef>
          <a:fontRef idx="minor">
            <a:schemeClr val="lt1"/>
          </a:fontRef>
        </p:style>
        <p:txBody>
          <a:bodyPr>
            <a:normAutofit fontScale="85000" lnSpcReduction="10000"/>
          </a:bodyPr>
          <a:lstStyle/>
          <a:p>
            <a:pPr lvl="0" algn="ctr">
              <a:lnSpc>
                <a:spcPct val="115000"/>
              </a:lnSpc>
              <a:spcBef>
                <a:spcPts val="0"/>
              </a:spcBef>
              <a:buFont typeface="Wingdings"/>
              <a:buChar char=""/>
            </a:pPr>
            <a:r>
              <a:rPr lang="en-IN" sz="4300" b="1" dirty="0" smtClean="0">
                <a:solidFill>
                  <a:srgbClr val="FFFF00"/>
                </a:solidFill>
                <a:effectLst>
                  <a:outerShdw blurRad="38100" dist="38100" dir="2700000" algn="tl">
                    <a:srgbClr val="000000">
                      <a:alpha val="43137"/>
                    </a:srgbClr>
                  </a:outerShdw>
                </a:effectLst>
                <a:latin typeface="Times New Roman"/>
                <a:ea typeface="Times New Roman"/>
                <a:cs typeface="Times New Roman"/>
              </a:rPr>
              <a:t>STEREOTYPE POSITION</a:t>
            </a:r>
          </a:p>
          <a:p>
            <a:pPr lvl="0" algn="just">
              <a:lnSpc>
                <a:spcPct val="115000"/>
              </a:lnSpc>
              <a:spcBef>
                <a:spcPts val="0"/>
              </a:spcBef>
              <a:buNone/>
            </a:pPr>
            <a:r>
              <a:rPr lang="en-IN" sz="4100" b="1" dirty="0" smtClean="0">
                <a:solidFill>
                  <a:srgbClr val="C00000"/>
                </a:solidFill>
                <a:effectLst>
                  <a:outerShdw blurRad="38100" dist="38100" dir="2700000" algn="tl">
                    <a:srgbClr val="000000">
                      <a:alpha val="43137"/>
                    </a:srgbClr>
                  </a:outerShdw>
                </a:effectLst>
                <a:latin typeface="Times New Roman"/>
                <a:ea typeface="Times New Roman"/>
                <a:cs typeface="Times New Roman"/>
              </a:rPr>
              <a:t> </a:t>
            </a:r>
            <a:r>
              <a:rPr lang="en-IN" sz="3600" dirty="0" smtClean="0">
                <a:solidFill>
                  <a:srgbClr val="C00000"/>
                </a:solidFill>
                <a:effectLst>
                  <a:outerShdw blurRad="38100" dist="38100" dir="2700000" algn="tl">
                    <a:srgbClr val="000000">
                      <a:alpha val="43137"/>
                    </a:srgbClr>
                  </a:outerShdw>
                </a:effectLst>
                <a:latin typeface="Times New Roman"/>
                <a:ea typeface="Times New Roman"/>
                <a:cs typeface="Times New Roman"/>
              </a:rPr>
              <a:t>  </a:t>
            </a:r>
            <a:r>
              <a:rPr lang="en-IN" b="1" dirty="0" smtClean="0">
                <a:latin typeface="Times New Roman"/>
                <a:ea typeface="Times New Roman"/>
                <a:cs typeface="Times New Roman"/>
              </a:rPr>
              <a:t>It is constantly maintained position without any movement , it is also called catalepsy . catalepsy is also explained as </a:t>
            </a:r>
            <a:r>
              <a:rPr lang="en-IN" b="1" dirty="0" err="1" smtClean="0">
                <a:latin typeface="Times New Roman"/>
                <a:ea typeface="Times New Roman"/>
                <a:cs typeface="Times New Roman"/>
              </a:rPr>
              <a:t>cerea</a:t>
            </a:r>
            <a:r>
              <a:rPr lang="en-IN" b="1" dirty="0" smtClean="0">
                <a:latin typeface="Times New Roman"/>
                <a:ea typeface="Times New Roman"/>
                <a:cs typeface="Times New Roman"/>
              </a:rPr>
              <a:t>-flexibility, or waxy-flexibility.</a:t>
            </a:r>
          </a:p>
          <a:p>
            <a:pPr lvl="0" algn="just">
              <a:lnSpc>
                <a:spcPct val="115000"/>
              </a:lnSpc>
              <a:spcBef>
                <a:spcPts val="0"/>
              </a:spcBef>
              <a:buNone/>
            </a:pPr>
            <a:endParaRPr lang="en-US" sz="2800" b="1" dirty="0" smtClean="0">
              <a:ea typeface="Times New Roman"/>
              <a:cs typeface="Times New Roman"/>
            </a:endParaRPr>
          </a:p>
          <a:p>
            <a:pPr lvl="1" algn="just">
              <a:lnSpc>
                <a:spcPct val="115000"/>
              </a:lnSpc>
              <a:spcBef>
                <a:spcPts val="0"/>
              </a:spcBef>
              <a:buFont typeface="Courier New"/>
              <a:buChar char="o"/>
            </a:pPr>
            <a:r>
              <a:rPr lang="en-IN" b="1" dirty="0" smtClean="0">
                <a:latin typeface="Times New Roman"/>
                <a:ea typeface="Times New Roman"/>
                <a:cs typeface="Times New Roman"/>
              </a:rPr>
              <a:t>It is commonly seen in schizophrenia and hysteria patients.</a:t>
            </a:r>
            <a:endParaRPr lang="en-US" sz="2400" b="1" dirty="0" smtClean="0">
              <a:ea typeface="Times New Roman"/>
              <a:cs typeface="Times New Roman"/>
            </a:endParaRPr>
          </a:p>
          <a:p>
            <a:pPr>
              <a:buNone/>
            </a:pPr>
            <a:endParaRPr lang="en-US" dirty="0"/>
          </a:p>
        </p:txBody>
      </p:sp>
      <p:pic>
        <p:nvPicPr>
          <p:cNvPr id="6" name="Picture 5" descr="un.jpg"/>
          <p:cNvPicPr>
            <a:picLocks noChangeAspect="1"/>
          </p:cNvPicPr>
          <p:nvPr/>
        </p:nvPicPr>
        <p:blipFill>
          <a:blip r:embed="rId2"/>
          <a:stretch>
            <a:fillRect/>
          </a:stretch>
        </p:blipFill>
        <p:spPr>
          <a:xfrm>
            <a:off x="1371600" y="3505200"/>
            <a:ext cx="62484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19800" cy="68580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lvl="0" algn="ctr">
              <a:lnSpc>
                <a:spcPct val="115000"/>
              </a:lnSpc>
              <a:spcBef>
                <a:spcPts val="0"/>
              </a:spcBef>
              <a:buFont typeface="Wingdings"/>
              <a:buChar char=""/>
            </a:pPr>
            <a:r>
              <a:rPr lang="en-IN" sz="3600" b="1" dirty="0" smtClean="0">
                <a:solidFill>
                  <a:srgbClr val="C00000"/>
                </a:solidFill>
                <a:effectLst>
                  <a:outerShdw blurRad="38100" dist="38100" dir="2700000" algn="tl">
                    <a:srgbClr val="000000">
                      <a:alpha val="43137"/>
                    </a:srgbClr>
                  </a:outerShdw>
                </a:effectLst>
                <a:latin typeface="Times New Roman"/>
                <a:ea typeface="Times New Roman"/>
                <a:cs typeface="Times New Roman"/>
              </a:rPr>
              <a:t>STEREOTYPE MOVEMENT :</a:t>
            </a:r>
            <a:endParaRPr lang="en-US" sz="2600" b="1" dirty="0" smtClean="0">
              <a:solidFill>
                <a:srgbClr val="C00000"/>
              </a:solidFill>
              <a:effectLst>
                <a:outerShdw blurRad="38100" dist="38100" dir="2700000" algn="tl">
                  <a:srgbClr val="000000">
                    <a:alpha val="43137"/>
                  </a:srgbClr>
                </a:outerShdw>
              </a:effectLst>
              <a:latin typeface="Times New Roman"/>
              <a:ea typeface="Times New Roman"/>
              <a:cs typeface="Times New Roman"/>
            </a:endParaRPr>
          </a:p>
          <a:p>
            <a:pPr lvl="0" algn="just">
              <a:lnSpc>
                <a:spcPct val="115000"/>
              </a:lnSpc>
              <a:spcBef>
                <a:spcPts val="0"/>
              </a:spcBef>
              <a:buNone/>
            </a:pPr>
            <a:r>
              <a:rPr lang="en-IN" dirty="0" smtClean="0">
                <a:latin typeface="Times New Roman"/>
                <a:ea typeface="Times New Roman"/>
                <a:cs typeface="Times New Roman"/>
              </a:rPr>
              <a:t>         </a:t>
            </a:r>
            <a:r>
              <a:rPr lang="en-IN" sz="2800" dirty="0" smtClean="0">
                <a:latin typeface="Times New Roman"/>
                <a:ea typeface="Times New Roman"/>
                <a:cs typeface="Times New Roman"/>
              </a:rPr>
              <a:t>It is known as mannerism. When the movement repeated it is called mannerism .</a:t>
            </a:r>
            <a:endParaRPr lang="en-US" sz="2400" dirty="0" smtClean="0">
              <a:ea typeface="Times New Roman"/>
              <a:cs typeface="Times New Roman"/>
            </a:endParaRPr>
          </a:p>
          <a:p>
            <a:pPr marL="571500" marR="0" algn="just">
              <a:lnSpc>
                <a:spcPct val="115000"/>
              </a:lnSpc>
              <a:spcBef>
                <a:spcPts val="0"/>
              </a:spcBef>
              <a:spcAft>
                <a:spcPts val="0"/>
              </a:spcAft>
            </a:pPr>
            <a:r>
              <a:rPr lang="en-IN" sz="2800" b="1" dirty="0" smtClean="0">
                <a:latin typeface="Times New Roman"/>
                <a:ea typeface="Times New Roman"/>
                <a:cs typeface="Times New Roman"/>
              </a:rPr>
              <a:t>Ex:</a:t>
            </a:r>
            <a:r>
              <a:rPr lang="en-IN" sz="2800" dirty="0" smtClean="0">
                <a:latin typeface="Times New Roman"/>
                <a:ea typeface="Times New Roman"/>
                <a:cs typeface="Times New Roman"/>
              </a:rPr>
              <a:t> repeatedly touching the neck while talking , lifting the shoulders, swallowing saliva while talking .</a:t>
            </a:r>
          </a:p>
          <a:p>
            <a:pPr marL="571500" marR="0" algn="just">
              <a:lnSpc>
                <a:spcPct val="115000"/>
              </a:lnSpc>
              <a:spcBef>
                <a:spcPts val="0"/>
              </a:spcBef>
              <a:spcAft>
                <a:spcPts val="0"/>
              </a:spcAft>
              <a:buNone/>
            </a:pPr>
            <a:endParaRPr lang="en-US" sz="2800" dirty="0" smtClean="0">
              <a:ea typeface="Times New Roman"/>
              <a:cs typeface="Times New Roman"/>
            </a:endParaRPr>
          </a:p>
          <a:p>
            <a:pPr marL="571500" marR="0" algn="just">
              <a:lnSpc>
                <a:spcPct val="115000"/>
              </a:lnSpc>
              <a:spcBef>
                <a:spcPts val="0"/>
              </a:spcBef>
              <a:spcAft>
                <a:spcPts val="0"/>
              </a:spcAft>
              <a:buNone/>
            </a:pPr>
            <a:endParaRPr lang="en-US" sz="2800" dirty="0" smtClean="0">
              <a:ea typeface="Times New Roman"/>
              <a:cs typeface="Times New Roman"/>
            </a:endParaRPr>
          </a:p>
          <a:p>
            <a:pPr lvl="0" algn="ctr">
              <a:lnSpc>
                <a:spcPct val="115000"/>
              </a:lnSpc>
              <a:spcBef>
                <a:spcPts val="0"/>
              </a:spcBef>
              <a:spcAft>
                <a:spcPts val="1000"/>
              </a:spcAft>
              <a:buFont typeface="Wingdings"/>
              <a:buChar char=""/>
            </a:pPr>
            <a:r>
              <a:rPr lang="en-IN" sz="4100" b="1" dirty="0" smtClean="0">
                <a:solidFill>
                  <a:srgbClr val="C00000"/>
                </a:solidFill>
                <a:effectLst>
                  <a:outerShdw blurRad="38100" dist="38100" dir="2700000" algn="tl">
                    <a:srgbClr val="000000">
                      <a:alpha val="43137"/>
                    </a:srgbClr>
                  </a:outerShdw>
                </a:effectLst>
                <a:latin typeface="Times New Roman"/>
                <a:ea typeface="Times New Roman"/>
                <a:cs typeface="Times New Roman"/>
              </a:rPr>
              <a:t>TICS</a:t>
            </a:r>
            <a:r>
              <a:rPr lang="en-IN" dirty="0" smtClean="0">
                <a:latin typeface="Times New Roman"/>
                <a:ea typeface="Times New Roman"/>
                <a:cs typeface="Times New Roman"/>
              </a:rPr>
              <a:t> : </a:t>
            </a:r>
          </a:p>
          <a:p>
            <a:pPr lvl="0" algn="just">
              <a:lnSpc>
                <a:spcPct val="115000"/>
              </a:lnSpc>
              <a:spcBef>
                <a:spcPts val="0"/>
              </a:spcBef>
              <a:spcAft>
                <a:spcPts val="1000"/>
              </a:spcAft>
              <a:buNone/>
            </a:pPr>
            <a:r>
              <a:rPr lang="en-IN" dirty="0" smtClean="0">
                <a:latin typeface="Times New Roman"/>
                <a:ea typeface="Times New Roman"/>
                <a:cs typeface="Times New Roman"/>
              </a:rPr>
              <a:t>irregular repeated movement of particular group of muscles .</a:t>
            </a:r>
            <a:endParaRPr lang="en-US" sz="2800" dirty="0" smtClean="0">
              <a:ea typeface="Times New Roman"/>
              <a:cs typeface="Times New Roman"/>
            </a:endParaRPr>
          </a:p>
          <a:p>
            <a:endParaRPr lang="en-US" dirty="0"/>
          </a:p>
        </p:txBody>
      </p:sp>
      <p:pic>
        <p:nvPicPr>
          <p:cNvPr id="4" name="Picture 3" descr="child-in-orange-shirt-sucking-thumb.jpg"/>
          <p:cNvPicPr>
            <a:picLocks noChangeAspect="1"/>
          </p:cNvPicPr>
          <p:nvPr/>
        </p:nvPicPr>
        <p:blipFill>
          <a:blip r:embed="rId2"/>
          <a:stretch>
            <a:fillRect/>
          </a:stretch>
        </p:blipFill>
        <p:spPr>
          <a:xfrm>
            <a:off x="6019800" y="0"/>
            <a:ext cx="3124200" cy="3505200"/>
          </a:xfrm>
          <a:prstGeom prst="rect">
            <a:avLst/>
          </a:prstGeom>
        </p:spPr>
      </p:pic>
      <p:pic>
        <p:nvPicPr>
          <p:cNvPr id="5" name="Picture 4" descr="Boy-With-Tic.jpg"/>
          <p:cNvPicPr>
            <a:picLocks noChangeAspect="1"/>
          </p:cNvPicPr>
          <p:nvPr/>
        </p:nvPicPr>
        <p:blipFill>
          <a:blip r:embed="rId3"/>
          <a:stretch>
            <a:fillRect/>
          </a:stretch>
        </p:blipFill>
        <p:spPr>
          <a:xfrm>
            <a:off x="6019800" y="3429000"/>
            <a:ext cx="31242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0" y="1"/>
            <a:ext cx="6400800" cy="914400"/>
          </a:xfrm>
        </p:spPr>
        <p:style>
          <a:lnRef idx="3">
            <a:schemeClr val="lt1"/>
          </a:lnRef>
          <a:fillRef idx="1">
            <a:schemeClr val="accent1"/>
          </a:fillRef>
          <a:effectRef idx="1">
            <a:schemeClr val="accent1"/>
          </a:effectRef>
          <a:fontRef idx="minor">
            <a:schemeClr val="lt1"/>
          </a:fontRef>
        </p:style>
        <p:txBody>
          <a:bodyPr>
            <a:normAutofit fontScale="90000"/>
          </a:bodyPr>
          <a:lstStyle/>
          <a:p>
            <a:pPr lvl="0"/>
            <a:r>
              <a:rPr lang="en-IN" sz="4800" b="1" dirty="0" smtClean="0">
                <a:solidFill>
                  <a:srgbClr val="FF0000"/>
                </a:solidFill>
                <a:latin typeface="Times New Roman"/>
                <a:ea typeface="Times New Roman"/>
                <a:cs typeface="Times New Roman"/>
              </a:rPr>
              <a:t/>
            </a:r>
            <a:br>
              <a:rPr lang="en-IN" sz="4800" b="1" dirty="0" smtClean="0">
                <a:solidFill>
                  <a:srgbClr val="FF0000"/>
                </a:solidFill>
                <a:latin typeface="Times New Roman"/>
                <a:ea typeface="Times New Roman"/>
                <a:cs typeface="Times New Roman"/>
              </a:rPr>
            </a:br>
            <a:r>
              <a:rPr lang="en-IN" sz="4800" b="1" dirty="0" smtClean="0">
                <a:solidFill>
                  <a:schemeClr val="bg1"/>
                </a:solidFill>
                <a:latin typeface="Times New Roman"/>
                <a:ea typeface="Times New Roman"/>
                <a:cs typeface="Times New Roman"/>
              </a:rPr>
              <a:t>STEREOTYPE SPEECH</a:t>
            </a:r>
            <a:r>
              <a:rPr lang="en-IN" sz="4800" dirty="0" smtClean="0">
                <a:solidFill>
                  <a:schemeClr val="bg1"/>
                </a:solidFill>
                <a:latin typeface="Times New Roman"/>
                <a:ea typeface="Times New Roman"/>
                <a:cs typeface="Times New Roman"/>
              </a:rPr>
              <a:t> </a:t>
            </a:r>
            <a:r>
              <a:rPr lang="en-US" dirty="0" smtClean="0">
                <a:ea typeface="Times New Roman"/>
                <a:cs typeface="Times New Roman"/>
              </a:rPr>
              <a:t/>
            </a:r>
            <a:br>
              <a:rPr lang="en-US" dirty="0" smtClean="0">
                <a:ea typeface="Times New Roman"/>
                <a:cs typeface="Times New Roman"/>
              </a:rPr>
            </a:br>
            <a:endParaRPr lang="en-US" dirty="0"/>
          </a:p>
        </p:txBody>
      </p:sp>
      <p:sp>
        <p:nvSpPr>
          <p:cNvPr id="3" name="Content Placeholder 2"/>
          <p:cNvSpPr>
            <a:spLocks noGrp="1"/>
          </p:cNvSpPr>
          <p:nvPr>
            <p:ph type="subTitle" idx="1"/>
          </p:nvPr>
        </p:nvSpPr>
        <p:spPr>
          <a:xfrm>
            <a:off x="0" y="990600"/>
            <a:ext cx="6400800" cy="58674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lvl="0" algn="just">
              <a:lnSpc>
                <a:spcPct val="115000"/>
              </a:lnSpc>
              <a:spcBef>
                <a:spcPts val="0"/>
              </a:spcBef>
              <a:buFont typeface="Wingdings"/>
              <a:buChar char=""/>
            </a:pPr>
            <a:r>
              <a:rPr lang="en-IN" dirty="0" smtClean="0">
                <a:solidFill>
                  <a:schemeClr val="tx1"/>
                </a:solidFill>
                <a:latin typeface="Times New Roman"/>
                <a:ea typeface="Times New Roman"/>
                <a:cs typeface="Times New Roman"/>
              </a:rPr>
              <a:t>It is consist of repetition of words, phases or sentences . a patient with the catatonic form of schizophrenia kept repeating ‘muscles’ ,muscles, muscles ‘ in reply to all form of questioning . when the language or word are repeated they are called stereotype.</a:t>
            </a:r>
            <a:endParaRPr lang="en-US" dirty="0" smtClean="0">
              <a:solidFill>
                <a:schemeClr val="tx1"/>
              </a:solidFill>
              <a:latin typeface="Times New Roman"/>
              <a:ea typeface="Times New Roman"/>
              <a:cs typeface="Times New Roman"/>
            </a:endParaRPr>
          </a:p>
          <a:p>
            <a:pPr lvl="0" algn="just">
              <a:lnSpc>
                <a:spcPct val="115000"/>
              </a:lnSpc>
              <a:spcBef>
                <a:spcPts val="0"/>
              </a:spcBef>
              <a:buFont typeface="Wingdings"/>
              <a:buChar char=""/>
            </a:pPr>
            <a:endParaRPr lang="en-US" b="1" dirty="0">
              <a:solidFill>
                <a:schemeClr val="tx1"/>
              </a:solidFill>
              <a:latin typeface="Times New Roman"/>
              <a:ea typeface="Times New Roman"/>
              <a:cs typeface="Times New Roman"/>
            </a:endParaRPr>
          </a:p>
          <a:p>
            <a:pPr lvl="0" algn="just">
              <a:lnSpc>
                <a:spcPct val="115000"/>
              </a:lnSpc>
              <a:spcBef>
                <a:spcPts val="0"/>
              </a:spcBef>
              <a:buFont typeface="Wingdings"/>
              <a:buChar char=""/>
            </a:pPr>
            <a:r>
              <a:rPr lang="en-IN" b="1" dirty="0" smtClean="0">
                <a:solidFill>
                  <a:srgbClr val="FF0000"/>
                </a:solidFill>
                <a:latin typeface="Times New Roman"/>
                <a:ea typeface="Times New Roman"/>
                <a:cs typeface="Times New Roman"/>
              </a:rPr>
              <a:t>AGITATION :           </a:t>
            </a:r>
          </a:p>
          <a:p>
            <a:pPr lvl="0" algn="just">
              <a:lnSpc>
                <a:spcPct val="115000"/>
              </a:lnSpc>
              <a:spcBef>
                <a:spcPts val="0"/>
              </a:spcBef>
            </a:pPr>
            <a:r>
              <a:rPr lang="en-IN" dirty="0" smtClean="0">
                <a:solidFill>
                  <a:srgbClr val="FF0000"/>
                </a:solidFill>
                <a:latin typeface="Times New Roman"/>
                <a:ea typeface="Times New Roman"/>
                <a:cs typeface="Times New Roman"/>
              </a:rPr>
              <a:t> </a:t>
            </a:r>
            <a:r>
              <a:rPr lang="en-IN" dirty="0" smtClean="0">
                <a:solidFill>
                  <a:schemeClr val="tx1"/>
                </a:solidFill>
                <a:latin typeface="Times New Roman"/>
                <a:ea typeface="Times New Roman"/>
                <a:cs typeface="Times New Roman"/>
              </a:rPr>
              <a:t>presence of anxiety with severe motor restlessness</a:t>
            </a:r>
            <a:endParaRPr lang="en-US" dirty="0">
              <a:solidFill>
                <a:schemeClr val="tx1"/>
              </a:solidFill>
              <a:ea typeface="Times New Roman"/>
              <a:cs typeface="Times New Roman"/>
            </a:endParaRPr>
          </a:p>
          <a:p>
            <a:pPr lvl="0" algn="just">
              <a:lnSpc>
                <a:spcPct val="115000"/>
              </a:lnSpc>
              <a:spcBef>
                <a:spcPts val="0"/>
              </a:spcBef>
              <a:buNone/>
            </a:pPr>
            <a:endParaRPr lang="en-US" dirty="0">
              <a:ea typeface="Times New Roman"/>
              <a:cs typeface="Times New Roman"/>
            </a:endParaRPr>
          </a:p>
          <a:p>
            <a:pPr lvl="0" algn="just">
              <a:lnSpc>
                <a:spcPct val="115000"/>
              </a:lnSpc>
              <a:spcBef>
                <a:spcPts val="0"/>
              </a:spcBef>
              <a:spcAft>
                <a:spcPts val="1000"/>
              </a:spcAft>
              <a:buFont typeface="Wingdings"/>
              <a:buChar char=""/>
            </a:pPr>
            <a:endParaRPr lang="en-US" dirty="0">
              <a:ea typeface="Times New Roman"/>
              <a:cs typeface="Times New Roman"/>
            </a:endParaRPr>
          </a:p>
        </p:txBody>
      </p:sp>
      <p:pic>
        <p:nvPicPr>
          <p:cNvPr id="6" name="Picture 5" descr="agitation-clipart-agitation.jpg"/>
          <p:cNvPicPr>
            <a:picLocks noChangeAspect="1"/>
          </p:cNvPicPr>
          <p:nvPr/>
        </p:nvPicPr>
        <p:blipFill>
          <a:blip r:embed="rId2"/>
          <a:stretch>
            <a:fillRect/>
          </a:stretch>
        </p:blipFill>
        <p:spPr>
          <a:xfrm>
            <a:off x="6477000" y="0"/>
            <a:ext cx="2667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581400"/>
          </a:xfrm>
        </p:spPr>
        <p:style>
          <a:lnRef idx="1">
            <a:schemeClr val="accent1"/>
          </a:lnRef>
          <a:fillRef idx="3">
            <a:schemeClr val="accent1"/>
          </a:fillRef>
          <a:effectRef idx="2">
            <a:schemeClr val="accent1"/>
          </a:effectRef>
          <a:fontRef idx="minor">
            <a:schemeClr val="lt1"/>
          </a:fontRef>
        </p:style>
        <p:txBody>
          <a:bodyPr>
            <a:normAutofit fontScale="62500" lnSpcReduction="20000"/>
          </a:bodyPr>
          <a:lstStyle/>
          <a:p>
            <a:pPr marL="571500" marR="0" algn="just">
              <a:lnSpc>
                <a:spcPct val="115000"/>
              </a:lnSpc>
              <a:spcBef>
                <a:spcPts val="0"/>
              </a:spcBef>
              <a:spcAft>
                <a:spcPts val="0"/>
              </a:spcAft>
              <a:buNone/>
            </a:pPr>
            <a:endParaRPr lang="en-US" dirty="0" smtClean="0">
              <a:ea typeface="Times New Roman"/>
              <a:cs typeface="Times New Roman"/>
            </a:endParaRPr>
          </a:p>
          <a:p>
            <a:pPr lvl="0" algn="ctr">
              <a:lnSpc>
                <a:spcPct val="115000"/>
              </a:lnSpc>
              <a:spcBef>
                <a:spcPts val="0"/>
              </a:spcBef>
              <a:buNone/>
            </a:pPr>
            <a:r>
              <a:rPr lang="en-IN" sz="7000" b="1" dirty="0" smtClean="0">
                <a:solidFill>
                  <a:srgbClr val="FFFF00"/>
                </a:solidFill>
                <a:latin typeface="Times New Roman"/>
                <a:ea typeface="Times New Roman"/>
                <a:cs typeface="Times New Roman"/>
              </a:rPr>
              <a:t>NEGATIVISM </a:t>
            </a:r>
          </a:p>
          <a:p>
            <a:pPr lvl="0" algn="ctr">
              <a:lnSpc>
                <a:spcPct val="115000"/>
              </a:lnSpc>
              <a:spcBef>
                <a:spcPts val="0"/>
              </a:spcBef>
              <a:buNone/>
            </a:pPr>
            <a:endParaRPr lang="en-IN" sz="4000" b="1" dirty="0" smtClean="0">
              <a:solidFill>
                <a:srgbClr val="C00000"/>
              </a:solidFill>
              <a:latin typeface="Times New Roman"/>
              <a:ea typeface="Times New Roman"/>
              <a:cs typeface="Times New Roman"/>
            </a:endParaRPr>
          </a:p>
          <a:p>
            <a:pPr lvl="0" algn="ctr">
              <a:lnSpc>
                <a:spcPct val="115000"/>
              </a:lnSpc>
              <a:spcBef>
                <a:spcPts val="0"/>
              </a:spcBef>
              <a:buNone/>
            </a:pPr>
            <a:r>
              <a:rPr lang="en-IN" sz="3400" b="1" dirty="0" smtClean="0">
                <a:latin typeface="Times New Roman"/>
                <a:ea typeface="Times New Roman"/>
                <a:cs typeface="Times New Roman"/>
              </a:rPr>
              <a:t>: </a:t>
            </a:r>
            <a:r>
              <a:rPr lang="en-IN" sz="4000" b="1" dirty="0" smtClean="0">
                <a:latin typeface="Times New Roman"/>
                <a:ea typeface="Times New Roman"/>
                <a:cs typeface="Times New Roman"/>
              </a:rPr>
              <a:t>motiveless resistance  to all attempts to be moved or to all instructions </a:t>
            </a:r>
          </a:p>
          <a:p>
            <a:pPr lvl="0" algn="ctr">
              <a:lnSpc>
                <a:spcPct val="115000"/>
              </a:lnSpc>
              <a:spcBef>
                <a:spcPts val="0"/>
              </a:spcBef>
              <a:buNone/>
            </a:pPr>
            <a:endParaRPr lang="en-US" sz="3400" b="1" dirty="0" smtClean="0">
              <a:latin typeface="Times New Roman"/>
              <a:ea typeface="Times New Roman"/>
              <a:cs typeface="Times New Roman"/>
            </a:endParaRPr>
          </a:p>
          <a:p>
            <a:pPr lvl="0" algn="ctr">
              <a:lnSpc>
                <a:spcPct val="115000"/>
              </a:lnSpc>
              <a:spcBef>
                <a:spcPts val="0"/>
              </a:spcBef>
              <a:buNone/>
            </a:pPr>
            <a:r>
              <a:rPr lang="en-IN" sz="3400" dirty="0" smtClean="0">
                <a:latin typeface="Times New Roman"/>
                <a:ea typeface="Times New Roman"/>
                <a:cs typeface="Times New Roman"/>
              </a:rPr>
              <a:t> </a:t>
            </a:r>
            <a:r>
              <a:rPr lang="en-IN" sz="4000" b="1" dirty="0" smtClean="0">
                <a:solidFill>
                  <a:schemeClr val="bg1"/>
                </a:solidFill>
                <a:latin typeface="Times New Roman"/>
                <a:ea typeface="Times New Roman"/>
                <a:cs typeface="Times New Roman"/>
              </a:rPr>
              <a:t>Ex: patients closes his fits tightly when he is asked to open his hands, it is  commonly seen in catatonic form of schizophrenia</a:t>
            </a:r>
            <a:r>
              <a:rPr lang="en-IN" sz="4000" dirty="0" smtClean="0">
                <a:solidFill>
                  <a:schemeClr val="bg1"/>
                </a:solidFill>
                <a:latin typeface="Times New Roman"/>
                <a:ea typeface="Times New Roman"/>
                <a:cs typeface="Times New Roman"/>
              </a:rPr>
              <a:t> </a:t>
            </a:r>
            <a:r>
              <a:rPr lang="en-IN" sz="4000" dirty="0" smtClean="0">
                <a:solidFill>
                  <a:schemeClr val="accent2">
                    <a:lumMod val="50000"/>
                  </a:schemeClr>
                </a:solidFill>
                <a:latin typeface="Times New Roman"/>
                <a:ea typeface="Times New Roman"/>
                <a:cs typeface="Times New Roman"/>
              </a:rPr>
              <a:t>. </a:t>
            </a:r>
            <a:endParaRPr lang="en-US" sz="3400" dirty="0" smtClean="0">
              <a:solidFill>
                <a:schemeClr val="accent2">
                  <a:lumMod val="50000"/>
                </a:schemeClr>
              </a:solidFill>
              <a:ea typeface="Times New Roman"/>
              <a:cs typeface="Times New Roman"/>
            </a:endParaRPr>
          </a:p>
          <a:p>
            <a:pPr marL="57150" marR="0" indent="57150" algn="just">
              <a:lnSpc>
                <a:spcPct val="115000"/>
              </a:lnSpc>
              <a:spcBef>
                <a:spcPts val="0"/>
              </a:spcBef>
              <a:spcAft>
                <a:spcPts val="0"/>
              </a:spcAft>
              <a:buNone/>
            </a:pPr>
            <a:endParaRPr lang="en-US" dirty="0" smtClean="0">
              <a:ea typeface="Times New Roman"/>
              <a:cs typeface="Times New Roman"/>
            </a:endParaRPr>
          </a:p>
        </p:txBody>
      </p:sp>
      <p:pic>
        <p:nvPicPr>
          <p:cNvPr id="4" name="Picture 3" descr="2010-03-31-nattering-nabobs-of-negativism-01.jpg"/>
          <p:cNvPicPr>
            <a:picLocks noChangeAspect="1"/>
          </p:cNvPicPr>
          <p:nvPr/>
        </p:nvPicPr>
        <p:blipFill>
          <a:blip r:embed="rId2"/>
          <a:stretch>
            <a:fillRect/>
          </a:stretch>
        </p:blipFill>
        <p:spPr>
          <a:xfrm>
            <a:off x="1219200" y="3581400"/>
            <a:ext cx="6553200" cy="2590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2971800"/>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lvl="0" algn="ctr">
              <a:lnSpc>
                <a:spcPct val="115000"/>
              </a:lnSpc>
              <a:spcBef>
                <a:spcPts val="0"/>
              </a:spcBef>
              <a:buFont typeface="Wingdings"/>
              <a:buChar char=""/>
            </a:pPr>
            <a:r>
              <a:rPr lang="en-IN" sz="3300" b="1" dirty="0" smtClean="0">
                <a:solidFill>
                  <a:srgbClr val="C00000"/>
                </a:solidFill>
                <a:latin typeface="Times New Roman"/>
                <a:ea typeface="Times New Roman"/>
                <a:cs typeface="Times New Roman"/>
              </a:rPr>
              <a:t>AUTOMATISMS:</a:t>
            </a:r>
          </a:p>
          <a:p>
            <a:pPr lvl="0" algn="ctr">
              <a:lnSpc>
                <a:spcPct val="115000"/>
              </a:lnSpc>
              <a:spcBef>
                <a:spcPts val="0"/>
              </a:spcBef>
              <a:buNone/>
            </a:pPr>
            <a:r>
              <a:rPr lang="en-IN" dirty="0" smtClean="0">
                <a:latin typeface="Times New Roman"/>
                <a:ea typeface="Times New Roman"/>
                <a:cs typeface="Times New Roman"/>
              </a:rPr>
              <a:t>Undirected behaviour that is not consciously controlled, </a:t>
            </a:r>
          </a:p>
          <a:p>
            <a:pPr lvl="0" algn="ctr">
              <a:lnSpc>
                <a:spcPct val="115000"/>
              </a:lnSpc>
              <a:spcBef>
                <a:spcPts val="0"/>
              </a:spcBef>
              <a:buNone/>
            </a:pPr>
            <a:r>
              <a:rPr lang="en-IN" dirty="0" smtClean="0">
                <a:latin typeface="Times New Roman"/>
                <a:ea typeface="Times New Roman"/>
                <a:cs typeface="Times New Roman"/>
              </a:rPr>
              <a:t>.the words or activities knowns as echolalia and echoprexia .</a:t>
            </a:r>
          </a:p>
          <a:p>
            <a:pPr lvl="0" algn="ctr">
              <a:lnSpc>
                <a:spcPct val="115000"/>
              </a:lnSpc>
              <a:spcBef>
                <a:spcPts val="0"/>
              </a:spcBef>
              <a:buNone/>
            </a:pPr>
            <a:r>
              <a:rPr lang="en-IN" dirty="0" smtClean="0">
                <a:latin typeface="Times New Roman"/>
                <a:ea typeface="Times New Roman"/>
                <a:cs typeface="Times New Roman"/>
              </a:rPr>
              <a:t>Ex. seizures</a:t>
            </a:r>
            <a:endParaRPr lang="en-US" dirty="0" smtClean="0">
              <a:ea typeface="Times New Roman"/>
              <a:cs typeface="Times New Roman"/>
            </a:endParaRPr>
          </a:p>
          <a:p>
            <a:pPr marL="57150" marR="0" indent="57150" algn="just">
              <a:lnSpc>
                <a:spcPct val="115000"/>
              </a:lnSpc>
              <a:spcBef>
                <a:spcPts val="0"/>
              </a:spcBef>
              <a:spcAft>
                <a:spcPts val="0"/>
              </a:spcAft>
              <a:buFont typeface="Wingdings" pitchFamily="2" charset="2"/>
              <a:buChar char="§"/>
            </a:pPr>
            <a:r>
              <a:rPr lang="en-IN" b="1" dirty="0" smtClean="0">
                <a:latin typeface="Times New Roman"/>
                <a:ea typeface="Times New Roman"/>
                <a:cs typeface="Times New Roman"/>
              </a:rPr>
              <a:t>echolalia  </a:t>
            </a:r>
            <a:r>
              <a:rPr lang="en-IN" dirty="0" smtClean="0">
                <a:latin typeface="Times New Roman"/>
                <a:ea typeface="Times New Roman"/>
                <a:cs typeface="Times New Roman"/>
              </a:rPr>
              <a:t>is the repetition of speech by another person.</a:t>
            </a:r>
            <a:endParaRPr lang="en-US" dirty="0" smtClean="0">
              <a:ea typeface="Times New Roman"/>
              <a:cs typeface="Times New Roman"/>
            </a:endParaRPr>
          </a:p>
          <a:p>
            <a:pPr marL="57150" marR="0" indent="57150" algn="just">
              <a:lnSpc>
                <a:spcPct val="115000"/>
              </a:lnSpc>
              <a:spcBef>
                <a:spcPts val="0"/>
              </a:spcBef>
              <a:spcAft>
                <a:spcPts val="0"/>
              </a:spcAft>
              <a:buFont typeface="Wingdings" pitchFamily="2" charset="2"/>
              <a:buChar char="§"/>
            </a:pPr>
            <a:r>
              <a:rPr lang="en-IN" b="1" dirty="0" smtClean="0">
                <a:latin typeface="Times New Roman"/>
                <a:ea typeface="Times New Roman"/>
                <a:cs typeface="Times New Roman"/>
              </a:rPr>
              <a:t>echoprexia </a:t>
            </a:r>
            <a:r>
              <a:rPr lang="en-IN" dirty="0" smtClean="0">
                <a:latin typeface="Times New Roman"/>
                <a:ea typeface="Times New Roman"/>
                <a:cs typeface="Times New Roman"/>
              </a:rPr>
              <a:t>is the repetition of activity by another person.</a:t>
            </a:r>
            <a:endParaRPr lang="en-US" dirty="0" smtClean="0">
              <a:ea typeface="Times New Roman"/>
              <a:cs typeface="Times New Roman"/>
            </a:endParaRPr>
          </a:p>
          <a:p>
            <a:endParaRPr lang="en-US" dirty="0"/>
          </a:p>
        </p:txBody>
      </p:sp>
      <p:sp>
        <p:nvSpPr>
          <p:cNvPr id="4" name="Rectangle 3"/>
          <p:cNvSpPr/>
          <p:nvPr/>
        </p:nvSpPr>
        <p:spPr>
          <a:xfrm>
            <a:off x="0" y="3733800"/>
            <a:ext cx="9144000" cy="2003625"/>
          </a:xfrm>
          <a:prstGeom prst="rect">
            <a:avLst/>
          </a:prstGeom>
        </p:spPr>
        <p:txBody>
          <a:bodyPr wrap="square">
            <a:spAutoFit/>
          </a:bodyPr>
          <a:lstStyle/>
          <a:p>
            <a:pPr marL="57150" marR="0" indent="57150" algn="just">
              <a:lnSpc>
                <a:spcPct val="115000"/>
              </a:lnSpc>
              <a:spcBef>
                <a:spcPts val="0"/>
              </a:spcBef>
              <a:spcAft>
                <a:spcPts val="0"/>
              </a:spcAft>
            </a:pPr>
            <a:endParaRPr lang="en-IN" dirty="0">
              <a:latin typeface="Times New Roman"/>
              <a:ea typeface="Times New Roman"/>
              <a:cs typeface="Times New Roman"/>
            </a:endParaRPr>
          </a:p>
          <a:p>
            <a:pPr marL="57150" marR="0" indent="57150" algn="just">
              <a:lnSpc>
                <a:spcPct val="115000"/>
              </a:lnSpc>
              <a:spcBef>
                <a:spcPts val="0"/>
              </a:spcBef>
              <a:spcAft>
                <a:spcPts val="0"/>
              </a:spcAft>
            </a:pPr>
            <a:endParaRPr lang="en-IN" dirty="0" smtClean="0">
              <a:latin typeface="Times New Roman"/>
              <a:ea typeface="Times New Roman"/>
              <a:cs typeface="Times New Roman"/>
            </a:endParaRPr>
          </a:p>
          <a:p>
            <a:pPr marL="57150" marR="0" indent="57150" algn="just">
              <a:lnSpc>
                <a:spcPct val="115000"/>
              </a:lnSpc>
              <a:spcBef>
                <a:spcPts val="0"/>
              </a:spcBef>
              <a:spcAft>
                <a:spcPts val="0"/>
              </a:spcAft>
            </a:pPr>
            <a:endParaRPr lang="en-IN" dirty="0">
              <a:latin typeface="Times New Roman"/>
              <a:cs typeface="Times New Roman"/>
            </a:endParaRPr>
          </a:p>
          <a:p>
            <a:pPr marL="57150" marR="0" indent="57150" algn="just">
              <a:lnSpc>
                <a:spcPct val="115000"/>
              </a:lnSpc>
              <a:spcBef>
                <a:spcPts val="0"/>
              </a:spcBef>
              <a:spcAft>
                <a:spcPts val="0"/>
              </a:spcAft>
            </a:pPr>
            <a:endParaRPr lang="en-IN" dirty="0" smtClean="0">
              <a:latin typeface="Times New Roman"/>
              <a:cs typeface="Times New Roman"/>
            </a:endParaRPr>
          </a:p>
          <a:p>
            <a:pPr marL="57150" marR="0" indent="57150" algn="just">
              <a:lnSpc>
                <a:spcPct val="115000"/>
              </a:lnSpc>
              <a:spcBef>
                <a:spcPts val="0"/>
              </a:spcBef>
              <a:spcAft>
                <a:spcPts val="0"/>
              </a:spcAft>
            </a:pPr>
            <a:endParaRPr lang="en-IN" dirty="0">
              <a:latin typeface="Times New Roman"/>
              <a:cs typeface="Times New Roman"/>
            </a:endParaRPr>
          </a:p>
          <a:p>
            <a:pPr marL="57150" marR="0" indent="57150" algn="just">
              <a:lnSpc>
                <a:spcPct val="115000"/>
              </a:lnSpc>
              <a:spcBef>
                <a:spcPts val="0"/>
              </a:spcBef>
              <a:spcAft>
                <a:spcPts val="0"/>
              </a:spcAft>
            </a:pPr>
            <a:endParaRPr lang="en-US" dirty="0"/>
          </a:p>
        </p:txBody>
      </p:sp>
      <p:pic>
        <p:nvPicPr>
          <p:cNvPr id="7" name="Picture 6" descr="parrot.jpg"/>
          <p:cNvPicPr>
            <a:picLocks noChangeAspect="1"/>
          </p:cNvPicPr>
          <p:nvPr/>
        </p:nvPicPr>
        <p:blipFill>
          <a:blip r:embed="rId2"/>
          <a:stretch>
            <a:fillRect/>
          </a:stretch>
        </p:blipFill>
        <p:spPr>
          <a:xfrm>
            <a:off x="990600" y="3352800"/>
            <a:ext cx="7543800" cy="304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1"/>
          </a:lnRef>
          <a:fillRef idx="3">
            <a:schemeClr val="accent1"/>
          </a:fillRef>
          <a:effectRef idx="2">
            <a:schemeClr val="accent1"/>
          </a:effectRef>
          <a:fontRef idx="minor">
            <a:schemeClr val="lt1"/>
          </a:fontRef>
        </p:style>
        <p:txBody>
          <a:bodyPr>
            <a:normAutofit fontScale="90000"/>
          </a:bodyPr>
          <a:lstStyle/>
          <a:p>
            <a:pPr lvl="0"/>
            <a:r>
              <a:rPr lang="en-IN" b="1" dirty="0">
                <a:solidFill>
                  <a:srgbClr val="FFFF00"/>
                </a:solidFill>
                <a:latin typeface="Times New Roman"/>
                <a:ea typeface="Times New Roman"/>
                <a:cs typeface="Times New Roman"/>
              </a:rPr>
              <a:t>COMPULSION :   </a:t>
            </a:r>
            <a:r>
              <a:rPr lang="en-IN" b="1" dirty="0">
                <a:solidFill>
                  <a:srgbClr val="C00000"/>
                </a:solidFill>
                <a:latin typeface="Times New Roman"/>
                <a:ea typeface="Times New Roman"/>
                <a:cs typeface="Times New Roman"/>
              </a:rPr>
              <a:t/>
            </a:r>
            <a:br>
              <a:rPr lang="en-IN" b="1" dirty="0">
                <a:solidFill>
                  <a:srgbClr val="C00000"/>
                </a:solidFill>
                <a:latin typeface="Times New Roman"/>
                <a:ea typeface="Times New Roman"/>
                <a:cs typeface="Times New Roman"/>
              </a:rPr>
            </a:br>
            <a:endParaRPr lang="en-US" dirty="0"/>
          </a:p>
        </p:txBody>
      </p:sp>
      <p:sp>
        <p:nvSpPr>
          <p:cNvPr id="3" name="Content Placeholder 2"/>
          <p:cNvSpPr>
            <a:spLocks noGrp="1"/>
          </p:cNvSpPr>
          <p:nvPr>
            <p:ph idx="1"/>
          </p:nvPr>
        </p:nvSpPr>
        <p:spPr>
          <a:xfrm>
            <a:off x="0" y="1676400"/>
            <a:ext cx="9144000" cy="243840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lvl="0" algn="just">
              <a:lnSpc>
                <a:spcPct val="115000"/>
              </a:lnSpc>
              <a:spcBef>
                <a:spcPts val="0"/>
              </a:spcBef>
              <a:buFont typeface="Wingdings"/>
              <a:buChar char=""/>
            </a:pPr>
            <a:r>
              <a:rPr lang="en-IN" dirty="0" smtClean="0">
                <a:latin typeface="Times New Roman" pitchFamily="18" charset="0"/>
                <a:ea typeface="Times New Roman"/>
                <a:cs typeface="Times New Roman" pitchFamily="18" charset="0"/>
              </a:rPr>
              <a:t>Repeatedly performing an act which may look  un reasonable to the Viewers and the individual himself is called compulsion . </a:t>
            </a:r>
            <a:endParaRPr lang="en-US" dirty="0" smtClean="0">
              <a:latin typeface="Times New Roman" pitchFamily="18" charset="0"/>
              <a:ea typeface="Times New Roman"/>
              <a:cs typeface="Times New Roman" pitchFamily="18" charset="0"/>
            </a:endParaRPr>
          </a:p>
          <a:p>
            <a:pPr lvl="0"/>
            <a:r>
              <a:rPr lang="en-IN" dirty="0" smtClean="0">
                <a:latin typeface="Times New Roman"/>
                <a:ea typeface="Times New Roman"/>
                <a:cs typeface="Times New Roman"/>
              </a:rPr>
              <a:t>Ex.: </a:t>
            </a:r>
            <a:r>
              <a:rPr lang="en-IN" b="1" dirty="0" smtClean="0">
                <a:latin typeface="Times New Roman"/>
                <a:ea typeface="Times New Roman"/>
                <a:cs typeface="Times New Roman"/>
              </a:rPr>
              <a:t>washing hands repeatedly , checking the locked doors </a:t>
            </a:r>
          </a:p>
          <a:p>
            <a:endParaRPr lang="en-US" dirty="0"/>
          </a:p>
        </p:txBody>
      </p:sp>
      <p:pic>
        <p:nvPicPr>
          <p:cNvPr id="5" name="Picture 4" descr="ocd_symptoms.jpg"/>
          <p:cNvPicPr>
            <a:picLocks noChangeAspect="1"/>
          </p:cNvPicPr>
          <p:nvPr/>
        </p:nvPicPr>
        <p:blipFill>
          <a:blip r:embed="rId2"/>
          <a:stretch>
            <a:fillRect/>
          </a:stretch>
        </p:blipFill>
        <p:spPr>
          <a:xfrm>
            <a:off x="2438400" y="4419600"/>
            <a:ext cx="4572000" cy="2133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286000"/>
          </a:xfrm>
          <a:solidFill>
            <a:schemeClr val="bg2">
              <a:lumMod val="75000"/>
            </a:schemeClr>
          </a:solidFill>
        </p:spPr>
        <p:txBody>
          <a:bodyPr>
            <a:normAutofit fontScale="90000"/>
          </a:bodyPr>
          <a:lstStyle/>
          <a:p>
            <a:r>
              <a:rPr lang="en-IN" b="1" u="dbl" dirty="0" smtClean="0">
                <a:latin typeface="Times New Roman"/>
                <a:ea typeface="Times New Roman"/>
                <a:cs typeface="Times New Roman"/>
              </a:rPr>
              <a:t/>
            </a:r>
            <a:br>
              <a:rPr lang="en-IN" b="1" u="dbl" dirty="0" smtClean="0">
                <a:latin typeface="Times New Roman"/>
                <a:ea typeface="Times New Roman"/>
                <a:cs typeface="Times New Roman"/>
              </a:rPr>
            </a:br>
            <a:r>
              <a:rPr lang="en-IN" b="1" u="dbl" dirty="0" smtClean="0">
                <a:latin typeface="Times New Roman"/>
                <a:ea typeface="Times New Roman"/>
                <a:cs typeface="Times New Roman"/>
              </a:rPr>
              <a:t>SYMPTOMOLOGY IN MENTAL ILLNESS</a:t>
            </a:r>
            <a:r>
              <a:rPr lang="en-US" dirty="0">
                <a:ea typeface="Times New Roman"/>
                <a:cs typeface="Times New Roman"/>
              </a:rPr>
              <a:t/>
            </a:r>
            <a:br>
              <a:rPr lang="en-US" dirty="0">
                <a:ea typeface="Times New Roman"/>
                <a:cs typeface="Times New Roman"/>
              </a:rPr>
            </a:br>
            <a:endParaRPr lang="en-US" dirty="0"/>
          </a:p>
        </p:txBody>
      </p:sp>
      <p:sp>
        <p:nvSpPr>
          <p:cNvPr id="3" name="Subtitle 2"/>
          <p:cNvSpPr>
            <a:spLocks noGrp="1"/>
          </p:cNvSpPr>
          <p:nvPr>
            <p:ph type="subTitle" idx="1"/>
          </p:nvPr>
        </p:nvSpPr>
        <p:spPr>
          <a:xfrm>
            <a:off x="0" y="2971800"/>
            <a:ext cx="9144000" cy="2667000"/>
          </a:xfrm>
        </p:spPr>
        <p:style>
          <a:lnRef idx="2">
            <a:schemeClr val="dk1">
              <a:shade val="50000"/>
            </a:schemeClr>
          </a:lnRef>
          <a:fillRef idx="1">
            <a:schemeClr val="dk1"/>
          </a:fillRef>
          <a:effectRef idx="0">
            <a:schemeClr val="dk1"/>
          </a:effectRef>
          <a:fontRef idx="minor">
            <a:schemeClr val="lt1"/>
          </a:fontRef>
        </p:style>
        <p:txBody>
          <a:bodyPr>
            <a:normAutofit fontScale="25000" lnSpcReduction="20000"/>
          </a:bodyPr>
          <a:lstStyle/>
          <a:p>
            <a:pPr algn="just">
              <a:lnSpc>
                <a:spcPct val="115000"/>
              </a:lnSpc>
              <a:spcBef>
                <a:spcPts val="0"/>
              </a:spcBef>
              <a:spcAft>
                <a:spcPts val="1000"/>
              </a:spcAft>
            </a:pPr>
            <a:r>
              <a:rPr lang="en-IN" dirty="0" smtClean="0">
                <a:solidFill>
                  <a:srgbClr val="FFFF00"/>
                </a:solidFill>
                <a:latin typeface="Times New Roman"/>
                <a:ea typeface="Times New Roman"/>
                <a:cs typeface="Times New Roman"/>
              </a:rPr>
              <a:t> </a:t>
            </a:r>
            <a:r>
              <a:rPr lang="en-IN" sz="7400" b="1" dirty="0" smtClean="0">
                <a:solidFill>
                  <a:srgbClr val="FFFF00"/>
                </a:solidFill>
                <a:latin typeface="Times New Roman" pitchFamily="18" charset="0"/>
                <a:ea typeface="Times New Roman"/>
                <a:cs typeface="Times New Roman" pitchFamily="18" charset="0"/>
              </a:rPr>
              <a:t>Pathological and psychiatric formulation where the client will experience and expresses the difficult situation or adaptation maintained to face the stress. The clinical manifestation is the end products of various forces of internal conflicts of the individual. . </a:t>
            </a:r>
            <a:endParaRPr lang="en-US" sz="6000" b="1" dirty="0">
              <a:solidFill>
                <a:srgbClr val="FFFF00"/>
              </a:solidFill>
              <a:latin typeface="Times New Roman" pitchFamily="18" charset="0"/>
              <a:ea typeface="Times New Roman"/>
              <a:cs typeface="Times New Roman" pitchFamily="18" charset="0"/>
            </a:endParaRPr>
          </a:p>
          <a:p>
            <a:pPr algn="just">
              <a:lnSpc>
                <a:spcPct val="115000"/>
              </a:lnSpc>
              <a:spcBef>
                <a:spcPts val="0"/>
              </a:spcBef>
              <a:spcAft>
                <a:spcPts val="1000"/>
              </a:spcAft>
            </a:pPr>
            <a:r>
              <a:rPr lang="en-IN" sz="6000" b="1" dirty="0" smtClean="0">
                <a:solidFill>
                  <a:srgbClr val="FFFF00"/>
                </a:solidFill>
                <a:latin typeface="Times New Roman" pitchFamily="18" charset="0"/>
                <a:ea typeface="Times New Roman"/>
                <a:cs typeface="Times New Roman" pitchFamily="18" charset="0"/>
              </a:rPr>
              <a:t> </a:t>
            </a:r>
            <a:endParaRPr lang="en-US" sz="9600" b="1" dirty="0">
              <a:solidFill>
                <a:srgbClr val="FFFF00"/>
              </a:solidFill>
              <a:latin typeface="Times New Roman" pitchFamily="18" charset="0"/>
              <a:ea typeface="Times New Roman"/>
              <a:cs typeface="Times New Roman" pitchFamily="18" charset="0"/>
            </a:endParaRPr>
          </a:p>
          <a:p>
            <a:r>
              <a:rPr lang="en-IN" sz="9600" b="1" dirty="0" smtClean="0">
                <a:solidFill>
                  <a:srgbClr val="FFFF00"/>
                </a:solidFill>
                <a:latin typeface="Times New Roman" pitchFamily="18" charset="0"/>
                <a:ea typeface="Times New Roman"/>
                <a:cs typeface="Times New Roman" pitchFamily="18" charset="0"/>
              </a:rPr>
              <a:t>The intensity and persistence of symptoms will indicate manifestation of the disease</a:t>
            </a:r>
            <a:endParaRPr lang="en-US" sz="96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31242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IN" sz="4000" b="1" dirty="0" smtClean="0">
                <a:solidFill>
                  <a:srgbClr val="FFFF00"/>
                </a:solidFill>
                <a:latin typeface="Times New Roman"/>
                <a:ea typeface="Times New Roman"/>
                <a:cs typeface="Times New Roman"/>
              </a:rPr>
              <a:t>SUICIDE :  </a:t>
            </a:r>
          </a:p>
          <a:p>
            <a:pPr algn="ctr"/>
            <a:r>
              <a:rPr lang="en-IN" b="1" dirty="0" smtClean="0">
                <a:solidFill>
                  <a:srgbClr val="C00000"/>
                </a:solidFill>
                <a:latin typeface="Times New Roman"/>
                <a:ea typeface="Times New Roman"/>
                <a:cs typeface="Times New Roman"/>
              </a:rPr>
              <a:t> </a:t>
            </a:r>
            <a:r>
              <a:rPr lang="en-IN" b="1" dirty="0" smtClean="0">
                <a:latin typeface="Times New Roman"/>
                <a:ea typeface="Times New Roman"/>
                <a:cs typeface="Times New Roman"/>
              </a:rPr>
              <a:t>violence towards self may lead to suicide or an “act of killing oneself”. Suicide   is commonly seen in depressive patient and at time in schizophrenic patient</a:t>
            </a:r>
            <a:endParaRPr lang="en-US" b="1" dirty="0"/>
          </a:p>
        </p:txBody>
      </p:sp>
      <p:pic>
        <p:nvPicPr>
          <p:cNvPr id="4" name="Picture 3" descr="suicide_2439218f.jpg"/>
          <p:cNvPicPr>
            <a:picLocks noChangeAspect="1"/>
          </p:cNvPicPr>
          <p:nvPr/>
        </p:nvPicPr>
        <p:blipFill>
          <a:blip r:embed="rId2"/>
          <a:stretch>
            <a:fillRect/>
          </a:stretch>
        </p:blipFill>
        <p:spPr>
          <a:xfrm>
            <a:off x="0" y="3581400"/>
            <a:ext cx="9144000" cy="3276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IN" b="1" dirty="0" smtClean="0">
                <a:latin typeface="Times New Roman"/>
                <a:ea typeface="Times New Roman"/>
                <a:cs typeface="Times New Roman"/>
              </a:rPr>
              <a:t>Violence : </a:t>
            </a:r>
            <a:endParaRPr lang="en-US" dirty="0"/>
          </a:p>
        </p:txBody>
      </p:sp>
      <p:sp>
        <p:nvSpPr>
          <p:cNvPr id="3" name="Content Placeholder 2"/>
          <p:cNvSpPr>
            <a:spLocks noGrp="1"/>
          </p:cNvSpPr>
          <p:nvPr>
            <p:ph idx="1"/>
          </p:nvPr>
        </p:nvSpPr>
        <p:spPr>
          <a:xfrm>
            <a:off x="0" y="1295400"/>
            <a:ext cx="9144000" cy="2362200"/>
          </a:xfrm>
        </p:spPr>
        <p:style>
          <a:lnRef idx="1">
            <a:schemeClr val="accent1"/>
          </a:lnRef>
          <a:fillRef idx="2">
            <a:schemeClr val="accent1"/>
          </a:fillRef>
          <a:effectRef idx="1">
            <a:schemeClr val="accent1"/>
          </a:effectRef>
          <a:fontRef idx="minor">
            <a:schemeClr val="dk1"/>
          </a:fontRef>
        </p:style>
        <p:txBody>
          <a:bodyPr>
            <a:normAutofit fontScale="92500"/>
          </a:bodyPr>
          <a:lstStyle/>
          <a:p>
            <a:pPr lvl="0"/>
            <a:endParaRPr lang="en-IN" dirty="0" smtClean="0">
              <a:latin typeface="Times New Roman"/>
              <a:ea typeface="Times New Roman"/>
              <a:cs typeface="Times New Roman"/>
            </a:endParaRPr>
          </a:p>
          <a:p>
            <a:pPr lvl="0"/>
            <a:r>
              <a:rPr lang="en-IN" b="1" dirty="0" smtClean="0">
                <a:latin typeface="Times New Roman"/>
                <a:ea typeface="Times New Roman"/>
                <a:cs typeface="Times New Roman"/>
              </a:rPr>
              <a:t>it is an aggressive behaviour in which physical force is exerted . violence is    Used in war , assassination ,murder ,assault, rape and even suicide.</a:t>
            </a:r>
            <a:endParaRPr lang="en-US" b="1" dirty="0" smtClean="0">
              <a:ea typeface="Times New Roman"/>
              <a:cs typeface="Times New Roman"/>
            </a:endParaRPr>
          </a:p>
          <a:p>
            <a:endParaRPr lang="en-US" dirty="0"/>
          </a:p>
        </p:txBody>
      </p:sp>
      <p:pic>
        <p:nvPicPr>
          <p:cNvPr id="4" name="Picture 3" descr="domestic_violence2.jpg"/>
          <p:cNvPicPr>
            <a:picLocks noChangeAspect="1"/>
          </p:cNvPicPr>
          <p:nvPr/>
        </p:nvPicPr>
        <p:blipFill>
          <a:blip r:embed="rId2"/>
          <a:stretch>
            <a:fillRect/>
          </a:stretch>
        </p:blipFill>
        <p:spPr>
          <a:xfrm>
            <a:off x="1600200" y="3886200"/>
            <a:ext cx="5715000" cy="2590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dirty="0" smtClean="0"/>
          </a:p>
          <a:p>
            <a:pPr algn="ctr">
              <a:buNone/>
            </a:pPr>
            <a:r>
              <a:rPr lang="en-US" b="1" dirty="0" smtClean="0">
                <a:solidFill>
                  <a:srgbClr val="FF0000"/>
                </a:solidFill>
              </a:rPr>
              <a:t>Multiple choice question </a:t>
            </a:r>
          </a:p>
          <a:p>
            <a:pPr>
              <a:buNone/>
            </a:pPr>
            <a:r>
              <a:rPr lang="en-US" dirty="0" smtClean="0"/>
              <a:t>1. </a:t>
            </a:r>
            <a:r>
              <a:rPr lang="en-US" sz="2000" b="1" dirty="0" smtClean="0">
                <a:solidFill>
                  <a:srgbClr val="FF0000"/>
                </a:solidFill>
              </a:rPr>
              <a:t>What is tics ?</a:t>
            </a:r>
          </a:p>
          <a:p>
            <a:pPr marL="514350" indent="-514350">
              <a:buAutoNum type="alphaLcParenBoth"/>
            </a:pPr>
            <a:r>
              <a:rPr lang="en-IN" sz="2000" dirty="0" smtClean="0">
                <a:latin typeface="Times New Roman"/>
                <a:ea typeface="Times New Roman"/>
                <a:cs typeface="Times New Roman"/>
              </a:rPr>
              <a:t>Irregular repeated movement of particular group of muscles </a:t>
            </a:r>
          </a:p>
          <a:p>
            <a:pPr marL="514350" indent="-514350">
              <a:buAutoNum type="alphaLcParenBoth"/>
            </a:pPr>
            <a:r>
              <a:rPr lang="en-IN" sz="2000" dirty="0" smtClean="0">
                <a:latin typeface="Times New Roman"/>
                <a:ea typeface="Times New Roman"/>
                <a:cs typeface="Times New Roman"/>
              </a:rPr>
              <a:t>Irregular thinking of moments</a:t>
            </a:r>
          </a:p>
          <a:p>
            <a:pPr marL="514350" indent="-514350">
              <a:buAutoNum type="alphaLcParenBoth"/>
            </a:pPr>
            <a:r>
              <a:rPr lang="en-IN" sz="2000" dirty="0" smtClean="0">
                <a:latin typeface="Times New Roman"/>
                <a:ea typeface="Times New Roman"/>
                <a:cs typeface="Times New Roman"/>
              </a:rPr>
              <a:t>A &amp; b both</a:t>
            </a:r>
          </a:p>
          <a:p>
            <a:pPr marL="514350" indent="-514350">
              <a:buAutoNum type="alphaLcParenBoth"/>
            </a:pPr>
            <a:r>
              <a:rPr lang="en-IN" sz="2000" dirty="0" smtClean="0">
                <a:latin typeface="Times New Roman"/>
                <a:ea typeface="Times New Roman"/>
                <a:cs typeface="Times New Roman"/>
              </a:rPr>
              <a:t>Non of above </a:t>
            </a:r>
          </a:p>
          <a:p>
            <a:pPr marL="514350" indent="-514350">
              <a:buNone/>
            </a:pPr>
            <a:endParaRPr lang="en-US" sz="2000" dirty="0" smtClean="0"/>
          </a:p>
          <a:p>
            <a:pPr marL="514350" indent="-514350">
              <a:buNone/>
            </a:pPr>
            <a:r>
              <a:rPr lang="en-US" sz="2000" b="1" dirty="0" smtClean="0">
                <a:solidFill>
                  <a:srgbClr val="FF0000"/>
                </a:solidFill>
              </a:rPr>
              <a:t>2.What is delirium </a:t>
            </a:r>
          </a:p>
          <a:p>
            <a:pPr marL="514350" indent="-514350">
              <a:buAutoNum type="alphaUcParenBoth"/>
            </a:pPr>
            <a:r>
              <a:rPr lang="en-US" sz="2000" dirty="0" smtClean="0"/>
              <a:t>Disturbance of consciousness</a:t>
            </a:r>
          </a:p>
          <a:p>
            <a:pPr marL="514350" indent="-514350">
              <a:buAutoNum type="alphaUcParenBoth"/>
            </a:pPr>
            <a:r>
              <a:rPr lang="en-US" sz="2000" dirty="0" smtClean="0"/>
              <a:t>Confusion state </a:t>
            </a:r>
          </a:p>
          <a:p>
            <a:pPr marL="514350" indent="-514350">
              <a:buAutoNum type="alphaUcParenBoth"/>
            </a:pPr>
            <a:r>
              <a:rPr lang="en-US" sz="2000" dirty="0" smtClean="0"/>
              <a:t>Weakness stage</a:t>
            </a:r>
          </a:p>
          <a:p>
            <a:pPr marL="514350" indent="-514350">
              <a:buAutoNum type="alphaUcParenBoth"/>
            </a:pPr>
            <a:r>
              <a:rPr lang="en-US" sz="2000" dirty="0" smtClean="0"/>
              <a:t>A &amp; b both</a:t>
            </a:r>
          </a:p>
          <a:p>
            <a:pPr marL="514350" indent="-514350">
              <a:buAutoNum type="alphaUcParenBoth"/>
            </a:pP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000" b="1" dirty="0" smtClean="0">
                <a:solidFill>
                  <a:srgbClr val="FF0000"/>
                </a:solidFill>
              </a:rPr>
              <a:t>3.What is Echolalia ?</a:t>
            </a:r>
          </a:p>
          <a:p>
            <a:pPr marL="514350" indent="-514350">
              <a:buAutoNum type="alphaLcParenBoth"/>
            </a:pPr>
            <a:r>
              <a:rPr lang="en-US" sz="2000" dirty="0" smtClean="0"/>
              <a:t>Repetitions of speech by another person</a:t>
            </a:r>
          </a:p>
          <a:p>
            <a:pPr marL="514350" indent="-514350">
              <a:buAutoNum type="alphaLcParenBoth"/>
            </a:pPr>
            <a:r>
              <a:rPr lang="en-US" sz="2000" dirty="0" smtClean="0"/>
              <a:t>Repetitions of action</a:t>
            </a:r>
          </a:p>
          <a:p>
            <a:pPr marL="514350" indent="-514350">
              <a:buAutoNum type="alphaLcParenBoth"/>
            </a:pPr>
            <a:r>
              <a:rPr lang="en-US" sz="2000" dirty="0" smtClean="0"/>
              <a:t>A &amp; b both</a:t>
            </a:r>
          </a:p>
          <a:p>
            <a:pPr marL="514350" indent="-514350">
              <a:buAutoNum type="alphaLcParenBoth"/>
            </a:pPr>
            <a:r>
              <a:rPr lang="en-US" sz="2000" dirty="0" smtClean="0"/>
              <a:t>Non of above</a:t>
            </a:r>
          </a:p>
          <a:p>
            <a:pPr marL="514350" indent="-514350">
              <a:buNone/>
            </a:pPr>
            <a:endParaRPr lang="en-US" sz="2000" dirty="0" smtClean="0"/>
          </a:p>
          <a:p>
            <a:pPr marL="514350" indent="-514350">
              <a:buNone/>
            </a:pPr>
            <a:r>
              <a:rPr lang="en-US" sz="2000" b="1" dirty="0" smtClean="0">
                <a:solidFill>
                  <a:srgbClr val="FF0000"/>
                </a:solidFill>
              </a:rPr>
              <a:t>4.What is </a:t>
            </a:r>
            <a:r>
              <a:rPr lang="en-US" sz="2000" b="1" dirty="0" err="1" smtClean="0">
                <a:solidFill>
                  <a:srgbClr val="FF0000"/>
                </a:solidFill>
              </a:rPr>
              <a:t>echoprexia</a:t>
            </a:r>
            <a:r>
              <a:rPr lang="en-US" sz="2000" b="1" dirty="0" smtClean="0">
                <a:solidFill>
                  <a:srgbClr val="FF0000"/>
                </a:solidFill>
              </a:rPr>
              <a:t> ?</a:t>
            </a:r>
          </a:p>
          <a:p>
            <a:pPr marL="514350" indent="-514350">
              <a:buNone/>
            </a:pPr>
            <a:r>
              <a:rPr lang="en-US" sz="2000" dirty="0" smtClean="0"/>
              <a:t> (a) Constantly in motions</a:t>
            </a:r>
          </a:p>
          <a:p>
            <a:pPr marL="514350" indent="-514350">
              <a:buNone/>
            </a:pPr>
            <a:r>
              <a:rPr lang="en-US" sz="2000" dirty="0" smtClean="0"/>
              <a:t>(b) </a:t>
            </a:r>
            <a:r>
              <a:rPr lang="en-US" sz="2000" dirty="0" err="1" smtClean="0"/>
              <a:t>repeatation</a:t>
            </a:r>
            <a:r>
              <a:rPr lang="en-US" sz="2000" dirty="0" smtClean="0"/>
              <a:t> of activity by another person </a:t>
            </a:r>
          </a:p>
          <a:p>
            <a:pPr marL="514350" indent="-514350">
              <a:buNone/>
            </a:pPr>
            <a:r>
              <a:rPr lang="en-US" sz="2000" dirty="0" smtClean="0"/>
              <a:t>(c ) repetitions of speech</a:t>
            </a:r>
          </a:p>
          <a:p>
            <a:pPr marL="514350" indent="-514350">
              <a:buNone/>
            </a:pPr>
            <a:r>
              <a:rPr lang="en-US" sz="2000" dirty="0" smtClean="0"/>
              <a:t>(d) A &amp; C both</a:t>
            </a:r>
          </a:p>
          <a:p>
            <a:pPr marL="514350" indent="-514350">
              <a:buNone/>
            </a:pPr>
            <a:endParaRPr lang="en-US" sz="2000" dirty="0" smtClean="0"/>
          </a:p>
          <a:p>
            <a:pPr marL="514350" indent="-514350">
              <a:buNone/>
            </a:pPr>
            <a:r>
              <a:rPr lang="en-US" sz="2000" dirty="0" smtClean="0"/>
              <a:t>5. </a:t>
            </a:r>
            <a:r>
              <a:rPr lang="en-US" sz="2000" b="1" dirty="0" smtClean="0">
                <a:solidFill>
                  <a:srgbClr val="FF0000"/>
                </a:solidFill>
              </a:rPr>
              <a:t>What is violence ?</a:t>
            </a:r>
          </a:p>
          <a:p>
            <a:pPr marL="514350" indent="-514350">
              <a:buAutoNum type="alphaUcParenBoth"/>
            </a:pPr>
            <a:r>
              <a:rPr lang="en-US" sz="2000" dirty="0" smtClean="0"/>
              <a:t>Confused state</a:t>
            </a:r>
          </a:p>
          <a:p>
            <a:pPr marL="514350" indent="-514350">
              <a:buAutoNum type="alphaUcParenBoth"/>
            </a:pPr>
            <a:r>
              <a:rPr lang="en-US" sz="2000" dirty="0" smtClean="0"/>
              <a:t>Aggressive state</a:t>
            </a:r>
          </a:p>
          <a:p>
            <a:pPr marL="514350" indent="-514350">
              <a:buAutoNum type="alphaUcParenBoth"/>
            </a:pPr>
            <a:r>
              <a:rPr lang="en-US" sz="2000" dirty="0" smtClean="0"/>
              <a:t>A &amp; b both</a:t>
            </a:r>
          </a:p>
          <a:p>
            <a:pPr marL="514350" indent="-514350">
              <a:buAutoNum type="alphaUcParenBoth"/>
            </a:pPr>
            <a:r>
              <a:rPr lang="en-US" sz="2000" dirty="0" smtClean="0"/>
              <a:t>Non of above</a:t>
            </a:r>
          </a:p>
          <a:p>
            <a:pPr marL="514350" indent="-514350" algn="r">
              <a:buNone/>
            </a:pPr>
            <a:r>
              <a:rPr lang="en-US" sz="1600" strike="sngStrike" dirty="0" smtClean="0"/>
              <a:t>Key ADABB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3">
            <a:schemeClr val="lt1"/>
          </a:lnRef>
          <a:fillRef idx="1">
            <a:schemeClr val="accent3"/>
          </a:fillRef>
          <a:effectRef idx="1">
            <a:schemeClr val="accent3"/>
          </a:effectRef>
          <a:fontRef idx="minor">
            <a:schemeClr val="lt1"/>
          </a:fontRef>
        </p:style>
        <p:txBody>
          <a:bodyPr>
            <a:normAutofit/>
          </a:bodyPr>
          <a:lstStyle/>
          <a:p>
            <a:r>
              <a:rPr lang="en-IN" b="1" dirty="0" smtClean="0">
                <a:latin typeface="Times New Roman"/>
                <a:ea typeface="Times New Roman"/>
              </a:rPr>
              <a:t>DISORDERS OF PERCEPTION</a:t>
            </a:r>
            <a:endParaRPr lang="en-US" dirty="0"/>
          </a:p>
        </p:txBody>
      </p:sp>
      <p:sp>
        <p:nvSpPr>
          <p:cNvPr id="3" name="Content Placeholder 2"/>
          <p:cNvSpPr>
            <a:spLocks noGrp="1"/>
          </p:cNvSpPr>
          <p:nvPr>
            <p:ph idx="1"/>
          </p:nvPr>
        </p:nvSpPr>
        <p:spPr>
          <a:xfrm>
            <a:off x="0" y="2362200"/>
            <a:ext cx="9144000" cy="3810000"/>
          </a:xfrm>
        </p:spPr>
        <p:style>
          <a:lnRef idx="0">
            <a:schemeClr val="accent4"/>
          </a:lnRef>
          <a:fillRef idx="3">
            <a:schemeClr val="accent4"/>
          </a:fillRef>
          <a:effectRef idx="3">
            <a:schemeClr val="accent4"/>
          </a:effectRef>
          <a:fontRef idx="minor">
            <a:schemeClr val="lt1"/>
          </a:fontRef>
        </p:style>
        <p:txBody>
          <a:bodyPr>
            <a:normAutofit fontScale="85000" lnSpcReduction="10000"/>
          </a:bodyPr>
          <a:lstStyle/>
          <a:p>
            <a:pPr marL="0" marR="0" indent="57150" algn="just">
              <a:lnSpc>
                <a:spcPct val="115000"/>
              </a:lnSpc>
              <a:spcBef>
                <a:spcPts val="0"/>
              </a:spcBef>
              <a:spcAft>
                <a:spcPts val="1000"/>
              </a:spcAft>
              <a:buNone/>
            </a:pPr>
            <a:endParaRPr lang="en-US" b="1" dirty="0">
              <a:ea typeface="Times New Roman"/>
              <a:cs typeface="Times New Roman"/>
            </a:endParaRPr>
          </a:p>
          <a:p>
            <a:pPr marL="0" marR="0" indent="57150" algn="just">
              <a:lnSpc>
                <a:spcPct val="115000"/>
              </a:lnSpc>
              <a:spcBef>
                <a:spcPts val="0"/>
              </a:spcBef>
              <a:spcAft>
                <a:spcPts val="1000"/>
              </a:spcAft>
            </a:pPr>
            <a:r>
              <a:rPr lang="en-IN" b="1" dirty="0" smtClean="0">
                <a:latin typeface="Times New Roman"/>
                <a:ea typeface="Times New Roman"/>
                <a:cs typeface="Times New Roman"/>
              </a:rPr>
              <a:t>  Perception refers to the way the world looks, sounds , feels ,tastes or smell. Perception is an individualistic experience and is interpreted by an individual depending upon the total psychological and biological surroundings.</a:t>
            </a:r>
            <a:endParaRPr lang="en-US" b="1" dirty="0">
              <a:ea typeface="Times New Roman"/>
              <a:cs typeface="Times New Roman"/>
            </a:endParaRPr>
          </a:p>
          <a:p>
            <a:pPr marL="0" marR="0" indent="57150" algn="ctr">
              <a:lnSpc>
                <a:spcPct val="115000"/>
              </a:lnSpc>
              <a:spcBef>
                <a:spcPts val="0"/>
              </a:spcBef>
              <a:spcAft>
                <a:spcPts val="1000"/>
              </a:spcAft>
              <a:buNone/>
            </a:pPr>
            <a:r>
              <a:rPr lang="en-IN" b="1" dirty="0" smtClean="0">
                <a:solidFill>
                  <a:srgbClr val="FFFF00"/>
                </a:solidFill>
                <a:latin typeface="Times New Roman"/>
                <a:ea typeface="Times New Roman"/>
                <a:cs typeface="Times New Roman"/>
              </a:rPr>
              <a:t>Disorders of perception can be classified as illusion and hallucination .</a:t>
            </a:r>
            <a:endParaRPr lang="en-US" b="1" dirty="0">
              <a:solidFill>
                <a:srgbClr val="FFFF00"/>
              </a:solidFill>
              <a:ea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style>
          <a:lnRef idx="0">
            <a:schemeClr val="accent3"/>
          </a:lnRef>
          <a:fillRef idx="3">
            <a:schemeClr val="accent3"/>
          </a:fillRef>
          <a:effectRef idx="3">
            <a:schemeClr val="accent3"/>
          </a:effectRef>
          <a:fontRef idx="minor">
            <a:schemeClr val="lt1"/>
          </a:fontRef>
        </p:style>
        <p:txBody>
          <a:bodyPr>
            <a:normAutofit/>
          </a:bodyPr>
          <a:lstStyle/>
          <a:p>
            <a:r>
              <a:rPr lang="en-IN" b="1" dirty="0" smtClean="0">
                <a:latin typeface="Times New Roman"/>
                <a:ea typeface="Times New Roman"/>
              </a:rPr>
              <a:t>PERCEPTUAL  DISTURBANCE OF TIME AND SPACE </a:t>
            </a:r>
            <a:endParaRPr lang="en-US" dirty="0"/>
          </a:p>
        </p:txBody>
      </p:sp>
      <p:sp>
        <p:nvSpPr>
          <p:cNvPr id="3" name="Content Placeholder 2"/>
          <p:cNvSpPr>
            <a:spLocks noGrp="1"/>
          </p:cNvSpPr>
          <p:nvPr>
            <p:ph idx="1"/>
          </p:nvPr>
        </p:nvSpPr>
        <p:spPr>
          <a:xfrm>
            <a:off x="381000" y="1676400"/>
            <a:ext cx="8305800" cy="28194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marR="0" algn="ctr">
              <a:lnSpc>
                <a:spcPct val="115000"/>
              </a:lnSpc>
              <a:spcBef>
                <a:spcPts val="0"/>
              </a:spcBef>
              <a:spcAft>
                <a:spcPts val="1000"/>
              </a:spcAft>
            </a:pPr>
            <a:r>
              <a:rPr lang="en-IN" b="1" dirty="0" smtClean="0">
                <a:latin typeface="Times New Roman"/>
                <a:ea typeface="Times New Roman"/>
                <a:cs typeface="Times New Roman"/>
              </a:rPr>
              <a:t>The passage of </a:t>
            </a:r>
            <a:r>
              <a:rPr lang="en-IN" b="1" dirty="0" smtClean="0">
                <a:solidFill>
                  <a:srgbClr val="FF0000"/>
                </a:solidFill>
                <a:latin typeface="Times New Roman"/>
                <a:ea typeface="Times New Roman"/>
                <a:cs typeface="Times New Roman"/>
              </a:rPr>
              <a:t>time is perceived as too slow as in depression</a:t>
            </a:r>
            <a:r>
              <a:rPr lang="en-IN" b="1" dirty="0" smtClean="0">
                <a:latin typeface="Times New Roman"/>
                <a:ea typeface="Times New Roman"/>
                <a:cs typeface="Times New Roman"/>
              </a:rPr>
              <a:t> and </a:t>
            </a:r>
            <a:r>
              <a:rPr lang="en-IN" b="1" dirty="0" smtClean="0">
                <a:solidFill>
                  <a:srgbClr val="FF0000"/>
                </a:solidFill>
                <a:latin typeface="Times New Roman"/>
                <a:ea typeface="Times New Roman"/>
                <a:cs typeface="Times New Roman"/>
              </a:rPr>
              <a:t>too fast as in mania </a:t>
            </a:r>
          </a:p>
          <a:p>
            <a:pPr marL="0" marR="0" algn="ctr">
              <a:lnSpc>
                <a:spcPct val="115000"/>
              </a:lnSpc>
              <a:spcBef>
                <a:spcPts val="0"/>
              </a:spcBef>
              <a:spcAft>
                <a:spcPts val="1000"/>
              </a:spcAft>
            </a:pPr>
            <a:r>
              <a:rPr lang="en-IN" b="1" dirty="0" smtClean="0">
                <a:solidFill>
                  <a:srgbClr val="FF0000"/>
                </a:solidFill>
                <a:latin typeface="Times New Roman"/>
                <a:ea typeface="Times New Roman"/>
                <a:cs typeface="Times New Roman"/>
              </a:rPr>
              <a:t>drug abuse  </a:t>
            </a:r>
            <a:r>
              <a:rPr lang="en-IN" b="1" dirty="0" smtClean="0">
                <a:latin typeface="Times New Roman"/>
                <a:ea typeface="Times New Roman"/>
                <a:cs typeface="Times New Roman"/>
              </a:rPr>
              <a:t>Depressed person is normally </a:t>
            </a:r>
            <a:r>
              <a:rPr lang="en-IN" b="1" dirty="0" smtClean="0">
                <a:solidFill>
                  <a:srgbClr val="FF0000"/>
                </a:solidFill>
                <a:latin typeface="Times New Roman"/>
                <a:ea typeface="Times New Roman"/>
                <a:cs typeface="Times New Roman"/>
              </a:rPr>
              <a:t>thinking</a:t>
            </a:r>
            <a:r>
              <a:rPr lang="en-IN" b="1" dirty="0" smtClean="0">
                <a:latin typeface="Times New Roman"/>
                <a:ea typeface="Times New Roman"/>
                <a:cs typeface="Times New Roman"/>
              </a:rPr>
              <a:t> that </a:t>
            </a:r>
            <a:r>
              <a:rPr lang="en-IN" b="1" dirty="0" smtClean="0">
                <a:solidFill>
                  <a:srgbClr val="FF0000"/>
                </a:solidFill>
                <a:latin typeface="Times New Roman"/>
                <a:ea typeface="Times New Roman"/>
                <a:cs typeface="Times New Roman"/>
              </a:rPr>
              <a:t>time</a:t>
            </a:r>
            <a:r>
              <a:rPr lang="en-IN" b="1" dirty="0" smtClean="0">
                <a:latin typeface="Times New Roman"/>
                <a:ea typeface="Times New Roman"/>
                <a:cs typeface="Times New Roman"/>
              </a:rPr>
              <a:t>  is </a:t>
            </a:r>
            <a:r>
              <a:rPr lang="en-IN" b="1" dirty="0" smtClean="0">
                <a:solidFill>
                  <a:srgbClr val="FF0000"/>
                </a:solidFill>
                <a:latin typeface="Times New Roman"/>
                <a:ea typeface="Times New Roman"/>
                <a:cs typeface="Times New Roman"/>
              </a:rPr>
              <a:t>standing still</a:t>
            </a:r>
            <a:r>
              <a:rPr lang="en-IN" b="1" dirty="0" smtClean="0">
                <a:latin typeface="Times New Roman"/>
                <a:ea typeface="Times New Roman"/>
                <a:cs typeface="Times New Roman"/>
              </a:rPr>
              <a:t>.  </a:t>
            </a:r>
          </a:p>
          <a:p>
            <a:pPr marL="0" marR="0" algn="ctr">
              <a:lnSpc>
                <a:spcPct val="115000"/>
              </a:lnSpc>
              <a:spcBef>
                <a:spcPts val="0"/>
              </a:spcBef>
              <a:spcAft>
                <a:spcPts val="1000"/>
              </a:spcAft>
            </a:pPr>
            <a:r>
              <a:rPr lang="en-IN" b="1" dirty="0" smtClean="0">
                <a:latin typeface="Times New Roman"/>
                <a:ea typeface="Times New Roman"/>
                <a:cs typeface="Times New Roman"/>
              </a:rPr>
              <a:t>Anxious Person feeling that they are not able to complete task within time .</a:t>
            </a:r>
            <a:endParaRPr lang="en-US" dirty="0">
              <a:ea typeface="Times New Roman"/>
              <a:cs typeface="Times New Roman"/>
            </a:endParaRPr>
          </a:p>
          <a:p>
            <a:endParaRPr lang="en-US" dirty="0"/>
          </a:p>
        </p:txBody>
      </p:sp>
      <p:pic>
        <p:nvPicPr>
          <p:cNvPr id="4" name="Picture 3" descr="images.png"/>
          <p:cNvPicPr>
            <a:picLocks noChangeAspect="1"/>
          </p:cNvPicPr>
          <p:nvPr/>
        </p:nvPicPr>
        <p:blipFill>
          <a:blip r:embed="rId2"/>
          <a:stretch>
            <a:fillRect/>
          </a:stretch>
        </p:blipFill>
        <p:spPr>
          <a:xfrm>
            <a:off x="1752600" y="4572000"/>
            <a:ext cx="5257800" cy="2057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3"/>
          </a:lnRef>
          <a:fillRef idx="3">
            <a:schemeClr val="accent3"/>
          </a:fillRef>
          <a:effectRef idx="3">
            <a:schemeClr val="accent3"/>
          </a:effectRef>
          <a:fontRef idx="minor">
            <a:schemeClr val="lt1"/>
          </a:fontRef>
        </p:style>
        <p:txBody>
          <a:bodyPr>
            <a:normAutofit fontScale="90000"/>
          </a:bodyPr>
          <a:lstStyle/>
          <a:p>
            <a:pPr lvl="0"/>
            <a:r>
              <a:rPr lang="en-IN" b="1" dirty="0" smtClean="0">
                <a:latin typeface="Times New Roman"/>
                <a:ea typeface="Times New Roman"/>
                <a:cs typeface="Times New Roman"/>
              </a:rPr>
              <a:t/>
            </a:r>
            <a:br>
              <a:rPr lang="en-IN" b="1" dirty="0" smtClean="0">
                <a:latin typeface="Times New Roman"/>
                <a:ea typeface="Times New Roman"/>
                <a:cs typeface="Times New Roman"/>
              </a:rPr>
            </a:br>
            <a:r>
              <a:rPr lang="en-IN" b="1" dirty="0" smtClean="0">
                <a:latin typeface="Times New Roman"/>
                <a:ea typeface="Times New Roman"/>
                <a:cs typeface="Times New Roman"/>
              </a:rPr>
              <a:t>PERCEPTUAL DISTURBANCE OF IMAGE</a:t>
            </a:r>
            <a:r>
              <a:rPr lang="en-IN" dirty="0" smtClean="0">
                <a:latin typeface="Times New Roman"/>
                <a:ea typeface="Times New Roman"/>
                <a:cs typeface="Times New Roman"/>
              </a:rPr>
              <a:t> :</a:t>
            </a:r>
            <a:r>
              <a:rPr lang="en-US" dirty="0">
                <a:ea typeface="Times New Roman"/>
                <a:cs typeface="Times New Roman"/>
              </a:rPr>
              <a:t/>
            </a:r>
            <a:br>
              <a:rPr lang="en-US" dirty="0">
                <a:ea typeface="Times New Roman"/>
                <a:cs typeface="Times New Roman"/>
              </a:rPr>
            </a:br>
            <a:endParaRPr lang="en-US" dirty="0"/>
          </a:p>
        </p:txBody>
      </p:sp>
      <p:sp>
        <p:nvSpPr>
          <p:cNvPr id="3" name="Content Placeholder 2"/>
          <p:cNvSpPr>
            <a:spLocks noGrp="1"/>
          </p:cNvSpPr>
          <p:nvPr>
            <p:ph idx="1"/>
          </p:nvPr>
        </p:nvSpPr>
        <p:spPr>
          <a:xfrm>
            <a:off x="228600" y="1676400"/>
            <a:ext cx="8686800" cy="2438400"/>
          </a:xfrm>
        </p:spPr>
        <p:style>
          <a:lnRef idx="1">
            <a:schemeClr val="accent4"/>
          </a:lnRef>
          <a:fillRef idx="3">
            <a:schemeClr val="accent4"/>
          </a:fillRef>
          <a:effectRef idx="2">
            <a:schemeClr val="accent4"/>
          </a:effectRef>
          <a:fontRef idx="minor">
            <a:schemeClr val="lt1"/>
          </a:fontRef>
        </p:style>
        <p:txBody>
          <a:bodyPr>
            <a:normAutofit fontScale="85000" lnSpcReduction="10000"/>
          </a:bodyPr>
          <a:lstStyle/>
          <a:p>
            <a:pPr marL="102870" marR="0" algn="just">
              <a:lnSpc>
                <a:spcPct val="115000"/>
              </a:lnSpc>
              <a:spcBef>
                <a:spcPts val="0"/>
              </a:spcBef>
              <a:spcAft>
                <a:spcPts val="0"/>
              </a:spcAft>
            </a:pPr>
            <a:r>
              <a:rPr lang="en-IN" b="1" dirty="0" smtClean="0">
                <a:latin typeface="Times New Roman"/>
                <a:ea typeface="Times New Roman"/>
                <a:cs typeface="Times New Roman"/>
              </a:rPr>
              <a:t>Person feeling disturbance of bodily experience like right –left disorientation , </a:t>
            </a:r>
          </a:p>
          <a:p>
            <a:pPr marL="102870" marR="0" algn="just">
              <a:lnSpc>
                <a:spcPct val="115000"/>
              </a:lnSpc>
              <a:spcBef>
                <a:spcPts val="0"/>
              </a:spcBef>
              <a:spcAft>
                <a:spcPts val="0"/>
              </a:spcAft>
            </a:pPr>
            <a:r>
              <a:rPr lang="en-IN" b="1" dirty="0" smtClean="0">
                <a:latin typeface="Times New Roman"/>
                <a:ea typeface="Times New Roman"/>
                <a:cs typeface="Times New Roman"/>
              </a:rPr>
              <a:t>anosognasias. ( person ignoring his/her illness.) </a:t>
            </a:r>
          </a:p>
          <a:p>
            <a:pPr marL="102870" marR="0" algn="just">
              <a:lnSpc>
                <a:spcPct val="115000"/>
              </a:lnSpc>
              <a:spcBef>
                <a:spcPts val="0"/>
              </a:spcBef>
              <a:spcAft>
                <a:spcPts val="0"/>
              </a:spcAft>
            </a:pPr>
            <a:r>
              <a:rPr lang="en-IN" b="1" dirty="0" smtClean="0">
                <a:latin typeface="Times New Roman"/>
                <a:ea typeface="Times New Roman"/>
                <a:cs typeface="Times New Roman"/>
              </a:rPr>
              <a:t>autopagnosia (inability of recognize owns body parts)   </a:t>
            </a:r>
            <a:endParaRPr lang="en-US" b="1" dirty="0" smtClean="0">
              <a:ea typeface="Times New Roman"/>
              <a:cs typeface="Times New Roman"/>
            </a:endParaRPr>
          </a:p>
          <a:p>
            <a:pPr marL="457200" marR="0" algn="just">
              <a:lnSpc>
                <a:spcPct val="115000"/>
              </a:lnSpc>
              <a:spcBef>
                <a:spcPts val="0"/>
              </a:spcBef>
              <a:spcAft>
                <a:spcPts val="1000"/>
              </a:spcAft>
            </a:pPr>
            <a:r>
              <a:rPr lang="en-IN" b="1" dirty="0" smtClean="0">
                <a:latin typeface="Times New Roman"/>
                <a:ea typeface="Times New Roman"/>
                <a:cs typeface="Times New Roman"/>
              </a:rPr>
              <a:t>Ex - alcoholic person.</a:t>
            </a:r>
            <a:endParaRPr lang="en-US" b="1" dirty="0" smtClean="0">
              <a:ea typeface="Times New Roman"/>
              <a:cs typeface="Times New Roman"/>
            </a:endParaRPr>
          </a:p>
          <a:p>
            <a:endParaRPr lang="en-US" dirty="0"/>
          </a:p>
        </p:txBody>
      </p:sp>
      <p:pic>
        <p:nvPicPr>
          <p:cNvPr id="4" name="Picture 3" descr="maxresdefault (3).jpg"/>
          <p:cNvPicPr>
            <a:picLocks noChangeAspect="1"/>
          </p:cNvPicPr>
          <p:nvPr/>
        </p:nvPicPr>
        <p:blipFill>
          <a:blip r:embed="rId2" cstate="print"/>
          <a:stretch>
            <a:fillRect/>
          </a:stretch>
        </p:blipFill>
        <p:spPr>
          <a:xfrm>
            <a:off x="0" y="4267200"/>
            <a:ext cx="4724400" cy="2362200"/>
          </a:xfrm>
          <a:prstGeom prst="rect">
            <a:avLst/>
          </a:prstGeom>
        </p:spPr>
      </p:pic>
      <p:pic>
        <p:nvPicPr>
          <p:cNvPr id="5" name="Picture 4" descr="egotunnel13.jpg"/>
          <p:cNvPicPr>
            <a:picLocks noChangeAspect="1"/>
          </p:cNvPicPr>
          <p:nvPr/>
        </p:nvPicPr>
        <p:blipFill>
          <a:blip r:embed="rId3"/>
          <a:stretch>
            <a:fillRect/>
          </a:stretch>
        </p:blipFill>
        <p:spPr>
          <a:xfrm>
            <a:off x="5029200" y="4191000"/>
            <a:ext cx="3962400" cy="24765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1">
            <a:schemeClr val="accent3"/>
          </a:lnRef>
          <a:fillRef idx="3">
            <a:schemeClr val="accent3"/>
          </a:fillRef>
          <a:effectRef idx="2">
            <a:schemeClr val="accent3"/>
          </a:effectRef>
          <a:fontRef idx="minor">
            <a:schemeClr val="lt1"/>
          </a:fontRef>
        </p:style>
        <p:txBody>
          <a:bodyPr/>
          <a:lstStyle/>
          <a:p>
            <a:r>
              <a:rPr lang="en-IN" b="1" dirty="0" smtClean="0">
                <a:latin typeface="Times New Roman"/>
                <a:ea typeface="Times New Roman"/>
              </a:rPr>
              <a:t>SENSORY DISTORTIONS </a:t>
            </a:r>
            <a:endParaRPr lang="en-US" dirty="0"/>
          </a:p>
        </p:txBody>
      </p:sp>
      <p:sp>
        <p:nvSpPr>
          <p:cNvPr id="3" name="Content Placeholder 2"/>
          <p:cNvSpPr>
            <a:spLocks noGrp="1"/>
          </p:cNvSpPr>
          <p:nvPr>
            <p:ph idx="1"/>
          </p:nvPr>
        </p:nvSpPr>
        <p:spPr>
          <a:xfrm>
            <a:off x="0" y="1143000"/>
            <a:ext cx="9144000" cy="3505200"/>
          </a:xfrm>
        </p:spPr>
        <p:style>
          <a:lnRef idx="1">
            <a:schemeClr val="accent6"/>
          </a:lnRef>
          <a:fillRef idx="2">
            <a:schemeClr val="accent6"/>
          </a:fillRef>
          <a:effectRef idx="1">
            <a:schemeClr val="accent6"/>
          </a:effectRef>
          <a:fontRef idx="minor">
            <a:schemeClr val="dk1"/>
          </a:fontRef>
        </p:style>
        <p:txBody>
          <a:bodyPr>
            <a:noAutofit/>
          </a:bodyPr>
          <a:lstStyle/>
          <a:p>
            <a:pPr marL="457200" marR="0" algn="just">
              <a:lnSpc>
                <a:spcPct val="115000"/>
              </a:lnSpc>
              <a:spcBef>
                <a:spcPts val="0"/>
              </a:spcBef>
              <a:spcAft>
                <a:spcPts val="0"/>
              </a:spcAft>
            </a:pPr>
            <a:r>
              <a:rPr lang="en-IN" sz="1800" b="1" dirty="0" smtClean="0">
                <a:solidFill>
                  <a:schemeClr val="tx2">
                    <a:lumMod val="50000"/>
                  </a:schemeClr>
                </a:solidFill>
                <a:latin typeface="Arial Black" pitchFamily="34" charset="0"/>
                <a:ea typeface="Times New Roman"/>
                <a:cs typeface="Times New Roman"/>
              </a:rPr>
              <a:t>It is change in intensity and quality  of sensory modalities ….</a:t>
            </a:r>
            <a:endParaRPr lang="en-US" sz="1800" b="1" dirty="0">
              <a:solidFill>
                <a:schemeClr val="tx2">
                  <a:lumMod val="50000"/>
                </a:schemeClr>
              </a:solidFill>
              <a:latin typeface="Arial Black" pitchFamily="34" charset="0"/>
              <a:ea typeface="Times New Roman"/>
              <a:cs typeface="Times New Roman"/>
            </a:endParaRPr>
          </a:p>
          <a:p>
            <a:pPr marL="457200" marR="0" algn="just">
              <a:lnSpc>
                <a:spcPct val="115000"/>
              </a:lnSpc>
              <a:spcBef>
                <a:spcPts val="0"/>
              </a:spcBef>
              <a:spcAft>
                <a:spcPts val="0"/>
              </a:spcAft>
            </a:pPr>
            <a:r>
              <a:rPr lang="en-IN" sz="1800" b="1" dirty="0" smtClean="0">
                <a:solidFill>
                  <a:schemeClr val="tx2">
                    <a:lumMod val="50000"/>
                  </a:schemeClr>
                </a:solidFill>
                <a:latin typeface="Arial Black" pitchFamily="34" charset="0"/>
                <a:ea typeface="Times New Roman"/>
                <a:cs typeface="Times New Roman"/>
              </a:rPr>
              <a:t>There is mainly 2 types.</a:t>
            </a:r>
          </a:p>
          <a:p>
            <a:pPr marL="457200" marR="0" algn="just">
              <a:lnSpc>
                <a:spcPct val="115000"/>
              </a:lnSpc>
              <a:spcBef>
                <a:spcPts val="0"/>
              </a:spcBef>
              <a:spcAft>
                <a:spcPts val="0"/>
              </a:spcAft>
              <a:buNone/>
            </a:pPr>
            <a:endParaRPr lang="en-US" sz="1400" dirty="0" smtClean="0">
              <a:latin typeface="Arial Black" pitchFamily="34" charset="0"/>
              <a:ea typeface="Times New Roman"/>
              <a:cs typeface="Times New Roman"/>
            </a:endParaRPr>
          </a:p>
          <a:p>
            <a:pPr lvl="0" algn="just">
              <a:lnSpc>
                <a:spcPct val="115000"/>
              </a:lnSpc>
              <a:spcBef>
                <a:spcPts val="0"/>
              </a:spcBef>
              <a:buFont typeface="+mj-lt"/>
              <a:buAutoNum type="arabicPeriod"/>
            </a:pPr>
            <a:r>
              <a:rPr lang="en-IN" sz="2000" b="1" dirty="0" smtClean="0">
                <a:solidFill>
                  <a:srgbClr val="FF0000"/>
                </a:solidFill>
                <a:latin typeface="Arial Black" pitchFamily="34" charset="0"/>
                <a:ea typeface="Times New Roman"/>
                <a:cs typeface="Times New Roman"/>
              </a:rPr>
              <a:t>Hyperesthesia :  </a:t>
            </a:r>
            <a:endParaRPr lang="en-US" sz="2000" b="1" dirty="0" smtClean="0">
              <a:solidFill>
                <a:srgbClr val="FF0000"/>
              </a:solidFill>
              <a:latin typeface="Arial Black" pitchFamily="34" charset="0"/>
              <a:ea typeface="Times New Roman"/>
              <a:cs typeface="Times New Roman"/>
            </a:endParaRPr>
          </a:p>
          <a:p>
            <a:pPr marL="685800" marR="0" algn="just">
              <a:lnSpc>
                <a:spcPct val="115000"/>
              </a:lnSpc>
              <a:spcBef>
                <a:spcPts val="0"/>
              </a:spcBef>
              <a:spcAft>
                <a:spcPts val="0"/>
              </a:spcAft>
            </a:pPr>
            <a:r>
              <a:rPr lang="en-IN" sz="1800" b="1" dirty="0" smtClean="0">
                <a:latin typeface="Arial Black" pitchFamily="34" charset="0"/>
                <a:ea typeface="Times New Roman"/>
                <a:cs typeface="Times New Roman"/>
              </a:rPr>
              <a:t>It is present in person with strong emotions ,acute psychoses ,,,in these sensation become more vivid and intense , sounds appear more loud ,colour brighter .</a:t>
            </a:r>
            <a:endParaRPr lang="en-US" sz="1800" b="1" dirty="0" smtClean="0">
              <a:latin typeface="Arial Black" pitchFamily="34" charset="0"/>
              <a:ea typeface="Times New Roman"/>
              <a:cs typeface="Times New Roman"/>
            </a:endParaRPr>
          </a:p>
          <a:p>
            <a:pPr lvl="0" algn="just">
              <a:lnSpc>
                <a:spcPct val="115000"/>
              </a:lnSpc>
              <a:spcBef>
                <a:spcPts val="0"/>
              </a:spcBef>
              <a:buFont typeface="+mj-lt"/>
              <a:buAutoNum type="arabicPeriod"/>
            </a:pPr>
            <a:r>
              <a:rPr lang="en-IN" sz="2400" b="1" dirty="0" smtClean="0">
                <a:solidFill>
                  <a:srgbClr val="FF0000"/>
                </a:solidFill>
                <a:latin typeface="Arial Black" pitchFamily="34" charset="0"/>
                <a:ea typeface="Times New Roman"/>
                <a:cs typeface="Times New Roman"/>
              </a:rPr>
              <a:t>Hypoesthesia :</a:t>
            </a:r>
            <a:endParaRPr lang="en-US" sz="2400" b="1" dirty="0">
              <a:solidFill>
                <a:srgbClr val="FF0000"/>
              </a:solidFill>
              <a:latin typeface="Arial Black" pitchFamily="34" charset="0"/>
              <a:ea typeface="Times New Roman"/>
              <a:cs typeface="Times New Roman"/>
            </a:endParaRPr>
          </a:p>
          <a:p>
            <a:pPr marL="685800" marR="0" algn="just">
              <a:lnSpc>
                <a:spcPct val="115000"/>
              </a:lnSpc>
              <a:spcBef>
                <a:spcPts val="0"/>
              </a:spcBef>
              <a:spcAft>
                <a:spcPts val="1000"/>
              </a:spcAft>
            </a:pPr>
            <a:r>
              <a:rPr lang="en-IN" sz="1800" b="1" dirty="0" smtClean="0">
                <a:latin typeface="Arial Black" pitchFamily="34" charset="0"/>
                <a:ea typeface="Times New Roman"/>
                <a:cs typeface="Times New Roman"/>
              </a:rPr>
              <a:t>Hypoesthesia present in person with depression and delirium .in these all senses are diminished .</a:t>
            </a:r>
            <a:endParaRPr lang="en-US" sz="1800" b="1" dirty="0">
              <a:latin typeface="Arial Black" pitchFamily="34" charset="0"/>
              <a:ea typeface="Times New Roman"/>
              <a:cs typeface="Times New Roman"/>
            </a:endParaRPr>
          </a:p>
        </p:txBody>
      </p:sp>
      <p:pic>
        <p:nvPicPr>
          <p:cNvPr id="4" name="Picture 3" descr="Regional_Science_Centre,_Bhopal_-_Head_on_a_Platter.jpg"/>
          <p:cNvPicPr>
            <a:picLocks noChangeAspect="1"/>
          </p:cNvPicPr>
          <p:nvPr/>
        </p:nvPicPr>
        <p:blipFill>
          <a:blip r:embed="rId2" cstate="print"/>
          <a:stretch>
            <a:fillRect/>
          </a:stretch>
        </p:blipFill>
        <p:spPr>
          <a:xfrm>
            <a:off x="0" y="4572000"/>
            <a:ext cx="4191000" cy="1905000"/>
          </a:xfrm>
          <a:prstGeom prst="rect">
            <a:avLst/>
          </a:prstGeom>
        </p:spPr>
      </p:pic>
      <p:pic>
        <p:nvPicPr>
          <p:cNvPr id="5" name="Picture 4" descr="does-eye-color-change-with-mood.jpg"/>
          <p:cNvPicPr>
            <a:picLocks noChangeAspect="1"/>
          </p:cNvPicPr>
          <p:nvPr/>
        </p:nvPicPr>
        <p:blipFill>
          <a:blip r:embed="rId3"/>
          <a:stretch>
            <a:fillRect/>
          </a:stretch>
        </p:blipFill>
        <p:spPr>
          <a:xfrm>
            <a:off x="4343400" y="4572000"/>
            <a:ext cx="4152900" cy="1905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2"/>
          </a:lnRef>
          <a:fillRef idx="3">
            <a:schemeClr val="accent2"/>
          </a:fillRef>
          <a:effectRef idx="3">
            <a:schemeClr val="accent2"/>
          </a:effectRef>
          <a:fontRef idx="minor">
            <a:schemeClr val="lt1"/>
          </a:fontRef>
        </p:style>
        <p:txBody>
          <a:bodyPr>
            <a:normAutofit fontScale="90000"/>
          </a:bodyPr>
          <a:lstStyle/>
          <a:p>
            <a:pPr lvl="0"/>
            <a:r>
              <a:rPr lang="en-IN" b="1" dirty="0" smtClean="0">
                <a:latin typeface="Times New Roman"/>
                <a:ea typeface="Times New Roman"/>
                <a:cs typeface="Times New Roman"/>
              </a:rPr>
              <a:t>SENSORY DECEPTION</a:t>
            </a:r>
            <a:r>
              <a:rPr lang="en-IN" dirty="0" smtClean="0">
                <a:latin typeface="Times New Roman"/>
                <a:ea typeface="Times New Roman"/>
                <a:cs typeface="Times New Roman"/>
              </a:rPr>
              <a:t> :</a:t>
            </a:r>
            <a:r>
              <a:rPr lang="en-US" dirty="0">
                <a:ea typeface="Times New Roman"/>
                <a:cs typeface="Times New Roman"/>
              </a:rPr>
              <a:t/>
            </a:r>
            <a:br>
              <a:rPr lang="en-US" dirty="0">
                <a:ea typeface="Times New Roman"/>
                <a:cs typeface="Times New Roman"/>
              </a:rPr>
            </a:br>
            <a:endParaRPr lang="en-US" dirty="0"/>
          </a:p>
        </p:txBody>
      </p:sp>
      <p:sp>
        <p:nvSpPr>
          <p:cNvPr id="3" name="Content Placeholder 2"/>
          <p:cNvSpPr>
            <a:spLocks noGrp="1"/>
          </p:cNvSpPr>
          <p:nvPr>
            <p:ph idx="1"/>
          </p:nvPr>
        </p:nvSpPr>
        <p:spPr>
          <a:xfrm>
            <a:off x="457200" y="1600201"/>
            <a:ext cx="8382000" cy="2819399"/>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marL="457200" marR="0" algn="just">
              <a:lnSpc>
                <a:spcPct val="115000"/>
              </a:lnSpc>
              <a:spcBef>
                <a:spcPts val="0"/>
              </a:spcBef>
              <a:spcAft>
                <a:spcPts val="0"/>
              </a:spcAft>
            </a:pPr>
            <a:r>
              <a:rPr lang="en-IN" dirty="0" smtClean="0">
                <a:latin typeface="Times New Roman"/>
                <a:ea typeface="Times New Roman"/>
                <a:cs typeface="Times New Roman"/>
              </a:rPr>
              <a:t>They can be classified in ,</a:t>
            </a:r>
            <a:endParaRPr lang="en-US" dirty="0">
              <a:ea typeface="Times New Roman"/>
              <a:cs typeface="Times New Roman"/>
            </a:endParaRPr>
          </a:p>
          <a:p>
            <a:pPr marL="457200" marR="0" algn="just">
              <a:lnSpc>
                <a:spcPct val="115000"/>
              </a:lnSpc>
              <a:spcBef>
                <a:spcPts val="0"/>
              </a:spcBef>
              <a:spcAft>
                <a:spcPts val="0"/>
              </a:spcAft>
              <a:buNone/>
            </a:pPr>
            <a:r>
              <a:rPr lang="en-IN" dirty="0" smtClean="0">
                <a:latin typeface="Times New Roman"/>
                <a:ea typeface="Times New Roman"/>
                <a:cs typeface="Times New Roman"/>
              </a:rPr>
              <a:t>1. Illusion.</a:t>
            </a:r>
            <a:endParaRPr lang="en-US" dirty="0">
              <a:ea typeface="Times New Roman"/>
              <a:cs typeface="Times New Roman"/>
            </a:endParaRPr>
          </a:p>
          <a:p>
            <a:pPr marL="457200" marR="0" algn="just">
              <a:lnSpc>
                <a:spcPct val="115000"/>
              </a:lnSpc>
              <a:spcBef>
                <a:spcPts val="0"/>
              </a:spcBef>
              <a:spcAft>
                <a:spcPts val="0"/>
              </a:spcAft>
              <a:buNone/>
            </a:pPr>
            <a:r>
              <a:rPr lang="en-IN" dirty="0" smtClean="0">
                <a:latin typeface="Times New Roman"/>
                <a:ea typeface="Times New Roman"/>
                <a:cs typeface="Times New Roman"/>
              </a:rPr>
              <a:t>2. Hallucination</a:t>
            </a:r>
            <a:endParaRPr lang="en-US" dirty="0">
              <a:ea typeface="Times New Roman"/>
              <a:cs typeface="Times New Roman"/>
            </a:endParaRPr>
          </a:p>
          <a:p>
            <a:pPr marL="457200" marR="0" algn="just">
              <a:lnSpc>
                <a:spcPct val="115000"/>
              </a:lnSpc>
              <a:spcBef>
                <a:spcPts val="0"/>
              </a:spcBef>
              <a:spcAft>
                <a:spcPts val="0"/>
              </a:spcAft>
              <a:buNone/>
            </a:pPr>
            <a:r>
              <a:rPr lang="en-IN" dirty="0" smtClean="0">
                <a:latin typeface="Times New Roman"/>
                <a:ea typeface="Times New Roman"/>
                <a:cs typeface="Times New Roman"/>
              </a:rPr>
              <a:t> </a:t>
            </a:r>
            <a:endParaRPr lang="en-US" dirty="0">
              <a:ea typeface="Times New Roman"/>
              <a:cs typeface="Times New Roman"/>
            </a:endParaRPr>
          </a:p>
          <a:p>
            <a:pPr lvl="0" algn="ctr">
              <a:lnSpc>
                <a:spcPct val="115000"/>
              </a:lnSpc>
              <a:spcBef>
                <a:spcPts val="0"/>
              </a:spcBef>
              <a:buFont typeface="Wingdings"/>
              <a:buChar char=""/>
            </a:pPr>
            <a:r>
              <a:rPr lang="en-IN" sz="4600" b="1" dirty="0" smtClean="0">
                <a:solidFill>
                  <a:srgbClr val="FF0000"/>
                </a:solidFill>
                <a:latin typeface="Times New Roman"/>
                <a:ea typeface="Times New Roman"/>
                <a:cs typeface="Times New Roman"/>
              </a:rPr>
              <a:t>ILLUSION: -</a:t>
            </a:r>
          </a:p>
          <a:p>
            <a:pPr lvl="0" algn="ctr">
              <a:lnSpc>
                <a:spcPct val="115000"/>
              </a:lnSpc>
              <a:spcBef>
                <a:spcPts val="0"/>
              </a:spcBef>
              <a:buNone/>
            </a:pPr>
            <a:r>
              <a:rPr lang="en-IN" dirty="0" smtClean="0">
                <a:latin typeface="Times New Roman"/>
                <a:ea typeface="Times New Roman"/>
                <a:cs typeface="Times New Roman"/>
              </a:rPr>
              <a:t>The misinterpretation of a real , external sensory experience. it is mental misperception of actual sensory stimuli.</a:t>
            </a:r>
            <a:endParaRPr lang="en-US" dirty="0" smtClean="0">
              <a:ea typeface="Times New Roman"/>
              <a:cs typeface="Times New Roman"/>
            </a:endParaRPr>
          </a:p>
          <a:p>
            <a:pPr marL="0" marR="0" indent="57150" algn="ctr">
              <a:lnSpc>
                <a:spcPct val="115000"/>
              </a:lnSpc>
              <a:spcBef>
                <a:spcPts val="0"/>
              </a:spcBef>
              <a:spcAft>
                <a:spcPts val="0"/>
              </a:spcAft>
            </a:pPr>
            <a:r>
              <a:rPr lang="en-IN" b="1" dirty="0" smtClean="0">
                <a:latin typeface="Times New Roman"/>
                <a:ea typeface="Times New Roman"/>
                <a:cs typeface="Times New Roman"/>
              </a:rPr>
              <a:t>Ex.: in the dark the rope which Is misinterpretation as snake.</a:t>
            </a:r>
            <a:endParaRPr lang="en-US" dirty="0">
              <a:ea typeface="Times New Roman"/>
              <a:cs typeface="Times New Roman"/>
            </a:endParaRPr>
          </a:p>
          <a:p>
            <a:pPr marL="0" marR="0" indent="57150" algn="just">
              <a:lnSpc>
                <a:spcPct val="115000"/>
              </a:lnSpc>
              <a:spcBef>
                <a:spcPts val="0"/>
              </a:spcBef>
              <a:spcAft>
                <a:spcPts val="0"/>
              </a:spcAft>
              <a:buNone/>
            </a:pPr>
            <a:endParaRPr lang="en-US" dirty="0">
              <a:ea typeface="Times New Roman"/>
              <a:cs typeface="Times New Roman"/>
            </a:endParaRPr>
          </a:p>
          <a:p>
            <a:endParaRPr lang="en-US" dirty="0"/>
          </a:p>
        </p:txBody>
      </p:sp>
      <p:pic>
        <p:nvPicPr>
          <p:cNvPr id="4" name="Picture 3" descr="3695d85d3196deb614240f696efa0865.jpg"/>
          <p:cNvPicPr>
            <a:picLocks noChangeAspect="1"/>
          </p:cNvPicPr>
          <p:nvPr/>
        </p:nvPicPr>
        <p:blipFill>
          <a:blip r:embed="rId2"/>
          <a:stretch>
            <a:fillRect/>
          </a:stretch>
        </p:blipFill>
        <p:spPr>
          <a:xfrm>
            <a:off x="2743200" y="4572000"/>
            <a:ext cx="4267200" cy="2057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1"/>
            <a:ext cx="9144000" cy="32004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lvl="0" algn="ctr">
              <a:lnSpc>
                <a:spcPct val="115000"/>
              </a:lnSpc>
              <a:spcBef>
                <a:spcPts val="0"/>
              </a:spcBef>
              <a:buNone/>
            </a:pPr>
            <a:r>
              <a:rPr lang="en-IN" b="1" dirty="0" smtClean="0">
                <a:solidFill>
                  <a:schemeClr val="tx2">
                    <a:lumMod val="75000"/>
                  </a:schemeClr>
                </a:solidFill>
                <a:latin typeface="Times New Roman"/>
                <a:ea typeface="Times New Roman"/>
                <a:cs typeface="Times New Roman"/>
              </a:rPr>
              <a:t>HALLUCINATION </a:t>
            </a:r>
          </a:p>
          <a:p>
            <a:pPr marL="514350" algn="ctr">
              <a:lnSpc>
                <a:spcPct val="115000"/>
              </a:lnSpc>
              <a:spcBef>
                <a:spcPts val="0"/>
              </a:spcBef>
            </a:pPr>
            <a:r>
              <a:rPr lang="en-US" b="1" dirty="0" smtClean="0">
                <a:ea typeface="Times New Roman"/>
                <a:cs typeface="Times New Roman"/>
              </a:rPr>
              <a:t>A false sensory perception in the absence of an actual external stimulus.</a:t>
            </a:r>
          </a:p>
          <a:p>
            <a:pPr marL="0" marR="0" indent="57150" algn="ctr">
              <a:lnSpc>
                <a:spcPct val="115000"/>
              </a:lnSpc>
              <a:spcBef>
                <a:spcPts val="0"/>
              </a:spcBef>
              <a:spcAft>
                <a:spcPts val="1000"/>
              </a:spcAft>
            </a:pPr>
            <a:r>
              <a:rPr lang="en-IN" b="1" dirty="0" smtClean="0">
                <a:latin typeface="Times New Roman"/>
                <a:ea typeface="Times New Roman"/>
                <a:cs typeface="Times New Roman"/>
              </a:rPr>
              <a:t>Ex.: hearing voices when actually nobody is talking in the surrounding area  and the person actually believe the people are talking</a:t>
            </a:r>
            <a:endParaRPr lang="en-US" dirty="0"/>
          </a:p>
        </p:txBody>
      </p:sp>
      <p:pic>
        <p:nvPicPr>
          <p:cNvPr id="4" name="Picture 3" descr="schizophrenia.jpg"/>
          <p:cNvPicPr>
            <a:picLocks noChangeAspect="1"/>
          </p:cNvPicPr>
          <p:nvPr/>
        </p:nvPicPr>
        <p:blipFill>
          <a:blip r:embed="rId2"/>
          <a:stretch>
            <a:fillRect/>
          </a:stretch>
        </p:blipFill>
        <p:spPr>
          <a:xfrm>
            <a:off x="3048000" y="3733800"/>
            <a:ext cx="3733800" cy="3124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92D050"/>
          </a:solidFill>
        </p:spPr>
        <p:txBody>
          <a:bodyPr>
            <a:normAutofit fontScale="90000"/>
          </a:bodyPr>
          <a:lstStyle/>
          <a:p>
            <a:pPr marL="0" marR="0" algn="just">
              <a:lnSpc>
                <a:spcPct val="115000"/>
              </a:lnSpc>
              <a:spcBef>
                <a:spcPts val="0"/>
              </a:spcBef>
              <a:spcAft>
                <a:spcPts val="1000"/>
              </a:spcAft>
            </a:pPr>
            <a:r>
              <a:rPr lang="en-IN" b="1" dirty="0" smtClean="0">
                <a:latin typeface="Times New Roman"/>
                <a:ea typeface="Times New Roman"/>
                <a:cs typeface="Times New Roman"/>
              </a:rPr>
              <a:t/>
            </a:r>
            <a:br>
              <a:rPr lang="en-IN" b="1" dirty="0" smtClean="0">
                <a:latin typeface="Times New Roman"/>
                <a:ea typeface="Times New Roman"/>
                <a:cs typeface="Times New Roman"/>
              </a:rPr>
            </a:br>
            <a:r>
              <a:rPr lang="en-IN" b="1" dirty="0">
                <a:latin typeface="Times New Roman"/>
                <a:ea typeface="Times New Roman"/>
                <a:cs typeface="Times New Roman"/>
              </a:rPr>
              <a:t/>
            </a:r>
            <a:br>
              <a:rPr lang="en-IN" b="1" dirty="0">
                <a:latin typeface="Times New Roman"/>
                <a:ea typeface="Times New Roman"/>
                <a:cs typeface="Times New Roman"/>
              </a:rPr>
            </a:br>
            <a:r>
              <a:rPr lang="en-IN" b="1" dirty="0" smtClean="0">
                <a:solidFill>
                  <a:srgbClr val="C00000"/>
                </a:solidFill>
                <a:latin typeface="Times New Roman"/>
                <a:ea typeface="Times New Roman"/>
                <a:cs typeface="Times New Roman"/>
              </a:rPr>
              <a:t>Human behaviour consist of 3 domains</a:t>
            </a:r>
            <a:r>
              <a:rPr lang="en-IN" b="1" dirty="0" smtClean="0">
                <a:latin typeface="Times New Roman"/>
                <a:ea typeface="Times New Roman"/>
                <a:cs typeface="Times New Roman"/>
              </a:rPr>
              <a:t>…</a:t>
            </a:r>
            <a:r>
              <a:rPr lang="en-US" dirty="0">
                <a:ea typeface="Times New Roman"/>
                <a:cs typeface="Times New Roman"/>
              </a:rPr>
              <a:t/>
            </a:r>
            <a:br>
              <a:rPr lang="en-US" dirty="0">
                <a:ea typeface="Times New Roman"/>
                <a:cs typeface="Times New Roman"/>
              </a:rPr>
            </a:br>
            <a:r>
              <a:rPr lang="en-IN" b="1" dirty="0" smtClean="0">
                <a:latin typeface="Times New Roman"/>
                <a:ea typeface="Times New Roman"/>
                <a:cs typeface="Times New Roman"/>
              </a:rPr>
              <a:t> </a:t>
            </a:r>
            <a:r>
              <a:rPr lang="en-US" dirty="0">
                <a:ea typeface="Times New Roman"/>
                <a:cs typeface="Times New Roman"/>
              </a:rPr>
              <a:t/>
            </a:r>
            <a:br>
              <a:rPr lang="en-US" dirty="0">
                <a:ea typeface="Times New Roman"/>
                <a:cs typeface="Times New Roman"/>
              </a:rPr>
            </a:br>
            <a:endParaRPr lang="en-US" dirty="0"/>
          </a:p>
        </p:txBody>
      </p:sp>
      <p:graphicFrame>
        <p:nvGraphicFramePr>
          <p:cNvPr id="6" name="Content Placeholder 5"/>
          <p:cNvGraphicFramePr>
            <a:graphicFrameLocks noGrp="1"/>
          </p:cNvGraphicFramePr>
          <p:nvPr>
            <p:ph idx="1"/>
          </p:nvPr>
        </p:nvGraphicFramePr>
        <p:xfrm>
          <a:off x="0" y="1447800"/>
          <a:ext cx="89916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22" name="Picture 2" descr="http://learnpsychology.info/wp-content/uploads/2015/12/Understanding-human-behavior-psychology-facts-such-as.png"/>
          <p:cNvPicPr>
            <a:picLocks noChangeAspect="1" noChangeArrowheads="1"/>
          </p:cNvPicPr>
          <p:nvPr/>
        </p:nvPicPr>
        <p:blipFill>
          <a:blip r:embed="rId8"/>
          <a:srcRect/>
          <a:stretch>
            <a:fillRect/>
          </a:stretch>
        </p:blipFill>
        <p:spPr bwMode="auto">
          <a:xfrm>
            <a:off x="0" y="4495800"/>
            <a:ext cx="91440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EC098ABC-5F4C-4337-852C-0F978FFAE8C4}"/>
                                            </p:graphicEl>
                                          </p:spTgt>
                                        </p:tgtEl>
                                        <p:attrNameLst>
                                          <p:attrName>style.visibility</p:attrName>
                                        </p:attrNameLst>
                                      </p:cBhvr>
                                      <p:to>
                                        <p:strVal val="visible"/>
                                      </p:to>
                                    </p:set>
                                    <p:animEffect transition="in" filter="fade">
                                      <p:cBhvr>
                                        <p:cTn id="7" dur="2000"/>
                                        <p:tgtEl>
                                          <p:spTgt spid="6">
                                            <p:graphicEl>
                                              <a:dgm id="{EC098ABC-5F4C-4337-852C-0F978FFAE8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7D76DF74-C3B6-4583-B5C6-620EFB549109}"/>
                                            </p:graphicEl>
                                          </p:spTgt>
                                        </p:tgtEl>
                                        <p:attrNameLst>
                                          <p:attrName>style.visibility</p:attrName>
                                        </p:attrNameLst>
                                      </p:cBhvr>
                                      <p:to>
                                        <p:strVal val="visible"/>
                                      </p:to>
                                    </p:set>
                                    <p:animEffect transition="in" filter="fade">
                                      <p:cBhvr>
                                        <p:cTn id="12" dur="2000"/>
                                        <p:tgtEl>
                                          <p:spTgt spid="6">
                                            <p:graphicEl>
                                              <a:dgm id="{7D76DF74-C3B6-4583-B5C6-620EFB54910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DB52B383-E620-4D6A-89D7-7195835B1F57}"/>
                                            </p:graphicEl>
                                          </p:spTgt>
                                        </p:tgtEl>
                                        <p:attrNameLst>
                                          <p:attrName>style.visibility</p:attrName>
                                        </p:attrNameLst>
                                      </p:cBhvr>
                                      <p:to>
                                        <p:strVal val="visible"/>
                                      </p:to>
                                    </p:set>
                                    <p:animEffect transition="in" filter="fade">
                                      <p:cBhvr>
                                        <p:cTn id="15" dur="2000"/>
                                        <p:tgtEl>
                                          <p:spTgt spid="6">
                                            <p:graphicEl>
                                              <a:dgm id="{DB52B383-E620-4D6A-89D7-7195835B1F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0C474D98-AAE0-4F4E-997D-DE593AAA4A08}"/>
                                            </p:graphicEl>
                                          </p:spTgt>
                                        </p:tgtEl>
                                        <p:attrNameLst>
                                          <p:attrName>style.visibility</p:attrName>
                                        </p:attrNameLst>
                                      </p:cBhvr>
                                      <p:to>
                                        <p:strVal val="visible"/>
                                      </p:to>
                                    </p:set>
                                    <p:animEffect transition="in" filter="fade">
                                      <p:cBhvr>
                                        <p:cTn id="20" dur="2000"/>
                                        <p:tgtEl>
                                          <p:spTgt spid="6">
                                            <p:graphicEl>
                                              <a:dgm id="{0C474D98-AAE0-4F4E-997D-DE593AAA4A0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122E255E-4C26-4B70-884F-51844CEFD28F}"/>
                                            </p:graphicEl>
                                          </p:spTgt>
                                        </p:tgtEl>
                                        <p:attrNameLst>
                                          <p:attrName>style.visibility</p:attrName>
                                        </p:attrNameLst>
                                      </p:cBhvr>
                                      <p:to>
                                        <p:strVal val="visible"/>
                                      </p:to>
                                    </p:set>
                                    <p:animEffect transition="in" filter="fade">
                                      <p:cBhvr>
                                        <p:cTn id="23" dur="2000"/>
                                        <p:tgtEl>
                                          <p:spTgt spid="6">
                                            <p:graphicEl>
                                              <a:dgm id="{122E255E-4C26-4B70-884F-51844CEFD2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350520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lvl="0" algn="ctr">
              <a:lnSpc>
                <a:spcPct val="115000"/>
              </a:lnSpc>
              <a:spcBef>
                <a:spcPts val="0"/>
              </a:spcBef>
              <a:buNone/>
            </a:pPr>
            <a:endParaRPr lang="en-IN" b="1" dirty="0" smtClean="0">
              <a:solidFill>
                <a:srgbClr val="C00000"/>
              </a:solidFill>
              <a:latin typeface="Times New Roman"/>
              <a:ea typeface="Times New Roman"/>
              <a:cs typeface="Times New Roman"/>
            </a:endParaRPr>
          </a:p>
          <a:p>
            <a:pPr lvl="0" algn="ctr">
              <a:lnSpc>
                <a:spcPct val="115000"/>
              </a:lnSpc>
              <a:spcBef>
                <a:spcPts val="0"/>
              </a:spcBef>
              <a:buNone/>
            </a:pPr>
            <a:r>
              <a:rPr lang="en-IN" sz="3800" b="1" dirty="0" smtClean="0">
                <a:solidFill>
                  <a:schemeClr val="tx2">
                    <a:lumMod val="75000"/>
                  </a:schemeClr>
                </a:solidFill>
                <a:latin typeface="Times New Roman"/>
                <a:ea typeface="Times New Roman"/>
                <a:cs typeface="Times New Roman"/>
              </a:rPr>
              <a:t>AUDITORY HALLUCINATION</a:t>
            </a:r>
            <a:r>
              <a:rPr lang="en-IN" sz="3800" dirty="0" smtClean="0">
                <a:solidFill>
                  <a:schemeClr val="tx2">
                    <a:lumMod val="75000"/>
                  </a:schemeClr>
                </a:solidFill>
                <a:latin typeface="Times New Roman"/>
                <a:ea typeface="Times New Roman"/>
                <a:cs typeface="Times New Roman"/>
              </a:rPr>
              <a:t> </a:t>
            </a:r>
          </a:p>
          <a:p>
            <a:pPr lvl="0" algn="ctr">
              <a:lnSpc>
                <a:spcPct val="115000"/>
              </a:lnSpc>
              <a:spcBef>
                <a:spcPts val="0"/>
              </a:spcBef>
              <a:buNone/>
            </a:pPr>
            <a:r>
              <a:rPr lang="en-IN" b="1" dirty="0" smtClean="0">
                <a:solidFill>
                  <a:srgbClr val="C00000"/>
                </a:solidFill>
                <a:latin typeface="Times New Roman"/>
                <a:ea typeface="Times New Roman"/>
                <a:cs typeface="Times New Roman"/>
              </a:rPr>
              <a:t>: it is also known as hallucination of hearing . this is the frequent form of perceptual disturbances when the patient hears the voices of people talking , buzzing noises or ill-</a:t>
            </a:r>
            <a:r>
              <a:rPr lang="en-IN" b="1" dirty="0" err="1" smtClean="0">
                <a:solidFill>
                  <a:srgbClr val="C00000"/>
                </a:solidFill>
                <a:latin typeface="Times New Roman"/>
                <a:ea typeface="Times New Roman"/>
                <a:cs typeface="Times New Roman"/>
              </a:rPr>
              <a:t>defind</a:t>
            </a:r>
            <a:r>
              <a:rPr lang="en-IN" b="1" dirty="0" smtClean="0">
                <a:solidFill>
                  <a:srgbClr val="C00000"/>
                </a:solidFill>
                <a:latin typeface="Times New Roman"/>
                <a:ea typeface="Times New Roman"/>
                <a:cs typeface="Times New Roman"/>
              </a:rPr>
              <a:t> sounds.   Some time he may hear the noises , such as somebody is knocking at the door , someone is telling him not to eat food</a:t>
            </a:r>
            <a:r>
              <a:rPr lang="en-IN" b="1" dirty="0" smtClean="0">
                <a:latin typeface="Times New Roman"/>
                <a:ea typeface="Times New Roman"/>
                <a:cs typeface="Times New Roman"/>
              </a:rPr>
              <a:t>.</a:t>
            </a:r>
          </a:p>
        </p:txBody>
      </p:sp>
      <p:pic>
        <p:nvPicPr>
          <p:cNvPr id="4" name="Picture 3" descr="auditory-hallucination.jpg"/>
          <p:cNvPicPr>
            <a:picLocks noChangeAspect="1"/>
          </p:cNvPicPr>
          <p:nvPr/>
        </p:nvPicPr>
        <p:blipFill>
          <a:blip r:embed="rId2"/>
          <a:stretch>
            <a:fillRect/>
          </a:stretch>
        </p:blipFill>
        <p:spPr>
          <a:xfrm>
            <a:off x="1371600" y="4191000"/>
            <a:ext cx="6477000" cy="2667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1"/>
            <a:ext cx="8229600" cy="3276600"/>
          </a:xfrm>
        </p:spPr>
        <p:style>
          <a:lnRef idx="1">
            <a:schemeClr val="dk1"/>
          </a:lnRef>
          <a:fillRef idx="2">
            <a:schemeClr val="dk1"/>
          </a:fillRef>
          <a:effectRef idx="1">
            <a:schemeClr val="dk1"/>
          </a:effectRef>
          <a:fontRef idx="minor">
            <a:schemeClr val="dk1"/>
          </a:fontRef>
        </p:style>
        <p:txBody>
          <a:bodyPr>
            <a:normAutofit fontScale="92500"/>
          </a:bodyPr>
          <a:lstStyle/>
          <a:p>
            <a:pPr lvl="0" algn="ctr">
              <a:lnSpc>
                <a:spcPct val="115000"/>
              </a:lnSpc>
              <a:spcBef>
                <a:spcPts val="0"/>
              </a:spcBef>
              <a:buNone/>
            </a:pPr>
            <a:r>
              <a:rPr lang="en-IN" sz="3400" b="1" dirty="0" smtClean="0">
                <a:solidFill>
                  <a:schemeClr val="accent4">
                    <a:lumMod val="50000"/>
                  </a:schemeClr>
                </a:solidFill>
                <a:latin typeface="Times New Roman"/>
                <a:ea typeface="Times New Roman"/>
                <a:cs typeface="Times New Roman"/>
              </a:rPr>
              <a:t>VISUAL HALLUCINATION</a:t>
            </a:r>
          </a:p>
          <a:p>
            <a:pPr lvl="0" algn="just">
              <a:lnSpc>
                <a:spcPct val="115000"/>
              </a:lnSpc>
              <a:spcBef>
                <a:spcPts val="0"/>
              </a:spcBef>
              <a:buNone/>
            </a:pPr>
            <a:r>
              <a:rPr lang="en-IN" sz="3400" b="1" dirty="0" smtClean="0">
                <a:latin typeface="Times New Roman"/>
                <a:ea typeface="Times New Roman"/>
                <a:cs typeface="Times New Roman"/>
              </a:rPr>
              <a:t> </a:t>
            </a:r>
            <a:r>
              <a:rPr lang="en-IN" sz="3400" dirty="0" smtClean="0">
                <a:latin typeface="Times New Roman"/>
                <a:ea typeface="Times New Roman"/>
                <a:cs typeface="Times New Roman"/>
              </a:rPr>
              <a:t> it is commonly known as hallucination of sight . the patient may have a frightful visual experiences or a pleasant one. Like patient look and said ,”</a:t>
            </a:r>
            <a:r>
              <a:rPr lang="en-IN" sz="3400" b="1" dirty="0" smtClean="0">
                <a:latin typeface="Times New Roman"/>
                <a:ea typeface="Times New Roman"/>
                <a:cs typeface="Times New Roman"/>
              </a:rPr>
              <a:t>some one is coming to kill me</a:t>
            </a:r>
            <a:r>
              <a:rPr lang="en-IN" sz="3400" dirty="0" smtClean="0">
                <a:latin typeface="Times New Roman"/>
                <a:ea typeface="Times New Roman"/>
                <a:cs typeface="Times New Roman"/>
              </a:rPr>
              <a:t> .”</a:t>
            </a:r>
            <a:endParaRPr lang="en-US" sz="3400" dirty="0" smtClean="0">
              <a:ea typeface="Times New Roman"/>
              <a:cs typeface="Times New Roman"/>
            </a:endParaRPr>
          </a:p>
          <a:p>
            <a:pPr marL="228600" marR="0" algn="just">
              <a:lnSpc>
                <a:spcPct val="115000"/>
              </a:lnSpc>
              <a:spcBef>
                <a:spcPts val="0"/>
              </a:spcBef>
              <a:spcAft>
                <a:spcPts val="0"/>
              </a:spcAft>
              <a:buNone/>
            </a:pPr>
            <a:endParaRPr lang="en-US" dirty="0" smtClean="0">
              <a:ea typeface="Times New Roman"/>
              <a:cs typeface="Times New Roman"/>
            </a:endParaRPr>
          </a:p>
          <a:p>
            <a:pPr marL="228600" marR="0" algn="just">
              <a:lnSpc>
                <a:spcPct val="115000"/>
              </a:lnSpc>
              <a:spcBef>
                <a:spcPts val="0"/>
              </a:spcBef>
              <a:spcAft>
                <a:spcPts val="0"/>
              </a:spcAft>
              <a:buNone/>
            </a:pPr>
            <a:endParaRPr lang="en-US" dirty="0" smtClean="0">
              <a:ea typeface="Times New Roman"/>
              <a:cs typeface="Times New Roman"/>
            </a:endParaRPr>
          </a:p>
        </p:txBody>
      </p:sp>
      <p:pic>
        <p:nvPicPr>
          <p:cNvPr id="4" name="Picture 3" descr="auditory_hallucin.png"/>
          <p:cNvPicPr>
            <a:picLocks noChangeAspect="1"/>
          </p:cNvPicPr>
          <p:nvPr/>
        </p:nvPicPr>
        <p:blipFill>
          <a:blip r:embed="rId2"/>
          <a:stretch>
            <a:fillRect/>
          </a:stretch>
        </p:blipFill>
        <p:spPr>
          <a:xfrm>
            <a:off x="1524000" y="4343400"/>
            <a:ext cx="5791200" cy="23145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229600" cy="32004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algn="ctr">
              <a:lnSpc>
                <a:spcPct val="115000"/>
              </a:lnSpc>
              <a:spcBef>
                <a:spcPts val="0"/>
              </a:spcBef>
              <a:buNone/>
              <a:tabLst>
                <a:tab pos="0" algn="l"/>
              </a:tabLst>
            </a:pPr>
            <a:r>
              <a:rPr lang="en-IN" b="1" dirty="0" smtClean="0">
                <a:solidFill>
                  <a:srgbClr val="FFFF00"/>
                </a:solidFill>
                <a:latin typeface="Times New Roman"/>
                <a:ea typeface="Times New Roman"/>
                <a:cs typeface="Times New Roman"/>
              </a:rPr>
              <a:t>OLFACTORY HALLUCINATION</a:t>
            </a:r>
          </a:p>
          <a:p>
            <a:pPr lvl="0" algn="ctr">
              <a:lnSpc>
                <a:spcPct val="115000"/>
              </a:lnSpc>
              <a:spcBef>
                <a:spcPts val="0"/>
              </a:spcBef>
              <a:buNone/>
              <a:tabLst>
                <a:tab pos="0" algn="l"/>
              </a:tabLst>
            </a:pPr>
            <a:r>
              <a:rPr lang="en-IN" dirty="0" smtClean="0">
                <a:latin typeface="Times New Roman"/>
                <a:ea typeface="Times New Roman"/>
                <a:cs typeface="Times New Roman"/>
              </a:rPr>
              <a:t>  F</a:t>
            </a:r>
            <a:r>
              <a:rPr lang="gu-IN" dirty="0" smtClean="0">
                <a:latin typeface="Times New Roman"/>
                <a:ea typeface="Times New Roman"/>
                <a:cs typeface="Times New Roman"/>
              </a:rPr>
              <a:t>A</a:t>
            </a:r>
            <a:r>
              <a:rPr lang="en-IN" dirty="0" smtClean="0">
                <a:latin typeface="Times New Roman"/>
                <a:ea typeface="Times New Roman"/>
                <a:cs typeface="Times New Roman"/>
              </a:rPr>
              <a:t>LSE PERCEPTION OF SMELL</a:t>
            </a:r>
          </a:p>
          <a:p>
            <a:pPr lvl="0" algn="ctr">
              <a:lnSpc>
                <a:spcPct val="115000"/>
              </a:lnSpc>
              <a:spcBef>
                <a:spcPts val="0"/>
              </a:spcBef>
              <a:buNone/>
              <a:tabLst>
                <a:tab pos="0" algn="l"/>
              </a:tabLst>
            </a:pPr>
            <a:endParaRPr lang="en-IN" dirty="0" smtClean="0">
              <a:latin typeface="Times New Roman"/>
              <a:ea typeface="Times New Roman"/>
              <a:cs typeface="Times New Roman"/>
            </a:endParaRPr>
          </a:p>
          <a:p>
            <a:pPr lvl="0" algn="ctr">
              <a:lnSpc>
                <a:spcPct val="115000"/>
              </a:lnSpc>
              <a:spcBef>
                <a:spcPts val="0"/>
              </a:spcBef>
              <a:buNone/>
              <a:tabLst>
                <a:tab pos="0" algn="l"/>
              </a:tabLst>
            </a:pPr>
            <a:r>
              <a:rPr lang="en-IN" b="1" dirty="0" smtClean="0">
                <a:solidFill>
                  <a:srgbClr val="00B0F0"/>
                </a:solidFill>
                <a:latin typeface="Times New Roman"/>
                <a:ea typeface="Times New Roman"/>
                <a:cs typeface="Times New Roman"/>
              </a:rPr>
              <a:t>EX. SMELL OF VOMITS , BODIES BEING BURNT</a:t>
            </a:r>
            <a:endParaRPr lang="en-US" b="1" dirty="0" smtClean="0">
              <a:solidFill>
                <a:srgbClr val="00B0F0"/>
              </a:solidFill>
            </a:endParaRPr>
          </a:p>
          <a:p>
            <a:endParaRPr lang="en-US" dirty="0"/>
          </a:p>
        </p:txBody>
      </p:sp>
      <p:pic>
        <p:nvPicPr>
          <p:cNvPr id="4" name="Picture 3" descr="11cases.xlarge1.jpg"/>
          <p:cNvPicPr>
            <a:picLocks noChangeAspect="1"/>
          </p:cNvPicPr>
          <p:nvPr/>
        </p:nvPicPr>
        <p:blipFill>
          <a:blip r:embed="rId2"/>
          <a:stretch>
            <a:fillRect/>
          </a:stretch>
        </p:blipFill>
        <p:spPr>
          <a:xfrm>
            <a:off x="1752600" y="3810000"/>
            <a:ext cx="5715000" cy="24765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1"/>
            <a:ext cx="9144000" cy="338400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lnSpc>
                <a:spcPct val="115000"/>
              </a:lnSpc>
              <a:spcBef>
                <a:spcPts val="0"/>
              </a:spcBef>
              <a:tabLst>
                <a:tab pos="0" algn="l"/>
              </a:tabLst>
            </a:pPr>
            <a:endParaRPr lang="en-IN" sz="3200" b="1" dirty="0" smtClean="0">
              <a:solidFill>
                <a:srgbClr val="C00000"/>
              </a:solidFill>
              <a:latin typeface="Arial Black" pitchFamily="34" charset="0"/>
              <a:ea typeface="Times New Roman"/>
              <a:cs typeface="Times New Roman"/>
            </a:endParaRPr>
          </a:p>
          <a:p>
            <a:pPr lvl="0" algn="ctr">
              <a:lnSpc>
                <a:spcPct val="115000"/>
              </a:lnSpc>
              <a:spcBef>
                <a:spcPts val="0"/>
              </a:spcBef>
              <a:tabLst>
                <a:tab pos="0" algn="l"/>
              </a:tabLst>
            </a:pPr>
            <a:r>
              <a:rPr lang="en-IN" sz="3200" b="1" dirty="0" smtClean="0">
                <a:solidFill>
                  <a:srgbClr val="C00000"/>
                </a:solidFill>
                <a:latin typeface="Arial Black" pitchFamily="34" charset="0"/>
                <a:ea typeface="Times New Roman"/>
                <a:cs typeface="Times New Roman"/>
              </a:rPr>
              <a:t>GUSTATORY HALLUCINATION </a:t>
            </a:r>
          </a:p>
          <a:p>
            <a:pPr lvl="0" algn="ctr">
              <a:lnSpc>
                <a:spcPct val="115000"/>
              </a:lnSpc>
              <a:spcBef>
                <a:spcPts val="0"/>
              </a:spcBef>
              <a:tabLst>
                <a:tab pos="0" algn="l"/>
              </a:tabLst>
            </a:pPr>
            <a:r>
              <a:rPr lang="en-IN" sz="2400" b="1" dirty="0" smtClean="0">
                <a:solidFill>
                  <a:schemeClr val="tx2">
                    <a:lumMod val="50000"/>
                  </a:schemeClr>
                </a:solidFill>
                <a:latin typeface="Times New Roman"/>
                <a:ea typeface="Times New Roman"/>
                <a:cs typeface="Times New Roman"/>
              </a:rPr>
              <a:t>The patient may say that something is added in his food which has a very bad taste. Most of the time gustatory hallucination are seen along with hallucination of smell.</a:t>
            </a:r>
          </a:p>
          <a:p>
            <a:pPr lvl="0" algn="ctr">
              <a:lnSpc>
                <a:spcPct val="115000"/>
              </a:lnSpc>
              <a:spcBef>
                <a:spcPts val="0"/>
              </a:spcBef>
              <a:tabLst>
                <a:tab pos="0" algn="l"/>
              </a:tabLst>
            </a:pPr>
            <a:r>
              <a:rPr lang="en-IN" sz="3200" b="1" dirty="0" smtClean="0">
                <a:solidFill>
                  <a:srgbClr val="002060"/>
                </a:solidFill>
                <a:latin typeface="Times New Roman"/>
                <a:ea typeface="Times New Roman"/>
                <a:cs typeface="Times New Roman"/>
              </a:rPr>
              <a:t>FALSE PERCEPTION OF TASTE</a:t>
            </a:r>
            <a:endParaRPr lang="en-US" sz="3200" b="1" dirty="0" smtClean="0">
              <a:solidFill>
                <a:srgbClr val="002060"/>
              </a:solidFill>
              <a:ea typeface="Times New Roman"/>
              <a:cs typeface="Times New Roman"/>
            </a:endParaRPr>
          </a:p>
          <a:p>
            <a:pPr marL="228600" marR="0" algn="just">
              <a:lnSpc>
                <a:spcPct val="115000"/>
              </a:lnSpc>
              <a:spcBef>
                <a:spcPts val="0"/>
              </a:spcBef>
              <a:spcAft>
                <a:spcPts val="0"/>
              </a:spcAft>
              <a:tabLst>
                <a:tab pos="0" algn="l"/>
              </a:tabLst>
            </a:pPr>
            <a:r>
              <a:rPr lang="en-IN" dirty="0" smtClean="0">
                <a:latin typeface="Times New Roman"/>
                <a:ea typeface="Times New Roman"/>
                <a:cs typeface="Times New Roman"/>
              </a:rPr>
              <a:t> </a:t>
            </a:r>
            <a:endParaRPr lang="en-US" b="1" dirty="0" smtClean="0">
              <a:ea typeface="Times New Roman"/>
              <a:cs typeface="Times New Roman"/>
            </a:endParaRPr>
          </a:p>
        </p:txBody>
      </p:sp>
      <p:pic>
        <p:nvPicPr>
          <p:cNvPr id="5" name="Picture 4" descr="dysgeusia2.jpg"/>
          <p:cNvPicPr>
            <a:picLocks noChangeAspect="1"/>
          </p:cNvPicPr>
          <p:nvPr/>
        </p:nvPicPr>
        <p:blipFill>
          <a:blip r:embed="rId2"/>
          <a:stretch>
            <a:fillRect/>
          </a:stretch>
        </p:blipFill>
        <p:spPr>
          <a:xfrm>
            <a:off x="2286000" y="4495800"/>
            <a:ext cx="4572000" cy="2362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21336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lvl="0" algn="ctr">
              <a:lnSpc>
                <a:spcPct val="115000"/>
              </a:lnSpc>
              <a:spcBef>
                <a:spcPts val="0"/>
              </a:spcBef>
              <a:spcAft>
                <a:spcPts val="1000"/>
              </a:spcAft>
              <a:buNone/>
              <a:tabLst>
                <a:tab pos="0" algn="l"/>
              </a:tabLst>
            </a:pPr>
            <a:r>
              <a:rPr lang="en-IN" sz="4000" b="1" dirty="0" smtClean="0">
                <a:solidFill>
                  <a:srgbClr val="002060"/>
                </a:solidFill>
                <a:latin typeface="Arial Black" pitchFamily="34" charset="0"/>
                <a:ea typeface="Times New Roman"/>
                <a:cs typeface="Times New Roman"/>
              </a:rPr>
              <a:t>TACTILE HALLUCINATION </a:t>
            </a:r>
          </a:p>
          <a:p>
            <a:pPr lvl="0" algn="ctr">
              <a:lnSpc>
                <a:spcPct val="115000"/>
              </a:lnSpc>
              <a:spcBef>
                <a:spcPts val="0"/>
              </a:spcBef>
              <a:spcAft>
                <a:spcPts val="1000"/>
              </a:spcAft>
              <a:tabLst>
                <a:tab pos="0" algn="l"/>
              </a:tabLst>
            </a:pPr>
            <a:r>
              <a:rPr lang="en-IN" dirty="0" smtClean="0">
                <a:solidFill>
                  <a:srgbClr val="002060"/>
                </a:solidFill>
                <a:latin typeface="Arial Black" pitchFamily="34" charset="0"/>
                <a:ea typeface="Times New Roman"/>
                <a:cs typeface="Times New Roman"/>
              </a:rPr>
              <a:t> it </a:t>
            </a:r>
            <a:r>
              <a:rPr lang="en-IN" dirty="0" err="1" smtClean="0">
                <a:solidFill>
                  <a:srgbClr val="002060"/>
                </a:solidFill>
                <a:latin typeface="Arial Black" pitchFamily="34" charset="0"/>
                <a:ea typeface="Times New Roman"/>
                <a:cs typeface="Times New Roman"/>
              </a:rPr>
              <a:t>It</a:t>
            </a:r>
            <a:r>
              <a:rPr lang="en-IN" dirty="0" smtClean="0">
                <a:solidFill>
                  <a:srgbClr val="002060"/>
                </a:solidFill>
                <a:latin typeface="Arial Black" pitchFamily="34" charset="0"/>
                <a:ea typeface="Times New Roman"/>
                <a:cs typeface="Times New Roman"/>
              </a:rPr>
              <a:t> s also known as hallucination of touch or hepatic hallucination </a:t>
            </a:r>
            <a:r>
              <a:rPr lang="en-IN" dirty="0" smtClean="0">
                <a:latin typeface="Arial Black" pitchFamily="34" charset="0"/>
                <a:ea typeface="Times New Roman"/>
                <a:cs typeface="Times New Roman"/>
              </a:rPr>
              <a:t>.</a:t>
            </a:r>
          </a:p>
          <a:p>
            <a:pPr lvl="0" algn="ctr">
              <a:lnSpc>
                <a:spcPct val="115000"/>
              </a:lnSpc>
              <a:spcBef>
                <a:spcPts val="0"/>
              </a:spcBef>
              <a:spcAft>
                <a:spcPts val="1000"/>
              </a:spcAft>
              <a:tabLst>
                <a:tab pos="0" algn="l"/>
              </a:tabLst>
            </a:pPr>
            <a:endParaRPr lang="en-US" dirty="0" smtClean="0">
              <a:ea typeface="Times New Roman"/>
              <a:cs typeface="Times New Roman"/>
            </a:endParaRPr>
          </a:p>
          <a:p>
            <a:endParaRPr lang="en-US" dirty="0"/>
          </a:p>
        </p:txBody>
      </p:sp>
      <p:pic>
        <p:nvPicPr>
          <p:cNvPr id="4" name="Picture 3" descr="insectos-piel-hormigas-480x270.jpg"/>
          <p:cNvPicPr>
            <a:picLocks noChangeAspect="1"/>
          </p:cNvPicPr>
          <p:nvPr/>
        </p:nvPicPr>
        <p:blipFill>
          <a:blip r:embed="rId2"/>
          <a:stretch>
            <a:fillRect/>
          </a:stretch>
        </p:blipFill>
        <p:spPr>
          <a:xfrm>
            <a:off x="1981200" y="2971800"/>
            <a:ext cx="4572000" cy="257175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3124199"/>
          </a:xfrm>
        </p:spPr>
        <p:style>
          <a:lnRef idx="1">
            <a:schemeClr val="accent3"/>
          </a:lnRef>
          <a:fillRef idx="2">
            <a:schemeClr val="accent3"/>
          </a:fillRef>
          <a:effectRef idx="1">
            <a:schemeClr val="accent3"/>
          </a:effectRef>
          <a:fontRef idx="minor">
            <a:schemeClr val="dk1"/>
          </a:fontRef>
        </p:style>
        <p:txBody>
          <a:bodyPr>
            <a:normAutofit/>
          </a:bodyPr>
          <a:lstStyle/>
          <a:p>
            <a:pPr lvl="0" algn="ctr">
              <a:lnSpc>
                <a:spcPct val="115000"/>
              </a:lnSpc>
              <a:spcBef>
                <a:spcPts val="0"/>
              </a:spcBef>
              <a:spcAft>
                <a:spcPts val="1000"/>
              </a:spcAft>
              <a:buNone/>
              <a:tabLst>
                <a:tab pos="0" algn="l"/>
              </a:tabLst>
            </a:pPr>
            <a:r>
              <a:rPr lang="en-IN" sz="3900" b="1" dirty="0" smtClean="0">
                <a:solidFill>
                  <a:srgbClr val="FF0000"/>
                </a:solidFill>
                <a:latin typeface="Arial Black" pitchFamily="34" charset="0"/>
                <a:ea typeface="Times New Roman"/>
                <a:cs typeface="Times New Roman"/>
              </a:rPr>
              <a:t>SOMATIC HALLUCINATION </a:t>
            </a:r>
          </a:p>
          <a:p>
            <a:pPr lvl="0" algn="just">
              <a:lnSpc>
                <a:spcPct val="115000"/>
              </a:lnSpc>
              <a:spcBef>
                <a:spcPts val="0"/>
              </a:spcBef>
              <a:spcAft>
                <a:spcPts val="1000"/>
              </a:spcAft>
              <a:tabLst>
                <a:tab pos="0" algn="l"/>
              </a:tabLst>
            </a:pPr>
            <a:r>
              <a:rPr lang="en-IN" dirty="0" smtClean="0">
                <a:solidFill>
                  <a:srgbClr val="FF0000"/>
                </a:solidFill>
                <a:latin typeface="Times New Roman"/>
                <a:ea typeface="Times New Roman"/>
                <a:cs typeface="Times New Roman"/>
              </a:rPr>
              <a:t> </a:t>
            </a:r>
            <a:r>
              <a:rPr lang="en-IN" b="1" dirty="0" smtClean="0">
                <a:solidFill>
                  <a:schemeClr val="tx2">
                    <a:lumMod val="50000"/>
                  </a:schemeClr>
                </a:solidFill>
                <a:latin typeface="Times New Roman"/>
                <a:ea typeface="Times New Roman"/>
                <a:cs typeface="Times New Roman"/>
              </a:rPr>
              <a:t>The patient has phantom phenomenon that a part of his body is missing or distorted . </a:t>
            </a:r>
          </a:p>
          <a:p>
            <a:pPr lvl="0" algn="just">
              <a:lnSpc>
                <a:spcPct val="115000"/>
              </a:lnSpc>
              <a:spcBef>
                <a:spcPts val="0"/>
              </a:spcBef>
              <a:spcAft>
                <a:spcPts val="1000"/>
              </a:spcAft>
              <a:tabLst>
                <a:tab pos="0" algn="l"/>
              </a:tabLst>
            </a:pPr>
            <a:r>
              <a:rPr lang="en-IN" b="1" dirty="0" smtClean="0">
                <a:solidFill>
                  <a:schemeClr val="tx2">
                    <a:lumMod val="50000"/>
                  </a:schemeClr>
                </a:solidFill>
                <a:latin typeface="Times New Roman"/>
                <a:ea typeface="Times New Roman"/>
                <a:cs typeface="Times New Roman"/>
              </a:rPr>
              <a:t>ex : person may say his legs is amputated.</a:t>
            </a:r>
          </a:p>
          <a:p>
            <a:endParaRPr lang="en-US" dirty="0"/>
          </a:p>
        </p:txBody>
      </p:sp>
      <p:pic>
        <p:nvPicPr>
          <p:cNvPr id="4" name="Picture 3" descr="download (3).jpg"/>
          <p:cNvPicPr>
            <a:picLocks noChangeAspect="1"/>
          </p:cNvPicPr>
          <p:nvPr/>
        </p:nvPicPr>
        <p:blipFill>
          <a:blip r:embed="rId2"/>
          <a:stretch>
            <a:fillRect/>
          </a:stretch>
        </p:blipFill>
        <p:spPr>
          <a:xfrm>
            <a:off x="2209800" y="4267200"/>
            <a:ext cx="4747565" cy="2590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algn="ctr">
              <a:lnSpc>
                <a:spcPct val="115000"/>
              </a:lnSpc>
              <a:spcBef>
                <a:spcPts val="0"/>
              </a:spcBef>
              <a:buFont typeface="Wingdings" pitchFamily="2" charset="2"/>
              <a:buChar char="q"/>
              <a:tabLst>
                <a:tab pos="0" algn="l"/>
              </a:tabLst>
            </a:pPr>
            <a:r>
              <a:rPr lang="en-IN" b="1" dirty="0" smtClean="0">
                <a:solidFill>
                  <a:schemeClr val="tx2">
                    <a:lumMod val="50000"/>
                  </a:schemeClr>
                </a:solidFill>
                <a:latin typeface="Arial Black" pitchFamily="34" charset="0"/>
                <a:ea typeface="Times New Roman"/>
                <a:cs typeface="Times New Roman"/>
              </a:rPr>
              <a:t>HYPOGONIC HALLUCINATION</a:t>
            </a:r>
          </a:p>
          <a:p>
            <a:pPr lvl="0" algn="ctr">
              <a:lnSpc>
                <a:spcPct val="115000"/>
              </a:lnSpc>
              <a:spcBef>
                <a:spcPts val="0"/>
              </a:spcBef>
              <a:buNone/>
              <a:tabLst>
                <a:tab pos="0" algn="l"/>
              </a:tabLst>
            </a:pPr>
            <a:r>
              <a:rPr lang="en-IN" dirty="0" smtClean="0">
                <a:solidFill>
                  <a:schemeClr val="tx2">
                    <a:lumMod val="50000"/>
                  </a:schemeClr>
                </a:solidFill>
                <a:latin typeface="Times New Roman"/>
                <a:ea typeface="Times New Roman"/>
                <a:cs typeface="Times New Roman"/>
              </a:rPr>
              <a:t>  it is occurs during the sleep .</a:t>
            </a:r>
          </a:p>
          <a:p>
            <a:pPr lvl="0" algn="ctr">
              <a:lnSpc>
                <a:spcPct val="115000"/>
              </a:lnSpc>
              <a:spcBef>
                <a:spcPts val="0"/>
              </a:spcBef>
              <a:buNone/>
              <a:tabLst>
                <a:tab pos="0" algn="l"/>
              </a:tabLst>
            </a:pPr>
            <a:endParaRPr lang="en-IN" dirty="0" smtClean="0">
              <a:solidFill>
                <a:srgbClr val="FF0000"/>
              </a:solidFill>
              <a:latin typeface="Times New Roman"/>
              <a:ea typeface="Times New Roman"/>
              <a:cs typeface="Times New Roman"/>
            </a:endParaRPr>
          </a:p>
          <a:p>
            <a:pPr lvl="0" algn="ctr">
              <a:lnSpc>
                <a:spcPct val="115000"/>
              </a:lnSpc>
              <a:spcBef>
                <a:spcPts val="0"/>
              </a:spcBef>
              <a:buNone/>
              <a:tabLst>
                <a:tab pos="0" algn="l"/>
              </a:tabLst>
            </a:pPr>
            <a:endParaRPr lang="en-IN" dirty="0" smtClean="0">
              <a:solidFill>
                <a:srgbClr val="FF0000"/>
              </a:solidFill>
              <a:latin typeface="Times New Roman"/>
              <a:ea typeface="Times New Roman"/>
              <a:cs typeface="Times New Roman"/>
            </a:endParaRPr>
          </a:p>
          <a:p>
            <a:pPr lvl="0" algn="ctr">
              <a:lnSpc>
                <a:spcPct val="115000"/>
              </a:lnSpc>
              <a:spcBef>
                <a:spcPts val="0"/>
              </a:spcBef>
              <a:buNone/>
              <a:tabLst>
                <a:tab pos="0" algn="l"/>
              </a:tabLst>
            </a:pPr>
            <a:endParaRPr lang="en-US" dirty="0" smtClean="0">
              <a:solidFill>
                <a:srgbClr val="FF0000"/>
              </a:solidFill>
              <a:ea typeface="Times New Roman"/>
              <a:cs typeface="Times New Roman"/>
            </a:endParaRPr>
          </a:p>
          <a:p>
            <a:pPr algn="ctr">
              <a:lnSpc>
                <a:spcPct val="115000"/>
              </a:lnSpc>
              <a:spcBef>
                <a:spcPts val="0"/>
              </a:spcBef>
              <a:spcAft>
                <a:spcPts val="1000"/>
              </a:spcAft>
              <a:buFont typeface="Wingdings" pitchFamily="2" charset="2"/>
              <a:buChar char="q"/>
              <a:tabLst>
                <a:tab pos="0" algn="l"/>
              </a:tabLst>
            </a:pPr>
            <a:r>
              <a:rPr lang="en-IN" b="1" dirty="0" smtClean="0">
                <a:solidFill>
                  <a:srgbClr val="002060"/>
                </a:solidFill>
                <a:latin typeface="Times New Roman"/>
                <a:ea typeface="Times New Roman"/>
                <a:cs typeface="Times New Roman"/>
              </a:rPr>
              <a:t>HYPNOSOMATIC HALLUCINATION</a:t>
            </a:r>
          </a:p>
          <a:p>
            <a:pPr lvl="0" algn="ctr">
              <a:lnSpc>
                <a:spcPct val="115000"/>
              </a:lnSpc>
              <a:spcBef>
                <a:spcPts val="0"/>
              </a:spcBef>
              <a:spcAft>
                <a:spcPts val="1000"/>
              </a:spcAft>
              <a:buNone/>
              <a:tabLst>
                <a:tab pos="0" algn="l"/>
              </a:tabLst>
            </a:pPr>
            <a:r>
              <a:rPr lang="en-IN" dirty="0" smtClean="0">
                <a:solidFill>
                  <a:srgbClr val="002060"/>
                </a:solidFill>
                <a:latin typeface="Times New Roman"/>
                <a:ea typeface="Times New Roman"/>
                <a:cs typeface="Times New Roman"/>
              </a:rPr>
              <a:t> its occurs while awake</a:t>
            </a:r>
            <a:r>
              <a:rPr lang="en-IN" dirty="0" smtClean="0">
                <a:latin typeface="Times New Roman"/>
                <a:ea typeface="Times New Roman"/>
                <a:cs typeface="Times New Roman"/>
              </a:rPr>
              <a:t>.</a:t>
            </a:r>
            <a:endParaRPr lang="en-US" dirty="0" smtClean="0"/>
          </a:p>
          <a:p>
            <a:endParaRPr lang="en-US" dirty="0"/>
          </a:p>
        </p:txBody>
      </p:sp>
      <p:pic>
        <p:nvPicPr>
          <p:cNvPr id="4" name="Picture 3" descr="images (8).jpg"/>
          <p:cNvPicPr>
            <a:picLocks noChangeAspect="1"/>
          </p:cNvPicPr>
          <p:nvPr/>
        </p:nvPicPr>
        <p:blipFill>
          <a:blip r:embed="rId2"/>
          <a:stretch>
            <a:fillRect/>
          </a:stretch>
        </p:blipFill>
        <p:spPr>
          <a:xfrm>
            <a:off x="1371600" y="1524000"/>
            <a:ext cx="6096000" cy="1600200"/>
          </a:xfrm>
          <a:prstGeom prst="rect">
            <a:avLst/>
          </a:prstGeom>
        </p:spPr>
      </p:pic>
      <p:pic>
        <p:nvPicPr>
          <p:cNvPr id="5" name="Picture 4" descr="bipolar-disorder-297x300.jpg"/>
          <p:cNvPicPr>
            <a:picLocks noChangeAspect="1"/>
          </p:cNvPicPr>
          <p:nvPr/>
        </p:nvPicPr>
        <p:blipFill>
          <a:blip r:embed="rId3"/>
          <a:stretch>
            <a:fillRect/>
          </a:stretch>
        </p:blipFill>
        <p:spPr>
          <a:xfrm>
            <a:off x="2819400" y="4495800"/>
            <a:ext cx="3886200" cy="2362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MULTIPLE CHOICE QUESTION</a:t>
            </a:r>
            <a:endParaRPr lang="en-US" b="1"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marL="514350" indent="-514350">
              <a:lnSpc>
                <a:spcPct val="150000"/>
              </a:lnSpc>
              <a:buFont typeface="+mj-lt"/>
              <a:buAutoNum type="arabicPeriod"/>
            </a:pPr>
            <a:r>
              <a:rPr lang="en-US" b="1" dirty="0" smtClean="0">
                <a:solidFill>
                  <a:srgbClr val="FF0000"/>
                </a:solidFill>
                <a:latin typeface="Times New Roman" pitchFamily="18" charset="0"/>
                <a:cs typeface="Times New Roman" pitchFamily="18" charset="0"/>
              </a:rPr>
              <a:t>What happens in perceptual disturbance in depressed patient ?</a:t>
            </a:r>
          </a:p>
          <a:p>
            <a:pPr marL="514350" indent="-514350">
              <a:lnSpc>
                <a:spcPct val="150000"/>
              </a:lnSpc>
              <a:buFont typeface="+mj-lt"/>
              <a:buAutoNum type="alphaLcParenR"/>
            </a:pPr>
            <a:r>
              <a:rPr lang="en-US" b="1" dirty="0" smtClean="0">
                <a:latin typeface="Times New Roman" pitchFamily="18" charset="0"/>
                <a:cs typeface="Times New Roman" pitchFamily="18" charset="0"/>
              </a:rPr>
              <a:t>Time is perceived too fast</a:t>
            </a:r>
          </a:p>
          <a:p>
            <a:pPr marL="514350" indent="-514350">
              <a:lnSpc>
                <a:spcPct val="150000"/>
              </a:lnSpc>
              <a:buFont typeface="+mj-lt"/>
              <a:buAutoNum type="alphaLcParenR"/>
            </a:pPr>
            <a:r>
              <a:rPr lang="en-US" b="1" dirty="0" smtClean="0">
                <a:latin typeface="Times New Roman" pitchFamily="18" charset="0"/>
                <a:cs typeface="Times New Roman" pitchFamily="18" charset="0"/>
              </a:rPr>
              <a:t>Time is perceived too slow</a:t>
            </a:r>
          </a:p>
          <a:p>
            <a:pPr marL="514350" indent="-514350">
              <a:lnSpc>
                <a:spcPct val="150000"/>
              </a:lnSpc>
              <a:buFont typeface="+mj-lt"/>
              <a:buAutoNum type="alphaLcParenR"/>
            </a:pPr>
            <a:r>
              <a:rPr lang="en-US" b="1" dirty="0" smtClean="0">
                <a:latin typeface="Times New Roman" pitchFamily="18" charset="0"/>
                <a:cs typeface="Times New Roman" pitchFamily="18" charset="0"/>
              </a:rPr>
              <a:t>Both A &amp; B</a:t>
            </a:r>
          </a:p>
          <a:p>
            <a:pPr marL="514350" indent="-514350">
              <a:lnSpc>
                <a:spcPct val="150000"/>
              </a:lnSpc>
              <a:buFont typeface="+mj-lt"/>
              <a:buAutoNum type="alphaLcParenR"/>
            </a:pPr>
            <a:r>
              <a:rPr lang="en-US" b="1" dirty="0" smtClean="0">
                <a:latin typeface="Times New Roman" pitchFamily="18" charset="0"/>
                <a:cs typeface="Times New Roman" pitchFamily="18" charset="0"/>
              </a:rPr>
              <a:t>None of the above</a:t>
            </a:r>
          </a:p>
          <a:p>
            <a:pPr marL="514350" indent="-514350">
              <a:lnSpc>
                <a:spcPct val="150000"/>
              </a:lnSpc>
              <a:buNone/>
            </a:pPr>
            <a:r>
              <a:rPr lang="en-US" b="1" dirty="0" smtClean="0">
                <a:latin typeface="Times New Roman" pitchFamily="18" charset="0"/>
                <a:cs typeface="Times New Roman" pitchFamily="18" charset="0"/>
              </a:rPr>
              <a:t>2</a:t>
            </a:r>
            <a:r>
              <a:rPr lang="en-US" b="1" dirty="0" smtClean="0">
                <a:solidFill>
                  <a:srgbClr val="FF0000"/>
                </a:solidFill>
                <a:latin typeface="Times New Roman" pitchFamily="18" charset="0"/>
                <a:cs typeface="Times New Roman" pitchFamily="18" charset="0"/>
              </a:rPr>
              <a:t>.    What is hypoesthesia?</a:t>
            </a:r>
          </a:p>
          <a:p>
            <a:pPr marL="514350" indent="-514350">
              <a:lnSpc>
                <a:spcPct val="150000"/>
              </a:lnSpc>
              <a:buFont typeface="+mj-lt"/>
              <a:buAutoNum type="alphaLcParenR"/>
            </a:pPr>
            <a:r>
              <a:rPr lang="en-US" b="1" dirty="0" err="1" smtClean="0">
                <a:latin typeface="Times New Roman" pitchFamily="18" charset="0"/>
                <a:cs typeface="Times New Roman" pitchFamily="18" charset="0"/>
              </a:rPr>
              <a:t>Hypersensation</a:t>
            </a:r>
            <a:r>
              <a:rPr lang="en-US" b="1" dirty="0" smtClean="0">
                <a:latin typeface="Times New Roman" pitchFamily="18" charset="0"/>
                <a:cs typeface="Times New Roman" pitchFamily="18" charset="0"/>
              </a:rPr>
              <a:t> is experienced</a:t>
            </a:r>
          </a:p>
          <a:p>
            <a:pPr marL="514350" indent="-514350">
              <a:lnSpc>
                <a:spcPct val="150000"/>
              </a:lnSpc>
              <a:buFont typeface="+mj-lt"/>
              <a:buAutoNum type="alphaLcParenR"/>
            </a:pPr>
            <a:r>
              <a:rPr lang="en-US" b="1" dirty="0" smtClean="0">
                <a:latin typeface="Times New Roman" pitchFamily="18" charset="0"/>
                <a:cs typeface="Times New Roman" pitchFamily="18" charset="0"/>
              </a:rPr>
              <a:t>No sensation</a:t>
            </a:r>
          </a:p>
          <a:p>
            <a:pPr marL="514350" indent="-514350">
              <a:lnSpc>
                <a:spcPct val="150000"/>
              </a:lnSpc>
              <a:buFont typeface="+mj-lt"/>
              <a:buAutoNum type="alphaLcParenR"/>
            </a:pPr>
            <a:r>
              <a:rPr lang="en-US" b="1" dirty="0" smtClean="0">
                <a:latin typeface="Times New Roman" pitchFamily="18" charset="0"/>
                <a:cs typeface="Times New Roman" pitchFamily="18" charset="0"/>
              </a:rPr>
              <a:t>Senses are diminished</a:t>
            </a:r>
          </a:p>
          <a:p>
            <a:pPr marL="514350" indent="-514350">
              <a:lnSpc>
                <a:spcPct val="150000"/>
              </a:lnSpc>
              <a:buFont typeface="+mj-lt"/>
              <a:buAutoNum type="alphaLcParenR"/>
            </a:pPr>
            <a:r>
              <a:rPr lang="en-US" b="1" dirty="0" smtClean="0">
                <a:latin typeface="Times New Roman" pitchFamily="18" charset="0"/>
                <a:cs typeface="Times New Roman" pitchFamily="18" charset="0"/>
              </a:rPr>
              <a:t>None of the above</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77500" lnSpcReduction="20000"/>
          </a:bodyPr>
          <a:lstStyle/>
          <a:p>
            <a:pPr marL="514350" indent="-514350">
              <a:lnSpc>
                <a:spcPct val="150000"/>
              </a:lnSpc>
              <a:buNone/>
            </a:pPr>
            <a:r>
              <a:rPr lang="en-US" b="1" dirty="0" smtClean="0">
                <a:latin typeface="Times New Roman" pitchFamily="18" charset="0"/>
                <a:cs typeface="Times New Roman" pitchFamily="18" charset="0"/>
              </a:rPr>
              <a:t>3</a:t>
            </a:r>
            <a:r>
              <a:rPr lang="en-US" b="1" dirty="0" smtClean="0">
                <a:solidFill>
                  <a:srgbClr val="FF0000"/>
                </a:solidFill>
                <a:latin typeface="Times New Roman" pitchFamily="18" charset="0"/>
                <a:cs typeface="Times New Roman" pitchFamily="18" charset="0"/>
              </a:rPr>
              <a:t>. What is meant by kinesthetic hallucination?</a:t>
            </a:r>
          </a:p>
          <a:p>
            <a:pPr marL="514350" indent="-514350">
              <a:lnSpc>
                <a:spcPct val="150000"/>
              </a:lnSpc>
              <a:buFont typeface="+mj-lt"/>
              <a:buAutoNum type="alphaLcParenR"/>
            </a:pPr>
            <a:r>
              <a:rPr lang="en-US" b="1" dirty="0" smtClean="0">
                <a:latin typeface="Times New Roman" pitchFamily="18" charset="0"/>
                <a:cs typeface="Times New Roman" pitchFamily="18" charset="0"/>
              </a:rPr>
              <a:t>Part of the body is distorted</a:t>
            </a:r>
          </a:p>
          <a:p>
            <a:pPr marL="514350" indent="-514350">
              <a:lnSpc>
                <a:spcPct val="150000"/>
              </a:lnSpc>
              <a:buFont typeface="+mj-lt"/>
              <a:buAutoNum type="alphaLcParenR"/>
            </a:pPr>
            <a:r>
              <a:rPr lang="en-US" b="1" dirty="0" smtClean="0">
                <a:latin typeface="Times New Roman" pitchFamily="18" charset="0"/>
                <a:cs typeface="Times New Roman" pitchFamily="18" charset="0"/>
              </a:rPr>
              <a:t>Size of the objects are reduced</a:t>
            </a:r>
          </a:p>
          <a:p>
            <a:pPr marL="514350" indent="-514350">
              <a:lnSpc>
                <a:spcPct val="150000"/>
              </a:lnSpc>
              <a:buFont typeface="+mj-lt"/>
              <a:buAutoNum type="alphaLcParenR"/>
            </a:pPr>
            <a:r>
              <a:rPr lang="en-US" b="1" dirty="0" smtClean="0">
                <a:latin typeface="Times New Roman" pitchFamily="18" charset="0"/>
                <a:cs typeface="Times New Roman" pitchFamily="18" charset="0"/>
              </a:rPr>
              <a:t>Something added in food</a:t>
            </a:r>
          </a:p>
          <a:p>
            <a:pPr marL="514350" indent="-514350">
              <a:lnSpc>
                <a:spcPct val="150000"/>
              </a:lnSpc>
              <a:buFont typeface="+mj-lt"/>
              <a:buAutoNum type="alphaLcParenR"/>
            </a:pPr>
            <a:r>
              <a:rPr lang="en-US" b="1" dirty="0" smtClean="0">
                <a:latin typeface="Times New Roman" pitchFamily="18" charset="0"/>
                <a:cs typeface="Times New Roman" pitchFamily="18" charset="0"/>
              </a:rPr>
              <a:t>All of the above</a:t>
            </a:r>
          </a:p>
          <a:p>
            <a:pPr>
              <a:lnSpc>
                <a:spcPct val="150000"/>
              </a:lnSpc>
              <a:buNone/>
            </a:pPr>
            <a:r>
              <a:rPr lang="en-US" b="1" dirty="0" smtClean="0">
                <a:solidFill>
                  <a:srgbClr val="FF0000"/>
                </a:solidFill>
                <a:latin typeface="Times New Roman" pitchFamily="18" charset="0"/>
                <a:cs typeface="Times New Roman" pitchFamily="18" charset="0"/>
              </a:rPr>
              <a:t>4. What does the term Loosing of association means?</a:t>
            </a:r>
          </a:p>
          <a:p>
            <a:pPr marL="457200" indent="-457200">
              <a:lnSpc>
                <a:spcPct val="150000"/>
              </a:lnSpc>
              <a:buFont typeface="+mj-lt"/>
              <a:buAutoNum type="alphaLcParenR"/>
            </a:pPr>
            <a:r>
              <a:rPr lang="en-US" b="1" dirty="0" smtClean="0">
                <a:latin typeface="Times New Roman" pitchFamily="18" charset="0"/>
                <a:cs typeface="Times New Roman" pitchFamily="18" charset="0"/>
              </a:rPr>
              <a:t>Link between the thought and process</a:t>
            </a:r>
          </a:p>
          <a:p>
            <a:pPr marL="457200" indent="-457200">
              <a:lnSpc>
                <a:spcPct val="150000"/>
              </a:lnSpc>
              <a:buFont typeface="+mj-lt"/>
              <a:buAutoNum type="alphaLcParenR"/>
            </a:pPr>
            <a:r>
              <a:rPr lang="en-US" b="1" dirty="0" smtClean="0">
                <a:latin typeface="Times New Roman" pitchFamily="18" charset="0"/>
                <a:cs typeface="Times New Roman" pitchFamily="18" charset="0"/>
              </a:rPr>
              <a:t>No  link between the thought and process</a:t>
            </a:r>
          </a:p>
          <a:p>
            <a:pPr marL="457200" indent="-457200">
              <a:lnSpc>
                <a:spcPct val="150000"/>
              </a:lnSpc>
              <a:buFont typeface="+mj-lt"/>
              <a:buAutoNum type="alphaLcParenR"/>
            </a:pPr>
            <a:r>
              <a:rPr lang="en-US" b="1" dirty="0" smtClean="0">
                <a:latin typeface="Times New Roman" pitchFamily="18" charset="0"/>
                <a:cs typeface="Times New Roman" pitchFamily="18" charset="0"/>
              </a:rPr>
              <a:t>Unspoken thoughts are known to others</a:t>
            </a:r>
          </a:p>
          <a:p>
            <a:pPr marL="457200" indent="-457200">
              <a:lnSpc>
                <a:spcPct val="150000"/>
              </a:lnSpc>
              <a:buFont typeface="+mj-lt"/>
              <a:buAutoNum type="alphaLcParenR"/>
            </a:pPr>
            <a:r>
              <a:rPr lang="en-US" b="1" dirty="0" smtClean="0">
                <a:latin typeface="Times New Roman" pitchFamily="18" charset="0"/>
                <a:cs typeface="Times New Roman" pitchFamily="18" charset="0"/>
              </a:rPr>
              <a:t>Too much link between thought and process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5334000"/>
          </a:xfrm>
        </p:spPr>
        <p:txBody>
          <a:bodyPr>
            <a:normAutofit/>
          </a:bodyPr>
          <a:lstStyle/>
          <a:p>
            <a:pPr>
              <a:lnSpc>
                <a:spcPct val="150000"/>
              </a:lnSpc>
              <a:buNone/>
            </a:pPr>
            <a:r>
              <a:rPr lang="en-US" b="1" dirty="0" smtClean="0"/>
              <a:t>. </a:t>
            </a:r>
            <a:r>
              <a:rPr lang="en-US" b="1" dirty="0" smtClean="0">
                <a:solidFill>
                  <a:srgbClr val="FF0000"/>
                </a:solidFill>
                <a:latin typeface="Times New Roman" pitchFamily="18" charset="0"/>
                <a:cs typeface="Times New Roman" pitchFamily="18" charset="0"/>
              </a:rPr>
              <a:t>What is meant by the term </a:t>
            </a:r>
            <a:r>
              <a:rPr lang="en-US" b="1" dirty="0" err="1" smtClean="0">
                <a:solidFill>
                  <a:srgbClr val="FF0000"/>
                </a:solidFill>
                <a:latin typeface="Times New Roman" pitchFamily="18" charset="0"/>
                <a:cs typeface="Times New Roman" pitchFamily="18" charset="0"/>
              </a:rPr>
              <a:t>verbigeration</a:t>
            </a:r>
            <a:r>
              <a:rPr lang="en-US" b="1" dirty="0" smtClean="0">
                <a:solidFill>
                  <a:srgbClr val="FF0000"/>
                </a:solidFill>
                <a:latin typeface="Times New Roman" pitchFamily="18" charset="0"/>
                <a:cs typeface="Times New Roman" pitchFamily="18" charset="0"/>
              </a:rPr>
              <a:t>?</a:t>
            </a:r>
          </a:p>
          <a:p>
            <a:pPr marL="457200" indent="-457200">
              <a:lnSpc>
                <a:spcPct val="150000"/>
              </a:lnSpc>
              <a:buFont typeface="+mj-lt"/>
              <a:buAutoNum type="alphaLcParenR"/>
            </a:pPr>
            <a:r>
              <a:rPr lang="en-US" sz="2000" b="1" dirty="0" smtClean="0">
                <a:latin typeface="Times New Roman" pitchFamily="18" charset="0"/>
                <a:cs typeface="Times New Roman" pitchFamily="18" charset="0"/>
              </a:rPr>
              <a:t>Disorders or connected thinking</a:t>
            </a:r>
          </a:p>
          <a:p>
            <a:pPr marL="457200" indent="-457200">
              <a:lnSpc>
                <a:spcPct val="150000"/>
              </a:lnSpc>
              <a:buFont typeface="+mj-lt"/>
              <a:buAutoNum type="alphaLcParenR"/>
            </a:pPr>
            <a:r>
              <a:rPr lang="en-US" sz="2000" b="1" dirty="0" smtClean="0">
                <a:latin typeface="Times New Roman" pitchFamily="18" charset="0"/>
                <a:cs typeface="Times New Roman" pitchFamily="18" charset="0"/>
              </a:rPr>
              <a:t>Progression of thought</a:t>
            </a:r>
          </a:p>
          <a:p>
            <a:pPr marL="457200" indent="-457200">
              <a:lnSpc>
                <a:spcPct val="150000"/>
              </a:lnSpc>
              <a:buFont typeface="+mj-lt"/>
              <a:buAutoNum type="alphaLcParenR"/>
            </a:pPr>
            <a:r>
              <a:rPr lang="en-US" sz="2000" b="1" dirty="0" smtClean="0">
                <a:latin typeface="Times New Roman" pitchFamily="18" charset="0"/>
                <a:cs typeface="Times New Roman" pitchFamily="18" charset="0"/>
              </a:rPr>
              <a:t>Repeating the same words, phrases or sentences</a:t>
            </a:r>
          </a:p>
          <a:p>
            <a:pPr marL="457200" indent="-457200">
              <a:lnSpc>
                <a:spcPct val="150000"/>
              </a:lnSpc>
              <a:buFont typeface="+mj-lt"/>
              <a:buAutoNum type="alphaLcParenR"/>
            </a:pPr>
            <a:r>
              <a:rPr lang="en-US" sz="2000" b="1" dirty="0" smtClean="0">
                <a:latin typeface="Times New Roman" pitchFamily="18" charset="0"/>
                <a:cs typeface="Times New Roman" pitchFamily="18" charset="0"/>
              </a:rPr>
              <a:t>Jumbled words</a:t>
            </a:r>
          </a:p>
          <a:p>
            <a:endParaRPr lang="en-US" dirty="0" smtClean="0"/>
          </a:p>
          <a:p>
            <a:endParaRPr lang="en-US" dirty="0" smtClean="0"/>
          </a:p>
          <a:p>
            <a:endParaRPr lang="en-US" dirty="0" smtClean="0"/>
          </a:p>
          <a:p>
            <a:pPr algn="r"/>
            <a:r>
              <a:rPr lang="en-US" dirty="0" smtClean="0"/>
              <a:t>Key-</a:t>
            </a:r>
            <a:r>
              <a:rPr lang="en-US" sz="1600" strike="sngStrike" dirty="0" err="1" smtClean="0"/>
              <a:t>ccabc</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clipartbest.com/cliparts/9cp/eKo/9cpeKoBBi.gif"/>
          <p:cNvPicPr>
            <a:picLocks noChangeAspect="1" noChangeArrowheads="1"/>
          </p:cNvPicPr>
          <p:nvPr/>
        </p:nvPicPr>
        <p:blipFill>
          <a:blip r:embed="rId2"/>
          <a:srcRect/>
          <a:stretch>
            <a:fillRect/>
          </a:stretch>
        </p:blipFill>
        <p:spPr bwMode="auto">
          <a:xfrm>
            <a:off x="1981200" y="4724399"/>
            <a:ext cx="5257800" cy="2133601"/>
          </a:xfrm>
          <a:prstGeom prst="rect">
            <a:avLst/>
          </a:prstGeom>
          <a:noFill/>
        </p:spPr>
      </p:pic>
      <p:sp>
        <p:nvSpPr>
          <p:cNvPr id="2" name="Title 1"/>
          <p:cNvSpPr>
            <a:spLocks noGrp="1"/>
          </p:cNvSpPr>
          <p:nvPr>
            <p:ph type="title"/>
          </p:nvPr>
        </p:nvSpPr>
        <p:spPr>
          <a:xfrm>
            <a:off x="0" y="0"/>
            <a:ext cx="9144000" cy="1143000"/>
          </a:xfrm>
          <a:solidFill>
            <a:schemeClr val="accent3">
              <a:lumMod val="60000"/>
              <a:lumOff val="40000"/>
            </a:schemeClr>
          </a:solidFill>
        </p:spPr>
        <p:txBody>
          <a:bodyPr>
            <a:normAutofit/>
          </a:bodyPr>
          <a:lstStyle/>
          <a:p>
            <a:r>
              <a:rPr lang="en-IN" sz="4000" b="1" dirty="0" smtClean="0">
                <a:solidFill>
                  <a:srgbClr val="C00000"/>
                </a:solidFill>
                <a:effectLst>
                  <a:outerShdw blurRad="38100" dist="38100" dir="2700000" algn="tl">
                    <a:srgbClr val="000000">
                      <a:alpha val="43137"/>
                    </a:srgbClr>
                  </a:outerShdw>
                </a:effectLst>
                <a:latin typeface="Times New Roman"/>
                <a:ea typeface="Times New Roman"/>
              </a:rPr>
              <a:t>DISTURBANCE IN CONSCIOUSNESS</a:t>
            </a:r>
            <a:endParaRPr lang="en-US" sz="40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04800" y="1600200"/>
            <a:ext cx="8534400" cy="3048000"/>
          </a:xfrm>
          <a:ln>
            <a:solidFill>
              <a:srgbClr val="FFFF00"/>
            </a:solidFill>
          </a:ln>
        </p:spPr>
        <p:style>
          <a:lnRef idx="0">
            <a:schemeClr val="accent4"/>
          </a:lnRef>
          <a:fillRef idx="3">
            <a:schemeClr val="accent4"/>
          </a:fillRef>
          <a:effectRef idx="3">
            <a:schemeClr val="accent4"/>
          </a:effectRef>
          <a:fontRef idx="minor">
            <a:schemeClr val="lt1"/>
          </a:fontRef>
        </p:style>
        <p:txBody>
          <a:bodyPr>
            <a:normAutofit/>
          </a:bodyPr>
          <a:lstStyle/>
          <a:p>
            <a:pPr lvl="0" algn="ctr">
              <a:lnSpc>
                <a:spcPct val="115000"/>
              </a:lnSpc>
              <a:spcBef>
                <a:spcPts val="0"/>
              </a:spcBef>
              <a:buFont typeface="Wingdings"/>
              <a:buChar char=""/>
            </a:pPr>
            <a:r>
              <a:rPr lang="en-IN" b="1" dirty="0" smtClean="0">
                <a:solidFill>
                  <a:srgbClr val="C00000"/>
                </a:solidFill>
                <a:latin typeface="Arial Black" pitchFamily="34" charset="0"/>
                <a:ea typeface="Times New Roman"/>
                <a:cs typeface="Times New Roman" pitchFamily="18" charset="0"/>
              </a:rPr>
              <a:t>CONFUSION :</a:t>
            </a:r>
            <a:endParaRPr lang="en-US" b="1" dirty="0" smtClean="0">
              <a:solidFill>
                <a:srgbClr val="C00000"/>
              </a:solidFill>
              <a:latin typeface="Arial Black" pitchFamily="34" charset="0"/>
              <a:ea typeface="Times New Roman"/>
              <a:cs typeface="Times New Roman" pitchFamily="18" charset="0"/>
            </a:endParaRPr>
          </a:p>
          <a:p>
            <a:pPr algn="ctr"/>
            <a:r>
              <a:rPr lang="en-IN" sz="2800" dirty="0" smtClean="0">
                <a:latin typeface="Times New Roman" pitchFamily="18" charset="0"/>
                <a:ea typeface="Times New Roman"/>
                <a:cs typeface="Times New Roman" pitchFamily="18" charset="0"/>
              </a:rPr>
              <a:t>It is a disturbance of consciousness characterized by disturbance of orientation of place, person and time. There is also disturbance of associative functioning . The face of the patient presents a confused ,puzzled and at time surprised expression</a:t>
            </a:r>
          </a:p>
          <a:p>
            <a:endParaRPr lang="en-IN" sz="1400" dirty="0">
              <a:latin typeface="Times New Roman"/>
            </a:endParaRPr>
          </a:p>
          <a:p>
            <a:pPr>
              <a:buNone/>
            </a:pPr>
            <a:endParaRPr lang="en-IN" sz="1400" dirty="0" smtClean="0">
              <a:latin typeface="Times New Roman"/>
            </a:endParaRPr>
          </a:p>
          <a:p>
            <a:pPr>
              <a:buNone/>
            </a:pPr>
            <a:endParaRPr lang="en-IN" dirty="0" smtClean="0">
              <a:latin typeface="Times New Roman"/>
            </a:endParaRPr>
          </a:p>
          <a:p>
            <a:pPr>
              <a:buNone/>
            </a:pPr>
            <a:endParaRPr lang="en-IN" dirty="0" smtClean="0">
              <a:latin typeface="Times New Roman"/>
            </a:endParaRPr>
          </a:p>
          <a:p>
            <a:pPr>
              <a:buNone/>
            </a:pPr>
            <a:endParaRPr lang="en-IN" dirty="0" smtClean="0">
              <a:latin typeface="Times New Roman"/>
            </a:endParaRPr>
          </a:p>
          <a:p>
            <a:pPr>
              <a:buNone/>
            </a:pPr>
            <a:endParaRPr lang="en-IN" dirty="0">
              <a:latin typeface="Times New Roman"/>
            </a:endParaRPr>
          </a:p>
        </p:txBody>
      </p:sp>
      <p:sp>
        <p:nvSpPr>
          <p:cNvPr id="8" name="Content Placeholder 2"/>
          <p:cNvSpPr txBox="1">
            <a:spLocks/>
          </p:cNvSpPr>
          <p:nvPr/>
        </p:nvSpPr>
        <p:spPr>
          <a:xfrm>
            <a:off x="0" y="3886200"/>
            <a:ext cx="6400800" cy="2971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smtClean="0">
              <a:ln>
                <a:noFill/>
              </a:ln>
              <a:solidFill>
                <a:schemeClr val="tx1"/>
              </a:solidFill>
              <a:effectLst/>
              <a:uLnTx/>
              <a:uFillTx/>
              <a:latin typeface="Times New Roman"/>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2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style>
          <a:lnRef idx="3">
            <a:schemeClr val="lt1"/>
          </a:lnRef>
          <a:fillRef idx="1">
            <a:schemeClr val="accent1"/>
          </a:fillRef>
          <a:effectRef idx="1">
            <a:schemeClr val="accent1"/>
          </a:effectRef>
          <a:fontRef idx="minor">
            <a:schemeClr val="lt1"/>
          </a:fontRef>
        </p:style>
        <p:txBody>
          <a:bodyPr>
            <a:normAutofit fontScale="90000"/>
          </a:bodyPr>
          <a:lstStyle/>
          <a:p>
            <a:pPr marL="0" marR="0">
              <a:lnSpc>
                <a:spcPct val="115000"/>
              </a:lnSpc>
              <a:spcBef>
                <a:spcPts val="0"/>
              </a:spcBef>
              <a:spcAft>
                <a:spcPts val="1000"/>
              </a:spcAft>
              <a:tabLst>
                <a:tab pos="0" algn="l"/>
              </a:tabLst>
            </a:pPr>
            <a:r>
              <a:rPr lang="en-IN" dirty="0" smtClean="0">
                <a:latin typeface="Times New Roman"/>
                <a:ea typeface="Times New Roman"/>
                <a:cs typeface="Times New Roman"/>
              </a:rPr>
              <a:t> </a:t>
            </a:r>
            <a:r>
              <a:rPr lang="en-US" dirty="0">
                <a:ea typeface="Times New Roman"/>
                <a:cs typeface="Times New Roman"/>
              </a:rPr>
              <a:t/>
            </a:r>
            <a:br>
              <a:rPr lang="en-US" dirty="0">
                <a:ea typeface="Times New Roman"/>
                <a:cs typeface="Times New Roman"/>
              </a:rPr>
            </a:br>
            <a:r>
              <a:rPr lang="en-IN" b="1" dirty="0" smtClean="0">
                <a:solidFill>
                  <a:schemeClr val="bg1"/>
                </a:solidFill>
                <a:effectLst>
                  <a:outerShdw blurRad="38100" dist="38100" dir="2700000" algn="tl">
                    <a:srgbClr val="000000">
                      <a:alpha val="43137"/>
                    </a:srgbClr>
                  </a:outerShdw>
                </a:effectLst>
                <a:latin typeface="Times New Roman"/>
                <a:ea typeface="Times New Roman"/>
                <a:cs typeface="Times New Roman"/>
              </a:rPr>
              <a:t>DISORDERS OF THOUGHTS AT FORMATION LEVEL </a:t>
            </a:r>
            <a:r>
              <a:rPr lang="en-US" dirty="0">
                <a:ea typeface="Times New Roman"/>
                <a:cs typeface="Times New Roman"/>
              </a:rPr>
              <a:t/>
            </a:r>
            <a:br>
              <a:rPr lang="en-US" dirty="0">
                <a:ea typeface="Times New Roman"/>
                <a:cs typeface="Times New Roman"/>
              </a:rPr>
            </a:br>
            <a:endParaRPr lang="en-US" dirty="0"/>
          </a:p>
        </p:txBody>
      </p:sp>
      <p:sp>
        <p:nvSpPr>
          <p:cNvPr id="3" name="Content Placeholder 2"/>
          <p:cNvSpPr>
            <a:spLocks noGrp="1"/>
          </p:cNvSpPr>
          <p:nvPr>
            <p:ph idx="1"/>
          </p:nvPr>
        </p:nvSpPr>
        <p:spPr>
          <a:xfrm>
            <a:off x="0" y="1447800"/>
            <a:ext cx="9144000" cy="5410200"/>
          </a:xfrm>
        </p:spPr>
        <p:txBody>
          <a:bodyPr>
            <a:normAutofit/>
          </a:bodyPr>
          <a:lstStyle/>
          <a:p>
            <a:pPr marL="114300" marR="0" indent="57150" algn="ctr">
              <a:lnSpc>
                <a:spcPct val="115000"/>
              </a:lnSpc>
              <a:spcBef>
                <a:spcPts val="0"/>
              </a:spcBef>
              <a:spcAft>
                <a:spcPts val="1000"/>
              </a:spcAft>
            </a:pPr>
            <a:r>
              <a:rPr lang="en-IN" b="1" dirty="0" smtClean="0">
                <a:latin typeface="Times New Roman"/>
                <a:ea typeface="Times New Roman"/>
                <a:cs typeface="Times New Roman"/>
              </a:rPr>
              <a:t>AUTISTIC THINKING</a:t>
            </a:r>
            <a:r>
              <a:rPr lang="en-IN" dirty="0" smtClean="0">
                <a:latin typeface="Times New Roman"/>
                <a:ea typeface="Times New Roman"/>
                <a:cs typeface="Times New Roman"/>
              </a:rPr>
              <a:t> </a:t>
            </a:r>
          </a:p>
          <a:p>
            <a:pPr marL="114300" marR="0" indent="57150" algn="ctr">
              <a:lnSpc>
                <a:spcPct val="115000"/>
              </a:lnSpc>
              <a:spcBef>
                <a:spcPts val="0"/>
              </a:spcBef>
              <a:spcAft>
                <a:spcPts val="1000"/>
              </a:spcAft>
              <a:buNone/>
            </a:pPr>
            <a:r>
              <a:rPr lang="en-IN" dirty="0" smtClean="0">
                <a:latin typeface="Times New Roman"/>
                <a:ea typeface="Times New Roman"/>
                <a:cs typeface="Times New Roman"/>
              </a:rPr>
              <a:t>It is withdrawal of the child into the self and into the </a:t>
            </a:r>
            <a:r>
              <a:rPr lang="en-IN" dirty="0" err="1" smtClean="0">
                <a:latin typeface="Times New Roman"/>
                <a:ea typeface="Times New Roman"/>
                <a:cs typeface="Times New Roman"/>
              </a:rPr>
              <a:t>fantancy</a:t>
            </a:r>
            <a:r>
              <a:rPr lang="en-IN" dirty="0" smtClean="0">
                <a:latin typeface="Times New Roman"/>
                <a:ea typeface="Times New Roman"/>
                <a:cs typeface="Times New Roman"/>
              </a:rPr>
              <a:t> world of his own  or her own creation . </a:t>
            </a:r>
            <a:endParaRPr lang="en-US" dirty="0">
              <a:ea typeface="Times New Roman"/>
              <a:cs typeface="Times New Roman"/>
            </a:endParaRPr>
          </a:p>
          <a:p>
            <a:endParaRPr lang="en-US" dirty="0"/>
          </a:p>
        </p:txBody>
      </p:sp>
      <p:pic>
        <p:nvPicPr>
          <p:cNvPr id="4" name="Picture 3" descr="images (7).jpg"/>
          <p:cNvPicPr>
            <a:picLocks noChangeAspect="1"/>
          </p:cNvPicPr>
          <p:nvPr/>
        </p:nvPicPr>
        <p:blipFill>
          <a:blip r:embed="rId3"/>
          <a:stretch>
            <a:fillRect/>
          </a:stretch>
        </p:blipFill>
        <p:spPr>
          <a:xfrm>
            <a:off x="990600" y="3581400"/>
            <a:ext cx="6858000" cy="31242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66800"/>
          </a:xfrm>
        </p:spPr>
        <p:style>
          <a:lnRef idx="1">
            <a:schemeClr val="accent3"/>
          </a:lnRef>
          <a:fillRef idx="2">
            <a:schemeClr val="accent3"/>
          </a:fillRef>
          <a:effectRef idx="1">
            <a:schemeClr val="accent3"/>
          </a:effectRef>
          <a:fontRef idx="minor">
            <a:schemeClr val="dk1"/>
          </a:fontRef>
        </p:style>
        <p:txBody>
          <a:bodyPr>
            <a:normAutofit fontScale="90000"/>
          </a:bodyPr>
          <a:lstStyle/>
          <a:p>
            <a:pPr lvl="0"/>
            <a:r>
              <a:rPr lang="en-IN" b="1" dirty="0" smtClean="0">
                <a:latin typeface="Times New Roman"/>
                <a:ea typeface="Times New Roman"/>
                <a:cs typeface="Times New Roman"/>
              </a:rPr>
              <a:t/>
            </a:r>
            <a:br>
              <a:rPr lang="en-IN" b="1" dirty="0" smtClean="0">
                <a:latin typeface="Times New Roman"/>
                <a:ea typeface="Times New Roman"/>
                <a:cs typeface="Times New Roman"/>
              </a:rPr>
            </a:br>
            <a:r>
              <a:rPr lang="en-IN" b="1" dirty="0" smtClean="0">
                <a:latin typeface="Times New Roman"/>
                <a:ea typeface="Times New Roman"/>
                <a:cs typeface="Times New Roman"/>
              </a:rPr>
              <a:t>DISORDERS OF PROGRESSION OF THOUGHT :</a:t>
            </a:r>
            <a:r>
              <a:rPr lang="en-US" dirty="0" smtClean="0">
                <a:ea typeface="Times New Roman"/>
                <a:cs typeface="Times New Roman"/>
              </a:rPr>
              <a:t/>
            </a:r>
            <a:br>
              <a:rPr lang="en-US" dirty="0" smtClean="0">
                <a:ea typeface="Times New Roman"/>
                <a:cs typeface="Times New Roman"/>
              </a:rPr>
            </a:br>
            <a:endParaRPr lang="en-US" dirty="0"/>
          </a:p>
        </p:txBody>
      </p:sp>
      <p:sp>
        <p:nvSpPr>
          <p:cNvPr id="3" name="Content Placeholder 2"/>
          <p:cNvSpPr>
            <a:spLocks noGrp="1"/>
          </p:cNvSpPr>
          <p:nvPr>
            <p:ph idx="4294967295"/>
          </p:nvPr>
        </p:nvSpPr>
        <p:spPr>
          <a:xfrm>
            <a:off x="0" y="1143000"/>
            <a:ext cx="9144000" cy="2362200"/>
          </a:xfrm>
        </p:spPr>
        <p:style>
          <a:lnRef idx="3">
            <a:schemeClr val="lt1"/>
          </a:lnRef>
          <a:fillRef idx="1">
            <a:schemeClr val="accent2"/>
          </a:fillRef>
          <a:effectRef idx="1">
            <a:schemeClr val="accent2"/>
          </a:effectRef>
          <a:fontRef idx="minor">
            <a:schemeClr val="lt1"/>
          </a:fontRef>
        </p:style>
        <p:txBody>
          <a:bodyPr>
            <a:normAutofit/>
          </a:bodyPr>
          <a:lstStyle/>
          <a:p>
            <a:pPr lvl="0" algn="ctr">
              <a:lnSpc>
                <a:spcPct val="115000"/>
              </a:lnSpc>
              <a:spcBef>
                <a:spcPts val="0"/>
              </a:spcBef>
              <a:buNone/>
            </a:pPr>
            <a:r>
              <a:rPr lang="en-IN" sz="4200" b="1" dirty="0" smtClean="0">
                <a:solidFill>
                  <a:srgbClr val="FFFF00"/>
                </a:solidFill>
                <a:latin typeface="Times New Roman"/>
                <a:ea typeface="Times New Roman"/>
                <a:cs typeface="Times New Roman"/>
              </a:rPr>
              <a:t>FLIGHTS OF IDEAS </a:t>
            </a:r>
            <a:endParaRPr lang="en-US" sz="4200" dirty="0" smtClean="0">
              <a:solidFill>
                <a:srgbClr val="FFFF00"/>
              </a:solidFill>
              <a:ea typeface="Times New Roman"/>
              <a:cs typeface="Times New Roman"/>
            </a:endParaRPr>
          </a:p>
          <a:p>
            <a:pPr marL="114300" marR="0" indent="57150" algn="just">
              <a:lnSpc>
                <a:spcPct val="115000"/>
              </a:lnSpc>
              <a:spcBef>
                <a:spcPts val="0"/>
              </a:spcBef>
              <a:spcAft>
                <a:spcPts val="0"/>
              </a:spcAft>
            </a:pPr>
            <a:r>
              <a:rPr lang="en-IN" dirty="0" smtClean="0">
                <a:latin typeface="Times New Roman"/>
                <a:ea typeface="Times New Roman"/>
                <a:cs typeface="Times New Roman"/>
              </a:rPr>
              <a:t>       In this the thinking processes appear too quickly ...shifting from one to another topic quickly .</a:t>
            </a:r>
            <a:endParaRPr lang="en-US" dirty="0" smtClean="0">
              <a:ea typeface="Times New Roman"/>
              <a:cs typeface="Times New Roman"/>
            </a:endParaRPr>
          </a:p>
          <a:p>
            <a:endParaRPr lang="en-US" dirty="0"/>
          </a:p>
        </p:txBody>
      </p:sp>
      <p:pic>
        <p:nvPicPr>
          <p:cNvPr id="1026" name="Picture 2" descr="C:\Users\admin\Downloads\flight-of-ideas-image1.jpg"/>
          <p:cNvPicPr>
            <a:picLocks noChangeAspect="1" noChangeArrowheads="1"/>
          </p:cNvPicPr>
          <p:nvPr/>
        </p:nvPicPr>
        <p:blipFill>
          <a:blip r:embed="rId2"/>
          <a:srcRect/>
          <a:stretch>
            <a:fillRect/>
          </a:stretch>
        </p:blipFill>
        <p:spPr bwMode="auto">
          <a:xfrm>
            <a:off x="1219201" y="3962400"/>
            <a:ext cx="5943600" cy="2362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2971800"/>
          </a:xfrm>
        </p:spPr>
        <p:style>
          <a:lnRef idx="1">
            <a:schemeClr val="accent4"/>
          </a:lnRef>
          <a:fillRef idx="2">
            <a:schemeClr val="accent4"/>
          </a:fillRef>
          <a:effectRef idx="1">
            <a:schemeClr val="accent4"/>
          </a:effectRef>
          <a:fontRef idx="minor">
            <a:schemeClr val="dk1"/>
          </a:fontRef>
        </p:style>
        <p:txBody>
          <a:bodyPr/>
          <a:lstStyle/>
          <a:p>
            <a:pPr lvl="0" algn="ctr">
              <a:lnSpc>
                <a:spcPct val="115000"/>
              </a:lnSpc>
              <a:spcBef>
                <a:spcPts val="0"/>
              </a:spcBef>
              <a:buNone/>
            </a:pPr>
            <a:r>
              <a:rPr lang="en-IN" sz="3600" b="1" dirty="0" smtClean="0">
                <a:solidFill>
                  <a:srgbClr val="FF0000"/>
                </a:solidFill>
                <a:latin typeface="Times New Roman"/>
                <a:ea typeface="Times New Roman"/>
                <a:cs typeface="Times New Roman"/>
              </a:rPr>
              <a:t>THOUGHT RETARDATION : </a:t>
            </a:r>
            <a:endParaRPr lang="en-US" sz="3600" b="1" dirty="0" smtClean="0">
              <a:solidFill>
                <a:srgbClr val="FF0000"/>
              </a:solidFill>
              <a:latin typeface="Times New Roman"/>
              <a:ea typeface="Times New Roman"/>
              <a:cs typeface="Times New Roman"/>
            </a:endParaRPr>
          </a:p>
          <a:p>
            <a:pPr lvl="0" algn="ctr">
              <a:lnSpc>
                <a:spcPct val="115000"/>
              </a:lnSpc>
              <a:spcBef>
                <a:spcPts val="0"/>
              </a:spcBef>
              <a:buNone/>
            </a:pPr>
            <a:r>
              <a:rPr lang="en-IN" dirty="0" smtClean="0">
                <a:latin typeface="Times New Roman"/>
                <a:ea typeface="Times New Roman"/>
                <a:cs typeface="Times New Roman"/>
              </a:rPr>
              <a:t>    </a:t>
            </a:r>
            <a:r>
              <a:rPr lang="en-IN" b="1" dirty="0" smtClean="0">
                <a:latin typeface="Times New Roman"/>
                <a:ea typeface="Times New Roman"/>
                <a:cs typeface="Times New Roman"/>
              </a:rPr>
              <a:t>In this the initiation and movement of thought are slow .the person speaks slowly in a low tone and takes a very long time to complete the answers.</a:t>
            </a:r>
            <a:endParaRPr lang="en-US" b="1" dirty="0" smtClean="0">
              <a:ea typeface="Times New Roman"/>
              <a:cs typeface="Times New Roman"/>
            </a:endParaRPr>
          </a:p>
          <a:p>
            <a:pPr marL="114300" marR="0" indent="57150" algn="just">
              <a:lnSpc>
                <a:spcPct val="115000"/>
              </a:lnSpc>
              <a:spcBef>
                <a:spcPts val="0"/>
              </a:spcBef>
              <a:spcAft>
                <a:spcPts val="0"/>
              </a:spcAft>
              <a:buNone/>
            </a:pPr>
            <a:endParaRPr lang="en-US" dirty="0" smtClean="0">
              <a:ea typeface="Times New Roman"/>
              <a:cs typeface="Times New Roman"/>
            </a:endParaRPr>
          </a:p>
        </p:txBody>
      </p:sp>
      <p:pic>
        <p:nvPicPr>
          <p:cNvPr id="4" name="Picture 3" descr="Classico_kyleRock.jpg"/>
          <p:cNvPicPr>
            <a:picLocks noChangeAspect="1"/>
          </p:cNvPicPr>
          <p:nvPr/>
        </p:nvPicPr>
        <p:blipFill>
          <a:blip r:embed="rId2"/>
          <a:stretch>
            <a:fillRect/>
          </a:stretch>
        </p:blipFill>
        <p:spPr>
          <a:xfrm>
            <a:off x="1600200" y="3810000"/>
            <a:ext cx="5972175" cy="2743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05800" cy="3048000"/>
          </a:xfrm>
        </p:spPr>
        <p:style>
          <a:lnRef idx="1">
            <a:schemeClr val="accent1"/>
          </a:lnRef>
          <a:fillRef idx="3">
            <a:schemeClr val="accent1"/>
          </a:fillRef>
          <a:effectRef idx="2">
            <a:schemeClr val="accent1"/>
          </a:effectRef>
          <a:fontRef idx="minor">
            <a:schemeClr val="lt1"/>
          </a:fontRef>
        </p:style>
        <p:txBody>
          <a:bodyPr>
            <a:normAutofit/>
          </a:bodyPr>
          <a:lstStyle/>
          <a:p>
            <a:pPr lvl="0" algn="ctr">
              <a:lnSpc>
                <a:spcPct val="115000"/>
              </a:lnSpc>
              <a:spcBef>
                <a:spcPts val="0"/>
              </a:spcBef>
              <a:buNone/>
            </a:pPr>
            <a:r>
              <a:rPr lang="en-IN" sz="4000" b="1" dirty="0" smtClean="0">
                <a:solidFill>
                  <a:srgbClr val="FF0000"/>
                </a:solidFill>
                <a:latin typeface="Times New Roman"/>
                <a:ea typeface="Times New Roman"/>
                <a:cs typeface="Times New Roman"/>
              </a:rPr>
              <a:t>PERSERVERATION </a:t>
            </a:r>
            <a:endParaRPr lang="en-US" sz="4000" dirty="0" smtClean="0">
              <a:solidFill>
                <a:srgbClr val="FF0000"/>
              </a:solidFill>
              <a:ea typeface="Times New Roman"/>
              <a:cs typeface="Times New Roman"/>
            </a:endParaRPr>
          </a:p>
          <a:p>
            <a:pPr marL="114300" marR="0" indent="57150" algn="ctr">
              <a:lnSpc>
                <a:spcPct val="115000"/>
              </a:lnSpc>
              <a:spcBef>
                <a:spcPts val="0"/>
              </a:spcBef>
              <a:spcAft>
                <a:spcPts val="0"/>
              </a:spcAft>
            </a:pPr>
            <a:r>
              <a:rPr lang="en-IN" dirty="0" smtClean="0">
                <a:latin typeface="Times New Roman"/>
                <a:ea typeface="Times New Roman"/>
                <a:cs typeface="Times New Roman"/>
              </a:rPr>
              <a:t>      It is persistent repetition or </a:t>
            </a:r>
            <a:r>
              <a:rPr lang="en-IN" dirty="0" err="1" smtClean="0">
                <a:latin typeface="Times New Roman"/>
                <a:ea typeface="Times New Roman"/>
                <a:cs typeface="Times New Roman"/>
              </a:rPr>
              <a:t>cont</a:t>
            </a:r>
            <a:r>
              <a:rPr lang="gu-IN" dirty="0" smtClean="0">
                <a:latin typeface="Times New Roman"/>
                <a:ea typeface="Times New Roman"/>
                <a:cs typeface="Times New Roman"/>
              </a:rPr>
              <a:t>inous</a:t>
            </a:r>
            <a:r>
              <a:rPr lang="en-IN" dirty="0" smtClean="0">
                <a:latin typeface="Times New Roman"/>
                <a:ea typeface="Times New Roman"/>
                <a:cs typeface="Times New Roman"/>
              </a:rPr>
              <a:t> in expression of an idea .</a:t>
            </a:r>
          </a:p>
          <a:p>
            <a:pPr marL="114300" marR="0" indent="57150" algn="ctr">
              <a:lnSpc>
                <a:spcPct val="115000"/>
              </a:lnSpc>
              <a:spcBef>
                <a:spcPts val="0"/>
              </a:spcBef>
              <a:spcAft>
                <a:spcPts val="0"/>
              </a:spcAft>
              <a:buNone/>
            </a:pPr>
            <a:r>
              <a:rPr lang="en-IN" dirty="0" smtClean="0">
                <a:latin typeface="Times New Roman"/>
                <a:ea typeface="Times New Roman"/>
                <a:cs typeface="Times New Roman"/>
              </a:rPr>
              <a:t>ex.: we ask the several question to person , but the answer of person is the same for all .</a:t>
            </a:r>
            <a:endParaRPr lang="en-US" dirty="0" smtClean="0">
              <a:ea typeface="Times New Roman"/>
              <a:cs typeface="Times New Roman"/>
            </a:endParaRPr>
          </a:p>
          <a:p>
            <a:pPr>
              <a:buNone/>
            </a:pPr>
            <a:endParaRPr lang="en-US" dirty="0"/>
          </a:p>
        </p:txBody>
      </p:sp>
      <p:pic>
        <p:nvPicPr>
          <p:cNvPr id="4" name="Picture 3" descr="images (9).jpg"/>
          <p:cNvPicPr>
            <a:picLocks noChangeAspect="1"/>
          </p:cNvPicPr>
          <p:nvPr/>
        </p:nvPicPr>
        <p:blipFill>
          <a:blip r:embed="rId2"/>
          <a:stretch>
            <a:fillRect/>
          </a:stretch>
        </p:blipFill>
        <p:spPr>
          <a:xfrm>
            <a:off x="1524000" y="3810000"/>
            <a:ext cx="6019800" cy="24384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71541"/>
            <a:ext cx="9144000" cy="295927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lgn="ctr">
              <a:lnSpc>
                <a:spcPct val="115000"/>
              </a:lnSpc>
              <a:spcBef>
                <a:spcPts val="0"/>
              </a:spcBef>
            </a:pPr>
            <a:r>
              <a:rPr lang="en-IN" sz="3600" b="1" dirty="0" smtClean="0">
                <a:solidFill>
                  <a:srgbClr val="FFFF00"/>
                </a:solidFill>
                <a:latin typeface="Arial Black" pitchFamily="34" charset="0"/>
                <a:ea typeface="Times New Roman"/>
                <a:cs typeface="Times New Roman"/>
              </a:rPr>
              <a:t>CIRCUMSTANTIALITY </a:t>
            </a:r>
            <a:endParaRPr lang="en-US" sz="3600" dirty="0" smtClean="0">
              <a:solidFill>
                <a:srgbClr val="FFFF00"/>
              </a:solidFill>
              <a:latin typeface="Arial Black" pitchFamily="34" charset="0"/>
              <a:ea typeface="Times New Roman"/>
              <a:cs typeface="Times New Roman"/>
            </a:endParaRPr>
          </a:p>
          <a:p>
            <a:pPr marL="114300" marR="0" indent="57150" algn="ctr">
              <a:lnSpc>
                <a:spcPct val="115000"/>
              </a:lnSpc>
              <a:spcBef>
                <a:spcPts val="0"/>
              </a:spcBef>
              <a:spcAft>
                <a:spcPts val="0"/>
              </a:spcAft>
            </a:pPr>
            <a:r>
              <a:rPr lang="en-IN" sz="3600" dirty="0" smtClean="0">
                <a:latin typeface="Times New Roman"/>
                <a:ea typeface="Times New Roman"/>
                <a:cs typeface="Times New Roman"/>
              </a:rPr>
              <a:t>               The person finally reaches his objective but only after many unnecessary or trivial details. </a:t>
            </a:r>
            <a:endParaRPr lang="en-US" sz="3600" dirty="0" smtClean="0">
              <a:ea typeface="Times New Roman"/>
              <a:cs typeface="Times New Roman"/>
            </a:endParaRPr>
          </a:p>
          <a:p>
            <a:pPr marL="114300" marR="0" indent="57150" algn="just">
              <a:lnSpc>
                <a:spcPct val="115000"/>
              </a:lnSpc>
              <a:spcBef>
                <a:spcPts val="0"/>
              </a:spcBef>
              <a:spcAft>
                <a:spcPts val="0"/>
              </a:spcAft>
            </a:pPr>
            <a:r>
              <a:rPr lang="en-IN" dirty="0" smtClean="0">
                <a:latin typeface="Times New Roman"/>
                <a:ea typeface="Times New Roman"/>
                <a:cs typeface="Times New Roman"/>
              </a:rPr>
              <a:t> </a:t>
            </a:r>
            <a:endParaRPr lang="en-US" dirty="0" smtClean="0">
              <a:ea typeface="Times New Roman"/>
              <a:cs typeface="Times New Roman"/>
            </a:endParaRPr>
          </a:p>
        </p:txBody>
      </p:sp>
      <p:sp>
        <p:nvSpPr>
          <p:cNvPr id="5" name="Freeform 4"/>
          <p:cNvSpPr/>
          <p:nvPr/>
        </p:nvSpPr>
        <p:spPr>
          <a:xfrm>
            <a:off x="1610751" y="4895557"/>
            <a:ext cx="6590714" cy="1709225"/>
          </a:xfrm>
          <a:custGeom>
            <a:avLst/>
            <a:gdLst>
              <a:gd name="connsiteX0" fmla="*/ 175846 w 6590714"/>
              <a:gd name="connsiteY0" fmla="*/ 0 h 1709225"/>
              <a:gd name="connsiteX1" fmla="*/ 1132449 w 6590714"/>
              <a:gd name="connsiteY1" fmla="*/ 956603 h 1709225"/>
              <a:gd name="connsiteX2" fmla="*/ 35169 w 6590714"/>
              <a:gd name="connsiteY2" fmla="*/ 590843 h 1709225"/>
              <a:gd name="connsiteX3" fmla="*/ 921434 w 6590714"/>
              <a:gd name="connsiteY3" fmla="*/ 1364566 h 1709225"/>
              <a:gd name="connsiteX4" fmla="*/ 1709224 w 6590714"/>
              <a:gd name="connsiteY4" fmla="*/ 633046 h 1709225"/>
              <a:gd name="connsiteX5" fmla="*/ 808892 w 6590714"/>
              <a:gd name="connsiteY5" fmla="*/ 154745 h 1709225"/>
              <a:gd name="connsiteX6" fmla="*/ 808892 w 6590714"/>
              <a:gd name="connsiteY6" fmla="*/ 154745 h 1709225"/>
              <a:gd name="connsiteX7" fmla="*/ 2356338 w 6590714"/>
              <a:gd name="connsiteY7" fmla="*/ 886265 h 1709225"/>
              <a:gd name="connsiteX8" fmla="*/ 2356338 w 6590714"/>
              <a:gd name="connsiteY8" fmla="*/ 872197 h 1709225"/>
              <a:gd name="connsiteX9" fmla="*/ 1920240 w 6590714"/>
              <a:gd name="connsiteY9" fmla="*/ 1617785 h 1709225"/>
              <a:gd name="connsiteX10" fmla="*/ 1934307 w 6590714"/>
              <a:gd name="connsiteY10" fmla="*/ 323557 h 1709225"/>
              <a:gd name="connsiteX11" fmla="*/ 3284806 w 6590714"/>
              <a:gd name="connsiteY11" fmla="*/ 1139483 h 1709225"/>
              <a:gd name="connsiteX12" fmla="*/ 2581421 w 6590714"/>
              <a:gd name="connsiteY12" fmla="*/ 1674055 h 1709225"/>
              <a:gd name="connsiteX13" fmla="*/ 2581421 w 6590714"/>
              <a:gd name="connsiteY13" fmla="*/ 1674055 h 1709225"/>
              <a:gd name="connsiteX14" fmla="*/ 2693963 w 6590714"/>
              <a:gd name="connsiteY14" fmla="*/ 211015 h 1709225"/>
              <a:gd name="connsiteX15" fmla="*/ 3931920 w 6590714"/>
              <a:gd name="connsiteY15" fmla="*/ 1069145 h 1709225"/>
              <a:gd name="connsiteX16" fmla="*/ 3650566 w 6590714"/>
              <a:gd name="connsiteY16" fmla="*/ 1533378 h 1709225"/>
              <a:gd name="connsiteX17" fmla="*/ 3875649 w 6590714"/>
              <a:gd name="connsiteY17" fmla="*/ 407963 h 1709225"/>
              <a:gd name="connsiteX18" fmla="*/ 6421901 w 6590714"/>
              <a:gd name="connsiteY18" fmla="*/ 618978 h 1709225"/>
              <a:gd name="connsiteX19" fmla="*/ 6421901 w 6590714"/>
              <a:gd name="connsiteY19" fmla="*/ 618978 h 1709225"/>
              <a:gd name="connsiteX20" fmla="*/ 6520375 w 6590714"/>
              <a:gd name="connsiteY20" fmla="*/ 618978 h 1709225"/>
              <a:gd name="connsiteX21" fmla="*/ 6590714 w 6590714"/>
              <a:gd name="connsiteY21" fmla="*/ 618978 h 1709225"/>
              <a:gd name="connsiteX22" fmla="*/ 6590714 w 6590714"/>
              <a:gd name="connsiteY22" fmla="*/ 618978 h 170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0714" h="1709225">
                <a:moveTo>
                  <a:pt x="175846" y="0"/>
                </a:moveTo>
                <a:cubicBezTo>
                  <a:pt x="665870" y="429064"/>
                  <a:pt x="1155895" y="858129"/>
                  <a:pt x="1132449" y="956603"/>
                </a:cubicBezTo>
                <a:cubicBezTo>
                  <a:pt x="1109003" y="1055077"/>
                  <a:pt x="70338" y="522849"/>
                  <a:pt x="35169" y="590843"/>
                </a:cubicBezTo>
                <a:cubicBezTo>
                  <a:pt x="0" y="658837"/>
                  <a:pt x="642425" y="1357532"/>
                  <a:pt x="921434" y="1364566"/>
                </a:cubicBezTo>
                <a:cubicBezTo>
                  <a:pt x="1200443" y="1371600"/>
                  <a:pt x="1727981" y="834683"/>
                  <a:pt x="1709224" y="633046"/>
                </a:cubicBezTo>
                <a:cubicBezTo>
                  <a:pt x="1690467" y="431409"/>
                  <a:pt x="808892" y="154745"/>
                  <a:pt x="808892" y="154745"/>
                </a:cubicBezTo>
                <a:lnTo>
                  <a:pt x="808892" y="154745"/>
                </a:lnTo>
                <a:lnTo>
                  <a:pt x="2356338" y="886265"/>
                </a:lnTo>
                <a:cubicBezTo>
                  <a:pt x="2614246" y="1005840"/>
                  <a:pt x="2429021" y="750277"/>
                  <a:pt x="2356338" y="872197"/>
                </a:cubicBezTo>
                <a:cubicBezTo>
                  <a:pt x="2283655" y="994117"/>
                  <a:pt x="1990578" y="1709225"/>
                  <a:pt x="1920240" y="1617785"/>
                </a:cubicBezTo>
                <a:cubicBezTo>
                  <a:pt x="1849902" y="1526345"/>
                  <a:pt x="1706879" y="403274"/>
                  <a:pt x="1934307" y="323557"/>
                </a:cubicBezTo>
                <a:cubicBezTo>
                  <a:pt x="2161735" y="243840"/>
                  <a:pt x="3176954" y="914400"/>
                  <a:pt x="3284806" y="1139483"/>
                </a:cubicBezTo>
                <a:cubicBezTo>
                  <a:pt x="3392658" y="1364566"/>
                  <a:pt x="2581421" y="1674055"/>
                  <a:pt x="2581421" y="1674055"/>
                </a:cubicBezTo>
                <a:lnTo>
                  <a:pt x="2581421" y="1674055"/>
                </a:lnTo>
                <a:cubicBezTo>
                  <a:pt x="2600178" y="1430215"/>
                  <a:pt x="2468880" y="311833"/>
                  <a:pt x="2693963" y="211015"/>
                </a:cubicBezTo>
                <a:cubicBezTo>
                  <a:pt x="2919046" y="110197"/>
                  <a:pt x="3772486" y="848751"/>
                  <a:pt x="3931920" y="1069145"/>
                </a:cubicBezTo>
                <a:cubicBezTo>
                  <a:pt x="4091354" y="1289539"/>
                  <a:pt x="3659945" y="1643575"/>
                  <a:pt x="3650566" y="1533378"/>
                </a:cubicBezTo>
                <a:cubicBezTo>
                  <a:pt x="3641188" y="1423181"/>
                  <a:pt x="3413760" y="560363"/>
                  <a:pt x="3875649" y="407963"/>
                </a:cubicBezTo>
                <a:cubicBezTo>
                  <a:pt x="4337538" y="255563"/>
                  <a:pt x="6421901" y="618978"/>
                  <a:pt x="6421901" y="618978"/>
                </a:cubicBezTo>
                <a:lnTo>
                  <a:pt x="6421901" y="618978"/>
                </a:lnTo>
                <a:lnTo>
                  <a:pt x="6520375" y="618978"/>
                </a:lnTo>
                <a:lnTo>
                  <a:pt x="6590714" y="618978"/>
                </a:lnTo>
                <a:lnTo>
                  <a:pt x="6590714" y="61897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8153400" y="4953000"/>
            <a:ext cx="609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1219200" y="4800600"/>
            <a:ext cx="9144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2667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algn="ctr">
              <a:lnSpc>
                <a:spcPct val="115000"/>
              </a:lnSpc>
              <a:spcBef>
                <a:spcPts val="0"/>
              </a:spcBef>
              <a:buNone/>
            </a:pPr>
            <a:r>
              <a:rPr lang="en-IN" b="1" dirty="0" smtClean="0">
                <a:latin typeface="Arial Black" pitchFamily="34" charset="0"/>
                <a:ea typeface="Times New Roman"/>
                <a:cs typeface="Times New Roman" pitchFamily="18" charset="0"/>
              </a:rPr>
              <a:t>TANGENTIALITY</a:t>
            </a:r>
            <a:endParaRPr lang="en-US" dirty="0" smtClean="0">
              <a:latin typeface="Times New Roman" pitchFamily="18" charset="0"/>
              <a:ea typeface="Times New Roman"/>
              <a:cs typeface="Times New Roman" pitchFamily="18" charset="0"/>
            </a:endParaRPr>
          </a:p>
          <a:p>
            <a:r>
              <a:rPr lang="en-US" dirty="0" smtClean="0"/>
              <a:t>A form of thinking / speech in which the client tends to wander away  from the intended point , &amp; never returning to the original ideas</a:t>
            </a:r>
            <a:endParaRPr lang="en-US" dirty="0"/>
          </a:p>
        </p:txBody>
      </p:sp>
      <p:pic>
        <p:nvPicPr>
          <p:cNvPr id="4" name="Picture 3" descr="Ww74CpLy3lVirYQHx4OJ.w_m.jpg"/>
          <p:cNvPicPr>
            <a:picLocks noChangeAspect="1"/>
          </p:cNvPicPr>
          <p:nvPr/>
        </p:nvPicPr>
        <p:blipFill>
          <a:blip r:embed="rId2"/>
          <a:stretch>
            <a:fillRect/>
          </a:stretch>
        </p:blipFill>
        <p:spPr>
          <a:xfrm>
            <a:off x="1219200" y="3505200"/>
            <a:ext cx="71628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2514600"/>
          </a:xfrm>
        </p:spPr>
        <p:style>
          <a:lnRef idx="1">
            <a:schemeClr val="accent4"/>
          </a:lnRef>
          <a:fillRef idx="3">
            <a:schemeClr val="accent4"/>
          </a:fillRef>
          <a:effectRef idx="2">
            <a:schemeClr val="accent4"/>
          </a:effectRef>
          <a:fontRef idx="minor">
            <a:schemeClr val="lt1"/>
          </a:fontRef>
        </p:style>
        <p:txBody>
          <a:bodyPr>
            <a:normAutofit/>
          </a:bodyPr>
          <a:lstStyle/>
          <a:p>
            <a:pPr lvl="0" algn="ctr">
              <a:lnSpc>
                <a:spcPct val="115000"/>
              </a:lnSpc>
              <a:spcBef>
                <a:spcPts val="0"/>
              </a:spcBef>
              <a:buNone/>
            </a:pPr>
            <a:r>
              <a:rPr lang="en-IN" sz="4000" b="1" dirty="0" smtClean="0">
                <a:solidFill>
                  <a:srgbClr val="FFFF00"/>
                </a:solidFill>
                <a:latin typeface="Times New Roman"/>
                <a:ea typeface="Times New Roman"/>
                <a:cs typeface="Times New Roman"/>
              </a:rPr>
              <a:t>INCOHERENCE </a:t>
            </a:r>
            <a:endParaRPr lang="en-US" sz="4000" dirty="0">
              <a:solidFill>
                <a:srgbClr val="FFFF00"/>
              </a:solidFill>
              <a:ea typeface="Times New Roman"/>
              <a:cs typeface="Times New Roman"/>
            </a:endParaRPr>
          </a:p>
          <a:p>
            <a:pPr marL="114300" marR="0" indent="57150" algn="ctr">
              <a:lnSpc>
                <a:spcPct val="115000"/>
              </a:lnSpc>
              <a:spcBef>
                <a:spcPts val="0"/>
              </a:spcBef>
              <a:spcAft>
                <a:spcPts val="0"/>
              </a:spcAft>
              <a:buNone/>
            </a:pPr>
            <a:r>
              <a:rPr lang="en-IN" dirty="0" smtClean="0">
                <a:latin typeface="Times New Roman"/>
                <a:ea typeface="Times New Roman"/>
                <a:cs typeface="Times New Roman"/>
              </a:rPr>
              <a:t>       There is disorders or disconnected thinking . one idea is run into another without connection ,thereby the speech also disjointed or disconnected.</a:t>
            </a:r>
            <a:endParaRPr lang="en-US" dirty="0">
              <a:ea typeface="Times New Roman"/>
              <a:cs typeface="Times New Roman"/>
            </a:endParaRPr>
          </a:p>
          <a:p>
            <a:pPr marL="114300" marR="0" indent="57150" algn="just">
              <a:lnSpc>
                <a:spcPct val="115000"/>
              </a:lnSpc>
              <a:spcBef>
                <a:spcPts val="0"/>
              </a:spcBef>
              <a:spcAft>
                <a:spcPts val="0"/>
              </a:spcAft>
            </a:pPr>
            <a:endParaRPr lang="en-US" dirty="0">
              <a:ea typeface="Times New Roman"/>
              <a:cs typeface="Times New Roman"/>
            </a:endParaRPr>
          </a:p>
          <a:p>
            <a:pPr marL="114300" marR="0" indent="57150" algn="just">
              <a:lnSpc>
                <a:spcPct val="115000"/>
              </a:lnSpc>
              <a:spcBef>
                <a:spcPts val="0"/>
              </a:spcBef>
              <a:spcAft>
                <a:spcPts val="0"/>
              </a:spcAft>
              <a:buNone/>
            </a:pPr>
            <a:endParaRPr lang="en-US" dirty="0">
              <a:ea typeface="Times New Roman"/>
              <a:cs typeface="Times New Roman"/>
            </a:endParaRPr>
          </a:p>
        </p:txBody>
      </p:sp>
      <p:pic>
        <p:nvPicPr>
          <p:cNvPr id="6" name="Picture 5" descr="unwinding.jpg"/>
          <p:cNvPicPr>
            <a:picLocks noChangeAspect="1"/>
          </p:cNvPicPr>
          <p:nvPr/>
        </p:nvPicPr>
        <p:blipFill>
          <a:blip r:embed="rId2"/>
          <a:stretch>
            <a:fillRect/>
          </a:stretch>
        </p:blipFill>
        <p:spPr>
          <a:xfrm>
            <a:off x="1143000" y="4038600"/>
            <a:ext cx="6553200" cy="19812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2057400"/>
          </a:xfrm>
        </p:spPr>
        <p:style>
          <a:lnRef idx="0">
            <a:schemeClr val="accent6"/>
          </a:lnRef>
          <a:fillRef idx="3">
            <a:schemeClr val="accent6"/>
          </a:fillRef>
          <a:effectRef idx="3">
            <a:schemeClr val="accent6"/>
          </a:effectRef>
          <a:fontRef idx="minor">
            <a:schemeClr val="lt1"/>
          </a:fontRef>
        </p:style>
        <p:txBody>
          <a:bodyPr>
            <a:normAutofit fontScale="92500" lnSpcReduction="10000"/>
          </a:bodyPr>
          <a:lstStyle/>
          <a:p>
            <a:pPr lvl="0" algn="ctr">
              <a:lnSpc>
                <a:spcPct val="115000"/>
              </a:lnSpc>
              <a:spcBef>
                <a:spcPts val="0"/>
              </a:spcBef>
              <a:buNone/>
            </a:pPr>
            <a:r>
              <a:rPr lang="en-IN" b="1" dirty="0" smtClean="0">
                <a:solidFill>
                  <a:srgbClr val="FF0000"/>
                </a:solidFill>
                <a:latin typeface="Arial Black" pitchFamily="34" charset="0"/>
                <a:ea typeface="Times New Roman"/>
                <a:cs typeface="Times New Roman" pitchFamily="18" charset="0"/>
              </a:rPr>
              <a:t>BLOCKING :</a:t>
            </a:r>
            <a:endParaRPr lang="en-US" dirty="0" smtClean="0">
              <a:solidFill>
                <a:srgbClr val="FF0000"/>
              </a:solidFill>
              <a:latin typeface="Arial Black" pitchFamily="34" charset="0"/>
              <a:ea typeface="Times New Roman"/>
              <a:cs typeface="Times New Roman" pitchFamily="18" charset="0"/>
            </a:endParaRPr>
          </a:p>
          <a:p>
            <a:pPr marL="114300" marR="0" indent="57150" algn="ctr">
              <a:lnSpc>
                <a:spcPct val="115000"/>
              </a:lnSpc>
              <a:spcBef>
                <a:spcPts val="0"/>
              </a:spcBef>
              <a:spcAft>
                <a:spcPts val="0"/>
              </a:spcAft>
            </a:pPr>
            <a:r>
              <a:rPr lang="en-IN" dirty="0" smtClean="0">
                <a:latin typeface="Times New Roman" pitchFamily="18" charset="0"/>
                <a:ea typeface="Times New Roman"/>
                <a:cs typeface="Times New Roman" pitchFamily="18" charset="0"/>
              </a:rPr>
              <a:t>    There is sudden cessation of thought in the </a:t>
            </a:r>
            <a:r>
              <a:rPr lang="en-IN" dirty="0" err="1" smtClean="0">
                <a:latin typeface="Times New Roman" pitchFamily="18" charset="0"/>
                <a:ea typeface="Times New Roman"/>
                <a:cs typeface="Times New Roman" pitchFamily="18" charset="0"/>
              </a:rPr>
              <a:t>midest</a:t>
            </a:r>
            <a:r>
              <a:rPr lang="en-IN" dirty="0" smtClean="0">
                <a:latin typeface="Times New Roman" pitchFamily="18" charset="0"/>
                <a:ea typeface="Times New Roman"/>
                <a:cs typeface="Times New Roman" pitchFamily="18" charset="0"/>
              </a:rPr>
              <a:t> of a sentence , the person unable to explain the reason for sudden stoppage .</a:t>
            </a:r>
            <a:endParaRPr lang="en-US" dirty="0" smtClean="0">
              <a:latin typeface="Times New Roman" pitchFamily="18" charset="0"/>
              <a:ea typeface="Times New Roman"/>
              <a:cs typeface="Times New Roman" pitchFamily="18" charset="0"/>
            </a:endParaRPr>
          </a:p>
          <a:p>
            <a:endParaRPr lang="en-US" dirty="0"/>
          </a:p>
        </p:txBody>
      </p:sp>
      <p:pic>
        <p:nvPicPr>
          <p:cNvPr id="4" name="Picture 3" descr="Bully Blocking.jpg"/>
          <p:cNvPicPr>
            <a:picLocks noChangeAspect="1"/>
          </p:cNvPicPr>
          <p:nvPr/>
        </p:nvPicPr>
        <p:blipFill>
          <a:blip r:embed="rId2" cstate="print"/>
          <a:stretch>
            <a:fillRect/>
          </a:stretch>
        </p:blipFill>
        <p:spPr>
          <a:xfrm>
            <a:off x="452154" y="3429000"/>
            <a:ext cx="8239692" cy="25908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2895600"/>
          </a:xfrm>
        </p:spPr>
        <p:style>
          <a:lnRef idx="3">
            <a:schemeClr val="lt1"/>
          </a:lnRef>
          <a:fillRef idx="1">
            <a:schemeClr val="accent4"/>
          </a:fillRef>
          <a:effectRef idx="1">
            <a:schemeClr val="accent4"/>
          </a:effectRef>
          <a:fontRef idx="minor">
            <a:schemeClr val="lt1"/>
          </a:fontRef>
        </p:style>
        <p:txBody>
          <a:bodyPr>
            <a:normAutofit/>
          </a:bodyPr>
          <a:lstStyle/>
          <a:p>
            <a:pPr lvl="0" algn="ctr">
              <a:lnSpc>
                <a:spcPct val="115000"/>
              </a:lnSpc>
              <a:spcBef>
                <a:spcPts val="0"/>
              </a:spcBef>
              <a:buNone/>
            </a:pPr>
            <a:r>
              <a:rPr lang="en-IN" sz="4000" b="1" dirty="0" smtClean="0">
                <a:solidFill>
                  <a:srgbClr val="FFFF00"/>
                </a:solidFill>
                <a:latin typeface="Times New Roman"/>
                <a:ea typeface="Times New Roman"/>
                <a:cs typeface="Times New Roman"/>
              </a:rPr>
              <a:t>VERBIGERATION</a:t>
            </a:r>
            <a:r>
              <a:rPr lang="en-IN" sz="4000" b="1" dirty="0" smtClean="0">
                <a:solidFill>
                  <a:srgbClr val="FF0000"/>
                </a:solidFill>
                <a:latin typeface="Times New Roman"/>
                <a:ea typeface="Times New Roman"/>
                <a:cs typeface="Times New Roman"/>
              </a:rPr>
              <a:t> </a:t>
            </a:r>
          </a:p>
          <a:p>
            <a:pPr lvl="0" algn="ctr">
              <a:lnSpc>
                <a:spcPct val="115000"/>
              </a:lnSpc>
              <a:spcBef>
                <a:spcPts val="0"/>
              </a:spcBef>
              <a:buNone/>
            </a:pPr>
            <a:r>
              <a:rPr lang="en-IN" b="1" dirty="0" smtClean="0">
                <a:latin typeface="Times New Roman"/>
                <a:ea typeface="Times New Roman"/>
                <a:cs typeface="Times New Roman"/>
              </a:rPr>
              <a:t>Senseless repetition of some words or phrases over &amp; over again .</a:t>
            </a:r>
            <a:endParaRPr lang="en-US" b="1" dirty="0" smtClean="0">
              <a:ea typeface="Times New Roman"/>
              <a:cs typeface="Times New Roman"/>
            </a:endParaRPr>
          </a:p>
          <a:p>
            <a:pPr marL="171450" marR="0" algn="just">
              <a:lnSpc>
                <a:spcPct val="115000"/>
              </a:lnSpc>
              <a:spcBef>
                <a:spcPts val="0"/>
              </a:spcBef>
              <a:spcAft>
                <a:spcPts val="0"/>
              </a:spcAft>
              <a:buNone/>
            </a:pPr>
            <a:endParaRPr lang="en-US" dirty="0" smtClean="0">
              <a:ea typeface="Times New Roman"/>
              <a:cs typeface="Times New Roman"/>
            </a:endParaRPr>
          </a:p>
          <a:p>
            <a:endParaRPr lang="en-US" dirty="0"/>
          </a:p>
        </p:txBody>
      </p:sp>
      <p:pic>
        <p:nvPicPr>
          <p:cNvPr id="6" name="Picture 5" descr="22 下午10-12.jpg"/>
          <p:cNvPicPr>
            <a:picLocks noChangeAspect="1"/>
          </p:cNvPicPr>
          <p:nvPr/>
        </p:nvPicPr>
        <p:blipFill>
          <a:blip r:embed="rId2"/>
          <a:stretch>
            <a:fillRect/>
          </a:stretch>
        </p:blipFill>
        <p:spPr>
          <a:xfrm>
            <a:off x="1905000" y="3733800"/>
            <a:ext cx="5041589" cy="2667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86000"/>
          </a:xfrm>
        </p:spPr>
        <p:style>
          <a:lnRef idx="2">
            <a:schemeClr val="dk1">
              <a:shade val="50000"/>
            </a:schemeClr>
          </a:lnRef>
          <a:fillRef idx="1">
            <a:schemeClr val="dk1"/>
          </a:fillRef>
          <a:effectRef idx="0">
            <a:schemeClr val="dk1"/>
          </a:effectRef>
          <a:fontRef idx="minor">
            <a:schemeClr val="lt1"/>
          </a:fontRef>
        </p:style>
        <p:txBody>
          <a:bodyPr/>
          <a:lstStyle/>
          <a:p>
            <a:pPr lvl="0" algn="ctr"/>
            <a:r>
              <a:rPr lang="en-IN" b="1" dirty="0" smtClean="0">
                <a:latin typeface="Times New Roman"/>
                <a:ea typeface="Times New Roman"/>
                <a:cs typeface="Times New Roman"/>
              </a:rPr>
              <a:t>WORD SALAD</a:t>
            </a:r>
            <a:r>
              <a:rPr lang="en-IN" dirty="0" smtClean="0">
                <a:latin typeface="Times New Roman"/>
                <a:ea typeface="Times New Roman"/>
                <a:cs typeface="Times New Roman"/>
              </a:rPr>
              <a:t> : </a:t>
            </a:r>
          </a:p>
          <a:p>
            <a:pPr lvl="0" algn="ctr">
              <a:buNone/>
            </a:pPr>
            <a:r>
              <a:rPr lang="en-IN" dirty="0" smtClean="0">
                <a:latin typeface="Times New Roman"/>
                <a:ea typeface="Times New Roman"/>
                <a:cs typeface="Times New Roman"/>
              </a:rPr>
              <a:t>Meaningless &amp; incoherent mixture of words or phrases</a:t>
            </a:r>
            <a:endParaRPr lang="en-US" dirty="0" smtClean="0">
              <a:ea typeface="Times New Roman"/>
              <a:cs typeface="Times New Roman"/>
            </a:endParaRPr>
          </a:p>
          <a:p>
            <a:pPr algn="ctr">
              <a:buNone/>
            </a:pPr>
            <a:endParaRPr lang="en-US" dirty="0"/>
          </a:p>
        </p:txBody>
      </p:sp>
      <p:pic>
        <p:nvPicPr>
          <p:cNvPr id="4" name="Picture 3" descr="word-saldad-bowl-illustrator-graphic.png"/>
          <p:cNvPicPr>
            <a:picLocks noChangeAspect="1"/>
          </p:cNvPicPr>
          <p:nvPr/>
        </p:nvPicPr>
        <p:blipFill>
          <a:blip r:embed="rId2"/>
          <a:stretch>
            <a:fillRect/>
          </a:stretch>
        </p:blipFill>
        <p:spPr>
          <a:xfrm>
            <a:off x="0" y="3048000"/>
            <a:ext cx="9144000" cy="4038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698625"/>
          </a:xfrm>
          <a:solidFill>
            <a:schemeClr val="accent1">
              <a:lumMod val="40000"/>
              <a:lumOff val="60000"/>
            </a:schemeClr>
          </a:solidFill>
        </p:spPr>
        <p:txBody>
          <a:bodyPr>
            <a:normAutofit fontScale="90000"/>
          </a:bodyPr>
          <a:lstStyle/>
          <a:p>
            <a:pPr lvl="0"/>
            <a:r>
              <a:rPr lang="en-IN" b="1" dirty="0" smtClean="0">
                <a:solidFill>
                  <a:srgbClr val="C00000"/>
                </a:solidFill>
                <a:latin typeface="Arial Black" pitchFamily="34" charset="0"/>
                <a:ea typeface="Times New Roman"/>
                <a:cs typeface="Times New Roman"/>
              </a:rPr>
              <a:t/>
            </a:r>
            <a:br>
              <a:rPr lang="en-IN" b="1" dirty="0" smtClean="0">
                <a:solidFill>
                  <a:srgbClr val="C00000"/>
                </a:solidFill>
                <a:latin typeface="Arial Black" pitchFamily="34" charset="0"/>
                <a:ea typeface="Times New Roman"/>
                <a:cs typeface="Times New Roman"/>
              </a:rPr>
            </a:br>
            <a:r>
              <a:rPr lang="en-IN" b="1" dirty="0" smtClean="0">
                <a:solidFill>
                  <a:srgbClr val="C00000"/>
                </a:solidFill>
                <a:latin typeface="Arial Black" pitchFamily="34" charset="0"/>
                <a:ea typeface="Times New Roman"/>
                <a:cs typeface="Times New Roman"/>
              </a:rPr>
              <a:t>CLOUDING </a:t>
            </a:r>
            <a:r>
              <a:rPr lang="en-IN" b="1" dirty="0">
                <a:solidFill>
                  <a:srgbClr val="C00000"/>
                </a:solidFill>
                <a:latin typeface="Arial Black" pitchFamily="34" charset="0"/>
                <a:ea typeface="Times New Roman"/>
                <a:cs typeface="Times New Roman"/>
              </a:rPr>
              <a:t>OF </a:t>
            </a:r>
            <a:r>
              <a:rPr lang="en-IN" b="1" dirty="0" smtClean="0">
                <a:solidFill>
                  <a:srgbClr val="C00000"/>
                </a:solidFill>
                <a:latin typeface="Arial Black" pitchFamily="34" charset="0"/>
                <a:ea typeface="Times New Roman"/>
                <a:cs typeface="Times New Roman"/>
              </a:rPr>
              <a:t>CONSCIOUSNESS</a:t>
            </a:r>
            <a:r>
              <a:rPr lang="en-IN" b="1" dirty="0">
                <a:latin typeface="Arial Black" pitchFamily="34" charset="0"/>
                <a:ea typeface="Times New Roman"/>
                <a:cs typeface="Times New Roman"/>
              </a:rPr>
              <a:t> </a:t>
            </a:r>
            <a:r>
              <a:rPr lang="en-US" b="1" dirty="0">
                <a:latin typeface="Arial Black" pitchFamily="34" charset="0"/>
                <a:ea typeface="Times New Roman"/>
                <a:cs typeface="Times New Roman"/>
              </a:rPr>
              <a:t/>
            </a:r>
            <a:br>
              <a:rPr lang="en-US" b="1" dirty="0">
                <a:latin typeface="Arial Black" pitchFamily="34" charset="0"/>
                <a:ea typeface="Times New Roman"/>
                <a:cs typeface="Times New Roman"/>
              </a:rPr>
            </a:br>
            <a:endParaRPr lang="en-US" dirty="0"/>
          </a:p>
        </p:txBody>
      </p:sp>
      <p:sp>
        <p:nvSpPr>
          <p:cNvPr id="3" name="Subtitle 2"/>
          <p:cNvSpPr>
            <a:spLocks noGrp="1"/>
          </p:cNvSpPr>
          <p:nvPr>
            <p:ph type="subTitle" idx="1"/>
          </p:nvPr>
        </p:nvSpPr>
        <p:spPr>
          <a:xfrm>
            <a:off x="457200" y="2209800"/>
            <a:ext cx="8382000" cy="16002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lvl="0"/>
            <a:r>
              <a:rPr lang="en-IN" dirty="0">
                <a:solidFill>
                  <a:schemeClr val="tx1"/>
                </a:solidFill>
                <a:latin typeface="Times New Roman"/>
                <a:ea typeface="Times New Roman"/>
                <a:cs typeface="Times New Roman"/>
              </a:rPr>
              <a:t>In this the patient has disturbance of clear mindedness . The capacity of think ,perceive, respond and remember is impaired. </a:t>
            </a:r>
            <a:r>
              <a:rPr lang="en-IN" b="1" dirty="0">
                <a:solidFill>
                  <a:srgbClr val="FF0000"/>
                </a:solidFill>
                <a:latin typeface="Times New Roman"/>
                <a:ea typeface="Times New Roman"/>
                <a:cs typeface="Times New Roman"/>
              </a:rPr>
              <a:t>There is diminished in </a:t>
            </a:r>
            <a:r>
              <a:rPr lang="en-IN" b="1" dirty="0" smtClean="0">
                <a:solidFill>
                  <a:srgbClr val="FF0000"/>
                </a:solidFill>
                <a:latin typeface="Times New Roman"/>
                <a:ea typeface="Times New Roman"/>
                <a:cs typeface="Times New Roman"/>
              </a:rPr>
              <a:t>alertness</a:t>
            </a:r>
            <a:endParaRPr lang="en-US" dirty="0"/>
          </a:p>
        </p:txBody>
      </p:sp>
      <p:pic>
        <p:nvPicPr>
          <p:cNvPr id="4" name="Picture 4" descr="https://cathy4worldequality.files.wordpress.com/2012/05/cloudy-consciousness2.jpg?w=714"/>
          <p:cNvPicPr>
            <a:picLocks noChangeAspect="1" noChangeArrowheads="1"/>
          </p:cNvPicPr>
          <p:nvPr/>
        </p:nvPicPr>
        <p:blipFill>
          <a:blip r:embed="rId2"/>
          <a:srcRect/>
          <a:stretch>
            <a:fillRect/>
          </a:stretch>
        </p:blipFill>
        <p:spPr bwMode="auto">
          <a:xfrm>
            <a:off x="2209800" y="3962400"/>
            <a:ext cx="45720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2057400"/>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lgn="ctr"/>
            <a:r>
              <a:rPr lang="en-IN" sz="4000" b="1" dirty="0" smtClean="0">
                <a:solidFill>
                  <a:srgbClr val="FF0000"/>
                </a:solidFill>
                <a:latin typeface="Times New Roman"/>
                <a:ea typeface="Times New Roman"/>
              </a:rPr>
              <a:t>NEOLOGISM </a:t>
            </a:r>
          </a:p>
          <a:p>
            <a:pPr algn="ctr">
              <a:buNone/>
            </a:pPr>
            <a:r>
              <a:rPr lang="en-IN" b="1" dirty="0" smtClean="0">
                <a:latin typeface="Times New Roman"/>
                <a:ea typeface="Times New Roman"/>
              </a:rPr>
              <a:t> a word newly coined or an everyday word used in a special way , Not readily understood by others</a:t>
            </a:r>
            <a:endParaRPr lang="en-US" b="1" dirty="0" smtClean="0"/>
          </a:p>
          <a:p>
            <a:endParaRPr lang="en-US" dirty="0"/>
          </a:p>
        </p:txBody>
      </p:sp>
      <p:pic>
        <p:nvPicPr>
          <p:cNvPr id="4" name="Picture 3" descr="download (4).jpg"/>
          <p:cNvPicPr>
            <a:picLocks noChangeAspect="1"/>
          </p:cNvPicPr>
          <p:nvPr/>
        </p:nvPicPr>
        <p:blipFill>
          <a:blip r:embed="rId2"/>
          <a:stretch>
            <a:fillRect/>
          </a:stretch>
        </p:blipFill>
        <p:spPr>
          <a:xfrm>
            <a:off x="1981200" y="3657600"/>
            <a:ext cx="5638800" cy="28194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IN" b="1" dirty="0" smtClean="0">
                <a:latin typeface="Times New Roman"/>
                <a:ea typeface="Times New Roman"/>
                <a:cs typeface="Times New Roman"/>
              </a:rPr>
              <a:t/>
            </a:r>
            <a:br>
              <a:rPr lang="en-IN" b="1" dirty="0" smtClean="0">
                <a:latin typeface="Times New Roman"/>
                <a:ea typeface="Times New Roman"/>
                <a:cs typeface="Times New Roman"/>
              </a:rPr>
            </a:br>
            <a:r>
              <a:rPr lang="en-IN" b="1" dirty="0" smtClean="0">
                <a:latin typeface="Times New Roman"/>
                <a:ea typeface="Times New Roman"/>
                <a:cs typeface="Times New Roman"/>
              </a:rPr>
              <a:t>DISORDER OF THOUGHT AT CONTENT LEVEL</a:t>
            </a:r>
            <a:r>
              <a:rPr lang="en-US" dirty="0">
                <a:ea typeface="Times New Roman"/>
                <a:cs typeface="Times New Roman"/>
              </a:rPr>
              <a:t/>
            </a:r>
            <a:br>
              <a:rPr lang="en-US" dirty="0">
                <a:ea typeface="Times New Roman"/>
                <a:cs typeface="Times New Roman"/>
              </a:rPr>
            </a:b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lvl="0" algn="just">
              <a:lnSpc>
                <a:spcPct val="115000"/>
              </a:lnSpc>
              <a:spcBef>
                <a:spcPts val="0"/>
              </a:spcBef>
              <a:buFont typeface="+mj-lt"/>
              <a:buAutoNum type="romanUcPeriod"/>
            </a:pPr>
            <a:r>
              <a:rPr lang="en-IN" b="1" dirty="0" smtClean="0">
                <a:latin typeface="Times New Roman"/>
                <a:ea typeface="Times New Roman"/>
                <a:cs typeface="Times New Roman"/>
              </a:rPr>
              <a:t>HYPOCHONDRIASIS : </a:t>
            </a:r>
            <a:endParaRPr lang="en-US" dirty="0">
              <a:ea typeface="Times New Roman"/>
              <a:cs typeface="Times New Roman"/>
            </a:endParaRPr>
          </a:p>
          <a:p>
            <a:pPr marL="171450" marR="0" indent="57150" algn="just">
              <a:lnSpc>
                <a:spcPct val="115000"/>
              </a:lnSpc>
              <a:spcBef>
                <a:spcPts val="0"/>
              </a:spcBef>
              <a:spcAft>
                <a:spcPts val="0"/>
              </a:spcAft>
            </a:pPr>
            <a:r>
              <a:rPr lang="en-IN" dirty="0" smtClean="0">
                <a:latin typeface="Times New Roman"/>
                <a:ea typeface="Times New Roman"/>
                <a:cs typeface="Times New Roman"/>
              </a:rPr>
              <a:t>                Person has an abnormal concern for his health and feels ill without any actual medical basis or pathology . </a:t>
            </a:r>
            <a:endParaRPr lang="en-US" dirty="0">
              <a:ea typeface="Times New Roman"/>
              <a:cs typeface="Times New Roman"/>
            </a:endParaRPr>
          </a:p>
          <a:p>
            <a:pPr marL="171450" marR="0" indent="57150" algn="just">
              <a:lnSpc>
                <a:spcPct val="115000"/>
              </a:lnSpc>
              <a:spcBef>
                <a:spcPts val="0"/>
              </a:spcBef>
              <a:spcAft>
                <a:spcPts val="0"/>
              </a:spcAft>
              <a:buNone/>
            </a:pPr>
            <a:endParaRPr lang="en-US" dirty="0">
              <a:ea typeface="Times New Roman"/>
              <a:cs typeface="Times New Roman"/>
            </a:endParaRPr>
          </a:p>
          <a:p>
            <a:endParaRPr lang="en-US" dirty="0"/>
          </a:p>
        </p:txBody>
      </p:sp>
      <p:pic>
        <p:nvPicPr>
          <p:cNvPr id="5" name="Picture 4" descr="CLIPART_OF_6153_SMJPG.jpg"/>
          <p:cNvPicPr>
            <a:picLocks noChangeAspect="1"/>
          </p:cNvPicPr>
          <p:nvPr/>
        </p:nvPicPr>
        <p:blipFill>
          <a:blip r:embed="rId3"/>
          <a:stretch>
            <a:fillRect/>
          </a:stretch>
        </p:blipFill>
        <p:spPr>
          <a:xfrm>
            <a:off x="1219200" y="3962400"/>
            <a:ext cx="6477000" cy="27432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229600" cy="3276600"/>
          </a:xfrm>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lvl="0" algn="ctr">
              <a:lnSpc>
                <a:spcPct val="115000"/>
              </a:lnSpc>
              <a:spcBef>
                <a:spcPts val="0"/>
              </a:spcBef>
              <a:buNone/>
            </a:pPr>
            <a:r>
              <a:rPr lang="en-IN" sz="4800" b="1" dirty="0" smtClean="0">
                <a:solidFill>
                  <a:srgbClr val="FFFF00"/>
                </a:solidFill>
                <a:latin typeface="Times New Roman"/>
                <a:ea typeface="Times New Roman"/>
                <a:cs typeface="Times New Roman"/>
              </a:rPr>
              <a:t>OBSESSION :</a:t>
            </a:r>
            <a:endParaRPr lang="en-US" sz="4800" b="1" dirty="0" smtClean="0">
              <a:solidFill>
                <a:srgbClr val="FFFF00"/>
              </a:solidFill>
              <a:ea typeface="Times New Roman"/>
              <a:cs typeface="Times New Roman"/>
            </a:endParaRPr>
          </a:p>
          <a:p>
            <a:pPr marL="171450" marR="0" indent="57150" algn="ctr">
              <a:lnSpc>
                <a:spcPct val="115000"/>
              </a:lnSpc>
              <a:spcBef>
                <a:spcPts val="0"/>
              </a:spcBef>
              <a:spcAft>
                <a:spcPts val="0"/>
              </a:spcAft>
            </a:pPr>
            <a:r>
              <a:rPr lang="en-IN" dirty="0" smtClean="0">
                <a:latin typeface="Times New Roman"/>
                <a:ea typeface="Times New Roman"/>
                <a:cs typeface="Times New Roman"/>
              </a:rPr>
              <a:t>              Ideas , thought or impulses that cannot be eliminated from consciousness by logical efforts are called obsessive . Uncontrolled impulses toper form an act repetitively are known as compulsion . </a:t>
            </a:r>
            <a:endParaRPr lang="en-US" dirty="0" smtClean="0">
              <a:ea typeface="Times New Roman"/>
              <a:cs typeface="Times New Roman"/>
            </a:endParaRPr>
          </a:p>
          <a:p>
            <a:endParaRPr lang="en-US" dirty="0"/>
          </a:p>
        </p:txBody>
      </p:sp>
      <p:pic>
        <p:nvPicPr>
          <p:cNvPr id="4" name="Picture 3" descr="Obsessive-Compulsive-Disorder-3.jpg"/>
          <p:cNvPicPr>
            <a:picLocks noChangeAspect="1"/>
          </p:cNvPicPr>
          <p:nvPr/>
        </p:nvPicPr>
        <p:blipFill>
          <a:blip r:embed="rId2"/>
          <a:stretch>
            <a:fillRect/>
          </a:stretch>
        </p:blipFill>
        <p:spPr>
          <a:xfrm>
            <a:off x="1828800" y="4114800"/>
            <a:ext cx="5715000" cy="22098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3200399"/>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lvl="0" algn="ctr">
              <a:lnSpc>
                <a:spcPct val="115000"/>
              </a:lnSpc>
              <a:spcBef>
                <a:spcPts val="0"/>
              </a:spcBef>
              <a:buNone/>
            </a:pPr>
            <a:r>
              <a:rPr lang="en-IN" sz="4000" b="1" dirty="0" smtClean="0">
                <a:solidFill>
                  <a:srgbClr val="FF0000"/>
                </a:solidFill>
                <a:latin typeface="Times New Roman"/>
                <a:ea typeface="Times New Roman"/>
                <a:cs typeface="Times New Roman"/>
              </a:rPr>
              <a:t>PHOBIAS : </a:t>
            </a:r>
            <a:endParaRPr lang="en-US" sz="4000" dirty="0" smtClean="0">
              <a:solidFill>
                <a:srgbClr val="FF0000"/>
              </a:solidFill>
              <a:ea typeface="Times New Roman"/>
              <a:cs typeface="Times New Roman"/>
            </a:endParaRPr>
          </a:p>
          <a:p>
            <a:pPr marL="171450" marR="0" indent="57150" algn="ctr">
              <a:lnSpc>
                <a:spcPct val="115000"/>
              </a:lnSpc>
              <a:spcBef>
                <a:spcPts val="0"/>
              </a:spcBef>
              <a:spcAft>
                <a:spcPts val="1000"/>
              </a:spcAft>
            </a:pPr>
            <a:r>
              <a:rPr lang="en-IN" dirty="0" smtClean="0">
                <a:latin typeface="Times New Roman"/>
                <a:ea typeface="Times New Roman"/>
                <a:cs typeface="Times New Roman"/>
              </a:rPr>
              <a:t>        It is an exaggerated pathological fear of a specific type of stimulus or situation. </a:t>
            </a:r>
          </a:p>
          <a:p>
            <a:pPr marL="171450" marR="0" indent="57150" algn="ctr">
              <a:lnSpc>
                <a:spcPct val="115000"/>
              </a:lnSpc>
              <a:spcBef>
                <a:spcPts val="0"/>
              </a:spcBef>
              <a:spcAft>
                <a:spcPts val="1000"/>
              </a:spcAft>
            </a:pPr>
            <a:r>
              <a:rPr lang="en-IN" dirty="0" smtClean="0">
                <a:latin typeface="Times New Roman"/>
                <a:ea typeface="Times New Roman"/>
                <a:cs typeface="Times New Roman"/>
              </a:rPr>
              <a:t>Ex.: acrophobia , agoraphobia,  ergophobia,  clustered  phobia, xenophobia, zoophobia.</a:t>
            </a:r>
            <a:endParaRPr lang="en-US" dirty="0" smtClean="0">
              <a:ea typeface="Times New Roman"/>
              <a:cs typeface="Times New Roman"/>
            </a:endParaRPr>
          </a:p>
          <a:p>
            <a:endParaRPr lang="en-US" dirty="0"/>
          </a:p>
        </p:txBody>
      </p:sp>
      <p:pic>
        <p:nvPicPr>
          <p:cNvPr id="4" name="Picture 3" descr="acrophobia_lmuch_better_versionl_by_lumpking2-d4nuio9.jpg"/>
          <p:cNvPicPr>
            <a:picLocks noChangeAspect="1"/>
          </p:cNvPicPr>
          <p:nvPr/>
        </p:nvPicPr>
        <p:blipFill>
          <a:blip r:embed="rId2" cstate="print"/>
          <a:stretch>
            <a:fillRect/>
          </a:stretch>
        </p:blipFill>
        <p:spPr>
          <a:xfrm>
            <a:off x="762000" y="3962400"/>
            <a:ext cx="7315200" cy="2667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lgn="ctr">
              <a:lnSpc>
                <a:spcPct val="115000"/>
              </a:lnSpc>
              <a:spcBef>
                <a:spcPts val="0"/>
              </a:spcBef>
              <a:spcAft>
                <a:spcPts val="1000"/>
              </a:spcAft>
              <a:buNone/>
            </a:pPr>
            <a:r>
              <a:rPr lang="en-IN" sz="6300" b="1" dirty="0" smtClean="0">
                <a:latin typeface="Arial Black" pitchFamily="34" charset="0"/>
                <a:ea typeface="Times New Roman"/>
                <a:cs typeface="Times New Roman"/>
              </a:rPr>
              <a:t>DELUSION </a:t>
            </a:r>
          </a:p>
          <a:p>
            <a:pPr lvl="0" algn="ctr">
              <a:lnSpc>
                <a:spcPct val="115000"/>
              </a:lnSpc>
              <a:spcBef>
                <a:spcPts val="0"/>
              </a:spcBef>
              <a:spcAft>
                <a:spcPts val="1000"/>
              </a:spcAft>
              <a:buNone/>
            </a:pPr>
            <a:r>
              <a:rPr lang="en-IN" sz="2400" dirty="0" smtClean="0">
                <a:solidFill>
                  <a:srgbClr val="FF0000"/>
                </a:solidFill>
                <a:latin typeface="Arial Black" pitchFamily="34" charset="0"/>
                <a:ea typeface="Times New Roman"/>
                <a:cs typeface="Times New Roman"/>
              </a:rPr>
              <a:t>It Is defined as a false </a:t>
            </a:r>
            <a:r>
              <a:rPr lang="gu-IN" sz="2400" dirty="0" smtClean="0">
                <a:solidFill>
                  <a:srgbClr val="FF0000"/>
                </a:solidFill>
                <a:latin typeface="Arial Black" pitchFamily="34" charset="0"/>
                <a:ea typeface="Times New Roman"/>
                <a:cs typeface="Times New Roman"/>
              </a:rPr>
              <a:t>unshakable </a:t>
            </a:r>
            <a:r>
              <a:rPr lang="en-IN" sz="2400" dirty="0" smtClean="0">
                <a:solidFill>
                  <a:srgbClr val="FF0000"/>
                </a:solidFill>
                <a:latin typeface="Arial Black" pitchFamily="34" charset="0"/>
                <a:ea typeface="Times New Roman"/>
                <a:cs typeface="Times New Roman"/>
              </a:rPr>
              <a:t>fixed belief</a:t>
            </a:r>
            <a:r>
              <a:rPr lang="gu-IN" sz="2400" dirty="0" smtClean="0">
                <a:solidFill>
                  <a:srgbClr val="FF0000"/>
                </a:solidFill>
                <a:latin typeface="Arial Black" pitchFamily="34" charset="0"/>
                <a:ea typeface="Times New Roman"/>
                <a:cs typeface="Times New Roman"/>
              </a:rPr>
              <a:t>, which is not amenable to reasoning and is not keeping with the patient’s socio-cultural and educational background. </a:t>
            </a:r>
            <a:endParaRPr lang="en-US" sz="2400" dirty="0">
              <a:solidFill>
                <a:srgbClr val="FF0000"/>
              </a:solidFill>
              <a:latin typeface="Arial Black" pitchFamily="34" charset="0"/>
              <a:ea typeface="Times New Roman"/>
              <a:cs typeface="Times New Roman"/>
            </a:endParaRPr>
          </a:p>
          <a:p>
            <a:pPr marL="0" marR="0" algn="just">
              <a:lnSpc>
                <a:spcPct val="115000"/>
              </a:lnSpc>
              <a:spcBef>
                <a:spcPts val="0"/>
              </a:spcBef>
              <a:spcAft>
                <a:spcPts val="1000"/>
              </a:spcAft>
              <a:buNone/>
            </a:pPr>
            <a:r>
              <a:rPr lang="en-IN" dirty="0" smtClean="0">
                <a:latin typeface="Times New Roman"/>
                <a:ea typeface="Times New Roman"/>
                <a:cs typeface="Times New Roman"/>
              </a:rPr>
              <a:t> </a:t>
            </a:r>
            <a:endParaRPr lang="en-US" dirty="0" smtClean="0">
              <a:ea typeface="Times New Roman"/>
              <a:cs typeface="Times New Roman"/>
            </a:endParaRPr>
          </a:p>
        </p:txBody>
      </p:sp>
      <p:pic>
        <p:nvPicPr>
          <p:cNvPr id="4" name="Picture 3" descr="201405-omag-lion-949x534.jpg"/>
          <p:cNvPicPr>
            <a:picLocks noChangeAspect="1"/>
          </p:cNvPicPr>
          <p:nvPr/>
        </p:nvPicPr>
        <p:blipFill>
          <a:blip r:embed="rId2" cstate="print"/>
          <a:stretch>
            <a:fillRect/>
          </a:stretch>
        </p:blipFill>
        <p:spPr>
          <a:xfrm>
            <a:off x="1447800" y="3518338"/>
            <a:ext cx="6629400" cy="311106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1"/>
            <a:ext cx="5867400" cy="5943599"/>
          </a:xfrm>
        </p:spPr>
        <p:txBody>
          <a:bodyPr>
            <a:noAutofit/>
          </a:bodyPr>
          <a:lstStyle/>
          <a:p>
            <a:pPr lvl="0" algn="ctr">
              <a:lnSpc>
                <a:spcPct val="115000"/>
              </a:lnSpc>
              <a:spcBef>
                <a:spcPts val="0"/>
              </a:spcBef>
              <a:buFont typeface="Wingdings"/>
              <a:buChar char=""/>
            </a:pPr>
            <a:r>
              <a:rPr lang="en-IN" b="1" dirty="0" smtClean="0">
                <a:solidFill>
                  <a:srgbClr val="FF0000"/>
                </a:solidFill>
                <a:latin typeface="Arial Black" pitchFamily="34" charset="0"/>
                <a:ea typeface="Times New Roman"/>
                <a:cs typeface="Times New Roman"/>
              </a:rPr>
              <a:t>DELUSION OF GRANDEUR</a:t>
            </a:r>
          </a:p>
          <a:p>
            <a:pPr lvl="0" algn="ctr">
              <a:lnSpc>
                <a:spcPct val="115000"/>
              </a:lnSpc>
              <a:spcBef>
                <a:spcPts val="0"/>
              </a:spcBef>
              <a:buNone/>
            </a:pPr>
            <a:r>
              <a:rPr lang="en-IN" b="1" i="1" dirty="0" smtClean="0">
                <a:latin typeface="Times New Roman"/>
                <a:ea typeface="Times New Roman"/>
                <a:cs typeface="Times New Roman"/>
              </a:rPr>
              <a:t>   </a:t>
            </a:r>
            <a:r>
              <a:rPr lang="en-IN" b="1" dirty="0" smtClean="0">
                <a:solidFill>
                  <a:schemeClr val="tx2">
                    <a:lumMod val="60000"/>
                    <a:lumOff val="40000"/>
                  </a:schemeClr>
                </a:solidFill>
                <a:latin typeface="Times New Roman"/>
                <a:ea typeface="Times New Roman"/>
                <a:cs typeface="Times New Roman"/>
              </a:rPr>
              <a:t>it is also known as expensive delusion , person belief that he is grand one or great </a:t>
            </a:r>
            <a:r>
              <a:rPr lang="en-IN" dirty="0" smtClean="0">
                <a:solidFill>
                  <a:schemeClr val="tx2">
                    <a:lumMod val="75000"/>
                  </a:schemeClr>
                </a:solidFill>
                <a:latin typeface="Times New Roman"/>
                <a:ea typeface="Times New Roman"/>
                <a:cs typeface="Times New Roman"/>
              </a:rPr>
              <a:t>. </a:t>
            </a:r>
          </a:p>
          <a:p>
            <a:pPr lvl="0" algn="ctr">
              <a:lnSpc>
                <a:spcPct val="115000"/>
              </a:lnSpc>
              <a:spcBef>
                <a:spcPts val="0"/>
              </a:spcBef>
              <a:buNone/>
            </a:pPr>
            <a:endParaRPr lang="en-US" dirty="0" smtClean="0">
              <a:ea typeface="Times New Roman"/>
              <a:cs typeface="Times New Roman"/>
            </a:endParaRPr>
          </a:p>
          <a:p>
            <a:pPr lvl="0" algn="ctr">
              <a:lnSpc>
                <a:spcPct val="115000"/>
              </a:lnSpc>
              <a:spcBef>
                <a:spcPts val="0"/>
              </a:spcBef>
              <a:buFont typeface="Wingdings"/>
              <a:buChar char=""/>
            </a:pPr>
            <a:r>
              <a:rPr lang="en-IN" sz="2400" b="1" dirty="0" smtClean="0">
                <a:latin typeface="Arial Black" pitchFamily="34" charset="0"/>
                <a:ea typeface="Times New Roman"/>
                <a:cs typeface="Times New Roman"/>
              </a:rPr>
              <a:t>DELUSION OF SELF ACCUSATION/ GUILT </a:t>
            </a:r>
            <a:endParaRPr lang="en-US" sz="2400" b="1" dirty="0" smtClean="0">
              <a:latin typeface="Arial Black" pitchFamily="34" charset="0"/>
              <a:ea typeface="Times New Roman"/>
              <a:cs typeface="Times New Roman"/>
            </a:endParaRPr>
          </a:p>
          <a:p>
            <a:pPr algn="ctr">
              <a:buNone/>
            </a:pPr>
            <a:r>
              <a:rPr lang="en-US" b="1" dirty="0" smtClean="0">
                <a:latin typeface="Times New Roman" pitchFamily="18" charset="0"/>
                <a:cs typeface="Times New Roman" pitchFamily="18" charset="0"/>
              </a:rPr>
              <a:t>Belief that one is a sinner and is responsible for the ruin of his family or society </a:t>
            </a:r>
            <a:endParaRPr lang="en-US" b="1" dirty="0">
              <a:latin typeface="Times New Roman" pitchFamily="18" charset="0"/>
              <a:cs typeface="Times New Roman" pitchFamily="18" charset="0"/>
            </a:endParaRPr>
          </a:p>
        </p:txBody>
      </p:sp>
      <p:pic>
        <p:nvPicPr>
          <p:cNvPr id="4" name="Picture 3" descr="Guilt.jpg"/>
          <p:cNvPicPr>
            <a:picLocks noChangeAspect="1"/>
          </p:cNvPicPr>
          <p:nvPr/>
        </p:nvPicPr>
        <p:blipFill>
          <a:blip r:embed="rId2"/>
          <a:stretch>
            <a:fillRect/>
          </a:stretch>
        </p:blipFill>
        <p:spPr>
          <a:xfrm>
            <a:off x="6553200" y="3733800"/>
            <a:ext cx="2438400" cy="2905125"/>
          </a:xfrm>
          <a:prstGeom prst="rect">
            <a:avLst/>
          </a:prstGeom>
        </p:spPr>
      </p:pic>
      <p:pic>
        <p:nvPicPr>
          <p:cNvPr id="5" name="Picture 4" descr="download.jpg"/>
          <p:cNvPicPr>
            <a:picLocks noChangeAspect="1"/>
          </p:cNvPicPr>
          <p:nvPr/>
        </p:nvPicPr>
        <p:blipFill>
          <a:blip r:embed="rId3"/>
          <a:stretch>
            <a:fillRect/>
          </a:stretch>
        </p:blipFill>
        <p:spPr>
          <a:xfrm>
            <a:off x="6172200" y="0"/>
            <a:ext cx="2971800" cy="30480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7620000" cy="22860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lvl="0" algn="ctr">
              <a:lnSpc>
                <a:spcPct val="115000"/>
              </a:lnSpc>
              <a:spcBef>
                <a:spcPts val="0"/>
              </a:spcBef>
              <a:buNone/>
            </a:pPr>
            <a:r>
              <a:rPr lang="en-IN" b="1" dirty="0" smtClean="0">
                <a:solidFill>
                  <a:srgbClr val="FF0000"/>
                </a:solidFill>
                <a:latin typeface="Times New Roman"/>
                <a:ea typeface="Times New Roman"/>
                <a:cs typeface="Times New Roman"/>
              </a:rPr>
              <a:t>DELUSION OF REFERENCE </a:t>
            </a:r>
            <a:r>
              <a:rPr lang="en-IN" dirty="0" smtClean="0">
                <a:solidFill>
                  <a:srgbClr val="FF0000"/>
                </a:solidFill>
                <a:latin typeface="Times New Roman"/>
                <a:ea typeface="Times New Roman"/>
                <a:cs typeface="Times New Roman"/>
              </a:rPr>
              <a:t>          </a:t>
            </a:r>
          </a:p>
          <a:p>
            <a:pPr lvl="0" algn="ctr">
              <a:lnSpc>
                <a:spcPct val="115000"/>
              </a:lnSpc>
              <a:spcBef>
                <a:spcPts val="0"/>
              </a:spcBef>
              <a:buNone/>
            </a:pPr>
            <a:r>
              <a:rPr lang="en-IN" dirty="0" smtClean="0">
                <a:solidFill>
                  <a:srgbClr val="FF0000"/>
                </a:solidFill>
                <a:latin typeface="Times New Roman"/>
                <a:ea typeface="Times New Roman"/>
                <a:cs typeface="Times New Roman"/>
              </a:rPr>
              <a:t>    </a:t>
            </a:r>
            <a:r>
              <a:rPr lang="en-IN" b="1" dirty="0" smtClean="0">
                <a:solidFill>
                  <a:srgbClr val="FF0000"/>
                </a:solidFill>
                <a:latin typeface="Times New Roman"/>
                <a:ea typeface="Times New Roman"/>
                <a:cs typeface="Times New Roman"/>
              </a:rPr>
              <a:t>I</a:t>
            </a:r>
            <a:r>
              <a:rPr lang="en-IN" b="1" dirty="0" smtClean="0">
                <a:latin typeface="Times New Roman"/>
                <a:ea typeface="Times New Roman"/>
                <a:cs typeface="Times New Roman"/>
              </a:rPr>
              <a:t>n these person falsely feels that he is being talked by others .</a:t>
            </a:r>
            <a:endParaRPr lang="en-US" b="1" dirty="0" smtClean="0">
              <a:ea typeface="Times New Roman"/>
              <a:cs typeface="Times New Roman"/>
            </a:endParaRPr>
          </a:p>
          <a:p>
            <a:pPr marL="171450" marR="0" indent="57150" algn="ctr">
              <a:lnSpc>
                <a:spcPct val="115000"/>
              </a:lnSpc>
              <a:spcBef>
                <a:spcPts val="0"/>
              </a:spcBef>
              <a:spcAft>
                <a:spcPts val="0"/>
              </a:spcAft>
              <a:buNone/>
            </a:pPr>
            <a:r>
              <a:rPr lang="en-IN" dirty="0" smtClean="0">
                <a:latin typeface="Times New Roman"/>
                <a:ea typeface="Times New Roman"/>
                <a:cs typeface="Times New Roman"/>
              </a:rPr>
              <a:t> </a:t>
            </a:r>
            <a:endParaRPr lang="en-US" dirty="0" smtClean="0">
              <a:ea typeface="Times New Roman"/>
              <a:cs typeface="Times New Roman"/>
            </a:endParaRPr>
          </a:p>
          <a:p>
            <a:pPr algn="ctr"/>
            <a:endParaRPr lang="en-US" dirty="0"/>
          </a:p>
        </p:txBody>
      </p:sp>
      <p:pic>
        <p:nvPicPr>
          <p:cNvPr id="4" name="Picture 3" descr="images.jpg"/>
          <p:cNvPicPr>
            <a:picLocks noChangeAspect="1"/>
          </p:cNvPicPr>
          <p:nvPr/>
        </p:nvPicPr>
        <p:blipFill>
          <a:blip r:embed="rId2"/>
          <a:stretch>
            <a:fillRect/>
          </a:stretch>
        </p:blipFill>
        <p:spPr>
          <a:xfrm>
            <a:off x="1905000" y="3352800"/>
            <a:ext cx="5334000" cy="28194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236219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algn="ctr">
              <a:lnSpc>
                <a:spcPct val="115000"/>
              </a:lnSpc>
              <a:spcBef>
                <a:spcPts val="0"/>
              </a:spcBef>
              <a:buNone/>
            </a:pPr>
            <a:r>
              <a:rPr lang="en-IN" sz="4000" b="1" dirty="0" smtClean="0">
                <a:solidFill>
                  <a:srgbClr val="FFFF00"/>
                </a:solidFill>
                <a:latin typeface="Times New Roman"/>
                <a:ea typeface="Times New Roman"/>
                <a:cs typeface="Times New Roman"/>
              </a:rPr>
              <a:t>DELUSION OF JEALOUSY </a:t>
            </a:r>
          </a:p>
          <a:p>
            <a:pPr lvl="0" algn="ctr">
              <a:lnSpc>
                <a:spcPct val="115000"/>
              </a:lnSpc>
              <a:spcBef>
                <a:spcPts val="0"/>
              </a:spcBef>
              <a:buNone/>
            </a:pPr>
            <a:r>
              <a:rPr lang="en-IN" dirty="0" smtClean="0">
                <a:latin typeface="Times New Roman"/>
                <a:ea typeface="Times New Roman"/>
                <a:cs typeface="Times New Roman"/>
              </a:rPr>
              <a:t>This is the delusion that one’s lover is unfaithful to him/ her</a:t>
            </a:r>
            <a:endParaRPr lang="en-US" dirty="0" smtClean="0">
              <a:ea typeface="Times New Roman"/>
              <a:cs typeface="Times New Roman"/>
            </a:endParaRPr>
          </a:p>
          <a:p>
            <a:endParaRPr lang="en-US" dirty="0"/>
          </a:p>
        </p:txBody>
      </p:sp>
      <p:pic>
        <p:nvPicPr>
          <p:cNvPr id="4" name="Picture 3" descr="can-stock-photo_csp26214410.jpg"/>
          <p:cNvPicPr>
            <a:picLocks noChangeAspect="1"/>
          </p:cNvPicPr>
          <p:nvPr/>
        </p:nvPicPr>
        <p:blipFill>
          <a:blip r:embed="rId2"/>
          <a:stretch>
            <a:fillRect/>
          </a:stretch>
        </p:blipFill>
        <p:spPr>
          <a:xfrm>
            <a:off x="838200" y="2820924"/>
            <a:ext cx="7010400" cy="304647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365760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lvl="0" algn="ctr">
              <a:lnSpc>
                <a:spcPct val="115000"/>
              </a:lnSpc>
              <a:spcBef>
                <a:spcPts val="0"/>
              </a:spcBef>
              <a:buNone/>
            </a:pPr>
            <a:r>
              <a:rPr lang="en-IN" b="1" dirty="0" smtClean="0">
                <a:solidFill>
                  <a:srgbClr val="FF0000"/>
                </a:solidFill>
                <a:latin typeface="Times New Roman"/>
                <a:ea typeface="Times New Roman"/>
                <a:cs typeface="Times New Roman"/>
              </a:rPr>
              <a:t>DELUSION OF THOUGHT INSERTION.</a:t>
            </a:r>
            <a:r>
              <a:rPr lang="en-IN" dirty="0" smtClean="0">
                <a:solidFill>
                  <a:srgbClr val="FF0000"/>
                </a:solidFill>
                <a:latin typeface="Times New Roman"/>
                <a:ea typeface="Times New Roman"/>
                <a:cs typeface="Times New Roman"/>
              </a:rPr>
              <a:t>               </a:t>
            </a:r>
            <a:r>
              <a:rPr lang="en-IN" dirty="0" smtClean="0">
                <a:latin typeface="Times New Roman"/>
                <a:ea typeface="Times New Roman"/>
                <a:cs typeface="Times New Roman"/>
              </a:rPr>
              <a:t>Clients with delusion will think that their thoughts are implanted by outside agency</a:t>
            </a:r>
            <a:endParaRPr lang="en-US" dirty="0" smtClean="0">
              <a:latin typeface="Times New Roman"/>
              <a:ea typeface="Times New Roman"/>
              <a:cs typeface="Times New Roman"/>
            </a:endParaRPr>
          </a:p>
          <a:p>
            <a:pPr marL="114300" marR="0" algn="ctr">
              <a:lnSpc>
                <a:spcPct val="115000"/>
              </a:lnSpc>
              <a:spcBef>
                <a:spcPts val="0"/>
              </a:spcBef>
              <a:spcAft>
                <a:spcPts val="0"/>
              </a:spcAft>
              <a:buNone/>
            </a:pPr>
            <a:endParaRPr lang="en-US" dirty="0" smtClean="0">
              <a:solidFill>
                <a:srgbClr val="FF0000"/>
              </a:solidFill>
              <a:ea typeface="Times New Roman"/>
              <a:cs typeface="Times New Roman"/>
            </a:endParaRPr>
          </a:p>
          <a:p>
            <a:pPr lvl="0" algn="ctr">
              <a:lnSpc>
                <a:spcPct val="115000"/>
              </a:lnSpc>
              <a:spcBef>
                <a:spcPts val="0"/>
              </a:spcBef>
              <a:buNone/>
            </a:pPr>
            <a:r>
              <a:rPr lang="en-IN" b="1" dirty="0" smtClean="0">
                <a:solidFill>
                  <a:srgbClr val="FF0000"/>
                </a:solidFill>
                <a:latin typeface="Times New Roman"/>
                <a:ea typeface="Times New Roman"/>
                <a:cs typeface="Times New Roman"/>
              </a:rPr>
              <a:t> DELUSION OF THOUGHT OF BROAD CASTING</a:t>
            </a:r>
            <a:r>
              <a:rPr lang="en-IN" dirty="0" smtClean="0">
                <a:solidFill>
                  <a:srgbClr val="FF0000"/>
                </a:solidFill>
                <a:latin typeface="Times New Roman"/>
                <a:ea typeface="Times New Roman"/>
                <a:cs typeface="Times New Roman"/>
              </a:rPr>
              <a:t> .</a:t>
            </a:r>
            <a:endParaRPr lang="en-US" dirty="0" smtClean="0">
              <a:solidFill>
                <a:srgbClr val="FF0000"/>
              </a:solidFill>
              <a:latin typeface="Times New Roman"/>
              <a:ea typeface="Times New Roman"/>
              <a:cs typeface="Times New Roman"/>
            </a:endParaRPr>
          </a:p>
          <a:p>
            <a:pPr lvl="0" algn="ctr">
              <a:lnSpc>
                <a:spcPct val="115000"/>
              </a:lnSpc>
              <a:spcBef>
                <a:spcPts val="0"/>
              </a:spcBef>
              <a:buNone/>
            </a:pPr>
            <a:r>
              <a:rPr lang="en-IN" dirty="0" smtClean="0">
                <a:latin typeface="Times New Roman"/>
                <a:ea typeface="Times New Roman"/>
                <a:cs typeface="Times New Roman"/>
              </a:rPr>
              <a:t>  Unspoken thoughts are known to others through broadcasting means. (radio , telepathy )</a:t>
            </a:r>
            <a:endParaRPr lang="en-US" dirty="0" smtClean="0">
              <a:ea typeface="Times New Roman"/>
              <a:cs typeface="Times New Roman"/>
            </a:endParaRPr>
          </a:p>
          <a:p>
            <a:pPr algn="ctr">
              <a:buNone/>
            </a:pPr>
            <a:endParaRPr lang="en-US" dirty="0"/>
          </a:p>
        </p:txBody>
      </p:sp>
      <p:pic>
        <p:nvPicPr>
          <p:cNvPr id="4" name="Picture 3" descr="download.png"/>
          <p:cNvPicPr>
            <a:picLocks noChangeAspect="1"/>
          </p:cNvPicPr>
          <p:nvPr/>
        </p:nvPicPr>
        <p:blipFill>
          <a:blip r:embed="rId2"/>
          <a:stretch>
            <a:fillRect/>
          </a:stretch>
        </p:blipFill>
        <p:spPr>
          <a:xfrm>
            <a:off x="2362200" y="4114800"/>
            <a:ext cx="44958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2895600"/>
          </a:xfrm>
        </p:spPr>
        <p:style>
          <a:lnRef idx="1">
            <a:schemeClr val="accent4"/>
          </a:lnRef>
          <a:fillRef idx="2">
            <a:schemeClr val="accent4"/>
          </a:fillRef>
          <a:effectRef idx="1">
            <a:schemeClr val="accent4"/>
          </a:effectRef>
          <a:fontRef idx="minor">
            <a:schemeClr val="dk1"/>
          </a:fontRef>
        </p:style>
        <p:txBody>
          <a:bodyPr>
            <a:normAutofit/>
          </a:bodyPr>
          <a:lstStyle/>
          <a:p>
            <a:pPr lvl="0" algn="ctr">
              <a:lnSpc>
                <a:spcPct val="115000"/>
              </a:lnSpc>
              <a:spcBef>
                <a:spcPts val="0"/>
              </a:spcBef>
              <a:buNone/>
            </a:pPr>
            <a:r>
              <a:rPr lang="en-IN" b="1" dirty="0" smtClean="0">
                <a:solidFill>
                  <a:srgbClr val="FF0000"/>
                </a:solidFill>
                <a:latin typeface="Times New Roman"/>
                <a:ea typeface="Times New Roman"/>
                <a:cs typeface="Times New Roman"/>
              </a:rPr>
              <a:t>NIHILISTIC DELUSION </a:t>
            </a:r>
            <a:r>
              <a:rPr lang="en-IN" b="1" dirty="0" smtClean="0">
                <a:latin typeface="Times New Roman"/>
                <a:ea typeface="Times New Roman"/>
                <a:cs typeface="Times New Roman"/>
              </a:rPr>
              <a:t>; </a:t>
            </a:r>
            <a:endParaRPr lang="en-US" dirty="0" smtClean="0">
              <a:ea typeface="Times New Roman"/>
              <a:cs typeface="Times New Roman"/>
            </a:endParaRPr>
          </a:p>
          <a:p>
            <a:pPr marL="228600" marR="0" algn="ctr">
              <a:lnSpc>
                <a:spcPct val="115000"/>
              </a:lnSpc>
              <a:spcBef>
                <a:spcPts val="0"/>
              </a:spcBef>
              <a:spcAft>
                <a:spcPts val="0"/>
              </a:spcAft>
            </a:pPr>
            <a:r>
              <a:rPr lang="en-IN" dirty="0" smtClean="0">
                <a:latin typeface="Times New Roman"/>
                <a:ea typeface="Times New Roman"/>
                <a:cs typeface="Times New Roman"/>
              </a:rPr>
              <a:t>             these is also known as delusion of negation because that patient denies or dos not accept the existence of his body , his loved once and the world around him.</a:t>
            </a:r>
            <a:endParaRPr lang="en-US" dirty="0" smtClean="0">
              <a:ea typeface="Times New Roman"/>
              <a:cs typeface="Times New Roman"/>
            </a:endParaRPr>
          </a:p>
          <a:p>
            <a:pPr marL="228600" marR="0" algn="ctr">
              <a:lnSpc>
                <a:spcPct val="115000"/>
              </a:lnSpc>
              <a:spcBef>
                <a:spcPts val="0"/>
              </a:spcBef>
              <a:spcAft>
                <a:spcPts val="0"/>
              </a:spcAft>
              <a:buNone/>
            </a:pPr>
            <a:endParaRPr lang="en-US" dirty="0" smtClean="0">
              <a:ea typeface="Times New Roman"/>
              <a:cs typeface="Times New Roman"/>
            </a:endParaRPr>
          </a:p>
          <a:p>
            <a:endParaRPr lang="en-US" dirty="0"/>
          </a:p>
        </p:txBody>
      </p:sp>
      <p:pic>
        <p:nvPicPr>
          <p:cNvPr id="4" name="Picture 3" descr="download (1).jpg"/>
          <p:cNvPicPr>
            <a:picLocks noChangeAspect="1"/>
          </p:cNvPicPr>
          <p:nvPr/>
        </p:nvPicPr>
        <p:blipFill>
          <a:blip r:embed="rId2"/>
          <a:stretch>
            <a:fillRect/>
          </a:stretch>
        </p:blipFill>
        <p:spPr>
          <a:xfrm>
            <a:off x="1600200" y="3429000"/>
            <a:ext cx="59436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35052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lvl="0" algn="ctr">
              <a:lnSpc>
                <a:spcPct val="115000"/>
              </a:lnSpc>
              <a:spcBef>
                <a:spcPts val="0"/>
              </a:spcBef>
              <a:spcAft>
                <a:spcPts val="1000"/>
              </a:spcAft>
              <a:buFont typeface="Wingdings"/>
              <a:buChar char=""/>
            </a:pPr>
            <a:r>
              <a:rPr lang="en-IN" sz="5800" b="1" dirty="0" smtClean="0">
                <a:solidFill>
                  <a:srgbClr val="C00000"/>
                </a:solidFill>
                <a:latin typeface="Arial Black" pitchFamily="34" charset="0"/>
                <a:ea typeface="Times New Roman"/>
                <a:cs typeface="Times New Roman" pitchFamily="18" charset="0"/>
              </a:rPr>
              <a:t>STUPOR:</a:t>
            </a:r>
            <a:endParaRPr lang="en-US" sz="5800" b="1" dirty="0" smtClean="0">
              <a:solidFill>
                <a:srgbClr val="C00000"/>
              </a:solidFill>
              <a:latin typeface="Arial Black" pitchFamily="34" charset="0"/>
              <a:ea typeface="Times New Roman"/>
              <a:cs typeface="Times New Roman" pitchFamily="18" charset="0"/>
            </a:endParaRPr>
          </a:p>
          <a:p>
            <a:pPr marL="0" marR="0" algn="ctr">
              <a:lnSpc>
                <a:spcPct val="115000"/>
              </a:lnSpc>
              <a:spcBef>
                <a:spcPts val="0"/>
              </a:spcBef>
              <a:spcAft>
                <a:spcPts val="1000"/>
              </a:spcAft>
            </a:pPr>
            <a:r>
              <a:rPr lang="en-IN" sz="4100" dirty="0" smtClean="0">
                <a:latin typeface="Times New Roman" pitchFamily="18" charset="0"/>
                <a:ea typeface="Times New Roman"/>
                <a:cs typeface="Times New Roman" pitchFamily="18" charset="0"/>
              </a:rPr>
              <a:t>A state in which the individual does not react to his surrounding and appears to be unaware of them . Commonly seen in catatonic and depressive disorders .</a:t>
            </a:r>
            <a:endParaRPr lang="en-US" sz="4100" dirty="0" smtClean="0">
              <a:latin typeface="Times New Roman" pitchFamily="18" charset="0"/>
              <a:ea typeface="Times New Roman"/>
              <a:cs typeface="Times New Roman" pitchFamily="18" charset="0"/>
            </a:endParaRPr>
          </a:p>
          <a:p>
            <a:endParaRPr lang="en-US" dirty="0"/>
          </a:p>
        </p:txBody>
      </p:sp>
      <p:pic>
        <p:nvPicPr>
          <p:cNvPr id="102402" name="Picture 2" descr="https://s-media-cache-ak0.pinimg.com/564x/76/92/b9/7692b9b9d5272d7e56dcf7380efe3873.jpg"/>
          <p:cNvPicPr>
            <a:picLocks noChangeAspect="1" noChangeArrowheads="1"/>
          </p:cNvPicPr>
          <p:nvPr/>
        </p:nvPicPr>
        <p:blipFill>
          <a:blip r:embed="rId2"/>
          <a:srcRect/>
          <a:stretch>
            <a:fillRect/>
          </a:stretch>
        </p:blipFill>
        <p:spPr bwMode="auto">
          <a:xfrm>
            <a:off x="2819400" y="4572000"/>
            <a:ext cx="37338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2209800"/>
          </a:xfrm>
        </p:spPr>
        <p:style>
          <a:lnRef idx="1">
            <a:schemeClr val="accent3"/>
          </a:lnRef>
          <a:fillRef idx="2">
            <a:schemeClr val="accent3"/>
          </a:fillRef>
          <a:effectRef idx="1">
            <a:schemeClr val="accent3"/>
          </a:effectRef>
          <a:fontRef idx="minor">
            <a:schemeClr val="dk1"/>
          </a:fontRef>
        </p:style>
        <p:txBody>
          <a:bodyPr/>
          <a:lstStyle/>
          <a:p>
            <a:pPr lvl="0" algn="ctr">
              <a:lnSpc>
                <a:spcPct val="115000"/>
              </a:lnSpc>
              <a:spcBef>
                <a:spcPts val="0"/>
              </a:spcBef>
              <a:spcAft>
                <a:spcPts val="1000"/>
              </a:spcAft>
              <a:buNone/>
            </a:pPr>
            <a:r>
              <a:rPr lang="en-IN" b="1" dirty="0" smtClean="0">
                <a:solidFill>
                  <a:srgbClr val="FF0000"/>
                </a:solidFill>
                <a:latin typeface="Times New Roman"/>
                <a:ea typeface="Times New Roman"/>
                <a:cs typeface="Times New Roman"/>
              </a:rPr>
              <a:t>IDEAS OF CONTROL : </a:t>
            </a:r>
            <a:endParaRPr lang="en-US" b="1" dirty="0" smtClean="0">
              <a:solidFill>
                <a:srgbClr val="FF0000"/>
              </a:solidFill>
              <a:latin typeface="Times New Roman"/>
              <a:ea typeface="Times New Roman"/>
              <a:cs typeface="Times New Roman"/>
            </a:endParaRPr>
          </a:p>
          <a:p>
            <a:pPr lvl="0" algn="ctr">
              <a:lnSpc>
                <a:spcPct val="115000"/>
              </a:lnSpc>
              <a:spcBef>
                <a:spcPts val="0"/>
              </a:spcBef>
              <a:spcAft>
                <a:spcPts val="1000"/>
              </a:spcAft>
              <a:buNone/>
            </a:pPr>
            <a:r>
              <a:rPr lang="en-IN" dirty="0" smtClean="0">
                <a:latin typeface="Times New Roman"/>
                <a:ea typeface="Times New Roman"/>
              </a:rPr>
              <a:t>    person may complain that people are controlling and reading his mind </a:t>
            </a:r>
            <a:endParaRPr lang="en-US" dirty="0" smtClean="0"/>
          </a:p>
          <a:p>
            <a:endParaRPr lang="en-US" dirty="0"/>
          </a:p>
        </p:txBody>
      </p:sp>
      <p:pic>
        <p:nvPicPr>
          <p:cNvPr id="5" name="Picture 4" descr="eleven.jpg"/>
          <p:cNvPicPr>
            <a:picLocks noChangeAspect="1"/>
          </p:cNvPicPr>
          <p:nvPr/>
        </p:nvPicPr>
        <p:blipFill>
          <a:blip r:embed="rId2"/>
          <a:stretch>
            <a:fillRect/>
          </a:stretch>
        </p:blipFill>
        <p:spPr>
          <a:xfrm>
            <a:off x="2057400" y="3581400"/>
            <a:ext cx="5334000" cy="2909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lvl="0" algn="ctr">
              <a:lnSpc>
                <a:spcPct val="115000"/>
              </a:lnSpc>
              <a:spcBef>
                <a:spcPts val="0"/>
              </a:spcBef>
              <a:buFont typeface="Wingdings"/>
              <a:buChar char=""/>
            </a:pPr>
            <a:r>
              <a:rPr lang="en-IN" b="1" dirty="0" smtClean="0">
                <a:solidFill>
                  <a:srgbClr val="FF0000"/>
                </a:solidFill>
                <a:latin typeface="Times New Roman"/>
                <a:ea typeface="Times New Roman"/>
                <a:cs typeface="Times New Roman"/>
              </a:rPr>
              <a:t>DELUSION OF PERSECUTION :</a:t>
            </a:r>
            <a:endParaRPr lang="en-US" dirty="0" smtClean="0">
              <a:solidFill>
                <a:srgbClr val="FF0000"/>
              </a:solidFill>
              <a:ea typeface="Times New Roman"/>
              <a:cs typeface="Times New Roman"/>
            </a:endParaRPr>
          </a:p>
          <a:p>
            <a:pPr marL="171450" marR="0" indent="57150" algn="ctr">
              <a:lnSpc>
                <a:spcPct val="115000"/>
              </a:lnSpc>
              <a:spcBef>
                <a:spcPts val="0"/>
              </a:spcBef>
              <a:spcAft>
                <a:spcPts val="0"/>
              </a:spcAft>
            </a:pPr>
            <a:r>
              <a:rPr lang="en-IN" dirty="0" smtClean="0">
                <a:latin typeface="Times New Roman"/>
                <a:ea typeface="Times New Roman"/>
                <a:cs typeface="Times New Roman"/>
              </a:rPr>
              <a:t>            the person has a false belief that members of his family , neighbours or friends are trying to kill him.</a:t>
            </a:r>
          </a:p>
          <a:p>
            <a:pPr marL="171450" marR="0" indent="57150" algn="ctr">
              <a:lnSpc>
                <a:spcPct val="115000"/>
              </a:lnSpc>
              <a:spcBef>
                <a:spcPts val="0"/>
              </a:spcBef>
              <a:spcAft>
                <a:spcPts val="0"/>
              </a:spcAft>
              <a:buNone/>
            </a:pPr>
            <a:endParaRPr lang="en-IN" dirty="0" smtClean="0">
              <a:latin typeface="Times New Roman"/>
              <a:ea typeface="Times New Roman"/>
              <a:cs typeface="Times New Roman"/>
            </a:endParaRPr>
          </a:p>
          <a:p>
            <a:pPr marL="171450" marR="0" indent="57150" algn="ctr">
              <a:lnSpc>
                <a:spcPct val="115000"/>
              </a:lnSpc>
              <a:spcBef>
                <a:spcPts val="0"/>
              </a:spcBef>
              <a:spcAft>
                <a:spcPts val="0"/>
              </a:spcAft>
              <a:buNone/>
            </a:pPr>
            <a:endParaRPr lang="en-IN" dirty="0" smtClean="0">
              <a:latin typeface="Times New Roman"/>
              <a:ea typeface="Times New Roman"/>
              <a:cs typeface="Times New Roman"/>
            </a:endParaRPr>
          </a:p>
          <a:p>
            <a:pPr marL="171450" marR="0" indent="57150" algn="ctr">
              <a:lnSpc>
                <a:spcPct val="115000"/>
              </a:lnSpc>
              <a:spcBef>
                <a:spcPts val="0"/>
              </a:spcBef>
              <a:spcAft>
                <a:spcPts val="0"/>
              </a:spcAft>
              <a:buNone/>
            </a:pPr>
            <a:endParaRPr lang="en-IN" dirty="0" smtClean="0">
              <a:latin typeface="Times New Roman"/>
              <a:ea typeface="Times New Roman"/>
              <a:cs typeface="Times New Roman"/>
            </a:endParaRPr>
          </a:p>
          <a:p>
            <a:pPr marL="171450" marR="0" indent="57150" algn="ctr">
              <a:lnSpc>
                <a:spcPct val="115000"/>
              </a:lnSpc>
              <a:spcBef>
                <a:spcPts val="0"/>
              </a:spcBef>
              <a:spcAft>
                <a:spcPts val="0"/>
              </a:spcAft>
              <a:buNone/>
            </a:pPr>
            <a:endParaRPr lang="en-US" dirty="0" smtClean="0">
              <a:ea typeface="Times New Roman"/>
              <a:cs typeface="Times New Roman"/>
            </a:endParaRPr>
          </a:p>
          <a:p>
            <a:pPr lvl="0" algn="ctr">
              <a:lnSpc>
                <a:spcPct val="115000"/>
              </a:lnSpc>
              <a:spcBef>
                <a:spcPts val="0"/>
              </a:spcBef>
              <a:buNone/>
            </a:pPr>
            <a:r>
              <a:rPr lang="en-IN" b="1" dirty="0" smtClean="0">
                <a:solidFill>
                  <a:srgbClr val="FF0000"/>
                </a:solidFill>
                <a:latin typeface="Times New Roman"/>
                <a:ea typeface="Times New Roman"/>
                <a:cs typeface="Times New Roman"/>
              </a:rPr>
              <a:t>LOOSING OF ASSOCIATION </a:t>
            </a:r>
            <a:r>
              <a:rPr lang="en-IN" b="1" i="1" dirty="0" smtClean="0">
                <a:solidFill>
                  <a:srgbClr val="FF0000"/>
                </a:solidFill>
                <a:latin typeface="Times New Roman"/>
                <a:ea typeface="Times New Roman"/>
                <a:cs typeface="Times New Roman"/>
              </a:rPr>
              <a:t>: </a:t>
            </a:r>
            <a:endParaRPr lang="en-US" b="1" i="1" dirty="0" smtClean="0">
              <a:solidFill>
                <a:srgbClr val="FF0000"/>
              </a:solidFill>
              <a:latin typeface="Times New Roman"/>
              <a:ea typeface="Times New Roman"/>
              <a:cs typeface="Times New Roman"/>
            </a:endParaRPr>
          </a:p>
          <a:p>
            <a:pPr lvl="0" algn="ctr">
              <a:lnSpc>
                <a:spcPct val="115000"/>
              </a:lnSpc>
              <a:spcBef>
                <a:spcPts val="0"/>
              </a:spcBef>
              <a:buNone/>
            </a:pPr>
            <a:r>
              <a:rPr lang="en-IN" dirty="0" smtClean="0">
                <a:latin typeface="Times New Roman"/>
                <a:ea typeface="Times New Roman"/>
                <a:cs typeface="Times New Roman"/>
              </a:rPr>
              <a:t>            No link between thoughts and its process .ex.: schizophrenia .</a:t>
            </a:r>
            <a:endParaRPr lang="en-US" dirty="0" smtClean="0">
              <a:ea typeface="Times New Roman"/>
              <a:cs typeface="Times New Roman"/>
            </a:endParaRPr>
          </a:p>
          <a:p>
            <a:pPr marL="114300" marR="0" algn="ctr">
              <a:lnSpc>
                <a:spcPct val="115000"/>
              </a:lnSpc>
              <a:spcBef>
                <a:spcPts val="0"/>
              </a:spcBef>
              <a:spcAft>
                <a:spcPts val="1000"/>
              </a:spcAft>
              <a:buNone/>
            </a:pPr>
            <a:r>
              <a:rPr lang="en-IN" dirty="0" smtClean="0">
                <a:latin typeface="Times New Roman"/>
                <a:ea typeface="Times New Roman"/>
                <a:cs typeface="Times New Roman"/>
              </a:rPr>
              <a:t> </a:t>
            </a:r>
            <a:endParaRPr lang="en-US" dirty="0" smtClean="0">
              <a:ea typeface="Times New Roman"/>
              <a:cs typeface="Times New Roman"/>
            </a:endParaRPr>
          </a:p>
          <a:p>
            <a:pPr marL="171450" marR="0" indent="57150" algn="ctr">
              <a:lnSpc>
                <a:spcPct val="115000"/>
              </a:lnSpc>
              <a:spcBef>
                <a:spcPts val="0"/>
              </a:spcBef>
              <a:spcAft>
                <a:spcPts val="0"/>
              </a:spcAft>
            </a:pPr>
            <a:endParaRPr lang="en-US" dirty="0" smtClean="0">
              <a:ea typeface="Times New Roman"/>
              <a:cs typeface="Times New Roman"/>
            </a:endParaRPr>
          </a:p>
          <a:p>
            <a:pPr algn="ctr"/>
            <a:endParaRPr lang="en-US" dirty="0"/>
          </a:p>
        </p:txBody>
      </p:sp>
      <p:pic>
        <p:nvPicPr>
          <p:cNvPr id="4" name="Picture 3" descr="delusions-persecution-concept-sign-paranoid-patient-who-believes-being-persecuted-59218554.jpg"/>
          <p:cNvPicPr>
            <a:picLocks noChangeAspect="1"/>
          </p:cNvPicPr>
          <p:nvPr/>
        </p:nvPicPr>
        <p:blipFill>
          <a:blip r:embed="rId2" cstate="print"/>
          <a:stretch>
            <a:fillRect/>
          </a:stretch>
        </p:blipFill>
        <p:spPr>
          <a:xfrm>
            <a:off x="2590800" y="1524000"/>
            <a:ext cx="39624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29400"/>
          </a:xfrm>
        </p:spPr>
        <p:txBody>
          <a:bodyPr>
            <a:normAutofit/>
          </a:bodyPr>
          <a:lstStyle/>
          <a:p>
            <a:r>
              <a:rPr lang="en-US" sz="2800" b="1" dirty="0" smtClean="0">
                <a:solidFill>
                  <a:srgbClr val="FF0000"/>
                </a:solidFill>
              </a:rPr>
              <a:t>What is flight of ideas ? </a:t>
            </a:r>
          </a:p>
          <a:p>
            <a:pPr marL="514350" indent="-514350">
              <a:buAutoNum type="alphaLcParenBoth"/>
            </a:pPr>
            <a:r>
              <a:rPr lang="en-US" sz="1800" dirty="0" smtClean="0"/>
              <a:t>To many thoughts came together at a time </a:t>
            </a:r>
          </a:p>
          <a:p>
            <a:pPr marL="514350" indent="-514350">
              <a:buAutoNum type="alphaLcParenBoth"/>
            </a:pPr>
            <a:r>
              <a:rPr lang="en-US" sz="1800" dirty="0" smtClean="0"/>
              <a:t>Black of ideas</a:t>
            </a:r>
          </a:p>
          <a:p>
            <a:pPr marL="514350" indent="-514350">
              <a:buAutoNum type="alphaLcParenBoth"/>
            </a:pPr>
            <a:r>
              <a:rPr lang="en-US" sz="1800" dirty="0" smtClean="0"/>
              <a:t>Speechless motion </a:t>
            </a:r>
          </a:p>
          <a:p>
            <a:pPr marL="514350" indent="-514350">
              <a:buAutoNum type="alphaLcParenBoth"/>
            </a:pPr>
            <a:r>
              <a:rPr lang="en-US" sz="1800" dirty="0" smtClean="0"/>
              <a:t>A &amp; b both</a:t>
            </a:r>
            <a:endParaRPr lang="en-US" b="1" dirty="0" smtClean="0">
              <a:solidFill>
                <a:srgbClr val="FF0000"/>
              </a:solidFill>
            </a:endParaRPr>
          </a:p>
          <a:p>
            <a:pPr marL="514350" indent="-514350"/>
            <a:r>
              <a:rPr lang="en-US" sz="2800" b="1" dirty="0" smtClean="0">
                <a:solidFill>
                  <a:srgbClr val="FF0000"/>
                </a:solidFill>
              </a:rPr>
              <a:t> what is Tangentially ?</a:t>
            </a:r>
          </a:p>
          <a:p>
            <a:pPr marL="514350" indent="-514350">
              <a:buAutoNum type="alphaLcParenBoth"/>
            </a:pPr>
            <a:r>
              <a:rPr lang="en-US" sz="1800" dirty="0" smtClean="0"/>
              <a:t>Patient never reaches the goal of answer</a:t>
            </a:r>
          </a:p>
          <a:p>
            <a:pPr marL="514350" indent="-514350">
              <a:buAutoNum type="alphaLcParenBoth"/>
            </a:pPr>
            <a:r>
              <a:rPr lang="en-US" sz="1800" dirty="0" smtClean="0"/>
              <a:t>Patient finally reaches his objective </a:t>
            </a:r>
          </a:p>
          <a:p>
            <a:pPr marL="514350" indent="-514350">
              <a:buAutoNum type="alphaLcParenBoth"/>
            </a:pPr>
            <a:r>
              <a:rPr lang="en-US" sz="1800" dirty="0" smtClean="0"/>
              <a:t>A &amp; b both</a:t>
            </a:r>
          </a:p>
          <a:p>
            <a:pPr marL="514350" indent="-514350">
              <a:buAutoNum type="alphaLcParenBoth"/>
            </a:pPr>
            <a:r>
              <a:rPr lang="en-US" sz="1800" dirty="0" smtClean="0"/>
              <a:t>Non of above</a:t>
            </a:r>
          </a:p>
          <a:p>
            <a:pPr marL="514350" indent="-514350">
              <a:buNone/>
            </a:pPr>
            <a:endParaRPr lang="en-US" sz="5600" dirty="0" smtClean="0"/>
          </a:p>
          <a:p>
            <a:pPr marL="514350" indent="-514350"/>
            <a:r>
              <a:rPr lang="en-US" sz="2400" b="1" dirty="0" smtClean="0">
                <a:solidFill>
                  <a:srgbClr val="FF0000"/>
                </a:solidFill>
              </a:rPr>
              <a:t>What do u mean by incoherence ?</a:t>
            </a:r>
          </a:p>
          <a:p>
            <a:pPr marL="514350" indent="-514350">
              <a:buAutoNum type="alphaLcParenBoth"/>
            </a:pPr>
            <a:r>
              <a:rPr lang="en-US" sz="2000" dirty="0" smtClean="0"/>
              <a:t>Sadness of mood</a:t>
            </a:r>
          </a:p>
          <a:p>
            <a:pPr marL="514350" indent="-514350">
              <a:buAutoNum type="alphaLcParenBoth"/>
            </a:pPr>
            <a:r>
              <a:rPr lang="en-US" sz="2000" dirty="0" smtClean="0"/>
              <a:t>Thought block</a:t>
            </a:r>
          </a:p>
          <a:p>
            <a:pPr marL="514350" indent="-514350">
              <a:buAutoNum type="alphaLcParenBoth"/>
            </a:pPr>
            <a:r>
              <a:rPr lang="en-US" sz="2000" dirty="0" smtClean="0"/>
              <a:t>One idea is run into another without connection</a:t>
            </a:r>
          </a:p>
          <a:p>
            <a:pPr marL="514350" indent="-514350">
              <a:buAutoNum type="alphaLcParenBoth"/>
            </a:pPr>
            <a:r>
              <a:rPr lang="en-US" sz="2000" dirty="0" smtClean="0"/>
              <a:t>Non of above</a:t>
            </a:r>
          </a:p>
          <a:p>
            <a:pPr marL="514350" indent="-514350">
              <a:buAutoNum type="alphaLcParenBoth"/>
            </a:pPr>
            <a:endParaRPr lang="en-US" dirty="0" smtClean="0"/>
          </a:p>
          <a:p>
            <a:pPr marL="514350" indent="-514350">
              <a:buAutoNum type="alphaLcParenBoth"/>
            </a:pPr>
            <a:endParaRPr lang="en-US" dirty="0" smtClean="0"/>
          </a:p>
          <a:p>
            <a:pPr marL="514350" indent="-514350">
              <a:buAutoNum type="alphaLcParenBoth"/>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fontScale="40000" lnSpcReduction="20000"/>
          </a:bodyPr>
          <a:lstStyle/>
          <a:p>
            <a:pPr marL="514350" indent="-514350">
              <a:buNone/>
            </a:pPr>
            <a:r>
              <a:rPr lang="en-US" dirty="0" smtClean="0"/>
              <a:t>4</a:t>
            </a:r>
            <a:r>
              <a:rPr lang="en-US" sz="6300" dirty="0" smtClean="0"/>
              <a:t>. </a:t>
            </a:r>
            <a:r>
              <a:rPr lang="en-US" sz="6300" b="1" dirty="0" smtClean="0">
                <a:solidFill>
                  <a:srgbClr val="FF0000"/>
                </a:solidFill>
              </a:rPr>
              <a:t>what is neologism ?</a:t>
            </a:r>
          </a:p>
          <a:p>
            <a:pPr marL="514350" indent="-514350">
              <a:buFont typeface="+mj-lt"/>
              <a:buAutoNum type="alphaLcParenR"/>
            </a:pPr>
            <a:r>
              <a:rPr lang="en-US" sz="6300" dirty="0" smtClean="0"/>
              <a:t>Mixing of word</a:t>
            </a:r>
          </a:p>
          <a:p>
            <a:pPr marL="514350" indent="-514350">
              <a:buFont typeface="+mj-lt"/>
              <a:buAutoNum type="alphaLcParenR"/>
            </a:pPr>
            <a:r>
              <a:rPr lang="en-US" sz="6300" dirty="0" smtClean="0"/>
              <a:t>Motiveless mood</a:t>
            </a:r>
          </a:p>
          <a:p>
            <a:pPr marL="514350" indent="-514350">
              <a:buFont typeface="+mj-lt"/>
              <a:buAutoNum type="alphaLcParenR"/>
            </a:pPr>
            <a:r>
              <a:rPr lang="en-US" sz="6300" dirty="0" smtClean="0"/>
              <a:t>Coining of  new word</a:t>
            </a:r>
          </a:p>
          <a:p>
            <a:pPr marL="514350" indent="-514350">
              <a:buFont typeface="+mj-lt"/>
              <a:buAutoNum type="alphaLcParenR"/>
            </a:pPr>
            <a:r>
              <a:rPr lang="en-US" sz="6300" dirty="0" smtClean="0"/>
              <a:t>A &amp; both</a:t>
            </a:r>
          </a:p>
          <a:p>
            <a:pPr marL="514350" indent="-514350">
              <a:buNone/>
            </a:pPr>
            <a:endParaRPr lang="en-US" dirty="0" smtClean="0"/>
          </a:p>
          <a:p>
            <a:pPr marL="514350" indent="-514350">
              <a:buNone/>
            </a:pPr>
            <a:r>
              <a:rPr lang="en-US" dirty="0" smtClean="0"/>
              <a:t>5. </a:t>
            </a:r>
            <a:r>
              <a:rPr lang="en-US" sz="8000" b="1" dirty="0" smtClean="0">
                <a:solidFill>
                  <a:srgbClr val="FF0000"/>
                </a:solidFill>
              </a:rPr>
              <a:t>What is delusion ?</a:t>
            </a:r>
            <a:endParaRPr lang="en-US" sz="7300" b="1" dirty="0" smtClean="0">
              <a:solidFill>
                <a:srgbClr val="FF0000"/>
              </a:solidFill>
            </a:endParaRPr>
          </a:p>
          <a:p>
            <a:pPr marL="514350" indent="-514350">
              <a:buFont typeface="+mj-lt"/>
              <a:buAutoNum type="alphaLcParenR"/>
            </a:pPr>
            <a:r>
              <a:rPr lang="en-US" sz="7300" dirty="0" smtClean="0"/>
              <a:t>(a)False preservation with stimuli </a:t>
            </a:r>
          </a:p>
          <a:p>
            <a:pPr marL="514350" indent="-514350">
              <a:buFont typeface="+mj-lt"/>
              <a:buAutoNum type="alphaLcParenR"/>
            </a:pPr>
            <a:r>
              <a:rPr lang="en-US" sz="7300" dirty="0" smtClean="0"/>
              <a:t>(b) Aggressive </a:t>
            </a:r>
          </a:p>
          <a:p>
            <a:pPr marL="514350" indent="-514350">
              <a:buFont typeface="+mj-lt"/>
              <a:buAutoNum type="alphaLcParenR"/>
            </a:pPr>
            <a:r>
              <a:rPr lang="en-US" sz="7300" dirty="0" smtClean="0"/>
              <a:t>False , fixed belief</a:t>
            </a:r>
          </a:p>
          <a:p>
            <a:pPr marL="514350" indent="-514350">
              <a:buFont typeface="+mj-lt"/>
              <a:buAutoNum type="alphaLcParenR"/>
            </a:pPr>
            <a:r>
              <a:rPr lang="en-US" sz="7300" dirty="0" smtClean="0"/>
              <a:t>All of above </a:t>
            </a:r>
          </a:p>
          <a:p>
            <a:pPr marL="514350" indent="-514350" algn="r">
              <a:buNone/>
            </a:pPr>
            <a:endParaRPr lang="en-US" sz="1700" strike="sngStrike" dirty="0" smtClean="0"/>
          </a:p>
          <a:p>
            <a:pPr marL="514350" indent="-514350" algn="r">
              <a:buNone/>
            </a:pPr>
            <a:endParaRPr lang="en-US" sz="1700" strike="sngStrike" dirty="0" smtClean="0"/>
          </a:p>
          <a:p>
            <a:pPr marL="514350" indent="-514350" algn="r">
              <a:buNone/>
            </a:pPr>
            <a:endParaRPr lang="en-US" sz="1200" strike="sngStrike" dirty="0" smtClean="0"/>
          </a:p>
          <a:p>
            <a:pPr marL="514350" indent="-514350" algn="r">
              <a:buNone/>
            </a:pPr>
            <a:r>
              <a:rPr lang="en-US" sz="10000" dirty="0" smtClean="0"/>
              <a:t>Key - AACCC</a:t>
            </a:r>
          </a:p>
          <a:p>
            <a:pPr marL="514350" indent="-514350">
              <a:buNone/>
            </a:pPr>
            <a:r>
              <a:rPr lang="en-US" sz="11000" dirty="0" smtClean="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3">
            <a:schemeClr val="lt1"/>
          </a:lnRef>
          <a:fillRef idx="1">
            <a:schemeClr val="accent2"/>
          </a:fillRef>
          <a:effectRef idx="1">
            <a:schemeClr val="accent2"/>
          </a:effectRef>
          <a:fontRef idx="minor">
            <a:schemeClr val="lt1"/>
          </a:fontRef>
        </p:style>
        <p:txBody>
          <a:bodyPr/>
          <a:lstStyle/>
          <a:p>
            <a:r>
              <a:rPr lang="en-IN" b="1" u="dbl" dirty="0" smtClean="0">
                <a:latin typeface="Times New Roman"/>
                <a:ea typeface="Times New Roman"/>
              </a:rPr>
              <a:t>DISORDERS OF AFFECT </a:t>
            </a:r>
            <a:endParaRPr lang="en-US" dirty="0"/>
          </a:p>
        </p:txBody>
      </p:sp>
      <p:sp>
        <p:nvSpPr>
          <p:cNvPr id="3" name="Content Placeholder 2"/>
          <p:cNvSpPr>
            <a:spLocks noGrp="1"/>
          </p:cNvSpPr>
          <p:nvPr>
            <p:ph idx="1"/>
          </p:nvPr>
        </p:nvSpPr>
        <p:spPr>
          <a:xfrm>
            <a:off x="381000" y="2819400"/>
            <a:ext cx="8229600" cy="24384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ctr"/>
            <a:r>
              <a:rPr lang="en-IN" dirty="0" smtClean="0">
                <a:latin typeface="Times New Roman"/>
                <a:ea typeface="Times New Roman"/>
              </a:rPr>
              <a:t>Affect and mood are used to explain the emotional condition of an individual. Affect can be called as the individual’s inner feeling at a given moment.</a:t>
            </a:r>
          </a:p>
          <a:p>
            <a:pPr algn="ctr"/>
            <a:r>
              <a:rPr lang="en-IN" dirty="0" smtClean="0">
                <a:latin typeface="Times New Roman"/>
                <a:ea typeface="Times New Roman"/>
              </a:rPr>
              <a:t> Disorders of affect can be as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lvl="0"/>
            <a:r>
              <a:rPr lang="en-IN" b="1" dirty="0" smtClean="0">
                <a:latin typeface="Times New Roman"/>
                <a:ea typeface="Times New Roman"/>
                <a:cs typeface="Times New Roman"/>
              </a:rPr>
              <a:t/>
            </a:r>
            <a:br>
              <a:rPr lang="en-IN" b="1" dirty="0" smtClean="0">
                <a:latin typeface="Times New Roman"/>
                <a:ea typeface="Times New Roman"/>
                <a:cs typeface="Times New Roman"/>
              </a:rPr>
            </a:br>
            <a:r>
              <a:rPr lang="en-IN" b="1" dirty="0" smtClean="0">
                <a:latin typeface="Times New Roman"/>
                <a:ea typeface="Times New Roman"/>
                <a:cs typeface="Times New Roman"/>
              </a:rPr>
              <a:t>PLEASURABLE AFFECT:</a:t>
            </a:r>
            <a:r>
              <a:rPr lang="en-US" dirty="0" smtClean="0">
                <a:ea typeface="Times New Roman"/>
                <a:cs typeface="Times New Roman"/>
              </a:rPr>
              <a:t/>
            </a:r>
            <a:br>
              <a:rPr lang="en-US" dirty="0" smtClean="0">
                <a:ea typeface="Times New Roman"/>
                <a:cs typeface="Times New Roman"/>
              </a:rPr>
            </a:br>
            <a:endParaRPr lang="en-US" dirty="0"/>
          </a:p>
        </p:txBody>
      </p:sp>
      <p:sp>
        <p:nvSpPr>
          <p:cNvPr id="3" name="Content Placeholder 2"/>
          <p:cNvSpPr>
            <a:spLocks noGrp="1"/>
          </p:cNvSpPr>
          <p:nvPr>
            <p:ph idx="1"/>
          </p:nvPr>
        </p:nvSpPr>
        <p:spPr>
          <a:xfrm>
            <a:off x="533400" y="1295400"/>
            <a:ext cx="8382000" cy="32004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114300" marR="0" algn="just">
              <a:lnSpc>
                <a:spcPct val="115000"/>
              </a:lnSpc>
              <a:spcBef>
                <a:spcPts val="0"/>
              </a:spcBef>
              <a:spcAft>
                <a:spcPts val="0"/>
              </a:spcAft>
              <a:buNone/>
            </a:pPr>
            <a:r>
              <a:rPr lang="en-IN" b="1" dirty="0" smtClean="0">
                <a:latin typeface="Times New Roman"/>
                <a:ea typeface="Times New Roman"/>
                <a:cs typeface="Times New Roman"/>
              </a:rPr>
              <a:t> </a:t>
            </a:r>
            <a:endParaRPr lang="en-US" dirty="0">
              <a:ea typeface="Times New Roman"/>
              <a:cs typeface="Times New Roman"/>
            </a:endParaRPr>
          </a:p>
          <a:p>
            <a:pPr lvl="0" algn="ctr">
              <a:lnSpc>
                <a:spcPct val="115000"/>
              </a:lnSpc>
              <a:spcBef>
                <a:spcPts val="0"/>
              </a:spcBef>
              <a:buNone/>
            </a:pPr>
            <a:r>
              <a:rPr lang="en-IN" b="1" i="1" dirty="0" smtClean="0">
                <a:latin typeface="Times New Roman"/>
                <a:ea typeface="Times New Roman"/>
                <a:cs typeface="Times New Roman"/>
              </a:rPr>
              <a:t>EUPHORIA </a:t>
            </a:r>
            <a:r>
              <a:rPr lang="en-IN" b="1" dirty="0" smtClean="0">
                <a:latin typeface="Times New Roman"/>
                <a:ea typeface="Times New Roman"/>
                <a:cs typeface="Times New Roman"/>
              </a:rPr>
              <a:t>: </a:t>
            </a:r>
            <a:endParaRPr lang="en-US" dirty="0" smtClean="0">
              <a:ea typeface="Times New Roman"/>
              <a:cs typeface="Times New Roman"/>
            </a:endParaRPr>
          </a:p>
          <a:p>
            <a:pPr marL="57150" marR="0" indent="57150" algn="ctr">
              <a:lnSpc>
                <a:spcPct val="115000"/>
              </a:lnSpc>
              <a:spcBef>
                <a:spcPts val="0"/>
              </a:spcBef>
              <a:spcAft>
                <a:spcPts val="0"/>
              </a:spcAft>
            </a:pPr>
            <a:r>
              <a:rPr lang="en-IN" dirty="0" smtClean="0">
                <a:latin typeface="Times New Roman" pitchFamily="18" charset="0"/>
                <a:ea typeface="Times New Roman"/>
                <a:cs typeface="Times New Roman" pitchFamily="18" charset="0"/>
              </a:rPr>
              <a:t>Mild elevation of mood in which feeling of elevated mood with optimism self satisfaction not keeping with on going event.  it is mostly seen in patient with hypomania  episodes.</a:t>
            </a:r>
          </a:p>
          <a:p>
            <a:pPr marL="57150" marR="0" indent="57150" algn="ctr">
              <a:lnSpc>
                <a:spcPct val="115000"/>
              </a:lnSpc>
              <a:spcBef>
                <a:spcPts val="0"/>
              </a:spcBef>
              <a:spcAft>
                <a:spcPts val="0"/>
              </a:spcAft>
              <a:buNone/>
            </a:pPr>
            <a:endParaRPr lang="en-US" dirty="0">
              <a:latin typeface="Times New Roman" pitchFamily="18" charset="0"/>
              <a:ea typeface="Times New Roman"/>
              <a:cs typeface="Times New Roman" pitchFamily="18" charset="0"/>
            </a:endParaRPr>
          </a:p>
          <a:p>
            <a:pPr lvl="0" algn="ctr">
              <a:lnSpc>
                <a:spcPct val="115000"/>
              </a:lnSpc>
              <a:spcBef>
                <a:spcPts val="0"/>
              </a:spcBef>
              <a:buNone/>
            </a:pPr>
            <a:r>
              <a:rPr lang="en-IN" b="1" i="1" dirty="0" smtClean="0">
                <a:latin typeface="Times New Roman"/>
                <a:ea typeface="Times New Roman"/>
                <a:cs typeface="Times New Roman"/>
              </a:rPr>
              <a:t>ELATION :</a:t>
            </a:r>
            <a:endParaRPr lang="en-US" dirty="0">
              <a:ea typeface="Times New Roman"/>
              <a:cs typeface="Times New Roman"/>
            </a:endParaRPr>
          </a:p>
          <a:p>
            <a:pPr marL="57150" marR="0" indent="57150" algn="ctr">
              <a:lnSpc>
                <a:spcPct val="115000"/>
              </a:lnSpc>
              <a:spcBef>
                <a:spcPts val="0"/>
              </a:spcBef>
              <a:spcAft>
                <a:spcPts val="0"/>
              </a:spcAft>
            </a:pPr>
            <a:r>
              <a:rPr lang="en-IN" dirty="0" smtClean="0">
                <a:latin typeface="Times New Roman"/>
                <a:ea typeface="Times New Roman"/>
                <a:cs typeface="Times New Roman"/>
              </a:rPr>
              <a:t>Moderate elevation . A feeling of confidence &amp;  enjoyment </a:t>
            </a:r>
            <a:endParaRPr lang="en-US" dirty="0">
              <a:ea typeface="Times New Roman"/>
              <a:cs typeface="Times New Roman"/>
            </a:endParaRPr>
          </a:p>
          <a:p>
            <a:endParaRPr lang="en-US" dirty="0"/>
          </a:p>
        </p:txBody>
      </p:sp>
      <p:pic>
        <p:nvPicPr>
          <p:cNvPr id="4" name="Picture 3" descr="download (2).jpg"/>
          <p:cNvPicPr>
            <a:picLocks noChangeAspect="1"/>
          </p:cNvPicPr>
          <p:nvPr/>
        </p:nvPicPr>
        <p:blipFill>
          <a:blip r:embed="rId2"/>
          <a:stretch>
            <a:fillRect/>
          </a:stretch>
        </p:blipFill>
        <p:spPr>
          <a:xfrm>
            <a:off x="2438400" y="4648200"/>
            <a:ext cx="48768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334000" cy="566896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lvl="0" algn="ctr">
              <a:lnSpc>
                <a:spcPct val="115000"/>
              </a:lnSpc>
              <a:spcBef>
                <a:spcPts val="0"/>
              </a:spcBef>
              <a:buFont typeface="+mj-lt"/>
              <a:buAutoNum type="arabicPeriod"/>
            </a:pPr>
            <a:r>
              <a:rPr lang="en-IN" b="1" i="1" dirty="0" smtClean="0">
                <a:solidFill>
                  <a:srgbClr val="002060"/>
                </a:solidFill>
                <a:latin typeface="Times New Roman"/>
                <a:ea typeface="Times New Roman"/>
                <a:cs typeface="Times New Roman"/>
              </a:rPr>
              <a:t>EXHALTATION </a:t>
            </a:r>
            <a:r>
              <a:rPr lang="en-IN" b="1" dirty="0" smtClean="0">
                <a:solidFill>
                  <a:srgbClr val="002060"/>
                </a:solidFill>
                <a:latin typeface="Times New Roman"/>
                <a:ea typeface="Times New Roman"/>
                <a:cs typeface="Times New Roman"/>
              </a:rPr>
              <a:t>:</a:t>
            </a:r>
            <a:endParaRPr lang="en-US" dirty="0" smtClean="0">
              <a:solidFill>
                <a:srgbClr val="002060"/>
              </a:solidFill>
              <a:ea typeface="Times New Roman"/>
              <a:cs typeface="Times New Roman"/>
            </a:endParaRPr>
          </a:p>
          <a:p>
            <a:pPr marL="57150" marR="0" indent="57150" algn="ctr">
              <a:lnSpc>
                <a:spcPct val="115000"/>
              </a:lnSpc>
              <a:spcBef>
                <a:spcPts val="0"/>
              </a:spcBef>
              <a:spcAft>
                <a:spcPts val="0"/>
              </a:spcAft>
            </a:pPr>
            <a:r>
              <a:rPr lang="en-IN" dirty="0" smtClean="0">
                <a:latin typeface="Times New Roman"/>
                <a:ea typeface="Times New Roman"/>
                <a:cs typeface="Times New Roman"/>
              </a:rPr>
              <a:t>A feeling or state of severe  happiness .delusion of grandeur </a:t>
            </a:r>
          </a:p>
          <a:p>
            <a:pPr marL="57150" marR="0" indent="57150" algn="ctr">
              <a:lnSpc>
                <a:spcPct val="115000"/>
              </a:lnSpc>
              <a:spcBef>
                <a:spcPts val="0"/>
              </a:spcBef>
              <a:spcAft>
                <a:spcPts val="0"/>
              </a:spcAft>
            </a:pPr>
            <a:endParaRPr lang="en-IN" dirty="0" smtClean="0">
              <a:latin typeface="Times New Roman"/>
              <a:ea typeface="Times New Roman"/>
              <a:cs typeface="Times New Roman"/>
            </a:endParaRPr>
          </a:p>
          <a:p>
            <a:pPr lvl="0" algn="ctr">
              <a:lnSpc>
                <a:spcPct val="115000"/>
              </a:lnSpc>
              <a:spcBef>
                <a:spcPts val="0"/>
              </a:spcBef>
              <a:buNone/>
            </a:pPr>
            <a:r>
              <a:rPr lang="en-IN" b="1" dirty="0" smtClean="0">
                <a:solidFill>
                  <a:srgbClr val="002060"/>
                </a:solidFill>
                <a:latin typeface="Times New Roman"/>
                <a:ea typeface="Times New Roman"/>
                <a:cs typeface="Times New Roman"/>
              </a:rPr>
              <a:t>ECSTACY</a:t>
            </a:r>
            <a:r>
              <a:rPr lang="en-IN" b="1" i="1" dirty="0" smtClean="0">
                <a:solidFill>
                  <a:srgbClr val="002060"/>
                </a:solidFill>
                <a:latin typeface="Times New Roman"/>
                <a:ea typeface="Times New Roman"/>
                <a:cs typeface="Times New Roman"/>
              </a:rPr>
              <a:t> :</a:t>
            </a:r>
            <a:endParaRPr lang="en-US" dirty="0" smtClean="0">
              <a:solidFill>
                <a:srgbClr val="002060"/>
              </a:solidFill>
              <a:ea typeface="Times New Roman"/>
              <a:cs typeface="Times New Roman"/>
            </a:endParaRPr>
          </a:p>
          <a:p>
            <a:pPr marL="57150" marR="0" indent="57150" algn="ctr">
              <a:lnSpc>
                <a:spcPct val="115000"/>
              </a:lnSpc>
              <a:spcBef>
                <a:spcPts val="0"/>
              </a:spcBef>
              <a:spcAft>
                <a:spcPts val="1000"/>
              </a:spcAft>
              <a:buNone/>
            </a:pPr>
            <a:r>
              <a:rPr lang="en-IN" dirty="0" smtClean="0">
                <a:latin typeface="Times New Roman"/>
                <a:ea typeface="Times New Roman"/>
                <a:cs typeface="Times New Roman"/>
              </a:rPr>
              <a:t>Very severe elevation of mood extreme well be associated  with feeling  of blush and grace </a:t>
            </a:r>
            <a:endParaRPr lang="en-US" dirty="0" smtClean="0">
              <a:ea typeface="Times New Roman"/>
              <a:cs typeface="Times New Roman"/>
            </a:endParaRPr>
          </a:p>
          <a:p>
            <a:pPr algn="ctr"/>
            <a:endParaRPr lang="en-US" dirty="0"/>
          </a:p>
        </p:txBody>
      </p:sp>
      <p:pic>
        <p:nvPicPr>
          <p:cNvPr id="4" name="Picture 3" descr="images.png"/>
          <p:cNvPicPr>
            <a:picLocks noChangeAspect="1"/>
          </p:cNvPicPr>
          <p:nvPr/>
        </p:nvPicPr>
        <p:blipFill>
          <a:blip r:embed="rId2"/>
          <a:stretch>
            <a:fillRect/>
          </a:stretch>
        </p:blipFill>
        <p:spPr>
          <a:xfrm>
            <a:off x="6096000" y="381000"/>
            <a:ext cx="2600325" cy="57150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lvl="0"/>
            <a:r>
              <a:rPr lang="en-IN" b="1" dirty="0" smtClean="0">
                <a:latin typeface="Times New Roman"/>
                <a:ea typeface="Times New Roman"/>
                <a:cs typeface="Times New Roman"/>
              </a:rPr>
              <a:t>UNPLESURABLE AFFECT :</a:t>
            </a:r>
            <a:r>
              <a:rPr lang="en-US" dirty="0" smtClean="0">
                <a:ea typeface="Times New Roman"/>
                <a:cs typeface="Times New Roman"/>
              </a:rPr>
              <a:t/>
            </a:r>
            <a:br>
              <a:rPr lang="en-US" dirty="0" smtClean="0">
                <a:ea typeface="Times New Roman"/>
                <a:cs typeface="Times New Roman"/>
              </a:rPr>
            </a:br>
            <a:endParaRPr lang="en-US" dirty="0"/>
          </a:p>
        </p:txBody>
      </p:sp>
      <p:sp>
        <p:nvSpPr>
          <p:cNvPr id="3" name="Content Placeholder 2"/>
          <p:cNvSpPr>
            <a:spLocks noGrp="1"/>
          </p:cNvSpPr>
          <p:nvPr>
            <p:ph idx="1"/>
          </p:nvPr>
        </p:nvSpPr>
        <p:spPr>
          <a:xfrm>
            <a:off x="0" y="1828800"/>
            <a:ext cx="9144000" cy="1828800"/>
          </a:xfrm>
        </p:spPr>
        <p:style>
          <a:lnRef idx="1">
            <a:schemeClr val="accent3"/>
          </a:lnRef>
          <a:fillRef idx="3">
            <a:schemeClr val="accent3"/>
          </a:fillRef>
          <a:effectRef idx="2">
            <a:schemeClr val="accent3"/>
          </a:effectRef>
          <a:fontRef idx="minor">
            <a:schemeClr val="lt1"/>
          </a:fontRef>
        </p:style>
        <p:txBody>
          <a:bodyPr>
            <a:normAutofit lnSpcReduction="10000"/>
          </a:bodyPr>
          <a:lstStyle/>
          <a:p>
            <a:pPr lvl="0" algn="ctr">
              <a:lnSpc>
                <a:spcPct val="115000"/>
              </a:lnSpc>
              <a:spcBef>
                <a:spcPts val="0"/>
              </a:spcBef>
              <a:buNone/>
            </a:pPr>
            <a:r>
              <a:rPr lang="en-IN" sz="4000" b="1" dirty="0" smtClean="0">
                <a:solidFill>
                  <a:srgbClr val="FF0000"/>
                </a:solidFill>
                <a:latin typeface="Arial Black" pitchFamily="34" charset="0"/>
                <a:ea typeface="Times New Roman"/>
                <a:cs typeface="Times New Roman"/>
              </a:rPr>
              <a:t>DEPRESSION </a:t>
            </a:r>
            <a:endParaRPr lang="en-US" sz="4000" b="1" dirty="0">
              <a:solidFill>
                <a:srgbClr val="FF0000"/>
              </a:solidFill>
              <a:latin typeface="Arial Black" pitchFamily="34" charset="0"/>
              <a:ea typeface="Times New Roman"/>
              <a:cs typeface="Times New Roman"/>
            </a:endParaRPr>
          </a:p>
          <a:p>
            <a:pPr marL="57150" marR="0" indent="57150" algn="ctr">
              <a:lnSpc>
                <a:spcPct val="115000"/>
              </a:lnSpc>
              <a:spcBef>
                <a:spcPts val="0"/>
              </a:spcBef>
              <a:spcAft>
                <a:spcPts val="0"/>
              </a:spcAft>
            </a:pPr>
            <a:r>
              <a:rPr lang="en-IN" dirty="0" smtClean="0">
                <a:solidFill>
                  <a:schemeClr val="bg1"/>
                </a:solidFill>
                <a:latin typeface="Times New Roman"/>
                <a:ea typeface="Times New Roman"/>
                <a:cs typeface="Times New Roman"/>
              </a:rPr>
              <a:t>        in these the person will be complete quiet , restrained , unhappy and pessimistic. </a:t>
            </a:r>
            <a:endParaRPr lang="en-US" dirty="0">
              <a:solidFill>
                <a:schemeClr val="bg1"/>
              </a:solidFill>
              <a:ea typeface="Times New Roman"/>
              <a:cs typeface="Times New Roman"/>
            </a:endParaRPr>
          </a:p>
          <a:p>
            <a:pPr marL="57150" marR="0" indent="57150" algn="just">
              <a:lnSpc>
                <a:spcPct val="115000"/>
              </a:lnSpc>
              <a:spcBef>
                <a:spcPts val="0"/>
              </a:spcBef>
              <a:spcAft>
                <a:spcPts val="0"/>
              </a:spcAft>
              <a:buNone/>
            </a:pPr>
            <a:endParaRPr lang="en-US" dirty="0">
              <a:ea typeface="Times New Roman"/>
              <a:cs typeface="Times New Roman"/>
            </a:endParaRPr>
          </a:p>
          <a:p>
            <a:endParaRPr lang="en-US" dirty="0"/>
          </a:p>
        </p:txBody>
      </p:sp>
      <p:pic>
        <p:nvPicPr>
          <p:cNvPr id="4" name="Picture 3" descr="0a16b88d4cdf03735711d7fec5ff27d5.jpg"/>
          <p:cNvPicPr>
            <a:picLocks noChangeAspect="1"/>
          </p:cNvPicPr>
          <p:nvPr/>
        </p:nvPicPr>
        <p:blipFill>
          <a:blip r:embed="rId2"/>
          <a:stretch>
            <a:fillRect/>
          </a:stretch>
        </p:blipFill>
        <p:spPr>
          <a:xfrm>
            <a:off x="2590800" y="4114800"/>
            <a:ext cx="3581400" cy="2505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2743200"/>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lvl="0" algn="ctr">
              <a:lnSpc>
                <a:spcPct val="115000"/>
              </a:lnSpc>
              <a:spcBef>
                <a:spcPts val="0"/>
              </a:spcBef>
              <a:buNone/>
            </a:pPr>
            <a:r>
              <a:rPr lang="en-IN" sz="4300" b="1" dirty="0" smtClean="0">
                <a:solidFill>
                  <a:srgbClr val="00B0F0"/>
                </a:solidFill>
                <a:latin typeface="Times New Roman" pitchFamily="18" charset="0"/>
                <a:ea typeface="Times New Roman"/>
                <a:cs typeface="Times New Roman" pitchFamily="18" charset="0"/>
              </a:rPr>
              <a:t>GRIEF OF MOURNING : </a:t>
            </a:r>
            <a:endParaRPr lang="en-US" sz="4300" dirty="0" smtClean="0">
              <a:solidFill>
                <a:srgbClr val="00B0F0"/>
              </a:solidFill>
              <a:latin typeface="Times New Roman" pitchFamily="18" charset="0"/>
              <a:ea typeface="Times New Roman"/>
              <a:cs typeface="Times New Roman" pitchFamily="18" charset="0"/>
            </a:endParaRPr>
          </a:p>
          <a:p>
            <a:pPr marL="57150" marR="0" indent="57150" algn="ctr">
              <a:lnSpc>
                <a:spcPct val="115000"/>
              </a:lnSpc>
              <a:spcBef>
                <a:spcPts val="0"/>
              </a:spcBef>
              <a:spcAft>
                <a:spcPts val="1000"/>
              </a:spcAft>
            </a:pPr>
            <a:r>
              <a:rPr lang="en-IN" dirty="0" smtClean="0">
                <a:latin typeface="Times New Roman" pitchFamily="18" charset="0"/>
                <a:ea typeface="Times New Roman"/>
                <a:cs typeface="Times New Roman" pitchFamily="18" charset="0"/>
              </a:rPr>
              <a:t>         it should be differentiated from depression . it is due to loss of close personal association . this may be a feeling but when persist for a longer duration it becomes a disorders or affect.</a:t>
            </a:r>
            <a:endParaRPr lang="en-US" dirty="0" smtClean="0">
              <a:latin typeface="Times New Roman" pitchFamily="18" charset="0"/>
              <a:ea typeface="Times New Roman"/>
              <a:cs typeface="Times New Roman" pitchFamily="18" charset="0"/>
            </a:endParaRPr>
          </a:p>
          <a:p>
            <a:endParaRPr lang="en-US" dirty="0"/>
          </a:p>
        </p:txBody>
      </p:sp>
      <p:pic>
        <p:nvPicPr>
          <p:cNvPr id="4" name="Picture 3" descr="statue-sad-1.jpg"/>
          <p:cNvPicPr>
            <a:picLocks noChangeAspect="1"/>
          </p:cNvPicPr>
          <p:nvPr/>
        </p:nvPicPr>
        <p:blipFill>
          <a:blip r:embed="rId2"/>
          <a:stretch>
            <a:fillRect/>
          </a:stretch>
        </p:blipFill>
        <p:spPr>
          <a:xfrm>
            <a:off x="2286000" y="4191000"/>
            <a:ext cx="5181600" cy="2287488"/>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lvl="0"/>
            <a:r>
              <a:rPr lang="en-IN" b="1" dirty="0" smtClean="0">
                <a:latin typeface="Times New Roman"/>
                <a:ea typeface="Times New Roman"/>
                <a:cs typeface="Times New Roman"/>
              </a:rPr>
              <a:t/>
            </a:r>
            <a:br>
              <a:rPr lang="en-IN" b="1" dirty="0" smtClean="0">
                <a:latin typeface="Times New Roman"/>
                <a:ea typeface="Times New Roman"/>
                <a:cs typeface="Times New Roman"/>
              </a:rPr>
            </a:br>
            <a:r>
              <a:rPr lang="en-IN" b="1" dirty="0" smtClean="0">
                <a:latin typeface="Times New Roman"/>
                <a:ea typeface="Times New Roman"/>
                <a:cs typeface="Times New Roman"/>
              </a:rPr>
              <a:t>OTHER AFFECT </a:t>
            </a:r>
            <a:r>
              <a:rPr lang="en-US" b="1" dirty="0">
                <a:ea typeface="Times New Roman"/>
                <a:cs typeface="Times New Roman"/>
              </a:rPr>
              <a:t/>
            </a:r>
            <a:br>
              <a:rPr lang="en-US" b="1" dirty="0">
                <a:ea typeface="Times New Roman"/>
                <a:cs typeface="Times New Roman"/>
              </a:rPr>
            </a:br>
            <a:endParaRPr lang="en-US" b="1" dirty="0"/>
          </a:p>
        </p:txBody>
      </p:sp>
      <p:sp>
        <p:nvSpPr>
          <p:cNvPr id="3" name="Content Placeholder 2"/>
          <p:cNvSpPr>
            <a:spLocks noGrp="1"/>
          </p:cNvSpPr>
          <p:nvPr>
            <p:ph idx="1"/>
          </p:nvPr>
        </p:nvSpPr>
        <p:spPr>
          <a:xfrm>
            <a:off x="0" y="1447800"/>
            <a:ext cx="9144000" cy="2514600"/>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lvl="0" algn="ctr">
              <a:lnSpc>
                <a:spcPct val="115000"/>
              </a:lnSpc>
              <a:spcBef>
                <a:spcPts val="0"/>
              </a:spcBef>
              <a:buNone/>
            </a:pPr>
            <a:r>
              <a:rPr lang="en-IN" sz="4800" b="1" dirty="0" smtClean="0">
                <a:latin typeface="Times New Roman"/>
                <a:ea typeface="Times New Roman"/>
                <a:cs typeface="Times New Roman"/>
              </a:rPr>
              <a:t>Anxiety :</a:t>
            </a:r>
            <a:endParaRPr lang="en-US" sz="4800" dirty="0">
              <a:ea typeface="Times New Roman"/>
              <a:cs typeface="Times New Roman"/>
            </a:endParaRPr>
          </a:p>
          <a:p>
            <a:pPr marL="57150" marR="0" indent="114300" algn="ctr">
              <a:lnSpc>
                <a:spcPct val="115000"/>
              </a:lnSpc>
              <a:spcBef>
                <a:spcPts val="0"/>
              </a:spcBef>
              <a:spcAft>
                <a:spcPts val="0"/>
              </a:spcAft>
            </a:pPr>
            <a:r>
              <a:rPr lang="en-IN" dirty="0" smtClean="0">
                <a:latin typeface="Times New Roman"/>
                <a:ea typeface="Times New Roman"/>
                <a:cs typeface="Times New Roman"/>
              </a:rPr>
              <a:t>         it is an unplesurable reaction to an unreal or imaged danger , where is fear is a reaction to a real or threatened situation . </a:t>
            </a:r>
            <a:endParaRPr lang="en-US" dirty="0">
              <a:ea typeface="Times New Roman"/>
              <a:cs typeface="Times New Roman"/>
            </a:endParaRPr>
          </a:p>
          <a:p>
            <a:pPr marL="57150" marR="0" indent="114300" algn="ctr">
              <a:lnSpc>
                <a:spcPct val="115000"/>
              </a:lnSpc>
              <a:spcBef>
                <a:spcPts val="0"/>
              </a:spcBef>
              <a:spcAft>
                <a:spcPts val="0"/>
              </a:spcAft>
              <a:buNone/>
            </a:pPr>
            <a:r>
              <a:rPr lang="en-IN" dirty="0" smtClean="0">
                <a:latin typeface="Times New Roman"/>
                <a:ea typeface="Times New Roman"/>
                <a:cs typeface="Times New Roman"/>
              </a:rPr>
              <a:t>physiological characteristics such a alerted respiration  rate , increased heart rate , pallor , dryness of mouth , incensed sweating and feeling of weakness.</a:t>
            </a:r>
            <a:endParaRPr lang="en-US" dirty="0">
              <a:ea typeface="Times New Roman"/>
              <a:cs typeface="Times New Roman"/>
            </a:endParaRPr>
          </a:p>
          <a:p>
            <a:pPr marL="57150" marR="0" indent="114300" algn="just">
              <a:lnSpc>
                <a:spcPct val="115000"/>
              </a:lnSpc>
              <a:spcBef>
                <a:spcPts val="0"/>
              </a:spcBef>
              <a:spcAft>
                <a:spcPts val="1000"/>
              </a:spcAft>
            </a:pPr>
            <a:endParaRPr lang="en-US" dirty="0">
              <a:ea typeface="Times New Roman"/>
              <a:cs typeface="Times New Roman"/>
            </a:endParaRPr>
          </a:p>
          <a:p>
            <a:endParaRPr lang="en-US" dirty="0"/>
          </a:p>
        </p:txBody>
      </p:sp>
      <p:pic>
        <p:nvPicPr>
          <p:cNvPr id="4" name="Picture 3" descr="download (3).jpg"/>
          <p:cNvPicPr>
            <a:picLocks noChangeAspect="1"/>
          </p:cNvPicPr>
          <p:nvPr/>
        </p:nvPicPr>
        <p:blipFill>
          <a:blip r:embed="rId2"/>
          <a:stretch>
            <a:fillRect/>
          </a:stretch>
        </p:blipFill>
        <p:spPr>
          <a:xfrm>
            <a:off x="1981200" y="4038600"/>
            <a:ext cx="4953000" cy="2819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3352800"/>
          </a:xfrm>
        </p:spPr>
        <p:style>
          <a:lnRef idx="1">
            <a:schemeClr val="dk1"/>
          </a:lnRef>
          <a:fillRef idx="2">
            <a:schemeClr val="dk1"/>
          </a:fillRef>
          <a:effectRef idx="1">
            <a:schemeClr val="dk1"/>
          </a:effectRef>
          <a:fontRef idx="minor">
            <a:schemeClr val="dk1"/>
          </a:fontRef>
        </p:style>
        <p:txBody>
          <a:bodyPr>
            <a:normAutofit fontScale="40000" lnSpcReduction="20000"/>
          </a:bodyPr>
          <a:lstStyle/>
          <a:p>
            <a:pPr lvl="0" algn="ctr">
              <a:lnSpc>
                <a:spcPct val="115000"/>
              </a:lnSpc>
              <a:spcBef>
                <a:spcPts val="0"/>
              </a:spcBef>
              <a:spcAft>
                <a:spcPts val="1000"/>
              </a:spcAft>
              <a:buNone/>
            </a:pPr>
            <a:r>
              <a:rPr lang="en-IN" sz="14400" b="1" dirty="0" smtClean="0">
                <a:solidFill>
                  <a:srgbClr val="C00000"/>
                </a:solidFill>
                <a:latin typeface="Arial Black" pitchFamily="34" charset="0"/>
                <a:ea typeface="Times New Roman"/>
                <a:cs typeface="Times New Roman"/>
              </a:rPr>
              <a:t>DELIRIUM</a:t>
            </a:r>
          </a:p>
          <a:p>
            <a:pPr marL="0" marR="0" algn="ctr">
              <a:lnSpc>
                <a:spcPct val="115000"/>
              </a:lnSpc>
              <a:spcBef>
                <a:spcPts val="0"/>
              </a:spcBef>
              <a:spcAft>
                <a:spcPts val="1000"/>
              </a:spcAft>
              <a:buNone/>
            </a:pPr>
            <a:r>
              <a:rPr lang="en-IN" sz="4900" dirty="0" smtClean="0">
                <a:latin typeface="Times New Roman" pitchFamily="18" charset="0"/>
                <a:ea typeface="Times New Roman"/>
                <a:cs typeface="Times New Roman" pitchFamily="18" charset="0"/>
              </a:rPr>
              <a:t>  </a:t>
            </a:r>
            <a:r>
              <a:rPr lang="en-IN" sz="6700" dirty="0" smtClean="0">
                <a:latin typeface="Times New Roman" pitchFamily="18" charset="0"/>
                <a:ea typeface="Times New Roman"/>
                <a:cs typeface="Times New Roman" pitchFamily="18" charset="0"/>
              </a:rPr>
              <a:t>state of mental confusion and excitement that happens in a short period of time &amp;is characterized by disorientation for time , place ,usually with illusion &amp; hallucinations </a:t>
            </a:r>
            <a:endParaRPr lang="en-IN" sz="4900" b="1" dirty="0" smtClean="0">
              <a:latin typeface="Times New Roman" pitchFamily="18" charset="0"/>
              <a:ea typeface="Times New Roman"/>
              <a:cs typeface="Times New Roman" pitchFamily="18" charset="0"/>
            </a:endParaRPr>
          </a:p>
          <a:p>
            <a:pPr marL="0" marR="0" algn="just">
              <a:lnSpc>
                <a:spcPct val="115000"/>
              </a:lnSpc>
              <a:spcBef>
                <a:spcPts val="0"/>
              </a:spcBef>
              <a:spcAft>
                <a:spcPts val="1000"/>
              </a:spcAft>
              <a:buNone/>
            </a:pPr>
            <a:endParaRPr lang="en-US" dirty="0">
              <a:ea typeface="Times New Roman"/>
              <a:cs typeface="Times New Roman"/>
            </a:endParaRPr>
          </a:p>
          <a:p>
            <a:pPr marL="0" marR="0" algn="just">
              <a:lnSpc>
                <a:spcPct val="115000"/>
              </a:lnSpc>
              <a:spcBef>
                <a:spcPts val="0"/>
              </a:spcBef>
              <a:spcAft>
                <a:spcPts val="1000"/>
              </a:spcAft>
            </a:pPr>
            <a:r>
              <a:rPr lang="en-IN" dirty="0" smtClean="0">
                <a:latin typeface="Times New Roman"/>
                <a:ea typeface="Times New Roman"/>
                <a:cs typeface="Times New Roman"/>
              </a:rPr>
              <a:t> </a:t>
            </a:r>
            <a:endParaRPr lang="en-US" dirty="0">
              <a:ea typeface="Times New Roman"/>
              <a:cs typeface="Times New Roman"/>
            </a:endParaRPr>
          </a:p>
          <a:p>
            <a:endParaRPr lang="en-US" dirty="0"/>
          </a:p>
        </p:txBody>
      </p:sp>
      <p:pic>
        <p:nvPicPr>
          <p:cNvPr id="79876" name="Picture 4" descr="http://drkernisan.net/wp-content/uploads/bigstock-Dementia-concept-47040037-800-pix.jpg"/>
          <p:cNvPicPr>
            <a:picLocks noChangeAspect="1" noChangeArrowheads="1"/>
          </p:cNvPicPr>
          <p:nvPr/>
        </p:nvPicPr>
        <p:blipFill>
          <a:blip r:embed="rId2"/>
          <a:srcRect/>
          <a:stretch>
            <a:fillRect/>
          </a:stretch>
        </p:blipFill>
        <p:spPr bwMode="auto">
          <a:xfrm>
            <a:off x="2362200" y="4191000"/>
            <a:ext cx="3889375"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019800" cy="6858000"/>
          </a:xfrm>
        </p:spPr>
        <p:style>
          <a:lnRef idx="3">
            <a:schemeClr val="lt1"/>
          </a:lnRef>
          <a:fillRef idx="1">
            <a:schemeClr val="accent2"/>
          </a:fillRef>
          <a:effectRef idx="1">
            <a:schemeClr val="accent2"/>
          </a:effectRef>
          <a:fontRef idx="minor">
            <a:schemeClr val="lt1"/>
          </a:fontRef>
        </p:style>
        <p:txBody>
          <a:bodyPr>
            <a:normAutofit/>
          </a:bodyPr>
          <a:lstStyle/>
          <a:p>
            <a:pPr lvl="0" algn="ctr">
              <a:lnSpc>
                <a:spcPct val="115000"/>
              </a:lnSpc>
              <a:spcBef>
                <a:spcPts val="0"/>
              </a:spcBef>
              <a:buNone/>
            </a:pPr>
            <a:r>
              <a:rPr lang="en-IN" sz="3600" b="1" dirty="0" smtClean="0">
                <a:solidFill>
                  <a:srgbClr val="FFFF00"/>
                </a:solidFill>
                <a:latin typeface="Arial Black" pitchFamily="34" charset="0"/>
                <a:ea typeface="Times New Roman"/>
                <a:cs typeface="Times New Roman"/>
              </a:rPr>
              <a:t>PANIC </a:t>
            </a:r>
            <a:r>
              <a:rPr lang="en-IN" b="1" i="1" dirty="0" smtClean="0">
                <a:solidFill>
                  <a:srgbClr val="FFFF00"/>
                </a:solidFill>
                <a:latin typeface="Times New Roman"/>
                <a:ea typeface="Times New Roman"/>
                <a:cs typeface="Times New Roman"/>
              </a:rPr>
              <a:t>: </a:t>
            </a:r>
            <a:endParaRPr lang="en-US" dirty="0" smtClean="0">
              <a:solidFill>
                <a:srgbClr val="FFFF00"/>
              </a:solidFill>
              <a:ea typeface="Times New Roman"/>
              <a:cs typeface="Times New Roman"/>
            </a:endParaRPr>
          </a:p>
          <a:p>
            <a:pPr marL="57150" marR="0" indent="114300" algn="ctr">
              <a:lnSpc>
                <a:spcPct val="115000"/>
              </a:lnSpc>
              <a:spcBef>
                <a:spcPts val="0"/>
              </a:spcBef>
              <a:spcAft>
                <a:spcPts val="0"/>
              </a:spcAft>
            </a:pPr>
            <a:r>
              <a:rPr lang="en-IN" dirty="0" smtClean="0">
                <a:latin typeface="Times New Roman"/>
                <a:ea typeface="Times New Roman"/>
                <a:cs typeface="Times New Roman"/>
              </a:rPr>
              <a:t>         </a:t>
            </a:r>
            <a:r>
              <a:rPr lang="en-IN" b="1" dirty="0" smtClean="0">
                <a:latin typeface="Times New Roman"/>
                <a:ea typeface="Times New Roman"/>
                <a:cs typeface="Times New Roman"/>
              </a:rPr>
              <a:t>it is a state of extreme , acute , intense anxiety accompanied by disorganization . of ego functions. </a:t>
            </a:r>
            <a:endParaRPr lang="en-US" b="1" dirty="0" smtClean="0">
              <a:ea typeface="Times New Roman"/>
              <a:cs typeface="Times New Roman"/>
            </a:endParaRPr>
          </a:p>
          <a:p>
            <a:pPr lvl="0" algn="ctr">
              <a:lnSpc>
                <a:spcPct val="115000"/>
              </a:lnSpc>
              <a:spcBef>
                <a:spcPts val="0"/>
              </a:spcBef>
              <a:buNone/>
            </a:pPr>
            <a:r>
              <a:rPr lang="en-IN" sz="3600" b="1" dirty="0" smtClean="0">
                <a:solidFill>
                  <a:srgbClr val="FFFF00"/>
                </a:solidFill>
                <a:latin typeface="Arial Black" pitchFamily="34" charset="0"/>
                <a:ea typeface="Times New Roman"/>
                <a:cs typeface="Times New Roman"/>
              </a:rPr>
              <a:t>APATHY :</a:t>
            </a:r>
            <a:endParaRPr lang="en-US" sz="3600" b="1" dirty="0" smtClean="0">
              <a:solidFill>
                <a:srgbClr val="FFFF00"/>
              </a:solidFill>
              <a:latin typeface="Arial Black" pitchFamily="34" charset="0"/>
              <a:ea typeface="Times New Roman"/>
              <a:cs typeface="Times New Roman"/>
            </a:endParaRPr>
          </a:p>
          <a:p>
            <a:pPr marL="57150" marR="0" indent="114300" algn="ctr">
              <a:lnSpc>
                <a:spcPct val="115000"/>
              </a:lnSpc>
              <a:spcBef>
                <a:spcPts val="0"/>
              </a:spcBef>
              <a:spcAft>
                <a:spcPts val="0"/>
              </a:spcAft>
            </a:pPr>
            <a:r>
              <a:rPr lang="en-IN" b="1" dirty="0" smtClean="0">
                <a:latin typeface="Times New Roman"/>
                <a:ea typeface="Times New Roman"/>
                <a:cs typeface="Times New Roman"/>
              </a:rPr>
              <a:t>          it is </a:t>
            </a:r>
            <a:r>
              <a:rPr lang="en-IN" b="1" u="sng" dirty="0" smtClean="0">
                <a:latin typeface="Times New Roman"/>
                <a:ea typeface="Times New Roman"/>
                <a:cs typeface="Times New Roman"/>
              </a:rPr>
              <a:t>absence of affect</a:t>
            </a:r>
            <a:r>
              <a:rPr lang="en-IN" b="1" dirty="0" smtClean="0">
                <a:latin typeface="Times New Roman"/>
                <a:ea typeface="Times New Roman"/>
                <a:cs typeface="Times New Roman"/>
              </a:rPr>
              <a:t> . the person shows inadequate sensitiveness to the  experience that normally give rise to pleasure or pain .</a:t>
            </a:r>
            <a:endParaRPr lang="en-US" b="1" dirty="0" smtClean="0">
              <a:ea typeface="Times New Roman"/>
              <a:cs typeface="Times New Roman"/>
            </a:endParaRPr>
          </a:p>
          <a:p>
            <a:pPr algn="ctr"/>
            <a:endParaRPr lang="en-US" dirty="0"/>
          </a:p>
        </p:txBody>
      </p:sp>
      <p:pic>
        <p:nvPicPr>
          <p:cNvPr id="4" name="Picture 3" descr="apathy-i-dont-care.jpg"/>
          <p:cNvPicPr>
            <a:picLocks noChangeAspect="1"/>
          </p:cNvPicPr>
          <p:nvPr/>
        </p:nvPicPr>
        <p:blipFill>
          <a:blip r:embed="rId2" cstate="print"/>
          <a:stretch>
            <a:fillRect/>
          </a:stretch>
        </p:blipFill>
        <p:spPr>
          <a:xfrm>
            <a:off x="6248400" y="3962400"/>
            <a:ext cx="2667000" cy="2438400"/>
          </a:xfrm>
          <a:prstGeom prst="rect">
            <a:avLst/>
          </a:prstGeom>
        </p:spPr>
      </p:pic>
      <p:pic>
        <p:nvPicPr>
          <p:cNvPr id="5" name="Picture 4" descr="bull-panic-12592698.jpg"/>
          <p:cNvPicPr>
            <a:picLocks noChangeAspect="1"/>
          </p:cNvPicPr>
          <p:nvPr/>
        </p:nvPicPr>
        <p:blipFill>
          <a:blip r:embed="rId3" cstate="print"/>
          <a:stretch>
            <a:fillRect/>
          </a:stretch>
        </p:blipFill>
        <p:spPr>
          <a:xfrm>
            <a:off x="6172200" y="228600"/>
            <a:ext cx="2590800" cy="32766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7086600" cy="2895600"/>
          </a:xfrm>
        </p:spPr>
        <p:style>
          <a:lnRef idx="1">
            <a:schemeClr val="accent1"/>
          </a:lnRef>
          <a:fillRef idx="2">
            <a:schemeClr val="accent1"/>
          </a:fillRef>
          <a:effectRef idx="1">
            <a:schemeClr val="accent1"/>
          </a:effectRef>
          <a:fontRef idx="minor">
            <a:schemeClr val="dk1"/>
          </a:fontRef>
        </p:style>
        <p:txBody>
          <a:bodyPr>
            <a:normAutofit/>
          </a:bodyPr>
          <a:lstStyle/>
          <a:p>
            <a:pPr lvl="0" algn="ctr">
              <a:lnSpc>
                <a:spcPct val="115000"/>
              </a:lnSpc>
              <a:spcBef>
                <a:spcPts val="0"/>
              </a:spcBef>
              <a:buNone/>
            </a:pPr>
            <a:r>
              <a:rPr lang="en-IN" sz="3600" b="1" dirty="0" smtClean="0">
                <a:solidFill>
                  <a:srgbClr val="FF0000"/>
                </a:solidFill>
                <a:latin typeface="Arial Black" pitchFamily="34" charset="0"/>
                <a:ea typeface="Times New Roman"/>
                <a:cs typeface="Times New Roman"/>
              </a:rPr>
              <a:t>INAPPROPRIATE AFFECT </a:t>
            </a:r>
            <a:endParaRPr lang="en-US" sz="3600" b="1" dirty="0" smtClean="0">
              <a:solidFill>
                <a:srgbClr val="FF0000"/>
              </a:solidFill>
              <a:latin typeface="Arial Black" pitchFamily="34" charset="0"/>
              <a:ea typeface="Times New Roman"/>
              <a:cs typeface="Times New Roman"/>
            </a:endParaRPr>
          </a:p>
          <a:p>
            <a:pPr marL="57150" marR="0" indent="114300" algn="ctr">
              <a:lnSpc>
                <a:spcPct val="115000"/>
              </a:lnSpc>
              <a:spcBef>
                <a:spcPts val="0"/>
              </a:spcBef>
              <a:spcAft>
                <a:spcPts val="0"/>
              </a:spcAft>
              <a:buNone/>
            </a:pPr>
            <a:r>
              <a:rPr lang="en-IN" dirty="0" smtClean="0">
                <a:latin typeface="Times New Roman"/>
                <a:ea typeface="Times New Roman"/>
                <a:cs typeface="Times New Roman"/>
              </a:rPr>
              <a:t>    There is disharmony in feelings to a situation . person smile when the situation demands seriousness. </a:t>
            </a:r>
            <a:endParaRPr lang="en-US" dirty="0">
              <a:ea typeface="Times New Roman"/>
              <a:cs typeface="Times New Roman"/>
            </a:endParaRPr>
          </a:p>
          <a:p>
            <a:pPr marL="57150" marR="0" indent="114300" algn="just">
              <a:lnSpc>
                <a:spcPct val="115000"/>
              </a:lnSpc>
              <a:spcBef>
                <a:spcPts val="0"/>
              </a:spcBef>
              <a:spcAft>
                <a:spcPts val="0"/>
              </a:spcAft>
              <a:buNone/>
            </a:pPr>
            <a:endParaRPr lang="en-US" dirty="0">
              <a:ea typeface="Times New Roman"/>
              <a:cs typeface="Times New Roman"/>
            </a:endParaRPr>
          </a:p>
        </p:txBody>
      </p:sp>
      <p:pic>
        <p:nvPicPr>
          <p:cNvPr id="4" name="Picture 3" descr="tumblr_lpw9szTsPa1qgrnh8o1_400.jpg"/>
          <p:cNvPicPr>
            <a:picLocks noChangeAspect="1"/>
          </p:cNvPicPr>
          <p:nvPr/>
        </p:nvPicPr>
        <p:blipFill>
          <a:blip r:embed="rId2"/>
          <a:stretch>
            <a:fillRect/>
          </a:stretch>
        </p:blipFill>
        <p:spPr>
          <a:xfrm>
            <a:off x="2819400" y="4267200"/>
            <a:ext cx="3505200" cy="228600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5486400" cy="6400800"/>
          </a:xfrm>
        </p:spPr>
        <p:style>
          <a:lnRef idx="3">
            <a:schemeClr val="lt1"/>
          </a:lnRef>
          <a:fillRef idx="1">
            <a:schemeClr val="accent1"/>
          </a:fillRef>
          <a:effectRef idx="1">
            <a:schemeClr val="accent1"/>
          </a:effectRef>
          <a:fontRef idx="minor">
            <a:schemeClr val="lt1"/>
          </a:fontRef>
        </p:style>
        <p:txBody>
          <a:bodyPr>
            <a:normAutofit/>
          </a:bodyPr>
          <a:lstStyle/>
          <a:p>
            <a:pPr lvl="0" algn="ctr">
              <a:lnSpc>
                <a:spcPct val="115000"/>
              </a:lnSpc>
              <a:spcBef>
                <a:spcPts val="0"/>
              </a:spcBef>
              <a:buNone/>
            </a:pPr>
            <a:r>
              <a:rPr lang="en-IN" sz="4000" b="1" dirty="0" smtClean="0">
                <a:solidFill>
                  <a:srgbClr val="FFFF00"/>
                </a:solidFill>
                <a:latin typeface="Arial Black" pitchFamily="34" charset="0"/>
                <a:ea typeface="Times New Roman"/>
                <a:cs typeface="Times New Roman"/>
              </a:rPr>
              <a:t>AMBIVALENCE </a:t>
            </a:r>
            <a:endParaRPr lang="en-US" sz="4000" dirty="0" smtClean="0">
              <a:solidFill>
                <a:srgbClr val="FFFF00"/>
              </a:solidFill>
              <a:latin typeface="Arial Black" pitchFamily="34" charset="0"/>
              <a:ea typeface="Times New Roman"/>
              <a:cs typeface="Times New Roman"/>
            </a:endParaRPr>
          </a:p>
          <a:p>
            <a:pPr marL="57150" marR="0" indent="114300" algn="ctr">
              <a:lnSpc>
                <a:spcPct val="115000"/>
              </a:lnSpc>
              <a:spcBef>
                <a:spcPts val="0"/>
              </a:spcBef>
              <a:spcAft>
                <a:spcPts val="0"/>
              </a:spcAft>
              <a:buNone/>
            </a:pPr>
            <a:r>
              <a:rPr lang="en-IN" dirty="0" smtClean="0">
                <a:latin typeface="Times New Roman"/>
                <a:ea typeface="Times New Roman"/>
                <a:cs typeface="Times New Roman"/>
              </a:rPr>
              <a:t>it is a term which means the individual has two contradictory  ideas or feeling at the same time . </a:t>
            </a:r>
          </a:p>
          <a:p>
            <a:pPr marL="57150" marR="0" indent="114300" algn="ctr">
              <a:lnSpc>
                <a:spcPct val="115000"/>
              </a:lnSpc>
              <a:spcBef>
                <a:spcPts val="0"/>
              </a:spcBef>
              <a:spcAft>
                <a:spcPts val="0"/>
              </a:spcAft>
              <a:buNone/>
            </a:pPr>
            <a:r>
              <a:rPr lang="en-IN" dirty="0" smtClean="0">
                <a:latin typeface="Times New Roman"/>
                <a:ea typeface="Times New Roman"/>
                <a:cs typeface="Times New Roman"/>
              </a:rPr>
              <a:t>ex.: the child having the feeling of both love and hate to words his parents.</a:t>
            </a:r>
            <a:endParaRPr lang="en-US" dirty="0" smtClean="0">
              <a:ea typeface="Times New Roman"/>
              <a:cs typeface="Times New Roman"/>
            </a:endParaRPr>
          </a:p>
          <a:p>
            <a:endParaRPr lang="en-US" dirty="0"/>
          </a:p>
        </p:txBody>
      </p:sp>
      <p:pic>
        <p:nvPicPr>
          <p:cNvPr id="4" name="Picture 3" descr="ambivalence.jpg"/>
          <p:cNvPicPr>
            <a:picLocks noChangeAspect="1"/>
          </p:cNvPicPr>
          <p:nvPr/>
        </p:nvPicPr>
        <p:blipFill>
          <a:blip r:embed="rId2"/>
          <a:stretch>
            <a:fillRect/>
          </a:stretch>
        </p:blipFill>
        <p:spPr>
          <a:xfrm>
            <a:off x="5791200" y="533400"/>
            <a:ext cx="3152775" cy="5476875"/>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2514599"/>
          </a:xfrm>
          <a:solidFill>
            <a:schemeClr val="accent2"/>
          </a:solidFill>
        </p:spPr>
        <p:style>
          <a:lnRef idx="1">
            <a:schemeClr val="accent2"/>
          </a:lnRef>
          <a:fillRef idx="2">
            <a:schemeClr val="accent2"/>
          </a:fillRef>
          <a:effectRef idx="1">
            <a:schemeClr val="accent2"/>
          </a:effectRef>
          <a:fontRef idx="minor">
            <a:schemeClr val="dk1"/>
          </a:fontRef>
        </p:style>
        <p:txBody>
          <a:bodyPr>
            <a:normAutofit/>
          </a:bodyPr>
          <a:lstStyle/>
          <a:p>
            <a:pPr lvl="0" algn="ctr">
              <a:lnSpc>
                <a:spcPct val="115000"/>
              </a:lnSpc>
              <a:spcBef>
                <a:spcPts val="0"/>
              </a:spcBef>
              <a:buNone/>
            </a:pPr>
            <a:r>
              <a:rPr lang="en-IN" b="1" dirty="0" smtClean="0">
                <a:solidFill>
                  <a:srgbClr val="FFFF00"/>
                </a:solidFill>
                <a:latin typeface="Arial Black" pitchFamily="34" charset="0"/>
                <a:ea typeface="Times New Roman"/>
                <a:cs typeface="Times New Roman"/>
              </a:rPr>
              <a:t>Depersonalization :</a:t>
            </a:r>
            <a:endParaRPr lang="en-US" b="1" dirty="0" smtClean="0">
              <a:solidFill>
                <a:srgbClr val="FFFF00"/>
              </a:solidFill>
              <a:latin typeface="Arial Black" pitchFamily="34" charset="0"/>
              <a:ea typeface="Times New Roman"/>
              <a:cs typeface="Times New Roman"/>
            </a:endParaRPr>
          </a:p>
          <a:p>
            <a:pPr marL="57150" marR="0" indent="114300" algn="ctr">
              <a:lnSpc>
                <a:spcPct val="115000"/>
              </a:lnSpc>
              <a:spcBef>
                <a:spcPts val="0"/>
              </a:spcBef>
              <a:spcAft>
                <a:spcPts val="0"/>
              </a:spcAft>
              <a:buNone/>
            </a:pPr>
            <a:r>
              <a:rPr lang="en-IN" dirty="0" smtClean="0">
                <a:latin typeface="Times New Roman"/>
                <a:ea typeface="Times New Roman"/>
                <a:cs typeface="Times New Roman"/>
              </a:rPr>
              <a:t>      </a:t>
            </a:r>
            <a:r>
              <a:rPr lang="en-IN" dirty="0" smtClean="0">
                <a:solidFill>
                  <a:schemeClr val="bg1"/>
                </a:solidFill>
                <a:latin typeface="Times New Roman"/>
                <a:ea typeface="Times New Roman"/>
                <a:cs typeface="Times New Roman"/>
              </a:rPr>
              <a:t>A persons subjective sense of being unreal , strange or unfamiliar.</a:t>
            </a:r>
            <a:endParaRPr lang="en-US" dirty="0" smtClean="0">
              <a:solidFill>
                <a:schemeClr val="bg1"/>
              </a:solidFill>
              <a:ea typeface="Times New Roman"/>
              <a:cs typeface="Times New Roman"/>
            </a:endParaRPr>
          </a:p>
          <a:p>
            <a:endParaRPr lang="en-US" dirty="0"/>
          </a:p>
        </p:txBody>
      </p:sp>
      <p:pic>
        <p:nvPicPr>
          <p:cNvPr id="4" name="Picture 3" descr="12151309_f520.jpg"/>
          <p:cNvPicPr>
            <a:picLocks noChangeAspect="1"/>
          </p:cNvPicPr>
          <p:nvPr/>
        </p:nvPicPr>
        <p:blipFill>
          <a:blip r:embed="rId2"/>
          <a:stretch>
            <a:fillRect/>
          </a:stretch>
        </p:blipFill>
        <p:spPr>
          <a:xfrm>
            <a:off x="1676400" y="3733800"/>
            <a:ext cx="6096000" cy="253365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3810000"/>
          </a:xfrm>
        </p:spPr>
        <p:style>
          <a:lnRef idx="3">
            <a:schemeClr val="lt1"/>
          </a:lnRef>
          <a:fillRef idx="1">
            <a:schemeClr val="accent2"/>
          </a:fillRef>
          <a:effectRef idx="1">
            <a:schemeClr val="accent2"/>
          </a:effectRef>
          <a:fontRef idx="minor">
            <a:schemeClr val="lt1"/>
          </a:fontRef>
        </p:style>
        <p:txBody>
          <a:bodyPr>
            <a:normAutofit fontScale="92500"/>
          </a:bodyPr>
          <a:lstStyle/>
          <a:p>
            <a:pPr lvl="0" algn="ctr">
              <a:lnSpc>
                <a:spcPct val="115000"/>
              </a:lnSpc>
              <a:spcBef>
                <a:spcPts val="0"/>
              </a:spcBef>
              <a:spcAft>
                <a:spcPts val="1000"/>
              </a:spcAft>
              <a:buNone/>
              <a:tabLst>
                <a:tab pos="114300" algn="l"/>
              </a:tabLst>
            </a:pPr>
            <a:r>
              <a:rPr lang="en-IN" sz="3800" b="1" dirty="0" smtClean="0">
                <a:solidFill>
                  <a:schemeClr val="accent5">
                    <a:lumMod val="60000"/>
                    <a:lumOff val="40000"/>
                  </a:schemeClr>
                </a:solidFill>
                <a:latin typeface="Arial Black" pitchFamily="34" charset="0"/>
                <a:ea typeface="Times New Roman"/>
                <a:cs typeface="Times New Roman"/>
              </a:rPr>
              <a:t>LABILE THOUGHTS</a:t>
            </a:r>
          </a:p>
          <a:p>
            <a:pPr lvl="0" algn="ctr">
              <a:lnSpc>
                <a:spcPct val="115000"/>
              </a:lnSpc>
              <a:spcBef>
                <a:spcPts val="0"/>
              </a:spcBef>
              <a:spcAft>
                <a:spcPts val="1000"/>
              </a:spcAft>
              <a:buNone/>
              <a:tabLst>
                <a:tab pos="114300" algn="l"/>
              </a:tabLst>
            </a:pPr>
            <a:r>
              <a:rPr lang="en-IN" sz="3000" b="1" dirty="0" smtClean="0">
                <a:latin typeface="Times New Roman"/>
                <a:ea typeface="Times New Roman"/>
                <a:cs typeface="Times New Roman"/>
              </a:rPr>
              <a:t>Rapidly shifting emotions , unrelated to external stimuli.</a:t>
            </a:r>
            <a:r>
              <a:rPr lang="en-IN" sz="3000" dirty="0" smtClean="0">
                <a:latin typeface="Times New Roman"/>
                <a:ea typeface="Times New Roman"/>
                <a:cs typeface="Times New Roman"/>
              </a:rPr>
              <a:t> </a:t>
            </a:r>
            <a:endParaRPr lang="en-US" sz="3000" dirty="0">
              <a:ea typeface="Times New Roman"/>
              <a:cs typeface="Times New Roman"/>
            </a:endParaRPr>
          </a:p>
          <a:p>
            <a:pPr lvl="0" algn="ctr">
              <a:lnSpc>
                <a:spcPct val="115000"/>
              </a:lnSpc>
              <a:spcBef>
                <a:spcPts val="0"/>
              </a:spcBef>
              <a:buNone/>
              <a:tabLst>
                <a:tab pos="114300" algn="l"/>
              </a:tabLst>
            </a:pPr>
            <a:r>
              <a:rPr lang="en-IN" sz="3800" b="1" dirty="0" smtClean="0">
                <a:solidFill>
                  <a:schemeClr val="accent5">
                    <a:lumMod val="60000"/>
                    <a:lumOff val="40000"/>
                  </a:schemeClr>
                </a:solidFill>
                <a:latin typeface="Arial Black" pitchFamily="34" charset="0"/>
                <a:ea typeface="Times New Roman"/>
                <a:cs typeface="Times New Roman"/>
              </a:rPr>
              <a:t>DEREALIZATION</a:t>
            </a:r>
          </a:p>
          <a:p>
            <a:pPr lvl="0" algn="ctr">
              <a:lnSpc>
                <a:spcPct val="115000"/>
              </a:lnSpc>
              <a:spcBef>
                <a:spcPts val="0"/>
              </a:spcBef>
              <a:buNone/>
              <a:tabLst>
                <a:tab pos="114300" algn="l"/>
              </a:tabLst>
            </a:pPr>
            <a:r>
              <a:rPr lang="en-IN" dirty="0" smtClean="0">
                <a:latin typeface="Times New Roman"/>
                <a:ea typeface="Times New Roman"/>
                <a:cs typeface="Times New Roman"/>
              </a:rPr>
              <a:t> client feels that the outside the world is unreal .</a:t>
            </a:r>
            <a:endParaRPr lang="en-US" sz="3800" dirty="0" smtClean="0">
              <a:solidFill>
                <a:schemeClr val="accent5">
                  <a:lumMod val="60000"/>
                  <a:lumOff val="40000"/>
                </a:schemeClr>
              </a:solidFill>
              <a:latin typeface="Arial Black" pitchFamily="34" charset="0"/>
              <a:ea typeface="Times New Roman"/>
              <a:cs typeface="Times New Roman"/>
            </a:endParaRPr>
          </a:p>
          <a:p>
            <a:pPr lvl="0" algn="ctr">
              <a:lnSpc>
                <a:spcPct val="115000"/>
              </a:lnSpc>
              <a:spcBef>
                <a:spcPts val="0"/>
              </a:spcBef>
              <a:buNone/>
            </a:pPr>
            <a:r>
              <a:rPr lang="en-IN" sz="3800" b="1" dirty="0" smtClean="0">
                <a:solidFill>
                  <a:schemeClr val="accent5">
                    <a:lumMod val="60000"/>
                    <a:lumOff val="40000"/>
                  </a:schemeClr>
                </a:solidFill>
                <a:latin typeface="Arial Black" pitchFamily="34" charset="0"/>
                <a:ea typeface="Times New Roman"/>
                <a:cs typeface="Times New Roman"/>
              </a:rPr>
              <a:t>BLUNT OF IDEAS</a:t>
            </a:r>
          </a:p>
          <a:p>
            <a:pPr lvl="0" algn="ctr">
              <a:lnSpc>
                <a:spcPct val="115000"/>
              </a:lnSpc>
              <a:spcBef>
                <a:spcPts val="0"/>
              </a:spcBef>
              <a:buNone/>
            </a:pPr>
            <a:r>
              <a:rPr lang="en-IN" b="1" i="1" dirty="0" smtClean="0">
                <a:latin typeface="Times New Roman"/>
                <a:ea typeface="Times New Roman"/>
                <a:cs typeface="Times New Roman"/>
              </a:rPr>
              <a:t> </a:t>
            </a:r>
            <a:r>
              <a:rPr lang="en-IN" dirty="0" smtClean="0">
                <a:latin typeface="Times New Roman"/>
                <a:ea typeface="Times New Roman"/>
                <a:cs typeface="Times New Roman"/>
              </a:rPr>
              <a:t>Reduced of emotions from normal variations.</a:t>
            </a:r>
            <a:endParaRPr lang="en-US" dirty="0" smtClean="0">
              <a:ea typeface="Times New Roman"/>
              <a:cs typeface="Times New Roman"/>
            </a:endParaRPr>
          </a:p>
          <a:p>
            <a:pPr marL="457200" marR="0" algn="ctr">
              <a:lnSpc>
                <a:spcPct val="115000"/>
              </a:lnSpc>
              <a:spcBef>
                <a:spcPts val="0"/>
              </a:spcBef>
              <a:spcAft>
                <a:spcPts val="1000"/>
              </a:spcAft>
            </a:pPr>
            <a:endParaRPr lang="en-US" dirty="0">
              <a:ea typeface="Times New Roman"/>
              <a:cs typeface="Times New Roman"/>
            </a:endParaRPr>
          </a:p>
          <a:p>
            <a:pPr algn="ctr"/>
            <a:endParaRPr lang="en-US" dirty="0"/>
          </a:p>
        </p:txBody>
      </p:sp>
      <p:pic>
        <p:nvPicPr>
          <p:cNvPr id="4" name="Picture 3" descr="maxresdefault.jpg"/>
          <p:cNvPicPr>
            <a:picLocks noChangeAspect="1"/>
          </p:cNvPicPr>
          <p:nvPr/>
        </p:nvPicPr>
        <p:blipFill>
          <a:blip r:embed="rId2"/>
          <a:stretch>
            <a:fillRect/>
          </a:stretch>
        </p:blipFill>
        <p:spPr>
          <a:xfrm>
            <a:off x="1447800" y="4267200"/>
            <a:ext cx="5638800" cy="234315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IN" b="1" dirty="0" smtClean="0">
                <a:effectLst>
                  <a:outerShdw blurRad="38100" dist="38100" dir="2700000" algn="tl">
                    <a:srgbClr val="000000">
                      <a:alpha val="43137"/>
                    </a:srgbClr>
                  </a:outerShdw>
                </a:effectLst>
                <a:latin typeface="Times New Roman"/>
                <a:ea typeface="Times New Roman"/>
              </a:rPr>
              <a:t>DISTURBANCE IN SPEECH PATTERN</a:t>
            </a:r>
            <a:r>
              <a:rPr lang="en-IN" dirty="0" smtClean="0">
                <a:effectLst>
                  <a:outerShdw blurRad="38100" dist="38100" dir="2700000" algn="tl">
                    <a:srgbClr val="000000">
                      <a:alpha val="43137"/>
                    </a:srgbClr>
                  </a:outerShdw>
                </a:effectLst>
                <a:latin typeface="Times New Roman"/>
                <a:ea typeface="Times New Roman"/>
              </a:rPr>
              <a:t>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47800"/>
            <a:ext cx="9144000" cy="2743200"/>
          </a:xfrm>
        </p:spPr>
        <p:txBody>
          <a:bodyPr>
            <a:normAutofit fontScale="85000" lnSpcReduction="20000"/>
          </a:bodyPr>
          <a:lstStyle/>
          <a:p>
            <a:pPr lvl="0" algn="ctr">
              <a:lnSpc>
                <a:spcPct val="115000"/>
              </a:lnSpc>
              <a:spcBef>
                <a:spcPts val="0"/>
              </a:spcBef>
              <a:buFont typeface="Wingdings"/>
              <a:buChar char=""/>
            </a:pPr>
            <a:r>
              <a:rPr lang="en-IN" b="1" dirty="0" err="1" smtClean="0">
                <a:latin typeface="Times New Roman"/>
                <a:ea typeface="Times New Roman"/>
                <a:cs typeface="Times New Roman"/>
              </a:rPr>
              <a:t>Mutism</a:t>
            </a:r>
            <a:endParaRPr lang="en-IN" b="1" dirty="0" smtClean="0">
              <a:latin typeface="Times New Roman"/>
              <a:ea typeface="Times New Roman"/>
              <a:cs typeface="Times New Roman"/>
            </a:endParaRPr>
          </a:p>
          <a:p>
            <a:pPr lvl="0" algn="ctr">
              <a:lnSpc>
                <a:spcPct val="115000"/>
              </a:lnSpc>
              <a:spcBef>
                <a:spcPts val="0"/>
              </a:spcBef>
              <a:buNone/>
            </a:pPr>
            <a:r>
              <a:rPr lang="en-IN" dirty="0" smtClean="0">
                <a:latin typeface="Times New Roman"/>
                <a:ea typeface="Times New Roman"/>
                <a:cs typeface="Times New Roman"/>
              </a:rPr>
              <a:t>  not talking at all. Ex.: severe  mental retardation </a:t>
            </a:r>
            <a:endParaRPr lang="en-US" dirty="0">
              <a:ea typeface="Times New Roman"/>
              <a:cs typeface="Times New Roman"/>
            </a:endParaRPr>
          </a:p>
          <a:p>
            <a:pPr lvl="0" algn="ctr">
              <a:lnSpc>
                <a:spcPct val="115000"/>
              </a:lnSpc>
              <a:spcBef>
                <a:spcPts val="0"/>
              </a:spcBef>
              <a:buFont typeface="Wingdings"/>
              <a:buChar char=""/>
            </a:pPr>
            <a:r>
              <a:rPr lang="en-IN" b="1" dirty="0" err="1" smtClean="0">
                <a:latin typeface="Times New Roman"/>
                <a:ea typeface="Times New Roman"/>
                <a:cs typeface="Times New Roman"/>
              </a:rPr>
              <a:t>Aphonia</a:t>
            </a:r>
            <a:r>
              <a:rPr lang="en-IN" dirty="0" smtClean="0">
                <a:latin typeface="Times New Roman"/>
                <a:ea typeface="Times New Roman"/>
                <a:cs typeface="Times New Roman"/>
              </a:rPr>
              <a:t> </a:t>
            </a:r>
          </a:p>
          <a:p>
            <a:pPr lvl="0" algn="ctr">
              <a:lnSpc>
                <a:spcPct val="115000"/>
              </a:lnSpc>
              <a:spcBef>
                <a:spcPts val="0"/>
              </a:spcBef>
              <a:buNone/>
            </a:pPr>
            <a:r>
              <a:rPr lang="en-IN" dirty="0" smtClean="0">
                <a:latin typeface="Times New Roman"/>
                <a:ea typeface="Times New Roman"/>
                <a:cs typeface="Times New Roman"/>
              </a:rPr>
              <a:t>inability to produce sound because of paralysis of vocal cord.</a:t>
            </a:r>
            <a:endParaRPr lang="en-US" dirty="0">
              <a:ea typeface="Times New Roman"/>
              <a:cs typeface="Times New Roman"/>
            </a:endParaRPr>
          </a:p>
          <a:p>
            <a:pPr lvl="0" algn="ctr">
              <a:lnSpc>
                <a:spcPct val="115000"/>
              </a:lnSpc>
              <a:spcBef>
                <a:spcPts val="0"/>
              </a:spcBef>
              <a:spcAft>
                <a:spcPts val="1000"/>
              </a:spcAft>
              <a:buFont typeface="Wingdings"/>
              <a:buChar char=""/>
            </a:pPr>
            <a:r>
              <a:rPr lang="en-IN" b="1" dirty="0" smtClean="0">
                <a:latin typeface="Times New Roman"/>
                <a:ea typeface="Times New Roman"/>
                <a:cs typeface="Times New Roman"/>
              </a:rPr>
              <a:t>Aphasia</a:t>
            </a:r>
            <a:r>
              <a:rPr lang="en-IN" dirty="0" smtClean="0">
                <a:latin typeface="Times New Roman"/>
                <a:ea typeface="Times New Roman"/>
                <a:cs typeface="Times New Roman"/>
              </a:rPr>
              <a:t> </a:t>
            </a:r>
          </a:p>
          <a:p>
            <a:pPr lvl="0" algn="ctr">
              <a:lnSpc>
                <a:spcPct val="115000"/>
              </a:lnSpc>
              <a:spcBef>
                <a:spcPts val="0"/>
              </a:spcBef>
              <a:spcAft>
                <a:spcPts val="1000"/>
              </a:spcAft>
              <a:buNone/>
            </a:pPr>
            <a:r>
              <a:rPr lang="en-IN" dirty="0" smtClean="0">
                <a:latin typeface="Times New Roman"/>
                <a:ea typeface="Times New Roman"/>
                <a:cs typeface="Times New Roman"/>
              </a:rPr>
              <a:t>inability to speak due to damage to the speech centre. </a:t>
            </a:r>
            <a:endParaRPr lang="en-US" dirty="0">
              <a:ea typeface="Times New Roman"/>
              <a:cs typeface="Times New Roman"/>
            </a:endParaRPr>
          </a:p>
          <a:p>
            <a:pPr algn="ctr"/>
            <a:endParaRPr lang="en-US" dirty="0"/>
          </a:p>
        </p:txBody>
      </p:sp>
      <p:pic>
        <p:nvPicPr>
          <p:cNvPr id="4" name="Picture 3" descr="download (4).jpg"/>
          <p:cNvPicPr>
            <a:picLocks noChangeAspect="1"/>
          </p:cNvPicPr>
          <p:nvPr/>
        </p:nvPicPr>
        <p:blipFill>
          <a:blip r:embed="rId2"/>
          <a:stretch>
            <a:fillRect/>
          </a:stretch>
        </p:blipFill>
        <p:spPr>
          <a:xfrm>
            <a:off x="2057400" y="4267200"/>
            <a:ext cx="4724400" cy="23622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0"/>
            <a:ext cx="8153400" cy="1600200"/>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marL="0" marR="0" algn="ctr">
              <a:lnSpc>
                <a:spcPct val="115000"/>
              </a:lnSpc>
              <a:spcBef>
                <a:spcPts val="0"/>
              </a:spcBef>
              <a:spcAft>
                <a:spcPts val="1000"/>
              </a:spcAft>
            </a:pPr>
            <a:r>
              <a:rPr lang="en-IN" sz="9600" b="1" dirty="0" smtClean="0">
                <a:solidFill>
                  <a:srgbClr val="FF0000"/>
                </a:solidFill>
                <a:latin typeface="Arial Black" pitchFamily="34" charset="0"/>
                <a:ea typeface="Times New Roman"/>
                <a:cs typeface="Times New Roman"/>
              </a:rPr>
              <a:t>AM</a:t>
            </a:r>
            <a:r>
              <a:rPr lang="gu-IN" sz="9600" b="1" dirty="0" smtClean="0">
                <a:solidFill>
                  <a:srgbClr val="FF0000"/>
                </a:solidFill>
                <a:latin typeface="Arial Black" pitchFamily="34" charset="0"/>
                <a:ea typeface="Times New Roman"/>
                <a:cs typeface="Times New Roman"/>
              </a:rPr>
              <a:t>N</a:t>
            </a:r>
            <a:r>
              <a:rPr lang="en-IN" sz="9600" b="1" dirty="0" smtClean="0">
                <a:solidFill>
                  <a:srgbClr val="FF0000"/>
                </a:solidFill>
                <a:latin typeface="Arial Black" pitchFamily="34" charset="0"/>
                <a:ea typeface="Times New Roman"/>
                <a:cs typeface="Times New Roman"/>
              </a:rPr>
              <a:t>ES</a:t>
            </a:r>
            <a:r>
              <a:rPr lang="gu-IN" sz="9600" b="1" dirty="0" smtClean="0">
                <a:solidFill>
                  <a:srgbClr val="FF0000"/>
                </a:solidFill>
                <a:latin typeface="Arial Black" pitchFamily="34" charset="0"/>
                <a:ea typeface="Times New Roman"/>
                <a:cs typeface="Times New Roman"/>
              </a:rPr>
              <a:t>I</a:t>
            </a:r>
            <a:r>
              <a:rPr lang="en-IN" sz="9600" b="1" dirty="0" smtClean="0">
                <a:solidFill>
                  <a:srgbClr val="FF0000"/>
                </a:solidFill>
                <a:latin typeface="Arial Black" pitchFamily="34" charset="0"/>
                <a:ea typeface="Times New Roman"/>
                <a:cs typeface="Times New Roman"/>
              </a:rPr>
              <a:t>A</a:t>
            </a:r>
            <a:endParaRPr lang="en-IN" sz="9600" b="1" i="1" dirty="0" smtClean="0">
              <a:solidFill>
                <a:srgbClr val="FF0000"/>
              </a:solidFill>
              <a:latin typeface="Arial Black" pitchFamily="34" charset="0"/>
              <a:ea typeface="Times New Roman"/>
              <a:cs typeface="Times New Roman"/>
            </a:endParaRPr>
          </a:p>
          <a:p>
            <a:pPr marL="0" marR="0" algn="ctr">
              <a:lnSpc>
                <a:spcPct val="115000"/>
              </a:lnSpc>
              <a:spcBef>
                <a:spcPts val="0"/>
              </a:spcBef>
              <a:spcAft>
                <a:spcPts val="1000"/>
              </a:spcAft>
              <a:buNone/>
            </a:pPr>
            <a:r>
              <a:rPr lang="en-IN" sz="9600" dirty="0" smtClean="0">
                <a:latin typeface="Arial Black" pitchFamily="34" charset="0"/>
                <a:ea typeface="Times New Roman"/>
                <a:cs typeface="Times New Roman"/>
              </a:rPr>
              <a:t>it is also known as complete , partial ,continues or circumscribed absence of memory .</a:t>
            </a:r>
          </a:p>
          <a:p>
            <a:pPr marL="0" marR="0" algn="just">
              <a:lnSpc>
                <a:spcPct val="115000"/>
              </a:lnSpc>
              <a:spcBef>
                <a:spcPts val="0"/>
              </a:spcBef>
              <a:spcAft>
                <a:spcPts val="1000"/>
              </a:spcAft>
            </a:pPr>
            <a:endParaRPr lang="en-IN" sz="4000" b="1" u="sng" dirty="0" smtClean="0">
              <a:latin typeface="Arial Black" pitchFamily="34" charset="0"/>
              <a:ea typeface="Times New Roman"/>
              <a:cs typeface="Times New Roman"/>
            </a:endParaRPr>
          </a:p>
          <a:p>
            <a:pPr marL="0" marR="0" algn="just">
              <a:lnSpc>
                <a:spcPct val="115000"/>
              </a:lnSpc>
              <a:spcBef>
                <a:spcPts val="0"/>
              </a:spcBef>
              <a:spcAft>
                <a:spcPts val="1000"/>
              </a:spcAft>
              <a:buNone/>
            </a:pPr>
            <a:r>
              <a:rPr lang="en-IN" sz="4000" b="1" u="sng" dirty="0" smtClean="0">
                <a:latin typeface="Arial Black" pitchFamily="34" charset="0"/>
                <a:ea typeface="Times New Roman"/>
                <a:cs typeface="Times New Roman"/>
              </a:rPr>
              <a:t> </a:t>
            </a:r>
            <a:endParaRPr lang="en-US" sz="4000" dirty="0" smtClean="0">
              <a:latin typeface="Arial Black" pitchFamily="34" charset="0"/>
              <a:ea typeface="Times New Roman"/>
              <a:cs typeface="Times New Roman"/>
            </a:endParaRPr>
          </a:p>
          <a:p>
            <a:pPr marL="0" marR="0" algn="just">
              <a:lnSpc>
                <a:spcPct val="115000"/>
              </a:lnSpc>
              <a:spcBef>
                <a:spcPts val="0"/>
              </a:spcBef>
              <a:spcAft>
                <a:spcPts val="1000"/>
              </a:spcAft>
            </a:pPr>
            <a:r>
              <a:rPr lang="en-IN" b="1" dirty="0" smtClean="0">
                <a:latin typeface="Times New Roman"/>
                <a:ea typeface="Times New Roman"/>
                <a:cs typeface="Times New Roman"/>
              </a:rPr>
              <a:t>   </a:t>
            </a:r>
            <a:endParaRPr lang="en-US" dirty="0"/>
          </a:p>
        </p:txBody>
      </p:sp>
      <p:sp>
        <p:nvSpPr>
          <p:cNvPr id="5" name="Content Placeholder 2"/>
          <p:cNvSpPr txBox="1">
            <a:spLocks/>
          </p:cNvSpPr>
          <p:nvPr/>
        </p:nvSpPr>
        <p:spPr>
          <a:xfrm>
            <a:off x="0" y="1600200"/>
            <a:ext cx="9144000" cy="52578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85000" lnSpcReduction="10000"/>
          </a:bodyPr>
          <a:lstStyle/>
          <a:p>
            <a:pPr marL="0" marR="0" lvl="0" indent="-342900" algn="ctr" defTabSz="914400" rtl="0" eaLnBrk="1" fontAlgn="auto" latinLnBrk="0" hangingPunct="1">
              <a:lnSpc>
                <a:spcPct val="115000"/>
              </a:lnSpc>
              <a:spcBef>
                <a:spcPts val="0"/>
              </a:spcBef>
              <a:spcAft>
                <a:spcPts val="1000"/>
              </a:spcAft>
              <a:buClrTx/>
              <a:buSzTx/>
              <a:tabLst/>
              <a:defRPr/>
            </a:pPr>
            <a:r>
              <a:rPr kumimoji="0" lang="en-IN" sz="3200" b="1" i="0" u="sng" strike="noStrike" kern="1200" cap="none" spc="0" normalizeH="0" baseline="0" noProof="0" dirty="0" smtClean="0">
                <a:ln>
                  <a:noFill/>
                </a:ln>
                <a:solidFill>
                  <a:schemeClr val="tx1"/>
                </a:solidFill>
                <a:effectLst/>
                <a:uLnTx/>
                <a:uFillTx/>
                <a:latin typeface="Times New Roman"/>
                <a:ea typeface="Times New Roman"/>
                <a:cs typeface="Times New Roman"/>
              </a:rPr>
              <a:t>RETROGRADE AMNESIA</a:t>
            </a:r>
            <a:endParaRPr kumimoji="0" lang="en-IN" sz="3200" b="0" i="0" u="none" strike="noStrike" kern="1200" cap="none" spc="0" normalizeH="0" baseline="0" noProof="0" dirty="0" smtClean="0">
              <a:ln>
                <a:noFill/>
              </a:ln>
              <a:solidFill>
                <a:schemeClr val="tx1"/>
              </a:solidFill>
              <a:effectLst/>
              <a:uLnTx/>
              <a:uFillTx/>
              <a:latin typeface="Times New Roman"/>
              <a:ea typeface="Times New Roman"/>
              <a:cs typeface="Times New Roman"/>
            </a:endParaRPr>
          </a:p>
          <a:p>
            <a:pPr marL="0" marR="0" lvl="0" indent="-342900" algn="ctr" defTabSz="914400" rtl="0" eaLnBrk="1" fontAlgn="auto" latinLnBrk="0" hangingPunct="1">
              <a:lnSpc>
                <a:spcPct val="115000"/>
              </a:lnSpc>
              <a:spcBef>
                <a:spcPts val="0"/>
              </a:spcBef>
              <a:spcAft>
                <a:spcPts val="1000"/>
              </a:spcAft>
              <a:buClrTx/>
              <a:buSzTx/>
              <a:tabLst/>
              <a:defRPr/>
            </a:pPr>
            <a:r>
              <a:rPr kumimoji="0" lang="en-IN" sz="3200" b="0" i="0" u="none" strike="noStrike" kern="1200" cap="none" spc="0" normalizeH="0" baseline="0" noProof="0" dirty="0" smtClean="0">
                <a:ln>
                  <a:noFill/>
                </a:ln>
                <a:solidFill>
                  <a:schemeClr val="tx1"/>
                </a:solidFill>
                <a:effectLst/>
                <a:uLnTx/>
                <a:uFillTx/>
                <a:latin typeface="Times New Roman"/>
                <a:ea typeface="Times New Roman"/>
                <a:cs typeface="Times New Roman"/>
              </a:rPr>
              <a:t>amnesia involves only past events not progressive.</a:t>
            </a:r>
          </a:p>
          <a:p>
            <a:pPr lvl="0" indent="-342900" algn="ctr">
              <a:lnSpc>
                <a:spcPct val="115000"/>
              </a:lnSpc>
              <a:spcAft>
                <a:spcPts val="1000"/>
              </a:spcAft>
            </a:pPr>
            <a:r>
              <a:rPr lang="en-IN" sz="2600" dirty="0" smtClean="0">
                <a:solidFill>
                  <a:srgbClr val="FF0000"/>
                </a:solidFill>
                <a:latin typeface="Times New Roman" pitchFamily="18" charset="0"/>
                <a:ea typeface="Times New Roman"/>
                <a:cs typeface="Times New Roman" pitchFamily="18" charset="0"/>
              </a:rPr>
              <a:t>when did you came to the hospital ? or we can ask “ when was your born ?</a:t>
            </a:r>
            <a:endParaRPr kumimoji="0" lang="en-US" sz="3000" i="0" u="none" strike="noStrike" kern="1200" cap="none" spc="0" normalizeH="0" baseline="0" noProof="0" dirty="0" smtClean="0">
              <a:ln>
                <a:noFill/>
              </a:ln>
              <a:solidFill>
                <a:srgbClr val="FF0000"/>
              </a:solidFill>
              <a:effectLst/>
              <a:uLnTx/>
              <a:uFillTx/>
              <a:latin typeface="Times New Roman" pitchFamily="18" charset="0"/>
              <a:ea typeface="Times New Roman"/>
              <a:cs typeface="Times New Roman" pitchFamily="18" charset="0"/>
            </a:endParaRPr>
          </a:p>
          <a:p>
            <a:pPr marL="0" marR="0" lvl="0" indent="-342900" algn="ctr" defTabSz="914400" rtl="0" eaLnBrk="1" fontAlgn="auto" latinLnBrk="0" hangingPunct="1">
              <a:lnSpc>
                <a:spcPct val="115000"/>
              </a:lnSpc>
              <a:spcBef>
                <a:spcPts val="0"/>
              </a:spcBef>
              <a:spcAft>
                <a:spcPts val="1000"/>
              </a:spcAft>
              <a:buClrTx/>
              <a:buSzTx/>
              <a:tabLst/>
              <a:defRPr/>
            </a:pPr>
            <a:r>
              <a:rPr kumimoji="0" lang="en-IN" sz="3200" b="1" i="0" u="sng" strike="noStrike" kern="1200" cap="none" spc="0" normalizeH="0" baseline="0" noProof="0" dirty="0" smtClean="0">
                <a:ln>
                  <a:noFill/>
                </a:ln>
                <a:solidFill>
                  <a:schemeClr val="tx1"/>
                </a:solidFill>
                <a:effectLst/>
                <a:uLnTx/>
                <a:uFillTx/>
                <a:latin typeface="Times New Roman"/>
                <a:ea typeface="Times New Roman"/>
                <a:cs typeface="Times New Roman"/>
              </a:rPr>
              <a:t>ANTEROGRADE AMNESIA:</a:t>
            </a:r>
            <a:r>
              <a:rPr kumimoji="0" lang="en-IN" sz="3200" b="1" i="0" u="none" strike="noStrike" kern="1200" cap="none" spc="0" normalizeH="0" baseline="0" noProof="0" dirty="0" smtClean="0">
                <a:ln>
                  <a:noFill/>
                </a:ln>
                <a:solidFill>
                  <a:schemeClr val="tx1"/>
                </a:solidFill>
                <a:effectLst/>
                <a:uLnTx/>
                <a:uFillTx/>
                <a:latin typeface="Times New Roman"/>
                <a:ea typeface="Times New Roman"/>
                <a:cs typeface="Times New Roman"/>
              </a:rPr>
              <a:t> </a:t>
            </a:r>
          </a:p>
          <a:p>
            <a:pPr marL="0" marR="0" lvl="0" indent="-342900" algn="ctr" defTabSz="914400" rtl="0" eaLnBrk="1" fontAlgn="auto" latinLnBrk="0" hangingPunct="1">
              <a:lnSpc>
                <a:spcPct val="115000"/>
              </a:lnSpc>
              <a:spcBef>
                <a:spcPts val="0"/>
              </a:spcBef>
              <a:spcAft>
                <a:spcPts val="1000"/>
              </a:spcAft>
              <a:buClrTx/>
              <a:buSzTx/>
              <a:tabLst/>
              <a:defRPr/>
            </a:pPr>
            <a:r>
              <a:rPr kumimoji="0" lang="en-IN" sz="3200" b="1" i="0" u="none" strike="noStrike" kern="1200" cap="none" spc="0" normalizeH="0" baseline="0" noProof="0" dirty="0" smtClean="0">
                <a:ln>
                  <a:noFill/>
                </a:ln>
                <a:solidFill>
                  <a:schemeClr val="tx1"/>
                </a:solidFill>
                <a:effectLst/>
                <a:uLnTx/>
                <a:uFillTx/>
                <a:latin typeface="Times New Roman"/>
                <a:ea typeface="Times New Roman"/>
                <a:cs typeface="Times New Roman"/>
              </a:rPr>
              <a:t>it</a:t>
            </a:r>
            <a:r>
              <a:rPr kumimoji="0" lang="en-IN" sz="3200" b="0" i="0" u="none" strike="noStrike" kern="1200" cap="none" spc="0" normalizeH="0" baseline="0" noProof="0" dirty="0" smtClean="0">
                <a:ln>
                  <a:noFill/>
                </a:ln>
                <a:solidFill>
                  <a:schemeClr val="tx1"/>
                </a:solidFill>
                <a:effectLst/>
                <a:uLnTx/>
                <a:uFillTx/>
                <a:latin typeface="Times New Roman"/>
                <a:ea typeface="Times New Roman"/>
                <a:cs typeface="Times New Roman"/>
              </a:rPr>
              <a:t> involves forgetting the recent events.</a:t>
            </a:r>
          </a:p>
          <a:p>
            <a:pPr lvl="0" indent="-342900" algn="ctr">
              <a:lnSpc>
                <a:spcPct val="115000"/>
              </a:lnSpc>
              <a:spcAft>
                <a:spcPts val="1000"/>
              </a:spcAft>
            </a:pPr>
            <a:r>
              <a:rPr lang="en-IN" sz="3200" dirty="0" smtClean="0">
                <a:solidFill>
                  <a:srgbClr val="FF0000"/>
                </a:solidFill>
                <a:latin typeface="Times New Roman" pitchFamily="18" charset="0"/>
                <a:ea typeface="Times New Roman"/>
                <a:cs typeface="Times New Roman" pitchFamily="18" charset="0"/>
              </a:rPr>
              <a:t>what did you have in morning breakfast ?</a:t>
            </a:r>
            <a:endParaRPr kumimoji="0" lang="en-US" sz="3200" b="0" i="0" u="none" strike="noStrike" kern="1200" cap="none" spc="0" normalizeH="0" baseline="0" noProof="0" dirty="0" smtClean="0">
              <a:ln>
                <a:noFill/>
              </a:ln>
              <a:solidFill>
                <a:srgbClr val="FF0000"/>
              </a:solidFill>
              <a:effectLst/>
              <a:uLnTx/>
              <a:uFillTx/>
              <a:latin typeface="Times New Roman" pitchFamily="18" charset="0"/>
              <a:ea typeface="Times New Roman"/>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IN" sz="3200" b="1" i="0" u="sng" strike="noStrike" kern="1200" cap="none" spc="0" normalizeH="0" baseline="0" noProof="0" dirty="0" smtClean="0">
                <a:ln>
                  <a:noFill/>
                </a:ln>
                <a:solidFill>
                  <a:schemeClr val="tx1"/>
                </a:solidFill>
                <a:effectLst/>
                <a:uLnTx/>
                <a:uFillTx/>
                <a:latin typeface="Times New Roman"/>
                <a:ea typeface="Times New Roman"/>
                <a:cs typeface="+mn-cs"/>
              </a:rPr>
              <a:t>CIRCUMSCRIBED AMNESIA</a:t>
            </a:r>
            <a:r>
              <a:rPr kumimoji="0" lang="en-IN" sz="3200" b="0" i="0" u="none" strike="noStrike" kern="1200" cap="none" spc="0" normalizeH="0" baseline="0" noProof="0" dirty="0" smtClean="0">
                <a:ln>
                  <a:noFill/>
                </a:ln>
                <a:solidFill>
                  <a:schemeClr val="tx1"/>
                </a:solidFill>
                <a:effectLst/>
                <a:uLnTx/>
                <a:uFillTx/>
                <a:latin typeface="Times New Roman"/>
                <a:ea typeface="Times New Roman"/>
                <a:cs typeface="+mn-cs"/>
              </a:rPr>
              <a:t>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IN" sz="3200" b="0" i="0" u="none" strike="noStrike" kern="1200" cap="none" spc="0" normalizeH="0" baseline="0" noProof="0" dirty="0" smtClean="0">
                <a:ln>
                  <a:noFill/>
                </a:ln>
                <a:solidFill>
                  <a:schemeClr val="tx1"/>
                </a:solidFill>
                <a:effectLst/>
                <a:uLnTx/>
                <a:uFillTx/>
                <a:latin typeface="Times New Roman"/>
                <a:ea typeface="Times New Roman"/>
                <a:cs typeface="+mn-cs"/>
              </a:rPr>
              <a:t>: it involves forgetting some event or group of events which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gn="ctr">
              <a:spcBef>
                <a:spcPct val="20000"/>
              </a:spcBef>
              <a:buFont typeface="Arial" pitchFamily="34" charset="0"/>
              <a:buChar char="•"/>
            </a:pPr>
            <a:r>
              <a:rPr lang="en-IN" sz="3200" dirty="0" smtClean="0">
                <a:solidFill>
                  <a:srgbClr val="FF0000"/>
                </a:solidFill>
                <a:latin typeface="Times New Roman"/>
                <a:ea typeface="Times New Roman"/>
                <a:cs typeface="Times New Roman"/>
              </a:rPr>
              <a:t>we can tell short story and ask to recall after some time.</a:t>
            </a: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5908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ctr">
              <a:buNone/>
            </a:pPr>
            <a:r>
              <a:rPr lang="en-IN" b="1" dirty="0" smtClean="0">
                <a:solidFill>
                  <a:srgbClr val="FF0000"/>
                </a:solidFill>
                <a:latin typeface="Times New Roman"/>
                <a:ea typeface="Times New Roman"/>
                <a:cs typeface="Times New Roman"/>
              </a:rPr>
              <a:t>PARA AMNESIA</a:t>
            </a:r>
          </a:p>
          <a:p>
            <a:pPr algn="ctr">
              <a:buNone/>
            </a:pPr>
            <a:r>
              <a:rPr lang="en-IN" dirty="0" smtClean="0">
                <a:latin typeface="Times New Roman"/>
                <a:ea typeface="Times New Roman"/>
                <a:cs typeface="Times New Roman"/>
              </a:rPr>
              <a:t> it is a false recollection where the patient talks about those events which never took place or gives a false colouring to those that did happen.</a:t>
            </a:r>
            <a:endParaRPr lang="en-US" dirty="0">
              <a:ea typeface="Times New Roman"/>
              <a:cs typeface="Times New Roman"/>
            </a:endParaRP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IN" b="1" u="sng" dirty="0" smtClean="0">
                <a:latin typeface="Times New Roman"/>
                <a:ea typeface="Times New Roman"/>
                <a:cs typeface="Times New Roman"/>
              </a:rPr>
              <a:t>OTHERS</a:t>
            </a:r>
            <a:r>
              <a:rPr lang="en-US" dirty="0">
                <a:ea typeface="Times New Roman"/>
                <a:cs typeface="Times New Roman"/>
              </a:rPr>
              <a:t/>
            </a:r>
            <a:br>
              <a:rPr lang="en-US" dirty="0">
                <a:ea typeface="Times New Roman"/>
                <a:cs typeface="Times New Roman"/>
              </a:rPr>
            </a:br>
            <a:endParaRPr lang="en-US" dirty="0"/>
          </a:p>
        </p:txBody>
      </p:sp>
      <p:sp>
        <p:nvSpPr>
          <p:cNvPr id="3" name="Content Placeholder 2"/>
          <p:cNvSpPr>
            <a:spLocks noGrp="1"/>
          </p:cNvSpPr>
          <p:nvPr>
            <p:ph idx="1"/>
          </p:nvPr>
        </p:nvSpPr>
        <p:spPr>
          <a:xfrm>
            <a:off x="0" y="1447800"/>
            <a:ext cx="9144000" cy="2819400"/>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marR="0" algn="ctr">
              <a:lnSpc>
                <a:spcPct val="115000"/>
              </a:lnSpc>
              <a:spcBef>
                <a:spcPts val="0"/>
              </a:spcBef>
              <a:spcAft>
                <a:spcPts val="1000"/>
              </a:spcAft>
            </a:pPr>
            <a:r>
              <a:rPr lang="en-IN" b="1" dirty="0" err="1" smtClean="0">
                <a:latin typeface="Times New Roman"/>
                <a:ea typeface="Times New Roman"/>
                <a:cs typeface="Times New Roman"/>
              </a:rPr>
              <a:t>Akasthisia</a:t>
            </a:r>
            <a:endParaRPr lang="en-IN" b="1" dirty="0" smtClean="0">
              <a:latin typeface="Times New Roman"/>
              <a:ea typeface="Times New Roman"/>
              <a:cs typeface="Times New Roman"/>
            </a:endParaRPr>
          </a:p>
          <a:p>
            <a:pPr marL="0" marR="0" algn="ctr">
              <a:lnSpc>
                <a:spcPct val="115000"/>
              </a:lnSpc>
              <a:spcBef>
                <a:spcPts val="0"/>
              </a:spcBef>
              <a:spcAft>
                <a:spcPts val="1000"/>
              </a:spcAft>
            </a:pPr>
            <a:r>
              <a:rPr lang="en-IN" dirty="0" smtClean="0">
                <a:latin typeface="Times New Roman"/>
                <a:ea typeface="Times New Roman"/>
                <a:cs typeface="Times New Roman"/>
              </a:rPr>
              <a:t> It is known as motor restlessness, inability to sit still.</a:t>
            </a:r>
            <a:endParaRPr lang="en-US" dirty="0">
              <a:ea typeface="Times New Roman"/>
              <a:cs typeface="Times New Roman"/>
            </a:endParaRPr>
          </a:p>
          <a:p>
            <a:pPr marL="0" marR="0" algn="ctr">
              <a:lnSpc>
                <a:spcPct val="115000"/>
              </a:lnSpc>
              <a:spcBef>
                <a:spcPts val="0"/>
              </a:spcBef>
              <a:spcAft>
                <a:spcPts val="1000"/>
              </a:spcAft>
            </a:pPr>
            <a:r>
              <a:rPr lang="en-IN" b="1" dirty="0" err="1" smtClean="0">
                <a:latin typeface="Times New Roman"/>
                <a:ea typeface="Times New Roman"/>
                <a:cs typeface="Times New Roman"/>
              </a:rPr>
              <a:t>Anhedonia</a:t>
            </a:r>
            <a:endParaRPr lang="en-IN" b="1" dirty="0" smtClean="0">
              <a:latin typeface="Times New Roman"/>
              <a:ea typeface="Times New Roman"/>
              <a:cs typeface="Times New Roman"/>
            </a:endParaRPr>
          </a:p>
          <a:p>
            <a:pPr marL="0" marR="0" algn="ctr">
              <a:lnSpc>
                <a:spcPct val="115000"/>
              </a:lnSpc>
              <a:spcBef>
                <a:spcPts val="0"/>
              </a:spcBef>
              <a:spcAft>
                <a:spcPts val="1000"/>
              </a:spcAft>
            </a:pPr>
            <a:r>
              <a:rPr lang="en-IN" dirty="0" smtClean="0">
                <a:latin typeface="Times New Roman"/>
                <a:ea typeface="Times New Roman"/>
                <a:cs typeface="Times New Roman"/>
              </a:rPr>
              <a:t>Inability to experience pleasure in any activity.</a:t>
            </a:r>
            <a:endParaRPr lang="en-US" dirty="0">
              <a:ea typeface="Times New Roman"/>
              <a:cs typeface="Times New Roman"/>
            </a:endParaRPr>
          </a:p>
          <a:p>
            <a:pPr marL="0" marR="0" algn="just">
              <a:lnSpc>
                <a:spcPct val="115000"/>
              </a:lnSpc>
              <a:spcBef>
                <a:spcPts val="0"/>
              </a:spcBef>
              <a:spcAft>
                <a:spcPts val="1000"/>
              </a:spcAft>
              <a:buNone/>
            </a:pPr>
            <a:endParaRPr lang="en-US" dirty="0">
              <a:ea typeface="Times New Roman"/>
              <a:cs typeface="Times New Roman"/>
            </a:endParaRPr>
          </a:p>
          <a:p>
            <a:endParaRPr lang="en-US" dirty="0"/>
          </a:p>
        </p:txBody>
      </p:sp>
      <p:pic>
        <p:nvPicPr>
          <p:cNvPr id="4" name="Picture 3" descr="akathisia-1-728.jpg"/>
          <p:cNvPicPr>
            <a:picLocks noChangeAspect="1"/>
          </p:cNvPicPr>
          <p:nvPr/>
        </p:nvPicPr>
        <p:blipFill>
          <a:blip r:embed="rId2"/>
          <a:stretch>
            <a:fillRect/>
          </a:stretch>
        </p:blipFill>
        <p:spPr>
          <a:xfrm>
            <a:off x="990600" y="4572000"/>
            <a:ext cx="6934200" cy="228600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5410200" cy="64008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0" marR="0" algn="ctr">
              <a:lnSpc>
                <a:spcPct val="115000"/>
              </a:lnSpc>
              <a:spcBef>
                <a:spcPts val="0"/>
              </a:spcBef>
              <a:spcAft>
                <a:spcPts val="1000"/>
              </a:spcAft>
            </a:pPr>
            <a:r>
              <a:rPr lang="en-IN" sz="4400" b="1" dirty="0" err="1" smtClean="0">
                <a:solidFill>
                  <a:srgbClr val="FFFF00"/>
                </a:solidFill>
                <a:latin typeface="Times New Roman"/>
                <a:ea typeface="Times New Roman"/>
                <a:cs typeface="Times New Roman"/>
              </a:rPr>
              <a:t>Apraxia</a:t>
            </a:r>
            <a:r>
              <a:rPr lang="en-IN" sz="4400" dirty="0" smtClean="0">
                <a:solidFill>
                  <a:srgbClr val="FFFF00"/>
                </a:solidFill>
                <a:latin typeface="Times New Roman"/>
                <a:ea typeface="Times New Roman"/>
                <a:cs typeface="Times New Roman"/>
              </a:rPr>
              <a:t>: </a:t>
            </a:r>
          </a:p>
          <a:p>
            <a:pPr marL="0" marR="0" algn="ctr">
              <a:lnSpc>
                <a:spcPct val="115000"/>
              </a:lnSpc>
              <a:spcBef>
                <a:spcPts val="0"/>
              </a:spcBef>
              <a:spcAft>
                <a:spcPts val="1000"/>
              </a:spcAft>
            </a:pPr>
            <a:r>
              <a:rPr lang="en-IN" b="1" dirty="0" smtClean="0">
                <a:latin typeface="Times New Roman"/>
                <a:ea typeface="Times New Roman"/>
                <a:cs typeface="Times New Roman"/>
              </a:rPr>
              <a:t>Inability to carry out normal activities despite intact motor function.</a:t>
            </a:r>
            <a:endParaRPr lang="en-US" b="1" dirty="0" smtClean="0">
              <a:ea typeface="Times New Roman"/>
              <a:cs typeface="Times New Roman"/>
            </a:endParaRPr>
          </a:p>
          <a:p>
            <a:pPr marL="0" marR="0" algn="ctr">
              <a:lnSpc>
                <a:spcPct val="115000"/>
              </a:lnSpc>
              <a:spcBef>
                <a:spcPts val="0"/>
              </a:spcBef>
              <a:spcAft>
                <a:spcPts val="1000"/>
              </a:spcAft>
            </a:pPr>
            <a:r>
              <a:rPr lang="en-IN" sz="4800" b="1" dirty="0" err="1" smtClean="0">
                <a:solidFill>
                  <a:srgbClr val="FFFF00"/>
                </a:solidFill>
                <a:latin typeface="Times New Roman"/>
                <a:ea typeface="Times New Roman"/>
                <a:cs typeface="Times New Roman"/>
              </a:rPr>
              <a:t>Avolition</a:t>
            </a:r>
            <a:r>
              <a:rPr lang="en-IN" sz="4800" b="1" dirty="0" smtClean="0">
                <a:solidFill>
                  <a:srgbClr val="FFFF00"/>
                </a:solidFill>
                <a:latin typeface="Times New Roman"/>
                <a:ea typeface="Times New Roman"/>
                <a:cs typeface="Times New Roman"/>
              </a:rPr>
              <a:t> : </a:t>
            </a:r>
          </a:p>
          <a:p>
            <a:pPr marL="0" marR="0" algn="ctr">
              <a:lnSpc>
                <a:spcPct val="115000"/>
              </a:lnSpc>
              <a:spcBef>
                <a:spcPts val="0"/>
              </a:spcBef>
              <a:spcAft>
                <a:spcPts val="1000"/>
              </a:spcAft>
            </a:pPr>
            <a:r>
              <a:rPr lang="en-IN" b="1" dirty="0" smtClean="0">
                <a:latin typeface="Times New Roman"/>
                <a:ea typeface="Times New Roman"/>
                <a:cs typeface="Times New Roman"/>
              </a:rPr>
              <a:t>It  is known as lack of motivation</a:t>
            </a:r>
            <a:endParaRPr lang="en-US" b="1" dirty="0"/>
          </a:p>
        </p:txBody>
      </p:sp>
      <p:pic>
        <p:nvPicPr>
          <p:cNvPr id="4" name="Picture 3" descr="images (1).jpg"/>
          <p:cNvPicPr>
            <a:picLocks noChangeAspect="1"/>
          </p:cNvPicPr>
          <p:nvPr/>
        </p:nvPicPr>
        <p:blipFill>
          <a:blip r:embed="rId2"/>
          <a:stretch>
            <a:fillRect/>
          </a:stretch>
        </p:blipFill>
        <p:spPr>
          <a:xfrm>
            <a:off x="5867400" y="228600"/>
            <a:ext cx="3276600" cy="3019425"/>
          </a:xfrm>
          <a:prstGeom prst="rect">
            <a:avLst/>
          </a:prstGeom>
        </p:spPr>
      </p:pic>
      <p:pic>
        <p:nvPicPr>
          <p:cNvPr id="5" name="Picture 4" descr="Motivation-2.jpg"/>
          <p:cNvPicPr>
            <a:picLocks noChangeAspect="1"/>
          </p:cNvPicPr>
          <p:nvPr/>
        </p:nvPicPr>
        <p:blipFill>
          <a:blip r:embed="rId3"/>
          <a:stretch>
            <a:fillRect/>
          </a:stretch>
        </p:blipFill>
        <p:spPr>
          <a:xfrm>
            <a:off x="6096000" y="3657600"/>
            <a:ext cx="2743200" cy="3200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en-IN" b="1" dirty="0" smtClean="0">
                <a:solidFill>
                  <a:srgbClr val="C00000"/>
                </a:solidFill>
                <a:latin typeface="Arial Black" pitchFamily="34" charset="0"/>
                <a:ea typeface="Times New Roman"/>
                <a:cs typeface="Times New Roman"/>
              </a:rPr>
              <a:t/>
            </a:r>
            <a:br>
              <a:rPr lang="en-IN" b="1" dirty="0" smtClean="0">
                <a:solidFill>
                  <a:srgbClr val="C00000"/>
                </a:solidFill>
                <a:latin typeface="Arial Black" pitchFamily="34" charset="0"/>
                <a:ea typeface="Times New Roman"/>
                <a:cs typeface="Times New Roman"/>
              </a:rPr>
            </a:br>
            <a:r>
              <a:rPr lang="en-IN" b="1" dirty="0" smtClean="0">
                <a:solidFill>
                  <a:srgbClr val="C00000"/>
                </a:solidFill>
                <a:latin typeface="Arial Black" pitchFamily="34" charset="0"/>
                <a:ea typeface="Times New Roman"/>
                <a:cs typeface="Times New Roman"/>
              </a:rPr>
              <a:t>DREAM </a:t>
            </a:r>
            <a:r>
              <a:rPr lang="en-IN" b="1" dirty="0">
                <a:solidFill>
                  <a:srgbClr val="C00000"/>
                </a:solidFill>
                <a:latin typeface="Arial Black" pitchFamily="34" charset="0"/>
                <a:ea typeface="Times New Roman"/>
                <a:cs typeface="Times New Roman"/>
              </a:rPr>
              <a:t>STATE  </a:t>
            </a:r>
            <a:r>
              <a:rPr lang="en-US" dirty="0">
                <a:latin typeface="Arial Black" pitchFamily="34" charset="0"/>
                <a:ea typeface="Times New Roman"/>
                <a:cs typeface="Times New Roman"/>
              </a:rPr>
              <a:t/>
            </a:r>
            <a:br>
              <a:rPr lang="en-US" dirty="0">
                <a:latin typeface="Arial Black" pitchFamily="34" charset="0"/>
                <a:ea typeface="Times New Roman"/>
                <a:cs typeface="Times New Roman"/>
              </a:rPr>
            </a:br>
            <a:endParaRPr lang="en-US" dirty="0"/>
          </a:p>
        </p:txBody>
      </p:sp>
      <p:sp>
        <p:nvSpPr>
          <p:cNvPr id="3" name="Content Placeholder 2"/>
          <p:cNvSpPr>
            <a:spLocks noGrp="1"/>
          </p:cNvSpPr>
          <p:nvPr>
            <p:ph idx="1"/>
          </p:nvPr>
        </p:nvSpPr>
        <p:spPr>
          <a:xfrm>
            <a:off x="0" y="1295400"/>
            <a:ext cx="9144000" cy="2971800"/>
          </a:xfrm>
        </p:spPr>
        <p:style>
          <a:lnRef idx="1">
            <a:schemeClr val="accent2"/>
          </a:lnRef>
          <a:fillRef idx="3">
            <a:schemeClr val="accent2"/>
          </a:fillRef>
          <a:effectRef idx="2">
            <a:schemeClr val="accent2"/>
          </a:effectRef>
          <a:fontRef idx="minor">
            <a:schemeClr val="lt1"/>
          </a:fontRef>
        </p:style>
        <p:txBody>
          <a:bodyPr>
            <a:normAutofit fontScale="25000" lnSpcReduction="20000"/>
          </a:bodyPr>
          <a:lstStyle/>
          <a:p>
            <a:pPr marL="0" marR="0" algn="ctr">
              <a:lnSpc>
                <a:spcPct val="115000"/>
              </a:lnSpc>
              <a:spcBef>
                <a:spcPts val="0"/>
              </a:spcBef>
              <a:spcAft>
                <a:spcPts val="1000"/>
              </a:spcAft>
            </a:pPr>
            <a:r>
              <a:rPr lang="en-IN" sz="11200" b="1" dirty="0" smtClean="0">
                <a:latin typeface="Times New Roman"/>
                <a:ea typeface="Times New Roman"/>
                <a:cs typeface="Times New Roman"/>
              </a:rPr>
              <a:t>It is an altered state of consciousness like dream state. it is accompanied by visual, auditory and olfactory hallucination and is believed to be associated with temporal lobe lesions . a characteristics features of the dream state is vague purposelessness. The period may last for 5 to 10 min. and it clears fairly or slowly after several min.</a:t>
            </a:r>
            <a:endParaRPr lang="en-US" sz="11200" b="1" dirty="0" smtClean="0">
              <a:ea typeface="Times New Roman"/>
              <a:cs typeface="Times New Roman"/>
            </a:endParaRPr>
          </a:p>
          <a:p>
            <a:endParaRPr lang="en-US" dirty="0"/>
          </a:p>
        </p:txBody>
      </p:sp>
      <p:pic>
        <p:nvPicPr>
          <p:cNvPr id="4" name="Picture 6" descr="http://brainblogger.com/wp-content/uploads/shutterstock_124990793-771x588.jpg"/>
          <p:cNvPicPr>
            <a:picLocks noChangeAspect="1" noChangeArrowheads="1"/>
          </p:cNvPicPr>
          <p:nvPr/>
        </p:nvPicPr>
        <p:blipFill>
          <a:blip r:embed="rId2"/>
          <a:srcRect/>
          <a:stretch>
            <a:fillRect/>
          </a:stretch>
        </p:blipFill>
        <p:spPr bwMode="auto">
          <a:xfrm>
            <a:off x="1981200" y="4267200"/>
            <a:ext cx="4964502"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2819400"/>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marL="0" marR="0" algn="ctr">
              <a:lnSpc>
                <a:spcPct val="115000"/>
              </a:lnSpc>
              <a:spcBef>
                <a:spcPts val="0"/>
              </a:spcBef>
              <a:spcAft>
                <a:spcPts val="1000"/>
              </a:spcAft>
              <a:buNone/>
            </a:pPr>
            <a:r>
              <a:rPr lang="en-IN" sz="12800" b="1" dirty="0" smtClean="0">
                <a:solidFill>
                  <a:srgbClr val="FF0000"/>
                </a:solidFill>
                <a:latin typeface="Arial Black" pitchFamily="34" charset="0"/>
                <a:ea typeface="Times New Roman"/>
                <a:cs typeface="Times New Roman"/>
              </a:rPr>
              <a:t>CLANG ASSOCIATION </a:t>
            </a:r>
            <a:endParaRPr lang="en-US" sz="3800" b="1" dirty="0" smtClean="0">
              <a:solidFill>
                <a:srgbClr val="FF0000"/>
              </a:solidFill>
              <a:latin typeface="Arial Black" pitchFamily="34" charset="0"/>
              <a:ea typeface="Times New Roman"/>
              <a:cs typeface="Times New Roman"/>
            </a:endParaRPr>
          </a:p>
          <a:p>
            <a:pPr marL="0" marR="0" algn="ctr">
              <a:lnSpc>
                <a:spcPct val="115000"/>
              </a:lnSpc>
              <a:spcBef>
                <a:spcPts val="0"/>
              </a:spcBef>
              <a:spcAft>
                <a:spcPts val="1000"/>
              </a:spcAft>
              <a:buNone/>
            </a:pPr>
            <a:r>
              <a:rPr lang="en-IN" sz="9600" b="1" dirty="0" smtClean="0">
                <a:solidFill>
                  <a:schemeClr val="bg2">
                    <a:lumMod val="25000"/>
                  </a:schemeClr>
                </a:solidFill>
                <a:latin typeface="Times New Roman"/>
                <a:ea typeface="Times New Roman"/>
                <a:cs typeface="Times New Roman"/>
              </a:rPr>
              <a:t>   Client </a:t>
            </a:r>
            <a:r>
              <a:rPr lang="en-IN" sz="11200" b="1" dirty="0" smtClean="0">
                <a:solidFill>
                  <a:schemeClr val="bg2">
                    <a:lumMod val="25000"/>
                  </a:schemeClr>
                </a:solidFill>
                <a:latin typeface="Times New Roman"/>
                <a:ea typeface="Times New Roman"/>
                <a:cs typeface="Times New Roman"/>
              </a:rPr>
              <a:t>uses two words with a similar sound. </a:t>
            </a:r>
            <a:endParaRPr lang="en-US" sz="11200" b="1" dirty="0">
              <a:solidFill>
                <a:schemeClr val="bg2">
                  <a:lumMod val="25000"/>
                </a:schemeClr>
              </a:solidFill>
              <a:ea typeface="Times New Roman"/>
              <a:cs typeface="Times New Roman"/>
            </a:endParaRPr>
          </a:p>
          <a:p>
            <a:pPr marL="0" marR="0" algn="ctr">
              <a:lnSpc>
                <a:spcPct val="115000"/>
              </a:lnSpc>
              <a:spcBef>
                <a:spcPts val="0"/>
              </a:spcBef>
              <a:spcAft>
                <a:spcPts val="1000"/>
              </a:spcAft>
            </a:pPr>
            <a:r>
              <a:rPr lang="en-IN" sz="11200" b="1" dirty="0" smtClean="0">
                <a:solidFill>
                  <a:schemeClr val="bg2">
                    <a:lumMod val="25000"/>
                  </a:schemeClr>
                </a:solidFill>
                <a:latin typeface="Times New Roman"/>
                <a:ea typeface="Times New Roman"/>
                <a:cs typeface="Times New Roman"/>
              </a:rPr>
              <a:t>(choice of words is determined by their sound and not by their meaning , which often reduces the intelligibility of speech .) it is mostly seen in patient with </a:t>
            </a:r>
            <a:r>
              <a:rPr lang="en-IN" sz="9600" b="1" dirty="0" smtClean="0">
                <a:solidFill>
                  <a:schemeClr val="bg2">
                    <a:lumMod val="25000"/>
                  </a:schemeClr>
                </a:solidFill>
                <a:latin typeface="Times New Roman"/>
                <a:ea typeface="Times New Roman"/>
                <a:cs typeface="Times New Roman"/>
              </a:rPr>
              <a:t>mania</a:t>
            </a:r>
            <a:r>
              <a:rPr lang="en-IN" sz="9600" dirty="0" smtClean="0">
                <a:solidFill>
                  <a:srgbClr val="FFFF00"/>
                </a:solidFill>
                <a:latin typeface="Times New Roman"/>
                <a:ea typeface="Times New Roman"/>
                <a:cs typeface="Times New Roman"/>
              </a:rPr>
              <a:t>.. </a:t>
            </a:r>
            <a:endParaRPr lang="en-US" sz="9600" dirty="0">
              <a:solidFill>
                <a:srgbClr val="FFFF00"/>
              </a:solidFill>
              <a:ea typeface="Times New Roman"/>
              <a:cs typeface="Times New Roman"/>
            </a:endParaRPr>
          </a:p>
          <a:p>
            <a:pPr marL="0" marR="0" algn="just">
              <a:lnSpc>
                <a:spcPct val="115000"/>
              </a:lnSpc>
              <a:spcBef>
                <a:spcPts val="0"/>
              </a:spcBef>
              <a:spcAft>
                <a:spcPts val="1000"/>
              </a:spcAft>
              <a:buNone/>
            </a:pPr>
            <a:r>
              <a:rPr lang="en-IN" sz="9600" dirty="0" smtClean="0">
                <a:latin typeface="Times New Roman"/>
                <a:ea typeface="Times New Roman"/>
                <a:cs typeface="Times New Roman"/>
              </a:rPr>
              <a:t> </a:t>
            </a:r>
            <a:endParaRPr lang="en-US" sz="9600" dirty="0">
              <a:ea typeface="Times New Roman"/>
              <a:cs typeface="Times New Roman"/>
            </a:endParaRPr>
          </a:p>
          <a:p>
            <a:pPr marL="0" marR="0" algn="just">
              <a:lnSpc>
                <a:spcPct val="115000"/>
              </a:lnSpc>
              <a:spcBef>
                <a:spcPts val="0"/>
              </a:spcBef>
              <a:spcAft>
                <a:spcPts val="1000"/>
              </a:spcAft>
              <a:buNone/>
            </a:pPr>
            <a:endParaRPr lang="en-US" dirty="0">
              <a:ea typeface="Times New Roman"/>
              <a:cs typeface="Times New Roman"/>
            </a:endParaRPr>
          </a:p>
          <a:p>
            <a:endParaRPr lang="en-US" dirty="0"/>
          </a:p>
        </p:txBody>
      </p:sp>
      <p:pic>
        <p:nvPicPr>
          <p:cNvPr id="4" name="Picture 3" descr="TOBpg5.png"/>
          <p:cNvPicPr>
            <a:picLocks noChangeAspect="1"/>
          </p:cNvPicPr>
          <p:nvPr/>
        </p:nvPicPr>
        <p:blipFill>
          <a:blip r:embed="rId2"/>
          <a:stretch>
            <a:fillRect/>
          </a:stretch>
        </p:blipFill>
        <p:spPr>
          <a:xfrm>
            <a:off x="914400" y="3429000"/>
            <a:ext cx="7543800" cy="32766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3276600"/>
          </a:xfrm>
        </p:spPr>
        <p:style>
          <a:lnRef idx="1">
            <a:schemeClr val="accent2"/>
          </a:lnRef>
          <a:fillRef idx="2">
            <a:schemeClr val="accent2"/>
          </a:fillRef>
          <a:effectRef idx="1">
            <a:schemeClr val="accent2"/>
          </a:effectRef>
          <a:fontRef idx="minor">
            <a:schemeClr val="dk1"/>
          </a:fontRef>
        </p:style>
        <p:txBody>
          <a:bodyPr/>
          <a:lstStyle/>
          <a:p>
            <a:pPr marL="0" marR="0" algn="ctr">
              <a:lnSpc>
                <a:spcPct val="115000"/>
              </a:lnSpc>
              <a:spcBef>
                <a:spcPts val="0"/>
              </a:spcBef>
              <a:spcAft>
                <a:spcPts val="1000"/>
              </a:spcAft>
            </a:pPr>
            <a:r>
              <a:rPr lang="en-IN" b="1" dirty="0" smtClean="0">
                <a:solidFill>
                  <a:srgbClr val="7030A0"/>
                </a:solidFill>
                <a:effectLst>
                  <a:outerShdw blurRad="38100" dist="38100" dir="2700000" algn="tl">
                    <a:srgbClr val="000000">
                      <a:alpha val="43137"/>
                    </a:srgbClr>
                  </a:outerShdw>
                </a:effectLst>
                <a:latin typeface="Times New Roman"/>
                <a:ea typeface="Times New Roman"/>
                <a:cs typeface="Times New Roman"/>
              </a:rPr>
              <a:t>CONFABULATION </a:t>
            </a:r>
            <a:r>
              <a:rPr lang="en-IN" dirty="0" smtClean="0">
                <a:solidFill>
                  <a:srgbClr val="7030A0"/>
                </a:solidFill>
                <a:effectLst>
                  <a:outerShdw blurRad="38100" dist="38100" dir="2700000" algn="tl">
                    <a:srgbClr val="000000">
                      <a:alpha val="43137"/>
                    </a:srgbClr>
                  </a:outerShdw>
                </a:effectLst>
                <a:latin typeface="Times New Roman"/>
                <a:ea typeface="Times New Roman"/>
                <a:cs typeface="Times New Roman"/>
              </a:rPr>
              <a:t>  </a:t>
            </a:r>
            <a:endParaRPr lang="en-US" dirty="0" smtClean="0">
              <a:solidFill>
                <a:srgbClr val="7030A0"/>
              </a:solidFill>
              <a:effectLst>
                <a:outerShdw blurRad="38100" dist="38100" dir="2700000" algn="tl">
                  <a:srgbClr val="000000">
                    <a:alpha val="43137"/>
                  </a:srgbClr>
                </a:outerShdw>
              </a:effectLst>
              <a:ea typeface="Times New Roman"/>
              <a:cs typeface="Times New Roman"/>
            </a:endParaRPr>
          </a:p>
          <a:p>
            <a:pPr marL="0" marR="0" algn="ctr">
              <a:lnSpc>
                <a:spcPct val="115000"/>
              </a:lnSpc>
              <a:spcBef>
                <a:spcPts val="0"/>
              </a:spcBef>
              <a:spcAft>
                <a:spcPts val="1000"/>
              </a:spcAft>
              <a:buNone/>
            </a:pPr>
            <a:r>
              <a:rPr lang="en-IN" dirty="0" smtClean="0">
                <a:latin typeface="Times New Roman"/>
                <a:ea typeface="Times New Roman"/>
                <a:cs typeface="Times New Roman"/>
              </a:rPr>
              <a:t>The unconscious filling of memory gaps by imagined or untrue experiences due to memory impairment. it is most often association with organic pathology .</a:t>
            </a:r>
            <a:endParaRPr lang="en-US" dirty="0" smtClean="0">
              <a:ea typeface="Times New Roman"/>
              <a:cs typeface="Times New Roman"/>
            </a:endParaRPr>
          </a:p>
          <a:p>
            <a:endParaRPr lang="en-US" dirty="0"/>
          </a:p>
        </p:txBody>
      </p:sp>
      <p:pic>
        <p:nvPicPr>
          <p:cNvPr id="4" name="Picture 3" descr="confabulation1.jpg"/>
          <p:cNvPicPr>
            <a:picLocks noChangeAspect="1"/>
          </p:cNvPicPr>
          <p:nvPr/>
        </p:nvPicPr>
        <p:blipFill>
          <a:blip r:embed="rId2"/>
          <a:stretch>
            <a:fillRect/>
          </a:stretch>
        </p:blipFill>
        <p:spPr>
          <a:xfrm>
            <a:off x="1447800" y="3810000"/>
            <a:ext cx="6096000" cy="281940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686800" cy="2362200"/>
          </a:xfrm>
        </p:spPr>
        <p:style>
          <a:lnRef idx="1">
            <a:schemeClr val="accent3"/>
          </a:lnRef>
          <a:fillRef idx="2">
            <a:schemeClr val="accent3"/>
          </a:fillRef>
          <a:effectRef idx="1">
            <a:schemeClr val="accent3"/>
          </a:effectRef>
          <a:fontRef idx="minor">
            <a:schemeClr val="dk1"/>
          </a:fontRef>
        </p:style>
        <p:txBody>
          <a:bodyPr>
            <a:normAutofit/>
          </a:bodyPr>
          <a:lstStyle/>
          <a:p>
            <a:pPr marL="0" marR="0" algn="ctr">
              <a:lnSpc>
                <a:spcPct val="115000"/>
              </a:lnSpc>
              <a:spcBef>
                <a:spcPts val="0"/>
              </a:spcBef>
              <a:spcAft>
                <a:spcPts val="1000"/>
              </a:spcAft>
              <a:buNone/>
            </a:pPr>
            <a:r>
              <a:rPr lang="en-IN" sz="4000" b="1" dirty="0" smtClean="0">
                <a:solidFill>
                  <a:srgbClr val="C00000"/>
                </a:solidFill>
                <a:latin typeface="Times New Roman" pitchFamily="18" charset="0"/>
                <a:ea typeface="Times New Roman"/>
                <a:cs typeface="Times New Roman" pitchFamily="18" charset="0"/>
              </a:rPr>
              <a:t>CRAVING</a:t>
            </a:r>
          </a:p>
          <a:p>
            <a:pPr marL="0" marR="0" algn="ctr">
              <a:lnSpc>
                <a:spcPct val="115000"/>
              </a:lnSpc>
              <a:spcBef>
                <a:spcPts val="0"/>
              </a:spcBef>
              <a:spcAft>
                <a:spcPts val="1000"/>
              </a:spcAft>
              <a:buNone/>
            </a:pPr>
            <a:r>
              <a:rPr lang="en-IN" dirty="0" smtClean="0">
                <a:latin typeface="Times New Roman" pitchFamily="18" charset="0"/>
                <a:ea typeface="Times New Roman"/>
                <a:cs typeface="Times New Roman" pitchFamily="18" charset="0"/>
              </a:rPr>
              <a:t> It is strong inner drive to use a substance in situations of substance dependence.</a:t>
            </a:r>
            <a:endParaRPr lang="en-US" dirty="0" smtClean="0">
              <a:latin typeface="Times New Roman" pitchFamily="18" charset="0"/>
              <a:ea typeface="Times New Roman"/>
              <a:cs typeface="Times New Roman" pitchFamily="18" charset="0"/>
            </a:endParaRPr>
          </a:p>
          <a:p>
            <a:pPr marL="0" marR="0" algn="ctr">
              <a:lnSpc>
                <a:spcPct val="115000"/>
              </a:lnSpc>
              <a:spcBef>
                <a:spcPts val="0"/>
              </a:spcBef>
              <a:spcAft>
                <a:spcPts val="1000"/>
              </a:spcAft>
              <a:buNone/>
            </a:pPr>
            <a:endParaRPr lang="en-US" dirty="0" smtClean="0">
              <a:latin typeface="Times New Roman" pitchFamily="18" charset="0"/>
              <a:ea typeface="Times New Roman"/>
              <a:cs typeface="Times New Roman" pitchFamily="18" charset="0"/>
            </a:endParaRPr>
          </a:p>
          <a:p>
            <a:endParaRPr lang="en-US" dirty="0"/>
          </a:p>
        </p:txBody>
      </p:sp>
      <p:pic>
        <p:nvPicPr>
          <p:cNvPr id="4" name="Picture 3" descr="130711-Cravings3.jpg"/>
          <p:cNvPicPr>
            <a:picLocks noChangeAspect="1"/>
          </p:cNvPicPr>
          <p:nvPr/>
        </p:nvPicPr>
        <p:blipFill>
          <a:blip r:embed="rId2"/>
          <a:stretch>
            <a:fillRect/>
          </a:stretch>
        </p:blipFill>
        <p:spPr>
          <a:xfrm>
            <a:off x="1905000" y="3352800"/>
            <a:ext cx="4772025" cy="318135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24384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marR="0" algn="ctr">
              <a:lnSpc>
                <a:spcPct val="115000"/>
              </a:lnSpc>
              <a:spcBef>
                <a:spcPts val="0"/>
              </a:spcBef>
              <a:spcAft>
                <a:spcPts val="1000"/>
              </a:spcAft>
              <a:buNone/>
            </a:pPr>
            <a:r>
              <a:rPr lang="en-IN" sz="4000" b="1" dirty="0" smtClean="0">
                <a:solidFill>
                  <a:srgbClr val="0070C0"/>
                </a:solidFill>
                <a:latin typeface="Times New Roman"/>
                <a:ea typeface="Times New Roman"/>
                <a:cs typeface="Times New Roman"/>
              </a:rPr>
              <a:t>déjà vu</a:t>
            </a:r>
          </a:p>
          <a:p>
            <a:pPr marL="0" marR="0" algn="ctr">
              <a:lnSpc>
                <a:spcPct val="115000"/>
              </a:lnSpc>
              <a:spcBef>
                <a:spcPts val="0"/>
              </a:spcBef>
              <a:spcAft>
                <a:spcPts val="1000"/>
              </a:spcAft>
              <a:buNone/>
            </a:pPr>
            <a:r>
              <a:rPr lang="en-IN" dirty="0" smtClean="0">
                <a:latin typeface="Times New Roman"/>
                <a:ea typeface="Times New Roman"/>
                <a:cs typeface="Times New Roman"/>
              </a:rPr>
              <a:t>A subjective feeling that an experiences , which is occurring for the first time , has been experienced before.</a:t>
            </a:r>
            <a:endParaRPr lang="en-US" dirty="0">
              <a:ea typeface="Times New Roman"/>
              <a:cs typeface="Times New Roman"/>
            </a:endParaRPr>
          </a:p>
        </p:txBody>
      </p:sp>
      <p:pic>
        <p:nvPicPr>
          <p:cNvPr id="4" name="Picture 3" descr="Dejavu.jpg"/>
          <p:cNvPicPr>
            <a:picLocks noChangeAspect="1"/>
          </p:cNvPicPr>
          <p:nvPr/>
        </p:nvPicPr>
        <p:blipFill>
          <a:blip r:embed="rId2"/>
          <a:stretch>
            <a:fillRect/>
          </a:stretch>
        </p:blipFill>
        <p:spPr>
          <a:xfrm>
            <a:off x="1981200" y="3810000"/>
            <a:ext cx="5080000" cy="304800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3124200"/>
          </a:xfrm>
        </p:spPr>
        <p:style>
          <a:lnRef idx="2">
            <a:schemeClr val="accent3">
              <a:shade val="50000"/>
            </a:schemeClr>
          </a:lnRef>
          <a:fillRef idx="1">
            <a:schemeClr val="accent3"/>
          </a:fillRef>
          <a:effectRef idx="0">
            <a:schemeClr val="accent3"/>
          </a:effectRef>
          <a:fontRef idx="minor">
            <a:schemeClr val="lt1"/>
          </a:fontRef>
        </p:style>
        <p:txBody>
          <a:bodyPr>
            <a:normAutofit fontScale="92500"/>
          </a:bodyPr>
          <a:lstStyle/>
          <a:p>
            <a:pPr marL="0" marR="0" algn="ctr">
              <a:lnSpc>
                <a:spcPct val="115000"/>
              </a:lnSpc>
              <a:spcBef>
                <a:spcPts val="0"/>
              </a:spcBef>
              <a:spcAft>
                <a:spcPts val="1000"/>
              </a:spcAft>
              <a:buNone/>
            </a:pPr>
            <a:r>
              <a:rPr lang="en-IN" sz="4800" b="1" dirty="0" smtClean="0">
                <a:latin typeface="Arial Black" pitchFamily="34" charset="0"/>
                <a:ea typeface="Times New Roman"/>
                <a:cs typeface="Times New Roman"/>
              </a:rPr>
              <a:t>DEMENTIA: </a:t>
            </a:r>
            <a:endParaRPr lang="en-US" sz="4800" dirty="0" smtClean="0">
              <a:latin typeface="Arial Black" pitchFamily="34" charset="0"/>
              <a:ea typeface="Times New Roman"/>
              <a:cs typeface="Times New Roman"/>
            </a:endParaRPr>
          </a:p>
          <a:p>
            <a:pPr marL="0" marR="0" algn="ctr">
              <a:lnSpc>
                <a:spcPct val="115000"/>
              </a:lnSpc>
              <a:spcBef>
                <a:spcPts val="0"/>
              </a:spcBef>
              <a:spcAft>
                <a:spcPts val="1000"/>
              </a:spcAft>
              <a:buNone/>
            </a:pPr>
            <a:r>
              <a:rPr lang="en-IN" sz="3600" b="1" dirty="0" smtClean="0">
                <a:solidFill>
                  <a:srgbClr val="7030A0"/>
                </a:solidFill>
                <a:latin typeface="Times New Roman"/>
                <a:ea typeface="Times New Roman"/>
                <a:cs typeface="Times New Roman"/>
              </a:rPr>
              <a:t>Global impairment of intellectual functions that usually is progressive and that interferes with normal social and occupational activities.</a:t>
            </a:r>
            <a:endParaRPr lang="en-US" sz="3600" b="1" dirty="0" smtClean="0">
              <a:solidFill>
                <a:srgbClr val="7030A0"/>
              </a:solidFill>
              <a:ea typeface="Times New Roman"/>
              <a:cs typeface="Times New Roman"/>
            </a:endParaRPr>
          </a:p>
          <a:p>
            <a:pPr marL="0" marR="0" algn="just">
              <a:lnSpc>
                <a:spcPct val="115000"/>
              </a:lnSpc>
              <a:spcBef>
                <a:spcPts val="0"/>
              </a:spcBef>
              <a:spcAft>
                <a:spcPts val="1000"/>
              </a:spcAft>
              <a:buNone/>
            </a:pPr>
            <a:endParaRPr lang="en-US" dirty="0" smtClean="0">
              <a:ea typeface="Times New Roman"/>
              <a:cs typeface="Times New Roman"/>
            </a:endParaRPr>
          </a:p>
        </p:txBody>
      </p:sp>
      <p:pic>
        <p:nvPicPr>
          <p:cNvPr id="4" name="Picture 3" descr="images (2).jpg"/>
          <p:cNvPicPr>
            <a:picLocks noChangeAspect="1"/>
          </p:cNvPicPr>
          <p:nvPr/>
        </p:nvPicPr>
        <p:blipFill>
          <a:blip r:embed="rId2"/>
          <a:stretch>
            <a:fillRect/>
          </a:stretch>
        </p:blipFill>
        <p:spPr>
          <a:xfrm>
            <a:off x="1752600" y="3810000"/>
            <a:ext cx="5638800" cy="281940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182880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marR="0" algn="ctr">
              <a:lnSpc>
                <a:spcPct val="115000"/>
              </a:lnSpc>
              <a:spcBef>
                <a:spcPts val="0"/>
              </a:spcBef>
              <a:spcAft>
                <a:spcPts val="1000"/>
              </a:spcAft>
              <a:buNone/>
            </a:pPr>
            <a:endParaRPr lang="en-US" dirty="0">
              <a:ea typeface="Times New Roman"/>
              <a:cs typeface="Times New Roman"/>
            </a:endParaRPr>
          </a:p>
          <a:p>
            <a:pPr marL="0" marR="0" algn="ctr">
              <a:lnSpc>
                <a:spcPct val="115000"/>
              </a:lnSpc>
              <a:spcBef>
                <a:spcPts val="0"/>
              </a:spcBef>
              <a:spcAft>
                <a:spcPts val="1000"/>
              </a:spcAft>
              <a:buNone/>
            </a:pPr>
            <a:r>
              <a:rPr lang="en-IN" sz="4400" b="1" dirty="0" smtClean="0">
                <a:solidFill>
                  <a:schemeClr val="tx1"/>
                </a:solidFill>
                <a:latin typeface="Times New Roman"/>
                <a:ea typeface="Times New Roman"/>
                <a:cs typeface="Times New Roman"/>
              </a:rPr>
              <a:t>DYSLEXIA</a:t>
            </a:r>
          </a:p>
          <a:p>
            <a:pPr marL="0" marR="0" algn="ctr">
              <a:lnSpc>
                <a:spcPct val="115000"/>
              </a:lnSpc>
              <a:spcBef>
                <a:spcPts val="0"/>
              </a:spcBef>
              <a:spcAft>
                <a:spcPts val="1000"/>
              </a:spcAft>
            </a:pPr>
            <a:r>
              <a:rPr lang="en-IN" dirty="0" smtClean="0">
                <a:latin typeface="Times New Roman"/>
                <a:ea typeface="Times New Roman"/>
                <a:cs typeface="Times New Roman"/>
              </a:rPr>
              <a:t> Learning disorders in the reading domain.</a:t>
            </a:r>
            <a:endParaRPr lang="en-US" dirty="0">
              <a:ea typeface="Times New Roman"/>
              <a:cs typeface="Times New Roman"/>
            </a:endParaRPr>
          </a:p>
        </p:txBody>
      </p:sp>
      <p:pic>
        <p:nvPicPr>
          <p:cNvPr id="4" name="Picture 3" descr="download (1).png"/>
          <p:cNvPicPr>
            <a:picLocks noChangeAspect="1"/>
          </p:cNvPicPr>
          <p:nvPr/>
        </p:nvPicPr>
        <p:blipFill>
          <a:blip r:embed="rId2"/>
          <a:stretch>
            <a:fillRect/>
          </a:stretch>
        </p:blipFill>
        <p:spPr>
          <a:xfrm>
            <a:off x="1295400" y="3352800"/>
            <a:ext cx="6172199" cy="3181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1905000"/>
          </a:xfrm>
        </p:spPr>
        <p:style>
          <a:lnRef idx="3">
            <a:schemeClr val="lt1"/>
          </a:lnRef>
          <a:fillRef idx="1">
            <a:schemeClr val="accent2"/>
          </a:fillRef>
          <a:effectRef idx="1">
            <a:schemeClr val="accent2"/>
          </a:effectRef>
          <a:fontRef idx="minor">
            <a:schemeClr val="lt1"/>
          </a:fontRef>
        </p:style>
        <p:txBody>
          <a:bodyPr/>
          <a:lstStyle/>
          <a:p>
            <a:pPr algn="ctr">
              <a:buNone/>
            </a:pPr>
            <a:r>
              <a:rPr lang="en-IN" sz="4000" b="1" dirty="0" smtClean="0">
                <a:solidFill>
                  <a:srgbClr val="FFFF00"/>
                </a:solidFill>
                <a:latin typeface="Arial Black" pitchFamily="34" charset="0"/>
                <a:ea typeface="Times New Roman"/>
                <a:cs typeface="Times New Roman"/>
              </a:rPr>
              <a:t>DYSTONIA</a:t>
            </a:r>
          </a:p>
          <a:p>
            <a:pPr algn="ctr">
              <a:buNone/>
            </a:pPr>
            <a:r>
              <a:rPr lang="en-IN" b="1" dirty="0" smtClean="0">
                <a:latin typeface="Times New Roman"/>
                <a:ea typeface="Times New Roman"/>
                <a:cs typeface="Times New Roman"/>
              </a:rPr>
              <a:t> </a:t>
            </a:r>
            <a:r>
              <a:rPr lang="en-IN" dirty="0" smtClean="0">
                <a:latin typeface="Times New Roman"/>
                <a:ea typeface="Times New Roman"/>
                <a:cs typeface="Times New Roman"/>
              </a:rPr>
              <a:t>Muscles rigidity that affects posture , gait , eye movement .</a:t>
            </a:r>
            <a:endParaRPr lang="en-US" dirty="0" smtClean="0">
              <a:ea typeface="Times New Roman"/>
              <a:cs typeface="Times New Roman"/>
            </a:endParaRPr>
          </a:p>
          <a:p>
            <a:endParaRPr lang="en-US" dirty="0"/>
          </a:p>
        </p:txBody>
      </p:sp>
      <p:pic>
        <p:nvPicPr>
          <p:cNvPr id="4" name="Picture 3" descr="nrn2337-f1.jpg"/>
          <p:cNvPicPr>
            <a:picLocks noChangeAspect="1"/>
          </p:cNvPicPr>
          <p:nvPr/>
        </p:nvPicPr>
        <p:blipFill>
          <a:blip r:embed="rId2"/>
          <a:stretch>
            <a:fillRect/>
          </a:stretch>
        </p:blipFill>
        <p:spPr>
          <a:xfrm>
            <a:off x="1143000" y="2819400"/>
            <a:ext cx="6858000" cy="3496666"/>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181600" cy="68580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marR="0" algn="ctr">
              <a:lnSpc>
                <a:spcPct val="115000"/>
              </a:lnSpc>
              <a:spcBef>
                <a:spcPts val="0"/>
              </a:spcBef>
              <a:spcAft>
                <a:spcPts val="1000"/>
              </a:spcAft>
              <a:buNone/>
            </a:pPr>
            <a:r>
              <a:rPr lang="en-IN" sz="3900" b="1" dirty="0" smtClean="0">
                <a:solidFill>
                  <a:schemeClr val="tx1"/>
                </a:solidFill>
                <a:effectLst>
                  <a:outerShdw blurRad="38100" dist="38100" dir="2700000" algn="tl">
                    <a:srgbClr val="000000">
                      <a:alpha val="43137"/>
                    </a:srgbClr>
                  </a:outerShdw>
                </a:effectLst>
                <a:latin typeface="Arial Black" pitchFamily="34" charset="0"/>
                <a:ea typeface="Times New Roman"/>
                <a:cs typeface="Times New Roman"/>
              </a:rPr>
              <a:t>FETISHISM</a:t>
            </a:r>
            <a:r>
              <a:rPr lang="en-IN" sz="3900" b="1"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rPr>
              <a:t> </a:t>
            </a:r>
            <a:endParaRPr lang="en-US" sz="3900"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endParaRPr>
          </a:p>
          <a:p>
            <a:pPr marL="0" marR="0" algn="ctr">
              <a:lnSpc>
                <a:spcPct val="115000"/>
              </a:lnSpc>
              <a:spcBef>
                <a:spcPts val="0"/>
              </a:spcBef>
              <a:spcAft>
                <a:spcPts val="1000"/>
              </a:spcAft>
              <a:buNone/>
            </a:pPr>
            <a:r>
              <a:rPr lang="en-IN" dirty="0" smtClean="0">
                <a:latin typeface="Times New Roman"/>
                <a:ea typeface="Times New Roman"/>
                <a:cs typeface="Times New Roman"/>
              </a:rPr>
              <a:t>Erotic stimulations or sexually arousing fantasies involving contact with non-living objects ,such as </a:t>
            </a:r>
            <a:r>
              <a:rPr lang="gu-IN" dirty="0" smtClean="0">
                <a:latin typeface="Times New Roman"/>
                <a:ea typeface="Times New Roman"/>
                <a:cs typeface="Times New Roman"/>
              </a:rPr>
              <a:t>bras,underpents, shoes, gloves etc.</a:t>
            </a:r>
            <a:endParaRPr lang="en-US" dirty="0" smtClean="0">
              <a:ea typeface="Times New Roman"/>
              <a:cs typeface="Times New Roman"/>
            </a:endParaRPr>
          </a:p>
          <a:p>
            <a:pPr marL="0" marR="0" algn="ctr">
              <a:lnSpc>
                <a:spcPct val="115000"/>
              </a:lnSpc>
              <a:spcBef>
                <a:spcPts val="0"/>
              </a:spcBef>
              <a:spcAft>
                <a:spcPts val="1000"/>
              </a:spcAft>
              <a:buNone/>
            </a:pPr>
            <a:endParaRPr lang="en-US" dirty="0" smtClean="0">
              <a:ea typeface="Times New Roman"/>
              <a:cs typeface="Times New Roman"/>
            </a:endParaRPr>
          </a:p>
          <a:p>
            <a:pPr marL="0" marR="0" algn="ctr">
              <a:lnSpc>
                <a:spcPct val="115000"/>
              </a:lnSpc>
              <a:spcBef>
                <a:spcPts val="0"/>
              </a:spcBef>
              <a:spcAft>
                <a:spcPts val="1000"/>
              </a:spcAft>
              <a:buNone/>
            </a:pPr>
            <a:r>
              <a:rPr lang="en-IN" b="1" dirty="0" smtClean="0">
                <a:solidFill>
                  <a:schemeClr val="tx1"/>
                </a:solidFill>
                <a:effectLst>
                  <a:outerShdw blurRad="38100" dist="38100" dir="2700000" algn="tl">
                    <a:srgbClr val="000000">
                      <a:alpha val="43137"/>
                    </a:srgbClr>
                  </a:outerShdw>
                </a:effectLst>
                <a:latin typeface="Arial Black" pitchFamily="34" charset="0"/>
                <a:ea typeface="Times New Roman"/>
                <a:cs typeface="Times New Roman"/>
              </a:rPr>
              <a:t>FLAT AFFECT  </a:t>
            </a:r>
            <a:endParaRPr lang="en-US" dirty="0" smtClean="0">
              <a:solidFill>
                <a:schemeClr val="tx1"/>
              </a:solidFill>
              <a:effectLst>
                <a:outerShdw blurRad="38100" dist="38100" dir="2700000" algn="tl">
                  <a:srgbClr val="000000">
                    <a:alpha val="43137"/>
                  </a:srgbClr>
                </a:outerShdw>
              </a:effectLst>
              <a:latin typeface="Arial Black" pitchFamily="34" charset="0"/>
              <a:ea typeface="Times New Roman"/>
              <a:cs typeface="Times New Roman"/>
            </a:endParaRPr>
          </a:p>
          <a:p>
            <a:pPr marL="0" marR="0" algn="ctr">
              <a:lnSpc>
                <a:spcPct val="115000"/>
              </a:lnSpc>
              <a:spcBef>
                <a:spcPts val="0"/>
              </a:spcBef>
              <a:spcAft>
                <a:spcPts val="1000"/>
              </a:spcAft>
              <a:buNone/>
            </a:pPr>
            <a:r>
              <a:rPr lang="en-IN" dirty="0" smtClean="0">
                <a:latin typeface="Times New Roman"/>
                <a:ea typeface="Times New Roman"/>
                <a:cs typeface="Times New Roman"/>
              </a:rPr>
              <a:t>Absence or near absence of any sign of affective expression, voice monotonous, face immobile.</a:t>
            </a:r>
            <a:endParaRPr lang="en-US" dirty="0" smtClean="0">
              <a:ea typeface="Times New Roman"/>
              <a:cs typeface="Times New Roman"/>
            </a:endParaRPr>
          </a:p>
          <a:p>
            <a:pPr marL="0" marR="0" algn="ctr">
              <a:lnSpc>
                <a:spcPct val="115000"/>
              </a:lnSpc>
              <a:spcBef>
                <a:spcPts val="0"/>
              </a:spcBef>
              <a:spcAft>
                <a:spcPts val="1000"/>
              </a:spcAft>
              <a:buNone/>
            </a:pPr>
            <a:endParaRPr lang="en-US" dirty="0" smtClean="0">
              <a:ea typeface="Times New Roman"/>
              <a:cs typeface="Times New Roman"/>
            </a:endParaRPr>
          </a:p>
          <a:p>
            <a:pPr algn="ctr"/>
            <a:endParaRPr lang="en-US" dirty="0"/>
          </a:p>
        </p:txBody>
      </p:sp>
      <p:pic>
        <p:nvPicPr>
          <p:cNvPr id="4" name="Picture 3" descr="fe645ac8826fbb14538caaaf277e3ee5.jpg"/>
          <p:cNvPicPr>
            <a:picLocks noChangeAspect="1"/>
          </p:cNvPicPr>
          <p:nvPr/>
        </p:nvPicPr>
        <p:blipFill>
          <a:blip r:embed="rId2"/>
          <a:stretch>
            <a:fillRect/>
          </a:stretch>
        </p:blipFill>
        <p:spPr>
          <a:xfrm>
            <a:off x="5257800" y="304800"/>
            <a:ext cx="3886200" cy="2514600"/>
          </a:xfrm>
          <a:prstGeom prst="rect">
            <a:avLst/>
          </a:prstGeom>
        </p:spPr>
      </p:pic>
      <p:pic>
        <p:nvPicPr>
          <p:cNvPr id="5" name="Picture 4" descr="smileys.jpg"/>
          <p:cNvPicPr>
            <a:picLocks noChangeAspect="1"/>
          </p:cNvPicPr>
          <p:nvPr/>
        </p:nvPicPr>
        <p:blipFill>
          <a:blip r:embed="rId3"/>
          <a:stretch>
            <a:fillRect/>
          </a:stretch>
        </p:blipFill>
        <p:spPr>
          <a:xfrm>
            <a:off x="5257800" y="3733800"/>
            <a:ext cx="3657600" cy="272796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334000" cy="685800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marR="0" algn="ctr">
              <a:lnSpc>
                <a:spcPct val="115000"/>
              </a:lnSpc>
              <a:spcBef>
                <a:spcPts val="0"/>
              </a:spcBef>
              <a:spcAft>
                <a:spcPts val="1000"/>
              </a:spcAft>
            </a:pPr>
            <a:r>
              <a:rPr lang="en-IN" sz="4400" b="1" dirty="0" smtClean="0">
                <a:solidFill>
                  <a:schemeClr val="tx1"/>
                </a:solidFill>
                <a:effectLst>
                  <a:outerShdw blurRad="38100" dist="38100" dir="2700000" algn="tl">
                    <a:srgbClr val="000000">
                      <a:alpha val="43137"/>
                    </a:srgbClr>
                  </a:outerShdw>
                </a:effectLst>
                <a:latin typeface="Arial Black" pitchFamily="34" charset="0"/>
                <a:ea typeface="Times New Roman"/>
                <a:cs typeface="Times New Roman"/>
              </a:rPr>
              <a:t>EUSTRESS</a:t>
            </a:r>
            <a:r>
              <a:rPr lang="en-IN" sz="4400" b="1"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rPr>
              <a:t> </a:t>
            </a:r>
            <a:endParaRPr lang="en-US" sz="4400"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endParaRPr>
          </a:p>
          <a:p>
            <a:pPr marL="0" marR="0" algn="ctr">
              <a:lnSpc>
                <a:spcPct val="115000"/>
              </a:lnSpc>
              <a:spcBef>
                <a:spcPts val="0"/>
              </a:spcBef>
              <a:spcAft>
                <a:spcPts val="1000"/>
              </a:spcAft>
              <a:buNone/>
            </a:pPr>
            <a:r>
              <a:rPr lang="en-IN" dirty="0" smtClean="0">
                <a:latin typeface="Times New Roman"/>
                <a:ea typeface="Times New Roman"/>
                <a:cs typeface="Times New Roman"/>
              </a:rPr>
              <a:t>Positive and motivating stress shown by one’s confidence in the ability to master a challenges or stressor</a:t>
            </a:r>
          </a:p>
          <a:p>
            <a:pPr marL="0" marR="0" algn="ctr">
              <a:lnSpc>
                <a:spcPct val="115000"/>
              </a:lnSpc>
              <a:spcBef>
                <a:spcPts val="0"/>
              </a:spcBef>
              <a:spcAft>
                <a:spcPts val="1000"/>
              </a:spcAft>
              <a:buNone/>
            </a:pPr>
            <a:endParaRPr lang="en-IN" dirty="0" smtClean="0">
              <a:latin typeface="Times New Roman"/>
              <a:ea typeface="Times New Roman"/>
              <a:cs typeface="Times New Roman"/>
            </a:endParaRPr>
          </a:p>
          <a:p>
            <a:pPr marL="0" marR="0" algn="ctr">
              <a:lnSpc>
                <a:spcPct val="115000"/>
              </a:lnSpc>
              <a:spcBef>
                <a:spcPts val="0"/>
              </a:spcBef>
              <a:spcAft>
                <a:spcPts val="1000"/>
              </a:spcAft>
              <a:buNone/>
            </a:pPr>
            <a:endParaRPr lang="en-IN" dirty="0" smtClean="0">
              <a:latin typeface="Times New Roman"/>
              <a:ea typeface="Times New Roman"/>
              <a:cs typeface="Times New Roman"/>
            </a:endParaRPr>
          </a:p>
          <a:p>
            <a:pPr marL="0" algn="ctr">
              <a:lnSpc>
                <a:spcPct val="115000"/>
              </a:lnSpc>
              <a:spcBef>
                <a:spcPts val="0"/>
              </a:spcBef>
              <a:spcAft>
                <a:spcPts val="1000"/>
              </a:spcAft>
              <a:buNone/>
            </a:pPr>
            <a:r>
              <a:rPr lang="en-IN" b="1" dirty="0" smtClean="0">
                <a:solidFill>
                  <a:schemeClr val="tx1"/>
                </a:solidFill>
                <a:effectLst>
                  <a:outerShdw blurRad="38100" dist="38100" dir="2700000" algn="tl">
                    <a:srgbClr val="000000">
                      <a:alpha val="43137"/>
                    </a:srgbClr>
                  </a:outerShdw>
                </a:effectLst>
                <a:latin typeface="Arial Black" pitchFamily="34" charset="0"/>
                <a:ea typeface="Times New Roman"/>
                <a:cs typeface="Times New Roman"/>
              </a:rPr>
              <a:t>FREE FLOTING ANXIETY</a:t>
            </a:r>
          </a:p>
          <a:p>
            <a:pPr marL="0" algn="ctr">
              <a:lnSpc>
                <a:spcPct val="115000"/>
              </a:lnSpc>
              <a:spcBef>
                <a:spcPts val="0"/>
              </a:spcBef>
              <a:spcAft>
                <a:spcPts val="1000"/>
              </a:spcAft>
              <a:buNone/>
            </a:pPr>
            <a:r>
              <a:rPr lang="en-IN" b="1" dirty="0" smtClean="0">
                <a:latin typeface="Times New Roman"/>
                <a:ea typeface="Times New Roman"/>
                <a:cs typeface="Times New Roman"/>
              </a:rPr>
              <a:t> </a:t>
            </a:r>
            <a:r>
              <a:rPr lang="en-IN" dirty="0" smtClean="0">
                <a:latin typeface="Times New Roman"/>
                <a:ea typeface="Times New Roman"/>
                <a:cs typeface="Times New Roman"/>
              </a:rPr>
              <a:t>Occurs when a person is unable to connect the anxiety to a stimulus.</a:t>
            </a:r>
            <a:endParaRPr lang="en-US" dirty="0" smtClean="0">
              <a:ea typeface="Times New Roman"/>
              <a:cs typeface="Times New Roman"/>
            </a:endParaRPr>
          </a:p>
          <a:p>
            <a:pPr marL="0" marR="0" algn="just">
              <a:lnSpc>
                <a:spcPct val="115000"/>
              </a:lnSpc>
              <a:spcBef>
                <a:spcPts val="0"/>
              </a:spcBef>
              <a:spcAft>
                <a:spcPts val="1000"/>
              </a:spcAft>
            </a:pPr>
            <a:endParaRPr lang="en-US" dirty="0"/>
          </a:p>
        </p:txBody>
      </p:sp>
      <p:pic>
        <p:nvPicPr>
          <p:cNvPr id="4" name="Picture 3" descr="images (3).jpg"/>
          <p:cNvPicPr>
            <a:picLocks noChangeAspect="1"/>
          </p:cNvPicPr>
          <p:nvPr/>
        </p:nvPicPr>
        <p:blipFill>
          <a:blip r:embed="rId2"/>
          <a:stretch>
            <a:fillRect/>
          </a:stretch>
        </p:blipFill>
        <p:spPr>
          <a:xfrm>
            <a:off x="5334000" y="0"/>
            <a:ext cx="3810000" cy="3048000"/>
          </a:xfrm>
          <a:prstGeom prst="rect">
            <a:avLst/>
          </a:prstGeom>
        </p:spPr>
      </p:pic>
      <p:pic>
        <p:nvPicPr>
          <p:cNvPr id="5" name="Picture 4" descr="images (4).jpg"/>
          <p:cNvPicPr>
            <a:picLocks noChangeAspect="1"/>
          </p:cNvPicPr>
          <p:nvPr/>
        </p:nvPicPr>
        <p:blipFill>
          <a:blip r:embed="rId3"/>
          <a:stretch>
            <a:fillRect/>
          </a:stretch>
        </p:blipFill>
        <p:spPr>
          <a:xfrm>
            <a:off x="5334000" y="3581400"/>
            <a:ext cx="3810000" cy="32766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95800" cy="6858000"/>
          </a:xfrm>
        </p:spPr>
        <p:style>
          <a:lnRef idx="3">
            <a:schemeClr val="lt1"/>
          </a:lnRef>
          <a:fillRef idx="1">
            <a:schemeClr val="accent2"/>
          </a:fillRef>
          <a:effectRef idx="1">
            <a:schemeClr val="accent2"/>
          </a:effectRef>
          <a:fontRef idx="minor">
            <a:schemeClr val="lt1"/>
          </a:fontRef>
        </p:style>
        <p:txBody>
          <a:bodyPr>
            <a:normAutofit/>
          </a:bodyPr>
          <a:lstStyle/>
          <a:p>
            <a:pPr marL="0" marR="0" algn="ctr">
              <a:lnSpc>
                <a:spcPct val="115000"/>
              </a:lnSpc>
              <a:spcBef>
                <a:spcPts val="0"/>
              </a:spcBef>
              <a:spcAft>
                <a:spcPts val="1000"/>
              </a:spcAft>
              <a:buNone/>
            </a:pPr>
            <a:r>
              <a:rPr lang="en-IN" dirty="0" smtClean="0">
                <a:latin typeface="Times New Roman"/>
                <a:ea typeface="Times New Roman"/>
                <a:cs typeface="Times New Roman"/>
              </a:rPr>
              <a:t> </a:t>
            </a:r>
            <a:endParaRPr lang="en-US" dirty="0">
              <a:ea typeface="Times New Roman"/>
              <a:cs typeface="Times New Roman"/>
            </a:endParaRPr>
          </a:p>
          <a:p>
            <a:pPr marL="0" marR="0" algn="ctr">
              <a:lnSpc>
                <a:spcPct val="115000"/>
              </a:lnSpc>
              <a:spcBef>
                <a:spcPts val="0"/>
              </a:spcBef>
              <a:spcAft>
                <a:spcPts val="1000"/>
              </a:spcAft>
              <a:buNone/>
            </a:pPr>
            <a:r>
              <a:rPr lang="en-IN" sz="3600" b="1" dirty="0" smtClean="0">
                <a:solidFill>
                  <a:schemeClr val="tx1"/>
                </a:solidFill>
                <a:effectLst>
                  <a:outerShdw blurRad="38100" dist="38100" dir="2700000" algn="tl">
                    <a:srgbClr val="000000">
                      <a:alpha val="43137"/>
                    </a:srgbClr>
                  </a:outerShdw>
                </a:effectLst>
                <a:latin typeface="Arial Black" pitchFamily="34" charset="0"/>
                <a:ea typeface="Times New Roman"/>
                <a:cs typeface="Times New Roman"/>
              </a:rPr>
              <a:t>FUGUE</a:t>
            </a:r>
            <a:r>
              <a:rPr lang="en-IN" sz="3600" b="1"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rPr>
              <a:t> </a:t>
            </a:r>
            <a:endParaRPr lang="en-US" sz="3600" dirty="0">
              <a:solidFill>
                <a:srgbClr val="FFFF00"/>
              </a:solidFill>
              <a:effectLst>
                <a:outerShdw blurRad="38100" dist="38100" dir="2700000" algn="tl">
                  <a:srgbClr val="000000">
                    <a:alpha val="43137"/>
                  </a:srgbClr>
                </a:outerShdw>
              </a:effectLst>
              <a:latin typeface="Arial Black" pitchFamily="34" charset="0"/>
              <a:ea typeface="Times New Roman"/>
              <a:cs typeface="Times New Roman"/>
            </a:endParaRPr>
          </a:p>
          <a:p>
            <a:pPr marL="0" marR="0" algn="ctr">
              <a:lnSpc>
                <a:spcPct val="115000"/>
              </a:lnSpc>
              <a:spcBef>
                <a:spcPts val="0"/>
              </a:spcBef>
              <a:spcAft>
                <a:spcPts val="1000"/>
              </a:spcAft>
              <a:buNone/>
            </a:pPr>
            <a:r>
              <a:rPr lang="en-IN" dirty="0" smtClean="0">
                <a:latin typeface="Times New Roman"/>
                <a:ea typeface="Times New Roman"/>
                <a:cs typeface="Times New Roman"/>
              </a:rPr>
              <a:t>Dissociative disorders in which there is an inability to recall one’s past or identity accompanied by sudden and unexpected travel away from home. </a:t>
            </a:r>
          </a:p>
          <a:p>
            <a:pPr marL="0" marR="0" algn="ctr">
              <a:lnSpc>
                <a:spcPct val="115000"/>
              </a:lnSpc>
              <a:spcBef>
                <a:spcPts val="0"/>
              </a:spcBef>
              <a:spcAft>
                <a:spcPts val="1000"/>
              </a:spcAft>
              <a:buNone/>
            </a:pPr>
            <a:endParaRPr lang="en-US" dirty="0">
              <a:ea typeface="Times New Roman"/>
              <a:cs typeface="Times New Roman"/>
            </a:endParaRPr>
          </a:p>
        </p:txBody>
      </p:sp>
      <p:pic>
        <p:nvPicPr>
          <p:cNvPr id="5" name="Picture 4" descr="download (5).jpg"/>
          <p:cNvPicPr>
            <a:picLocks noChangeAspect="1"/>
          </p:cNvPicPr>
          <p:nvPr/>
        </p:nvPicPr>
        <p:blipFill>
          <a:blip r:embed="rId3"/>
          <a:stretch>
            <a:fillRect/>
          </a:stretch>
        </p:blipFill>
        <p:spPr>
          <a:xfrm>
            <a:off x="4495800" y="762000"/>
            <a:ext cx="4343400" cy="533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2895600"/>
          </a:xfrm>
        </p:spPr>
        <p:style>
          <a:lnRef idx="1">
            <a:schemeClr val="accent6"/>
          </a:lnRef>
          <a:fillRef idx="3">
            <a:schemeClr val="accent6"/>
          </a:fillRef>
          <a:effectRef idx="2">
            <a:schemeClr val="accent6"/>
          </a:effectRef>
          <a:fontRef idx="minor">
            <a:schemeClr val="lt1"/>
          </a:fontRef>
        </p:style>
        <p:txBody>
          <a:bodyPr>
            <a:normAutofit lnSpcReduction="10000"/>
          </a:bodyPr>
          <a:lstStyle/>
          <a:p>
            <a:pPr lvl="0" algn="ctr">
              <a:lnSpc>
                <a:spcPct val="115000"/>
              </a:lnSpc>
              <a:spcBef>
                <a:spcPts val="0"/>
              </a:spcBef>
              <a:buNone/>
            </a:pPr>
            <a:r>
              <a:rPr lang="en-IN" sz="4600" b="1" dirty="0" smtClean="0">
                <a:solidFill>
                  <a:srgbClr val="C00000"/>
                </a:solidFill>
                <a:latin typeface="Arial Black" pitchFamily="34" charset="0"/>
                <a:ea typeface="Times New Roman"/>
                <a:cs typeface="Times New Roman"/>
              </a:rPr>
              <a:t>COMA </a:t>
            </a:r>
            <a:endParaRPr lang="en-US" sz="4600" dirty="0" smtClean="0">
              <a:solidFill>
                <a:srgbClr val="C00000"/>
              </a:solidFill>
              <a:latin typeface="Arial Black" pitchFamily="34" charset="0"/>
              <a:ea typeface="Times New Roman"/>
              <a:cs typeface="Times New Roman"/>
            </a:endParaRPr>
          </a:p>
          <a:p>
            <a:pPr marL="0" marR="0" algn="just">
              <a:lnSpc>
                <a:spcPct val="115000"/>
              </a:lnSpc>
              <a:spcBef>
                <a:spcPts val="0"/>
              </a:spcBef>
              <a:spcAft>
                <a:spcPts val="1000"/>
              </a:spcAft>
            </a:pPr>
            <a:r>
              <a:rPr lang="en-IN" sz="2800" b="1" dirty="0" smtClean="0">
                <a:latin typeface="Times New Roman" pitchFamily="18" charset="0"/>
                <a:ea typeface="Times New Roman"/>
                <a:cs typeface="Times New Roman" pitchFamily="18" charset="0"/>
              </a:rPr>
              <a:t>The patient is unconscious and is in a state of non-responsiveness to external stimuli (painful stimuli ). in deep coma the patient is no longer in a state of arousal even with painful stimuli and his reflexes are lost .</a:t>
            </a:r>
            <a:endParaRPr lang="en-US" sz="2800" b="1" dirty="0" smtClean="0">
              <a:latin typeface="Times New Roman" pitchFamily="18" charset="0"/>
              <a:ea typeface="Times New Roman"/>
              <a:cs typeface="Times New Roman" pitchFamily="18" charset="0"/>
            </a:endParaRPr>
          </a:p>
          <a:p>
            <a:pPr marL="0" marR="0" algn="just">
              <a:lnSpc>
                <a:spcPct val="115000"/>
              </a:lnSpc>
              <a:spcBef>
                <a:spcPts val="0"/>
              </a:spcBef>
              <a:spcAft>
                <a:spcPts val="1000"/>
              </a:spcAft>
              <a:buNone/>
            </a:pPr>
            <a:endParaRPr lang="en-US" dirty="0" smtClean="0">
              <a:ea typeface="Times New Roman"/>
              <a:cs typeface="Times New Roman"/>
            </a:endParaRPr>
          </a:p>
          <a:p>
            <a:endParaRPr lang="en-US" dirty="0"/>
          </a:p>
        </p:txBody>
      </p:sp>
      <p:pic>
        <p:nvPicPr>
          <p:cNvPr id="5" name="Picture 2" descr="http://previews.123rf.com/images/cteconsulting/cteconsulting1104/cteconsulting110400109/9355457-An-image-of-a-woman-on-a-breathing-tube--Stock-Vector-coma.jpg"/>
          <p:cNvPicPr>
            <a:picLocks noChangeAspect="1" noChangeArrowheads="1"/>
          </p:cNvPicPr>
          <p:nvPr/>
        </p:nvPicPr>
        <p:blipFill>
          <a:blip r:embed="rId2" cstate="print"/>
          <a:srcRect/>
          <a:stretch>
            <a:fillRect/>
          </a:stretch>
        </p:blipFill>
        <p:spPr bwMode="auto">
          <a:xfrm>
            <a:off x="1524001" y="-7239000"/>
            <a:ext cx="2438400" cy="2590800"/>
          </a:xfrm>
          <a:prstGeom prst="rect">
            <a:avLst/>
          </a:prstGeom>
          <a:noFill/>
        </p:spPr>
      </p:pic>
      <p:pic>
        <p:nvPicPr>
          <p:cNvPr id="9" name="Picture 8" descr="9355457-An-image-of-a-woman-on-a-breathing-tube--Stock-Vector-coma.jpg"/>
          <p:cNvPicPr>
            <a:picLocks noChangeAspect="1"/>
          </p:cNvPicPr>
          <p:nvPr/>
        </p:nvPicPr>
        <p:blipFill>
          <a:blip r:embed="rId3"/>
          <a:stretch>
            <a:fillRect/>
          </a:stretch>
        </p:blipFill>
        <p:spPr>
          <a:xfrm>
            <a:off x="381000" y="3962400"/>
            <a:ext cx="8229600"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821363"/>
          </a:xfrm>
        </p:spPr>
        <p:style>
          <a:lnRef idx="1">
            <a:schemeClr val="accent3"/>
          </a:lnRef>
          <a:fillRef idx="2">
            <a:schemeClr val="accent3"/>
          </a:fillRef>
          <a:effectRef idx="1">
            <a:schemeClr val="accent3"/>
          </a:effectRef>
          <a:fontRef idx="minor">
            <a:schemeClr val="dk1"/>
          </a:fontRef>
        </p:style>
        <p:txBody>
          <a:bodyPr>
            <a:normAutofit/>
          </a:bodyPr>
          <a:lstStyle/>
          <a:p>
            <a:pPr marL="0" marR="0" algn="ctr">
              <a:lnSpc>
                <a:spcPct val="115000"/>
              </a:lnSpc>
              <a:spcBef>
                <a:spcPts val="0"/>
              </a:spcBef>
              <a:spcAft>
                <a:spcPts val="1000"/>
              </a:spcAft>
              <a:buNone/>
            </a:pPr>
            <a:endParaRPr lang="en-US" dirty="0" smtClean="0">
              <a:solidFill>
                <a:srgbClr val="FF0000"/>
              </a:solidFill>
              <a:effectLst>
                <a:outerShdw blurRad="38100" dist="38100" dir="2700000" algn="tl">
                  <a:srgbClr val="000000">
                    <a:alpha val="43137"/>
                  </a:srgbClr>
                </a:outerShdw>
              </a:effectLst>
              <a:latin typeface="Arial Black" pitchFamily="34" charset="0"/>
              <a:ea typeface="Times New Roman"/>
              <a:cs typeface="Times New Roman"/>
            </a:endParaRPr>
          </a:p>
          <a:p>
            <a:pPr marL="0" marR="0" algn="ctr">
              <a:lnSpc>
                <a:spcPct val="115000"/>
              </a:lnSpc>
              <a:spcBef>
                <a:spcPts val="0"/>
              </a:spcBef>
              <a:spcAft>
                <a:spcPts val="1000"/>
              </a:spcAft>
              <a:buNone/>
            </a:pPr>
            <a:r>
              <a:rPr lang="en-IN" b="1" dirty="0" smtClean="0">
                <a:solidFill>
                  <a:srgbClr val="FF0000"/>
                </a:solidFill>
                <a:effectLst>
                  <a:outerShdw blurRad="38100" dist="38100" dir="2700000" algn="tl">
                    <a:srgbClr val="000000">
                      <a:alpha val="43137"/>
                    </a:srgbClr>
                  </a:outerShdw>
                </a:effectLst>
                <a:latin typeface="Arial Black" pitchFamily="34" charset="0"/>
                <a:ea typeface="Times New Roman"/>
                <a:cs typeface="Times New Roman"/>
              </a:rPr>
              <a:t>JAMAIS VU</a:t>
            </a:r>
            <a:r>
              <a:rPr lang="en-IN" dirty="0" smtClean="0">
                <a:solidFill>
                  <a:srgbClr val="FF0000"/>
                </a:solidFill>
                <a:effectLst>
                  <a:outerShdw blurRad="38100" dist="38100" dir="2700000" algn="tl">
                    <a:srgbClr val="000000">
                      <a:alpha val="43137"/>
                    </a:srgbClr>
                  </a:outerShdw>
                </a:effectLst>
                <a:latin typeface="Arial Black" pitchFamily="34" charset="0"/>
                <a:ea typeface="Times New Roman"/>
                <a:cs typeface="Times New Roman"/>
              </a:rPr>
              <a:t> </a:t>
            </a:r>
          </a:p>
          <a:p>
            <a:pPr marL="0" marR="0" algn="ctr">
              <a:lnSpc>
                <a:spcPct val="115000"/>
              </a:lnSpc>
              <a:spcBef>
                <a:spcPts val="0"/>
              </a:spcBef>
              <a:spcAft>
                <a:spcPts val="1000"/>
              </a:spcAft>
              <a:buNone/>
            </a:pPr>
            <a:r>
              <a:rPr lang="en-IN" dirty="0" smtClean="0">
                <a:latin typeface="Times New Roman"/>
                <a:ea typeface="Times New Roman"/>
                <a:cs typeface="Times New Roman"/>
              </a:rPr>
              <a:t>Failure to recognize events that have been encountered before.</a:t>
            </a:r>
          </a:p>
          <a:p>
            <a:pPr marL="0" marR="0" algn="ctr">
              <a:lnSpc>
                <a:spcPct val="115000"/>
              </a:lnSpc>
              <a:spcBef>
                <a:spcPts val="0"/>
              </a:spcBef>
              <a:spcAft>
                <a:spcPts val="1000"/>
              </a:spcAft>
              <a:buNone/>
            </a:pPr>
            <a:endParaRPr lang="en-US" dirty="0" smtClean="0">
              <a:ea typeface="Times New Roman"/>
              <a:cs typeface="Times New Roman"/>
            </a:endParaRPr>
          </a:p>
        </p:txBody>
      </p:sp>
      <p:pic>
        <p:nvPicPr>
          <p:cNvPr id="4" name="Picture 3" descr="images (5).jpg"/>
          <p:cNvPicPr>
            <a:picLocks noChangeAspect="1"/>
          </p:cNvPicPr>
          <p:nvPr/>
        </p:nvPicPr>
        <p:blipFill>
          <a:blip r:embed="rId2"/>
          <a:stretch>
            <a:fillRect/>
          </a:stretch>
        </p:blipFill>
        <p:spPr>
          <a:xfrm>
            <a:off x="2286000" y="2971800"/>
            <a:ext cx="4495800" cy="2771775"/>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228600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marL="0" marR="0" algn="ctr">
              <a:lnSpc>
                <a:spcPct val="115000"/>
              </a:lnSpc>
              <a:spcBef>
                <a:spcPts val="0"/>
              </a:spcBef>
              <a:spcAft>
                <a:spcPts val="1000"/>
              </a:spcAft>
              <a:buNone/>
            </a:pPr>
            <a:r>
              <a:rPr lang="en-IN" b="1"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rPr>
              <a:t>LABILE AFFECT</a:t>
            </a:r>
            <a:r>
              <a:rPr lang="en-IN"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rPr>
              <a:t> </a:t>
            </a:r>
          </a:p>
          <a:p>
            <a:pPr marL="0" marR="0" algn="ctr">
              <a:lnSpc>
                <a:spcPct val="115000"/>
              </a:lnSpc>
              <a:spcBef>
                <a:spcPts val="0"/>
              </a:spcBef>
              <a:spcAft>
                <a:spcPts val="1000"/>
              </a:spcAft>
              <a:buNone/>
            </a:pPr>
            <a:r>
              <a:rPr lang="en-IN" dirty="0" smtClean="0">
                <a:latin typeface="Times New Roman"/>
                <a:ea typeface="Times New Roman"/>
                <a:cs typeface="Times New Roman"/>
              </a:rPr>
              <a:t>Rapidly shifting emotions ,unrelated to external stimuli.</a:t>
            </a:r>
            <a:endParaRPr lang="en-US" dirty="0">
              <a:ea typeface="Times New Roman"/>
              <a:cs typeface="Times New Roman"/>
            </a:endParaRPr>
          </a:p>
          <a:p>
            <a:pPr marL="0" marR="0" algn="ctr">
              <a:lnSpc>
                <a:spcPct val="115000"/>
              </a:lnSpc>
              <a:spcBef>
                <a:spcPts val="0"/>
              </a:spcBef>
              <a:spcAft>
                <a:spcPts val="1000"/>
              </a:spcAft>
              <a:buNone/>
            </a:pPr>
            <a:r>
              <a:rPr lang="en-IN" dirty="0" smtClean="0">
                <a:latin typeface="Times New Roman"/>
                <a:ea typeface="Times New Roman"/>
                <a:cs typeface="Times New Roman"/>
              </a:rPr>
              <a:t> </a:t>
            </a:r>
            <a:endParaRPr lang="en-US" dirty="0">
              <a:ea typeface="Times New Roman"/>
              <a:cs typeface="Times New Roman"/>
            </a:endParaRPr>
          </a:p>
          <a:p>
            <a:pPr algn="ctr"/>
            <a:endParaRPr lang="en-US" dirty="0"/>
          </a:p>
        </p:txBody>
      </p:sp>
      <p:pic>
        <p:nvPicPr>
          <p:cNvPr id="4" name="Picture 3" descr="facial_expressions_.jpg"/>
          <p:cNvPicPr>
            <a:picLocks noChangeAspect="1"/>
          </p:cNvPicPr>
          <p:nvPr/>
        </p:nvPicPr>
        <p:blipFill>
          <a:blip r:embed="rId2"/>
          <a:stretch>
            <a:fillRect/>
          </a:stretch>
        </p:blipFill>
        <p:spPr>
          <a:xfrm>
            <a:off x="762000" y="3048000"/>
            <a:ext cx="7467600" cy="303530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638800" cy="68580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marL="0" marR="0" algn="ctr">
              <a:lnSpc>
                <a:spcPct val="115000"/>
              </a:lnSpc>
              <a:spcBef>
                <a:spcPts val="0"/>
              </a:spcBef>
              <a:spcAft>
                <a:spcPts val="1000"/>
              </a:spcAft>
              <a:buNone/>
            </a:pPr>
            <a:r>
              <a:rPr lang="en-IN" sz="5800" b="1" dirty="0" smtClean="0">
                <a:solidFill>
                  <a:schemeClr val="tx1"/>
                </a:solidFill>
                <a:effectLst>
                  <a:outerShdw blurRad="38100" dist="38100" dir="2700000" algn="tl">
                    <a:srgbClr val="000000">
                      <a:alpha val="43137"/>
                    </a:srgbClr>
                  </a:outerShdw>
                </a:effectLst>
                <a:latin typeface="Arial Black" pitchFamily="34" charset="0"/>
                <a:ea typeface="Times New Roman"/>
                <a:cs typeface="Times New Roman"/>
              </a:rPr>
              <a:t>NARCISSISM: </a:t>
            </a:r>
          </a:p>
          <a:p>
            <a:pPr marL="0" marR="0" algn="ctr">
              <a:lnSpc>
                <a:spcPct val="115000"/>
              </a:lnSpc>
              <a:spcBef>
                <a:spcPts val="0"/>
              </a:spcBef>
              <a:spcAft>
                <a:spcPts val="1000"/>
              </a:spcAft>
            </a:pPr>
            <a:r>
              <a:rPr lang="en-IN" sz="5100" dirty="0" smtClean="0">
                <a:latin typeface="Times New Roman"/>
                <a:ea typeface="Times New Roman"/>
                <a:cs typeface="Times New Roman"/>
              </a:rPr>
              <a:t>Obsessive and exclusive interest in one’s own self</a:t>
            </a:r>
            <a:r>
              <a:rPr lang="en-IN" dirty="0" smtClean="0">
                <a:latin typeface="Times New Roman"/>
                <a:ea typeface="Times New Roman"/>
                <a:cs typeface="Times New Roman"/>
              </a:rPr>
              <a:t>.</a:t>
            </a:r>
            <a:endParaRPr lang="en-US" dirty="0" smtClean="0">
              <a:ea typeface="Times New Roman"/>
              <a:cs typeface="Times New Roman"/>
            </a:endParaRPr>
          </a:p>
          <a:p>
            <a:pPr marL="0" marR="0" algn="ctr">
              <a:lnSpc>
                <a:spcPct val="115000"/>
              </a:lnSpc>
              <a:spcBef>
                <a:spcPts val="0"/>
              </a:spcBef>
              <a:spcAft>
                <a:spcPts val="1000"/>
              </a:spcAft>
              <a:buNone/>
            </a:pPr>
            <a:r>
              <a:rPr lang="en-IN" dirty="0" smtClean="0">
                <a:latin typeface="Times New Roman"/>
                <a:ea typeface="Times New Roman"/>
                <a:cs typeface="Times New Roman"/>
              </a:rPr>
              <a:t> </a:t>
            </a:r>
          </a:p>
          <a:p>
            <a:pPr marL="0" marR="0" algn="ctr">
              <a:lnSpc>
                <a:spcPct val="115000"/>
              </a:lnSpc>
              <a:spcBef>
                <a:spcPts val="0"/>
              </a:spcBef>
              <a:spcAft>
                <a:spcPts val="1000"/>
              </a:spcAft>
              <a:buNone/>
            </a:pPr>
            <a:endParaRPr lang="en-IN" dirty="0" smtClean="0">
              <a:latin typeface="Times New Roman"/>
              <a:ea typeface="Times New Roman"/>
              <a:cs typeface="Times New Roman"/>
            </a:endParaRPr>
          </a:p>
          <a:p>
            <a:pPr marL="0" marR="0" algn="ctr">
              <a:lnSpc>
                <a:spcPct val="115000"/>
              </a:lnSpc>
              <a:spcBef>
                <a:spcPts val="0"/>
              </a:spcBef>
              <a:spcAft>
                <a:spcPts val="1000"/>
              </a:spcAft>
              <a:buNone/>
            </a:pPr>
            <a:endParaRPr lang="en-IN" dirty="0" smtClean="0">
              <a:latin typeface="Times New Roman"/>
              <a:ea typeface="Times New Roman"/>
              <a:cs typeface="Times New Roman"/>
            </a:endParaRPr>
          </a:p>
          <a:p>
            <a:pPr marL="0" marR="0" algn="ctr">
              <a:lnSpc>
                <a:spcPct val="115000"/>
              </a:lnSpc>
              <a:spcBef>
                <a:spcPts val="0"/>
              </a:spcBef>
              <a:spcAft>
                <a:spcPts val="1000"/>
              </a:spcAft>
              <a:buNone/>
            </a:pPr>
            <a:endParaRPr lang="en-US" dirty="0" smtClean="0">
              <a:ea typeface="Times New Roman"/>
              <a:cs typeface="Times New Roman"/>
            </a:endParaRPr>
          </a:p>
          <a:p>
            <a:pPr marL="0" marR="0" algn="ctr">
              <a:lnSpc>
                <a:spcPct val="115000"/>
              </a:lnSpc>
              <a:spcBef>
                <a:spcPts val="0"/>
              </a:spcBef>
              <a:spcAft>
                <a:spcPts val="1000"/>
              </a:spcAft>
              <a:buNone/>
            </a:pPr>
            <a:r>
              <a:rPr lang="en-IN" sz="4500" b="1" dirty="0" smtClean="0">
                <a:solidFill>
                  <a:schemeClr val="tx1"/>
                </a:solidFill>
                <a:effectLst>
                  <a:outerShdw blurRad="38100" dist="38100" dir="2700000" algn="tl">
                    <a:srgbClr val="000000">
                      <a:alpha val="43137"/>
                    </a:srgbClr>
                  </a:outerShdw>
                </a:effectLst>
                <a:latin typeface="Arial Black" pitchFamily="34" charset="0"/>
                <a:ea typeface="Times New Roman"/>
                <a:cs typeface="Times New Roman"/>
              </a:rPr>
              <a:t>OEDIPUS COMPLEX</a:t>
            </a:r>
            <a:r>
              <a:rPr lang="en-IN" sz="4500" b="1"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rPr>
              <a:t>:</a:t>
            </a:r>
            <a:endParaRPr lang="en-US" sz="4500" b="1"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endParaRPr>
          </a:p>
          <a:p>
            <a:pPr marL="0" marR="0" algn="ctr">
              <a:lnSpc>
                <a:spcPct val="115000"/>
              </a:lnSpc>
              <a:spcBef>
                <a:spcPts val="0"/>
              </a:spcBef>
              <a:spcAft>
                <a:spcPts val="1000"/>
              </a:spcAft>
            </a:pPr>
            <a:r>
              <a:rPr lang="en-IN" dirty="0" smtClean="0">
                <a:latin typeface="Times New Roman"/>
                <a:ea typeface="Times New Roman"/>
                <a:cs typeface="Times New Roman"/>
              </a:rPr>
              <a:t>                </a:t>
            </a:r>
            <a:r>
              <a:rPr lang="en-IN" sz="5100" dirty="0" smtClean="0">
                <a:latin typeface="Times New Roman"/>
                <a:ea typeface="Times New Roman"/>
                <a:cs typeface="Times New Roman"/>
              </a:rPr>
              <a:t>Attachment of the child to the parent of the opposite sex, accompanied by envious feelings towards the parent of the same sex.</a:t>
            </a:r>
            <a:endParaRPr lang="en-US" dirty="0" smtClean="0">
              <a:ea typeface="Times New Roman"/>
              <a:cs typeface="Times New Roman"/>
            </a:endParaRPr>
          </a:p>
          <a:p>
            <a:pPr marL="0" marR="0" algn="ctr">
              <a:lnSpc>
                <a:spcPct val="115000"/>
              </a:lnSpc>
              <a:spcBef>
                <a:spcPts val="0"/>
              </a:spcBef>
              <a:spcAft>
                <a:spcPts val="1000"/>
              </a:spcAft>
              <a:buNone/>
            </a:pPr>
            <a:r>
              <a:rPr lang="en-IN" dirty="0" smtClean="0">
                <a:effectLst>
                  <a:outerShdw blurRad="38100" dist="38100" dir="2700000" algn="tl">
                    <a:srgbClr val="000000">
                      <a:alpha val="43137"/>
                    </a:srgbClr>
                  </a:outerShdw>
                </a:effectLst>
                <a:latin typeface="Times New Roman"/>
                <a:ea typeface="Times New Roman"/>
                <a:cs typeface="Times New Roman"/>
              </a:rPr>
              <a:t> </a:t>
            </a:r>
            <a:endParaRPr lang="en-US" dirty="0" smtClean="0">
              <a:effectLst>
                <a:outerShdw blurRad="38100" dist="38100" dir="2700000" algn="tl">
                  <a:srgbClr val="000000">
                    <a:alpha val="43137"/>
                  </a:srgbClr>
                </a:outerShdw>
              </a:effectLst>
              <a:ea typeface="Times New Roman"/>
              <a:cs typeface="Times New Roman"/>
            </a:endParaRPr>
          </a:p>
          <a:p>
            <a:pPr marL="0" marR="0" algn="ctr">
              <a:lnSpc>
                <a:spcPct val="115000"/>
              </a:lnSpc>
              <a:spcBef>
                <a:spcPts val="0"/>
              </a:spcBef>
              <a:spcAft>
                <a:spcPts val="1000"/>
              </a:spcAft>
              <a:buNone/>
            </a:pPr>
            <a:r>
              <a:rPr lang="en-IN" sz="5100" dirty="0" smtClean="0">
                <a:latin typeface="Times New Roman"/>
                <a:ea typeface="Times New Roman"/>
                <a:cs typeface="Times New Roman"/>
              </a:rPr>
              <a:t>.</a:t>
            </a:r>
            <a:endParaRPr lang="en-US" dirty="0" smtClean="0">
              <a:ea typeface="Times New Roman"/>
              <a:cs typeface="Times New Roman"/>
            </a:endParaRPr>
          </a:p>
          <a:p>
            <a:pPr algn="ctr"/>
            <a:endParaRPr lang="en-US" dirty="0"/>
          </a:p>
        </p:txBody>
      </p:sp>
      <p:pic>
        <p:nvPicPr>
          <p:cNvPr id="4" name="Picture 3" descr="NDragon-300x298.jpg"/>
          <p:cNvPicPr>
            <a:picLocks noChangeAspect="1"/>
          </p:cNvPicPr>
          <p:nvPr/>
        </p:nvPicPr>
        <p:blipFill>
          <a:blip r:embed="rId2"/>
          <a:stretch>
            <a:fillRect/>
          </a:stretch>
        </p:blipFill>
        <p:spPr>
          <a:xfrm>
            <a:off x="5638800" y="-228600"/>
            <a:ext cx="3505200" cy="3371850"/>
          </a:xfrm>
          <a:prstGeom prst="rect">
            <a:avLst/>
          </a:prstGeom>
        </p:spPr>
      </p:pic>
      <p:pic>
        <p:nvPicPr>
          <p:cNvPr id="5" name="Picture 4" descr="oedipus_complex_by_marvipacete-d5vy3yo.jpg"/>
          <p:cNvPicPr>
            <a:picLocks noChangeAspect="1"/>
          </p:cNvPicPr>
          <p:nvPr/>
        </p:nvPicPr>
        <p:blipFill>
          <a:blip r:embed="rId3" cstate="print"/>
          <a:stretch>
            <a:fillRect/>
          </a:stretch>
        </p:blipFill>
        <p:spPr>
          <a:xfrm>
            <a:off x="5791200" y="3581400"/>
            <a:ext cx="3124200" cy="2586038"/>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3">
            <a:schemeClr val="lt1"/>
          </a:lnRef>
          <a:fillRef idx="1">
            <a:schemeClr val="accent1"/>
          </a:fillRef>
          <a:effectRef idx="1">
            <a:schemeClr val="accent1"/>
          </a:effectRef>
          <a:fontRef idx="minor">
            <a:schemeClr val="lt1"/>
          </a:fontRef>
        </p:style>
        <p:txBody>
          <a:bodyPr>
            <a:normAutofit/>
          </a:bodyPr>
          <a:lstStyle/>
          <a:p>
            <a:pPr marL="0" marR="0" algn="ctr">
              <a:lnSpc>
                <a:spcPct val="115000"/>
              </a:lnSpc>
              <a:spcBef>
                <a:spcPts val="0"/>
              </a:spcBef>
              <a:spcAft>
                <a:spcPts val="1000"/>
              </a:spcAft>
              <a:buNone/>
            </a:pPr>
            <a:r>
              <a:rPr lang="en-IN" b="1" dirty="0" smtClean="0">
                <a:latin typeface="Times New Roman"/>
                <a:ea typeface="Times New Roman"/>
                <a:cs typeface="Times New Roman"/>
              </a:rPr>
              <a:t>PARANOID :</a:t>
            </a:r>
            <a:r>
              <a:rPr lang="en-IN" dirty="0" smtClean="0">
                <a:latin typeface="Times New Roman"/>
                <a:ea typeface="Times New Roman"/>
                <a:cs typeface="Times New Roman"/>
              </a:rPr>
              <a:t>   </a:t>
            </a:r>
          </a:p>
          <a:p>
            <a:pPr marL="0" marR="0" algn="ctr">
              <a:lnSpc>
                <a:spcPct val="115000"/>
              </a:lnSpc>
              <a:spcBef>
                <a:spcPts val="0"/>
              </a:spcBef>
              <a:spcAft>
                <a:spcPts val="1000"/>
              </a:spcAft>
            </a:pPr>
            <a:r>
              <a:rPr lang="en-IN" dirty="0" smtClean="0">
                <a:latin typeface="Times New Roman"/>
                <a:ea typeface="Times New Roman"/>
                <a:cs typeface="Times New Roman"/>
              </a:rPr>
              <a:t>An adjective applied to individuals who are over –suspicious</a:t>
            </a:r>
          </a:p>
          <a:p>
            <a:pPr marL="0" marR="0" algn="ctr">
              <a:lnSpc>
                <a:spcPct val="115000"/>
              </a:lnSpc>
              <a:spcBef>
                <a:spcPts val="0"/>
              </a:spcBef>
              <a:spcAft>
                <a:spcPts val="1000"/>
              </a:spcAft>
            </a:pPr>
            <a:endParaRPr lang="en-IN" dirty="0" smtClean="0">
              <a:latin typeface="Times New Roman"/>
              <a:ea typeface="Times New Roman"/>
              <a:cs typeface="Times New Roman"/>
            </a:endParaRPr>
          </a:p>
          <a:p>
            <a:pPr marL="0" marR="0" algn="ctr">
              <a:lnSpc>
                <a:spcPct val="115000"/>
              </a:lnSpc>
              <a:spcBef>
                <a:spcPts val="0"/>
              </a:spcBef>
              <a:spcAft>
                <a:spcPts val="1000"/>
              </a:spcAft>
              <a:buNone/>
            </a:pPr>
            <a:endParaRPr lang="en-US" b="1" dirty="0" smtClean="0">
              <a:latin typeface="Times New Roman"/>
              <a:ea typeface="Times New Roman"/>
              <a:cs typeface="Times New Roman"/>
            </a:endParaRPr>
          </a:p>
          <a:p>
            <a:pPr marL="0" marR="0" algn="ctr">
              <a:lnSpc>
                <a:spcPct val="115000"/>
              </a:lnSpc>
              <a:spcBef>
                <a:spcPts val="0"/>
              </a:spcBef>
              <a:spcAft>
                <a:spcPts val="1000"/>
              </a:spcAft>
              <a:buNone/>
            </a:pPr>
            <a:endParaRPr lang="en-IN" b="1" dirty="0" smtClean="0">
              <a:latin typeface="Times New Roman"/>
              <a:ea typeface="Times New Roman"/>
              <a:cs typeface="Times New Roman"/>
            </a:endParaRPr>
          </a:p>
          <a:p>
            <a:pPr marL="0" marR="0" algn="ctr">
              <a:spcBef>
                <a:spcPts val="0"/>
              </a:spcBef>
              <a:spcAft>
                <a:spcPts val="1000"/>
              </a:spcAft>
              <a:buNone/>
            </a:pPr>
            <a:r>
              <a:rPr lang="en-IN" b="1" dirty="0" smtClean="0">
                <a:latin typeface="Times New Roman"/>
                <a:ea typeface="Times New Roman"/>
                <a:cs typeface="Times New Roman"/>
              </a:rPr>
              <a:t>PEDOPHILIA:</a:t>
            </a:r>
            <a:r>
              <a:rPr lang="en-IN" dirty="0" smtClean="0">
                <a:latin typeface="Times New Roman"/>
                <a:ea typeface="Times New Roman"/>
                <a:cs typeface="Times New Roman"/>
              </a:rPr>
              <a:t>  Unnatural desire for sexual relation with children. </a:t>
            </a:r>
            <a:endParaRPr lang="en-US" dirty="0">
              <a:ea typeface="Times New Roman"/>
              <a:cs typeface="Times New Roman"/>
            </a:endParaRPr>
          </a:p>
          <a:p>
            <a:pPr marL="0" marR="0" algn="ctr">
              <a:lnSpc>
                <a:spcPct val="115000"/>
              </a:lnSpc>
              <a:spcBef>
                <a:spcPts val="0"/>
              </a:spcBef>
              <a:spcAft>
                <a:spcPts val="1000"/>
              </a:spcAft>
              <a:buNone/>
            </a:pPr>
            <a:endParaRPr lang="en-US" dirty="0"/>
          </a:p>
        </p:txBody>
      </p:sp>
      <p:pic>
        <p:nvPicPr>
          <p:cNvPr id="4" name="Picture 3" descr="paranoid2.jpg"/>
          <p:cNvPicPr>
            <a:picLocks noChangeAspect="1"/>
          </p:cNvPicPr>
          <p:nvPr/>
        </p:nvPicPr>
        <p:blipFill>
          <a:blip r:embed="rId2"/>
          <a:stretch>
            <a:fillRect/>
          </a:stretch>
        </p:blipFill>
        <p:spPr>
          <a:xfrm>
            <a:off x="2057400" y="1752600"/>
            <a:ext cx="5562600" cy="1905000"/>
          </a:xfrm>
          <a:prstGeom prst="rect">
            <a:avLst/>
          </a:prstGeom>
        </p:spPr>
      </p:pic>
      <p:pic>
        <p:nvPicPr>
          <p:cNvPr id="5" name="Picture 4" descr="will-lgbt-add-pedophilia-as-sexual-orientation-gay-same-sex-all-love-not.jpg"/>
          <p:cNvPicPr>
            <a:picLocks noChangeAspect="1"/>
          </p:cNvPicPr>
          <p:nvPr/>
        </p:nvPicPr>
        <p:blipFill>
          <a:blip r:embed="rId3"/>
          <a:stretch>
            <a:fillRect/>
          </a:stretch>
        </p:blipFill>
        <p:spPr>
          <a:xfrm>
            <a:off x="1600200" y="5029200"/>
            <a:ext cx="6096000" cy="15240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marR="0" algn="ctr">
              <a:lnSpc>
                <a:spcPct val="115000"/>
              </a:lnSpc>
              <a:spcBef>
                <a:spcPts val="0"/>
              </a:spcBef>
              <a:spcAft>
                <a:spcPts val="1000"/>
              </a:spcAft>
              <a:buNone/>
            </a:pPr>
            <a:endParaRPr lang="en-IN" b="1" dirty="0" smtClean="0">
              <a:solidFill>
                <a:srgbClr val="FFFF00"/>
              </a:solidFill>
              <a:effectLst>
                <a:outerShdw blurRad="38100" dist="38100" dir="2700000" algn="tl">
                  <a:srgbClr val="000000">
                    <a:alpha val="43137"/>
                  </a:srgbClr>
                </a:outerShdw>
              </a:effectLst>
              <a:latin typeface="Arial Black" pitchFamily="34" charset="0"/>
              <a:ea typeface="Times New Roman"/>
              <a:cs typeface="Times New Roman"/>
            </a:endParaRPr>
          </a:p>
          <a:p>
            <a:pPr marL="0" marR="0" algn="ctr">
              <a:lnSpc>
                <a:spcPct val="115000"/>
              </a:lnSpc>
              <a:spcBef>
                <a:spcPts val="0"/>
              </a:spcBef>
              <a:spcAft>
                <a:spcPts val="1000"/>
              </a:spcAft>
              <a:buNone/>
            </a:pPr>
            <a:r>
              <a:rPr lang="en-IN" b="1" dirty="0" smtClean="0">
                <a:solidFill>
                  <a:srgbClr val="FF0000"/>
                </a:solidFill>
                <a:effectLst>
                  <a:outerShdw blurRad="38100" dist="38100" dir="2700000" algn="tl">
                    <a:srgbClr val="000000">
                      <a:alpha val="43137"/>
                    </a:srgbClr>
                  </a:outerShdw>
                </a:effectLst>
                <a:latin typeface="Arial Black" pitchFamily="34" charset="0"/>
                <a:ea typeface="Times New Roman"/>
                <a:cs typeface="Times New Roman"/>
              </a:rPr>
              <a:t>PANIC ATTACK </a:t>
            </a:r>
            <a:r>
              <a:rPr lang="en-IN" b="1" dirty="0" smtClean="0">
                <a:solidFill>
                  <a:srgbClr val="FF0000"/>
                </a:solidFill>
                <a:latin typeface="Arial Black" pitchFamily="34" charset="0"/>
                <a:ea typeface="Times New Roman"/>
                <a:cs typeface="Times New Roman"/>
              </a:rPr>
              <a:t>: </a:t>
            </a:r>
            <a:endParaRPr lang="en-US" b="1" dirty="0" smtClean="0">
              <a:solidFill>
                <a:srgbClr val="FF0000"/>
              </a:solidFill>
              <a:latin typeface="Arial Black" pitchFamily="34" charset="0"/>
              <a:ea typeface="Times New Roman"/>
              <a:cs typeface="Times New Roman"/>
            </a:endParaRPr>
          </a:p>
          <a:p>
            <a:pPr marL="0" marR="0" algn="ctr">
              <a:lnSpc>
                <a:spcPct val="115000"/>
              </a:lnSpc>
              <a:spcBef>
                <a:spcPts val="0"/>
              </a:spcBef>
              <a:spcAft>
                <a:spcPts val="1000"/>
              </a:spcAft>
              <a:buNone/>
            </a:pPr>
            <a:r>
              <a:rPr lang="en-IN" dirty="0" smtClean="0">
                <a:latin typeface="Times New Roman"/>
                <a:ea typeface="Times New Roman"/>
                <a:cs typeface="Times New Roman"/>
              </a:rPr>
              <a:t>Intense feelings of fear or terror that occur suddenly and intermittently without warning</a:t>
            </a:r>
          </a:p>
          <a:p>
            <a:pPr marL="0" marR="0" algn="ctr">
              <a:lnSpc>
                <a:spcPct val="115000"/>
              </a:lnSpc>
              <a:spcBef>
                <a:spcPts val="0"/>
              </a:spcBef>
              <a:spcAft>
                <a:spcPts val="1000"/>
              </a:spcAft>
              <a:buNone/>
            </a:pPr>
            <a:endParaRPr lang="en-IN" dirty="0" smtClean="0">
              <a:latin typeface="Times New Roman"/>
              <a:ea typeface="Times New Roman"/>
              <a:cs typeface="Times New Roman"/>
            </a:endParaRPr>
          </a:p>
          <a:p>
            <a:pPr marL="0" marR="0" algn="ctr">
              <a:lnSpc>
                <a:spcPct val="115000"/>
              </a:lnSpc>
              <a:spcBef>
                <a:spcPts val="0"/>
              </a:spcBef>
              <a:spcAft>
                <a:spcPts val="1000"/>
              </a:spcAft>
              <a:buNone/>
            </a:pPr>
            <a:endParaRPr lang="en-IN" dirty="0" smtClean="0">
              <a:latin typeface="Times New Roman"/>
              <a:ea typeface="Times New Roman"/>
              <a:cs typeface="Times New Roman"/>
            </a:endParaRPr>
          </a:p>
          <a:p>
            <a:pPr marL="0" marR="0" algn="ctr">
              <a:lnSpc>
                <a:spcPct val="115000"/>
              </a:lnSpc>
              <a:spcBef>
                <a:spcPts val="0"/>
              </a:spcBef>
              <a:spcAft>
                <a:spcPts val="1000"/>
              </a:spcAft>
              <a:buNone/>
            </a:pPr>
            <a:endParaRPr lang="en-IN" b="1" dirty="0" smtClean="0">
              <a:latin typeface="Times New Roman"/>
              <a:ea typeface="Times New Roman"/>
              <a:cs typeface="Times New Roman"/>
            </a:endParaRPr>
          </a:p>
          <a:p>
            <a:pPr marL="0" marR="0" algn="ctr">
              <a:lnSpc>
                <a:spcPct val="115000"/>
              </a:lnSpc>
              <a:spcBef>
                <a:spcPts val="0"/>
              </a:spcBef>
              <a:spcAft>
                <a:spcPts val="1000"/>
              </a:spcAft>
              <a:buNone/>
            </a:pPr>
            <a:r>
              <a:rPr lang="en-IN" sz="3600" b="1" dirty="0" smtClean="0">
                <a:solidFill>
                  <a:srgbClr val="FF0000"/>
                </a:solidFill>
                <a:latin typeface="Arial Black" pitchFamily="34" charset="0"/>
                <a:ea typeface="Times New Roman"/>
                <a:cs typeface="Times New Roman"/>
              </a:rPr>
              <a:t>POVERTY OF SPEECH :</a:t>
            </a:r>
          </a:p>
          <a:p>
            <a:pPr marL="0" marR="0" algn="ctr">
              <a:lnSpc>
                <a:spcPct val="115000"/>
              </a:lnSpc>
              <a:spcBef>
                <a:spcPts val="0"/>
              </a:spcBef>
              <a:spcAft>
                <a:spcPts val="1000"/>
              </a:spcAft>
              <a:buNone/>
            </a:pPr>
            <a:r>
              <a:rPr lang="en-IN" sz="3600" b="1" dirty="0" smtClean="0">
                <a:solidFill>
                  <a:srgbClr val="FF0000"/>
                </a:solidFill>
                <a:latin typeface="Arial Black" pitchFamily="34" charset="0"/>
                <a:ea typeface="Times New Roman"/>
                <a:cs typeface="Times New Roman"/>
              </a:rPr>
              <a:t> </a:t>
            </a:r>
            <a:r>
              <a:rPr lang="en-IN" sz="2800" dirty="0" smtClean="0">
                <a:latin typeface="Times New Roman" panose="02020603050405020304" pitchFamily="18" charset="0"/>
                <a:ea typeface="Times New Roman"/>
                <a:cs typeface="Times New Roman" panose="02020603050405020304" pitchFamily="18" charset="0"/>
              </a:rPr>
              <a:t>Decreased</a:t>
            </a:r>
            <a:r>
              <a:rPr lang="en-IN" sz="2800" b="1" dirty="0" smtClean="0">
                <a:latin typeface="Times New Roman" panose="02020603050405020304" pitchFamily="18" charset="0"/>
                <a:ea typeface="Times New Roman"/>
                <a:cs typeface="Times New Roman" panose="02020603050405020304" pitchFamily="18" charset="0"/>
              </a:rPr>
              <a:t> </a:t>
            </a:r>
            <a:r>
              <a:rPr lang="en-IN" sz="2800" dirty="0" smtClean="0">
                <a:latin typeface="Times New Roman" panose="02020603050405020304" pitchFamily="18" charset="0"/>
                <a:ea typeface="Times New Roman"/>
                <a:cs typeface="Times New Roman" panose="02020603050405020304" pitchFamily="18" charset="0"/>
              </a:rPr>
              <a:t>speech production</a:t>
            </a:r>
            <a:endParaRPr lang="en-US" sz="3600" dirty="0">
              <a:latin typeface="Times New Roman" panose="02020603050405020304" pitchFamily="18" charset="0"/>
              <a:cs typeface="Times New Roman" panose="02020603050405020304" pitchFamily="18" charset="0"/>
            </a:endParaRPr>
          </a:p>
        </p:txBody>
      </p:sp>
      <p:pic>
        <p:nvPicPr>
          <p:cNvPr id="4" name="Picture 3" descr="download.jpg"/>
          <p:cNvPicPr>
            <a:picLocks noChangeAspect="1"/>
          </p:cNvPicPr>
          <p:nvPr/>
        </p:nvPicPr>
        <p:blipFill>
          <a:blip r:embed="rId2"/>
          <a:stretch>
            <a:fillRect/>
          </a:stretch>
        </p:blipFill>
        <p:spPr>
          <a:xfrm>
            <a:off x="3433762" y="2424112"/>
            <a:ext cx="2276475" cy="2009775"/>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style>
          <a:lnRef idx="1">
            <a:schemeClr val="accent3"/>
          </a:lnRef>
          <a:fillRef idx="2">
            <a:schemeClr val="accent3"/>
          </a:fillRef>
          <a:effectRef idx="1">
            <a:schemeClr val="accent3"/>
          </a:effectRef>
          <a:fontRef idx="minor">
            <a:schemeClr val="dk1"/>
          </a:fontRef>
        </p:style>
        <p:txBody>
          <a:bodyPr>
            <a:normAutofit/>
          </a:bodyPr>
          <a:lstStyle/>
          <a:p>
            <a:pPr marL="0" marR="0" algn="ctr">
              <a:lnSpc>
                <a:spcPct val="115000"/>
              </a:lnSpc>
              <a:spcBef>
                <a:spcPts val="0"/>
              </a:spcBef>
              <a:spcAft>
                <a:spcPts val="1000"/>
              </a:spcAft>
              <a:buNone/>
            </a:pPr>
            <a:endParaRPr lang="en-IN" b="1" dirty="0" smtClean="0">
              <a:latin typeface="Times New Roman"/>
              <a:ea typeface="Times New Roman"/>
              <a:cs typeface="Times New Roman"/>
            </a:endParaRPr>
          </a:p>
          <a:p>
            <a:pPr marL="0" marR="0" algn="ctr">
              <a:lnSpc>
                <a:spcPct val="115000"/>
              </a:lnSpc>
              <a:spcBef>
                <a:spcPts val="0"/>
              </a:spcBef>
              <a:spcAft>
                <a:spcPts val="1000"/>
              </a:spcAft>
              <a:buNone/>
            </a:pPr>
            <a:r>
              <a:rPr lang="en-IN" sz="3600" b="1" dirty="0" smtClean="0">
                <a:solidFill>
                  <a:srgbClr val="FF0000"/>
                </a:solidFill>
                <a:latin typeface="Arial Black" pitchFamily="34" charset="0"/>
                <a:ea typeface="Times New Roman"/>
                <a:cs typeface="Times New Roman"/>
              </a:rPr>
              <a:t>STUTTERING :</a:t>
            </a:r>
            <a:r>
              <a:rPr lang="en-IN" sz="3600" dirty="0" smtClean="0">
                <a:solidFill>
                  <a:srgbClr val="FF0000"/>
                </a:solidFill>
                <a:latin typeface="Arial Black" pitchFamily="34" charset="0"/>
                <a:ea typeface="Times New Roman"/>
                <a:cs typeface="Times New Roman"/>
              </a:rPr>
              <a:t> </a:t>
            </a:r>
            <a:endParaRPr lang="en-US" sz="3600" dirty="0" smtClean="0">
              <a:solidFill>
                <a:srgbClr val="FF0000"/>
              </a:solidFill>
              <a:latin typeface="Arial Black" pitchFamily="34" charset="0"/>
              <a:ea typeface="Times New Roman"/>
              <a:cs typeface="Times New Roman"/>
            </a:endParaRPr>
          </a:p>
          <a:p>
            <a:pPr marL="0" marR="0" algn="ctr">
              <a:lnSpc>
                <a:spcPct val="115000"/>
              </a:lnSpc>
              <a:spcBef>
                <a:spcPts val="0"/>
              </a:spcBef>
              <a:spcAft>
                <a:spcPts val="1000"/>
              </a:spcAft>
            </a:pPr>
            <a:r>
              <a:rPr lang="en-IN" dirty="0" smtClean="0">
                <a:latin typeface="Times New Roman"/>
                <a:ea typeface="Times New Roman"/>
                <a:cs typeface="Times New Roman"/>
              </a:rPr>
              <a:t>Repetitive or prolonged sounds or syllabus with pauses and monosyllabic broken words. </a:t>
            </a:r>
            <a:endParaRPr lang="en-US" dirty="0" smtClean="0">
              <a:ea typeface="Times New Roman"/>
              <a:cs typeface="Times New Roman"/>
            </a:endParaRPr>
          </a:p>
          <a:p>
            <a:pPr algn="ctr"/>
            <a:endParaRPr lang="en-US" dirty="0" smtClean="0"/>
          </a:p>
          <a:p>
            <a:pPr algn="ctr"/>
            <a:endParaRPr lang="en-US" dirty="0"/>
          </a:p>
        </p:txBody>
      </p:sp>
      <p:pic>
        <p:nvPicPr>
          <p:cNvPr id="4" name="Picture 3" descr="images.jpg"/>
          <p:cNvPicPr>
            <a:picLocks noChangeAspect="1"/>
          </p:cNvPicPr>
          <p:nvPr/>
        </p:nvPicPr>
        <p:blipFill>
          <a:blip r:embed="rId2"/>
          <a:stretch>
            <a:fillRect/>
          </a:stretch>
        </p:blipFill>
        <p:spPr>
          <a:xfrm>
            <a:off x="1828800" y="3200400"/>
            <a:ext cx="5638800" cy="24384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429000"/>
          </a:xfrm>
        </p:spPr>
        <p:style>
          <a:lnRef idx="3">
            <a:schemeClr val="lt1"/>
          </a:lnRef>
          <a:fillRef idx="1">
            <a:schemeClr val="accent2"/>
          </a:fillRef>
          <a:effectRef idx="1">
            <a:schemeClr val="accent2"/>
          </a:effectRef>
          <a:fontRef idx="minor">
            <a:schemeClr val="lt1"/>
          </a:fontRef>
        </p:style>
        <p:txBody>
          <a:bodyPr>
            <a:normAutofit/>
          </a:bodyPr>
          <a:lstStyle/>
          <a:p>
            <a:pPr marL="0" marR="0" algn="ctr">
              <a:lnSpc>
                <a:spcPct val="115000"/>
              </a:lnSpc>
              <a:spcBef>
                <a:spcPts val="0"/>
              </a:spcBef>
              <a:spcAft>
                <a:spcPts val="1000"/>
              </a:spcAft>
              <a:buNone/>
            </a:pPr>
            <a:r>
              <a:rPr lang="en-IN" b="1" dirty="0" smtClean="0">
                <a:solidFill>
                  <a:srgbClr val="FFFF00"/>
                </a:solidFill>
                <a:latin typeface="Arial Black" pitchFamily="34" charset="0"/>
                <a:ea typeface="Times New Roman"/>
                <a:cs typeface="Times New Roman"/>
              </a:rPr>
              <a:t>SUNDOWING  SYNDROME : </a:t>
            </a:r>
            <a:endParaRPr lang="en-US" b="1" dirty="0" smtClean="0">
              <a:solidFill>
                <a:srgbClr val="FFFF00"/>
              </a:solidFill>
              <a:latin typeface="Arial Black" pitchFamily="34" charset="0"/>
              <a:ea typeface="Times New Roman"/>
              <a:cs typeface="Times New Roman"/>
            </a:endParaRPr>
          </a:p>
          <a:p>
            <a:pPr marL="0" marR="0" algn="ctr">
              <a:lnSpc>
                <a:spcPct val="115000"/>
              </a:lnSpc>
              <a:spcBef>
                <a:spcPts val="0"/>
              </a:spcBef>
              <a:spcAft>
                <a:spcPts val="1000"/>
              </a:spcAft>
            </a:pPr>
            <a:r>
              <a:rPr lang="en-IN" dirty="0" smtClean="0">
                <a:latin typeface="Times New Roman"/>
                <a:ea typeface="Times New Roman"/>
                <a:cs typeface="Times New Roman"/>
              </a:rPr>
              <a:t>A phenomenon in dementia in which the symptoms of restlessness and confusion seem to worsen in the late afternoon ,evening or during night hours. </a:t>
            </a:r>
            <a:endParaRPr lang="en-US" dirty="0" smtClean="0">
              <a:ea typeface="Times New Roman"/>
              <a:cs typeface="Times New Roman"/>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style>
          <a:lnRef idx="3">
            <a:schemeClr val="lt1"/>
          </a:lnRef>
          <a:fillRef idx="1">
            <a:schemeClr val="accent2"/>
          </a:fillRef>
          <a:effectRef idx="1">
            <a:schemeClr val="accent2"/>
          </a:effectRef>
          <a:fontRef idx="minor">
            <a:schemeClr val="lt1"/>
          </a:fontRef>
        </p:style>
        <p:txBody>
          <a:bodyPr/>
          <a:lstStyle/>
          <a:p>
            <a:pPr marL="0" marR="0" algn="ctr">
              <a:lnSpc>
                <a:spcPct val="115000"/>
              </a:lnSpc>
              <a:spcBef>
                <a:spcPts val="0"/>
              </a:spcBef>
              <a:spcAft>
                <a:spcPts val="1000"/>
              </a:spcAft>
              <a:buNone/>
            </a:pPr>
            <a:r>
              <a:rPr lang="en-IN" b="1" dirty="0" smtClean="0">
                <a:solidFill>
                  <a:srgbClr val="FFFF00"/>
                </a:solidFill>
                <a:latin typeface="Arial Black" pitchFamily="34" charset="0"/>
                <a:ea typeface="Times New Roman"/>
                <a:cs typeface="Times New Roman"/>
              </a:rPr>
              <a:t>TARDIVE DYSKINESIA:</a:t>
            </a:r>
            <a:r>
              <a:rPr lang="en-IN" dirty="0" smtClean="0">
                <a:solidFill>
                  <a:srgbClr val="FFFF00"/>
                </a:solidFill>
                <a:latin typeface="Arial Black" pitchFamily="34" charset="0"/>
                <a:ea typeface="Times New Roman"/>
                <a:cs typeface="Times New Roman"/>
              </a:rPr>
              <a:t> </a:t>
            </a:r>
            <a:endParaRPr lang="en-US" dirty="0" smtClean="0">
              <a:solidFill>
                <a:srgbClr val="FFFF00"/>
              </a:solidFill>
              <a:latin typeface="Arial Black" pitchFamily="34" charset="0"/>
              <a:ea typeface="Times New Roman"/>
              <a:cs typeface="Times New Roman"/>
            </a:endParaRPr>
          </a:p>
          <a:p>
            <a:pPr marL="0" marR="0" algn="ctr">
              <a:lnSpc>
                <a:spcPct val="115000"/>
              </a:lnSpc>
              <a:spcBef>
                <a:spcPts val="0"/>
              </a:spcBef>
              <a:spcAft>
                <a:spcPts val="1000"/>
              </a:spcAft>
            </a:pPr>
            <a:r>
              <a:rPr lang="en-IN" dirty="0" smtClean="0">
                <a:latin typeface="Times New Roman"/>
                <a:ea typeface="Times New Roman"/>
                <a:cs typeface="Times New Roman"/>
              </a:rPr>
              <a:t>Syndrome of symptoms characterised by bizarre facial and tongue movements, a stiff neck ,and difficulty  swallowing . it may occurs as an adverse effect of long term therapy with some antipsychotic medications</a:t>
            </a:r>
            <a:endParaRPr lang="en-US" dirty="0"/>
          </a:p>
        </p:txBody>
      </p:sp>
      <p:pic>
        <p:nvPicPr>
          <p:cNvPr id="4" name="Picture 3" descr="Tardive-Dyskinesia.jpg"/>
          <p:cNvPicPr>
            <a:picLocks noChangeAspect="1"/>
          </p:cNvPicPr>
          <p:nvPr/>
        </p:nvPicPr>
        <p:blipFill>
          <a:blip r:embed="rId2"/>
          <a:stretch>
            <a:fillRect/>
          </a:stretch>
        </p:blipFill>
        <p:spPr>
          <a:xfrm>
            <a:off x="1295400" y="4038600"/>
            <a:ext cx="6477000" cy="2667000"/>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solidFill>
                  <a:srgbClr val="FF0000"/>
                </a:solidFill>
                <a:latin typeface="Arial Black" pitchFamily="34" charset="0"/>
              </a:rPr>
              <a:t>What is apathy ?</a:t>
            </a:r>
          </a:p>
          <a:p>
            <a:pPr marL="514350" indent="-514350">
              <a:buAutoNum type="alphaLcParenBoth"/>
            </a:pPr>
            <a:r>
              <a:rPr lang="en-US" dirty="0" smtClean="0"/>
              <a:t>Absence of affect</a:t>
            </a:r>
          </a:p>
          <a:p>
            <a:pPr marL="514350" indent="-514350">
              <a:buAutoNum type="alphaLcParenBoth"/>
            </a:pPr>
            <a:r>
              <a:rPr lang="en-US" dirty="0" smtClean="0"/>
              <a:t>Client feels that the outside the world is unreal</a:t>
            </a:r>
          </a:p>
          <a:p>
            <a:pPr marL="514350" indent="-514350">
              <a:buAutoNum type="alphaLcParenBoth"/>
            </a:pPr>
            <a:r>
              <a:rPr lang="en-US" dirty="0" smtClean="0"/>
              <a:t>A &amp; b both</a:t>
            </a:r>
          </a:p>
          <a:p>
            <a:pPr marL="514350" indent="-514350">
              <a:buAutoNum type="alphaLcParenBoth"/>
            </a:pPr>
            <a:r>
              <a:rPr lang="en-US" dirty="0" smtClean="0"/>
              <a:t>Non of above </a:t>
            </a:r>
          </a:p>
          <a:p>
            <a:pPr marL="514350" indent="-514350"/>
            <a:r>
              <a:rPr lang="en-US" dirty="0" smtClean="0">
                <a:solidFill>
                  <a:srgbClr val="FF0000"/>
                </a:solidFill>
                <a:latin typeface="Arial Black" pitchFamily="34" charset="0"/>
              </a:rPr>
              <a:t>What is </a:t>
            </a:r>
            <a:r>
              <a:rPr lang="en-US" dirty="0" err="1" smtClean="0">
                <a:solidFill>
                  <a:srgbClr val="FF0000"/>
                </a:solidFill>
                <a:latin typeface="Arial Black" pitchFamily="34" charset="0"/>
              </a:rPr>
              <a:t>mutism</a:t>
            </a:r>
            <a:r>
              <a:rPr lang="en-US" dirty="0" smtClean="0">
                <a:solidFill>
                  <a:srgbClr val="FF0000"/>
                </a:solidFill>
                <a:latin typeface="Arial Black" pitchFamily="34" charset="0"/>
              </a:rPr>
              <a:t> ? </a:t>
            </a:r>
          </a:p>
          <a:p>
            <a:pPr marL="514350" indent="-514350">
              <a:buAutoNum type="alphaLcParenBoth"/>
            </a:pPr>
            <a:r>
              <a:rPr lang="en-US" dirty="0" smtClean="0"/>
              <a:t>Excessively rapid thoughts</a:t>
            </a:r>
          </a:p>
          <a:p>
            <a:pPr marL="514350" indent="-514350">
              <a:buAutoNum type="alphaLcParenBoth"/>
            </a:pPr>
            <a:r>
              <a:rPr lang="en-US" dirty="0" smtClean="0"/>
              <a:t>Not talking</a:t>
            </a:r>
          </a:p>
          <a:p>
            <a:pPr marL="514350" indent="-514350">
              <a:buAutoNum type="alphaLcParenBoth"/>
            </a:pPr>
            <a:r>
              <a:rPr lang="en-US" dirty="0" smtClean="0"/>
              <a:t>Unconsciousness </a:t>
            </a:r>
          </a:p>
          <a:p>
            <a:pPr marL="514350" indent="-514350">
              <a:buAutoNum type="alphaLcParenBoth"/>
            </a:pPr>
            <a:r>
              <a:rPr lang="en-US" dirty="0" smtClean="0"/>
              <a:t>A &amp; C both</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dirty="0" smtClean="0">
                <a:solidFill>
                  <a:srgbClr val="FF0000"/>
                </a:solidFill>
              </a:rPr>
              <a:t>3. </a:t>
            </a:r>
            <a:r>
              <a:rPr lang="en-US" dirty="0" smtClean="0">
                <a:solidFill>
                  <a:srgbClr val="FF0000"/>
                </a:solidFill>
                <a:latin typeface="Arial Black" pitchFamily="34" charset="0"/>
              </a:rPr>
              <a:t>What is </a:t>
            </a:r>
            <a:r>
              <a:rPr lang="en-US" dirty="0" err="1" smtClean="0">
                <a:solidFill>
                  <a:srgbClr val="FF0000"/>
                </a:solidFill>
                <a:latin typeface="Arial Black" pitchFamily="34" charset="0"/>
              </a:rPr>
              <a:t>apraxia</a:t>
            </a:r>
            <a:r>
              <a:rPr lang="en-US" dirty="0" smtClean="0">
                <a:solidFill>
                  <a:srgbClr val="FF0000"/>
                </a:solidFill>
                <a:latin typeface="Arial Black" pitchFamily="34" charset="0"/>
              </a:rPr>
              <a:t> ?</a:t>
            </a:r>
          </a:p>
          <a:p>
            <a:pPr marL="514350" indent="-514350">
              <a:buFont typeface="+mj-lt"/>
              <a:buAutoNum type="alphaLcParenR"/>
            </a:pPr>
            <a:r>
              <a:rPr lang="en-US" dirty="0" smtClean="0"/>
              <a:t>Motor restlessness</a:t>
            </a:r>
          </a:p>
          <a:p>
            <a:pPr marL="514350" indent="-514350">
              <a:buFont typeface="+mj-lt"/>
              <a:buAutoNum type="alphaLcParenR"/>
            </a:pPr>
            <a:r>
              <a:rPr lang="en-US" dirty="0" smtClean="0"/>
              <a:t>Lack of motivation</a:t>
            </a:r>
          </a:p>
          <a:p>
            <a:pPr marL="514350" indent="-514350">
              <a:buFont typeface="+mj-lt"/>
              <a:buAutoNum type="alphaLcParenR"/>
            </a:pPr>
            <a:r>
              <a:rPr lang="en-US" dirty="0" smtClean="0"/>
              <a:t>Inability to carry out normal activities</a:t>
            </a:r>
          </a:p>
          <a:p>
            <a:pPr marL="514350" indent="-514350">
              <a:buFont typeface="+mj-lt"/>
              <a:buAutoNum type="alphaLcParenR"/>
            </a:pPr>
            <a:r>
              <a:rPr lang="en-US" dirty="0" smtClean="0"/>
              <a:t>All of  above </a:t>
            </a:r>
          </a:p>
          <a:p>
            <a:pPr marL="514350" indent="-514350">
              <a:buFont typeface="+mj-lt"/>
              <a:buAutoNum type="alphaLcParenR"/>
            </a:pPr>
            <a:endParaRPr lang="en-US" dirty="0" smtClean="0"/>
          </a:p>
          <a:p>
            <a:pPr marL="514350" indent="-514350">
              <a:buNone/>
            </a:pPr>
            <a:r>
              <a:rPr lang="en-US" b="1" dirty="0" smtClean="0">
                <a:solidFill>
                  <a:srgbClr val="FF0000"/>
                </a:solidFill>
              </a:rPr>
              <a:t>4.What is dyslexia ?</a:t>
            </a:r>
          </a:p>
          <a:p>
            <a:pPr marL="514350" indent="-514350">
              <a:buFont typeface="+mj-lt"/>
              <a:buAutoNum type="alphaLcParenR"/>
            </a:pPr>
            <a:r>
              <a:rPr lang="en-US" dirty="0" smtClean="0"/>
              <a:t>Muscles rigidity</a:t>
            </a:r>
          </a:p>
          <a:p>
            <a:pPr marL="514350" indent="-514350">
              <a:buFont typeface="+mj-lt"/>
              <a:buAutoNum type="alphaLcParenR"/>
            </a:pPr>
            <a:r>
              <a:rPr lang="en-US" dirty="0" smtClean="0"/>
              <a:t>Learning disorders </a:t>
            </a:r>
          </a:p>
          <a:p>
            <a:pPr marL="514350" indent="-514350">
              <a:buFont typeface="+mj-lt"/>
              <a:buAutoNum type="alphaLcParenR"/>
            </a:pPr>
            <a:r>
              <a:rPr lang="en-US" dirty="0" smtClean="0"/>
              <a:t>Memory </a:t>
            </a:r>
            <a:r>
              <a:rPr lang="en-US" dirty="0" err="1" smtClean="0"/>
              <a:t>impairmnent</a:t>
            </a:r>
            <a:r>
              <a:rPr lang="en-US" dirty="0" smtClean="0"/>
              <a:t> </a:t>
            </a:r>
          </a:p>
          <a:p>
            <a:pPr marL="514350" indent="-514350">
              <a:buFont typeface="+mj-lt"/>
              <a:buAutoNum type="alphaLcParenR"/>
            </a:pPr>
            <a:r>
              <a:rPr lang="en-US" dirty="0" smtClean="0"/>
              <a:t>All of above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1760</TotalTime>
  <Words>3314</Words>
  <Application>Microsoft Office PowerPoint</Application>
  <PresentationFormat>On-screen Show (4:3)</PresentationFormat>
  <Paragraphs>482</Paragraphs>
  <Slides>101</Slides>
  <Notes>6</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SYMPTOMOLOGY  IN   MENTAL ILLNESS</vt:lpstr>
      <vt:lpstr> SYMPTOMOLOGY IN MENTAL ILLNESS </vt:lpstr>
      <vt:lpstr>  Human behaviour consist of 3 domains…   </vt:lpstr>
      <vt:lpstr>DISTURBANCE IN CONSCIOUSNESS</vt:lpstr>
      <vt:lpstr> CLOUDING OF CONSCIOUSNESS  </vt:lpstr>
      <vt:lpstr>PowerPoint Presentation</vt:lpstr>
      <vt:lpstr>PowerPoint Presentation</vt:lpstr>
      <vt:lpstr> DREAM STATE   </vt:lpstr>
      <vt:lpstr>PowerPoint Presentation</vt:lpstr>
      <vt:lpstr>PowerPoint Presentation</vt:lpstr>
      <vt:lpstr>DISTURBANCE OF ACTIVITY </vt:lpstr>
      <vt:lpstr>PowerPoint Presentation</vt:lpstr>
      <vt:lpstr>PowerPoint Presentation</vt:lpstr>
      <vt:lpstr>PowerPoint Presentation</vt:lpstr>
      <vt:lpstr>PowerPoint Presentation</vt:lpstr>
      <vt:lpstr> STEREOTYPE SPEECH  </vt:lpstr>
      <vt:lpstr>PowerPoint Presentation</vt:lpstr>
      <vt:lpstr>PowerPoint Presentation</vt:lpstr>
      <vt:lpstr>COMPULSION :    </vt:lpstr>
      <vt:lpstr>PowerPoint Presentation</vt:lpstr>
      <vt:lpstr>Violence : </vt:lpstr>
      <vt:lpstr>PowerPoint Presentation</vt:lpstr>
      <vt:lpstr>PowerPoint Presentation</vt:lpstr>
      <vt:lpstr>DISORDERS OF PERCEPTION</vt:lpstr>
      <vt:lpstr>PERCEPTUAL  DISTURBANCE OF TIME AND SPACE </vt:lpstr>
      <vt:lpstr> PERCEPTUAL DISTURBANCE OF IMAGE : </vt:lpstr>
      <vt:lpstr>SENSORY DISTORTIONS </vt:lpstr>
      <vt:lpstr>SENSORY DECEPTION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CHOICE QUESTION</vt:lpstr>
      <vt:lpstr>PowerPoint Presentation</vt:lpstr>
      <vt:lpstr>PowerPoint Presentation</vt:lpstr>
      <vt:lpstr>  DISORDERS OF THOUGHTS AT FORMATION LEVEL  </vt:lpstr>
      <vt:lpstr> DISORDERS OF PROGRESSION OF THOUGHT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DISORDER OF THOUGHT AT CONTENT LEVEL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DISORDERS OF AFFECT </vt:lpstr>
      <vt:lpstr> PLEASURABLE AFFECT: </vt:lpstr>
      <vt:lpstr>PowerPoint Presentation</vt:lpstr>
      <vt:lpstr>UNPLESURABLE AFFECT : </vt:lpstr>
      <vt:lpstr>PowerPoint Presentation</vt:lpstr>
      <vt:lpstr> OTHER AFFECT  </vt:lpstr>
      <vt:lpstr>PowerPoint Presentation</vt:lpstr>
      <vt:lpstr>PowerPoint Presentation</vt:lpstr>
      <vt:lpstr>PowerPoint Presentation</vt:lpstr>
      <vt:lpstr>PowerPoint Presentation</vt:lpstr>
      <vt:lpstr>PowerPoint Presentation</vt:lpstr>
      <vt:lpstr>DISTURBANCE IN SPEECH PATTERN </vt:lpstr>
      <vt:lpstr>PowerPoint Presentation</vt:lpstr>
      <vt:lpstr>PowerPoint Presentation</vt:lpstr>
      <vt:lpstr>OTHERS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SYMPTOMOLOGY  IN   MENTAL ILLNESS</dc:title>
  <dc:creator>admin</dc:creator>
  <cp:lastModifiedBy>xyz</cp:lastModifiedBy>
  <cp:revision>63</cp:revision>
  <dcterms:created xsi:type="dcterms:W3CDTF">2016-02-15T16:08:30Z</dcterms:created>
  <dcterms:modified xsi:type="dcterms:W3CDTF">2020-08-13T09:49:25Z</dcterms:modified>
</cp:coreProperties>
</file>