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5"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428C2-A4A0-44D7-9ECF-7346B94FA5C5}" type="doc">
      <dgm:prSet loTypeId="urn:microsoft.com/office/officeart/2005/8/layout/hList3" loCatId="list" qsTypeId="urn:microsoft.com/office/officeart/2005/8/quickstyle/3d3" qsCatId="3D" csTypeId="urn:microsoft.com/office/officeart/2005/8/colors/colorful5" csCatId="colorful" phldr="1"/>
      <dgm:spPr/>
      <dgm:t>
        <a:bodyPr/>
        <a:lstStyle/>
        <a:p>
          <a:endParaRPr lang="en-US"/>
        </a:p>
      </dgm:t>
    </dgm:pt>
    <dgm:pt modelId="{E2B56F52-AB91-4A56-B849-235388B601BE}">
      <dgm:prSet phldrT="[Text]"/>
      <dgm:spPr/>
      <dgm:t>
        <a:bodyPr/>
        <a:lstStyle/>
        <a:p>
          <a:r>
            <a:rPr lang="en-IN" b="1" dirty="0" smtClean="0">
              <a:latin typeface="Andalus" pitchFamily="18" charset="-78"/>
              <a:cs typeface="Andalus" pitchFamily="18" charset="-78"/>
            </a:rPr>
            <a:t>THEORIES OF AGING</a:t>
          </a:r>
          <a:endParaRPr lang="en-US" dirty="0"/>
        </a:p>
      </dgm:t>
    </dgm:pt>
    <dgm:pt modelId="{5C11684A-15FC-4D24-AB01-DC4638D58ABE}" type="parTrans" cxnId="{3012DD08-5AD3-4FE4-AFC0-A98102AA88A5}">
      <dgm:prSet/>
      <dgm:spPr/>
      <dgm:t>
        <a:bodyPr/>
        <a:lstStyle/>
        <a:p>
          <a:endParaRPr lang="en-US"/>
        </a:p>
      </dgm:t>
    </dgm:pt>
    <dgm:pt modelId="{D7506D42-F983-4E36-A860-27E10AA661D9}" type="sibTrans" cxnId="{3012DD08-5AD3-4FE4-AFC0-A98102AA88A5}">
      <dgm:prSet/>
      <dgm:spPr/>
      <dgm:t>
        <a:bodyPr/>
        <a:lstStyle/>
        <a:p>
          <a:endParaRPr lang="en-US"/>
        </a:p>
      </dgm:t>
    </dgm:pt>
    <dgm:pt modelId="{CA6D7EFB-6584-497F-A088-3027A8B67E9A}">
      <dgm:prSet phldrT="[Text]"/>
      <dgm:spPr/>
      <dgm:t>
        <a:bodyPr/>
        <a:lstStyle/>
        <a:p>
          <a:r>
            <a:rPr lang="en-IN" b="1" dirty="0" smtClean="0"/>
            <a:t>Biological Theories</a:t>
          </a:r>
          <a:endParaRPr lang="en-US" dirty="0"/>
        </a:p>
      </dgm:t>
    </dgm:pt>
    <dgm:pt modelId="{28F91D0F-2A76-4865-BBB8-DB88C0E0B00C}" type="parTrans" cxnId="{B18C8588-371C-4ECF-B7C1-234DC978AA57}">
      <dgm:prSet/>
      <dgm:spPr/>
      <dgm:t>
        <a:bodyPr/>
        <a:lstStyle/>
        <a:p>
          <a:endParaRPr lang="en-US"/>
        </a:p>
      </dgm:t>
    </dgm:pt>
    <dgm:pt modelId="{62968A8C-E701-4579-9C80-9CEBE78689C9}" type="sibTrans" cxnId="{B18C8588-371C-4ECF-B7C1-234DC978AA57}">
      <dgm:prSet/>
      <dgm:spPr/>
      <dgm:t>
        <a:bodyPr/>
        <a:lstStyle/>
        <a:p>
          <a:endParaRPr lang="en-US"/>
        </a:p>
      </dgm:t>
    </dgm:pt>
    <dgm:pt modelId="{F1399EE8-8975-4916-8853-865A0A97103E}">
      <dgm:prSet phldrT="[Text]"/>
      <dgm:spPr/>
      <dgm:t>
        <a:bodyPr/>
        <a:lstStyle/>
        <a:p>
          <a:r>
            <a:rPr lang="en-IN" b="1" dirty="0" smtClean="0"/>
            <a:t>Psychosocial Theories</a:t>
          </a:r>
          <a:endParaRPr lang="en-US" b="1" dirty="0"/>
        </a:p>
      </dgm:t>
    </dgm:pt>
    <dgm:pt modelId="{F65456F0-7D75-4066-BF31-87C2877C1CD0}" type="parTrans" cxnId="{7505DD7D-FB1F-4C40-8CD3-92F0F6A9EC33}">
      <dgm:prSet/>
      <dgm:spPr/>
      <dgm:t>
        <a:bodyPr/>
        <a:lstStyle/>
        <a:p>
          <a:endParaRPr lang="en-US"/>
        </a:p>
      </dgm:t>
    </dgm:pt>
    <dgm:pt modelId="{8F9BF30E-8D8B-41FF-B4E9-FE0D3FF1E17E}" type="sibTrans" cxnId="{7505DD7D-FB1F-4C40-8CD3-92F0F6A9EC33}">
      <dgm:prSet/>
      <dgm:spPr/>
      <dgm:t>
        <a:bodyPr/>
        <a:lstStyle/>
        <a:p>
          <a:endParaRPr lang="en-US"/>
        </a:p>
      </dgm:t>
    </dgm:pt>
    <dgm:pt modelId="{7D542533-891C-4EC6-A037-B57B0A8423E1}" type="pres">
      <dgm:prSet presAssocID="{A99428C2-A4A0-44D7-9ECF-7346B94FA5C5}" presName="composite" presStyleCnt="0">
        <dgm:presLayoutVars>
          <dgm:chMax val="1"/>
          <dgm:dir/>
          <dgm:resizeHandles val="exact"/>
        </dgm:presLayoutVars>
      </dgm:prSet>
      <dgm:spPr/>
      <dgm:t>
        <a:bodyPr/>
        <a:lstStyle/>
        <a:p>
          <a:endParaRPr lang="en-US"/>
        </a:p>
      </dgm:t>
    </dgm:pt>
    <dgm:pt modelId="{4F79D0AD-5EB6-482A-9109-7BE5167D9BF0}" type="pres">
      <dgm:prSet presAssocID="{E2B56F52-AB91-4A56-B849-235388B601BE}" presName="roof" presStyleLbl="dkBgShp" presStyleIdx="0" presStyleCnt="2"/>
      <dgm:spPr/>
      <dgm:t>
        <a:bodyPr/>
        <a:lstStyle/>
        <a:p>
          <a:endParaRPr lang="en-US"/>
        </a:p>
      </dgm:t>
    </dgm:pt>
    <dgm:pt modelId="{F812D0EA-5ECD-4EBB-A14C-6AF68C605816}" type="pres">
      <dgm:prSet presAssocID="{E2B56F52-AB91-4A56-B849-235388B601BE}" presName="pillars" presStyleCnt="0"/>
      <dgm:spPr/>
    </dgm:pt>
    <dgm:pt modelId="{97E0B2A6-E1F9-4A79-A9B3-0EDFC4522195}" type="pres">
      <dgm:prSet presAssocID="{E2B56F52-AB91-4A56-B849-235388B601BE}" presName="pillar1" presStyleLbl="node1" presStyleIdx="0" presStyleCnt="2">
        <dgm:presLayoutVars>
          <dgm:bulletEnabled val="1"/>
        </dgm:presLayoutVars>
      </dgm:prSet>
      <dgm:spPr/>
      <dgm:t>
        <a:bodyPr/>
        <a:lstStyle/>
        <a:p>
          <a:endParaRPr lang="en-US"/>
        </a:p>
      </dgm:t>
    </dgm:pt>
    <dgm:pt modelId="{D5186754-B3C7-4250-9D91-7EE585825F4E}" type="pres">
      <dgm:prSet presAssocID="{F1399EE8-8975-4916-8853-865A0A97103E}" presName="pillarX" presStyleLbl="node1" presStyleIdx="1" presStyleCnt="2">
        <dgm:presLayoutVars>
          <dgm:bulletEnabled val="1"/>
        </dgm:presLayoutVars>
      </dgm:prSet>
      <dgm:spPr/>
      <dgm:t>
        <a:bodyPr/>
        <a:lstStyle/>
        <a:p>
          <a:endParaRPr lang="en-US"/>
        </a:p>
      </dgm:t>
    </dgm:pt>
    <dgm:pt modelId="{1929B791-BE1F-4308-A36F-C3354FC66D51}" type="pres">
      <dgm:prSet presAssocID="{E2B56F52-AB91-4A56-B849-235388B601BE}" presName="base" presStyleLbl="dkBgShp" presStyleIdx="1" presStyleCnt="2"/>
      <dgm:spPr/>
    </dgm:pt>
  </dgm:ptLst>
  <dgm:cxnLst>
    <dgm:cxn modelId="{F048D1A2-C8F0-4668-B3C8-EDE874451ABF}" type="presOf" srcId="{E2B56F52-AB91-4A56-B849-235388B601BE}" destId="{4F79D0AD-5EB6-482A-9109-7BE5167D9BF0}" srcOrd="0" destOrd="0" presId="urn:microsoft.com/office/officeart/2005/8/layout/hList3"/>
    <dgm:cxn modelId="{7505DD7D-FB1F-4C40-8CD3-92F0F6A9EC33}" srcId="{E2B56F52-AB91-4A56-B849-235388B601BE}" destId="{F1399EE8-8975-4916-8853-865A0A97103E}" srcOrd="1" destOrd="0" parTransId="{F65456F0-7D75-4066-BF31-87C2877C1CD0}" sibTransId="{8F9BF30E-8D8B-41FF-B4E9-FE0D3FF1E17E}"/>
    <dgm:cxn modelId="{C9EF5D88-05B0-46F3-BC5A-BE19889D9170}" type="presOf" srcId="{CA6D7EFB-6584-497F-A088-3027A8B67E9A}" destId="{97E0B2A6-E1F9-4A79-A9B3-0EDFC4522195}" srcOrd="0" destOrd="0" presId="urn:microsoft.com/office/officeart/2005/8/layout/hList3"/>
    <dgm:cxn modelId="{D553DF65-4DDD-44EC-8D51-22B62F206A72}" type="presOf" srcId="{F1399EE8-8975-4916-8853-865A0A97103E}" destId="{D5186754-B3C7-4250-9D91-7EE585825F4E}" srcOrd="0" destOrd="0" presId="urn:microsoft.com/office/officeart/2005/8/layout/hList3"/>
    <dgm:cxn modelId="{B18C8588-371C-4ECF-B7C1-234DC978AA57}" srcId="{E2B56F52-AB91-4A56-B849-235388B601BE}" destId="{CA6D7EFB-6584-497F-A088-3027A8B67E9A}" srcOrd="0" destOrd="0" parTransId="{28F91D0F-2A76-4865-BBB8-DB88C0E0B00C}" sibTransId="{62968A8C-E701-4579-9C80-9CEBE78689C9}"/>
    <dgm:cxn modelId="{1D22C872-C6ED-49CE-938A-28C0B7B7F436}" type="presOf" srcId="{A99428C2-A4A0-44D7-9ECF-7346B94FA5C5}" destId="{7D542533-891C-4EC6-A037-B57B0A8423E1}" srcOrd="0" destOrd="0" presId="urn:microsoft.com/office/officeart/2005/8/layout/hList3"/>
    <dgm:cxn modelId="{3012DD08-5AD3-4FE4-AFC0-A98102AA88A5}" srcId="{A99428C2-A4A0-44D7-9ECF-7346B94FA5C5}" destId="{E2B56F52-AB91-4A56-B849-235388B601BE}" srcOrd="0" destOrd="0" parTransId="{5C11684A-15FC-4D24-AB01-DC4638D58ABE}" sibTransId="{D7506D42-F983-4E36-A860-27E10AA661D9}"/>
    <dgm:cxn modelId="{4D629C3E-02AA-4E31-AF5E-BDE52CF6459D}" type="presParOf" srcId="{7D542533-891C-4EC6-A037-B57B0A8423E1}" destId="{4F79D0AD-5EB6-482A-9109-7BE5167D9BF0}" srcOrd="0" destOrd="0" presId="urn:microsoft.com/office/officeart/2005/8/layout/hList3"/>
    <dgm:cxn modelId="{24C97761-FB4D-43EA-8BDA-1E0BF2DB6661}" type="presParOf" srcId="{7D542533-891C-4EC6-A037-B57B0A8423E1}" destId="{F812D0EA-5ECD-4EBB-A14C-6AF68C605816}" srcOrd="1" destOrd="0" presId="urn:microsoft.com/office/officeart/2005/8/layout/hList3"/>
    <dgm:cxn modelId="{12CFFF5B-7634-4B7C-88F7-037B94B17C21}" type="presParOf" srcId="{F812D0EA-5ECD-4EBB-A14C-6AF68C605816}" destId="{97E0B2A6-E1F9-4A79-A9B3-0EDFC4522195}" srcOrd="0" destOrd="0" presId="urn:microsoft.com/office/officeart/2005/8/layout/hList3"/>
    <dgm:cxn modelId="{CA2E52D9-C948-4A89-8738-6443C8BC2F12}" type="presParOf" srcId="{F812D0EA-5ECD-4EBB-A14C-6AF68C605816}" destId="{D5186754-B3C7-4250-9D91-7EE585825F4E}" srcOrd="1" destOrd="0" presId="urn:microsoft.com/office/officeart/2005/8/layout/hList3"/>
    <dgm:cxn modelId="{3BE96138-9047-4F36-95A9-BA1B939D78EC}" type="presParOf" srcId="{7D542533-891C-4EC6-A037-B57B0A8423E1}" destId="{1929B791-BE1F-4308-A36F-C3354FC66D5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84E939-04BB-47C5-A9FC-AA125C864C28}"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75AA8-4D35-49BE-936E-F8C103D31ADF}" type="slidenum">
              <a:rPr lang="en-US" smtClean="0"/>
              <a:pPr/>
              <a:t>‹#›</a:t>
            </a:fld>
            <a:endParaRPr lang="en-US"/>
          </a:p>
        </p:txBody>
      </p:sp>
    </p:spTree>
    <p:extLst>
      <p:ext uri="{BB962C8B-B14F-4D97-AF65-F5344CB8AC3E}">
        <p14:creationId xmlns:p14="http://schemas.microsoft.com/office/powerpoint/2010/main" val="402033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075AA8-4D35-49BE-936E-F8C103D31ADF}"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B3DC2-C39C-4182-9C49-2DAC1415B06C}"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A615-329B-429E-80AF-2C7FE54E8FFE}"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B3DC2-C39C-4182-9C49-2DAC1415B06C}"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A615-329B-429E-80AF-2C7FE54E8FFE}"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B3DC2-C39C-4182-9C49-2DAC1415B06C}"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A615-329B-429E-80AF-2C7FE54E8FFE}"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B3DC2-C39C-4182-9C49-2DAC1415B06C}"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A615-329B-429E-80AF-2C7FE54E8FFE}"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B3DC2-C39C-4182-9C49-2DAC1415B06C}"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A615-329B-429E-80AF-2C7FE54E8FFE}"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2B3DC2-C39C-4182-9C49-2DAC1415B06C}"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8A615-329B-429E-80AF-2C7FE54E8FFE}"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2B3DC2-C39C-4182-9C49-2DAC1415B06C}"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8A615-329B-429E-80AF-2C7FE54E8FFE}"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2B3DC2-C39C-4182-9C49-2DAC1415B06C}"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8A615-329B-429E-80AF-2C7FE54E8FFE}"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B3DC2-C39C-4182-9C49-2DAC1415B06C}"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8A615-329B-429E-80AF-2C7FE54E8FFE}"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B3DC2-C39C-4182-9C49-2DAC1415B06C}"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8A615-329B-429E-80AF-2C7FE54E8FFE}"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B3DC2-C39C-4182-9C49-2DAC1415B06C}"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8A615-329B-429E-80AF-2C7FE54E8FFE}"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B3DC2-C39C-4182-9C49-2DAC1415B06C}" type="datetimeFigureOut">
              <a:rPr lang="en-US" smtClean="0"/>
              <a:pPr/>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8A615-329B-429E-80AF-2C7FE54E8F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1200"/>
            <a:ext cx="7772400" cy="1470025"/>
          </a:xfrm>
        </p:spPr>
        <p:txBody>
          <a:bodyPr>
            <a:noAutofit/>
          </a:bodyPr>
          <a:lstStyle/>
          <a:p>
            <a:r>
              <a:rPr lang="en-US" sz="5400" b="1" u="sng" dirty="0">
                <a:latin typeface="Andalus" pitchFamily="18" charset="-78"/>
                <a:cs typeface="Andalus" pitchFamily="18" charset="-78"/>
              </a:rPr>
              <a:t>THE AGING </a:t>
            </a:r>
            <a:r>
              <a:rPr lang="en-US" sz="5400" b="1" u="sng" dirty="0" smtClean="0">
                <a:latin typeface="Andalus" pitchFamily="18" charset="-78"/>
                <a:cs typeface="Andalus" pitchFamily="18" charset="-78"/>
              </a:rPr>
              <a:t>INDIVIDUAL</a:t>
            </a:r>
            <a:endParaRPr lang="en-US" sz="5400" dirty="0">
              <a:latin typeface="Andalus" pitchFamily="18" charset="-78"/>
              <a:cs typeface="Andalus" pitchFamily="18" charset="-78"/>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8" y="228600"/>
            <a:ext cx="17335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216525" y="5029200"/>
            <a:ext cx="3657600" cy="1524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Prepared by: </a:t>
            </a:r>
          </a:p>
          <a:p>
            <a:pPr algn="ctr">
              <a:defRPr/>
            </a:pPr>
            <a:r>
              <a:rPr lang="en-US" sz="1600" dirty="0" smtClean="0"/>
              <a:t>Mr. Suresh V.</a:t>
            </a:r>
            <a:endParaRPr lang="en-US" sz="1600" dirty="0"/>
          </a:p>
          <a:p>
            <a:pPr algn="ctr">
              <a:defRPr/>
            </a:pPr>
            <a:r>
              <a:rPr lang="en-US" sz="1600" dirty="0" smtClean="0"/>
              <a:t>Associate Professor</a:t>
            </a:r>
            <a:endParaRPr lang="en-US" sz="1600" dirty="0"/>
          </a:p>
          <a:p>
            <a:pPr algn="ctr">
              <a:defRPr/>
            </a:pPr>
            <a:r>
              <a:rPr lang="en-US" sz="1400" dirty="0"/>
              <a:t>Department of Mental health nursing</a:t>
            </a:r>
          </a:p>
          <a:p>
            <a:pPr algn="ctr">
              <a:defRPr/>
            </a:pPr>
            <a:r>
              <a:rPr lang="en-US" sz="1400" dirty="0" err="1"/>
              <a:t>Sumandeep</a:t>
            </a:r>
            <a:r>
              <a:rPr lang="en-US" sz="1400" dirty="0"/>
              <a:t> Nursing college</a:t>
            </a:r>
          </a:p>
          <a:p>
            <a:pPr algn="ctr">
              <a:defRPr/>
            </a:pPr>
            <a:endParaRPr lang="en-US" sz="1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3400" y="9906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Ø"/>
            </a:pPr>
            <a:r>
              <a:rPr lang="en-IN" b="1" dirty="0" smtClean="0"/>
              <a:t>Genetic Theory</a:t>
            </a:r>
            <a:endParaRPr lang="en-US" dirty="0" smtClean="0"/>
          </a:p>
          <a:p>
            <a:pPr>
              <a:buFont typeface="Wingdings" pitchFamily="2" charset="2"/>
              <a:buChar char="§"/>
            </a:pPr>
            <a:r>
              <a:rPr lang="en-IN" dirty="0" smtClean="0"/>
              <a:t>aging is an involuntarily inherited process that operates over time to alter cellular or tissue structures. This theory suggests that life span and longevity changes are predetermined.</a:t>
            </a:r>
            <a:endParaRPr lang="en-US"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fontScale="92500" lnSpcReduction="10000"/>
          </a:bodyPr>
          <a:lstStyle/>
          <a:p>
            <a:pPr algn="just">
              <a:buFont typeface="Wingdings" pitchFamily="2" charset="2"/>
              <a:buChar char="Ø"/>
            </a:pPr>
            <a:r>
              <a:rPr lang="en-IN" b="1" dirty="0" smtClean="0"/>
              <a:t>Wear-and-Tear Theory</a:t>
            </a:r>
            <a:endParaRPr lang="en-US" dirty="0" smtClean="0"/>
          </a:p>
          <a:p>
            <a:pPr algn="just"/>
            <a:r>
              <a:rPr lang="en-IN" dirty="0" smtClean="0"/>
              <a:t>Proponents of this theory believe that the body wears out on a scheduled basis. Free radicals, which are the waste products of metabolism, accumulate and cause damage to important biological structures. </a:t>
            </a:r>
          </a:p>
          <a:p>
            <a:pPr algn="just"/>
            <a:r>
              <a:rPr lang="en-IN" dirty="0" smtClean="0"/>
              <a:t>Free radicals are molecules with unpaired electrons that exist normally in the body; they also are produced by ionizing radiation, ozone, and chemical toxins. According to this theory, these free radicals cause DNA damage, cross-linkage of collagen, and the accumulation of age pigments.</a:t>
            </a:r>
            <a:endParaRPr lang="en-US" dirty="0" smtClean="0"/>
          </a:p>
          <a:p>
            <a:pPr algn="just">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Ø"/>
            </a:pPr>
            <a:r>
              <a:rPr lang="en-IN" b="1" dirty="0" smtClean="0"/>
              <a:t>Environmental Theory</a:t>
            </a:r>
            <a:endParaRPr lang="en-US" dirty="0" smtClean="0"/>
          </a:p>
          <a:p>
            <a:pPr algn="just"/>
            <a:r>
              <a:rPr lang="en-IN" dirty="0" smtClean="0"/>
              <a:t>According to this theory, factors in the environment (e.g., industrial carcinogens, sunlight, trauma, and infection) bring about changes in the aging process. Although these factors are known to accelerate aging, the impact of the environment is a secondary rather than a primary factor in aging. Science is only beginning to uncover the many environmental factors that affect aging.</a:t>
            </a:r>
            <a:endParaRPr lang="en-US" dirty="0" smtClean="0"/>
          </a:p>
          <a:p>
            <a:pPr algn="just">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fontScale="92500" lnSpcReduction="10000"/>
          </a:bodyPr>
          <a:lstStyle/>
          <a:p>
            <a:pPr algn="just">
              <a:buFont typeface="Wingdings" pitchFamily="2" charset="2"/>
              <a:buChar char="Ø"/>
            </a:pPr>
            <a:r>
              <a:rPr lang="en-IN" b="1" dirty="0" smtClean="0"/>
              <a:t>Immunity Theory</a:t>
            </a:r>
            <a:endParaRPr lang="en-US" dirty="0" smtClean="0"/>
          </a:p>
          <a:p>
            <a:pPr algn="just"/>
            <a:r>
              <a:rPr lang="en-IN" dirty="0" smtClean="0"/>
              <a:t>The immunity theory describes an age-related decline in the immune system. </a:t>
            </a:r>
          </a:p>
          <a:p>
            <a:pPr algn="just"/>
            <a:r>
              <a:rPr lang="en-IN" dirty="0" smtClean="0"/>
              <a:t>As people age, their ability to defend against foreign organisms decreases, resulting in susceptibility to diseases such as cancer and infection. </a:t>
            </a:r>
          </a:p>
          <a:p>
            <a:pPr algn="just"/>
            <a:r>
              <a:rPr lang="en-IN" dirty="0" smtClean="0"/>
              <a:t>Along with the diminished immune function, a rise in the body’s autoimmune response occurs, leading to the development of autoimmune diseases such as rheumatoid arthritis and allergies to food and environmental agents.</a:t>
            </a:r>
            <a:endParaRPr lang="en-US" dirty="0" smtClean="0"/>
          </a:p>
          <a:p>
            <a:pPr algn="just">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92500" lnSpcReduction="10000"/>
          </a:bodyPr>
          <a:lstStyle/>
          <a:p>
            <a:pPr algn="just"/>
            <a:r>
              <a:rPr lang="en-IN" b="1" dirty="0" smtClean="0"/>
              <a:t>Neuroendocrine Theory</a:t>
            </a:r>
            <a:endParaRPr lang="en-US" dirty="0" smtClean="0"/>
          </a:p>
          <a:p>
            <a:pPr algn="just"/>
            <a:r>
              <a:rPr lang="en-IN" dirty="0" smtClean="0"/>
              <a:t>This theory proposes that aging occurs because of a slowing of the secretion of certain hormones that have an impact on reactions regulated by the nervous system. This is most clearly demonstrated in the pituitary gland, thyroid, adrenals, and the glands of reproduction.</a:t>
            </a:r>
            <a:endParaRPr lang="en-US" dirty="0" smtClean="0"/>
          </a:p>
          <a:p>
            <a:pPr algn="just"/>
            <a:r>
              <a:rPr lang="en-IN" dirty="0" smtClean="0"/>
              <a:t>Although research has given some credence to a predictable biological clock that controls fertility, there is much more to be learned from the study of the </a:t>
            </a:r>
            <a:r>
              <a:rPr lang="en-IN" dirty="0" err="1" smtClean="0"/>
              <a:t>neuroendocrine</a:t>
            </a:r>
            <a:r>
              <a:rPr lang="en-IN" dirty="0" smtClean="0"/>
              <a:t> system in relation to a systemic aging process that is controlled by a “clock.”</a:t>
            </a:r>
            <a:endParaRPr lang="en-US" dirty="0" smtClean="0"/>
          </a:p>
          <a:p>
            <a:pPr algn="just">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buFont typeface="Wingdings" pitchFamily="2" charset="2"/>
              <a:buChar char="Ø"/>
            </a:pPr>
            <a:r>
              <a:rPr lang="en-IN" b="1" dirty="0" smtClean="0"/>
              <a:t>Psychosocial Theories</a:t>
            </a:r>
            <a:endParaRPr lang="en-US" dirty="0" smtClean="0"/>
          </a:p>
          <a:p>
            <a:pPr algn="just"/>
            <a:r>
              <a:rPr lang="en-IN" dirty="0" smtClean="0"/>
              <a:t>Psychosocial theories focus on social and psychological changes that accompany advancing age, as opposed to the biological implications of anatomic deterioration. Several theories have attempted to describe how attitudes and </a:t>
            </a:r>
            <a:r>
              <a:rPr lang="en-IN" dirty="0" err="1" smtClean="0"/>
              <a:t>behavior</a:t>
            </a:r>
            <a:r>
              <a:rPr lang="en-IN" dirty="0" smtClean="0"/>
              <a:t> in the early phases of life affect people’s reactions during the late phase. This work is called the process of “successful aging.”</a:t>
            </a:r>
            <a:endParaRPr lang="en-US" dirty="0" smtClean="0"/>
          </a:p>
          <a:p>
            <a:pPr algn="just">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Ø"/>
            </a:pPr>
            <a:r>
              <a:rPr lang="en-IN" b="1" dirty="0" smtClean="0"/>
              <a:t>Personality Theory</a:t>
            </a:r>
            <a:endParaRPr lang="en-US" dirty="0" smtClean="0"/>
          </a:p>
          <a:p>
            <a:pPr algn="just"/>
            <a:r>
              <a:rPr lang="en-IN" dirty="0" smtClean="0"/>
              <a:t>Personality theories address aspects of psychological growth without delineating specific tasks or expectations of older adults. Some evidence suggests that personality characteristics in old age are highly correlated with early life characteristics. </a:t>
            </a:r>
            <a:endParaRPr lang="en-US" dirty="0" smtClean="0"/>
          </a:p>
          <a:p>
            <a:pPr algn="just">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7"/>
            <a:ext cx="8229600" cy="5897563"/>
          </a:xfrm>
        </p:spPr>
        <p:txBody>
          <a:bodyPr>
            <a:normAutofit/>
          </a:bodyPr>
          <a:lstStyle/>
          <a:p>
            <a:pPr>
              <a:buFont typeface="Wingdings" pitchFamily="2" charset="2"/>
              <a:buChar char="Ø"/>
            </a:pPr>
            <a:r>
              <a:rPr lang="en-IN" dirty="0" smtClean="0"/>
              <a:t>In a classic study by </a:t>
            </a:r>
            <a:r>
              <a:rPr lang="en-IN" dirty="0" err="1" smtClean="0"/>
              <a:t>Reichard</a:t>
            </a:r>
            <a:r>
              <a:rPr lang="en-IN" dirty="0" smtClean="0"/>
              <a:t>, </a:t>
            </a:r>
            <a:r>
              <a:rPr lang="en-IN" dirty="0" err="1" smtClean="0"/>
              <a:t>Livson</a:t>
            </a:r>
            <a:r>
              <a:rPr lang="en-IN" dirty="0" smtClean="0"/>
              <a:t>, and Peterson (1962), the personalities of older men were classified into five major categories according to their patterns of adjustment to aging.</a:t>
            </a:r>
          </a:p>
          <a:p>
            <a:pPr marL="514350" indent="-514350">
              <a:buAutoNum type="arabicPeriod"/>
            </a:pPr>
            <a:r>
              <a:rPr lang="en-IN" i="1" dirty="0" smtClean="0"/>
              <a:t>Mature men</a:t>
            </a:r>
          </a:p>
          <a:p>
            <a:pPr marL="514350" indent="-514350">
              <a:buAutoNum type="arabicPeriod"/>
            </a:pPr>
            <a:r>
              <a:rPr lang="en-IN" i="1" dirty="0" smtClean="0"/>
              <a:t>“Rocking chair” personalities.</a:t>
            </a:r>
          </a:p>
          <a:p>
            <a:pPr marL="514350" indent="-514350">
              <a:buAutoNum type="arabicPeriod"/>
            </a:pPr>
            <a:r>
              <a:rPr lang="en-IN" i="1" dirty="0" smtClean="0"/>
              <a:t>Armoured men</a:t>
            </a:r>
          </a:p>
          <a:p>
            <a:pPr marL="514350" indent="-514350">
              <a:buAutoNum type="arabicPeriod"/>
            </a:pPr>
            <a:r>
              <a:rPr lang="en-IN" i="1" dirty="0" smtClean="0"/>
              <a:t>Angry men</a:t>
            </a:r>
          </a:p>
          <a:p>
            <a:pPr marL="514350" indent="-514350">
              <a:buAutoNum type="arabicPeriod"/>
            </a:pPr>
            <a:r>
              <a:rPr lang="en-IN" i="1" dirty="0" smtClean="0"/>
              <a:t>Self-haters</a:t>
            </a:r>
          </a:p>
          <a:p>
            <a:pPr marL="514350" indent="-514350">
              <a:buNone/>
            </a:pPr>
            <a:endParaRPr lang="en-US"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algn="just">
              <a:buFont typeface="Wingdings" pitchFamily="2" charset="2"/>
              <a:buChar char="Ø"/>
            </a:pPr>
            <a:r>
              <a:rPr lang="en-IN" b="1" dirty="0" smtClean="0"/>
              <a:t>Developmental Task Theory</a:t>
            </a:r>
            <a:endParaRPr lang="en-US" dirty="0" smtClean="0"/>
          </a:p>
          <a:p>
            <a:pPr algn="just"/>
            <a:r>
              <a:rPr lang="en-IN" dirty="0" smtClean="0"/>
              <a:t>Developmental tasks are the activities and challenges that one must accomplish at specific stages in life to achieve successful aging. Erikson (1963) described the primary task of old age as being able to see one’s life as having been lived with integrity. In the absence of</a:t>
            </a:r>
            <a:r>
              <a:rPr lang="en-US" dirty="0" smtClean="0"/>
              <a:t> </a:t>
            </a:r>
            <a:r>
              <a:rPr lang="en-IN" dirty="0" smtClean="0"/>
              <a:t>achieving that sense of having lived well, the older adult is at risk for becoming preoccupied with feelings of regret or despair.</a:t>
            </a:r>
            <a:endParaRPr lang="en-US" dirty="0" smtClean="0"/>
          </a:p>
          <a:p>
            <a:pPr algn="just">
              <a:buNone/>
            </a:pP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IN" dirty="0" smtClean="0"/>
              <a:t>The U.S. Census Bureau has created a system for classification of older Americans:</a:t>
            </a:r>
            <a:endParaRPr lang="en-US" dirty="0" smtClean="0"/>
          </a:p>
          <a:p>
            <a:pPr>
              <a:buNone/>
            </a:pPr>
            <a:r>
              <a:rPr lang="en-IN" dirty="0" smtClean="0"/>
              <a:t>● Older: 55 through 64 years</a:t>
            </a:r>
            <a:endParaRPr lang="en-US" dirty="0" smtClean="0"/>
          </a:p>
          <a:p>
            <a:pPr>
              <a:buNone/>
            </a:pPr>
            <a:r>
              <a:rPr lang="en-IN" dirty="0" smtClean="0"/>
              <a:t>● Elderly: 65 through 74 years</a:t>
            </a:r>
            <a:endParaRPr lang="en-US" dirty="0" smtClean="0"/>
          </a:p>
          <a:p>
            <a:pPr>
              <a:buNone/>
            </a:pPr>
            <a:r>
              <a:rPr lang="en-IN" dirty="0" smtClean="0"/>
              <a:t>● Aged: 75 through 84 years</a:t>
            </a:r>
            <a:endParaRPr lang="en-US" dirty="0" smtClean="0"/>
          </a:p>
          <a:p>
            <a:pPr>
              <a:buNone/>
            </a:pPr>
            <a:r>
              <a:rPr lang="en-IN" dirty="0" smtClean="0"/>
              <a:t>● Very old: 85 years and older</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Ø"/>
            </a:pPr>
            <a:r>
              <a:rPr lang="en-IN" b="1" dirty="0" smtClean="0"/>
              <a:t>Disengagement Theory</a:t>
            </a:r>
            <a:endParaRPr lang="en-US" dirty="0" smtClean="0"/>
          </a:p>
          <a:p>
            <a:pPr algn="just"/>
            <a:r>
              <a:rPr lang="en-IN" dirty="0" smtClean="0"/>
              <a:t>Disengagement theory</a:t>
            </a:r>
            <a:r>
              <a:rPr lang="en-IN" b="1" dirty="0" smtClean="0"/>
              <a:t> </a:t>
            </a:r>
            <a:r>
              <a:rPr lang="en-IN" dirty="0" smtClean="0"/>
              <a:t>describes the process of withdrawal by older adults from societal roles and responsibilities. According to the theory, this withdrawal process is predictable, systematic, inevitable, and necessary for the proper functioning of a growing society. </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Ø"/>
            </a:pPr>
            <a:r>
              <a:rPr lang="en-IN" b="1" dirty="0" smtClean="0"/>
              <a:t>Activity Theory</a:t>
            </a:r>
            <a:endParaRPr lang="en-US" dirty="0" smtClean="0"/>
          </a:p>
          <a:p>
            <a:pPr algn="just"/>
            <a:r>
              <a:rPr lang="en-IN" dirty="0" smtClean="0"/>
              <a:t>In direct opposition to the disengagement theory is the activity theory of aging, which holds that the way to age successfully is to stay active. Multiple studies have validated the positive relationship between maintaining meaningful interaction with others and physical and mental well-being.</a:t>
            </a:r>
            <a:endParaRPr lang="en-US" dirty="0" smtClean="0"/>
          </a:p>
          <a:p>
            <a:pPr algn="just">
              <a:buNone/>
            </a:pP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Ø"/>
            </a:pPr>
            <a:r>
              <a:rPr lang="en-IN" b="1" dirty="0" smtClean="0"/>
              <a:t>Continuity Theory</a:t>
            </a:r>
            <a:endParaRPr lang="en-US" dirty="0" smtClean="0"/>
          </a:p>
          <a:p>
            <a:pPr algn="just"/>
            <a:r>
              <a:rPr lang="en-IN" dirty="0" smtClean="0"/>
              <a:t>This theory, also known as the developmental theory, is a follow-up to the disengagement and activity theories. It emphasizes the individual’s previously established coping abilities and personal character traits as a basis for predicting how the person will adjust to the changes of aging. </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THE NORMAL AGING PROCESS</a:t>
            </a:r>
            <a:endParaRPr lang="en-US" dirty="0"/>
          </a:p>
        </p:txBody>
      </p:sp>
      <p:sp>
        <p:nvSpPr>
          <p:cNvPr id="3" name="Content Placeholder 2"/>
          <p:cNvSpPr>
            <a:spLocks noGrp="1"/>
          </p:cNvSpPr>
          <p:nvPr>
            <p:ph idx="1"/>
          </p:nvPr>
        </p:nvSpPr>
        <p:spPr/>
        <p:txBody>
          <a:bodyPr/>
          <a:lstStyle/>
          <a:p>
            <a:pPr>
              <a:buNone/>
            </a:pPr>
            <a:r>
              <a:rPr lang="en-IN" b="1" dirty="0" smtClean="0"/>
              <a:t> </a:t>
            </a:r>
          </a:p>
          <a:p>
            <a:pPr>
              <a:buNone/>
            </a:pPr>
            <a:r>
              <a:rPr lang="en-IN" b="1" dirty="0" smtClean="0"/>
              <a:t>             BIOLOGICAL ASPECTS OF AGING</a:t>
            </a:r>
            <a:endParaRPr lang="en-US"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a:buFont typeface="Wingdings" pitchFamily="2" charset="2"/>
              <a:buChar char="Ø"/>
            </a:pPr>
            <a:r>
              <a:rPr lang="en-IN" b="1" dirty="0" smtClean="0"/>
              <a:t>Skin</a:t>
            </a:r>
            <a:endParaRPr lang="en-US" dirty="0" smtClean="0"/>
          </a:p>
          <a:p>
            <a:r>
              <a:rPr lang="en-IN" dirty="0" smtClean="0"/>
              <a:t>One of the most dramatic changes that occurs in aging is the loss of </a:t>
            </a:r>
            <a:r>
              <a:rPr lang="en-IN" dirty="0" err="1" smtClean="0"/>
              <a:t>elastin</a:t>
            </a:r>
            <a:r>
              <a:rPr lang="en-IN" dirty="0" smtClean="0"/>
              <a:t> in the skin. This effect, as well as changes in collagen, causes aged skin to wrinkle and sag. </a:t>
            </a:r>
          </a:p>
          <a:p>
            <a:r>
              <a:rPr lang="en-IN" dirty="0" smtClean="0"/>
              <a:t>Excessive exposure to sunlight compounds these changes and increases the risk of developing skin cancer. Fat redistribution results in a loss of the subcutaneous cushion of adipose tissue. Thus, older people lose “insulation” and are more sensitive to extremes of ambient temperature than are younger people </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buFont typeface="Wingdings" pitchFamily="2" charset="2"/>
              <a:buChar char="Ø"/>
            </a:pPr>
            <a:r>
              <a:rPr lang="en-IN" b="1" dirty="0" smtClean="0"/>
              <a:t>Cardiovascular System</a:t>
            </a:r>
            <a:endParaRPr lang="en-US" dirty="0" smtClean="0"/>
          </a:p>
          <a:p>
            <a:pPr algn="just"/>
            <a:r>
              <a:rPr lang="en-IN" dirty="0" smtClean="0"/>
              <a:t>The age-related decline in the cardiovascular system is thought to be the major determinant of decreased tolerance for exercise and loss of conditioning and the overall decline in energy reserve. The aging heart is characterized by modest hypertrophy with reduced ventricular compliance and diminished cardiac output</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IN" b="1" dirty="0" smtClean="0"/>
              <a:t>Respiratory System</a:t>
            </a:r>
            <a:endParaRPr lang="en-US" dirty="0" smtClean="0"/>
          </a:p>
          <a:p>
            <a:r>
              <a:rPr lang="en-IN" dirty="0" smtClean="0"/>
              <a:t>Thoracic expansion is diminished by an increase in fibrous tissue and loss of </a:t>
            </a:r>
            <a:r>
              <a:rPr lang="en-IN" dirty="0" err="1" smtClean="0"/>
              <a:t>elastin</a:t>
            </a:r>
            <a:r>
              <a:rPr lang="en-IN" dirty="0" smtClean="0"/>
              <a:t>. Pulmonary vital capacity decreases, and the amount of residual air increases. Scattered areas of fibrosis in the alveolar septa interfere with exchange of oxygen and carbon dioxide. </a:t>
            </a:r>
          </a:p>
          <a:p>
            <a:r>
              <a:rPr lang="en-IN" dirty="0" smtClean="0"/>
              <a:t>Decreased pulmonary blood flow and diffusion ability result in reduced efficiency in responding to sudden respiratory demands.</a:t>
            </a:r>
            <a:endParaRPr lang="en-US"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normAutofit fontScale="92500" lnSpcReduction="10000"/>
          </a:bodyPr>
          <a:lstStyle/>
          <a:p>
            <a:pPr algn="just">
              <a:buFont typeface="Wingdings" pitchFamily="2" charset="2"/>
              <a:buChar char="Ø"/>
            </a:pPr>
            <a:r>
              <a:rPr lang="en-IN" b="1" dirty="0" smtClean="0"/>
              <a:t>Musculoskeletal System</a:t>
            </a:r>
            <a:endParaRPr lang="en-US" dirty="0" smtClean="0"/>
          </a:p>
          <a:p>
            <a:pPr algn="just"/>
            <a:r>
              <a:rPr lang="en-IN" dirty="0" smtClean="0"/>
              <a:t>Skeletal aging involving the bones, muscles, ligaments, and tendons probably generates the most frequent limitations on activities of daily living experienced by aging individuals. Loss of muscle mass is significant, although this occurs more slowly in men than in women. </a:t>
            </a:r>
          </a:p>
          <a:p>
            <a:pPr algn="just"/>
            <a:r>
              <a:rPr lang="en-IN" dirty="0" smtClean="0"/>
              <a:t>Demineralization of the bones occurs at a rate of about 1 percent per year throughout the life span in both men and women. However, this increases to approximately 10 percent in women around </a:t>
            </a:r>
            <a:r>
              <a:rPr lang="en-IN" b="1" dirty="0" smtClean="0"/>
              <a:t>menopause, </a:t>
            </a:r>
            <a:r>
              <a:rPr lang="en-IN" dirty="0" smtClean="0"/>
              <a:t>making them particularly vulnerable to </a:t>
            </a:r>
            <a:r>
              <a:rPr lang="en-IN" b="1" dirty="0" smtClean="0"/>
              <a:t>osteoporosis.</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Ø"/>
            </a:pPr>
            <a:r>
              <a:rPr lang="en-IN" b="1" dirty="0" smtClean="0"/>
              <a:t>Gastrointestinal System</a:t>
            </a:r>
            <a:endParaRPr lang="en-US" dirty="0" smtClean="0"/>
          </a:p>
          <a:p>
            <a:pPr algn="just"/>
            <a:r>
              <a:rPr lang="en-IN" dirty="0" smtClean="0"/>
              <a:t>In the oral cavity, the teeth show a reduction in dentine production, shrinkage and fibrosis of root pulp, gingival retraction, and loss of bone density in the alveolar ridges. There is some loss of peristalsis in the stomach and intestines, and gastric acid production decreases. Levels of intrinsic factor may also decrease, resulting in vitamin B12 </a:t>
            </a:r>
            <a:r>
              <a:rPr lang="en-IN" dirty="0" err="1" smtClean="0"/>
              <a:t>malabsorption</a:t>
            </a:r>
            <a:r>
              <a:rPr lang="en-IN" dirty="0" smtClean="0"/>
              <a:t> in some aging individuals.</a:t>
            </a:r>
            <a:endParaRPr lang="en-US" dirty="0" smtClean="0"/>
          </a:p>
          <a:p>
            <a:pPr algn="just">
              <a:buNone/>
            </a:pP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lnSpcReduction="10000"/>
          </a:bodyPr>
          <a:lstStyle/>
          <a:p>
            <a:pPr algn="just"/>
            <a:r>
              <a:rPr lang="en-IN" b="1" dirty="0" smtClean="0"/>
              <a:t>Endocrine System</a:t>
            </a:r>
            <a:endParaRPr lang="en-US" dirty="0" smtClean="0"/>
          </a:p>
          <a:p>
            <a:pPr algn="just"/>
            <a:r>
              <a:rPr lang="en-IN" dirty="0" smtClean="0"/>
              <a:t>A decreased level of thyroid hormones causes a lowered basal metabolic rate. Decreased amounts of </a:t>
            </a:r>
            <a:r>
              <a:rPr lang="en-IN" dirty="0" err="1" smtClean="0"/>
              <a:t>adrenocorticotropic</a:t>
            </a:r>
            <a:r>
              <a:rPr lang="en-IN" dirty="0" smtClean="0"/>
              <a:t> hormone may result in less efficient stress response.</a:t>
            </a:r>
            <a:endParaRPr lang="en-US" dirty="0" smtClean="0"/>
          </a:p>
          <a:p>
            <a:pPr algn="just"/>
            <a:r>
              <a:rPr lang="en-IN" dirty="0" smtClean="0"/>
              <a:t>Impairments in glucose tolerance are evident in aging individuals (</a:t>
            </a:r>
            <a:r>
              <a:rPr lang="en-IN" dirty="0" err="1" smtClean="0"/>
              <a:t>Pietraniec</a:t>
            </a:r>
            <a:r>
              <a:rPr lang="en-IN" dirty="0" smtClean="0"/>
              <a:t>-Shannon, 2007). Studies of glucose challenges show that insulin levels are equivalent to or slightly higher than those </a:t>
            </a:r>
            <a:r>
              <a:rPr lang="en-IN" dirty="0" err="1" smtClean="0"/>
              <a:t>fromyounger</a:t>
            </a:r>
            <a:r>
              <a:rPr lang="en-IN" dirty="0" smtClean="0"/>
              <a:t> challenged individuals,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IN" dirty="0" smtClean="0"/>
              <a:t>Some gerontologists have elected to used a simpler classification system:</a:t>
            </a:r>
            <a:endParaRPr lang="en-US" dirty="0" smtClean="0"/>
          </a:p>
          <a:p>
            <a:pPr>
              <a:buNone/>
            </a:pPr>
            <a:r>
              <a:rPr lang="en-IN" dirty="0" smtClean="0"/>
              <a:t>● Young old: 60 through 74 years</a:t>
            </a:r>
            <a:endParaRPr lang="en-US" dirty="0" smtClean="0"/>
          </a:p>
          <a:p>
            <a:pPr>
              <a:buNone/>
            </a:pPr>
            <a:r>
              <a:rPr lang="en-IN" dirty="0" smtClean="0"/>
              <a:t>● Middle old: 75 through 84 years</a:t>
            </a:r>
            <a:endParaRPr lang="en-US" dirty="0" smtClean="0"/>
          </a:p>
          <a:p>
            <a:pPr>
              <a:buNone/>
            </a:pPr>
            <a:r>
              <a:rPr lang="en-IN" dirty="0" smtClean="0"/>
              <a:t>● Old </a:t>
            </a:r>
            <a:r>
              <a:rPr lang="en-IN" dirty="0" err="1" smtClean="0"/>
              <a:t>old</a:t>
            </a:r>
            <a:r>
              <a:rPr lang="en-IN" dirty="0" smtClean="0"/>
              <a:t>: 85 years and older</a:t>
            </a:r>
            <a:endParaRPr lang="en-US"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Ø"/>
            </a:pPr>
            <a:r>
              <a:rPr lang="en-IN" b="1" dirty="0" smtClean="0"/>
              <a:t>Genitourinary System</a:t>
            </a:r>
            <a:endParaRPr lang="en-US" dirty="0" smtClean="0"/>
          </a:p>
          <a:p>
            <a:r>
              <a:rPr lang="en-IN" dirty="0" smtClean="0"/>
              <a:t>Age-related declines in renal function occur because of a steady attrition of </a:t>
            </a:r>
            <a:r>
              <a:rPr lang="en-IN" dirty="0" err="1" smtClean="0"/>
              <a:t>nephrons</a:t>
            </a:r>
            <a:r>
              <a:rPr lang="en-IN" dirty="0" smtClean="0"/>
              <a:t> and sclerosis within the </a:t>
            </a:r>
            <a:r>
              <a:rPr lang="en-IN" dirty="0" err="1" smtClean="0"/>
              <a:t>glomeruli</a:t>
            </a:r>
            <a:r>
              <a:rPr lang="en-IN" dirty="0" smtClean="0"/>
              <a:t> over time. Vascular changes affect blood flow to the kidneys and results in reduced </a:t>
            </a:r>
            <a:r>
              <a:rPr lang="en-IN" dirty="0" err="1" smtClean="0"/>
              <a:t>glomerular</a:t>
            </a:r>
            <a:r>
              <a:rPr lang="en-IN" dirty="0" smtClean="0"/>
              <a:t> filtration and tubular function. </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fontScale="92500"/>
          </a:bodyPr>
          <a:lstStyle/>
          <a:p>
            <a:pPr algn="just">
              <a:buFont typeface="Wingdings" pitchFamily="2" charset="2"/>
              <a:buChar char="Ø"/>
            </a:pPr>
            <a:r>
              <a:rPr lang="en-IN" b="1" dirty="0" smtClean="0"/>
              <a:t>Immune System</a:t>
            </a:r>
            <a:endParaRPr lang="en-US" dirty="0" smtClean="0"/>
          </a:p>
          <a:p>
            <a:pPr algn="just"/>
            <a:r>
              <a:rPr lang="en-IN" dirty="0" smtClean="0"/>
              <a:t>Aging results in changes in both cell-mediated and antibody-mediated immune responses. The size of the thymus gland declines continuously from just beyond puberty to about 15 percent of its original size at age 50. The consequences of these changes include a greater susceptibility to infections and a diminished inflammatory response that results in delayed healing.</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IN" b="1" dirty="0" smtClean="0"/>
              <a:t>Nervous System</a:t>
            </a:r>
            <a:endParaRPr lang="en-US" dirty="0" smtClean="0"/>
          </a:p>
          <a:p>
            <a:pPr algn="just"/>
            <a:r>
              <a:rPr lang="en-IN" dirty="0" smtClean="0"/>
              <a:t>With aging, there is an absolute loss of neurons, which correlates with decreases in brain weight of about 10 percent by age 90. </a:t>
            </a:r>
          </a:p>
          <a:p>
            <a:pPr algn="just"/>
            <a:r>
              <a:rPr lang="en-IN" dirty="0" smtClean="0"/>
              <a:t>Gross morphological examination reveals  atrophy in the frontal, temporal, and parietal lobes; widening of the </a:t>
            </a:r>
            <a:r>
              <a:rPr lang="en-IN" dirty="0" err="1" smtClean="0"/>
              <a:t>sulci</a:t>
            </a:r>
            <a:r>
              <a:rPr lang="en-IN" dirty="0" smtClean="0"/>
              <a:t>; and ventricular enlargement. However, it must be remembered that these changes have been identified in careful study of adults with normal intellectual function.</a:t>
            </a:r>
            <a:endParaRPr lang="en-US" dirty="0" smtClean="0"/>
          </a:p>
          <a:p>
            <a:pPr algn="just">
              <a:buNone/>
            </a:pP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50837"/>
            <a:ext cx="8229600" cy="4525963"/>
          </a:xfrm>
        </p:spPr>
        <p:txBody>
          <a:bodyPr>
            <a:noAutofit/>
          </a:bodyPr>
          <a:lstStyle/>
          <a:p>
            <a:pPr algn="just">
              <a:buFont typeface="Wingdings" pitchFamily="2" charset="2"/>
              <a:buChar char="Ø"/>
            </a:pPr>
            <a:r>
              <a:rPr lang="en-IN" sz="2800" b="1" dirty="0" smtClean="0"/>
              <a:t>Sensory Systems</a:t>
            </a:r>
            <a:endParaRPr lang="en-US" sz="2800" dirty="0" smtClean="0"/>
          </a:p>
          <a:p>
            <a:pPr algn="just">
              <a:buFont typeface="Wingdings" pitchFamily="2" charset="2"/>
              <a:buChar char="§"/>
            </a:pPr>
            <a:r>
              <a:rPr lang="en-IN" sz="2800" i="1" dirty="0" smtClean="0"/>
              <a:t>Vision</a:t>
            </a:r>
            <a:endParaRPr lang="en-US" sz="2800" dirty="0" smtClean="0"/>
          </a:p>
          <a:p>
            <a:pPr algn="just"/>
            <a:r>
              <a:rPr lang="en-IN" sz="2800" dirty="0" smtClean="0"/>
              <a:t>Visual acuity begins to decrease in mid-life. </a:t>
            </a:r>
            <a:r>
              <a:rPr lang="en-IN" sz="2800" dirty="0" err="1" smtClean="0"/>
              <a:t>Presbyopia</a:t>
            </a:r>
            <a:r>
              <a:rPr lang="en-IN" sz="2800" dirty="0" smtClean="0"/>
              <a:t> (blurred near vision) is the standard marker of aging of the eye. It is caused by a loss of elasticity of the crystalline lens and results in compromised accommodation. Cataract development is inevitable if the individual lives long enough for the changes to occur. Cataracts occur when the lens of the eye becomes less resilient (due to compression of </a:t>
            </a:r>
            <a:r>
              <a:rPr lang="en-IN" sz="2800" dirty="0" err="1" smtClean="0"/>
              <a:t>fibers</a:t>
            </a:r>
            <a:r>
              <a:rPr lang="en-IN" sz="2800" dirty="0" smtClean="0"/>
              <a:t>) and increasingly opaque (as proteins lump together), ultimately resulting in a loss of visual acuity.</a:t>
            </a:r>
            <a:endParaRPr lang="en-US" sz="2800" dirty="0" smtClean="0"/>
          </a:p>
          <a:p>
            <a:pPr algn="just">
              <a:buNone/>
            </a:pPr>
            <a:endParaRPr lang="en-US" sz="28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i="1" dirty="0" smtClean="0"/>
              <a:t>Hearing</a:t>
            </a:r>
            <a:endParaRPr lang="en-US" dirty="0" smtClean="0"/>
          </a:p>
          <a:p>
            <a:r>
              <a:rPr lang="en-IN" dirty="0" smtClean="0"/>
              <a:t>Hearing changes significantly with the aging process. Gradually, over time, the ear loses its sensitivity to discriminate sounds because of damage to the hair cells of the cochlea. The most dramatic decline appears to be in perception of high-frequency sounds.</a:t>
            </a:r>
            <a:endParaRPr lang="en-US" dirty="0" smtClean="0"/>
          </a:p>
          <a:p>
            <a:r>
              <a:rPr lang="en-IN" dirty="0" smtClean="0"/>
              <a:t>Although hearing loss is significant in all aging individuals, the decline is more dramatic in men than in women. Men are twice as likely as women to have hearing loss </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i="1" dirty="0" smtClean="0"/>
              <a:t>Taste and Smell</a:t>
            </a:r>
            <a:endParaRPr lang="en-US" dirty="0" smtClean="0"/>
          </a:p>
          <a:p>
            <a:r>
              <a:rPr lang="en-IN" dirty="0" smtClean="0"/>
              <a:t>Taste sensitivity decreases over the life span. Taste discrimination decreases, and bitter taste sensations predominate. Sensitivity to sweet and salty tastes is diminished. The deterioration of the olfactory bulbs is accompanied by loss of smell acuity. The aromatic component of taste perception diminishes.</a:t>
            </a:r>
            <a:endParaRPr lang="en-US"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fontScale="92500" lnSpcReduction="10000"/>
          </a:bodyPr>
          <a:lstStyle/>
          <a:p>
            <a:pPr algn="just"/>
            <a:r>
              <a:rPr lang="en-IN" i="1" dirty="0" smtClean="0"/>
              <a:t>Touch and Pain</a:t>
            </a:r>
            <a:endParaRPr lang="en-US" dirty="0" smtClean="0"/>
          </a:p>
          <a:p>
            <a:pPr algn="just"/>
            <a:r>
              <a:rPr lang="en-IN" dirty="0" smtClean="0"/>
              <a:t>Organized sensory nerve receptors on the skin continue to decrease throughout the life span; thus, the touch threshold increases with age. The ability to feel pain also decreases in response to these changes, as well as the ability to perceive and interpret painful stimuli changes. These changes have critical implications for the elderly in their potential inability to use sensory warnings to escape serious injury.</a:t>
            </a:r>
            <a:endParaRPr lang="en-US" dirty="0" smtClean="0"/>
          </a:p>
          <a:p>
            <a:pPr algn="just">
              <a:buNone/>
            </a:pP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PSYCHOLOGICAL ASPECTS OF AGING</a:t>
            </a:r>
            <a:endParaRPr lang="en-US" dirty="0"/>
          </a:p>
        </p:txBody>
      </p:sp>
      <p:sp>
        <p:nvSpPr>
          <p:cNvPr id="3" name="Content Placeholder 2"/>
          <p:cNvSpPr>
            <a:spLocks noGrp="1"/>
          </p:cNvSpPr>
          <p:nvPr>
            <p:ph idx="1"/>
          </p:nvPr>
        </p:nvSpPr>
        <p:spPr/>
        <p:txBody>
          <a:bodyPr>
            <a:normAutofit fontScale="92500"/>
          </a:bodyPr>
          <a:lstStyle/>
          <a:p>
            <a:r>
              <a:rPr lang="en-IN" b="1" dirty="0" smtClean="0"/>
              <a:t>Memory Functioning</a:t>
            </a:r>
            <a:endParaRPr lang="en-US" dirty="0" smtClean="0"/>
          </a:p>
          <a:p>
            <a:r>
              <a:rPr lang="en-IN" dirty="0" smtClean="0"/>
              <a:t>Age-related memory deficiencies have been extensively reported in the literature. Although </a:t>
            </a:r>
            <a:r>
              <a:rPr lang="en-IN" b="1" dirty="0" smtClean="0"/>
              <a:t>short term memory </a:t>
            </a:r>
            <a:r>
              <a:rPr lang="en-IN" dirty="0" smtClean="0"/>
              <a:t>seems to deteriorate with age, perhaps because of poorer sorting strategies, </a:t>
            </a:r>
            <a:r>
              <a:rPr lang="en-IN" b="1" dirty="0" smtClean="0"/>
              <a:t>long-term memory </a:t>
            </a:r>
            <a:r>
              <a:rPr lang="en-IN" dirty="0" smtClean="0"/>
              <a:t>does not show similar changes. However, in nearly every instance, well-educated, mentally active people do not exhibit the same decline in memory.</a:t>
            </a:r>
          </a:p>
          <a:p>
            <a:pPr>
              <a:buNone/>
            </a:pPr>
            <a:endParaRPr lang="en-US"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Autofit/>
          </a:bodyPr>
          <a:lstStyle/>
          <a:p>
            <a:pPr algn="just"/>
            <a:r>
              <a:rPr lang="en-IN" sz="2800" b="1" dirty="0" smtClean="0"/>
              <a:t>Intellectual Functioning </a:t>
            </a:r>
            <a:endParaRPr lang="en-US" sz="2800" dirty="0" smtClean="0"/>
          </a:p>
          <a:p>
            <a:pPr algn="just"/>
            <a:r>
              <a:rPr lang="en-IN" sz="2800" dirty="0" smtClean="0"/>
              <a:t>There appears to be a high degree of regularity in intellectual functioning across the adult age span. Crystallized abilities, or knowledge acquired in the course of the socialization process, tend to remain stable over the adult life span. Fluid abilities, or abilities involved in solving novel problems, tend to decline gradually from young to old adulthood. In other words, intellectual abilities of older people do not decline but do become obsolete. The age of their</a:t>
            </a:r>
            <a:endParaRPr lang="en-US" sz="2800" dirty="0" smtClean="0"/>
          </a:p>
          <a:p>
            <a:pPr algn="just"/>
            <a:r>
              <a:rPr lang="en-IN" sz="2800" dirty="0" smtClean="0"/>
              <a:t>formal educational experiences is reflected in their intelligence scoring.</a:t>
            </a:r>
            <a:endParaRPr lang="en-US" sz="2800" dirty="0" smtClean="0"/>
          </a:p>
          <a:p>
            <a:pPr algn="just">
              <a:buNone/>
            </a:pPr>
            <a:endParaRPr lang="en-US" sz="28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4525963"/>
          </a:xfrm>
        </p:spPr>
        <p:txBody>
          <a:bodyPr>
            <a:noAutofit/>
          </a:bodyPr>
          <a:lstStyle/>
          <a:p>
            <a:pPr algn="just"/>
            <a:r>
              <a:rPr lang="en-IN" sz="2800" b="1" dirty="0" smtClean="0"/>
              <a:t>Learning Ability</a:t>
            </a:r>
            <a:endParaRPr lang="en-US" sz="2800" dirty="0" smtClean="0"/>
          </a:p>
          <a:p>
            <a:pPr algn="just"/>
            <a:r>
              <a:rPr lang="en-IN" sz="2800" dirty="0" smtClean="0"/>
              <a:t>The ability to learn is not diminished by age. Studies, however, have shown that some aspects of learning do change with age. The ordinary slowing of reaction time with age for nearly all tasks or the over arousal of the central nervous system may account for lower performance levels on tests requiring rapid responses. Under conditions that allow for self-pacing by the</a:t>
            </a:r>
            <a:endParaRPr lang="en-US" sz="2800" dirty="0" smtClean="0"/>
          </a:p>
          <a:p>
            <a:pPr algn="just"/>
            <a:r>
              <a:rPr lang="en-IN" sz="2800" dirty="0" smtClean="0"/>
              <a:t>participant, differences in accuracy of performance diminish. Ability to learn continues throughout life, although strongly influenced by interests, activity, motivation, health, and experience. Adjustments do need to be made in teaching methodology and time allowed for learning.</a:t>
            </a:r>
            <a:endParaRPr lang="en-US" sz="2800" dirty="0" smtClean="0"/>
          </a:p>
          <a:p>
            <a:pPr algn="just">
              <a:buNone/>
            </a:pPr>
            <a:endParaRPr lang="en-US" sz="28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EPIDEMIOLOGICAL STATISTICS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IN" b="1" dirty="0" smtClean="0"/>
              <a:t>The Population </a:t>
            </a:r>
            <a:endParaRPr lang="en-US" dirty="0" smtClean="0"/>
          </a:p>
          <a:p>
            <a:r>
              <a:rPr lang="en-IN" dirty="0" smtClean="0"/>
              <a:t>In 1980, Americans 65 years of age or older numbered25.5 million. By 2008, these numbers had increased to 38.9 million, representing 12.8 percent of the </a:t>
            </a:r>
            <a:r>
              <a:rPr lang="en-IN" dirty="0" err="1" smtClean="0"/>
              <a:t>populatio</a:t>
            </a:r>
            <a:r>
              <a:rPr lang="en-IN" dirty="0" smtClean="0"/>
              <a:t>. This trend is expected to continue, with a projection for 2030 at about 72.1 million, or 19.3 percent of the population.</a:t>
            </a:r>
            <a:endParaRPr lang="en-US" dirty="0" smtClean="0"/>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Adaptation to the Tasks of Aging</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pPr algn="just"/>
            <a:r>
              <a:rPr lang="en-IN" sz="2800" b="1" i="1" dirty="0" smtClean="0"/>
              <a:t>Loss and Grief</a:t>
            </a:r>
            <a:endParaRPr lang="en-US" sz="2800" dirty="0" smtClean="0"/>
          </a:p>
          <a:p>
            <a:pPr algn="just"/>
            <a:r>
              <a:rPr lang="en-IN" sz="2800" dirty="0" smtClean="0"/>
              <a:t>Individuals experience losses from the very beginning of life. By the time individuals reach their 60s and 70s,they have experienced numerous losses, and mourning has become a lifelong process. Unfortunately, with the aging process comes a convergence of losses, the timing of which makes it impossible for the aging individual to complete the grief process in response to one loss before another occurs. Because grief is cumulative, this can result in </a:t>
            </a:r>
            <a:r>
              <a:rPr lang="en-IN" sz="2800" b="1" dirty="0" smtClean="0"/>
              <a:t>bereavement overload, </a:t>
            </a:r>
            <a:r>
              <a:rPr lang="en-IN" sz="2800" dirty="0" smtClean="0"/>
              <a:t>which has been implicated in the predisposition to depression in the elderly.</a:t>
            </a:r>
            <a:endParaRPr lang="en-US" sz="2800" dirty="0" smtClean="0"/>
          </a:p>
          <a:p>
            <a:pPr algn="just"/>
            <a:endParaRPr lang="en-US" sz="2800"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IN" b="1" i="1" dirty="0" smtClean="0"/>
              <a:t>Maintenance of Self-Identity</a:t>
            </a:r>
            <a:endParaRPr lang="en-US" dirty="0" smtClean="0"/>
          </a:p>
          <a:p>
            <a:pPr algn="just"/>
            <a:r>
              <a:rPr lang="en-IN" dirty="0" smtClean="0"/>
              <a:t>Self-concept and self-image appear to remain stable over time. Factors that have been shown to favour good psychosocial adjustment in later life are sustained family relationships, maturity of ego defences, absence of alcoholism, and absence of depressive disorder. Studies show that the elderly have a strong need for and remarkable ability to retain a persistent self-concept in the face of the many changes that contribute to instability in later life.</a:t>
            </a:r>
            <a:endParaRPr lang="en-US" dirty="0" smtClean="0"/>
          </a:p>
          <a:p>
            <a:pPr algn="just">
              <a:buNone/>
            </a:pPr>
            <a:endParaRPr lang="en-US" dirty="0"/>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Autofit/>
          </a:bodyPr>
          <a:lstStyle/>
          <a:p>
            <a:pPr algn="just"/>
            <a:r>
              <a:rPr lang="en-IN" b="1" i="1" dirty="0" smtClean="0"/>
              <a:t>Dealing With Death</a:t>
            </a:r>
            <a:endParaRPr lang="en-US" dirty="0" smtClean="0"/>
          </a:p>
          <a:p>
            <a:pPr algn="just"/>
            <a:r>
              <a:rPr lang="en-IN" dirty="0" smtClean="0"/>
              <a:t>Death anxiety among the aging is apparently more of a myth than a reality. Studies have not supported the negative view of death as an overriding psychological factor in the aging process. Various investigators who have worked with dying persons report that it is not death itself, but abandonment, pain, and confusion </a:t>
            </a:r>
            <a:r>
              <a:rPr lang="en-IN" dirty="0" err="1" smtClean="0"/>
              <a:t>thatare</a:t>
            </a:r>
            <a:r>
              <a:rPr lang="en-IN" dirty="0" smtClean="0"/>
              <a:t> feared. What many desire most is someone to talk with to show them their life’s meaning is not shattered merely because they are about to die.</a:t>
            </a:r>
            <a:endParaRPr lang="en-US"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Psychiatric Disorders in Later Life</a:t>
            </a:r>
            <a:endParaRPr lang="en-US" dirty="0"/>
          </a:p>
        </p:txBody>
      </p:sp>
      <p:sp>
        <p:nvSpPr>
          <p:cNvPr id="3" name="Content Placeholder 2"/>
          <p:cNvSpPr>
            <a:spLocks noGrp="1"/>
          </p:cNvSpPr>
          <p:nvPr>
            <p:ph idx="1"/>
          </p:nvPr>
        </p:nvSpPr>
        <p:spPr/>
        <p:txBody>
          <a:bodyPr>
            <a:noAutofit/>
          </a:bodyPr>
          <a:lstStyle/>
          <a:p>
            <a:pPr algn="just"/>
            <a:r>
              <a:rPr lang="en-IN" sz="2800" b="1" i="1" dirty="0" smtClean="0"/>
              <a:t>Dementia</a:t>
            </a:r>
            <a:endParaRPr lang="en-US" sz="2800" dirty="0" smtClean="0"/>
          </a:p>
          <a:p>
            <a:pPr algn="just"/>
            <a:r>
              <a:rPr lang="en-IN" sz="2800" dirty="0" smtClean="0"/>
              <a:t>Dementing disorders are the most common causes of psychopathology in the elderly. About half of these disorders are of the Alzheimer’s type, which is characterized by an insidious onset and a gradually progressive course of cognitive impairment. No curative treatment is currently available.</a:t>
            </a:r>
          </a:p>
          <a:p>
            <a:pPr algn="just"/>
            <a:r>
              <a:rPr lang="en-IN" sz="2800" dirty="0" smtClean="0"/>
              <a:t>Symptomatic treatments, including</a:t>
            </a:r>
            <a:r>
              <a:rPr lang="en-US" sz="2800" dirty="0" smtClean="0"/>
              <a:t> </a:t>
            </a:r>
            <a:r>
              <a:rPr lang="en-IN" sz="2800" dirty="0" smtClean="0"/>
              <a:t>pharmacological interventions, attention to the environment, and family support, can help maximize the client’s level of functioning.</a:t>
            </a:r>
            <a:endParaRPr lang="en-US" sz="2800" dirty="0" smtClean="0"/>
          </a:p>
          <a:p>
            <a:pPr algn="just">
              <a:buNone/>
            </a:pPr>
            <a:endParaRPr lang="en-US" sz="2800"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noAutofit/>
          </a:bodyPr>
          <a:lstStyle/>
          <a:p>
            <a:pPr algn="just"/>
            <a:r>
              <a:rPr lang="en-IN" sz="2800" b="1" i="1" dirty="0" smtClean="0"/>
              <a:t>Delirium</a:t>
            </a:r>
            <a:endParaRPr lang="en-US" sz="2800" dirty="0" smtClean="0"/>
          </a:p>
          <a:p>
            <a:pPr algn="just"/>
            <a:r>
              <a:rPr lang="en-IN" sz="2800" dirty="0" smtClean="0"/>
              <a:t>Delirium is one of the most common and important forms of psychopathology in later life. A number of factors have been identified that predispose elderly people to delirium, including structural brain disease, reduced capacity for homeostatic regulation, impaired vision and hearing, a high prevalence of chronic disease, reduced resistance to acute stress, and age-related changes in the pharmacokinetic and </a:t>
            </a:r>
            <a:r>
              <a:rPr lang="en-IN" sz="2800" dirty="0" err="1" smtClean="0"/>
              <a:t>pharmaco</a:t>
            </a:r>
            <a:r>
              <a:rPr lang="en-IN" sz="2800" dirty="0" smtClean="0"/>
              <a:t> dynamics of drugs. Delirium needs to be recognized and the underlying condition treated as soon as possible. A high mortality is associated with this condition.</a:t>
            </a:r>
            <a:endParaRPr lang="en-US" sz="2800" dirty="0" smtClean="0"/>
          </a:p>
          <a:p>
            <a:pPr algn="just"/>
            <a:endParaRPr lang="en-US" sz="2800" dirty="0"/>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Autofit/>
          </a:bodyPr>
          <a:lstStyle/>
          <a:p>
            <a:pPr algn="just"/>
            <a:r>
              <a:rPr lang="en-IN" sz="3600" b="1" i="1" dirty="0" smtClean="0"/>
              <a:t>Depression</a:t>
            </a:r>
            <a:endParaRPr lang="en-US" sz="3600" dirty="0" smtClean="0"/>
          </a:p>
          <a:p>
            <a:pPr algn="just"/>
            <a:r>
              <a:rPr lang="en-IN" sz="3600" dirty="0" smtClean="0"/>
              <a:t>Depressive disorders are the most common affective illnesses occurring after the middle years. The incidence of increased depression among elderly people is influenced by the variables of physical illness, functional disability, cognitive impairment, and loss of a spouse . Hypochondriacal symptoms are common in the depressed elderly.</a:t>
            </a:r>
            <a:endParaRPr lang="en-US" sz="3600" dirty="0" smtClean="0"/>
          </a:p>
          <a:p>
            <a:pPr algn="just">
              <a:buNone/>
            </a:pPr>
            <a:endParaRPr lang="en-US" sz="3600"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837"/>
            <a:ext cx="8229600" cy="4525963"/>
          </a:xfrm>
        </p:spPr>
        <p:txBody>
          <a:bodyPr>
            <a:noAutofit/>
          </a:bodyPr>
          <a:lstStyle/>
          <a:p>
            <a:pPr algn="just"/>
            <a:r>
              <a:rPr lang="en-IN" sz="2800" b="1" i="1" dirty="0" smtClean="0"/>
              <a:t>Schizophrenia</a:t>
            </a:r>
            <a:endParaRPr lang="en-US" sz="2800" dirty="0" smtClean="0"/>
          </a:p>
          <a:p>
            <a:pPr algn="just"/>
            <a:r>
              <a:rPr lang="en-IN" sz="2800" dirty="0" smtClean="0"/>
              <a:t>Schizophrenia and delusional disorders may continue into old age or may manifest themselves for the first time only during senescence (Blazer, 2008). In most instances, individuals who manifest psychotic disorders early in life show a decline in psychopathology</a:t>
            </a:r>
            <a:r>
              <a:rPr lang="en-US" sz="2800" dirty="0" smtClean="0"/>
              <a:t> </a:t>
            </a:r>
            <a:r>
              <a:rPr lang="en-IN" sz="2800" dirty="0" smtClean="0"/>
              <a:t>as they age. Late-onset schizophrenia (after age 60) is not common, but when it does occur, it</a:t>
            </a:r>
            <a:r>
              <a:rPr lang="en-US" sz="2800" dirty="0" smtClean="0"/>
              <a:t> </a:t>
            </a:r>
            <a:r>
              <a:rPr lang="en-IN" sz="2800" dirty="0" smtClean="0"/>
              <a:t>often is characterized by delusions or hallucinations of a persecutory nature. The course is chronic, and treatment is with narcoleptics and supportive psychotherapy.</a:t>
            </a:r>
            <a:endParaRPr lang="en-US" sz="2800" dirty="0" smtClean="0"/>
          </a:p>
          <a:p>
            <a:pPr algn="just">
              <a:buNone/>
            </a:pPr>
            <a:endParaRPr lang="en-US" sz="2800" dirty="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IN" sz="3600" b="1" i="1" dirty="0" smtClean="0"/>
              <a:t>Personality Disorders</a:t>
            </a:r>
            <a:endParaRPr lang="en-US" sz="3600" dirty="0" smtClean="0"/>
          </a:p>
          <a:p>
            <a:pPr algn="just"/>
            <a:r>
              <a:rPr lang="en-IN" sz="3600" dirty="0" smtClean="0"/>
              <a:t>Personality disorders are uncommon in the elderly population. The incidence of personality disorders among individuals over age 65 is less than 5 percent. Most elderly people with personality disorder have likely manifested the </a:t>
            </a:r>
            <a:r>
              <a:rPr lang="en-IN" sz="3600" dirty="0" err="1" smtClean="0"/>
              <a:t>symptomatology</a:t>
            </a:r>
            <a:r>
              <a:rPr lang="en-IN" sz="3600" dirty="0" smtClean="0"/>
              <a:t> for many years.</a:t>
            </a:r>
            <a:endParaRPr lang="en-US" sz="3600" dirty="0" smtClean="0"/>
          </a:p>
          <a:p>
            <a:pPr algn="just">
              <a:buNone/>
            </a:pPr>
            <a:endParaRPr lang="en-US" sz="36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sz="3600" b="1" i="1" dirty="0" smtClean="0"/>
              <a:t>Sleep Disorders</a:t>
            </a:r>
            <a:endParaRPr lang="en-US" sz="3600" dirty="0" smtClean="0"/>
          </a:p>
          <a:p>
            <a:pPr algn="just"/>
            <a:r>
              <a:rPr lang="en-IN" sz="3600" dirty="0" smtClean="0"/>
              <a:t>Sleep disorders are very common in the aging individual. Sleep disturbances affect 50 percent of people age 65 and older who live at home and 66 percent of those who live in long-term care facilities.</a:t>
            </a:r>
            <a:endParaRPr lang="en-US" sz="3600" dirty="0" smtClean="0"/>
          </a:p>
          <a:p>
            <a:pPr algn="just">
              <a:buNone/>
            </a:pPr>
            <a:endParaRPr lang="en-US" sz="3600" dirty="0"/>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Behna\PG FINAL YEAR\MINE\images\thank-you-business-communication.jpg"/>
          <p:cNvPicPr>
            <a:picLocks noChangeAspect="1" noChangeArrowheads="1"/>
          </p:cNvPicPr>
          <p:nvPr/>
        </p:nvPicPr>
        <p:blipFill>
          <a:blip r:embed="rId2"/>
          <a:srcRect/>
          <a:stretch>
            <a:fillRect/>
          </a:stretch>
        </p:blipFill>
        <p:spPr bwMode="auto">
          <a:xfrm>
            <a:off x="1" y="0"/>
            <a:ext cx="9030280" cy="6858000"/>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IN" b="1" dirty="0" smtClean="0"/>
              <a:t>Marital Status</a:t>
            </a:r>
            <a:endParaRPr lang="en-US" dirty="0" smtClean="0"/>
          </a:p>
          <a:p>
            <a:r>
              <a:rPr lang="en-IN" dirty="0" smtClean="0"/>
              <a:t>In 2008, of individuals age 65 and older, 72 percent of men and 42 percent of women were married. Forty-two percent of all women in this age group were widowed. There were over four times as many widows as widowers because women live longer than men and tend to marry men older than themselves.</a:t>
            </a:r>
            <a:endParaRPr lang="en-US" dirty="0" smtClean="0"/>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fontScale="92500"/>
          </a:bodyPr>
          <a:lstStyle/>
          <a:p>
            <a:pPr>
              <a:buFont typeface="Wingdings" pitchFamily="2" charset="2"/>
              <a:buChar char="Ø"/>
            </a:pPr>
            <a:r>
              <a:rPr lang="en-IN" b="1" dirty="0" smtClean="0"/>
              <a:t>Living Arrangements</a:t>
            </a:r>
            <a:endParaRPr lang="en-US" dirty="0" smtClean="0"/>
          </a:p>
          <a:p>
            <a:r>
              <a:rPr lang="en-IN" dirty="0" smtClean="0"/>
              <a:t>The majority of individuals age 65 or older live alone, with a spouse, or with relatives. At any one time, fewer than 5 percent of people in this age group live in institutions. This percentage increases dramatically with age, ranging from 1.3 percent for persons 65 to 74 years, to 3.8 percent for persons 75 to 84 years, and 15.4 percent for persons 85 and older. </a:t>
            </a:r>
            <a:endParaRPr lang="en-US" dirty="0" smtClean="0"/>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IN" b="1" dirty="0" smtClean="0"/>
              <a:t>Economic Status</a:t>
            </a:r>
            <a:endParaRPr lang="en-US" dirty="0" smtClean="0"/>
          </a:p>
          <a:p>
            <a:r>
              <a:rPr lang="en-IN" dirty="0" smtClean="0"/>
              <a:t>Of individuals in this age group, 80 percent owned their own homes in 2008 (</a:t>
            </a:r>
            <a:r>
              <a:rPr lang="en-IN" dirty="0" err="1" smtClean="0"/>
              <a:t>AoA</a:t>
            </a:r>
            <a:r>
              <a:rPr lang="en-IN" dirty="0" smtClean="0"/>
              <a:t>, 2010). However, the housing of this population of Americans is usually older and less adequate than that of the younger population; therefore, a higher percentage of income must be spent on maintenance and repairs.</a:t>
            </a:r>
            <a:endParaRPr lang="en-US" dirty="0" smtClean="0"/>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Font typeface="Wingdings" pitchFamily="2" charset="2"/>
              <a:buChar char="Ø"/>
            </a:pPr>
            <a:r>
              <a:rPr lang="en-IN" b="1" dirty="0" smtClean="0"/>
              <a:t>Employment</a:t>
            </a:r>
            <a:endParaRPr lang="en-US" dirty="0" smtClean="0"/>
          </a:p>
          <a:p>
            <a:r>
              <a:rPr lang="en-IN" dirty="0" smtClean="0"/>
              <a:t>With the passage of the Age Discrimination in Employment Act in 1967, forced retirement has been virtually eliminated in the workplace. Evidence suggests that involvement in purposeful activity is vital to successful adaptation and perhaps even to survival.</a:t>
            </a:r>
            <a:endParaRPr lang="en-US" dirty="0" smtClean="0"/>
          </a:p>
          <a:p>
            <a:r>
              <a:rPr lang="en-IN" dirty="0" smtClean="0"/>
              <a:t>In 2008, 6.2 million Americans age 65 and over were in the </a:t>
            </a:r>
            <a:r>
              <a:rPr lang="en-IN" dirty="0" err="1" smtClean="0"/>
              <a:t>labor</a:t>
            </a:r>
            <a:r>
              <a:rPr lang="en-IN" dirty="0" smtClean="0"/>
              <a:t> force.</a:t>
            </a:r>
            <a:endParaRPr lang="en-US" dirty="0" smtClean="0"/>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85000" lnSpcReduction="10000"/>
          </a:bodyPr>
          <a:lstStyle/>
          <a:p>
            <a:r>
              <a:rPr lang="en-IN" b="1" dirty="0" smtClean="0"/>
              <a:t>Health Status </a:t>
            </a:r>
            <a:endParaRPr lang="en-US" dirty="0" smtClean="0"/>
          </a:p>
          <a:p>
            <a:r>
              <a:rPr lang="en-IN" dirty="0" smtClean="0"/>
              <a:t>The number of days in which usual activities are restricted because of illness or injury increases with age. The  Centres for Disease Control and Prevention(CDC, 2009) reports that approximately 80 percent of individuals 65 and older have at least one chronic condition, and 50 percent have at least two.</a:t>
            </a:r>
          </a:p>
          <a:p>
            <a:r>
              <a:rPr lang="en-IN" dirty="0" smtClean="0"/>
              <a:t>The most commonly occurring conditions among the elderly</a:t>
            </a:r>
            <a:r>
              <a:rPr lang="en-US" dirty="0" smtClean="0"/>
              <a:t> </a:t>
            </a:r>
            <a:r>
              <a:rPr lang="en-IN" dirty="0" smtClean="0"/>
              <a:t>population are hypertension, arthritis, heart disease, cancer, diabetes, and sinusitis. </a:t>
            </a:r>
          </a:p>
          <a:p>
            <a:r>
              <a:rPr lang="en-IN" dirty="0" smtClean="0"/>
              <a:t>Emotional and mental illnesses increase over the life cycle. Depression is particularly prevalent, and suicide is a serious problem among elderly Americans. Organic mental disease increases dramatically in old age.</a:t>
            </a:r>
            <a:endParaRPr lang="en-US" dirty="0" smtClean="0"/>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3114</Words>
  <Application>Microsoft Office PowerPoint</Application>
  <PresentationFormat>On-screen Show (4:3)</PresentationFormat>
  <Paragraphs>133</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THE AGING INDIVIDUAL</vt:lpstr>
      <vt:lpstr>PowerPoint Presentation</vt:lpstr>
      <vt:lpstr>PowerPoint Presentation</vt:lpstr>
      <vt:lpstr>EPIDEMIOLOGICAL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NORMAL AGING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PSYCHOLOGICAL ASPECTS OF AGING</vt:lpstr>
      <vt:lpstr>PowerPoint Presentation</vt:lpstr>
      <vt:lpstr>PowerPoint Presentation</vt:lpstr>
      <vt:lpstr>Adaptation to the Tasks of Aging</vt:lpstr>
      <vt:lpstr>PowerPoint Presentation</vt:lpstr>
      <vt:lpstr>PowerPoint Presentation</vt:lpstr>
      <vt:lpstr>Psychiatric Disorders in Later Life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Bates</dc:creator>
  <cp:lastModifiedBy>xyz</cp:lastModifiedBy>
  <cp:revision>27</cp:revision>
  <dcterms:created xsi:type="dcterms:W3CDTF">2017-05-22T16:05:11Z</dcterms:created>
  <dcterms:modified xsi:type="dcterms:W3CDTF">2020-08-13T09:40:38Z</dcterms:modified>
</cp:coreProperties>
</file>