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19"/>
  </p:notesMasterIdLst>
  <p:sldIdLst>
    <p:sldId id="256" r:id="rId2"/>
    <p:sldId id="308" r:id="rId3"/>
    <p:sldId id="257" r:id="rId4"/>
    <p:sldId id="258" r:id="rId5"/>
    <p:sldId id="259" r:id="rId6"/>
    <p:sldId id="260" r:id="rId7"/>
    <p:sldId id="309" r:id="rId8"/>
    <p:sldId id="261" r:id="rId9"/>
    <p:sldId id="263" r:id="rId10"/>
    <p:sldId id="264" r:id="rId11"/>
    <p:sldId id="268" r:id="rId12"/>
    <p:sldId id="269" r:id="rId13"/>
    <p:sldId id="270" r:id="rId14"/>
    <p:sldId id="273" r:id="rId15"/>
    <p:sldId id="274" r:id="rId16"/>
    <p:sldId id="310" r:id="rId17"/>
    <p:sldId id="311" r:id="rId1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4E5F1-0944-4E76-86E3-CC8E3FEF6F81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913D7-6CFC-4FAA-9720-9F8A727F91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672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169C-8F20-43B5-866E-537510A92609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Priyanka R. Waghmare, Asst. Prof. OBG Nsg, Sumnadeep Nursing college, SVDU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429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CBD3-B72C-4F92-8EB1-993A3A313967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Priyanka R. Waghmare, Asst. Prof. OBG Nsg, Sumnadeep Nursing college, SVDU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401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B596-86F3-4D4A-BA76-AED8E33F0683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Priyanka R. Waghmare, Asst. Prof. OBG Nsg, Sumnadeep Nursing college, SVDU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1274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E5F8-F92C-416A-BDC7-59D73F370706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Priyanka R. Waghmare, Asst. Prof. OBG Nsg, Sumnadeep Nursing college, SVDU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314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57FC-FF0B-48D2-AA7C-EC1738BC8691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Priyanka R. Waghmare, Asst. Prof. OBG Nsg, Sumnadeep Nursing college, SVDU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2567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AF0C-6B72-4A11-879F-171E7DE09EF2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Priyanka R. Waghmare, Asst. Prof. OBG Nsg, Sumnadeep Nursing college, SVDU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1130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91D1-8333-44DA-8A61-04D3F37E9E38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Priyanka R. Waghmare, Asst. Prof. OBG Nsg, Sumnadeep Nursing college, SVDU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8274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7EA6-1A40-4A20-BA61-A7DDAD9CB193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Priyanka R. Waghmare, Asst. Prof. OBG Nsg, Sumnadeep Nursing college, SVDU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0373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16FD-AC2E-48AA-8213-785C21EC2338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Priyanka R. Waghmare, Asst. Prof. OBG Nsg, Sumnadeep Nursing college, SVDU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3136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95219" y="193294"/>
            <a:ext cx="3353561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Priyanka R. Waghmare, Asst. Prof. OBG Nsg, Sumnadeep Nursing college, SVDU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F5EC4-D5DF-45C3-8663-3D05EE32050F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357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D9C3-989C-4237-B068-BFFD7362B9DF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Priyanka R. Waghmare, Asst. Prof. OBG Nsg, Sumnadeep Nursing college, SVDU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385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61F2-28F1-41E0-A855-F49D33249E77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Priyanka R. Waghmare, Asst. Prof. OBG Nsg, Sumnadeep Nursing college, SVDU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400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15D2-6ABA-4956-8529-56A43D126EDE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Priyanka R. Waghmare, Asst. Prof. OBG Nsg, Sumnadeep Nursing college, SVDU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118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590C-EC8B-4F4E-BA3F-DA7052E1D996}" type="datetime1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Priyanka R. Waghmare, Asst. Prof. OBG Nsg, Sumnadeep Nursing college, SVDU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782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1791-9FC9-4152-A15D-820EC866386E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Priyanka R. Waghmare, Asst. Prof. OBG Nsg, Sumnadeep Nursing college, SVDU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518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3D69-49C0-466C-B539-3D23DD8B07B6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Priyanka R. Waghmare, Asst. Prof. OBG Nsg, Sumnadeep Nursing college, SVDU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397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47BE-485B-4374-BDF5-B9C2107178B4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Priyanka R. Waghmare, Asst. Prof. OBG Nsg, Sumnadeep Nursing college, SVDU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570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369-5BF8-4E19-B3F7-AFAADE3BDC7E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Priyanka R. Waghmare, Asst. Prof. OBG Nsg, Sumnadeep Nursing college, SVDU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623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E883FB2-6B71-4C3D-B788-7FBFEFD6D4A6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IN"/>
              <a:t>Priyanka R. Waghmare, Asst. Prof. OBG Nsg, Sumnadeep Nursing college, SVDU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1934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hf sldNum="0" hd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484516"/>
            <a:ext cx="79248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  <a:latin typeface="Algerian" panose="04020705040A02060702" pitchFamily="82" charset="0"/>
              </a:rPr>
              <a:t>PLACENTA</a:t>
            </a:r>
            <a:r>
              <a:rPr lang="en-IN" sz="4400" dirty="0">
                <a:solidFill>
                  <a:srgbClr val="FF0000"/>
                </a:solidFill>
                <a:latin typeface="Algerian" panose="04020705040A02060702" pitchFamily="82" charset="0"/>
              </a:rPr>
              <a:t>L DEVELOPMENT </a:t>
            </a:r>
            <a:endParaRPr sz="44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4600" y="5117446"/>
            <a:ext cx="4572000" cy="10059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1515" algn="r">
              <a:lnSpc>
                <a:spcPct val="120000"/>
              </a:lnSpc>
              <a:spcBef>
                <a:spcPts val="100"/>
              </a:spcBef>
            </a:pPr>
            <a:r>
              <a:rPr lang="en-IN" sz="1800" dirty="0">
                <a:latin typeface="Georgia"/>
                <a:cs typeface="Georgia"/>
              </a:rPr>
              <a:t>PRIYANKA R. CHAUDHARY</a:t>
            </a:r>
          </a:p>
          <a:p>
            <a:pPr marL="12700" marR="5080" indent="691515" algn="r">
              <a:lnSpc>
                <a:spcPct val="120000"/>
              </a:lnSpc>
              <a:spcBef>
                <a:spcPts val="100"/>
              </a:spcBef>
            </a:pPr>
            <a:r>
              <a:rPr lang="en-IN" dirty="0">
                <a:latin typeface="Georgia"/>
                <a:cs typeface="Georgia"/>
              </a:rPr>
              <a:t>Assistant professor, OBG Nursing</a:t>
            </a:r>
          </a:p>
          <a:p>
            <a:pPr marL="12700" marR="5080" indent="691515" algn="r">
              <a:lnSpc>
                <a:spcPct val="120000"/>
              </a:lnSpc>
              <a:spcBef>
                <a:spcPts val="100"/>
              </a:spcBef>
            </a:pPr>
            <a:r>
              <a:rPr lang="en-IN" sz="1800" dirty="0">
                <a:latin typeface="Georgia"/>
                <a:cs typeface="Georgia"/>
              </a:rPr>
              <a:t>Sumandeep Nursing College </a:t>
            </a:r>
          </a:p>
        </p:txBody>
      </p:sp>
      <p:pic>
        <p:nvPicPr>
          <p:cNvPr id="1026" name="Picture 2" descr="Placenta Stock Illustrations – 2,054 Placenta Stock Illustrations ...">
            <a:extLst>
              <a:ext uri="{FF2B5EF4-FFF2-40B4-BE49-F238E27FC236}">
                <a16:creationId xmlns:a16="http://schemas.microsoft.com/office/drawing/2014/main" id="{20AB6F2D-A7FB-4DBF-AD0A-FDCABDA3F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3512860" cy="338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acenta Stock Illustrations, Cliparts And Royalty Free Placenta ...">
            <a:extLst>
              <a:ext uri="{FF2B5EF4-FFF2-40B4-BE49-F238E27FC236}">
                <a16:creationId xmlns:a16="http://schemas.microsoft.com/office/drawing/2014/main" id="{ABF7868E-5CCB-421C-82CC-DDE960762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60" y="1545438"/>
            <a:ext cx="3356928" cy="33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4B98E4-7D5B-471D-AA38-46A0346176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615" y="4776213"/>
            <a:ext cx="1461985" cy="1688446"/>
          </a:xfrm>
          <a:prstGeom prst="rect">
            <a:avLst/>
          </a:prstGeom>
        </p:spPr>
      </p:pic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28DE9F8C-0F69-459D-B184-93372689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69436"/>
            <a:ext cx="3859795" cy="228660"/>
          </a:xfrm>
        </p:spPr>
        <p:txBody>
          <a:bodyPr/>
          <a:lstStyle/>
          <a:p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Priyanka R. Waghmare, Asst. Prof. OBG </a:t>
            </a:r>
            <a:r>
              <a:rPr lang="en-IN" sz="1400" b="1" dirty="0" err="1">
                <a:solidFill>
                  <a:schemeClr val="tx1">
                    <a:alpha val="60000"/>
                  </a:schemeClr>
                </a:solidFill>
              </a:rPr>
              <a:t>Nsg</a:t>
            </a:r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IN" sz="1400" b="1" dirty="0" err="1">
                <a:solidFill>
                  <a:schemeClr val="tx1">
                    <a:alpha val="60000"/>
                  </a:schemeClr>
                </a:solidFill>
              </a:rPr>
              <a:t>Sumnadeep</a:t>
            </a:r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 Nursing college, SVDU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419600" y="46704"/>
            <a:ext cx="4724400" cy="678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6200"/>
            <a:ext cx="4419600" cy="678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67C9C7B-035C-4924-997A-11281CE2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4AFFD58-03AD-4F09-A3E9-B460A4E8E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Priyanka R. Waghmare, Asst. Prof. OBG Nsg, Sumnadeep Nursing college, SVDU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C714B658-9159-4AB4-B341-39FDA277193C}"/>
              </a:ext>
            </a:extLst>
          </p:cNvPr>
          <p:cNvSpPr txBox="1">
            <a:spLocks/>
          </p:cNvSpPr>
          <p:nvPr/>
        </p:nvSpPr>
        <p:spPr>
          <a:xfrm>
            <a:off x="5610192" y="6582636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400" b="1" dirty="0">
                <a:solidFill>
                  <a:schemeClr val="bg1">
                    <a:alpha val="60000"/>
                  </a:schemeClr>
                </a:solidFill>
              </a:rPr>
              <a:t>Priyanka R. Waghmare, Asst. Prof. OBG </a:t>
            </a:r>
            <a:r>
              <a:rPr lang="en-IN" sz="1400" b="1" dirty="0" err="1">
                <a:solidFill>
                  <a:schemeClr val="bg1">
                    <a:alpha val="60000"/>
                  </a:schemeClr>
                </a:solidFill>
              </a:rPr>
              <a:t>Nsg</a:t>
            </a:r>
            <a:r>
              <a:rPr lang="en-IN" sz="1400" b="1" dirty="0">
                <a:solidFill>
                  <a:schemeClr val="bg1">
                    <a:alpha val="60000"/>
                  </a:schemeClr>
                </a:solidFill>
              </a:rPr>
              <a:t>, </a:t>
            </a:r>
            <a:r>
              <a:rPr lang="en-IN" sz="1400" b="1" dirty="0" err="1">
                <a:solidFill>
                  <a:schemeClr val="bg1">
                    <a:alpha val="60000"/>
                  </a:schemeClr>
                </a:solidFill>
              </a:rPr>
              <a:t>Sumnadeep</a:t>
            </a:r>
            <a:r>
              <a:rPr lang="en-IN" sz="1400" b="1" dirty="0">
                <a:solidFill>
                  <a:schemeClr val="bg1">
                    <a:alpha val="60000"/>
                  </a:schemeClr>
                </a:solidFill>
              </a:rPr>
              <a:t> Nursing college, SVDU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25984"/>
            <a:ext cx="7391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Primary Villus (Day</a:t>
            </a:r>
            <a:r>
              <a:rPr sz="4000" spc="-20" dirty="0"/>
              <a:t> </a:t>
            </a:r>
            <a:r>
              <a:rPr sz="4000" spc="-5" dirty="0"/>
              <a:t>13-14)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270628" y="1267104"/>
            <a:ext cx="4594860" cy="523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5415" algn="just">
              <a:lnSpc>
                <a:spcPct val="14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All elements (syncytium,  cytotrophoblast and extraembryonic  mesoderm) take part in formation of  chorionic </a:t>
            </a:r>
            <a:r>
              <a:rPr sz="2200" dirty="0">
                <a:latin typeface="Arial"/>
                <a:cs typeface="Arial"/>
              </a:rPr>
              <a:t>villi. </a:t>
            </a:r>
            <a:r>
              <a:rPr sz="2200" spc="-5" dirty="0">
                <a:latin typeface="Arial"/>
                <a:cs typeface="Arial"/>
              </a:rPr>
              <a:t>Three stages in  formation of chorionic villi are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seen:</a:t>
            </a:r>
            <a:endParaRPr sz="22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39600"/>
              </a:lnSpc>
              <a:spcBef>
                <a:spcPts val="5"/>
              </a:spcBef>
            </a:pPr>
            <a:r>
              <a:rPr sz="2400" b="1" spc="-5" dirty="0">
                <a:latin typeface="Arial"/>
                <a:cs typeface="Arial"/>
              </a:rPr>
              <a:t>Primary </a:t>
            </a:r>
            <a:r>
              <a:rPr sz="2400" b="1" dirty="0">
                <a:latin typeface="Arial"/>
                <a:cs typeface="Arial"/>
              </a:rPr>
              <a:t>villus: </a:t>
            </a:r>
            <a:r>
              <a:rPr sz="2200" spc="-5" dirty="0">
                <a:latin typeface="Arial"/>
                <a:cs typeface="Arial"/>
              </a:rPr>
              <a:t>central core of  cytotrophoblast covered by a layer of  </a:t>
            </a:r>
            <a:r>
              <a:rPr sz="2200" dirty="0">
                <a:latin typeface="Arial"/>
                <a:cs typeface="Arial"/>
              </a:rPr>
              <a:t>syncytiotrophoblast. </a:t>
            </a:r>
            <a:r>
              <a:rPr sz="2200" spc="-5" dirty="0">
                <a:latin typeface="Arial"/>
                <a:cs typeface="Arial"/>
              </a:rPr>
              <a:t>Adjoining villi  are separated by an intervillous  space.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144397"/>
            <a:ext cx="4008501" cy="5866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DC1CCF-41E3-4DDE-A29E-7B43461DD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1"/>
            <a:ext cx="649863" cy="750527"/>
          </a:xfrm>
          <a:prstGeom prst="rect">
            <a:avLst/>
          </a:prstGeom>
        </p:spPr>
      </p:pic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2F72E410-C204-4076-82DC-B47AA708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6160" y="6499504"/>
            <a:ext cx="3859795" cy="228660"/>
          </a:xfrm>
        </p:spPr>
        <p:txBody>
          <a:bodyPr/>
          <a:lstStyle/>
          <a:p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Priyanka R. Waghmare, Asst. Prof. OBG </a:t>
            </a:r>
            <a:r>
              <a:rPr lang="en-IN" sz="1400" b="1" dirty="0" err="1">
                <a:solidFill>
                  <a:schemeClr val="tx1">
                    <a:alpha val="60000"/>
                  </a:schemeClr>
                </a:solidFill>
              </a:rPr>
              <a:t>Nsg</a:t>
            </a:r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IN" sz="1400" b="1" dirty="0" err="1">
                <a:solidFill>
                  <a:schemeClr val="tx1">
                    <a:alpha val="60000"/>
                  </a:schemeClr>
                </a:solidFill>
              </a:rPr>
              <a:t>Sumnadeep</a:t>
            </a:r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 Nursing college, SVDU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650" y="377698"/>
            <a:ext cx="8034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95"/>
              </a:spcBef>
              <a:tabLst>
                <a:tab pos="6585584" algn="l"/>
              </a:tabLst>
            </a:pPr>
            <a:r>
              <a:rPr sz="4000" b="1" spc="-5" dirty="0"/>
              <a:t>Secondary Villus</a:t>
            </a:r>
            <a:r>
              <a:rPr sz="4000" b="1" spc="35" dirty="0"/>
              <a:t> </a:t>
            </a:r>
            <a:r>
              <a:rPr sz="4000" b="1" spc="-5" dirty="0"/>
              <a:t>(Early</a:t>
            </a:r>
            <a:r>
              <a:rPr sz="4000" b="1" spc="30" dirty="0"/>
              <a:t> </a:t>
            </a:r>
            <a:r>
              <a:rPr sz="4000" b="1" dirty="0"/>
              <a:t>3</a:t>
            </a:r>
            <a:r>
              <a:rPr sz="3975" b="1" baseline="25157" dirty="0"/>
              <a:t>rd</a:t>
            </a:r>
            <a:r>
              <a:rPr lang="en-IN" sz="3975" b="1" baseline="25157" dirty="0"/>
              <a:t>week</a:t>
            </a:r>
            <a:r>
              <a:rPr sz="4000" b="1" spc="-10" dirty="0"/>
              <a:t>)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4880228" y="1653031"/>
            <a:ext cx="276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58035" algn="l"/>
              </a:tabLst>
            </a:pPr>
            <a:r>
              <a:rPr sz="2800" spc="-5" dirty="0">
                <a:latin typeface="Arial"/>
                <a:cs typeface="Arial"/>
              </a:rPr>
              <a:t>Cen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4080" y="1653031"/>
            <a:ext cx="323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0228" y="2079751"/>
            <a:ext cx="395541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673985" algn="l"/>
              </a:tabLst>
            </a:pPr>
            <a:r>
              <a:rPr sz="2800" dirty="0">
                <a:latin typeface="Arial"/>
                <a:cs typeface="Arial"/>
              </a:rPr>
              <a:t>extraembryonic  </a:t>
            </a:r>
            <a:r>
              <a:rPr sz="2800" spc="-5" dirty="0">
                <a:latin typeface="Arial"/>
                <a:cs typeface="Arial"/>
              </a:rPr>
              <a:t>mes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de</a:t>
            </a:r>
            <a:r>
              <a:rPr sz="2800" spc="1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covered  successively </a:t>
            </a:r>
            <a:r>
              <a:rPr sz="2800" dirty="0">
                <a:latin typeface="Arial"/>
                <a:cs typeface="Arial"/>
              </a:rPr>
              <a:t>by </a:t>
            </a:r>
            <a:r>
              <a:rPr sz="2800" spc="-5" dirty="0">
                <a:latin typeface="Arial"/>
                <a:cs typeface="Arial"/>
              </a:rPr>
              <a:t>cyto </a:t>
            </a:r>
            <a:r>
              <a:rPr sz="2800" dirty="0">
                <a:latin typeface="Arial"/>
                <a:cs typeface="Arial"/>
              </a:rPr>
              <a:t>and  syncytiotrophoblasts.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219200"/>
            <a:ext cx="45720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DACD27-E9B9-4EBC-9D91-ADA09E9A0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1"/>
            <a:ext cx="649863" cy="750527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7DF686F-F7F3-4300-86AF-56732A9C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0510" y="6365972"/>
            <a:ext cx="3859795" cy="228660"/>
          </a:xfrm>
        </p:spPr>
        <p:txBody>
          <a:bodyPr/>
          <a:lstStyle/>
          <a:p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Priyanka R. Waghmare, Asst. Prof. OBG </a:t>
            </a:r>
            <a:r>
              <a:rPr lang="en-IN" sz="1400" b="1" dirty="0" err="1">
                <a:solidFill>
                  <a:schemeClr val="tx1">
                    <a:alpha val="60000"/>
                  </a:schemeClr>
                </a:solidFill>
              </a:rPr>
              <a:t>Nsg</a:t>
            </a:r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IN" sz="1400" b="1" dirty="0" err="1">
                <a:solidFill>
                  <a:schemeClr val="tx1">
                    <a:alpha val="60000"/>
                  </a:schemeClr>
                </a:solidFill>
              </a:rPr>
              <a:t>Sumnadeep</a:t>
            </a:r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 Nursing college, SVDU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2246" y="164084"/>
            <a:ext cx="7640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95"/>
              </a:spcBef>
              <a:tabLst>
                <a:tab pos="6191250" algn="l"/>
              </a:tabLst>
            </a:pPr>
            <a:r>
              <a:rPr sz="4000" b="1" spc="-5" dirty="0"/>
              <a:t>Tertiary Villus (End</a:t>
            </a:r>
            <a:r>
              <a:rPr sz="4000" b="1" spc="50" dirty="0"/>
              <a:t> </a:t>
            </a:r>
            <a:r>
              <a:rPr sz="4000" b="1" spc="-5" dirty="0"/>
              <a:t>of</a:t>
            </a:r>
            <a:r>
              <a:rPr sz="4000" b="1" spc="35" dirty="0"/>
              <a:t> </a:t>
            </a:r>
            <a:r>
              <a:rPr sz="4000" b="1" spc="-5" dirty="0"/>
              <a:t>3</a:t>
            </a:r>
            <a:r>
              <a:rPr sz="3975" b="1" spc="-7" baseline="30000" dirty="0"/>
              <a:t>r</a:t>
            </a:r>
            <a:r>
              <a:rPr lang="en-IN" sz="3975" b="1" spc="-7" baseline="30000" dirty="0"/>
              <a:t>d</a:t>
            </a:r>
            <a:r>
              <a:rPr lang="en-IN" sz="3975" b="1" spc="-7" baseline="25157" dirty="0"/>
              <a:t>  WEEK</a:t>
            </a:r>
            <a:r>
              <a:rPr sz="4000" b="1" spc="-5" dirty="0"/>
              <a:t>)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5029200" y="1905000"/>
            <a:ext cx="378523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Appearance of blood  </a:t>
            </a:r>
            <a:r>
              <a:rPr sz="2800" dirty="0">
                <a:latin typeface="Arial"/>
                <a:cs typeface="Arial"/>
              </a:rPr>
              <a:t>vessels </a:t>
            </a:r>
            <a:r>
              <a:rPr sz="2800" spc="-5" dirty="0">
                <a:latin typeface="Arial"/>
                <a:cs typeface="Arial"/>
              </a:rPr>
              <a:t>in the  </a:t>
            </a:r>
            <a:r>
              <a:rPr sz="2800" dirty="0">
                <a:latin typeface="Arial"/>
                <a:cs typeface="Arial"/>
              </a:rPr>
              <a:t>mesoderm </a:t>
            </a:r>
            <a:r>
              <a:rPr sz="2800" spc="-5" dirty="0">
                <a:latin typeface="Arial"/>
                <a:cs typeface="Arial"/>
              </a:rPr>
              <a:t>forming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core  </a:t>
            </a:r>
            <a:r>
              <a:rPr sz="2800" spc="-5" dirty="0">
                <a:latin typeface="Arial"/>
                <a:cs typeface="Arial"/>
              </a:rPr>
              <a:t>of each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villus.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45720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813CEE-29F1-4BD1-98DF-2446D0D21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1"/>
            <a:ext cx="649863" cy="750527"/>
          </a:xfrm>
          <a:prstGeom prst="rect">
            <a:avLst/>
          </a:prstGeom>
        </p:spPr>
      </p:pic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75AE48AD-1465-47CE-B580-F29EEFD9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0510" y="6365972"/>
            <a:ext cx="3859795" cy="228660"/>
          </a:xfrm>
        </p:spPr>
        <p:txBody>
          <a:bodyPr/>
          <a:lstStyle/>
          <a:p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Priyanka R. Waghmare, Asst. Prof. OBG </a:t>
            </a:r>
            <a:r>
              <a:rPr lang="en-IN" sz="1400" b="1" dirty="0" err="1">
                <a:solidFill>
                  <a:schemeClr val="tx1">
                    <a:alpha val="60000"/>
                  </a:schemeClr>
                </a:solidFill>
              </a:rPr>
              <a:t>Nsg</a:t>
            </a:r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IN" sz="1400" b="1" dirty="0" err="1">
                <a:solidFill>
                  <a:schemeClr val="tx1">
                    <a:alpha val="60000"/>
                  </a:schemeClr>
                </a:solidFill>
              </a:rPr>
              <a:t>Sumnadeep</a:t>
            </a:r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 Nursing college, SVDU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142" y="514934"/>
            <a:ext cx="80340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IN" sz="4000" b="1" spc="-10" dirty="0"/>
              <a:t>  </a:t>
            </a:r>
            <a:r>
              <a:rPr sz="4000" b="1" spc="-10" dirty="0"/>
              <a:t>Anchoring </a:t>
            </a:r>
            <a:r>
              <a:rPr sz="4000" b="1" spc="-5" dirty="0"/>
              <a:t>villi &amp; its</a:t>
            </a:r>
            <a:r>
              <a:rPr sz="4000" b="1" spc="35" dirty="0"/>
              <a:t> </a:t>
            </a:r>
            <a:r>
              <a:rPr sz="4000" b="1" spc="-5" dirty="0"/>
              <a:t>subdivisions</a:t>
            </a:r>
            <a:endParaRPr sz="4000" b="1" dirty="0"/>
          </a:p>
        </p:txBody>
      </p:sp>
      <p:sp>
        <p:nvSpPr>
          <p:cNvPr id="3" name="object 3"/>
          <p:cNvSpPr/>
          <p:nvPr/>
        </p:nvSpPr>
        <p:spPr>
          <a:xfrm>
            <a:off x="0" y="1447800"/>
            <a:ext cx="4662551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9039" y="1295400"/>
            <a:ext cx="4481448" cy="541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F8792C-DEC6-4885-964F-05F23CF34D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1"/>
            <a:ext cx="649863" cy="750527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A216C0F5-AE8A-48A9-B5DA-190C34C1269E}"/>
              </a:ext>
            </a:extLst>
          </p:cNvPr>
          <p:cNvSpPr txBox="1">
            <a:spLocks/>
          </p:cNvSpPr>
          <p:nvPr/>
        </p:nvSpPr>
        <p:spPr>
          <a:xfrm>
            <a:off x="4730510" y="6365972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400" b="1" dirty="0">
                <a:solidFill>
                  <a:schemeClr val="bg1">
                    <a:alpha val="60000"/>
                  </a:schemeClr>
                </a:solidFill>
              </a:rPr>
              <a:t>Priyanka R. Waghmare, Asst. Prof. OBG </a:t>
            </a:r>
            <a:r>
              <a:rPr lang="en-IN" sz="1400" b="1" dirty="0" err="1">
                <a:solidFill>
                  <a:schemeClr val="bg1">
                    <a:alpha val="60000"/>
                  </a:schemeClr>
                </a:solidFill>
              </a:rPr>
              <a:t>Nsg</a:t>
            </a:r>
            <a:r>
              <a:rPr lang="en-IN" sz="1400" b="1" dirty="0">
                <a:solidFill>
                  <a:schemeClr val="bg1">
                    <a:alpha val="60000"/>
                  </a:schemeClr>
                </a:solidFill>
              </a:rPr>
              <a:t>, </a:t>
            </a:r>
            <a:r>
              <a:rPr lang="en-IN" sz="1400" b="1" dirty="0" err="1">
                <a:solidFill>
                  <a:schemeClr val="bg1">
                    <a:alpha val="60000"/>
                  </a:schemeClr>
                </a:solidFill>
              </a:rPr>
              <a:t>Sumnadeep</a:t>
            </a:r>
            <a:r>
              <a:rPr lang="en-IN" sz="1400" b="1" dirty="0">
                <a:solidFill>
                  <a:schemeClr val="bg1">
                    <a:alpha val="60000"/>
                  </a:schemeClr>
                </a:solidFill>
              </a:rPr>
              <a:t> Nursing college, SVDU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982" y="0"/>
            <a:ext cx="8762618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95425" marR="30480" indent="-1457325" algn="ctr">
              <a:lnSpc>
                <a:spcPct val="100000"/>
              </a:lnSpc>
              <a:spcBef>
                <a:spcPts val="105"/>
              </a:spcBef>
              <a:tabLst>
                <a:tab pos="2496820" algn="l"/>
              </a:tabLst>
            </a:pPr>
            <a:r>
              <a:rPr sz="4400" b="1" dirty="0"/>
              <a:t>Fully </a:t>
            </a:r>
            <a:r>
              <a:rPr sz="4400" b="1" dirty="0" err="1"/>
              <a:t>forme</a:t>
            </a:r>
            <a:r>
              <a:rPr lang="en-IN" sz="4400" b="1" dirty="0"/>
              <a:t>d </a:t>
            </a:r>
            <a:r>
              <a:rPr sz="4400" b="1" dirty="0"/>
              <a:t>Placenta  (4</a:t>
            </a:r>
            <a:r>
              <a:rPr sz="4350" b="1" baseline="24904" dirty="0"/>
              <a:t>th	</a:t>
            </a:r>
            <a:r>
              <a:rPr sz="4400" b="1" spc="-5" dirty="0"/>
              <a:t>month)</a:t>
            </a:r>
            <a:endParaRPr sz="4400" b="1" dirty="0"/>
          </a:p>
        </p:txBody>
      </p:sp>
      <p:sp>
        <p:nvSpPr>
          <p:cNvPr id="3" name="object 3"/>
          <p:cNvSpPr/>
          <p:nvPr/>
        </p:nvSpPr>
        <p:spPr>
          <a:xfrm>
            <a:off x="38291" y="1349329"/>
            <a:ext cx="9144000" cy="5490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282C2-E8D3-40C4-BB4B-0793F3915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1"/>
            <a:ext cx="649863" cy="750527"/>
          </a:xfrm>
          <a:prstGeom prst="rect">
            <a:avLst/>
          </a:prstGeom>
        </p:spPr>
      </p:pic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7EF062C0-F5D3-465A-8429-6EA8FD8E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08" y="6608421"/>
            <a:ext cx="3859795" cy="228660"/>
          </a:xfrm>
        </p:spPr>
        <p:txBody>
          <a:bodyPr/>
          <a:lstStyle/>
          <a:p>
            <a:r>
              <a:rPr lang="en-IN" sz="1400" b="1" dirty="0">
                <a:solidFill>
                  <a:schemeClr val="bg1">
                    <a:alpha val="60000"/>
                  </a:schemeClr>
                </a:solidFill>
              </a:rPr>
              <a:t>Priyanka R. Waghmare, Asst. Prof. OBG </a:t>
            </a:r>
            <a:r>
              <a:rPr lang="en-IN" sz="1400" b="1" dirty="0" err="1">
                <a:solidFill>
                  <a:schemeClr val="bg1">
                    <a:alpha val="60000"/>
                  </a:schemeClr>
                </a:solidFill>
              </a:rPr>
              <a:t>Nsg</a:t>
            </a:r>
            <a:r>
              <a:rPr lang="en-IN" sz="1400" b="1" dirty="0">
                <a:solidFill>
                  <a:schemeClr val="bg1">
                    <a:alpha val="60000"/>
                  </a:schemeClr>
                </a:solidFill>
              </a:rPr>
              <a:t>, </a:t>
            </a:r>
            <a:r>
              <a:rPr lang="en-IN" sz="1400" b="1" dirty="0" err="1">
                <a:solidFill>
                  <a:schemeClr val="bg1">
                    <a:alpha val="60000"/>
                  </a:schemeClr>
                </a:solidFill>
              </a:rPr>
              <a:t>Sumnadeep</a:t>
            </a:r>
            <a:r>
              <a:rPr lang="en-IN" sz="1400" b="1" dirty="0">
                <a:solidFill>
                  <a:schemeClr val="bg1">
                    <a:alpha val="60000"/>
                  </a:schemeClr>
                </a:solidFill>
              </a:rPr>
              <a:t> Nursing college, SVDU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81DC-B480-4AE4-99AB-BB0021B50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Do You Have Any Questions for Me? What to Ask Your Interviewer ...">
            <a:extLst>
              <a:ext uri="{FF2B5EF4-FFF2-40B4-BE49-F238E27FC236}">
                <a16:creationId xmlns:a16="http://schemas.microsoft.com/office/drawing/2014/main" id="{7EAF7F6D-5A72-4BA3-9C1A-D292B8D9D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204913"/>
            <a:ext cx="71151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ABE9D-476D-4D14-ADB0-C96A233E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Priyanka R. Waghmare, Asst. Prof. OBG Nsg, Sumnadeep Nursing college, SVDU</a:t>
            </a:r>
          </a:p>
        </p:txBody>
      </p:sp>
    </p:spTree>
    <p:extLst>
      <p:ext uri="{BB962C8B-B14F-4D97-AF65-F5344CB8AC3E}">
        <p14:creationId xmlns:p14="http://schemas.microsoft.com/office/powerpoint/2010/main" val="2042329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395A-882C-4774-8A3F-338256B3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The Anatomy of a &quot;Thank You&quot;">
            <a:extLst>
              <a:ext uri="{FF2B5EF4-FFF2-40B4-BE49-F238E27FC236}">
                <a16:creationId xmlns:a16="http://schemas.microsoft.com/office/drawing/2014/main" id="{AFE2BCC1-B72D-4880-B1EE-566FE75FE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9CE62F-5CF8-486A-AFD1-7EA47C8E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Priyanka R. Waghmare, Asst. Prof. OBG Nsg, Sumnadeep Nursing college, SVDU</a:t>
            </a:r>
          </a:p>
        </p:txBody>
      </p:sp>
    </p:spTree>
    <p:extLst>
      <p:ext uri="{BB962C8B-B14F-4D97-AF65-F5344CB8AC3E}">
        <p14:creationId xmlns:p14="http://schemas.microsoft.com/office/powerpoint/2010/main" val="258356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DF31-989E-430E-B216-17F4001D5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placenta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D5EAD-D5C9-436C-BDA3-8EC142E5D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1259"/>
            <a:ext cx="8210451" cy="4195481"/>
          </a:xfrm>
        </p:spPr>
        <p:txBody>
          <a:bodyPr>
            <a:normAutofit/>
          </a:bodyPr>
          <a:lstStyle/>
          <a:p>
            <a:pPr algn="just"/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placenta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 an organ that develops in your uterus during pregnancy. This structure provides oxygen and nutrients to the growing  fetus and removes waste products from fetal side.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llustration Of The Human Placenta Photograph by John Bavosi">
            <a:extLst>
              <a:ext uri="{FF2B5EF4-FFF2-40B4-BE49-F238E27FC236}">
                <a16:creationId xmlns:a16="http://schemas.microsoft.com/office/drawing/2014/main" id="{B7554DBE-0E00-4FB6-A179-CFB2C0FDC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41" y="3676114"/>
            <a:ext cx="3505200" cy="317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94A199-29A8-4F7B-B550-54741900E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54"/>
            <a:ext cx="649863" cy="750527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3A8E5AD7-A037-4AD6-8054-880838F1E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15" y="6405281"/>
            <a:ext cx="3859795" cy="228660"/>
          </a:xfrm>
        </p:spPr>
        <p:txBody>
          <a:bodyPr/>
          <a:lstStyle/>
          <a:p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Priyanka R. Waghmare, Asst. Prof. OBG </a:t>
            </a:r>
            <a:r>
              <a:rPr lang="en-IN" sz="1400" b="1" dirty="0" err="1">
                <a:solidFill>
                  <a:schemeClr val="tx1">
                    <a:alpha val="60000"/>
                  </a:schemeClr>
                </a:solidFill>
              </a:rPr>
              <a:t>Nsg</a:t>
            </a:r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IN" sz="1400" b="1" dirty="0" err="1">
                <a:solidFill>
                  <a:schemeClr val="tx1">
                    <a:alpha val="60000"/>
                  </a:schemeClr>
                </a:solidFill>
              </a:rPr>
              <a:t>Sumnadeep</a:t>
            </a:r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 Nursing college, SVDU</a:t>
            </a:r>
          </a:p>
        </p:txBody>
      </p:sp>
    </p:spTree>
    <p:extLst>
      <p:ext uri="{BB962C8B-B14F-4D97-AF65-F5344CB8AC3E}">
        <p14:creationId xmlns:p14="http://schemas.microsoft.com/office/powerpoint/2010/main" val="31130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51248"/>
            <a:ext cx="6324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IN" sz="4400" b="1" dirty="0">
                <a:latin typeface="Times New Roman"/>
                <a:cs typeface="Times New Roman"/>
              </a:rPr>
              <a:t>Placental </a:t>
            </a:r>
            <a:r>
              <a:rPr sz="4400" b="1" dirty="0">
                <a:latin typeface="Times New Roman"/>
                <a:cs typeface="Times New Roman"/>
              </a:rPr>
              <a:t>Implantation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1940" y="1980095"/>
            <a:ext cx="8382634" cy="396903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80365" algn="l"/>
                <a:tab pos="381000" algn="l"/>
              </a:tabLst>
            </a:pPr>
            <a:r>
              <a:rPr lang="en-IN" sz="3200" dirty="0">
                <a:latin typeface="Times New Roman"/>
                <a:cs typeface="Times New Roman"/>
              </a:rPr>
              <a:t>placenta </a:t>
            </a:r>
            <a:r>
              <a:rPr sz="3200" dirty="0">
                <a:latin typeface="Times New Roman"/>
                <a:cs typeface="Times New Roman"/>
              </a:rPr>
              <a:t>Begins </a:t>
            </a:r>
            <a:r>
              <a:rPr lang="en-IN" sz="3200" dirty="0">
                <a:latin typeface="Times New Roman"/>
                <a:cs typeface="Times New Roman"/>
              </a:rPr>
              <a:t>to form </a:t>
            </a:r>
            <a:r>
              <a:rPr sz="3200" dirty="0">
                <a:latin typeface="Times New Roman"/>
                <a:cs typeface="Times New Roman"/>
              </a:rPr>
              <a:t>on the </a:t>
            </a:r>
            <a:r>
              <a:rPr sz="3200" spc="10" dirty="0">
                <a:latin typeface="Times New Roman"/>
                <a:cs typeface="Times New Roman"/>
              </a:rPr>
              <a:t>6</a:t>
            </a:r>
            <a:r>
              <a:rPr sz="3150" spc="15" baseline="25132" dirty="0">
                <a:latin typeface="Times New Roman"/>
                <a:cs typeface="Times New Roman"/>
              </a:rPr>
              <a:t>th </a:t>
            </a:r>
            <a:r>
              <a:rPr sz="3200" dirty="0">
                <a:latin typeface="Times New Roman"/>
                <a:cs typeface="Times New Roman"/>
              </a:rPr>
              <a:t>day after</a:t>
            </a:r>
            <a:r>
              <a:rPr sz="3200" spc="-3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fertilization</a:t>
            </a:r>
          </a:p>
          <a:p>
            <a:pPr marL="3810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80365" algn="l"/>
                <a:tab pos="381000" algn="l"/>
              </a:tabLst>
            </a:pPr>
            <a:r>
              <a:rPr lang="en-IN" sz="3200" dirty="0">
                <a:latin typeface="Times New Roman"/>
                <a:cs typeface="Times New Roman"/>
              </a:rPr>
              <a:t>Embedding</a:t>
            </a:r>
            <a:r>
              <a:rPr sz="3200" dirty="0">
                <a:latin typeface="Times New Roman"/>
                <a:cs typeface="Times New Roman"/>
              </a:rPr>
              <a:t> of blastocyst in the wall of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uterus</a:t>
            </a: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latin typeface="Times New Roman"/>
                <a:cs typeface="Times New Roman"/>
              </a:rPr>
              <a:t>Disappearance of zona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pellucida</a:t>
            </a: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latin typeface="Times New Roman"/>
                <a:cs typeface="Times New Roman"/>
              </a:rPr>
              <a:t>Cells of the trophoblast stick to the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endometrium</a:t>
            </a:r>
          </a:p>
          <a:p>
            <a:pPr marL="381000" marR="66802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80365" algn="l"/>
                <a:tab pos="381000" algn="l"/>
                <a:tab pos="2748915" algn="l"/>
              </a:tabLst>
            </a:pPr>
            <a:r>
              <a:rPr sz="3200" dirty="0">
                <a:latin typeface="Times New Roman"/>
                <a:cs typeface="Times New Roman"/>
              </a:rPr>
              <a:t>After implantation of the embryo, the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uterine  endometrium	is called the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decidua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8FA7D-DB9A-43ED-8234-29E29EF5C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54"/>
            <a:ext cx="649863" cy="750527"/>
          </a:xfrm>
          <a:prstGeom prst="rect">
            <a:avLst/>
          </a:prstGeom>
        </p:spPr>
      </p:pic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41793528-8A41-4A26-90EC-75B03A4A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0510" y="6365972"/>
            <a:ext cx="3859795" cy="228660"/>
          </a:xfrm>
        </p:spPr>
        <p:txBody>
          <a:bodyPr/>
          <a:lstStyle/>
          <a:p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Priyanka R. Waghmare, Asst. Prof. OBG </a:t>
            </a:r>
            <a:r>
              <a:rPr lang="en-IN" sz="1400" b="1" dirty="0" err="1">
                <a:solidFill>
                  <a:schemeClr val="tx1">
                    <a:alpha val="60000"/>
                  </a:schemeClr>
                </a:solidFill>
              </a:rPr>
              <a:t>Nsg</a:t>
            </a:r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IN" sz="1400" b="1" dirty="0" err="1">
                <a:solidFill>
                  <a:schemeClr val="tx1">
                    <a:alpha val="60000"/>
                  </a:schemeClr>
                </a:solidFill>
              </a:rPr>
              <a:t>Sumnadeep</a:t>
            </a:r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 Nursing college, SVDU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14630"/>
            <a:ext cx="8305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Implant</a:t>
            </a:r>
            <a:r>
              <a:rPr sz="4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lang="en-I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placenta 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renatal development - Implantation and placentation | Britannica">
            <a:extLst>
              <a:ext uri="{FF2B5EF4-FFF2-40B4-BE49-F238E27FC236}">
                <a16:creationId xmlns:a16="http://schemas.microsoft.com/office/drawing/2014/main" id="{88C060C6-9094-4F96-90A8-FE8F386DC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9824"/>
            <a:ext cx="9144000" cy="57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CE9722-5FB4-4290-A037-271404CC3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54"/>
            <a:ext cx="649863" cy="75052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0E8D0-5BFD-40EC-A1A6-116ED62B0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Priyanka R. Waghmare, Asst. Prof. OBG Nsg, Sumnadeep Nursing college, SVDU</a:t>
            </a:r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558C945C-2933-400B-8DD7-E732DE7835B1}"/>
              </a:ext>
            </a:extLst>
          </p:cNvPr>
          <p:cNvSpPr txBox="1">
            <a:spLocks/>
          </p:cNvSpPr>
          <p:nvPr/>
        </p:nvSpPr>
        <p:spPr>
          <a:xfrm>
            <a:off x="4653116" y="6529040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400" b="1" dirty="0">
                <a:solidFill>
                  <a:schemeClr val="bg1">
                    <a:alpha val="60000"/>
                  </a:schemeClr>
                </a:solidFill>
              </a:rPr>
              <a:t>Priyanka R. Waghmare, Asst. Prof. OBG </a:t>
            </a:r>
            <a:r>
              <a:rPr lang="en-IN" sz="1400" b="1" dirty="0" err="1">
                <a:solidFill>
                  <a:schemeClr val="bg1">
                    <a:alpha val="60000"/>
                  </a:schemeClr>
                </a:solidFill>
              </a:rPr>
              <a:t>Nsg</a:t>
            </a:r>
            <a:r>
              <a:rPr lang="en-IN" sz="1400" b="1" dirty="0">
                <a:solidFill>
                  <a:schemeClr val="bg1">
                    <a:alpha val="60000"/>
                  </a:schemeClr>
                </a:solidFill>
              </a:rPr>
              <a:t>, </a:t>
            </a:r>
            <a:r>
              <a:rPr lang="en-IN" sz="1400" b="1" dirty="0" err="1">
                <a:solidFill>
                  <a:schemeClr val="bg1">
                    <a:alpha val="60000"/>
                  </a:schemeClr>
                </a:solidFill>
              </a:rPr>
              <a:t>Sumnadeep</a:t>
            </a:r>
            <a:r>
              <a:rPr lang="en-IN" sz="1400" b="1" dirty="0">
                <a:solidFill>
                  <a:schemeClr val="bg1">
                    <a:alpha val="60000"/>
                  </a:schemeClr>
                </a:solidFill>
              </a:rPr>
              <a:t> Nursing college, SVDU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61283"/>
            <a:ext cx="76200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Site of</a:t>
            </a:r>
            <a:r>
              <a:rPr sz="4000" b="1" spc="-35" dirty="0">
                <a:latin typeface="Times New Roman"/>
                <a:cs typeface="Times New Roman"/>
              </a:rPr>
              <a:t> </a:t>
            </a:r>
            <a:r>
              <a:rPr lang="en-IN" sz="4000" b="1" spc="-35" dirty="0">
                <a:latin typeface="Times New Roman"/>
                <a:cs typeface="Times New Roman"/>
              </a:rPr>
              <a:t>placental </a:t>
            </a:r>
            <a:r>
              <a:rPr sz="4000" b="1" spc="-5" dirty="0">
                <a:latin typeface="Times New Roman"/>
                <a:cs typeface="Times New Roman"/>
              </a:rPr>
              <a:t>implantation</a:t>
            </a:r>
            <a:endParaRPr sz="4000" b="1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6059" y="1802408"/>
            <a:ext cx="5420741" cy="1588897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29565" marR="5080" indent="-317500" algn="just">
              <a:lnSpc>
                <a:spcPts val="4130"/>
              </a:lnSpc>
              <a:spcBef>
                <a:spcPts val="365"/>
              </a:spcBef>
            </a:pPr>
            <a:r>
              <a:rPr lang="en-IN" sz="3200" spc="-5" dirty="0">
                <a:latin typeface="Times New Roman"/>
                <a:cs typeface="Times New Roman"/>
              </a:rPr>
              <a:t>	Normally placenta develops at the </a:t>
            </a:r>
            <a:r>
              <a:rPr sz="3200" spc="-5" dirty="0">
                <a:latin typeface="Times New Roman"/>
                <a:cs typeface="Times New Roman"/>
              </a:rPr>
              <a:t>junction of fundus and  posterior </a:t>
            </a:r>
            <a:r>
              <a:rPr sz="3200" spc="-10" dirty="0">
                <a:latin typeface="Times New Roman"/>
                <a:cs typeface="Times New Roman"/>
              </a:rPr>
              <a:t>wall </a:t>
            </a:r>
            <a:r>
              <a:rPr sz="3200" spc="-5" dirty="0">
                <a:latin typeface="Times New Roman"/>
                <a:cs typeface="Times New Roman"/>
              </a:rPr>
              <a:t>of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uterus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3800" y="3687096"/>
            <a:ext cx="49530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  <a:tabLst>
                <a:tab pos="309245" algn="l"/>
              </a:tabLst>
            </a:pPr>
            <a:r>
              <a:rPr sz="3200" spc="-5" dirty="0">
                <a:latin typeface="Times New Roman"/>
                <a:cs typeface="Times New Roman"/>
              </a:rPr>
              <a:t>-	At upper uterine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segment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2D07EA5-9F2B-49E6-BD43-34C1DFD8A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" y="3124200"/>
            <a:ext cx="3476625" cy="35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686264-146A-469D-AEDD-EAC822B7D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54"/>
            <a:ext cx="649863" cy="750527"/>
          </a:xfrm>
          <a:prstGeom prst="rect">
            <a:avLst/>
          </a:prstGeom>
        </p:spPr>
      </p:pic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51AEF844-37EC-40B5-A30B-F4987093E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0510" y="6365972"/>
            <a:ext cx="3859795" cy="228660"/>
          </a:xfrm>
        </p:spPr>
        <p:txBody>
          <a:bodyPr/>
          <a:lstStyle/>
          <a:p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Priyanka R. Waghmare, Asst. Prof. OBG </a:t>
            </a:r>
            <a:r>
              <a:rPr lang="en-IN" sz="1400" b="1" dirty="0" err="1">
                <a:solidFill>
                  <a:schemeClr val="tx1">
                    <a:alpha val="60000"/>
                  </a:schemeClr>
                </a:solidFill>
              </a:rPr>
              <a:t>Nsg</a:t>
            </a:r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IN" sz="1400" b="1" dirty="0" err="1">
                <a:solidFill>
                  <a:schemeClr val="tx1">
                    <a:alpha val="60000"/>
                  </a:schemeClr>
                </a:solidFill>
              </a:rPr>
              <a:t>Sumnadeep</a:t>
            </a:r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 Nursing college, SVDU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6836BE-300C-4E4E-8770-00FE09DF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Tracking placental development in health and disease | Nature ...">
            <a:extLst>
              <a:ext uri="{FF2B5EF4-FFF2-40B4-BE49-F238E27FC236}">
                <a16:creationId xmlns:a16="http://schemas.microsoft.com/office/drawing/2014/main" id="{7235CDDA-0493-412A-BC11-8C3E7E513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BD1694-1444-4F1A-A31E-FDD2B65A4B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54"/>
            <a:ext cx="649863" cy="750527"/>
          </a:xfrm>
          <a:prstGeom prst="rect">
            <a:avLst/>
          </a:prstGeom>
        </p:spPr>
      </p:pic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33F4D4FA-1609-4482-9D66-8F017D19ECE8}"/>
              </a:ext>
            </a:extLst>
          </p:cNvPr>
          <p:cNvSpPr txBox="1">
            <a:spLocks/>
          </p:cNvSpPr>
          <p:nvPr/>
        </p:nvSpPr>
        <p:spPr>
          <a:xfrm>
            <a:off x="5029200" y="6629340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400" b="1" dirty="0">
                <a:solidFill>
                  <a:schemeClr val="bg1">
                    <a:alpha val="60000"/>
                  </a:schemeClr>
                </a:solidFill>
              </a:rPr>
              <a:t>Priyanka R. Waghmare, Asst. Prof. OBG </a:t>
            </a:r>
            <a:r>
              <a:rPr lang="en-IN" sz="1400" b="1" dirty="0" err="1">
                <a:solidFill>
                  <a:schemeClr val="bg1">
                    <a:alpha val="60000"/>
                  </a:schemeClr>
                </a:solidFill>
              </a:rPr>
              <a:t>Nsg</a:t>
            </a:r>
            <a:r>
              <a:rPr lang="en-IN" sz="1400" b="1" dirty="0">
                <a:solidFill>
                  <a:schemeClr val="bg1">
                    <a:alpha val="60000"/>
                  </a:schemeClr>
                </a:solidFill>
              </a:rPr>
              <a:t>, </a:t>
            </a:r>
            <a:r>
              <a:rPr lang="en-IN" sz="1400" b="1" dirty="0" err="1">
                <a:solidFill>
                  <a:schemeClr val="bg1">
                    <a:alpha val="60000"/>
                  </a:schemeClr>
                </a:solidFill>
              </a:rPr>
              <a:t>Sumnadeep</a:t>
            </a:r>
            <a:r>
              <a:rPr lang="en-IN" sz="1400" b="1" dirty="0">
                <a:solidFill>
                  <a:schemeClr val="bg1">
                    <a:alpha val="60000"/>
                  </a:schemeClr>
                </a:solidFill>
              </a:rPr>
              <a:t> Nursing college, SVDU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A6BA-245F-4EC5-8FB3-35F460187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9"/>
            <a:ext cx="7055380" cy="140053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AC6D5AD-4C19-4360-BE7A-1E10BFAB610B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0D3BE8-E0F0-4DF2-AD84-CA54A800F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55"/>
            <a:ext cx="649863" cy="750527"/>
          </a:xfrm>
          <a:prstGeom prst="rect">
            <a:avLst/>
          </a:prstGeom>
        </p:spPr>
      </p:pic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07A42532-7EBF-43BC-9AD6-09A5E63BCE30}"/>
              </a:ext>
            </a:extLst>
          </p:cNvPr>
          <p:cNvSpPr txBox="1">
            <a:spLocks/>
          </p:cNvSpPr>
          <p:nvPr/>
        </p:nvSpPr>
        <p:spPr>
          <a:xfrm>
            <a:off x="187018" y="6551885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400" b="1" dirty="0">
                <a:solidFill>
                  <a:schemeClr val="bg1">
                    <a:alpha val="60000"/>
                  </a:schemeClr>
                </a:solidFill>
              </a:rPr>
              <a:t>Priyanka R. Waghmare, Asst. Prof. OBG </a:t>
            </a:r>
            <a:r>
              <a:rPr lang="en-IN" sz="1400" b="1" dirty="0" err="1">
                <a:solidFill>
                  <a:schemeClr val="bg1">
                    <a:alpha val="60000"/>
                  </a:schemeClr>
                </a:solidFill>
              </a:rPr>
              <a:t>Nsg</a:t>
            </a:r>
            <a:r>
              <a:rPr lang="en-IN" sz="1400" b="1" dirty="0">
                <a:solidFill>
                  <a:schemeClr val="bg1">
                    <a:alpha val="60000"/>
                  </a:schemeClr>
                </a:solidFill>
              </a:rPr>
              <a:t>, </a:t>
            </a:r>
            <a:r>
              <a:rPr lang="en-IN" sz="1400" b="1" dirty="0" err="1">
                <a:solidFill>
                  <a:schemeClr val="bg1">
                    <a:alpha val="60000"/>
                  </a:schemeClr>
                </a:solidFill>
              </a:rPr>
              <a:t>Sumnadeep</a:t>
            </a:r>
            <a:r>
              <a:rPr lang="en-IN" sz="1400" b="1" dirty="0">
                <a:solidFill>
                  <a:schemeClr val="bg1">
                    <a:alpha val="60000"/>
                  </a:schemeClr>
                </a:solidFill>
              </a:rPr>
              <a:t> Nursing college, SVDU</a:t>
            </a:r>
          </a:p>
        </p:txBody>
      </p:sp>
    </p:spTree>
    <p:extLst>
      <p:ext uri="{BB962C8B-B14F-4D97-AF65-F5344CB8AC3E}">
        <p14:creationId xmlns:p14="http://schemas.microsoft.com/office/powerpoint/2010/main" val="195470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895219" y="193294"/>
            <a:ext cx="5181981" cy="696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75" dirty="0"/>
              <a:t> </a:t>
            </a:r>
            <a:r>
              <a:rPr dirty="0"/>
              <a:t>Decidua</a:t>
            </a:r>
          </a:p>
        </p:txBody>
      </p:sp>
      <p:sp>
        <p:nvSpPr>
          <p:cNvPr id="3" name="object 3"/>
          <p:cNvSpPr/>
          <p:nvPr/>
        </p:nvSpPr>
        <p:spPr>
          <a:xfrm>
            <a:off x="649863" y="2289646"/>
            <a:ext cx="5384542" cy="4046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165605"/>
            <a:ext cx="83648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343140" algn="l"/>
              </a:tabLst>
            </a:pPr>
            <a:r>
              <a:rPr sz="2400" spc="-5" dirty="0">
                <a:latin typeface="Times New Roman"/>
                <a:cs typeface="Times New Roman"/>
              </a:rPr>
              <a:t>After implantation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5" dirty="0">
                <a:latin typeface="Times New Roman"/>
                <a:cs typeface="Times New Roman"/>
              </a:rPr>
              <a:t>embryo,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uterine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endometrium	is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called  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decidua.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7B98EC-C250-4F01-B50E-F998F76A3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57"/>
            <a:ext cx="649863" cy="750527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48B1A76B-EABF-4894-88ED-0E94349D955A}"/>
              </a:ext>
            </a:extLst>
          </p:cNvPr>
          <p:cNvSpPr txBox="1">
            <a:spLocks/>
          </p:cNvSpPr>
          <p:nvPr/>
        </p:nvSpPr>
        <p:spPr>
          <a:xfrm>
            <a:off x="4730510" y="6365972"/>
            <a:ext cx="3859795" cy="2286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400" b="1">
                <a:solidFill>
                  <a:schemeClr val="tx1">
                    <a:alpha val="60000"/>
                  </a:schemeClr>
                </a:solidFill>
              </a:rPr>
              <a:t>Priyanka R. Waghmare, Asst. Prof. OBG Nsg, Sumnadeep Nursing college, SVDU</a:t>
            </a:r>
            <a:endParaRPr lang="en-IN" sz="140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45694"/>
            <a:ext cx="9144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b="1" dirty="0"/>
              <a:t>Chorionic</a:t>
            </a:r>
            <a:r>
              <a:rPr sz="4400" b="1" spc="-80" dirty="0"/>
              <a:t> </a:t>
            </a:r>
            <a:r>
              <a:rPr sz="4400" b="1" dirty="0"/>
              <a:t>Villi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548130"/>
            <a:ext cx="4464685" cy="5099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3337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Villi are the essential  functional elements of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 placenta.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Small finger like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processes.</a:t>
            </a:r>
            <a:endParaRPr sz="2600">
              <a:latin typeface="Arial"/>
              <a:cs typeface="Arial"/>
            </a:endParaRPr>
          </a:p>
          <a:p>
            <a:pPr marL="355600" marR="554990" indent="-342900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Surrounded by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maternal  blood.</a:t>
            </a:r>
            <a:endParaRPr sz="2600">
              <a:latin typeface="Arial"/>
              <a:cs typeface="Arial"/>
            </a:endParaRPr>
          </a:p>
          <a:p>
            <a:pPr marL="355600" marR="631190" indent="-342900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Fetal blood circulates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 their substance through  capillaries.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Called as </a:t>
            </a:r>
            <a:r>
              <a:rPr sz="2600" b="1" dirty="0">
                <a:latin typeface="Arial"/>
                <a:cs typeface="Arial"/>
              </a:rPr>
              <a:t>Chorionic villi</a:t>
            </a:r>
            <a:r>
              <a:rPr sz="2600" b="1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  arises as offshoots from  chorion.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07001" y="2133600"/>
            <a:ext cx="4010025" cy="2638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1C0128-5B15-425C-A0EF-4210CD5D7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57"/>
            <a:ext cx="649863" cy="750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FB447D-9413-4C2F-9F5B-C293319D9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1"/>
            <a:ext cx="649863" cy="750527"/>
          </a:xfrm>
          <a:prstGeom prst="rect">
            <a:avLst/>
          </a:prstGeom>
        </p:spPr>
      </p:pic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643FF1DE-D126-4A9F-83B1-B4C3C285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0510" y="6365972"/>
            <a:ext cx="3859795" cy="228660"/>
          </a:xfrm>
        </p:spPr>
        <p:txBody>
          <a:bodyPr/>
          <a:lstStyle/>
          <a:p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Priyanka R. Waghmare, Asst. Prof. OBG </a:t>
            </a:r>
            <a:r>
              <a:rPr lang="en-IN" sz="1400" b="1" dirty="0" err="1">
                <a:solidFill>
                  <a:schemeClr val="tx1">
                    <a:alpha val="60000"/>
                  </a:schemeClr>
                </a:solidFill>
              </a:rPr>
              <a:t>Nsg</a:t>
            </a:r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IN" sz="1400" b="1" dirty="0" err="1">
                <a:solidFill>
                  <a:schemeClr val="tx1">
                    <a:alpha val="60000"/>
                  </a:schemeClr>
                </a:solidFill>
              </a:rPr>
              <a:t>Sumnadeep</a:t>
            </a:r>
            <a:r>
              <a:rPr lang="en-IN" sz="1400" b="1" dirty="0">
                <a:solidFill>
                  <a:schemeClr val="tx1">
                    <a:alpha val="60000"/>
                  </a:schemeClr>
                </a:solidFill>
              </a:rPr>
              <a:t> Nursing college, SVDU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</TotalTime>
  <Words>619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Algerian</vt:lpstr>
      <vt:lpstr>Arial</vt:lpstr>
      <vt:lpstr>Calibri</vt:lpstr>
      <vt:lpstr>Century Gothic</vt:lpstr>
      <vt:lpstr>Georgia</vt:lpstr>
      <vt:lpstr>Times New Roman</vt:lpstr>
      <vt:lpstr>Wingdings 3</vt:lpstr>
      <vt:lpstr>Ion</vt:lpstr>
      <vt:lpstr>PLACENTAL DEVELOPMENT </vt:lpstr>
      <vt:lpstr>Definition of placenta</vt:lpstr>
      <vt:lpstr>Placental Implantation</vt:lpstr>
      <vt:lpstr>Implantation of placenta </vt:lpstr>
      <vt:lpstr>Site of placental implantation</vt:lpstr>
      <vt:lpstr>PowerPoint Presentation</vt:lpstr>
      <vt:lpstr>PowerPoint Presentation</vt:lpstr>
      <vt:lpstr>The Decidua</vt:lpstr>
      <vt:lpstr>Chorionic Villi</vt:lpstr>
      <vt:lpstr>PowerPoint Presentation</vt:lpstr>
      <vt:lpstr>Primary Villus (Day 13-14)</vt:lpstr>
      <vt:lpstr>Secondary Villus (Early 3rdweek)</vt:lpstr>
      <vt:lpstr>Tertiary Villus (End of 3rd  WEEK)</vt:lpstr>
      <vt:lpstr>  Anchoring villi &amp; its subdivisions</vt:lpstr>
      <vt:lpstr>Fully formed Placenta  (4th month)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Priyanka waghmare</dc:creator>
  <cp:lastModifiedBy>91946</cp:lastModifiedBy>
  <cp:revision>21</cp:revision>
  <dcterms:created xsi:type="dcterms:W3CDTF">2019-08-26T03:49:27Z</dcterms:created>
  <dcterms:modified xsi:type="dcterms:W3CDTF">2020-08-13T09:30:39Z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2015-02-04T00:00:00Z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2019-08-26T00:00:00Z</vt:filetime>
  </property>
</Properties>
</file>