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96" r:id="rId2"/>
    <p:sldId id="293" r:id="rId3"/>
    <p:sldId id="294" r:id="rId4"/>
    <p:sldId id="295" r:id="rId5"/>
    <p:sldId id="257" r:id="rId6"/>
    <p:sldId id="284" r:id="rId7"/>
    <p:sldId id="289" r:id="rId8"/>
    <p:sldId id="285" r:id="rId9"/>
    <p:sldId id="258" r:id="rId10"/>
    <p:sldId id="259" r:id="rId11"/>
    <p:sldId id="260" r:id="rId12"/>
    <p:sldId id="276" r:id="rId13"/>
    <p:sldId id="302" r:id="rId14"/>
    <p:sldId id="303" r:id="rId15"/>
    <p:sldId id="277" r:id="rId16"/>
    <p:sldId id="298" r:id="rId17"/>
    <p:sldId id="301" r:id="rId18"/>
    <p:sldId id="261" r:id="rId19"/>
    <p:sldId id="274" r:id="rId20"/>
    <p:sldId id="262" r:id="rId21"/>
    <p:sldId id="297" r:id="rId22"/>
    <p:sldId id="263" r:id="rId23"/>
    <p:sldId id="264" r:id="rId24"/>
    <p:sldId id="300" r:id="rId25"/>
    <p:sldId id="299" r:id="rId26"/>
    <p:sldId id="265" r:id="rId27"/>
    <p:sldId id="266" r:id="rId28"/>
    <p:sldId id="267" r:id="rId29"/>
    <p:sldId id="268" r:id="rId30"/>
    <p:sldId id="269" r:id="rId31"/>
    <p:sldId id="270" r:id="rId32"/>
    <p:sldId id="291" r:id="rId33"/>
    <p:sldId id="290" r:id="rId34"/>
    <p:sldId id="27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563" autoAdjust="0"/>
  </p:normalViewPr>
  <p:slideViewPr>
    <p:cSldViewPr>
      <p:cViewPr varScale="1">
        <p:scale>
          <a:sx n="65" d="100"/>
          <a:sy n="65" d="100"/>
        </p:scale>
        <p:origin x="142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F112B7-D1AF-48BA-B5D4-FF7F54ABB965}"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67579-540C-4D83-AE3B-F2D950C392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467579-540C-4D83-AE3B-F2D950C392D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9335216-5CF7-43D4-B4EF-393773FCA3FB}" type="datetime1">
              <a:rPr lang="en-US" smtClean="0"/>
              <a:t>8/13/2020</a:t>
            </a:fld>
            <a:endParaRPr lang="en-US"/>
          </a:p>
        </p:txBody>
      </p:sp>
      <p:sp>
        <p:nvSpPr>
          <p:cNvPr id="17" name="Footer Placeholder 16"/>
          <p:cNvSpPr>
            <a:spLocks noGrp="1"/>
          </p:cNvSpPr>
          <p:nvPr>
            <p:ph type="ftr" sz="quarter" idx="11"/>
          </p:nvPr>
        </p:nvSpPr>
        <p:spPr/>
        <p:txBody>
          <a:bodyPr/>
          <a:lstStyle/>
          <a:p>
            <a:r>
              <a:rPr lang="en-US"/>
              <a:t>Priyanka R. Waghmare, Asst. prof. OBG Nsg, Sumnadeep Nursing college, SVDU</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ED42B05-BD65-4BDC-BAF5-5DA87D863B0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0867CF-38F0-4DFF-912E-B71CB04B054E}" type="datetime1">
              <a:rPr lang="en-US" smtClean="0"/>
              <a:t>8/13/2020</a:t>
            </a:fld>
            <a:endParaRPr lang="en-US"/>
          </a:p>
        </p:txBody>
      </p:sp>
      <p:sp>
        <p:nvSpPr>
          <p:cNvPr id="5" name="Footer Placeholder 4"/>
          <p:cNvSpPr>
            <a:spLocks noGrp="1"/>
          </p:cNvSpPr>
          <p:nvPr>
            <p:ph type="ftr" sz="quarter" idx="11"/>
          </p:nvPr>
        </p:nvSpPr>
        <p:spPr/>
        <p:txBody>
          <a:bodyPr/>
          <a:lstStyle/>
          <a:p>
            <a:r>
              <a:rPr lang="en-US"/>
              <a:t>Priyanka R. Waghmare, Asst. prof. OBG Nsg, Sumnadeep Nursing college, SVDU</a:t>
            </a:r>
          </a:p>
        </p:txBody>
      </p:sp>
      <p:sp>
        <p:nvSpPr>
          <p:cNvPr id="6" name="Slide Number Placeholder 5"/>
          <p:cNvSpPr>
            <a:spLocks noGrp="1"/>
          </p:cNvSpPr>
          <p:nvPr>
            <p:ph type="sldNum" sz="quarter" idx="12"/>
          </p:nvPr>
        </p:nvSpPr>
        <p:spPr/>
        <p:txBody>
          <a:bodyPr/>
          <a:lstStyle/>
          <a:p>
            <a:fld id="{AED42B05-BD65-4BDC-BAF5-5DA87D863B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AF715-F61D-4A01-BDD6-5E00382ECC09}" type="datetime1">
              <a:rPr lang="en-US" smtClean="0"/>
              <a:t>8/13/2020</a:t>
            </a:fld>
            <a:endParaRPr lang="en-US"/>
          </a:p>
        </p:txBody>
      </p:sp>
      <p:sp>
        <p:nvSpPr>
          <p:cNvPr id="5" name="Footer Placeholder 4"/>
          <p:cNvSpPr>
            <a:spLocks noGrp="1"/>
          </p:cNvSpPr>
          <p:nvPr>
            <p:ph type="ftr" sz="quarter" idx="11"/>
          </p:nvPr>
        </p:nvSpPr>
        <p:spPr/>
        <p:txBody>
          <a:bodyPr/>
          <a:lstStyle/>
          <a:p>
            <a:r>
              <a:rPr lang="en-US"/>
              <a:t>Priyanka R. Waghmare, Asst. prof. OBG Nsg, Sumnadeep Nursing college, SVDU</a:t>
            </a:r>
          </a:p>
        </p:txBody>
      </p:sp>
      <p:sp>
        <p:nvSpPr>
          <p:cNvPr id="6" name="Slide Number Placeholder 5"/>
          <p:cNvSpPr>
            <a:spLocks noGrp="1"/>
          </p:cNvSpPr>
          <p:nvPr>
            <p:ph type="sldNum" sz="quarter" idx="12"/>
          </p:nvPr>
        </p:nvSpPr>
        <p:spPr/>
        <p:txBody>
          <a:bodyPr/>
          <a:lstStyle/>
          <a:p>
            <a:fld id="{AED42B05-BD65-4BDC-BAF5-5DA87D863B0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r>
              <a:rPr lang="en-US"/>
              <a:t>Priyanka R. Waghmare, Asst. prof. OBG Nsg, Sumnadeep Nursing college, SVDU</a:t>
            </a:r>
          </a:p>
        </p:txBody>
      </p:sp>
      <p:sp>
        <p:nvSpPr>
          <p:cNvPr id="5" name="Rectangle 3"/>
          <p:cNvSpPr>
            <a:spLocks noGrp="1" noChangeArrowheads="1"/>
          </p:cNvSpPr>
          <p:nvPr>
            <p:ph type="sldNum" sz="quarter" idx="11"/>
          </p:nvPr>
        </p:nvSpPr>
        <p:spPr>
          <a:ln/>
        </p:spPr>
        <p:txBody>
          <a:bodyPr/>
          <a:lstStyle>
            <a:lvl1pPr>
              <a:defRPr/>
            </a:lvl1pPr>
          </a:lstStyle>
          <a:p>
            <a:pPr>
              <a:defRPr/>
            </a:pPr>
            <a:fld id="{CAA057F2-9855-48A6-A1FE-7240D5C75B3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53E8C2CB-1669-471B-83B1-A16DC807BC75}" type="datetime1">
              <a:rPr lang="en-US" smtClean="0"/>
              <a:t>8/13/2020</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A816AC9-90A6-48C5-8EAD-8C1FD2BDFEAC}" type="datetime1">
              <a:rPr lang="en-US" smtClean="0"/>
              <a:t>8/13/2020</a:t>
            </a:fld>
            <a:endParaRPr lang="en-US"/>
          </a:p>
        </p:txBody>
      </p:sp>
      <p:sp>
        <p:nvSpPr>
          <p:cNvPr id="5" name="Footer Placeholder 4"/>
          <p:cNvSpPr>
            <a:spLocks noGrp="1"/>
          </p:cNvSpPr>
          <p:nvPr>
            <p:ph type="ftr" sz="quarter" idx="11"/>
          </p:nvPr>
        </p:nvSpPr>
        <p:spPr/>
        <p:txBody>
          <a:bodyPr/>
          <a:lstStyle/>
          <a:p>
            <a:r>
              <a:rPr lang="en-US"/>
              <a:t>Priyanka R. Waghmare, Asst. prof. OBG Nsg, Sumnadeep Nursing college, SVDU</a:t>
            </a:r>
          </a:p>
        </p:txBody>
      </p:sp>
      <p:sp>
        <p:nvSpPr>
          <p:cNvPr id="6" name="Slide Number Placeholder 5"/>
          <p:cNvSpPr>
            <a:spLocks noGrp="1"/>
          </p:cNvSpPr>
          <p:nvPr>
            <p:ph type="sldNum" sz="quarter" idx="12"/>
          </p:nvPr>
        </p:nvSpPr>
        <p:spPr/>
        <p:txBody>
          <a:bodyPr/>
          <a:lstStyle/>
          <a:p>
            <a:fld id="{AED42B05-BD65-4BDC-BAF5-5DA87D863B0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B32CEDD-E8BB-4EB5-AA29-075F31E1DBD2}" type="datetime1">
              <a:rPr lang="en-US" smtClean="0"/>
              <a:t>8/13/2020</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a:t>Priyanka R. Waghmare, Asst. prof. OBG Nsg, Sumnadeep Nursing college, SVDU</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ED42B05-BD65-4BDC-BAF5-5DA87D863B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A46A149-1CD1-424C-9917-BFF9D0F26DAD}" type="datetime1">
              <a:rPr lang="en-US" smtClean="0"/>
              <a:t>8/13/2020</a:t>
            </a:fld>
            <a:endParaRPr lang="en-US"/>
          </a:p>
        </p:txBody>
      </p:sp>
      <p:sp>
        <p:nvSpPr>
          <p:cNvPr id="6" name="Footer Placeholder 5"/>
          <p:cNvSpPr>
            <a:spLocks noGrp="1"/>
          </p:cNvSpPr>
          <p:nvPr>
            <p:ph type="ftr" sz="quarter" idx="11"/>
          </p:nvPr>
        </p:nvSpPr>
        <p:spPr/>
        <p:txBody>
          <a:bodyPr/>
          <a:lstStyle/>
          <a:p>
            <a:r>
              <a:rPr lang="en-US"/>
              <a:t>Priyanka R. Waghmare, Asst. prof. OBG Nsg, Sumnadeep Nursing college, SVDU</a:t>
            </a:r>
          </a:p>
        </p:txBody>
      </p:sp>
      <p:sp>
        <p:nvSpPr>
          <p:cNvPr id="7" name="Slide Number Placeholder 6"/>
          <p:cNvSpPr>
            <a:spLocks noGrp="1"/>
          </p:cNvSpPr>
          <p:nvPr>
            <p:ph type="sldNum" sz="quarter" idx="12"/>
          </p:nvPr>
        </p:nvSpPr>
        <p:spPr/>
        <p:txBody>
          <a:bodyPr/>
          <a:lstStyle/>
          <a:p>
            <a:fld id="{AED42B05-BD65-4BDC-BAF5-5DA87D863B0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EF90487-ABF3-49EB-8E51-BE233D5D5AD8}" type="datetime1">
              <a:rPr lang="en-US" smtClean="0"/>
              <a:t>8/13/2020</a:t>
            </a:fld>
            <a:endParaRPr lang="en-US"/>
          </a:p>
        </p:txBody>
      </p:sp>
      <p:sp>
        <p:nvSpPr>
          <p:cNvPr id="8" name="Footer Placeholder 7"/>
          <p:cNvSpPr>
            <a:spLocks noGrp="1"/>
          </p:cNvSpPr>
          <p:nvPr>
            <p:ph type="ftr" sz="quarter" idx="11"/>
          </p:nvPr>
        </p:nvSpPr>
        <p:spPr/>
        <p:txBody>
          <a:bodyPr/>
          <a:lstStyle/>
          <a:p>
            <a:r>
              <a:rPr lang="en-US"/>
              <a:t>Priyanka R. Waghmare, Asst. prof. OBG Nsg, Sumnadeep Nursing college, SVDU</a:t>
            </a:r>
          </a:p>
        </p:txBody>
      </p:sp>
      <p:sp>
        <p:nvSpPr>
          <p:cNvPr id="9" name="Slide Number Placeholder 8"/>
          <p:cNvSpPr>
            <a:spLocks noGrp="1"/>
          </p:cNvSpPr>
          <p:nvPr>
            <p:ph type="sldNum" sz="quarter" idx="12"/>
          </p:nvPr>
        </p:nvSpPr>
        <p:spPr/>
        <p:txBody>
          <a:bodyPr/>
          <a:lstStyle/>
          <a:p>
            <a:fld id="{AED42B05-BD65-4BDC-BAF5-5DA87D863B0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BCB7014-F26F-44D5-927C-2B3F301FAAEA}" type="datetime1">
              <a:rPr lang="en-US" smtClean="0"/>
              <a:t>8/13/2020</a:t>
            </a:fld>
            <a:endParaRPr lang="en-US"/>
          </a:p>
        </p:txBody>
      </p:sp>
      <p:sp>
        <p:nvSpPr>
          <p:cNvPr id="4" name="Footer Placeholder 3"/>
          <p:cNvSpPr>
            <a:spLocks noGrp="1"/>
          </p:cNvSpPr>
          <p:nvPr>
            <p:ph type="ftr" sz="quarter" idx="11"/>
          </p:nvPr>
        </p:nvSpPr>
        <p:spPr/>
        <p:txBody>
          <a:bodyPr/>
          <a:lstStyle/>
          <a:p>
            <a:r>
              <a:rPr lang="en-US"/>
              <a:t>Priyanka R. Waghmare, Asst. prof. OBG Nsg, Sumnadeep Nursing college, SVDU</a:t>
            </a:r>
          </a:p>
        </p:txBody>
      </p:sp>
      <p:sp>
        <p:nvSpPr>
          <p:cNvPr id="5" name="Slide Number Placeholder 4"/>
          <p:cNvSpPr>
            <a:spLocks noGrp="1"/>
          </p:cNvSpPr>
          <p:nvPr>
            <p:ph type="sldNum" sz="quarter" idx="12"/>
          </p:nvPr>
        </p:nvSpPr>
        <p:spPr/>
        <p:txBody>
          <a:bodyPr/>
          <a:lstStyle/>
          <a:p>
            <a:fld id="{AED42B05-BD65-4BDC-BAF5-5DA87D863B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4B8FE-FFC2-4068-8CB3-73E204E4CA0C}" type="datetime1">
              <a:rPr lang="en-US" smtClean="0"/>
              <a:t>8/13/2020</a:t>
            </a:fld>
            <a:endParaRPr lang="en-US"/>
          </a:p>
        </p:txBody>
      </p:sp>
      <p:sp>
        <p:nvSpPr>
          <p:cNvPr id="3" name="Footer Placeholder 2"/>
          <p:cNvSpPr>
            <a:spLocks noGrp="1"/>
          </p:cNvSpPr>
          <p:nvPr>
            <p:ph type="ftr" sz="quarter" idx="11"/>
          </p:nvPr>
        </p:nvSpPr>
        <p:spPr/>
        <p:txBody>
          <a:bodyPr/>
          <a:lstStyle/>
          <a:p>
            <a:r>
              <a:rPr lang="en-US"/>
              <a:t>Priyanka R. Waghmare, Asst. prof. OBG Nsg, Sumnadeep Nursing college, SVDU</a:t>
            </a:r>
          </a:p>
        </p:txBody>
      </p:sp>
      <p:sp>
        <p:nvSpPr>
          <p:cNvPr id="4" name="Slide Number Placeholder 3"/>
          <p:cNvSpPr>
            <a:spLocks noGrp="1"/>
          </p:cNvSpPr>
          <p:nvPr>
            <p:ph type="sldNum" sz="quarter" idx="12"/>
          </p:nvPr>
        </p:nvSpPr>
        <p:spPr/>
        <p:txBody>
          <a:bodyPr/>
          <a:lstStyle/>
          <a:p>
            <a:fld id="{AED42B05-BD65-4BDC-BAF5-5DA87D863B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AD0A06E-6547-4F14-9391-9646A350E054}" type="datetime1">
              <a:rPr lang="en-US" smtClean="0"/>
              <a:t>8/13/2020</a:t>
            </a:fld>
            <a:endParaRPr lang="en-US"/>
          </a:p>
        </p:txBody>
      </p:sp>
      <p:sp>
        <p:nvSpPr>
          <p:cNvPr id="6" name="Footer Placeholder 5"/>
          <p:cNvSpPr>
            <a:spLocks noGrp="1"/>
          </p:cNvSpPr>
          <p:nvPr>
            <p:ph type="ftr" sz="quarter" idx="11"/>
          </p:nvPr>
        </p:nvSpPr>
        <p:spPr/>
        <p:txBody>
          <a:bodyPr/>
          <a:lstStyle/>
          <a:p>
            <a:r>
              <a:rPr lang="en-US"/>
              <a:t>Priyanka R. Waghmare, Asst. prof. OBG Nsg, Sumnadeep Nursing college, SVDU</a:t>
            </a:r>
          </a:p>
        </p:txBody>
      </p:sp>
      <p:sp>
        <p:nvSpPr>
          <p:cNvPr id="7" name="Slide Number Placeholder 6"/>
          <p:cNvSpPr>
            <a:spLocks noGrp="1"/>
          </p:cNvSpPr>
          <p:nvPr>
            <p:ph type="sldNum" sz="quarter" idx="12"/>
          </p:nvPr>
        </p:nvSpPr>
        <p:spPr/>
        <p:txBody>
          <a:bodyPr/>
          <a:lstStyle/>
          <a:p>
            <a:fld id="{AED42B05-BD65-4BDC-BAF5-5DA87D863B0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C7B0E1-B787-4EA4-BB32-4344DC74487D}" type="datetime1">
              <a:rPr lang="en-US" smtClean="0"/>
              <a:t>8/13/2020</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a:t>Priyanka R. Waghmare, Asst. prof. OBG Nsg, Sumnadeep Nursing college, SVDU</a:t>
            </a:r>
          </a:p>
        </p:txBody>
      </p:sp>
      <p:sp>
        <p:nvSpPr>
          <p:cNvPr id="7" name="Slide Number Placeholder 6"/>
          <p:cNvSpPr>
            <a:spLocks noGrp="1"/>
          </p:cNvSpPr>
          <p:nvPr>
            <p:ph type="sldNum" sz="quarter" idx="12"/>
          </p:nvPr>
        </p:nvSpPr>
        <p:spPr>
          <a:xfrm>
            <a:off x="146304" y="6208776"/>
            <a:ext cx="457200" cy="457200"/>
          </a:xfrm>
        </p:spPr>
        <p:txBody>
          <a:bodyPr/>
          <a:lstStyle/>
          <a:p>
            <a:fld id="{AED42B05-BD65-4BDC-BAF5-5DA87D863B0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5F3F8A2-25EB-4C8A-86A2-E6C8A0A15FB1}" type="datetime1">
              <a:rPr lang="en-US" smtClean="0"/>
              <a:t>8/13/2020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t>Priyanka R. Waghmare, Asst. prof. OBG Nsg, Sumnadeep Nursing college, SVDU</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ED42B05-BD65-4BDC-BAF5-5DA87D863B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4600" y="4876800"/>
            <a:ext cx="6400800" cy="1600200"/>
          </a:xfrm>
        </p:spPr>
        <p:txBody>
          <a:bodyPr>
            <a:normAutofit fontScale="92500" lnSpcReduction="20000"/>
          </a:bodyPr>
          <a:lstStyle/>
          <a:p>
            <a:r>
              <a:rPr lang="en-US" dirty="0">
                <a:latin typeface="Century" pitchFamily="18" charset="0"/>
              </a:rPr>
              <a:t>BY:</a:t>
            </a:r>
          </a:p>
          <a:p>
            <a:r>
              <a:rPr lang="en-US" dirty="0">
                <a:latin typeface="Century" pitchFamily="18" charset="0"/>
              </a:rPr>
              <a:t>Priyanka R. Waghmare</a:t>
            </a:r>
          </a:p>
          <a:p>
            <a:r>
              <a:rPr lang="en-US" dirty="0">
                <a:latin typeface="Century" pitchFamily="18" charset="0"/>
              </a:rPr>
              <a:t>Assistant Professor, OBG </a:t>
            </a:r>
            <a:r>
              <a:rPr lang="en-US" dirty="0" err="1">
                <a:latin typeface="Century" pitchFamily="18" charset="0"/>
              </a:rPr>
              <a:t>Nsg</a:t>
            </a:r>
            <a:r>
              <a:rPr lang="en-US" dirty="0">
                <a:latin typeface="Century" pitchFamily="18" charset="0"/>
              </a:rPr>
              <a:t> </a:t>
            </a:r>
          </a:p>
          <a:p>
            <a:r>
              <a:rPr lang="en-US" dirty="0">
                <a:latin typeface="Century" pitchFamily="18" charset="0"/>
              </a:rPr>
              <a:t>Sumandeep Nursing College, SVDU</a:t>
            </a:r>
          </a:p>
        </p:txBody>
      </p:sp>
      <p:sp>
        <p:nvSpPr>
          <p:cNvPr id="3" name="Title 2"/>
          <p:cNvSpPr>
            <a:spLocks noGrp="1"/>
          </p:cNvSpPr>
          <p:nvPr>
            <p:ph type="ctrTitle"/>
          </p:nvPr>
        </p:nvSpPr>
        <p:spPr/>
        <p:txBody>
          <a:bodyPr>
            <a:normAutofit/>
          </a:bodyPr>
          <a:lstStyle/>
          <a:p>
            <a:r>
              <a:rPr sz="4800" b="1">
                <a:latin typeface="Arial Black" pitchFamily="34" charset="0"/>
              </a:rPr>
              <a:t>Rh INCOMPATIBILITY</a:t>
            </a:r>
            <a:endParaRPr lang="en-US" sz="4800" b="1" dirty="0">
              <a:latin typeface="Arial Black" pitchFamily="34" charset="0"/>
            </a:endParaRPr>
          </a:p>
        </p:txBody>
      </p:sp>
      <p:pic>
        <p:nvPicPr>
          <p:cNvPr id="5" name="Picture 4">
            <a:extLst>
              <a:ext uri="{FF2B5EF4-FFF2-40B4-BE49-F238E27FC236}">
                <a16:creationId xmlns:a16="http://schemas.microsoft.com/office/drawing/2014/main" id="{554DE31E-76E2-4F7B-BE03-8142EF4C41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364918"/>
            <a:ext cx="1828800" cy="21120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normAutofit/>
          </a:bodyPr>
          <a:lstStyle/>
          <a:p>
            <a:r>
              <a:rPr lang="en-US" sz="3200" b="1" u="sng" dirty="0">
                <a:solidFill>
                  <a:schemeClr val="tx1"/>
                </a:solidFill>
              </a:rPr>
              <a:t>TYPES OF ANTIBODIES</a:t>
            </a:r>
          </a:p>
        </p:txBody>
      </p:sp>
      <p:sp>
        <p:nvSpPr>
          <p:cNvPr id="3" name="Content Placeholder 2"/>
          <p:cNvSpPr>
            <a:spLocks noGrp="1"/>
          </p:cNvSpPr>
          <p:nvPr>
            <p:ph sz="quarter" idx="1"/>
          </p:nvPr>
        </p:nvSpPr>
        <p:spPr>
          <a:xfrm>
            <a:off x="457200" y="1447800"/>
            <a:ext cx="8229600" cy="4953000"/>
          </a:xfrm>
        </p:spPr>
        <p:txBody>
          <a:bodyPr>
            <a:normAutofit fontScale="92500"/>
          </a:bodyPr>
          <a:lstStyle/>
          <a:p>
            <a:r>
              <a:rPr lang="en-US" sz="3600" dirty="0"/>
              <a:t>Saline agglutinin ( </a:t>
            </a:r>
            <a:r>
              <a:rPr lang="en-US" sz="3600" dirty="0" err="1"/>
              <a:t>IgM</a:t>
            </a:r>
            <a:r>
              <a:rPr lang="en-US" sz="3600" dirty="0"/>
              <a:t>):-  </a:t>
            </a:r>
          </a:p>
          <a:p>
            <a:pPr algn="just">
              <a:buNone/>
            </a:pPr>
            <a:r>
              <a:rPr lang="en-US" sz="3600" dirty="0"/>
              <a:t>	This type of antibody is the first to appear in the maternal circulation &amp; agglutinates red cells containing D when suspended in saline </a:t>
            </a:r>
            <a:r>
              <a:rPr lang="en-US" sz="3200" dirty="0"/>
              <a:t>. </a:t>
            </a:r>
          </a:p>
          <a:p>
            <a:pPr algn="just">
              <a:buNone/>
            </a:pPr>
            <a:endParaRPr lang="en-US" sz="3200" dirty="0"/>
          </a:p>
          <a:p>
            <a:r>
              <a:rPr lang="en-US" sz="3600" dirty="0"/>
              <a:t>Albumin agglutinin ( </a:t>
            </a:r>
            <a:r>
              <a:rPr lang="en-US" sz="3600" dirty="0" err="1"/>
              <a:t>IgG</a:t>
            </a:r>
            <a:r>
              <a:rPr lang="en-US" sz="3600" dirty="0"/>
              <a:t>):- </a:t>
            </a:r>
          </a:p>
          <a:p>
            <a:pPr algn="just">
              <a:buNone/>
            </a:pPr>
            <a:r>
              <a:rPr lang="en-US" sz="3600" dirty="0"/>
              <a:t>	It is also called incomplete or blocking antibody. It will agglutinate the red cells containing D only when suspended in 20% albumin</a:t>
            </a:r>
            <a:r>
              <a:rPr lang="en-US" sz="3200" dirty="0"/>
              <a:t> . </a:t>
            </a:r>
          </a:p>
        </p:txBody>
      </p:sp>
      <p:sp>
        <p:nvSpPr>
          <p:cNvPr id="4" name="Footer Placeholder 3">
            <a:extLst>
              <a:ext uri="{FF2B5EF4-FFF2-40B4-BE49-F238E27FC236}">
                <a16:creationId xmlns:a16="http://schemas.microsoft.com/office/drawing/2014/main" id="{82166A94-5AE4-49C8-9843-2C122B037004}"/>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77200" cy="868362"/>
          </a:xfrm>
        </p:spPr>
        <p:txBody>
          <a:bodyPr>
            <a:normAutofit/>
          </a:bodyPr>
          <a:lstStyle/>
          <a:p>
            <a:r>
              <a:rPr lang="en-US" sz="3200" b="1" u="sng" dirty="0">
                <a:solidFill>
                  <a:schemeClr val="tx1"/>
                </a:solidFill>
              </a:rPr>
              <a:t>FETAL AFFECTION BY THE RH ANTIBODY</a:t>
            </a:r>
            <a:endParaRPr lang="en-US" sz="3200" u="sng" dirty="0">
              <a:solidFill>
                <a:schemeClr val="tx1"/>
              </a:solidFill>
            </a:endParaRPr>
          </a:p>
        </p:txBody>
      </p:sp>
      <p:sp>
        <p:nvSpPr>
          <p:cNvPr id="3" name="Content Placeholder 2"/>
          <p:cNvSpPr>
            <a:spLocks noGrp="1"/>
          </p:cNvSpPr>
          <p:nvPr>
            <p:ph sz="quarter" idx="1"/>
          </p:nvPr>
        </p:nvSpPr>
        <p:spPr>
          <a:xfrm>
            <a:off x="457200" y="1447800"/>
            <a:ext cx="8229600" cy="4572000"/>
          </a:xfrm>
        </p:spPr>
        <p:txBody>
          <a:bodyPr>
            <a:noAutofit/>
          </a:bodyPr>
          <a:lstStyle/>
          <a:p>
            <a:pPr algn="just">
              <a:buNone/>
            </a:pPr>
            <a:r>
              <a:rPr lang="en-US" sz="3200" dirty="0"/>
              <a:t>	The antibody formed in the maternal system(</a:t>
            </a:r>
            <a:r>
              <a:rPr lang="en-US" sz="3200" dirty="0" err="1"/>
              <a:t>IgM</a:t>
            </a:r>
            <a:r>
              <a:rPr lang="en-US" sz="3200" dirty="0"/>
              <a:t>) cross the placental barrier &amp; enters into the fetal circulation.  The antibody will not have any effect on </a:t>
            </a:r>
            <a:r>
              <a:rPr lang="en-US" sz="3200" dirty="0" err="1"/>
              <a:t>Rh</a:t>
            </a:r>
            <a:r>
              <a:rPr lang="en-US" sz="3200" dirty="0"/>
              <a:t> –</a:t>
            </a:r>
            <a:r>
              <a:rPr lang="en-US" sz="3200" dirty="0" err="1"/>
              <a:t>ve</a:t>
            </a:r>
            <a:r>
              <a:rPr lang="en-US" sz="3200" dirty="0"/>
              <a:t> fetus. If the fetus is </a:t>
            </a:r>
            <a:r>
              <a:rPr lang="en-US" sz="3200" dirty="0" err="1"/>
              <a:t>Rh</a:t>
            </a:r>
            <a:r>
              <a:rPr lang="en-US" sz="3200" dirty="0"/>
              <a:t> +</a:t>
            </a:r>
            <a:r>
              <a:rPr lang="en-US" sz="3200" dirty="0" err="1"/>
              <a:t>ve</a:t>
            </a:r>
            <a:r>
              <a:rPr lang="en-US" sz="3200" dirty="0"/>
              <a:t>, the antibody becomes attached to the antigen  sites on the surface  of the fetal erythrocytes. The affected cells are rapidly removed from the circulation by the </a:t>
            </a:r>
            <a:r>
              <a:rPr lang="en-US" sz="3200" dirty="0" err="1"/>
              <a:t>reticulo</a:t>
            </a:r>
            <a:r>
              <a:rPr lang="en-US" sz="3200" dirty="0"/>
              <a:t>-endothelial system. </a:t>
            </a:r>
          </a:p>
        </p:txBody>
      </p:sp>
      <p:sp>
        <p:nvSpPr>
          <p:cNvPr id="4" name="Footer Placeholder 3">
            <a:extLst>
              <a:ext uri="{FF2B5EF4-FFF2-40B4-BE49-F238E27FC236}">
                <a16:creationId xmlns:a16="http://schemas.microsoft.com/office/drawing/2014/main" id="{7DDEDD6D-F208-42F3-A2D2-E12B51E67E53}"/>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960438"/>
          </a:xfrm>
        </p:spPr>
        <p:txBody>
          <a:bodyPr>
            <a:normAutofit fontScale="90000"/>
          </a:bodyPr>
          <a:lstStyle/>
          <a:p>
            <a:r>
              <a:rPr lang="en-US" sz="3200" b="1" dirty="0">
                <a:solidFill>
                  <a:schemeClr val="tx1"/>
                </a:solidFill>
              </a:rPr>
              <a:t>MANIFESTATIONS OF THE HAEMOLYTIC DISEASE</a:t>
            </a:r>
            <a:br>
              <a:rPr lang="en-US" sz="3200" dirty="0">
                <a:solidFill>
                  <a:srgbClr val="FFFF00"/>
                </a:solidFill>
              </a:rPr>
            </a:br>
            <a:endParaRPr lang="en-US" sz="3200" dirty="0">
              <a:solidFill>
                <a:srgbClr val="FFFF00"/>
              </a:solidFill>
            </a:endParaRPr>
          </a:p>
        </p:txBody>
      </p:sp>
      <p:sp>
        <p:nvSpPr>
          <p:cNvPr id="3" name="Content Placeholder 2"/>
          <p:cNvSpPr>
            <a:spLocks noGrp="1"/>
          </p:cNvSpPr>
          <p:nvPr>
            <p:ph sz="quarter" idx="1"/>
          </p:nvPr>
        </p:nvSpPr>
        <p:spPr>
          <a:xfrm>
            <a:off x="228600" y="1524000"/>
            <a:ext cx="8229600" cy="4602163"/>
          </a:xfrm>
        </p:spPr>
        <p:txBody>
          <a:bodyPr>
            <a:normAutofit fontScale="92500" lnSpcReduction="20000"/>
          </a:bodyPr>
          <a:lstStyle/>
          <a:p>
            <a:pPr lvl="0"/>
            <a:endParaRPr lang="en-US" sz="4000" dirty="0"/>
          </a:p>
          <a:p>
            <a:r>
              <a:rPr lang="en-US" sz="4000" dirty="0"/>
              <a:t>Clinical manifestations of the hemolytic disease of the fetus &amp; neonate:-    </a:t>
            </a:r>
          </a:p>
          <a:p>
            <a:pPr lvl="0"/>
            <a:endParaRPr lang="en-US" sz="4000" dirty="0"/>
          </a:p>
          <a:p>
            <a:pPr lvl="0"/>
            <a:r>
              <a:rPr lang="en-US" sz="4000" dirty="0"/>
              <a:t>Hydrops fetalis</a:t>
            </a:r>
          </a:p>
          <a:p>
            <a:pPr lvl="0">
              <a:buNone/>
            </a:pPr>
            <a:endParaRPr lang="en-US" sz="4000" dirty="0"/>
          </a:p>
          <a:p>
            <a:pPr lvl="0"/>
            <a:r>
              <a:rPr lang="en-US" sz="4000" dirty="0"/>
              <a:t>Congenital anemia of the newborn</a:t>
            </a:r>
          </a:p>
          <a:p>
            <a:pPr>
              <a:buNone/>
            </a:pPr>
            <a:r>
              <a:rPr lang="en-US" sz="4000" dirty="0">
                <a:solidFill>
                  <a:schemeClr val="accent2">
                    <a:lumMod val="60000"/>
                    <a:lumOff val="40000"/>
                  </a:schemeClr>
                </a:solidFill>
              </a:rPr>
              <a:t> </a:t>
            </a:r>
          </a:p>
          <a:p>
            <a:endParaRPr lang="en-US" sz="4000" dirty="0"/>
          </a:p>
        </p:txBody>
      </p:sp>
      <p:sp>
        <p:nvSpPr>
          <p:cNvPr id="4" name="Footer Placeholder 3">
            <a:extLst>
              <a:ext uri="{FF2B5EF4-FFF2-40B4-BE49-F238E27FC236}">
                <a16:creationId xmlns:a16="http://schemas.microsoft.com/office/drawing/2014/main" id="{D6C2F818-179B-4897-AC27-F9019E2C6568}"/>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05800" cy="6324600"/>
          </a:xfrm>
        </p:spPr>
        <p:txBody>
          <a:bodyPr>
            <a:normAutofit lnSpcReduction="10000"/>
          </a:bodyPr>
          <a:lstStyle/>
          <a:p>
            <a:r>
              <a:rPr lang="en-US" b="1" u="sng" dirty="0"/>
              <a:t>HYDROPSFETALIS: [Most serious]</a:t>
            </a:r>
          </a:p>
          <a:p>
            <a:r>
              <a:rPr lang="en-US" sz="3200" dirty="0"/>
              <a:t>Excessive destruction of fetal cell</a:t>
            </a:r>
          </a:p>
          <a:p>
            <a:endParaRPr lang="en-US" sz="3200" dirty="0"/>
          </a:p>
          <a:p>
            <a:r>
              <a:rPr lang="en-US" sz="3200" dirty="0"/>
              <a:t>Severe anemia, tissue anoxemia, metabolic acidosis.</a:t>
            </a:r>
          </a:p>
          <a:p>
            <a:endParaRPr lang="en-US" sz="3200" dirty="0"/>
          </a:p>
          <a:p>
            <a:r>
              <a:rPr lang="en-US" sz="3200" dirty="0" err="1"/>
              <a:t>Hyperplacia</a:t>
            </a:r>
            <a:r>
              <a:rPr lang="en-US" sz="3200" dirty="0"/>
              <a:t> of placental tissue: increased transfer of O2, fetal anoxemia.</a:t>
            </a:r>
          </a:p>
          <a:p>
            <a:endParaRPr lang="en-US" sz="3200" dirty="0"/>
          </a:p>
          <a:p>
            <a:r>
              <a:rPr lang="en-US" sz="3200" dirty="0"/>
              <a:t>Damage liver. Hypoproteinemia, </a:t>
            </a:r>
            <a:r>
              <a:rPr lang="en-US" sz="3200" dirty="0" err="1"/>
              <a:t>Generalised</a:t>
            </a:r>
            <a:r>
              <a:rPr lang="en-US" sz="3200" dirty="0"/>
              <a:t> edema. Ascites [hydrops fetalis]</a:t>
            </a:r>
          </a:p>
          <a:p>
            <a:pPr marL="0" indent="0">
              <a:buNone/>
            </a:pPr>
            <a:endParaRPr lang="en-US" sz="3200" dirty="0"/>
          </a:p>
          <a:p>
            <a:r>
              <a:rPr lang="en-US" sz="3200" dirty="0"/>
              <a:t> fetal death due to cardiac failure.</a:t>
            </a:r>
          </a:p>
        </p:txBody>
      </p:sp>
      <p:sp>
        <p:nvSpPr>
          <p:cNvPr id="4" name="Down Arrow 3"/>
          <p:cNvSpPr/>
          <p:nvPr/>
        </p:nvSpPr>
        <p:spPr>
          <a:xfrm>
            <a:off x="3982065" y="1181100"/>
            <a:ext cx="609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982065" y="2133600"/>
            <a:ext cx="685800" cy="533400"/>
          </a:xfrm>
          <a:prstGeom prst="downArrow">
            <a:avLst>
              <a:gd name="adj1" fmla="val 37097"/>
              <a:gd name="adj2" fmla="val 57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962400" y="3314700"/>
            <a:ext cx="762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134465" y="45720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4DA00348-055C-43DF-8564-552FA2F76AAB}"/>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b="1" dirty="0"/>
              <a:t>ICTERUS GRAVIS NEONATRUM:</a:t>
            </a:r>
          </a:p>
        </p:txBody>
      </p:sp>
      <p:sp>
        <p:nvSpPr>
          <p:cNvPr id="3" name="Content Placeholder 2"/>
          <p:cNvSpPr>
            <a:spLocks noGrp="1"/>
          </p:cNvSpPr>
          <p:nvPr>
            <p:ph sz="quarter" idx="1"/>
          </p:nvPr>
        </p:nvSpPr>
        <p:spPr>
          <a:xfrm>
            <a:off x="304800" y="1447800"/>
            <a:ext cx="8382000" cy="5105400"/>
          </a:xfrm>
        </p:spPr>
        <p:txBody>
          <a:bodyPr>
            <a:normAutofit fontScale="92500" lnSpcReduction="10000"/>
          </a:bodyPr>
          <a:lstStyle/>
          <a:p>
            <a:pPr algn="just"/>
            <a:r>
              <a:rPr lang="en-US" sz="3600" dirty="0"/>
              <a:t>Effect less </a:t>
            </a:r>
            <a:r>
              <a:rPr lang="en-US" sz="3600" dirty="0" err="1"/>
              <a:t>hymolysis</a:t>
            </a:r>
            <a:r>
              <a:rPr lang="en-US" sz="3600" dirty="0"/>
              <a:t>.</a:t>
            </a:r>
          </a:p>
          <a:p>
            <a:pPr algn="just"/>
            <a:r>
              <a:rPr lang="en-US" sz="3600" dirty="0"/>
              <a:t>Baby is born alive without jaundice but arise in 24 hours of birth</a:t>
            </a:r>
          </a:p>
          <a:p>
            <a:pPr algn="just"/>
            <a:r>
              <a:rPr lang="en-US" sz="3600" dirty="0"/>
              <a:t>Fetus in </a:t>
            </a:r>
            <a:r>
              <a:rPr lang="en-US" sz="3600" dirty="0" err="1"/>
              <a:t>utero</a:t>
            </a:r>
            <a:r>
              <a:rPr lang="en-US" sz="3600" dirty="0"/>
              <a:t>: destruction of fetal red cell </a:t>
            </a:r>
            <a:r>
              <a:rPr lang="en-US" sz="3600" dirty="0" err="1"/>
              <a:t>Unconjugated</a:t>
            </a:r>
            <a:r>
              <a:rPr lang="en-US" sz="3600" dirty="0"/>
              <a:t> </a:t>
            </a:r>
            <a:r>
              <a:rPr lang="en-US" sz="3600" dirty="0" err="1"/>
              <a:t>bilirubin</a:t>
            </a:r>
            <a:endParaRPr lang="en-US" sz="3600" dirty="0"/>
          </a:p>
          <a:p>
            <a:pPr algn="just"/>
            <a:r>
              <a:rPr lang="en-US" sz="3600" dirty="0"/>
              <a:t>Excrete through placenta enters in amniotic fluid</a:t>
            </a:r>
          </a:p>
          <a:p>
            <a:pPr algn="just"/>
            <a:r>
              <a:rPr lang="en-US" sz="3600" dirty="0"/>
              <a:t>Baby </a:t>
            </a:r>
            <a:r>
              <a:rPr lang="en-US" sz="3600" dirty="0" err="1"/>
              <a:t>becoms</a:t>
            </a:r>
            <a:r>
              <a:rPr lang="en-US" sz="3600" dirty="0"/>
              <a:t> jaundiced.</a:t>
            </a:r>
          </a:p>
          <a:p>
            <a:pPr algn="just"/>
            <a:r>
              <a:rPr lang="en-US" sz="3600" dirty="0"/>
              <a:t>If </a:t>
            </a:r>
            <a:r>
              <a:rPr lang="en-US" sz="3600" dirty="0" err="1"/>
              <a:t>bilirubin</a:t>
            </a:r>
            <a:r>
              <a:rPr lang="en-US" sz="3600" dirty="0"/>
              <a:t> increased and cross the blood brain barrier.</a:t>
            </a:r>
          </a:p>
          <a:p>
            <a:pPr algn="just"/>
            <a:r>
              <a:rPr lang="en-US" sz="3600" dirty="0" err="1"/>
              <a:t>Kernicterus</a:t>
            </a:r>
            <a:r>
              <a:rPr lang="en-US" sz="3600" dirty="0"/>
              <a:t>.</a:t>
            </a:r>
          </a:p>
        </p:txBody>
      </p:sp>
      <p:sp>
        <p:nvSpPr>
          <p:cNvPr id="4" name="Footer Placeholder 3">
            <a:extLst>
              <a:ext uri="{FF2B5EF4-FFF2-40B4-BE49-F238E27FC236}">
                <a16:creationId xmlns:a16="http://schemas.microsoft.com/office/drawing/2014/main" id="{7CCEBFB0-9E1D-4EE7-880D-8EB41F60842A}"/>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en-US" sz="3200" b="1" u="sng" dirty="0">
                <a:solidFill>
                  <a:schemeClr val="tx1"/>
                </a:solidFill>
              </a:rPr>
              <a:t>Affection of the mother</a:t>
            </a:r>
            <a:endParaRPr lang="en-US" sz="3200" u="sng" dirty="0">
              <a:solidFill>
                <a:schemeClr val="tx1"/>
              </a:solidFill>
            </a:endParaRPr>
          </a:p>
        </p:txBody>
      </p:sp>
      <p:sp>
        <p:nvSpPr>
          <p:cNvPr id="3" name="Content Placeholder 2"/>
          <p:cNvSpPr>
            <a:spLocks noGrp="1"/>
          </p:cNvSpPr>
          <p:nvPr>
            <p:ph sz="quarter" idx="1"/>
          </p:nvPr>
        </p:nvSpPr>
        <p:spPr>
          <a:xfrm>
            <a:off x="381000" y="1371600"/>
            <a:ext cx="8305800" cy="5486400"/>
          </a:xfrm>
        </p:spPr>
        <p:txBody>
          <a:bodyPr>
            <a:normAutofit fontScale="92500" lnSpcReduction="10000"/>
          </a:bodyPr>
          <a:lstStyle/>
          <a:p>
            <a:pPr algn="just">
              <a:buNone/>
            </a:pPr>
            <a:r>
              <a:rPr lang="en-US" sz="3600" dirty="0">
                <a:solidFill>
                  <a:schemeClr val="accent2">
                    <a:lumMod val="60000"/>
                    <a:lumOff val="40000"/>
                  </a:schemeClr>
                </a:solidFill>
              </a:rPr>
              <a:t>     </a:t>
            </a:r>
            <a:r>
              <a:rPr lang="en-US" sz="3600" dirty="0"/>
              <a:t>The mother may also be affected somewhat. The increase evidence of,</a:t>
            </a:r>
          </a:p>
          <a:p>
            <a:pPr algn="just">
              <a:buNone/>
            </a:pPr>
            <a:r>
              <a:rPr lang="en-US" sz="3600" dirty="0"/>
              <a:t>    1) Pre-</a:t>
            </a:r>
            <a:r>
              <a:rPr lang="en-US" sz="3600" dirty="0" err="1"/>
              <a:t>eclampsia</a:t>
            </a:r>
            <a:endParaRPr lang="en-US" sz="3600" dirty="0"/>
          </a:p>
          <a:p>
            <a:pPr algn="just">
              <a:buNone/>
            </a:pPr>
            <a:r>
              <a:rPr lang="en-US" sz="3600" dirty="0"/>
              <a:t>    2) </a:t>
            </a:r>
            <a:r>
              <a:rPr lang="en-US" sz="3600" dirty="0" err="1"/>
              <a:t>Polyhydramnios</a:t>
            </a:r>
            <a:endParaRPr lang="en-US" sz="3600" dirty="0"/>
          </a:p>
          <a:p>
            <a:pPr algn="just">
              <a:buNone/>
            </a:pPr>
            <a:r>
              <a:rPr lang="en-US" sz="3600" dirty="0"/>
              <a:t>     3) Big size baby with hazards</a:t>
            </a:r>
          </a:p>
          <a:p>
            <a:pPr algn="just">
              <a:buNone/>
            </a:pPr>
            <a:r>
              <a:rPr lang="en-US" sz="3600" dirty="0"/>
              <a:t>     4) Postpartum </a:t>
            </a:r>
            <a:r>
              <a:rPr lang="en-US" sz="3600" dirty="0" err="1"/>
              <a:t>haemorrhage</a:t>
            </a:r>
            <a:r>
              <a:rPr lang="en-US" sz="3600" dirty="0"/>
              <a:t> due to big placenta &amp; blood </a:t>
            </a:r>
            <a:r>
              <a:rPr lang="en-US" sz="3600" dirty="0" err="1"/>
              <a:t>coagulopathy</a:t>
            </a:r>
            <a:r>
              <a:rPr lang="en-US" sz="3600" dirty="0"/>
              <a:t>.</a:t>
            </a:r>
          </a:p>
          <a:p>
            <a:pPr algn="just">
              <a:buNone/>
            </a:pPr>
            <a:r>
              <a:rPr lang="en-US" sz="3600" dirty="0"/>
              <a:t>     5) Maternal syndrome – the salient features are </a:t>
            </a:r>
            <a:r>
              <a:rPr lang="en-US" sz="3600" dirty="0" err="1"/>
              <a:t>generalised</a:t>
            </a:r>
            <a:r>
              <a:rPr lang="en-US" sz="3600" dirty="0"/>
              <a:t> </a:t>
            </a:r>
            <a:r>
              <a:rPr lang="en-US" sz="3600" dirty="0" err="1"/>
              <a:t>oedema</a:t>
            </a:r>
            <a:r>
              <a:rPr lang="en-US" sz="3600" dirty="0"/>
              <a:t>, </a:t>
            </a:r>
            <a:r>
              <a:rPr lang="en-US" sz="3600" dirty="0" err="1"/>
              <a:t>proteinuria</a:t>
            </a:r>
            <a:r>
              <a:rPr lang="en-US" sz="3600" dirty="0"/>
              <a:t> and </a:t>
            </a:r>
            <a:r>
              <a:rPr lang="en-US" sz="3600" dirty="0" err="1"/>
              <a:t>pruritis</a:t>
            </a:r>
            <a:r>
              <a:rPr lang="en-US" sz="3600" dirty="0"/>
              <a:t>.</a:t>
            </a:r>
          </a:p>
          <a:p>
            <a:pPr algn="just">
              <a:buNone/>
            </a:pPr>
            <a:r>
              <a:rPr lang="en-US" sz="3600" dirty="0"/>
              <a:t> </a:t>
            </a:r>
          </a:p>
          <a:p>
            <a:pPr algn="just"/>
            <a:endParaRPr lang="en-US" sz="3600" dirty="0"/>
          </a:p>
        </p:txBody>
      </p:sp>
      <p:sp>
        <p:nvSpPr>
          <p:cNvPr id="4" name="Footer Placeholder 3">
            <a:extLst>
              <a:ext uri="{FF2B5EF4-FFF2-40B4-BE49-F238E27FC236}">
                <a16:creationId xmlns:a16="http://schemas.microsoft.com/office/drawing/2014/main" id="{1B61AFF9-DCFF-4323-9E83-6F9140CDDBA6}"/>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rhesus-incompatibility-8-638.jpg"/>
          <p:cNvPicPr>
            <a:picLocks noChangeAspect="1"/>
          </p:cNvPicPr>
          <p:nvPr/>
        </p:nvPicPr>
        <p:blipFill>
          <a:blip r:embed="rId2"/>
          <a:stretch>
            <a:fillRect/>
          </a:stretch>
        </p:blipFill>
        <p:spPr>
          <a:xfrm>
            <a:off x="0" y="0"/>
            <a:ext cx="9144000" cy="6858000"/>
          </a:xfrm>
          <a:prstGeom prst="rect">
            <a:avLst/>
          </a:prstGeom>
        </p:spPr>
      </p:pic>
      <p:sp>
        <p:nvSpPr>
          <p:cNvPr id="3" name="Footer Placeholder 2">
            <a:extLst>
              <a:ext uri="{FF2B5EF4-FFF2-40B4-BE49-F238E27FC236}">
                <a16:creationId xmlns:a16="http://schemas.microsoft.com/office/drawing/2014/main" id="{1E572C9D-3115-47FE-B59C-40898357BC15}"/>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645E5737-1F7A-4A6C-91BF-8B7D2DC13ACB}"/>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143000"/>
          </a:xfrm>
        </p:spPr>
        <p:txBody>
          <a:bodyPr>
            <a:noAutofit/>
          </a:bodyPr>
          <a:lstStyle/>
          <a:p>
            <a:r>
              <a:rPr lang="en-US" sz="3200" b="1" i="1" dirty="0">
                <a:solidFill>
                  <a:schemeClr val="tx1"/>
                </a:solidFill>
              </a:rPr>
              <a:t>PREVENTION OF RH- IMMUNISATION</a:t>
            </a:r>
            <a:br>
              <a:rPr lang="en-US" sz="3200" dirty="0">
                <a:solidFill>
                  <a:schemeClr val="tx1"/>
                </a:solidFill>
              </a:rPr>
            </a:br>
            <a:r>
              <a:rPr lang="en-US" sz="3200" dirty="0">
                <a:solidFill>
                  <a:schemeClr val="tx1"/>
                </a:solidFill>
              </a:rPr>
              <a:t> </a:t>
            </a:r>
            <a:br>
              <a:rPr lang="en-US" sz="3200" dirty="0">
                <a:solidFill>
                  <a:schemeClr val="tx1"/>
                </a:solidFill>
              </a:rPr>
            </a:br>
            <a:endParaRPr lang="en-US" sz="3200" dirty="0">
              <a:solidFill>
                <a:schemeClr val="tx1"/>
              </a:solidFill>
            </a:endParaRPr>
          </a:p>
        </p:txBody>
      </p:sp>
      <p:sp>
        <p:nvSpPr>
          <p:cNvPr id="3" name="Content Placeholder 2"/>
          <p:cNvSpPr>
            <a:spLocks noGrp="1"/>
          </p:cNvSpPr>
          <p:nvPr>
            <p:ph sz="quarter" idx="1"/>
          </p:nvPr>
        </p:nvSpPr>
        <p:spPr/>
        <p:txBody>
          <a:bodyPr>
            <a:normAutofit/>
          </a:bodyPr>
          <a:lstStyle/>
          <a:p>
            <a:pPr>
              <a:buNone/>
            </a:pPr>
            <a:r>
              <a:rPr lang="en-US" sz="2800" dirty="0">
                <a:solidFill>
                  <a:schemeClr val="accent2">
                    <a:lumMod val="60000"/>
                    <a:lumOff val="40000"/>
                  </a:schemeClr>
                </a:solidFill>
              </a:rPr>
              <a:t> </a:t>
            </a:r>
          </a:p>
          <a:p>
            <a:pPr lvl="0"/>
            <a:r>
              <a:rPr lang="en-US" sz="2800" b="1" dirty="0"/>
              <a:t>To prevent active </a:t>
            </a:r>
            <a:r>
              <a:rPr lang="en-US" sz="2800" b="1" dirty="0" err="1"/>
              <a:t>immunsation</a:t>
            </a:r>
            <a:r>
              <a:rPr lang="en-US" sz="2800" b="1" dirty="0"/>
              <a:t>.</a:t>
            </a:r>
          </a:p>
          <a:p>
            <a:pPr lvl="0"/>
            <a:r>
              <a:rPr lang="en-US" sz="2800" b="1" dirty="0"/>
              <a:t>To prevent or minimize </a:t>
            </a:r>
            <a:r>
              <a:rPr lang="en-US" sz="2800" b="1" dirty="0" err="1"/>
              <a:t>feto</a:t>
            </a:r>
            <a:r>
              <a:rPr lang="en-US" sz="2800" b="1" dirty="0"/>
              <a:t>-maternal bleed</a:t>
            </a:r>
          </a:p>
          <a:p>
            <a:pPr lvl="0"/>
            <a:r>
              <a:rPr lang="en-US" sz="2800" b="1" dirty="0"/>
              <a:t>To avoid mismatched transfusion.</a:t>
            </a:r>
          </a:p>
          <a:p>
            <a:pPr>
              <a:buNone/>
            </a:pPr>
            <a:r>
              <a:rPr lang="en-US" sz="2800" b="1" dirty="0"/>
              <a:t> </a:t>
            </a:r>
          </a:p>
          <a:p>
            <a:endParaRPr lang="en-US" sz="2800" dirty="0">
              <a:solidFill>
                <a:schemeClr val="accent2">
                  <a:lumMod val="60000"/>
                  <a:lumOff val="40000"/>
                </a:schemeClr>
              </a:solidFill>
            </a:endParaRPr>
          </a:p>
        </p:txBody>
      </p:sp>
      <p:sp>
        <p:nvSpPr>
          <p:cNvPr id="4" name="Footer Placeholder 3">
            <a:extLst>
              <a:ext uri="{FF2B5EF4-FFF2-40B4-BE49-F238E27FC236}">
                <a16:creationId xmlns:a16="http://schemas.microsoft.com/office/drawing/2014/main" id="{1AC28A08-0A11-43C8-9EAA-234DB32203FA}"/>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0"/>
            <a:ext cx="9144000" cy="6859820"/>
          </a:xfrm>
          <a:prstGeom prst="rect">
            <a:avLst/>
          </a:prstGeom>
          <a:noFill/>
          <a:ln w="9525">
            <a:noFill/>
            <a:miter lim="800000"/>
            <a:headEnd/>
            <a:tailEnd/>
          </a:ln>
          <a:effectLst/>
        </p:spPr>
      </p:pic>
      <p:sp>
        <p:nvSpPr>
          <p:cNvPr id="4" name="Footer Placeholder 3">
            <a:extLst>
              <a:ext uri="{FF2B5EF4-FFF2-40B4-BE49-F238E27FC236}">
                <a16:creationId xmlns:a16="http://schemas.microsoft.com/office/drawing/2014/main" id="{12675EB8-4EF9-4827-BD4B-E528055A0349}"/>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dirty="0"/>
          </a:p>
        </p:txBody>
      </p:sp>
      <p:sp>
        <p:nvSpPr>
          <p:cNvPr id="5" name="Title 4"/>
          <p:cNvSpPr>
            <a:spLocks noGrp="1"/>
          </p:cNvSpPr>
          <p:nvPr>
            <p:ph type="ctrTitle"/>
          </p:nvPr>
        </p:nvSpPr>
        <p:spPr/>
        <p:txBody>
          <a:bodyPr/>
          <a:lstStyle/>
          <a:p>
            <a:endParaRPr lang="en-US"/>
          </a:p>
        </p:txBody>
      </p:sp>
      <p:pic>
        <p:nvPicPr>
          <p:cNvPr id="7" name="Picture 6" descr="what-rhincompatibility.jpg"/>
          <p:cNvPicPr>
            <a:picLocks noChangeAspect="1"/>
          </p:cNvPicPr>
          <p:nvPr/>
        </p:nvPicPr>
        <p:blipFill>
          <a:blip r:embed="rId2"/>
          <a:stretch>
            <a:fillRect/>
          </a:stretch>
        </p:blipFill>
        <p:spPr>
          <a:xfrm>
            <a:off x="0" y="21508"/>
            <a:ext cx="9144000" cy="65316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630362"/>
          </a:xfrm>
        </p:spPr>
        <p:txBody>
          <a:bodyPr>
            <a:normAutofit/>
          </a:bodyPr>
          <a:lstStyle/>
          <a:p>
            <a:r>
              <a:rPr lang="en-US" sz="3600" b="1" dirty="0">
                <a:solidFill>
                  <a:schemeClr val="tx1"/>
                </a:solidFill>
              </a:rPr>
              <a:t>ANTENATAL INVESTIGATION PROTOCOL OF </a:t>
            </a:r>
            <a:r>
              <a:rPr lang="en-US" sz="3600" b="1" dirty="0" err="1">
                <a:solidFill>
                  <a:schemeClr val="tx1"/>
                </a:solidFill>
              </a:rPr>
              <a:t>Rh</a:t>
            </a:r>
            <a:r>
              <a:rPr lang="en-US" sz="3600" b="1" dirty="0">
                <a:solidFill>
                  <a:schemeClr val="tx1"/>
                </a:solidFill>
              </a:rPr>
              <a:t> NEGATIVE MOTHERS</a:t>
            </a:r>
            <a:endParaRPr lang="en-US" dirty="0">
              <a:solidFill>
                <a:schemeClr val="tx1"/>
              </a:solidFill>
            </a:endParaRPr>
          </a:p>
        </p:txBody>
      </p:sp>
      <p:sp>
        <p:nvSpPr>
          <p:cNvPr id="3" name="Content Placeholder 2"/>
          <p:cNvSpPr>
            <a:spLocks noGrp="1"/>
          </p:cNvSpPr>
          <p:nvPr>
            <p:ph sz="quarter" idx="1"/>
          </p:nvPr>
        </p:nvSpPr>
        <p:spPr>
          <a:xfrm>
            <a:off x="457200" y="2103437"/>
            <a:ext cx="8229600" cy="4525963"/>
          </a:xfrm>
        </p:spPr>
        <p:txBody>
          <a:bodyPr>
            <a:normAutofit/>
          </a:bodyPr>
          <a:lstStyle/>
          <a:p>
            <a:pPr>
              <a:buNone/>
            </a:pPr>
            <a:r>
              <a:rPr lang="en-US" sz="2800" b="1" dirty="0"/>
              <a:t>Aims : </a:t>
            </a:r>
          </a:p>
          <a:p>
            <a:pPr>
              <a:buNone/>
            </a:pPr>
            <a:endParaRPr lang="en-US" sz="2800" b="1" dirty="0"/>
          </a:p>
          <a:p>
            <a:pPr lvl="0"/>
            <a:r>
              <a:rPr lang="en-US" sz="2800" b="1" dirty="0"/>
              <a:t>To detect whether the woman has already been immunized to </a:t>
            </a:r>
            <a:r>
              <a:rPr lang="en-US" sz="2800" b="1" dirty="0" err="1"/>
              <a:t>Rh</a:t>
            </a:r>
            <a:r>
              <a:rPr lang="en-US" sz="2800" b="1" dirty="0"/>
              <a:t> antigen. </a:t>
            </a:r>
          </a:p>
          <a:p>
            <a:pPr lvl="0"/>
            <a:r>
              <a:rPr lang="en-US" sz="2800" b="1" dirty="0"/>
              <a:t>To forecast the likely affection of the baby. </a:t>
            </a:r>
          </a:p>
          <a:p>
            <a:pPr lvl="0"/>
            <a:r>
              <a:rPr lang="en-US" sz="2800" b="1" dirty="0"/>
              <a:t>To anticipate and formulate the line of management of likely affected baby. </a:t>
            </a:r>
          </a:p>
          <a:p>
            <a:endParaRPr lang="en-US" sz="2800" dirty="0"/>
          </a:p>
        </p:txBody>
      </p:sp>
      <p:sp>
        <p:nvSpPr>
          <p:cNvPr id="4" name="Footer Placeholder 3">
            <a:extLst>
              <a:ext uri="{FF2B5EF4-FFF2-40B4-BE49-F238E27FC236}">
                <a16:creationId xmlns:a16="http://schemas.microsoft.com/office/drawing/2014/main" id="{BEF9AF5F-49E8-41CB-BAA4-C89638B1ED08}"/>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descr="wpid-8668035_f520.jpg"/>
          <p:cNvPicPr>
            <a:picLocks noGrp="1" noChangeAspect="1"/>
          </p:cNvPicPr>
          <p:nvPr>
            <p:ph sz="quarter" idx="1"/>
          </p:nvPr>
        </p:nvPicPr>
        <p:blipFill>
          <a:blip r:embed="rId2"/>
          <a:stretch>
            <a:fillRect/>
          </a:stretch>
        </p:blipFill>
        <p:spPr>
          <a:xfrm>
            <a:off x="457200" y="304800"/>
            <a:ext cx="8305800" cy="6095999"/>
          </a:xfrm>
        </p:spPr>
      </p:pic>
      <p:sp>
        <p:nvSpPr>
          <p:cNvPr id="3" name="Footer Placeholder 2">
            <a:extLst>
              <a:ext uri="{FF2B5EF4-FFF2-40B4-BE49-F238E27FC236}">
                <a16:creationId xmlns:a16="http://schemas.microsoft.com/office/drawing/2014/main" id="{43605C4D-6722-4C01-B0CA-AD2CCBE4C620}"/>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sz="3200" b="1" dirty="0">
                <a:solidFill>
                  <a:schemeClr val="tx1"/>
                </a:solidFill>
              </a:rPr>
              <a:t>OBSTETRIC HISTORY</a:t>
            </a:r>
            <a:endParaRPr lang="en-US" sz="3200" dirty="0">
              <a:solidFill>
                <a:schemeClr val="tx1"/>
              </a:solidFill>
            </a:endParaRPr>
          </a:p>
        </p:txBody>
      </p:sp>
      <p:sp>
        <p:nvSpPr>
          <p:cNvPr id="3" name="Content Placeholder 2"/>
          <p:cNvSpPr>
            <a:spLocks noGrp="1"/>
          </p:cNvSpPr>
          <p:nvPr>
            <p:ph sz="quarter" idx="1"/>
          </p:nvPr>
        </p:nvSpPr>
        <p:spPr>
          <a:solidFill>
            <a:schemeClr val="accent1">
              <a:lumMod val="20000"/>
              <a:lumOff val="80000"/>
            </a:schemeClr>
          </a:solidFill>
        </p:spPr>
        <p:txBody>
          <a:bodyPr>
            <a:normAutofit lnSpcReduction="10000"/>
          </a:bodyPr>
          <a:lstStyle/>
          <a:p>
            <a:pPr lvl="0" algn="just"/>
            <a:r>
              <a:rPr lang="en-US" sz="3200" b="1" dirty="0"/>
              <a:t>If the woman is a </a:t>
            </a:r>
            <a:r>
              <a:rPr lang="en-US" sz="3200" b="1" dirty="0" err="1"/>
              <a:t>primigravida</a:t>
            </a:r>
            <a:r>
              <a:rPr lang="en-US" sz="3200" b="1" dirty="0"/>
              <a:t> </a:t>
            </a:r>
            <a:r>
              <a:rPr lang="en-US" sz="3200" dirty="0"/>
              <a:t>with no previous history of blood transfusion, it is quite unlikely that the baby will be affected. </a:t>
            </a:r>
          </a:p>
          <a:p>
            <a:pPr lvl="0" algn="just"/>
            <a:endParaRPr lang="en-US" sz="3200" dirty="0"/>
          </a:p>
          <a:p>
            <a:pPr algn="just"/>
            <a:r>
              <a:rPr lang="en-US" sz="3200" b="1" dirty="0"/>
              <a:t>In a </a:t>
            </a:r>
            <a:r>
              <a:rPr lang="en-US" sz="3200" b="1" dirty="0" err="1"/>
              <a:t>parous</a:t>
            </a:r>
            <a:r>
              <a:rPr lang="en-US" sz="3200" b="1" dirty="0"/>
              <a:t> woman, </a:t>
            </a:r>
            <a:r>
              <a:rPr lang="en-US" sz="3200" dirty="0"/>
              <a:t>a detailed obstetric history has to be taken. The classic history of fetal affection in the form of stillbirth or neonatal death due to severe jaundice following one or two uneventful births is quite suggestive.</a:t>
            </a:r>
          </a:p>
        </p:txBody>
      </p:sp>
      <p:sp>
        <p:nvSpPr>
          <p:cNvPr id="4" name="Footer Placeholder 3">
            <a:extLst>
              <a:ext uri="{FF2B5EF4-FFF2-40B4-BE49-F238E27FC236}">
                <a16:creationId xmlns:a16="http://schemas.microsoft.com/office/drawing/2014/main" id="{707ABA3D-5C04-4CAA-8E0D-3CCB973A0A15}"/>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28600"/>
            <a:ext cx="8915400" cy="2286000"/>
          </a:xfrm>
        </p:spPr>
        <p:txBody>
          <a:bodyPr>
            <a:normAutofit/>
          </a:bodyPr>
          <a:lstStyle/>
          <a:p>
            <a:pPr algn="ctr">
              <a:buNone/>
            </a:pPr>
            <a:r>
              <a:rPr lang="en-US" sz="2800" b="1" u="sng" dirty="0"/>
              <a:t>ANTIBODY DETECTION:</a:t>
            </a:r>
            <a:r>
              <a:rPr lang="en-US" b="1" u="sng" dirty="0"/>
              <a:t>	</a:t>
            </a:r>
          </a:p>
          <a:p>
            <a:pPr algn="just"/>
            <a:r>
              <a:rPr lang="en-US" b="1" dirty="0"/>
              <a:t>In all cases of Rh-negative women irrespective of blood grouping and parity, albumin antibody is detected by indirect </a:t>
            </a:r>
            <a:r>
              <a:rPr lang="en-US" b="1" dirty="0" err="1"/>
              <a:t>coombs</a:t>
            </a:r>
            <a:r>
              <a:rPr lang="en-US" b="1" dirty="0"/>
              <a:t>’. Test. </a:t>
            </a:r>
          </a:p>
          <a:p>
            <a:pPr algn="just"/>
            <a:endParaRPr lang="en-US" dirty="0">
              <a:solidFill>
                <a:schemeClr val="accent2">
                  <a:lumMod val="60000"/>
                  <a:lumOff val="40000"/>
                </a:schemeClr>
              </a:solidFill>
            </a:endParaRPr>
          </a:p>
        </p:txBody>
      </p:sp>
      <p:pic>
        <p:nvPicPr>
          <p:cNvPr id="4" name="Picture 3" descr="Coombs_test_schematic_fr.png"/>
          <p:cNvPicPr>
            <a:picLocks noChangeAspect="1"/>
          </p:cNvPicPr>
          <p:nvPr/>
        </p:nvPicPr>
        <p:blipFill>
          <a:blip r:embed="rId2"/>
          <a:stretch>
            <a:fillRect/>
          </a:stretch>
        </p:blipFill>
        <p:spPr>
          <a:xfrm>
            <a:off x="762000" y="2192593"/>
            <a:ext cx="7620000" cy="4724400"/>
          </a:xfrm>
          <a:prstGeom prst="rect">
            <a:avLst/>
          </a:prstGeom>
        </p:spPr>
      </p:pic>
      <p:sp>
        <p:nvSpPr>
          <p:cNvPr id="2" name="Footer Placeholder 1">
            <a:extLst>
              <a:ext uri="{FF2B5EF4-FFF2-40B4-BE49-F238E27FC236}">
                <a16:creationId xmlns:a16="http://schemas.microsoft.com/office/drawing/2014/main" id="{73D18C21-EFCB-4A67-B6A6-56FA3C00A7C9}"/>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D5B1AB3F-D5BA-449E-B9E4-461E96A83C1A}"/>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h-incompatibility.png"/>
          <p:cNvPicPr>
            <a:picLocks noGrp="1" noChangeAspect="1"/>
          </p:cNvPicPr>
          <p:nvPr>
            <p:ph sz="quarter" idx="1"/>
          </p:nvPr>
        </p:nvPicPr>
        <p:blipFill>
          <a:blip r:embed="rId2"/>
          <a:stretch>
            <a:fillRect/>
          </a:stretch>
        </p:blipFill>
        <p:spPr>
          <a:xfrm>
            <a:off x="203200" y="152400"/>
            <a:ext cx="8940800" cy="6705600"/>
          </a:xfrm>
          <a:prstGeom prst="rect">
            <a:avLst/>
          </a:prstGeom>
        </p:spPr>
      </p:pic>
      <p:sp>
        <p:nvSpPr>
          <p:cNvPr id="2" name="Footer Placeholder 1">
            <a:extLst>
              <a:ext uri="{FF2B5EF4-FFF2-40B4-BE49-F238E27FC236}">
                <a16:creationId xmlns:a16="http://schemas.microsoft.com/office/drawing/2014/main" id="{D1657F2F-D5B7-4454-8D03-6D731E92C01A}"/>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sz="3200" b="1" dirty="0">
                <a:solidFill>
                  <a:schemeClr val="tx1"/>
                </a:solidFill>
              </a:rPr>
              <a:t>PLAN OF DELIVERY</a:t>
            </a:r>
            <a:endParaRPr lang="en-US" sz="3200" dirty="0">
              <a:solidFill>
                <a:schemeClr val="tx1"/>
              </a:solidFill>
            </a:endParaRPr>
          </a:p>
        </p:txBody>
      </p:sp>
      <p:sp>
        <p:nvSpPr>
          <p:cNvPr id="3" name="Content Placeholder 2"/>
          <p:cNvSpPr>
            <a:spLocks noGrp="1"/>
          </p:cNvSpPr>
          <p:nvPr>
            <p:ph sz="quarter" idx="1"/>
          </p:nvPr>
        </p:nvSpPr>
        <p:spPr>
          <a:xfrm>
            <a:off x="533400" y="1447800"/>
            <a:ext cx="8153400" cy="4572000"/>
          </a:xfrm>
          <a:solidFill>
            <a:schemeClr val="accent1">
              <a:lumMod val="20000"/>
              <a:lumOff val="80000"/>
            </a:schemeClr>
          </a:solidFill>
        </p:spPr>
        <p:txBody>
          <a:bodyPr>
            <a:normAutofit fontScale="92500" lnSpcReduction="10000"/>
          </a:bodyPr>
          <a:lstStyle/>
          <a:p>
            <a:pPr algn="just"/>
            <a:r>
              <a:rPr lang="en-US" sz="3200" b="1" dirty="0" err="1"/>
              <a:t>Unimmunised</a:t>
            </a:r>
            <a:r>
              <a:rPr lang="en-US" sz="3200" b="1" dirty="0"/>
              <a:t> mothers : </a:t>
            </a:r>
          </a:p>
          <a:p>
            <a:pPr algn="just">
              <a:buNone/>
            </a:pPr>
            <a:r>
              <a:rPr lang="en-US" sz="3200" b="1" dirty="0"/>
              <a:t>	</a:t>
            </a:r>
            <a:r>
              <a:rPr lang="en-US" sz="3200" dirty="0"/>
              <a:t>In cases where there is no detectable antibody found during pregnancy, an expectant attitude is followed till term. Tendency of pregnancy to overrun the expected date should not be allowed. </a:t>
            </a:r>
          </a:p>
          <a:p>
            <a:pPr algn="just"/>
            <a:r>
              <a:rPr lang="en-US" sz="3200" b="1" dirty="0"/>
              <a:t>Immunized mothers : </a:t>
            </a:r>
          </a:p>
          <a:p>
            <a:pPr algn="just">
              <a:buNone/>
            </a:pPr>
            <a:r>
              <a:rPr lang="en-US" sz="3200" b="1" dirty="0"/>
              <a:t>	</a:t>
            </a:r>
            <a:r>
              <a:rPr lang="en-US" sz="3200" dirty="0"/>
              <a:t>As mentioned previously, whenever there is evidence of hemolytic process in the fetus in </a:t>
            </a:r>
            <a:r>
              <a:rPr lang="en-US" sz="3200" dirty="0" err="1"/>
              <a:t>utero</a:t>
            </a:r>
            <a:r>
              <a:rPr lang="en-US" sz="3200" dirty="0"/>
              <a:t>, the patient should be shifted to an equipped centre's  a specialized to deal with </a:t>
            </a:r>
            <a:r>
              <a:rPr lang="en-US" sz="3200" dirty="0" err="1"/>
              <a:t>Rh</a:t>
            </a:r>
            <a:r>
              <a:rPr lang="en-US" sz="3200" dirty="0"/>
              <a:t> problem. </a:t>
            </a:r>
          </a:p>
        </p:txBody>
      </p:sp>
      <p:sp>
        <p:nvSpPr>
          <p:cNvPr id="4" name="Footer Placeholder 3">
            <a:extLst>
              <a:ext uri="{FF2B5EF4-FFF2-40B4-BE49-F238E27FC236}">
                <a16:creationId xmlns:a16="http://schemas.microsoft.com/office/drawing/2014/main" id="{0BB3C8AC-A3CD-4F45-8615-DCB38D543F1F}"/>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914400"/>
          </a:xfrm>
        </p:spPr>
        <p:txBody>
          <a:bodyPr>
            <a:normAutofit/>
          </a:bodyPr>
          <a:lstStyle/>
          <a:p>
            <a:pPr algn="ctr"/>
            <a:r>
              <a:rPr lang="en-US" sz="3200" b="1" u="sng" dirty="0">
                <a:solidFill>
                  <a:schemeClr val="tx1"/>
                </a:solidFill>
              </a:rPr>
              <a:t>METHOD OF TERMINATION</a:t>
            </a:r>
          </a:p>
        </p:txBody>
      </p:sp>
      <p:sp>
        <p:nvSpPr>
          <p:cNvPr id="3" name="Content Placeholder 2"/>
          <p:cNvSpPr>
            <a:spLocks noGrp="1"/>
          </p:cNvSpPr>
          <p:nvPr>
            <p:ph sz="quarter" idx="1"/>
          </p:nvPr>
        </p:nvSpPr>
        <p:spPr>
          <a:xfrm>
            <a:off x="228600" y="1143000"/>
            <a:ext cx="8686800" cy="4876800"/>
          </a:xfrm>
        </p:spPr>
        <p:txBody>
          <a:bodyPr>
            <a:noAutofit/>
          </a:bodyPr>
          <a:lstStyle/>
          <a:p>
            <a:pPr lvl="0" algn="just"/>
            <a:r>
              <a:rPr lang="en-US" sz="3200" dirty="0" err="1"/>
              <a:t>Amniotomy</a:t>
            </a:r>
            <a:r>
              <a:rPr lang="en-US" sz="3200" dirty="0"/>
              <a:t> (low rupture of the membranes) is quite effective, if termination is done near term, as most of the cases are </a:t>
            </a:r>
            <a:r>
              <a:rPr lang="en-US" sz="3200" dirty="0" err="1"/>
              <a:t>parous</a:t>
            </a:r>
            <a:r>
              <a:rPr lang="en-US" sz="3200" dirty="0"/>
              <a:t> women. Vaginal prostaglandin gel (PGE2) could be used to make the cervix ripe </a:t>
            </a:r>
            <a:r>
              <a:rPr lang="en-US" sz="3200" dirty="0" err="1"/>
              <a:t>oxytocin</a:t>
            </a:r>
            <a:r>
              <a:rPr lang="en-US" sz="3200" dirty="0"/>
              <a:t> drip may be added, if necessary, failing which caesarean section should be done. </a:t>
            </a:r>
          </a:p>
          <a:p>
            <a:pPr lvl="0" algn="just"/>
            <a:r>
              <a:rPr lang="en-US" sz="3200" dirty="0"/>
              <a:t>Caesarean section – In cases when termination has to be done prematurely (say 34-37 weeks), the cervix will be unfavorable and considering the severity of affection and urgency of termination, caesarean section is a safe procedure</a:t>
            </a:r>
            <a:r>
              <a:rPr lang="en-US" sz="3200" dirty="0">
                <a:solidFill>
                  <a:schemeClr val="accent2">
                    <a:lumMod val="60000"/>
                    <a:lumOff val="40000"/>
                  </a:schemeClr>
                </a:solidFill>
              </a:rPr>
              <a:t>. </a:t>
            </a:r>
          </a:p>
          <a:p>
            <a:pPr algn="just">
              <a:buNone/>
            </a:pPr>
            <a:r>
              <a:rPr lang="en-US" sz="3200" dirty="0">
                <a:solidFill>
                  <a:schemeClr val="accent2">
                    <a:lumMod val="60000"/>
                    <a:lumOff val="40000"/>
                  </a:schemeClr>
                </a:solidFill>
              </a:rPr>
              <a:t> </a:t>
            </a:r>
          </a:p>
        </p:txBody>
      </p:sp>
      <p:sp>
        <p:nvSpPr>
          <p:cNvPr id="4" name="Footer Placeholder 3">
            <a:extLst>
              <a:ext uri="{FF2B5EF4-FFF2-40B4-BE49-F238E27FC236}">
                <a16:creationId xmlns:a16="http://schemas.microsoft.com/office/drawing/2014/main" id="{AAE1B18D-AFD5-4F26-9B1A-FA8184BC6E0C}"/>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US" sz="3200" b="1" u="sng" dirty="0">
                <a:solidFill>
                  <a:schemeClr val="tx1"/>
                </a:solidFill>
              </a:rPr>
              <a:t>ANTENATAL MANAGEMENT</a:t>
            </a:r>
            <a:endParaRPr lang="en-US" sz="3200" u="sng" dirty="0">
              <a:solidFill>
                <a:schemeClr val="tx1"/>
              </a:solidFill>
            </a:endParaRPr>
          </a:p>
        </p:txBody>
      </p:sp>
      <p:sp>
        <p:nvSpPr>
          <p:cNvPr id="3" name="Content Placeholder 2"/>
          <p:cNvSpPr>
            <a:spLocks noGrp="1"/>
          </p:cNvSpPr>
          <p:nvPr>
            <p:ph sz="quarter" idx="1"/>
          </p:nvPr>
        </p:nvSpPr>
        <p:spPr>
          <a:xfrm>
            <a:off x="304800" y="1447800"/>
            <a:ext cx="8534400" cy="5181600"/>
          </a:xfrm>
        </p:spPr>
        <p:txBody>
          <a:bodyPr>
            <a:normAutofit/>
          </a:bodyPr>
          <a:lstStyle/>
          <a:p>
            <a:pPr algn="just"/>
            <a:r>
              <a:rPr lang="en-US" b="1" dirty="0"/>
              <a:t> 	</a:t>
            </a:r>
            <a:r>
              <a:rPr lang="en-US" sz="2800" b="1" dirty="0"/>
              <a:t>During pregnancy all women have their blood grouped for ABO and Rhesus type. Women who are </a:t>
            </a:r>
            <a:r>
              <a:rPr lang="en-US" sz="2800" b="1" dirty="0" err="1"/>
              <a:t>Rh</a:t>
            </a:r>
            <a:r>
              <a:rPr lang="en-US" sz="2800" b="1" dirty="0"/>
              <a:t> negative are screened for Rhesus antibodies with an indirect Coombs’ test. </a:t>
            </a:r>
          </a:p>
          <a:p>
            <a:pPr algn="just"/>
            <a:r>
              <a:rPr lang="en-US" sz="2800" b="1" dirty="0"/>
              <a:t>       In the absence of antibodies the blood is retested at 28 and 34 weeks of pregnancy.</a:t>
            </a:r>
          </a:p>
          <a:p>
            <a:pPr algn="just"/>
            <a:r>
              <a:rPr lang="en-US" sz="2800" b="1" dirty="0"/>
              <a:t>	Amniocentesis may be carried out in the presence of a high maternal antibody </a:t>
            </a:r>
            <a:r>
              <a:rPr lang="en-US" sz="2800" b="1" dirty="0" err="1"/>
              <a:t>titre</a:t>
            </a:r>
            <a:r>
              <a:rPr lang="en-US" sz="2800" b="1" dirty="0"/>
              <a:t>. Dependent upon the level of </a:t>
            </a:r>
            <a:r>
              <a:rPr lang="en-US" sz="2800" b="1" dirty="0" err="1"/>
              <a:t>bilirubin</a:t>
            </a:r>
            <a:r>
              <a:rPr lang="en-US" sz="2800" b="1" dirty="0"/>
              <a:t> in the amniotic fluid and the baby’s condition. </a:t>
            </a:r>
          </a:p>
          <a:p>
            <a:pPr>
              <a:buNone/>
            </a:pPr>
            <a:endParaRPr lang="en-US" sz="2800" dirty="0"/>
          </a:p>
        </p:txBody>
      </p:sp>
      <p:sp>
        <p:nvSpPr>
          <p:cNvPr id="4" name="Footer Placeholder 3">
            <a:extLst>
              <a:ext uri="{FF2B5EF4-FFF2-40B4-BE49-F238E27FC236}">
                <a16:creationId xmlns:a16="http://schemas.microsoft.com/office/drawing/2014/main" id="{6345FE08-D128-4303-94B8-77D929F47D42}"/>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CARE DURING DELIVERY</a:t>
            </a:r>
            <a:endParaRPr lang="en-US" sz="3200" dirty="0">
              <a:solidFill>
                <a:schemeClr val="tx1"/>
              </a:solidFill>
            </a:endParaRPr>
          </a:p>
        </p:txBody>
      </p:sp>
      <p:sp>
        <p:nvSpPr>
          <p:cNvPr id="3" name="Content Placeholder 2"/>
          <p:cNvSpPr>
            <a:spLocks noGrp="1"/>
          </p:cNvSpPr>
          <p:nvPr>
            <p:ph sz="quarter" idx="1"/>
          </p:nvPr>
        </p:nvSpPr>
        <p:spPr>
          <a:xfrm>
            <a:off x="457200" y="1874837"/>
            <a:ext cx="8229600" cy="4525963"/>
          </a:xfrm>
        </p:spPr>
        <p:txBody>
          <a:bodyPr>
            <a:normAutofit/>
          </a:bodyPr>
          <a:lstStyle/>
          <a:p>
            <a:pPr>
              <a:buNone/>
            </a:pPr>
            <a:r>
              <a:rPr lang="en-US" sz="2800" b="1" dirty="0"/>
              <a:t>Vaginal delivery : </a:t>
            </a:r>
          </a:p>
          <a:p>
            <a:pPr>
              <a:buNone/>
            </a:pPr>
            <a:endParaRPr lang="en-US" sz="2800" b="1" dirty="0"/>
          </a:p>
          <a:p>
            <a:pPr marL="571500" indent="-571500">
              <a:buFont typeface="+mj-lt"/>
              <a:buAutoNum type="romanUcPeriod"/>
            </a:pPr>
            <a:r>
              <a:rPr lang="en-US" sz="2800" b="1" dirty="0"/>
              <a:t>Careful fetal monitoring is to be done to detect at the earliest, evidences of distress.</a:t>
            </a:r>
          </a:p>
          <a:p>
            <a:pPr marL="571500" indent="-571500">
              <a:buFont typeface="+mj-lt"/>
              <a:buAutoNum type="romanUcPeriod"/>
            </a:pPr>
            <a:r>
              <a:rPr lang="en-US" sz="2800" b="1" dirty="0"/>
              <a:t>Prophylactic </a:t>
            </a:r>
            <a:r>
              <a:rPr lang="en-US" sz="2800" b="1" dirty="0" err="1"/>
              <a:t>ergometrine</a:t>
            </a:r>
            <a:r>
              <a:rPr lang="en-US" sz="2800" b="1" dirty="0"/>
              <a:t> during second stage should be withheld. </a:t>
            </a:r>
          </a:p>
          <a:p>
            <a:pPr marL="571500" indent="-571500">
              <a:buFont typeface="+mj-lt"/>
              <a:buAutoNum type="romanUcPeriod"/>
            </a:pPr>
            <a:r>
              <a:rPr lang="en-US" sz="2800" b="1" dirty="0"/>
              <a:t>Gentle handling of the uterus in the third stage </a:t>
            </a:r>
          </a:p>
          <a:p>
            <a:pPr marL="571500" indent="-571500">
              <a:buFont typeface="+mj-lt"/>
              <a:buAutoNum type="romanUcPeriod"/>
            </a:pPr>
            <a:r>
              <a:rPr lang="en-US" sz="2800" b="1" dirty="0"/>
              <a:t>To take care of postpartum </a:t>
            </a:r>
            <a:r>
              <a:rPr lang="en-US" sz="2800" b="1" dirty="0" err="1"/>
              <a:t>haemorrhage</a:t>
            </a:r>
            <a:r>
              <a:rPr lang="en-US" sz="2800" b="1" dirty="0"/>
              <a:t>. </a:t>
            </a:r>
          </a:p>
          <a:p>
            <a:pPr>
              <a:buNone/>
            </a:pPr>
            <a:r>
              <a:rPr lang="en-US" sz="2800" b="1" dirty="0"/>
              <a:t> </a:t>
            </a:r>
          </a:p>
          <a:p>
            <a:endParaRPr lang="en-US" b="1" dirty="0"/>
          </a:p>
        </p:txBody>
      </p:sp>
      <p:sp>
        <p:nvSpPr>
          <p:cNvPr id="4" name="Footer Placeholder 3">
            <a:extLst>
              <a:ext uri="{FF2B5EF4-FFF2-40B4-BE49-F238E27FC236}">
                <a16:creationId xmlns:a16="http://schemas.microsoft.com/office/drawing/2014/main" id="{9A10C6D2-C48E-44B5-8360-07FF353C0538}"/>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5" name="Rectangle 57"/>
          <p:cNvSpPr>
            <a:spLocks noGrp="1" noChangeArrowheads="1"/>
          </p:cNvSpPr>
          <p:nvPr>
            <p:ph type="title"/>
          </p:nvPr>
        </p:nvSpPr>
        <p:spPr/>
        <p:txBody>
          <a:bodyPr/>
          <a:lstStyle/>
          <a:p>
            <a:pPr eaLnBrk="1" hangingPunct="1"/>
            <a:r>
              <a:rPr lang="en-US" sz="3200" b="1"/>
              <a:t>The ABO Blood Groups</a:t>
            </a:r>
            <a:br>
              <a:rPr lang="en-US" sz="3200" b="1"/>
            </a:br>
            <a:endParaRPr lang="en-US" sz="3200" b="1"/>
          </a:p>
        </p:txBody>
      </p:sp>
      <p:graphicFrame>
        <p:nvGraphicFramePr>
          <p:cNvPr id="12484" name="Group 196"/>
          <p:cNvGraphicFramePr>
            <a:graphicFrameLocks noGrp="1"/>
          </p:cNvGraphicFramePr>
          <p:nvPr>
            <p:ph sz="half" idx="2"/>
          </p:nvPr>
        </p:nvGraphicFramePr>
        <p:xfrm>
          <a:off x="685799" y="1371600"/>
          <a:ext cx="7391401" cy="4608005"/>
        </p:xfrm>
        <a:graphic>
          <a:graphicData uri="http://schemas.openxmlformats.org/drawingml/2006/table">
            <a:tbl>
              <a:tblPr/>
              <a:tblGrid>
                <a:gridCol w="1598939">
                  <a:extLst>
                    <a:ext uri="{9D8B030D-6E8A-4147-A177-3AD203B41FA5}">
                      <a16:colId xmlns:a16="http://schemas.microsoft.com/office/drawing/2014/main" val="20000"/>
                    </a:ext>
                  </a:extLst>
                </a:gridCol>
                <a:gridCol w="1932227">
                  <a:extLst>
                    <a:ext uri="{9D8B030D-6E8A-4147-A177-3AD203B41FA5}">
                      <a16:colId xmlns:a16="http://schemas.microsoft.com/office/drawing/2014/main" val="20001"/>
                    </a:ext>
                  </a:extLst>
                </a:gridCol>
                <a:gridCol w="1875273">
                  <a:extLst>
                    <a:ext uri="{9D8B030D-6E8A-4147-A177-3AD203B41FA5}">
                      <a16:colId xmlns:a16="http://schemas.microsoft.com/office/drawing/2014/main" val="20002"/>
                    </a:ext>
                  </a:extLst>
                </a:gridCol>
                <a:gridCol w="1984962">
                  <a:extLst>
                    <a:ext uri="{9D8B030D-6E8A-4147-A177-3AD203B41FA5}">
                      <a16:colId xmlns:a16="http://schemas.microsoft.com/office/drawing/2014/main" val="20003"/>
                    </a:ext>
                  </a:extLst>
                </a:gridCol>
              </a:tblGrid>
              <a:tr h="8617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Blood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Antigens on RBC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Antibodies in Serum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Genotypes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455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ANTI-A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AA &amp; AO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735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ANTI-B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BB &amp;BO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591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A&amp;B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NEITHER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6842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NEITHER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ANTI-A &amp; ANTI-B</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OO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Footer Placeholder 1">
            <a:extLst>
              <a:ext uri="{FF2B5EF4-FFF2-40B4-BE49-F238E27FC236}">
                <a16:creationId xmlns:a16="http://schemas.microsoft.com/office/drawing/2014/main" id="{AEF2F749-31E5-486C-95DD-EFB2577AD768}"/>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345"/>
                                        </p:tgtEl>
                                        <p:attrNameLst>
                                          <p:attrName>style.visibility</p:attrName>
                                        </p:attrNameLst>
                                      </p:cBhvr>
                                      <p:to>
                                        <p:strVal val="visible"/>
                                      </p:to>
                                    </p:set>
                                    <p:animEffect transition="in" filter="box(in)">
                                      <p:cBhvr>
                                        <p:cTn id="7" dur="500"/>
                                        <p:tgtEl>
                                          <p:spTgt spid="12345"/>
                                        </p:tgtEl>
                                      </p:cBhvr>
                                    </p:animEffect>
                                  </p:childTnLst>
                                </p:cTn>
                              </p:par>
                              <p:par>
                                <p:cTn id="8" presetID="4" presetClass="entr" presetSubtype="16" fill="hold" nodeType="withEffect">
                                  <p:stCondLst>
                                    <p:cond delay="0"/>
                                  </p:stCondLst>
                                  <p:childTnLst>
                                    <p:set>
                                      <p:cBhvr>
                                        <p:cTn id="9" dur="1" fill="hold">
                                          <p:stCondLst>
                                            <p:cond delay="0"/>
                                          </p:stCondLst>
                                        </p:cTn>
                                        <p:tgtEl>
                                          <p:spTgt spid="12484"/>
                                        </p:tgtEl>
                                        <p:attrNameLst>
                                          <p:attrName>style.visibility</p:attrName>
                                        </p:attrNameLst>
                                      </p:cBhvr>
                                      <p:to>
                                        <p:strVal val="visible"/>
                                      </p:to>
                                    </p:set>
                                    <p:animEffect transition="in" filter="box(in)">
                                      <p:cBhvr>
                                        <p:cTn id="10" dur="500"/>
                                        <p:tgtEl>
                                          <p:spTgt spid="12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US" sz="3200" b="1" dirty="0">
                <a:solidFill>
                  <a:schemeClr val="tx1"/>
                </a:solidFill>
              </a:rPr>
              <a:t>CAESAREAN SECTION</a:t>
            </a:r>
            <a:endParaRPr lang="en-US" sz="3200" dirty="0">
              <a:solidFill>
                <a:schemeClr val="tx1"/>
              </a:solidFill>
            </a:endParaRPr>
          </a:p>
        </p:txBody>
      </p:sp>
      <p:sp>
        <p:nvSpPr>
          <p:cNvPr id="3" name="Content Placeholder 2"/>
          <p:cNvSpPr>
            <a:spLocks noGrp="1"/>
          </p:cNvSpPr>
          <p:nvPr>
            <p:ph sz="quarter" idx="1"/>
          </p:nvPr>
        </p:nvSpPr>
        <p:spPr>
          <a:solidFill>
            <a:schemeClr val="accent1">
              <a:lumMod val="40000"/>
              <a:lumOff val="60000"/>
            </a:schemeClr>
          </a:solidFill>
        </p:spPr>
        <p:txBody>
          <a:bodyPr>
            <a:normAutofit/>
          </a:bodyPr>
          <a:lstStyle/>
          <a:p>
            <a:pPr marL="571500" indent="-571500">
              <a:buAutoNum type="romanLcParenBoth"/>
            </a:pPr>
            <a:r>
              <a:rPr lang="en-US" sz="2800" b="1" dirty="0"/>
              <a:t>to avoid spillage of blood into the peritoneal cavity.</a:t>
            </a:r>
          </a:p>
          <a:p>
            <a:pPr marL="571500" indent="-571500">
              <a:buAutoNum type="romanLcParenBoth"/>
            </a:pPr>
            <a:endParaRPr lang="en-US" sz="2800" b="1" dirty="0"/>
          </a:p>
          <a:p>
            <a:pPr marL="571500" indent="-571500">
              <a:buAutoNum type="romanLcParenBoth"/>
            </a:pPr>
            <a:r>
              <a:rPr lang="en-US" sz="2800" b="1" dirty="0"/>
              <a:t>Routine manual removal of placenta should be withheld.</a:t>
            </a:r>
          </a:p>
          <a:p>
            <a:pPr marL="571500" indent="-571500">
              <a:buAutoNum type="romanLcParenBoth"/>
            </a:pPr>
            <a:endParaRPr lang="en-US" sz="2800" b="1" dirty="0"/>
          </a:p>
          <a:p>
            <a:r>
              <a:rPr lang="en-US" sz="2800" b="1" dirty="0"/>
              <a:t>Clamping the umbilical cord </a:t>
            </a:r>
          </a:p>
          <a:p>
            <a:endParaRPr lang="en-US" sz="2800" b="1" dirty="0"/>
          </a:p>
          <a:p>
            <a:r>
              <a:rPr lang="en-US" sz="2800" b="1" dirty="0"/>
              <a:t>Collection of cord blood for investigation </a:t>
            </a:r>
          </a:p>
        </p:txBody>
      </p:sp>
      <p:sp>
        <p:nvSpPr>
          <p:cNvPr id="4" name="Footer Placeholder 3">
            <a:extLst>
              <a:ext uri="{FF2B5EF4-FFF2-40B4-BE49-F238E27FC236}">
                <a16:creationId xmlns:a16="http://schemas.microsoft.com/office/drawing/2014/main" id="{7E6DE149-E329-493C-9BB4-4CEF9CD2CA3F}"/>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Autofit/>
          </a:bodyPr>
          <a:lstStyle/>
          <a:p>
            <a:r>
              <a:rPr lang="en-US" sz="3200" b="1" dirty="0">
                <a:solidFill>
                  <a:schemeClr val="tx1"/>
                </a:solidFill>
              </a:rPr>
              <a:t>POSTNATAL MANAGEMENT</a:t>
            </a:r>
            <a:endParaRPr lang="en-US" sz="3200" dirty="0">
              <a:solidFill>
                <a:schemeClr val="tx1"/>
              </a:solidFill>
            </a:endParaRPr>
          </a:p>
        </p:txBody>
      </p:sp>
      <p:sp>
        <p:nvSpPr>
          <p:cNvPr id="3" name="Content Placeholder 2"/>
          <p:cNvSpPr>
            <a:spLocks noGrp="1"/>
          </p:cNvSpPr>
          <p:nvPr>
            <p:ph sz="quarter" idx="1"/>
          </p:nvPr>
        </p:nvSpPr>
        <p:spPr>
          <a:xfrm>
            <a:off x="457200" y="1447800"/>
            <a:ext cx="8229600" cy="5181600"/>
          </a:xfrm>
          <a:solidFill>
            <a:schemeClr val="accent1">
              <a:lumMod val="40000"/>
              <a:lumOff val="60000"/>
            </a:schemeClr>
          </a:solidFill>
        </p:spPr>
        <p:txBody>
          <a:bodyPr>
            <a:normAutofit lnSpcReduction="10000"/>
          </a:bodyPr>
          <a:lstStyle/>
          <a:p>
            <a:pPr>
              <a:buNone/>
            </a:pPr>
            <a:r>
              <a:rPr lang="en-US" sz="2800" b="1" dirty="0"/>
              <a:t> </a:t>
            </a:r>
          </a:p>
          <a:p>
            <a:r>
              <a:rPr lang="en-US" sz="2800" b="1" dirty="0"/>
              <a:t>At birth the following tests are performed on the cord blood : </a:t>
            </a:r>
          </a:p>
          <a:p>
            <a:endParaRPr lang="en-US" sz="2800" b="1" dirty="0"/>
          </a:p>
          <a:p>
            <a:pPr lvl="0"/>
            <a:r>
              <a:rPr lang="en-US" sz="2800" b="1" dirty="0"/>
              <a:t>ABO blood group and Rhesus type.</a:t>
            </a:r>
          </a:p>
          <a:p>
            <a:pPr lvl="0"/>
            <a:endParaRPr lang="en-US" sz="2800" b="1" dirty="0"/>
          </a:p>
          <a:p>
            <a:pPr lvl="0"/>
            <a:r>
              <a:rPr lang="en-US" sz="2800" b="1" dirty="0"/>
              <a:t>A direct </a:t>
            </a:r>
            <a:r>
              <a:rPr lang="en-US" sz="2800" b="1" dirty="0" err="1"/>
              <a:t>coombs</a:t>
            </a:r>
            <a:r>
              <a:rPr lang="en-US" sz="2800" b="1" dirty="0"/>
              <a:t>’ test to detect the presence of maternal antibodies on fetal red cells </a:t>
            </a:r>
          </a:p>
          <a:p>
            <a:pPr lvl="0"/>
            <a:endParaRPr lang="en-US" sz="2800" b="1" dirty="0"/>
          </a:p>
          <a:p>
            <a:pPr lvl="0"/>
            <a:r>
              <a:rPr lang="en-US" sz="2800" b="1" dirty="0" err="1"/>
              <a:t>Haemoglobin</a:t>
            </a:r>
            <a:r>
              <a:rPr lang="en-US" sz="2800" b="1" dirty="0"/>
              <a:t> estimation and serum </a:t>
            </a:r>
            <a:r>
              <a:rPr lang="en-US" sz="2800" b="1" dirty="0" err="1"/>
              <a:t>bilirubin</a:t>
            </a:r>
            <a:r>
              <a:rPr lang="en-US" sz="2800" b="1" dirty="0"/>
              <a:t> level. </a:t>
            </a:r>
          </a:p>
          <a:p>
            <a:pPr>
              <a:buNone/>
            </a:pPr>
            <a:r>
              <a:rPr lang="en-US" sz="2800" b="1" dirty="0"/>
              <a:t> </a:t>
            </a:r>
          </a:p>
          <a:p>
            <a:endParaRPr lang="en-US" sz="2800" b="1" dirty="0"/>
          </a:p>
        </p:txBody>
      </p:sp>
      <p:sp>
        <p:nvSpPr>
          <p:cNvPr id="4" name="Footer Placeholder 3">
            <a:extLst>
              <a:ext uri="{FF2B5EF4-FFF2-40B4-BE49-F238E27FC236}">
                <a16:creationId xmlns:a16="http://schemas.microsoft.com/office/drawing/2014/main" id="{A094A67E-377E-4C5E-A43D-B6D77283FBF4}"/>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609600"/>
            <a:ext cx="7772400" cy="685800"/>
          </a:xfrm>
        </p:spPr>
        <p:txBody>
          <a:bodyPr>
            <a:normAutofit fontScale="90000"/>
          </a:bodyPr>
          <a:lstStyle/>
          <a:p>
            <a:pPr eaLnBrk="1" hangingPunct="1"/>
            <a:r>
              <a:rPr lang="en-US" sz="4000" b="1" dirty="0">
                <a:solidFill>
                  <a:schemeClr val="tx1"/>
                </a:solidFill>
              </a:rPr>
              <a:t>Dose of </a:t>
            </a:r>
            <a:r>
              <a:rPr lang="en-US" sz="4000" b="1" dirty="0" err="1">
                <a:solidFill>
                  <a:schemeClr val="tx1"/>
                </a:solidFill>
              </a:rPr>
              <a:t>Rh</a:t>
            </a:r>
            <a:r>
              <a:rPr lang="en-US" sz="4000" b="1" dirty="0">
                <a:solidFill>
                  <a:schemeClr val="tx1"/>
                </a:solidFill>
              </a:rPr>
              <a:t>- anti D (</a:t>
            </a:r>
            <a:r>
              <a:rPr lang="en-US" sz="4000" b="1" dirty="0" err="1">
                <a:solidFill>
                  <a:schemeClr val="tx1"/>
                </a:solidFill>
              </a:rPr>
              <a:t>IgG</a:t>
            </a:r>
            <a:r>
              <a:rPr lang="en-US" sz="4000" b="1" dirty="0">
                <a:solidFill>
                  <a:schemeClr val="tx1"/>
                </a:solidFill>
              </a:rPr>
              <a:t>):</a:t>
            </a:r>
            <a:br>
              <a:rPr lang="en-US" sz="4000" b="1" dirty="0">
                <a:solidFill>
                  <a:schemeClr val="tx1"/>
                </a:solidFill>
              </a:rPr>
            </a:br>
            <a:endParaRPr lang="en-US" sz="4000" b="1" dirty="0">
              <a:solidFill>
                <a:schemeClr val="tx1"/>
              </a:solidFill>
            </a:endParaRPr>
          </a:p>
        </p:txBody>
      </p:sp>
      <p:sp>
        <p:nvSpPr>
          <p:cNvPr id="40963" name="Rectangle 3"/>
          <p:cNvSpPr>
            <a:spLocks noGrp="1" noChangeArrowheads="1"/>
          </p:cNvSpPr>
          <p:nvPr>
            <p:ph type="body" idx="1"/>
          </p:nvPr>
        </p:nvSpPr>
        <p:spPr/>
        <p:txBody>
          <a:bodyPr>
            <a:normAutofit fontScale="92500"/>
          </a:bodyPr>
          <a:lstStyle/>
          <a:p>
            <a:pPr lvl="2" eaLnBrk="1" hangingPunct="1"/>
            <a:r>
              <a:rPr lang="en-US" sz="3200" b="1" dirty="0">
                <a:latin typeface="Times New Roman" pitchFamily="18" charset="0"/>
              </a:rPr>
              <a:t>Anti D gamma globulin is administered intramuscularly to the mother 300 microgram following delivery,</a:t>
            </a:r>
          </a:p>
          <a:p>
            <a:pPr lvl="2" eaLnBrk="1" hangingPunct="1"/>
            <a:endParaRPr lang="en-US" sz="3200" b="1" dirty="0">
              <a:latin typeface="Times New Roman" pitchFamily="18" charset="0"/>
            </a:endParaRPr>
          </a:p>
          <a:p>
            <a:pPr lvl="2" eaLnBrk="1" hangingPunct="1"/>
            <a:r>
              <a:rPr lang="en-US" sz="3200" b="1" dirty="0">
                <a:latin typeface="Times New Roman" pitchFamily="18" charset="0"/>
              </a:rPr>
              <a:t>100 microgram following abortion,</a:t>
            </a:r>
          </a:p>
          <a:p>
            <a:pPr lvl="2" eaLnBrk="1" hangingPunct="1"/>
            <a:endParaRPr lang="en-US" sz="3200" b="1" dirty="0">
              <a:latin typeface="Times New Roman" pitchFamily="18" charset="0"/>
            </a:endParaRPr>
          </a:p>
          <a:p>
            <a:pPr lvl="2" eaLnBrk="1" hangingPunct="1"/>
            <a:r>
              <a:rPr lang="en-US" sz="3200" b="1" dirty="0">
                <a:latin typeface="Times New Roman" pitchFamily="18" charset="0"/>
              </a:rPr>
              <a:t>Beyond 20 weeks and 50 microgram following abortion, below 20 weeks and in case of ectopic.</a:t>
            </a:r>
          </a:p>
        </p:txBody>
      </p:sp>
      <p:sp>
        <p:nvSpPr>
          <p:cNvPr id="2" name="Footer Placeholder 1">
            <a:extLst>
              <a:ext uri="{FF2B5EF4-FFF2-40B4-BE49-F238E27FC236}">
                <a16:creationId xmlns:a16="http://schemas.microsoft.com/office/drawing/2014/main" id="{D279CA38-7056-44FC-A9A4-324010BFEB6A}"/>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ox(in)">
                                      <p:cBhvr>
                                        <p:cTn id="7" dur="500"/>
                                        <p:tgtEl>
                                          <p:spTgt spid="4096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0963">
                                            <p:txEl>
                                              <p:pRg st="2" end="2"/>
                                            </p:txEl>
                                          </p:spTgt>
                                        </p:tgtEl>
                                        <p:attrNameLst>
                                          <p:attrName>style.visibility</p:attrName>
                                        </p:attrNameLst>
                                      </p:cBhvr>
                                      <p:to>
                                        <p:strVal val="visible"/>
                                      </p:to>
                                    </p:set>
                                    <p:animEffect transition="in" filter="box(in)">
                                      <p:cBhvr>
                                        <p:cTn id="10" dur="500"/>
                                        <p:tgtEl>
                                          <p:spTgt spid="40963">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0963">
                                            <p:txEl>
                                              <p:pRg st="4" end="4"/>
                                            </p:txEl>
                                          </p:spTgt>
                                        </p:tgtEl>
                                        <p:attrNameLst>
                                          <p:attrName>style.visibility</p:attrName>
                                        </p:attrNameLst>
                                      </p:cBhvr>
                                      <p:to>
                                        <p:strVal val="visible"/>
                                      </p:to>
                                    </p:set>
                                    <p:animEffect transition="in" filter="box(in)">
                                      <p:cBhvr>
                                        <p:cTn id="13"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715962"/>
          </a:xfrm>
        </p:spPr>
        <p:txBody>
          <a:bodyPr>
            <a:normAutofit fontScale="90000"/>
          </a:bodyPr>
          <a:lstStyle/>
          <a:p>
            <a:pPr algn="ctr"/>
            <a:r>
              <a:rPr lang="en-US" b="1" dirty="0">
                <a:solidFill>
                  <a:schemeClr val="tx1"/>
                </a:solidFill>
              </a:rPr>
              <a:t>NURSING DIAGNOSIS:</a:t>
            </a:r>
          </a:p>
        </p:txBody>
      </p:sp>
      <p:sp>
        <p:nvSpPr>
          <p:cNvPr id="3" name="Content Placeholder 2"/>
          <p:cNvSpPr>
            <a:spLocks noGrp="1"/>
          </p:cNvSpPr>
          <p:nvPr>
            <p:ph sz="quarter" idx="1"/>
          </p:nvPr>
        </p:nvSpPr>
        <p:spPr>
          <a:xfrm>
            <a:off x="304800" y="1295400"/>
            <a:ext cx="8839200" cy="5257800"/>
          </a:xfrm>
        </p:spPr>
        <p:txBody>
          <a:bodyPr>
            <a:normAutofit/>
          </a:bodyPr>
          <a:lstStyle/>
          <a:p>
            <a:pPr algn="just">
              <a:lnSpc>
                <a:spcPct val="90000"/>
              </a:lnSpc>
            </a:pPr>
            <a:r>
              <a:rPr lang="en-US" sz="2800" dirty="0">
                <a:latin typeface="Times New Roman" pitchFamily="18" charset="0"/>
              </a:rPr>
              <a:t>Risk for injury to neurons and cells in the kidney, pancreas and intestine related to the </a:t>
            </a:r>
            <a:r>
              <a:rPr lang="en-US" sz="2800" dirty="0" err="1">
                <a:latin typeface="Times New Roman" pitchFamily="18" charset="0"/>
              </a:rPr>
              <a:t>hyperbilirubenemia</a:t>
            </a:r>
            <a:endParaRPr lang="en-US" sz="2800" dirty="0">
              <a:latin typeface="Times New Roman" pitchFamily="18" charset="0"/>
            </a:endParaRPr>
          </a:p>
          <a:p>
            <a:pPr algn="just">
              <a:lnSpc>
                <a:spcPct val="90000"/>
              </a:lnSpc>
            </a:pPr>
            <a:r>
              <a:rPr lang="en-US" sz="2800" dirty="0">
                <a:latin typeface="Times New Roman" pitchFamily="18" charset="0"/>
              </a:rPr>
              <a:t>Impaired gas exchange R/T hemolytic anemia</a:t>
            </a:r>
          </a:p>
          <a:p>
            <a:pPr algn="just">
              <a:lnSpc>
                <a:spcPct val="90000"/>
              </a:lnSpc>
            </a:pPr>
            <a:r>
              <a:rPr lang="en-US" sz="2800" dirty="0">
                <a:latin typeface="Times New Roman" pitchFamily="18" charset="0"/>
              </a:rPr>
              <a:t>Risk for fluid volume deficit R/T </a:t>
            </a:r>
            <a:r>
              <a:rPr lang="en-US" sz="2800" dirty="0" err="1">
                <a:latin typeface="Times New Roman" pitchFamily="18" charset="0"/>
              </a:rPr>
              <a:t>phototheraphy</a:t>
            </a:r>
            <a:endParaRPr lang="en-US" sz="2800" dirty="0">
              <a:latin typeface="Times New Roman" pitchFamily="18" charset="0"/>
            </a:endParaRPr>
          </a:p>
          <a:p>
            <a:pPr algn="just">
              <a:lnSpc>
                <a:spcPct val="90000"/>
              </a:lnSpc>
            </a:pPr>
            <a:r>
              <a:rPr lang="en-US" sz="2800" dirty="0">
                <a:latin typeface="Times New Roman" pitchFamily="18" charset="0"/>
              </a:rPr>
              <a:t>Risk for parental anxiety R/T </a:t>
            </a:r>
            <a:r>
              <a:rPr lang="en-US" sz="2800" dirty="0" err="1">
                <a:latin typeface="Times New Roman" pitchFamily="18" charset="0"/>
              </a:rPr>
              <a:t>hyperbilirubenemia</a:t>
            </a:r>
            <a:r>
              <a:rPr lang="en-US" sz="2800" dirty="0">
                <a:latin typeface="Times New Roman" pitchFamily="18" charset="0"/>
              </a:rPr>
              <a:t>, its management and potential </a:t>
            </a:r>
            <a:r>
              <a:rPr lang="en-US" sz="2800" dirty="0" err="1">
                <a:latin typeface="Times New Roman" pitchFamily="18" charset="0"/>
              </a:rPr>
              <a:t>sequales</a:t>
            </a:r>
            <a:r>
              <a:rPr lang="en-US" sz="2800" dirty="0">
                <a:latin typeface="Times New Roman" pitchFamily="18" charset="0"/>
              </a:rPr>
              <a:t>.</a:t>
            </a:r>
          </a:p>
          <a:p>
            <a:pPr algn="just">
              <a:lnSpc>
                <a:spcPct val="90000"/>
              </a:lnSpc>
            </a:pPr>
            <a:r>
              <a:rPr lang="en-US" sz="2800" dirty="0">
                <a:latin typeface="Times New Roman" pitchFamily="18" charset="0"/>
              </a:rPr>
              <a:t>Risk for impaired skin integrity R/T increased </a:t>
            </a:r>
            <a:r>
              <a:rPr lang="en-US" sz="2800" dirty="0" err="1">
                <a:latin typeface="Times New Roman" pitchFamily="18" charset="0"/>
              </a:rPr>
              <a:t>stooling</a:t>
            </a:r>
            <a:r>
              <a:rPr lang="en-US" sz="2800" dirty="0">
                <a:latin typeface="Times New Roman" pitchFamily="18" charset="0"/>
              </a:rPr>
              <a:t> while undergoing </a:t>
            </a:r>
            <a:r>
              <a:rPr lang="en-US" sz="2800" dirty="0" err="1">
                <a:latin typeface="Times New Roman" pitchFamily="18" charset="0"/>
              </a:rPr>
              <a:t>phototheraphy</a:t>
            </a:r>
            <a:r>
              <a:rPr lang="en-US" sz="2800" dirty="0">
                <a:latin typeface="Times New Roman" pitchFamily="18" charset="0"/>
              </a:rPr>
              <a:t>.</a:t>
            </a:r>
          </a:p>
          <a:p>
            <a:pPr algn="just">
              <a:lnSpc>
                <a:spcPct val="90000"/>
              </a:lnSpc>
            </a:pPr>
            <a:r>
              <a:rPr lang="en-US" sz="2800" dirty="0">
                <a:latin typeface="Times New Roman" pitchFamily="18" charset="0"/>
              </a:rPr>
              <a:t>Risk for ineffective thermoregulation (increased or decreased) R/T </a:t>
            </a:r>
            <a:r>
              <a:rPr lang="en-US" sz="2800" dirty="0" err="1">
                <a:latin typeface="Times New Roman" pitchFamily="18" charset="0"/>
              </a:rPr>
              <a:t>phototheraphy</a:t>
            </a:r>
            <a:r>
              <a:rPr lang="en-US" sz="2800" dirty="0">
                <a:latin typeface="Times New Roman" pitchFamily="18" charset="0"/>
              </a:rPr>
              <a:t>.</a:t>
            </a:r>
          </a:p>
          <a:p>
            <a:pPr algn="just"/>
            <a:endParaRPr lang="en-US" dirty="0"/>
          </a:p>
        </p:txBody>
      </p:sp>
      <p:sp>
        <p:nvSpPr>
          <p:cNvPr id="4" name="Footer Placeholder 3">
            <a:extLst>
              <a:ext uri="{FF2B5EF4-FFF2-40B4-BE49-F238E27FC236}">
                <a16:creationId xmlns:a16="http://schemas.microsoft.com/office/drawing/2014/main" id="{36B3659E-3AC0-4925-BE3C-848D54CE6394}"/>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1752600"/>
            <a:ext cx="5081153"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p>
        </p:txBody>
      </p:sp>
      <p:pic>
        <p:nvPicPr>
          <p:cNvPr id="1026" name="Picture 2" descr="C:\Program Files\Microsoft Office\MEDIA\CAGCAT10\j0281904.wmf"/>
          <p:cNvPicPr>
            <a:picLocks noChangeAspect="1" noChangeArrowheads="1"/>
          </p:cNvPicPr>
          <p:nvPr/>
        </p:nvPicPr>
        <p:blipFill>
          <a:blip r:embed="rId2"/>
          <a:srcRect/>
          <a:stretch>
            <a:fillRect/>
          </a:stretch>
        </p:blipFill>
        <p:spPr bwMode="auto">
          <a:xfrm>
            <a:off x="5105400" y="3276600"/>
            <a:ext cx="3505199" cy="3313783"/>
          </a:xfrm>
          <a:prstGeom prst="rect">
            <a:avLst/>
          </a:prstGeom>
          <a:noFill/>
        </p:spPr>
      </p:pic>
      <p:sp>
        <p:nvSpPr>
          <p:cNvPr id="2" name="Footer Placeholder 1">
            <a:extLst>
              <a:ext uri="{FF2B5EF4-FFF2-40B4-BE49-F238E27FC236}">
                <a16:creationId xmlns:a16="http://schemas.microsoft.com/office/drawing/2014/main" id="{BB720A7D-6709-4591-914B-5B9AED64533E}"/>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9" name="Rectangle 27"/>
          <p:cNvSpPr>
            <a:spLocks noGrp="1" noChangeArrowheads="1"/>
          </p:cNvSpPr>
          <p:nvPr>
            <p:ph type="title"/>
          </p:nvPr>
        </p:nvSpPr>
        <p:spPr>
          <a:xfrm>
            <a:off x="457200" y="457200"/>
            <a:ext cx="8229600" cy="838200"/>
          </a:xfrm>
        </p:spPr>
        <p:txBody>
          <a:bodyPr>
            <a:normAutofit fontScale="90000"/>
          </a:bodyPr>
          <a:lstStyle/>
          <a:p>
            <a:pPr eaLnBrk="1" hangingPunct="1"/>
            <a:r>
              <a:rPr lang="en-US" sz="2800" b="1" dirty="0"/>
              <a:t>IF YOUR BLOOD TYPE IS . .</a:t>
            </a:r>
            <a:r>
              <a:rPr lang="en-US" sz="4000" b="1" dirty="0"/>
              <a:t> .</a:t>
            </a:r>
            <a:br>
              <a:rPr lang="en-US" sz="4000" b="1" dirty="0"/>
            </a:br>
            <a:endParaRPr lang="en-US" sz="4000" b="1" dirty="0"/>
          </a:p>
        </p:txBody>
      </p:sp>
      <p:graphicFrame>
        <p:nvGraphicFramePr>
          <p:cNvPr id="13439" name="Group 127"/>
          <p:cNvGraphicFramePr>
            <a:graphicFrameLocks noGrp="1"/>
          </p:cNvGraphicFramePr>
          <p:nvPr>
            <p:ph idx="1"/>
          </p:nvPr>
        </p:nvGraphicFramePr>
        <p:xfrm>
          <a:off x="0" y="762002"/>
          <a:ext cx="9144000" cy="6095999"/>
        </p:xfrm>
        <a:graphic>
          <a:graphicData uri="http://schemas.openxmlformats.org/drawingml/2006/table">
            <a:tbl>
              <a:tblPr/>
              <a:tblGrid>
                <a:gridCol w="3063088">
                  <a:extLst>
                    <a:ext uri="{9D8B030D-6E8A-4147-A177-3AD203B41FA5}">
                      <a16:colId xmlns:a16="http://schemas.microsoft.com/office/drawing/2014/main" val="20000"/>
                    </a:ext>
                  </a:extLst>
                </a:gridCol>
                <a:gridCol w="3064976">
                  <a:extLst>
                    <a:ext uri="{9D8B030D-6E8A-4147-A177-3AD203B41FA5}">
                      <a16:colId xmlns:a16="http://schemas.microsoft.com/office/drawing/2014/main" val="20001"/>
                    </a:ext>
                  </a:extLst>
                </a:gridCol>
                <a:gridCol w="3015936">
                  <a:extLst>
                    <a:ext uri="{9D8B030D-6E8A-4147-A177-3AD203B41FA5}">
                      <a16:colId xmlns:a16="http://schemas.microsoft.com/office/drawing/2014/main" val="20002"/>
                    </a:ext>
                  </a:extLst>
                </a:gridCol>
              </a:tblGrid>
              <a:tr h="83075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a:ln>
                            <a:noFill/>
                          </a:ln>
                          <a:solidFill>
                            <a:schemeClr val="tx1"/>
                          </a:solidFill>
                          <a:effectLst/>
                          <a:latin typeface="Arial"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You Can Give Blood 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You Can Receive Blood From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474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  A-  O+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518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O+  A+  B+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O+  O-</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518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B+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B+  B-  O+  O-</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518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Everyone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518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  A-  AB+  AB-</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  O-</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941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Everyone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518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AB+  AB-</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AB-  A-  B-  O-</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9518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charset="0"/>
                        </a:rPr>
                        <a:t>B+  B-  AB+  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Arial" charset="0"/>
                        </a:rPr>
                        <a:t>B-  O-</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Footer Placeholder 1">
            <a:extLst>
              <a:ext uri="{FF2B5EF4-FFF2-40B4-BE49-F238E27FC236}">
                <a16:creationId xmlns:a16="http://schemas.microsoft.com/office/drawing/2014/main" id="{913A7A05-827E-41F7-9989-0F30587EA8DC}"/>
              </a:ext>
            </a:extLst>
          </p:cNvPr>
          <p:cNvSpPr>
            <a:spLocks noGrp="1"/>
          </p:cNvSpPr>
          <p:nvPr>
            <p:ph type="ftr" sz="quarter" idx="10"/>
          </p:nvPr>
        </p:nvSpPr>
        <p:spPr/>
        <p:txBody>
          <a:bodyPr/>
          <a:lstStyle/>
          <a:p>
            <a:pPr>
              <a:defRPr/>
            </a:pPr>
            <a:r>
              <a:rPr lang="en-US"/>
              <a:t>Priyanka R. Waghmare, Asst. prof. OBG Nsg, Sumnadeep Nursing college, SVDU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39"/>
                                        </p:tgtEl>
                                        <p:attrNameLst>
                                          <p:attrName>style.visibility</p:attrName>
                                        </p:attrNameLst>
                                      </p:cBhvr>
                                      <p:to>
                                        <p:strVal val="visible"/>
                                      </p:to>
                                    </p:set>
                                    <p:animEffect transition="in" filter="blinds(horizontal)">
                                      <p:cBhvr>
                                        <p:cTn id="7" dur="500"/>
                                        <p:tgtEl>
                                          <p:spTgt spid="1333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439"/>
                                        </p:tgtEl>
                                        <p:attrNameLst>
                                          <p:attrName>style.visibility</p:attrName>
                                        </p:attrNameLst>
                                      </p:cBhvr>
                                      <p:to>
                                        <p:strVal val="visible"/>
                                      </p:to>
                                    </p:set>
                                    <p:animEffect transition="in" filter="checkerboard(across)">
                                      <p:cBhvr>
                                        <p:cTn id="12" dur="500"/>
                                        <p:tgtEl>
                                          <p:spTgt spid="13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533400"/>
          </a:xfrm>
        </p:spPr>
        <p:txBody>
          <a:bodyPr>
            <a:noAutofit/>
          </a:bodyPr>
          <a:lstStyle/>
          <a:p>
            <a:pPr lvl="2"/>
            <a:r>
              <a:rPr lang="en-US" sz="3200" b="1" i="1" u="sng" dirty="0">
                <a:solidFill>
                  <a:schemeClr val="tx1"/>
                </a:solidFill>
              </a:rPr>
              <a:t> RH AND ABO  INCOMPATIBILITY</a:t>
            </a:r>
            <a:br>
              <a:rPr lang="en-US" sz="3200" b="1" dirty="0">
                <a:solidFill>
                  <a:schemeClr val="tx1"/>
                </a:solidFill>
              </a:rPr>
            </a:br>
            <a:r>
              <a:rPr lang="en-US" sz="3200" b="1" dirty="0">
                <a:solidFill>
                  <a:schemeClr val="tx1"/>
                </a:solidFill>
              </a:rPr>
              <a:t>      </a:t>
            </a:r>
            <a:br>
              <a:rPr lang="en-US" sz="3200" b="1" dirty="0">
                <a:solidFill>
                  <a:schemeClr val="tx1"/>
                </a:solidFill>
              </a:rPr>
            </a:br>
            <a:endParaRPr lang="en-US" sz="3200" b="1" dirty="0">
              <a:solidFill>
                <a:schemeClr val="tx1"/>
              </a:solidFill>
            </a:endParaRPr>
          </a:p>
        </p:txBody>
      </p:sp>
      <p:sp>
        <p:nvSpPr>
          <p:cNvPr id="3" name="Content Placeholder 2"/>
          <p:cNvSpPr>
            <a:spLocks noGrp="1"/>
          </p:cNvSpPr>
          <p:nvPr>
            <p:ph sz="quarter" idx="1"/>
          </p:nvPr>
        </p:nvSpPr>
        <p:spPr>
          <a:xfrm>
            <a:off x="381000" y="1828800"/>
            <a:ext cx="8229600" cy="3810001"/>
          </a:xfrm>
        </p:spPr>
        <p:txBody>
          <a:bodyPr>
            <a:normAutofit/>
          </a:bodyPr>
          <a:lstStyle/>
          <a:p>
            <a:pPr algn="just"/>
            <a:r>
              <a:rPr lang="en-US" sz="2800" b="1" i="1" dirty="0"/>
              <a:t>RH   INCOMPATIBILITY </a:t>
            </a:r>
            <a:r>
              <a:rPr lang="en-US" sz="2800" b="1" dirty="0"/>
              <a:t>:- </a:t>
            </a:r>
          </a:p>
          <a:p>
            <a:pPr algn="just">
              <a:buNone/>
            </a:pPr>
            <a:r>
              <a:rPr lang="en-US" sz="2800" b="1" dirty="0"/>
              <a:t>	</a:t>
            </a:r>
            <a:r>
              <a:rPr lang="en-US" sz="3600" dirty="0"/>
              <a:t>RH Incompatibility can occur when a women an </a:t>
            </a:r>
            <a:r>
              <a:rPr lang="en-US" sz="3600" dirty="0" err="1"/>
              <a:t>Rh</a:t>
            </a:r>
            <a:r>
              <a:rPr lang="en-US" sz="3600" dirty="0"/>
              <a:t> negative blood type is carrying a baby with an </a:t>
            </a:r>
            <a:r>
              <a:rPr lang="en-US" sz="3600" dirty="0" err="1"/>
              <a:t>Rh</a:t>
            </a:r>
            <a:r>
              <a:rPr lang="en-US" sz="3600" dirty="0"/>
              <a:t> positive blood type. The individual having the antigen is called </a:t>
            </a:r>
            <a:r>
              <a:rPr lang="en-US" sz="3600" dirty="0" err="1"/>
              <a:t>Rh</a:t>
            </a:r>
            <a:r>
              <a:rPr lang="en-US" sz="3600" dirty="0"/>
              <a:t> positive &amp; in whom it is not present , is called </a:t>
            </a:r>
            <a:r>
              <a:rPr lang="en-US" sz="3600" dirty="0" err="1"/>
              <a:t>Rh</a:t>
            </a:r>
            <a:r>
              <a:rPr lang="en-US" sz="3600" dirty="0"/>
              <a:t> negative. </a:t>
            </a:r>
            <a:endParaRPr lang="en-US" sz="2800" dirty="0"/>
          </a:p>
        </p:txBody>
      </p:sp>
      <p:sp>
        <p:nvSpPr>
          <p:cNvPr id="4" name="Footer Placeholder 3">
            <a:extLst>
              <a:ext uri="{FF2B5EF4-FFF2-40B4-BE49-F238E27FC236}">
                <a16:creationId xmlns:a16="http://schemas.microsoft.com/office/drawing/2014/main" id="{1ED1B680-90DB-4402-8FD7-7BBCE2AA0E0E}"/>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whee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Akshay\Downloads\images (3).png"/>
          <p:cNvPicPr>
            <a:picLocks noGrp="1" noChangeAspect="1" noChangeArrowheads="1"/>
          </p:cNvPicPr>
          <p:nvPr>
            <p:ph sz="quarter" idx="1"/>
          </p:nvPr>
        </p:nvPicPr>
        <p:blipFill>
          <a:blip r:embed="rId2"/>
          <a:srcRect/>
          <a:stretch>
            <a:fillRect/>
          </a:stretch>
        </p:blipFill>
        <p:spPr bwMode="auto">
          <a:xfrm>
            <a:off x="304800" y="304801"/>
            <a:ext cx="8839201" cy="6629399"/>
          </a:xfrm>
          <a:prstGeom prst="rect">
            <a:avLst/>
          </a:prstGeom>
          <a:noFill/>
        </p:spPr>
      </p:pic>
      <p:sp>
        <p:nvSpPr>
          <p:cNvPr id="2" name="Footer Placeholder 1">
            <a:extLst>
              <a:ext uri="{FF2B5EF4-FFF2-40B4-BE49-F238E27FC236}">
                <a16:creationId xmlns:a16="http://schemas.microsoft.com/office/drawing/2014/main" id="{2ABE57FB-FF16-4476-B572-C7C75F3FE161}"/>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hemolytic-disease-of-newborn-hdn-12-638.jpg"/>
          <p:cNvPicPr>
            <a:picLocks noChangeAspect="1"/>
          </p:cNvPicPr>
          <p:nvPr/>
        </p:nvPicPr>
        <p:blipFill>
          <a:blip r:embed="rId2"/>
          <a:stretch>
            <a:fillRect/>
          </a:stretch>
        </p:blipFill>
        <p:spPr>
          <a:xfrm>
            <a:off x="0" y="275304"/>
            <a:ext cx="9143999" cy="6506496"/>
          </a:xfrm>
          <a:prstGeom prst="rect">
            <a:avLst/>
          </a:prstGeom>
        </p:spPr>
      </p:pic>
      <p:sp>
        <p:nvSpPr>
          <p:cNvPr id="3" name="Footer Placeholder 2">
            <a:extLst>
              <a:ext uri="{FF2B5EF4-FFF2-40B4-BE49-F238E27FC236}">
                <a16:creationId xmlns:a16="http://schemas.microsoft.com/office/drawing/2014/main" id="{8F393725-4831-40D5-ABF3-3756ABF338D4}"/>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200" b="1" dirty="0">
                <a:solidFill>
                  <a:schemeClr val="tx1"/>
                </a:solidFill>
              </a:rPr>
              <a:t> </a:t>
            </a:r>
            <a:r>
              <a:rPr lang="en-US" sz="3200" b="1" i="1" u="sng" dirty="0">
                <a:solidFill>
                  <a:schemeClr val="tx1"/>
                </a:solidFill>
              </a:rPr>
              <a:t>ABO INCOMPATIBILITY</a:t>
            </a:r>
            <a:endParaRPr lang="en-US" sz="3200" dirty="0">
              <a:solidFill>
                <a:schemeClr val="tx1"/>
              </a:solidFill>
            </a:endParaRPr>
          </a:p>
        </p:txBody>
      </p:sp>
      <p:sp>
        <p:nvSpPr>
          <p:cNvPr id="3" name="Content Placeholder 2"/>
          <p:cNvSpPr>
            <a:spLocks noGrp="1"/>
          </p:cNvSpPr>
          <p:nvPr>
            <p:ph sz="quarter" idx="1"/>
          </p:nvPr>
        </p:nvSpPr>
        <p:spPr>
          <a:xfrm>
            <a:off x="152400" y="685800"/>
            <a:ext cx="8839200" cy="5715000"/>
          </a:xfrm>
        </p:spPr>
        <p:txBody>
          <a:bodyPr>
            <a:noAutofit/>
          </a:bodyPr>
          <a:lstStyle/>
          <a:p>
            <a:pPr marL="0" algn="just">
              <a:spcBef>
                <a:spcPts val="0"/>
              </a:spcBef>
            </a:pPr>
            <a:r>
              <a:rPr lang="en-US" sz="3600" dirty="0"/>
              <a:t>ABO </a:t>
            </a:r>
            <a:r>
              <a:rPr lang="en-US" sz="3600" dirty="0" err="1"/>
              <a:t>iso-immunisation</a:t>
            </a:r>
            <a:r>
              <a:rPr lang="en-US" sz="3600" dirty="0"/>
              <a:t> occurs usually when the mother is blood group O and the baby is group A, or less often group B. type O blood contains both anti-A and ant-B antibodies. These antibodies are usually of the </a:t>
            </a:r>
            <a:r>
              <a:rPr lang="en-US" sz="3600" dirty="0" err="1"/>
              <a:t>IgM</a:t>
            </a:r>
            <a:r>
              <a:rPr lang="en-US" sz="3600" dirty="0"/>
              <a:t> class and are too large to cross the placenta. However, some women produce antibodies and can cross the placenta. Once in the fetal circulation, the </a:t>
            </a:r>
            <a:r>
              <a:rPr lang="en-US" sz="3600" dirty="0" err="1"/>
              <a:t>IgG</a:t>
            </a:r>
            <a:r>
              <a:rPr lang="en-US" sz="3600" dirty="0"/>
              <a:t> anti-A and anti-B antibodies attach to fetal red cells and destroy them. </a:t>
            </a:r>
          </a:p>
          <a:p>
            <a:pPr marL="0" algn="just">
              <a:spcBef>
                <a:spcPts val="0"/>
              </a:spcBef>
            </a:pPr>
            <a:r>
              <a:rPr lang="en-US" sz="3600" dirty="0"/>
              <a:t>)</a:t>
            </a:r>
          </a:p>
        </p:txBody>
      </p:sp>
      <p:sp>
        <p:nvSpPr>
          <p:cNvPr id="4" name="Footer Placeholder 3">
            <a:extLst>
              <a:ext uri="{FF2B5EF4-FFF2-40B4-BE49-F238E27FC236}">
                <a16:creationId xmlns:a16="http://schemas.microsoft.com/office/drawing/2014/main" id="{D69BD2C4-95A8-458B-8A6E-A3B1C806796C}"/>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971800"/>
          </a:xfrm>
          <a:solidFill>
            <a:schemeClr val="accent1">
              <a:lumMod val="20000"/>
              <a:lumOff val="80000"/>
            </a:schemeClr>
          </a:solidFill>
        </p:spPr>
        <p:txBody>
          <a:bodyPr>
            <a:noAutofit/>
          </a:bodyPr>
          <a:lstStyle/>
          <a:p>
            <a:pPr algn="l"/>
            <a:br>
              <a:rPr lang="en-US" sz="2800" dirty="0">
                <a:solidFill>
                  <a:schemeClr val="tx1"/>
                </a:solidFill>
              </a:rPr>
            </a:br>
            <a:r>
              <a:rPr lang="en-US" sz="2800" b="1" i="1" dirty="0">
                <a:solidFill>
                  <a:schemeClr val="tx1"/>
                </a:solidFill>
              </a:rPr>
              <a:t> </a:t>
            </a:r>
            <a:r>
              <a:rPr lang="en-US" sz="3600" b="1" i="1" dirty="0">
                <a:solidFill>
                  <a:schemeClr val="tx1"/>
                </a:solidFill>
              </a:rPr>
              <a:t>INCIDENCE </a:t>
            </a:r>
            <a:r>
              <a:rPr lang="en-US" sz="3600" dirty="0">
                <a:solidFill>
                  <a:schemeClr val="tx1"/>
                </a:solidFill>
              </a:rPr>
              <a:t>:-In India , the incidence is about 5-10% in hospital 	statistics.  </a:t>
            </a:r>
            <a:br>
              <a:rPr lang="en-US" sz="2800" dirty="0">
                <a:solidFill>
                  <a:schemeClr val="tx1"/>
                </a:solidFill>
              </a:rPr>
            </a:br>
            <a:endParaRPr lang="en-US" sz="2800" dirty="0">
              <a:solidFill>
                <a:schemeClr val="tx1"/>
              </a:solidFill>
            </a:endParaRPr>
          </a:p>
        </p:txBody>
      </p:sp>
      <p:sp>
        <p:nvSpPr>
          <p:cNvPr id="3" name="Footer Placeholder 2">
            <a:extLst>
              <a:ext uri="{FF2B5EF4-FFF2-40B4-BE49-F238E27FC236}">
                <a16:creationId xmlns:a16="http://schemas.microsoft.com/office/drawing/2014/main" id="{5D853C2D-DF4B-43E4-A4FB-94CF49F796A3}"/>
              </a:ext>
            </a:extLst>
          </p:cNvPr>
          <p:cNvSpPr>
            <a:spLocks noGrp="1"/>
          </p:cNvSpPr>
          <p:nvPr>
            <p:ph type="ftr" sz="quarter" idx="11"/>
          </p:nvPr>
        </p:nvSpPr>
        <p:spPr/>
        <p:txBody>
          <a:bodyPr/>
          <a:lstStyle/>
          <a:p>
            <a:r>
              <a:rPr lang="en-US"/>
              <a:t>Priyanka R. Waghmare, Asst. prof. OBG Nsg, Sumnadeep Nursing college, SVDU</a:t>
            </a:r>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457</TotalTime>
  <Words>1886</Words>
  <Application>Microsoft Office PowerPoint</Application>
  <PresentationFormat>On-screen Show (4:3)</PresentationFormat>
  <Paragraphs>207</Paragraphs>
  <Slides>34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 Black</vt:lpstr>
      <vt:lpstr>Calibri</vt:lpstr>
      <vt:lpstr>Century</vt:lpstr>
      <vt:lpstr>Franklin Gothic Book</vt:lpstr>
      <vt:lpstr>Perpetua</vt:lpstr>
      <vt:lpstr>Times New Roman</vt:lpstr>
      <vt:lpstr>Wingdings</vt:lpstr>
      <vt:lpstr>Wingdings 2</vt:lpstr>
      <vt:lpstr>Equity</vt:lpstr>
      <vt:lpstr>Rh INCOMPATIBILITY</vt:lpstr>
      <vt:lpstr>PowerPoint Presentation</vt:lpstr>
      <vt:lpstr>The ABO Blood Groups </vt:lpstr>
      <vt:lpstr>IF YOUR BLOOD TYPE IS . . . </vt:lpstr>
      <vt:lpstr> RH AND ABO  INCOMPATIBILITY        </vt:lpstr>
      <vt:lpstr>PowerPoint Presentation</vt:lpstr>
      <vt:lpstr>PowerPoint Presentation</vt:lpstr>
      <vt:lpstr> ABO INCOMPATIBILITY</vt:lpstr>
      <vt:lpstr>  INCIDENCE :-In India , the incidence is about 5-10% in hospital  statistics.   </vt:lpstr>
      <vt:lpstr>TYPES OF ANTIBODIES</vt:lpstr>
      <vt:lpstr>FETAL AFFECTION BY THE RH ANTIBODY</vt:lpstr>
      <vt:lpstr>MANIFESTATIONS OF THE HAEMOLYTIC DISEASE </vt:lpstr>
      <vt:lpstr>PowerPoint Presentation</vt:lpstr>
      <vt:lpstr>ICTERUS GRAVIS NEONATRUM:</vt:lpstr>
      <vt:lpstr>Affection of the mother</vt:lpstr>
      <vt:lpstr>PowerPoint Presentation</vt:lpstr>
      <vt:lpstr>PowerPoint Presentation</vt:lpstr>
      <vt:lpstr>PREVENTION OF RH- IMMUNISATION   </vt:lpstr>
      <vt:lpstr>PowerPoint Presentation</vt:lpstr>
      <vt:lpstr>ANTENATAL INVESTIGATION PROTOCOL OF Rh NEGATIVE MOTHERS</vt:lpstr>
      <vt:lpstr>PowerPoint Presentation</vt:lpstr>
      <vt:lpstr>OBSTETRIC HISTORY</vt:lpstr>
      <vt:lpstr>PowerPoint Presentation</vt:lpstr>
      <vt:lpstr>PowerPoint Presentation</vt:lpstr>
      <vt:lpstr>PowerPoint Presentation</vt:lpstr>
      <vt:lpstr>PLAN OF DELIVERY</vt:lpstr>
      <vt:lpstr>METHOD OF TERMINATION</vt:lpstr>
      <vt:lpstr>ANTENATAL MANAGEMENT</vt:lpstr>
      <vt:lpstr>CARE DURING DELIVERY</vt:lpstr>
      <vt:lpstr>CAESAREAN SECTION</vt:lpstr>
      <vt:lpstr>POSTNATAL MANAGEMENT</vt:lpstr>
      <vt:lpstr>Dose of Rh- anti D (IgG): </vt:lpstr>
      <vt:lpstr>NURSING DIAGNOSIS: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ON</dc:title>
  <dc:creator>KANCHAN SACHIN SHENDE</dc:creator>
  <cp:lastModifiedBy>91946</cp:lastModifiedBy>
  <cp:revision>149</cp:revision>
  <dcterms:created xsi:type="dcterms:W3CDTF">2010-03-11T05:24:10Z</dcterms:created>
  <dcterms:modified xsi:type="dcterms:W3CDTF">2020-08-13T09:23:54Z</dcterms:modified>
</cp:coreProperties>
</file>