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2"/>
  </p:notesMasterIdLst>
  <p:sldIdLst>
    <p:sldId id="256" r:id="rId2"/>
    <p:sldId id="282" r:id="rId3"/>
    <p:sldId id="285" r:id="rId4"/>
    <p:sldId id="281" r:id="rId5"/>
    <p:sldId id="257" r:id="rId6"/>
    <p:sldId id="258" r:id="rId7"/>
    <p:sldId id="289" r:id="rId8"/>
    <p:sldId id="290" r:id="rId9"/>
    <p:sldId id="273" r:id="rId10"/>
    <p:sldId id="284" r:id="rId11"/>
    <p:sldId id="259" r:id="rId12"/>
    <p:sldId id="260" r:id="rId13"/>
    <p:sldId id="261" r:id="rId14"/>
    <p:sldId id="292" r:id="rId15"/>
    <p:sldId id="262" r:id="rId16"/>
    <p:sldId id="263" r:id="rId17"/>
    <p:sldId id="264" r:id="rId18"/>
    <p:sldId id="274" r:id="rId19"/>
    <p:sldId id="265" r:id="rId20"/>
    <p:sldId id="293" r:id="rId21"/>
    <p:sldId id="294" r:id="rId22"/>
    <p:sldId id="287" r:id="rId23"/>
    <p:sldId id="268" r:id="rId24"/>
    <p:sldId id="286" r:id="rId25"/>
    <p:sldId id="272" r:id="rId26"/>
    <p:sldId id="283" r:id="rId27"/>
    <p:sldId id="269" r:id="rId28"/>
    <p:sldId id="288" r:id="rId29"/>
    <p:sldId id="271" r:id="rId30"/>
    <p:sldId id="28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2A4F3C-6D84-4B98-AFB2-0C1CA60C804C}"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US"/>
        </a:p>
      </dgm:t>
    </dgm:pt>
    <dgm:pt modelId="{ED63E1ED-77F2-4476-BEF7-6598FF9F52FF}">
      <dgm:prSet/>
      <dgm:spPr/>
      <dgm:t>
        <a:bodyPr/>
        <a:lstStyle/>
        <a:p>
          <a:pPr rtl="0"/>
          <a:r>
            <a:rPr lang="en-IN" b="1" dirty="0"/>
            <a:t>Bacteria</a:t>
          </a:r>
          <a:endParaRPr lang="en-US" dirty="0"/>
        </a:p>
      </dgm:t>
    </dgm:pt>
    <dgm:pt modelId="{48ADC8B8-01B5-4E7D-965B-E501A7DF46BE}" type="parTrans" cxnId="{40DA8191-809C-4A27-90C2-12A102433560}">
      <dgm:prSet/>
      <dgm:spPr/>
      <dgm:t>
        <a:bodyPr/>
        <a:lstStyle/>
        <a:p>
          <a:endParaRPr lang="en-US"/>
        </a:p>
      </dgm:t>
    </dgm:pt>
    <dgm:pt modelId="{A6253044-8A1F-429C-BD76-99518E005748}" type="sibTrans" cxnId="{40DA8191-809C-4A27-90C2-12A102433560}">
      <dgm:prSet/>
      <dgm:spPr/>
      <dgm:t>
        <a:bodyPr/>
        <a:lstStyle/>
        <a:p>
          <a:endParaRPr lang="en-US"/>
        </a:p>
      </dgm:t>
    </dgm:pt>
    <dgm:pt modelId="{3728E563-A438-41ED-85E2-B30AA1355956}">
      <dgm:prSet/>
      <dgm:spPr/>
      <dgm:t>
        <a:bodyPr/>
        <a:lstStyle/>
        <a:p>
          <a:pPr rtl="0"/>
          <a:r>
            <a:rPr lang="en-IN" b="1" dirty="0"/>
            <a:t>Chlamydia</a:t>
          </a:r>
          <a:endParaRPr lang="en-US" dirty="0"/>
        </a:p>
      </dgm:t>
    </dgm:pt>
    <dgm:pt modelId="{56662855-6239-4C7C-9689-7A31CC68F0C1}" type="parTrans" cxnId="{8C7739EC-EA21-4773-9A92-2AAF3B8C683A}">
      <dgm:prSet/>
      <dgm:spPr/>
      <dgm:t>
        <a:bodyPr/>
        <a:lstStyle/>
        <a:p>
          <a:endParaRPr lang="en-US"/>
        </a:p>
      </dgm:t>
    </dgm:pt>
    <dgm:pt modelId="{2B3B3826-1EF4-4AAC-9159-2AFA4B25C487}" type="sibTrans" cxnId="{8C7739EC-EA21-4773-9A92-2AAF3B8C683A}">
      <dgm:prSet/>
      <dgm:spPr/>
      <dgm:t>
        <a:bodyPr/>
        <a:lstStyle/>
        <a:p>
          <a:endParaRPr lang="en-US"/>
        </a:p>
      </dgm:t>
    </dgm:pt>
    <dgm:pt modelId="{FBDDD8BF-174A-4305-A6C1-FDB12C643D96}">
      <dgm:prSet/>
      <dgm:spPr/>
      <dgm:t>
        <a:bodyPr/>
        <a:lstStyle/>
        <a:p>
          <a:pPr rtl="0"/>
          <a:r>
            <a:rPr lang="en-IN" b="1" dirty="0"/>
            <a:t>Viruses</a:t>
          </a:r>
          <a:endParaRPr lang="en-US" dirty="0"/>
        </a:p>
      </dgm:t>
    </dgm:pt>
    <dgm:pt modelId="{A4D739C4-BC26-437A-8007-2BBF80DF2669}" type="parTrans" cxnId="{50F35C12-E206-451D-96B7-FFB6A8038E16}">
      <dgm:prSet/>
      <dgm:spPr/>
      <dgm:t>
        <a:bodyPr/>
        <a:lstStyle/>
        <a:p>
          <a:endParaRPr lang="en-US"/>
        </a:p>
      </dgm:t>
    </dgm:pt>
    <dgm:pt modelId="{602354AB-29B2-43FC-9050-F93769530740}" type="sibTrans" cxnId="{50F35C12-E206-451D-96B7-FFB6A8038E16}">
      <dgm:prSet/>
      <dgm:spPr/>
      <dgm:t>
        <a:bodyPr/>
        <a:lstStyle/>
        <a:p>
          <a:endParaRPr lang="en-US"/>
        </a:p>
      </dgm:t>
    </dgm:pt>
    <dgm:pt modelId="{01C4FBE4-ED8F-4727-AF36-7407E00DF581}">
      <dgm:prSet/>
      <dgm:spPr/>
      <dgm:t>
        <a:bodyPr/>
        <a:lstStyle/>
        <a:p>
          <a:pPr rtl="0"/>
          <a:r>
            <a:rPr lang="en-IN" b="1" dirty="0"/>
            <a:t>Fungi</a:t>
          </a:r>
          <a:endParaRPr lang="en-US" dirty="0"/>
        </a:p>
      </dgm:t>
    </dgm:pt>
    <dgm:pt modelId="{17C6762C-902B-4441-9F91-43341A4BC9AD}" type="parTrans" cxnId="{824D2BFF-F70D-4E46-9B26-BC03C7C6C0EB}">
      <dgm:prSet/>
      <dgm:spPr/>
      <dgm:t>
        <a:bodyPr/>
        <a:lstStyle/>
        <a:p>
          <a:endParaRPr lang="en-US"/>
        </a:p>
      </dgm:t>
    </dgm:pt>
    <dgm:pt modelId="{27D8CAB3-9AAF-4F38-B245-FBAA71699906}" type="sibTrans" cxnId="{824D2BFF-F70D-4E46-9B26-BC03C7C6C0EB}">
      <dgm:prSet/>
      <dgm:spPr/>
      <dgm:t>
        <a:bodyPr/>
        <a:lstStyle/>
        <a:p>
          <a:endParaRPr lang="en-US"/>
        </a:p>
      </dgm:t>
    </dgm:pt>
    <dgm:pt modelId="{5714F81C-F880-4AC0-9568-918B79491AF5}">
      <dgm:prSet/>
      <dgm:spPr/>
      <dgm:t>
        <a:bodyPr/>
        <a:lstStyle/>
        <a:p>
          <a:pPr rtl="0"/>
          <a:r>
            <a:rPr lang="en-IN" b="1" dirty="0"/>
            <a:t>Protozoa</a:t>
          </a:r>
          <a:endParaRPr lang="en-US" dirty="0"/>
        </a:p>
      </dgm:t>
    </dgm:pt>
    <dgm:pt modelId="{6D3AB814-9D7B-4CD2-B7D5-FCE221A8F107}" type="parTrans" cxnId="{76E74A2D-2569-415B-BF77-6922B058C3B8}">
      <dgm:prSet/>
      <dgm:spPr/>
      <dgm:t>
        <a:bodyPr/>
        <a:lstStyle/>
        <a:p>
          <a:endParaRPr lang="en-US"/>
        </a:p>
      </dgm:t>
    </dgm:pt>
    <dgm:pt modelId="{AA98B997-6776-4452-A05E-7256833DC949}" type="sibTrans" cxnId="{76E74A2D-2569-415B-BF77-6922B058C3B8}">
      <dgm:prSet/>
      <dgm:spPr/>
      <dgm:t>
        <a:bodyPr/>
        <a:lstStyle/>
        <a:p>
          <a:endParaRPr lang="en-US"/>
        </a:p>
      </dgm:t>
    </dgm:pt>
    <dgm:pt modelId="{14628032-6869-4E77-B28F-A9505F0024E8}">
      <dgm:prSet/>
      <dgm:spPr/>
      <dgm:t>
        <a:bodyPr/>
        <a:lstStyle/>
        <a:p>
          <a:pPr rtl="0"/>
          <a:r>
            <a:rPr lang="en-IN" b="1" dirty="0"/>
            <a:t>Parasites</a:t>
          </a:r>
          <a:endParaRPr lang="en-US" dirty="0"/>
        </a:p>
      </dgm:t>
    </dgm:pt>
    <dgm:pt modelId="{0686E0DD-7640-4506-9205-12C2A3D23966}" type="parTrans" cxnId="{58699B4B-5829-4B53-BDC7-91F8D05AAD5F}">
      <dgm:prSet/>
      <dgm:spPr/>
      <dgm:t>
        <a:bodyPr/>
        <a:lstStyle/>
        <a:p>
          <a:endParaRPr lang="en-US"/>
        </a:p>
      </dgm:t>
    </dgm:pt>
    <dgm:pt modelId="{45AC12C6-E525-41B2-BDE9-189E18A90770}" type="sibTrans" cxnId="{58699B4B-5829-4B53-BDC7-91F8D05AAD5F}">
      <dgm:prSet/>
      <dgm:spPr/>
      <dgm:t>
        <a:bodyPr/>
        <a:lstStyle/>
        <a:p>
          <a:endParaRPr lang="en-US"/>
        </a:p>
      </dgm:t>
    </dgm:pt>
    <dgm:pt modelId="{25B05D5F-DB94-4D22-9538-753A93660B46}" type="pres">
      <dgm:prSet presAssocID="{EB2A4F3C-6D84-4B98-AFB2-0C1CA60C804C}" presName="compositeShape" presStyleCnt="0">
        <dgm:presLayoutVars>
          <dgm:dir/>
          <dgm:resizeHandles/>
        </dgm:presLayoutVars>
      </dgm:prSet>
      <dgm:spPr/>
    </dgm:pt>
    <dgm:pt modelId="{C2734826-4F6D-4743-A0E1-FDC53E8CA2F7}" type="pres">
      <dgm:prSet presAssocID="{EB2A4F3C-6D84-4B98-AFB2-0C1CA60C804C}" presName="pyramid" presStyleLbl="node1" presStyleIdx="0" presStyleCnt="1"/>
      <dgm:spPr/>
    </dgm:pt>
    <dgm:pt modelId="{25E24EA8-6811-49AE-A295-899EF493BD0E}" type="pres">
      <dgm:prSet presAssocID="{EB2A4F3C-6D84-4B98-AFB2-0C1CA60C804C}" presName="theList" presStyleCnt="0"/>
      <dgm:spPr/>
    </dgm:pt>
    <dgm:pt modelId="{46C7A447-CC2B-4399-A8FB-D97936F2103A}" type="pres">
      <dgm:prSet presAssocID="{ED63E1ED-77F2-4476-BEF7-6598FF9F52FF}" presName="aNode" presStyleLbl="fgAcc1" presStyleIdx="0" presStyleCnt="6">
        <dgm:presLayoutVars>
          <dgm:bulletEnabled val="1"/>
        </dgm:presLayoutVars>
      </dgm:prSet>
      <dgm:spPr/>
    </dgm:pt>
    <dgm:pt modelId="{FFD5DF6A-C080-4914-9319-E22C8B2402E3}" type="pres">
      <dgm:prSet presAssocID="{ED63E1ED-77F2-4476-BEF7-6598FF9F52FF}" presName="aSpace" presStyleCnt="0"/>
      <dgm:spPr/>
    </dgm:pt>
    <dgm:pt modelId="{E06D1C76-9511-4A95-B428-61032F02A2B9}" type="pres">
      <dgm:prSet presAssocID="{3728E563-A438-41ED-85E2-B30AA1355956}" presName="aNode" presStyleLbl="fgAcc1" presStyleIdx="1" presStyleCnt="6">
        <dgm:presLayoutVars>
          <dgm:bulletEnabled val="1"/>
        </dgm:presLayoutVars>
      </dgm:prSet>
      <dgm:spPr/>
    </dgm:pt>
    <dgm:pt modelId="{0E0FF149-4290-4CD9-81FB-7712E6EE4EC1}" type="pres">
      <dgm:prSet presAssocID="{3728E563-A438-41ED-85E2-B30AA1355956}" presName="aSpace" presStyleCnt="0"/>
      <dgm:spPr/>
    </dgm:pt>
    <dgm:pt modelId="{7B6386B9-9D83-4004-BAB7-7FC261733F76}" type="pres">
      <dgm:prSet presAssocID="{FBDDD8BF-174A-4305-A6C1-FDB12C643D96}" presName="aNode" presStyleLbl="fgAcc1" presStyleIdx="2" presStyleCnt="6">
        <dgm:presLayoutVars>
          <dgm:bulletEnabled val="1"/>
        </dgm:presLayoutVars>
      </dgm:prSet>
      <dgm:spPr/>
    </dgm:pt>
    <dgm:pt modelId="{75B9D278-264D-45AE-A780-81D9214F5F6B}" type="pres">
      <dgm:prSet presAssocID="{FBDDD8BF-174A-4305-A6C1-FDB12C643D96}" presName="aSpace" presStyleCnt="0"/>
      <dgm:spPr/>
    </dgm:pt>
    <dgm:pt modelId="{4C5C1B12-FBC3-463D-8E8B-100AC2253505}" type="pres">
      <dgm:prSet presAssocID="{01C4FBE4-ED8F-4727-AF36-7407E00DF581}" presName="aNode" presStyleLbl="fgAcc1" presStyleIdx="3" presStyleCnt="6">
        <dgm:presLayoutVars>
          <dgm:bulletEnabled val="1"/>
        </dgm:presLayoutVars>
      </dgm:prSet>
      <dgm:spPr/>
    </dgm:pt>
    <dgm:pt modelId="{92755C22-4EE4-4013-B2F2-C9B15252D1D7}" type="pres">
      <dgm:prSet presAssocID="{01C4FBE4-ED8F-4727-AF36-7407E00DF581}" presName="aSpace" presStyleCnt="0"/>
      <dgm:spPr/>
    </dgm:pt>
    <dgm:pt modelId="{6C7B34EF-20E2-40C2-A460-42A723F963FA}" type="pres">
      <dgm:prSet presAssocID="{5714F81C-F880-4AC0-9568-918B79491AF5}" presName="aNode" presStyleLbl="fgAcc1" presStyleIdx="4" presStyleCnt="6">
        <dgm:presLayoutVars>
          <dgm:bulletEnabled val="1"/>
        </dgm:presLayoutVars>
      </dgm:prSet>
      <dgm:spPr/>
    </dgm:pt>
    <dgm:pt modelId="{9AAF7F5B-3186-4637-8789-A5A3DCB76DA1}" type="pres">
      <dgm:prSet presAssocID="{5714F81C-F880-4AC0-9568-918B79491AF5}" presName="aSpace" presStyleCnt="0"/>
      <dgm:spPr/>
    </dgm:pt>
    <dgm:pt modelId="{647CFC0D-777D-47D8-A204-33315ADE5E38}" type="pres">
      <dgm:prSet presAssocID="{14628032-6869-4E77-B28F-A9505F0024E8}" presName="aNode" presStyleLbl="fgAcc1" presStyleIdx="5" presStyleCnt="6">
        <dgm:presLayoutVars>
          <dgm:bulletEnabled val="1"/>
        </dgm:presLayoutVars>
      </dgm:prSet>
      <dgm:spPr/>
    </dgm:pt>
    <dgm:pt modelId="{62E45AA4-D155-41B8-8B6C-07B2E004DC30}" type="pres">
      <dgm:prSet presAssocID="{14628032-6869-4E77-B28F-A9505F0024E8}" presName="aSpace" presStyleCnt="0"/>
      <dgm:spPr/>
    </dgm:pt>
  </dgm:ptLst>
  <dgm:cxnLst>
    <dgm:cxn modelId="{50F35C12-E206-451D-96B7-FFB6A8038E16}" srcId="{EB2A4F3C-6D84-4B98-AFB2-0C1CA60C804C}" destId="{FBDDD8BF-174A-4305-A6C1-FDB12C643D96}" srcOrd="2" destOrd="0" parTransId="{A4D739C4-BC26-437A-8007-2BBF80DF2669}" sibTransId="{602354AB-29B2-43FC-9050-F93769530740}"/>
    <dgm:cxn modelId="{290FAA1F-5FA3-442D-8A66-90EA12488BCC}" type="presOf" srcId="{EB2A4F3C-6D84-4B98-AFB2-0C1CA60C804C}" destId="{25B05D5F-DB94-4D22-9538-753A93660B46}" srcOrd="0" destOrd="0" presId="urn:microsoft.com/office/officeart/2005/8/layout/pyramid2"/>
    <dgm:cxn modelId="{76E74A2D-2569-415B-BF77-6922B058C3B8}" srcId="{EB2A4F3C-6D84-4B98-AFB2-0C1CA60C804C}" destId="{5714F81C-F880-4AC0-9568-918B79491AF5}" srcOrd="4" destOrd="0" parTransId="{6D3AB814-9D7B-4CD2-B7D5-FCE221A8F107}" sibTransId="{AA98B997-6776-4452-A05E-7256833DC949}"/>
    <dgm:cxn modelId="{C2980041-96F6-4834-AE02-B5799C9D904D}" type="presOf" srcId="{14628032-6869-4E77-B28F-A9505F0024E8}" destId="{647CFC0D-777D-47D8-A204-33315ADE5E38}" srcOrd="0" destOrd="0" presId="urn:microsoft.com/office/officeart/2005/8/layout/pyramid2"/>
    <dgm:cxn modelId="{58699B4B-5829-4B53-BDC7-91F8D05AAD5F}" srcId="{EB2A4F3C-6D84-4B98-AFB2-0C1CA60C804C}" destId="{14628032-6869-4E77-B28F-A9505F0024E8}" srcOrd="5" destOrd="0" parTransId="{0686E0DD-7640-4506-9205-12C2A3D23966}" sibTransId="{45AC12C6-E525-41B2-BDE9-189E18A90770}"/>
    <dgm:cxn modelId="{034B647F-4F48-41C8-922F-D8C866C0ACF0}" type="presOf" srcId="{ED63E1ED-77F2-4476-BEF7-6598FF9F52FF}" destId="{46C7A447-CC2B-4399-A8FB-D97936F2103A}" srcOrd="0" destOrd="0" presId="urn:microsoft.com/office/officeart/2005/8/layout/pyramid2"/>
    <dgm:cxn modelId="{AC59758B-0D79-4DB5-9C60-1E92DBD32EF4}" type="presOf" srcId="{01C4FBE4-ED8F-4727-AF36-7407E00DF581}" destId="{4C5C1B12-FBC3-463D-8E8B-100AC2253505}" srcOrd="0" destOrd="0" presId="urn:microsoft.com/office/officeart/2005/8/layout/pyramid2"/>
    <dgm:cxn modelId="{40DA8191-809C-4A27-90C2-12A102433560}" srcId="{EB2A4F3C-6D84-4B98-AFB2-0C1CA60C804C}" destId="{ED63E1ED-77F2-4476-BEF7-6598FF9F52FF}" srcOrd="0" destOrd="0" parTransId="{48ADC8B8-01B5-4E7D-965B-E501A7DF46BE}" sibTransId="{A6253044-8A1F-429C-BD76-99518E005748}"/>
    <dgm:cxn modelId="{A1284DBD-3A69-4FE5-840C-4F069713316B}" type="presOf" srcId="{5714F81C-F880-4AC0-9568-918B79491AF5}" destId="{6C7B34EF-20E2-40C2-A460-42A723F963FA}" srcOrd="0" destOrd="0" presId="urn:microsoft.com/office/officeart/2005/8/layout/pyramid2"/>
    <dgm:cxn modelId="{36074CC4-6564-49F1-A72F-A7289ADD1412}" type="presOf" srcId="{FBDDD8BF-174A-4305-A6C1-FDB12C643D96}" destId="{7B6386B9-9D83-4004-BAB7-7FC261733F76}" srcOrd="0" destOrd="0" presId="urn:microsoft.com/office/officeart/2005/8/layout/pyramid2"/>
    <dgm:cxn modelId="{8C7739EC-EA21-4773-9A92-2AAF3B8C683A}" srcId="{EB2A4F3C-6D84-4B98-AFB2-0C1CA60C804C}" destId="{3728E563-A438-41ED-85E2-B30AA1355956}" srcOrd="1" destOrd="0" parTransId="{56662855-6239-4C7C-9689-7A31CC68F0C1}" sibTransId="{2B3B3826-1EF4-4AAC-9159-2AFA4B25C487}"/>
    <dgm:cxn modelId="{6B381EEF-0343-41D8-A89F-7326DAC65784}" type="presOf" srcId="{3728E563-A438-41ED-85E2-B30AA1355956}" destId="{E06D1C76-9511-4A95-B428-61032F02A2B9}" srcOrd="0" destOrd="0" presId="urn:microsoft.com/office/officeart/2005/8/layout/pyramid2"/>
    <dgm:cxn modelId="{824D2BFF-F70D-4E46-9B26-BC03C7C6C0EB}" srcId="{EB2A4F3C-6D84-4B98-AFB2-0C1CA60C804C}" destId="{01C4FBE4-ED8F-4727-AF36-7407E00DF581}" srcOrd="3" destOrd="0" parTransId="{17C6762C-902B-4441-9F91-43341A4BC9AD}" sibTransId="{27D8CAB3-9AAF-4F38-B245-FBAA71699906}"/>
    <dgm:cxn modelId="{90561D15-FC65-46A7-AF10-23F99763F9AE}" type="presParOf" srcId="{25B05D5F-DB94-4D22-9538-753A93660B46}" destId="{C2734826-4F6D-4743-A0E1-FDC53E8CA2F7}" srcOrd="0" destOrd="0" presId="urn:microsoft.com/office/officeart/2005/8/layout/pyramid2"/>
    <dgm:cxn modelId="{7FA43FCC-54EC-4AD2-B94E-A37D556C2BAD}" type="presParOf" srcId="{25B05D5F-DB94-4D22-9538-753A93660B46}" destId="{25E24EA8-6811-49AE-A295-899EF493BD0E}" srcOrd="1" destOrd="0" presId="urn:microsoft.com/office/officeart/2005/8/layout/pyramid2"/>
    <dgm:cxn modelId="{0D6DA5EA-1948-42E9-A4F4-F75610D1372C}" type="presParOf" srcId="{25E24EA8-6811-49AE-A295-899EF493BD0E}" destId="{46C7A447-CC2B-4399-A8FB-D97936F2103A}" srcOrd="0" destOrd="0" presId="urn:microsoft.com/office/officeart/2005/8/layout/pyramid2"/>
    <dgm:cxn modelId="{5B554DF2-16DF-420E-8F0B-F169DF628476}" type="presParOf" srcId="{25E24EA8-6811-49AE-A295-899EF493BD0E}" destId="{FFD5DF6A-C080-4914-9319-E22C8B2402E3}" srcOrd="1" destOrd="0" presId="urn:microsoft.com/office/officeart/2005/8/layout/pyramid2"/>
    <dgm:cxn modelId="{67DCD089-7DF7-4AD8-9372-41EA5A1CC147}" type="presParOf" srcId="{25E24EA8-6811-49AE-A295-899EF493BD0E}" destId="{E06D1C76-9511-4A95-B428-61032F02A2B9}" srcOrd="2" destOrd="0" presId="urn:microsoft.com/office/officeart/2005/8/layout/pyramid2"/>
    <dgm:cxn modelId="{102B86C9-FB0F-4074-8E3A-7DE96DA4B0D4}" type="presParOf" srcId="{25E24EA8-6811-49AE-A295-899EF493BD0E}" destId="{0E0FF149-4290-4CD9-81FB-7712E6EE4EC1}" srcOrd="3" destOrd="0" presId="urn:microsoft.com/office/officeart/2005/8/layout/pyramid2"/>
    <dgm:cxn modelId="{E272EB6D-8606-47E9-B476-082DAC1BF9A4}" type="presParOf" srcId="{25E24EA8-6811-49AE-A295-899EF493BD0E}" destId="{7B6386B9-9D83-4004-BAB7-7FC261733F76}" srcOrd="4" destOrd="0" presId="urn:microsoft.com/office/officeart/2005/8/layout/pyramid2"/>
    <dgm:cxn modelId="{D7889122-02F2-4E10-9E79-63ECE8070FD4}" type="presParOf" srcId="{25E24EA8-6811-49AE-A295-899EF493BD0E}" destId="{75B9D278-264D-45AE-A780-81D9214F5F6B}" srcOrd="5" destOrd="0" presId="urn:microsoft.com/office/officeart/2005/8/layout/pyramid2"/>
    <dgm:cxn modelId="{4995AB01-6259-41AB-A332-BAF836D470DD}" type="presParOf" srcId="{25E24EA8-6811-49AE-A295-899EF493BD0E}" destId="{4C5C1B12-FBC3-463D-8E8B-100AC2253505}" srcOrd="6" destOrd="0" presId="urn:microsoft.com/office/officeart/2005/8/layout/pyramid2"/>
    <dgm:cxn modelId="{F205AAB3-E32A-4542-AABF-85E179549133}" type="presParOf" srcId="{25E24EA8-6811-49AE-A295-899EF493BD0E}" destId="{92755C22-4EE4-4013-B2F2-C9B15252D1D7}" srcOrd="7" destOrd="0" presId="urn:microsoft.com/office/officeart/2005/8/layout/pyramid2"/>
    <dgm:cxn modelId="{3786945E-3876-42F7-9ABB-BA0895D10C96}" type="presParOf" srcId="{25E24EA8-6811-49AE-A295-899EF493BD0E}" destId="{6C7B34EF-20E2-40C2-A460-42A723F963FA}" srcOrd="8" destOrd="0" presId="urn:microsoft.com/office/officeart/2005/8/layout/pyramid2"/>
    <dgm:cxn modelId="{A05EC004-EBB1-4555-8920-DE0357B4336B}" type="presParOf" srcId="{25E24EA8-6811-49AE-A295-899EF493BD0E}" destId="{9AAF7F5B-3186-4637-8789-A5A3DCB76DA1}" srcOrd="9" destOrd="0" presId="urn:microsoft.com/office/officeart/2005/8/layout/pyramid2"/>
    <dgm:cxn modelId="{4B03B473-1AA0-4CC3-99C7-56F6C2627C67}" type="presParOf" srcId="{25E24EA8-6811-49AE-A295-899EF493BD0E}" destId="{647CFC0D-777D-47D8-A204-33315ADE5E38}" srcOrd="10" destOrd="0" presId="urn:microsoft.com/office/officeart/2005/8/layout/pyramid2"/>
    <dgm:cxn modelId="{97215EA8-23AC-4B9C-86D2-9DEC268F2674}" type="presParOf" srcId="{25E24EA8-6811-49AE-A295-899EF493BD0E}" destId="{62E45AA4-D155-41B8-8B6C-07B2E004DC30}"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2BB103-7D6D-45EA-936D-1E6452AB8E5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46A5A029-8889-4CC3-ABF1-0FAF8E953E85}">
      <dgm:prSet phldrT="[Text]"/>
      <dgm:spPr/>
      <dgm:t>
        <a:bodyPr/>
        <a:lstStyle/>
        <a:p>
          <a:r>
            <a:rPr lang="en-US" b="1" u="sng" dirty="0"/>
            <a:t>Bacteriology: </a:t>
          </a:r>
          <a:endParaRPr lang="en-US" dirty="0"/>
        </a:p>
      </dgm:t>
    </dgm:pt>
    <dgm:pt modelId="{252E31F1-A3CF-4343-B027-5964B77C7E2C}" type="parTrans" cxnId="{8CACA3A7-03B7-43A4-A40D-D5ECBFE0E4BA}">
      <dgm:prSet/>
      <dgm:spPr/>
      <dgm:t>
        <a:bodyPr/>
        <a:lstStyle/>
        <a:p>
          <a:endParaRPr lang="en-US"/>
        </a:p>
      </dgm:t>
    </dgm:pt>
    <dgm:pt modelId="{76763A71-3EFE-42F4-AA41-0FFF699661FA}" type="sibTrans" cxnId="{8CACA3A7-03B7-43A4-A40D-D5ECBFE0E4BA}">
      <dgm:prSet/>
      <dgm:spPr/>
      <dgm:t>
        <a:bodyPr/>
        <a:lstStyle/>
        <a:p>
          <a:endParaRPr lang="en-US"/>
        </a:p>
      </dgm:t>
    </dgm:pt>
    <dgm:pt modelId="{631D69DE-2EE8-43A2-AC10-AE9FF3B1B708}">
      <dgm:prSet phldrT="[Text]"/>
      <dgm:spPr/>
      <dgm:t>
        <a:bodyPr/>
        <a:lstStyle/>
        <a:p>
          <a:r>
            <a:rPr lang="en-US" b="1" dirty="0" err="1"/>
            <a:t>Treponema</a:t>
          </a:r>
          <a:r>
            <a:rPr lang="en-US" b="1" dirty="0"/>
            <a:t> </a:t>
          </a:r>
          <a:r>
            <a:rPr lang="en-US" b="1" dirty="0" err="1"/>
            <a:t>pallidum</a:t>
          </a:r>
          <a:r>
            <a:rPr lang="en-US" b="1" dirty="0"/>
            <a:t> </a:t>
          </a:r>
          <a:endParaRPr lang="en-US" dirty="0"/>
        </a:p>
      </dgm:t>
    </dgm:pt>
    <dgm:pt modelId="{F853A5B1-F040-469E-9CEF-38630966DCAB}" type="parTrans" cxnId="{24A4DA95-F81B-4F6F-B112-88B77FC101CD}">
      <dgm:prSet/>
      <dgm:spPr/>
      <dgm:t>
        <a:bodyPr/>
        <a:lstStyle/>
        <a:p>
          <a:endParaRPr lang="en-US"/>
        </a:p>
      </dgm:t>
    </dgm:pt>
    <dgm:pt modelId="{A8819966-37C4-4703-82B7-6D1428E6256C}" type="sibTrans" cxnId="{24A4DA95-F81B-4F6F-B112-88B77FC101CD}">
      <dgm:prSet/>
      <dgm:spPr/>
      <dgm:t>
        <a:bodyPr/>
        <a:lstStyle/>
        <a:p>
          <a:endParaRPr lang="en-US"/>
        </a:p>
      </dgm:t>
    </dgm:pt>
    <dgm:pt modelId="{CF99E2A7-A891-4CD1-AD3C-8B5164247152}">
      <dgm:prSet phldrT="[Text]"/>
      <dgm:spPr/>
      <dgm:t>
        <a:bodyPr/>
        <a:lstStyle/>
        <a:p>
          <a:r>
            <a:rPr lang="en-US" b="1" dirty="0"/>
            <a:t>(spirochete) </a:t>
          </a:r>
          <a:endParaRPr lang="en-US" dirty="0"/>
        </a:p>
      </dgm:t>
    </dgm:pt>
    <dgm:pt modelId="{FF18E2DC-B530-423A-A781-5B9EF630F4E0}" type="parTrans" cxnId="{9B4FCFCD-67B8-4371-AC2C-110FB8685DBC}">
      <dgm:prSet/>
      <dgm:spPr/>
      <dgm:t>
        <a:bodyPr/>
        <a:lstStyle/>
        <a:p>
          <a:endParaRPr lang="en-US"/>
        </a:p>
      </dgm:t>
    </dgm:pt>
    <dgm:pt modelId="{57F5E667-DE49-470B-B414-382A30D8FDAE}" type="sibTrans" cxnId="{9B4FCFCD-67B8-4371-AC2C-110FB8685DBC}">
      <dgm:prSet/>
      <dgm:spPr/>
      <dgm:t>
        <a:bodyPr/>
        <a:lstStyle/>
        <a:p>
          <a:endParaRPr lang="en-US"/>
        </a:p>
      </dgm:t>
    </dgm:pt>
    <dgm:pt modelId="{5702C51F-0756-4864-8339-F208CB683454}">
      <dgm:prSet phldrT="[Text]"/>
      <dgm:spPr/>
      <dgm:t>
        <a:bodyPr/>
        <a:lstStyle/>
        <a:p>
          <a:r>
            <a:rPr lang="en-US" b="1" u="sng" dirty="0"/>
            <a:t>Incubation period:  </a:t>
          </a:r>
          <a:endParaRPr lang="en-US" dirty="0"/>
        </a:p>
      </dgm:t>
    </dgm:pt>
    <dgm:pt modelId="{ED56BCB5-6269-4C2E-9B1B-07CCFFBE0E70}" type="parTrans" cxnId="{A2EA1538-538D-4F8B-8E9A-C2957A460AF7}">
      <dgm:prSet/>
      <dgm:spPr/>
      <dgm:t>
        <a:bodyPr/>
        <a:lstStyle/>
        <a:p>
          <a:endParaRPr lang="en-US"/>
        </a:p>
      </dgm:t>
    </dgm:pt>
    <dgm:pt modelId="{FFB270EC-D106-4F2C-96CC-6E39BEE31C3D}" type="sibTrans" cxnId="{A2EA1538-538D-4F8B-8E9A-C2957A460AF7}">
      <dgm:prSet/>
      <dgm:spPr/>
      <dgm:t>
        <a:bodyPr/>
        <a:lstStyle/>
        <a:p>
          <a:endParaRPr lang="en-US"/>
        </a:p>
      </dgm:t>
    </dgm:pt>
    <dgm:pt modelId="{6D77245C-859E-4656-BB3C-0D43D5EBB632}">
      <dgm:prSet phldrT="[Text]"/>
      <dgm:spPr/>
      <dgm:t>
        <a:bodyPr/>
        <a:lstStyle/>
        <a:p>
          <a:r>
            <a:rPr lang="en-US" b="1" dirty="0"/>
            <a:t>10‑90 days</a:t>
          </a:r>
          <a:endParaRPr lang="en-US" dirty="0"/>
        </a:p>
      </dgm:t>
    </dgm:pt>
    <dgm:pt modelId="{9CA1BD66-F41E-43BF-AE7F-E0572031AD93}" type="parTrans" cxnId="{AA5D6BAB-5C01-4D3D-8377-214230802188}">
      <dgm:prSet/>
      <dgm:spPr/>
      <dgm:t>
        <a:bodyPr/>
        <a:lstStyle/>
        <a:p>
          <a:endParaRPr lang="en-US"/>
        </a:p>
      </dgm:t>
    </dgm:pt>
    <dgm:pt modelId="{44ED4206-6BA1-422D-9CEF-C12BCCBAA1AC}" type="sibTrans" cxnId="{AA5D6BAB-5C01-4D3D-8377-214230802188}">
      <dgm:prSet/>
      <dgm:spPr/>
      <dgm:t>
        <a:bodyPr/>
        <a:lstStyle/>
        <a:p>
          <a:endParaRPr lang="en-US"/>
        </a:p>
      </dgm:t>
    </dgm:pt>
    <dgm:pt modelId="{F32A641F-BEC0-4A5C-9B66-48BBB63BC0DA}">
      <dgm:prSet phldrT="[Text]" phldr="1"/>
      <dgm:spPr/>
      <dgm:t>
        <a:bodyPr/>
        <a:lstStyle/>
        <a:p>
          <a:endParaRPr lang="en-US" dirty="0"/>
        </a:p>
      </dgm:t>
    </dgm:pt>
    <dgm:pt modelId="{0374B84E-E01E-4753-8568-1DD003B17D1A}" type="parTrans" cxnId="{DDE0078F-851D-40B3-9AAB-32F44206470C}">
      <dgm:prSet/>
      <dgm:spPr/>
      <dgm:t>
        <a:bodyPr/>
        <a:lstStyle/>
        <a:p>
          <a:endParaRPr lang="en-US"/>
        </a:p>
      </dgm:t>
    </dgm:pt>
    <dgm:pt modelId="{41E798B0-947B-4C39-A156-91E4A4B04E54}" type="sibTrans" cxnId="{DDE0078F-851D-40B3-9AAB-32F44206470C}">
      <dgm:prSet/>
      <dgm:spPr/>
      <dgm:t>
        <a:bodyPr/>
        <a:lstStyle/>
        <a:p>
          <a:endParaRPr lang="en-US"/>
        </a:p>
      </dgm:t>
    </dgm:pt>
    <dgm:pt modelId="{05B276A7-FB73-4A83-B577-9CEEC4C682A3}" type="pres">
      <dgm:prSet presAssocID="{532BB103-7D6D-45EA-936D-1E6452AB8E59}" presName="Name0" presStyleCnt="0">
        <dgm:presLayoutVars>
          <dgm:dir/>
          <dgm:resizeHandles val="exact"/>
        </dgm:presLayoutVars>
      </dgm:prSet>
      <dgm:spPr/>
    </dgm:pt>
    <dgm:pt modelId="{A1674AEC-22B0-4915-8440-C5B89A313869}" type="pres">
      <dgm:prSet presAssocID="{46A5A029-8889-4CC3-ABF1-0FAF8E953E85}" presName="node" presStyleLbl="node1" presStyleIdx="0" presStyleCnt="2" custLinFactNeighborX="45331" custLinFactNeighborY="-29375">
        <dgm:presLayoutVars>
          <dgm:bulletEnabled val="1"/>
        </dgm:presLayoutVars>
      </dgm:prSet>
      <dgm:spPr/>
    </dgm:pt>
    <dgm:pt modelId="{E884A48B-2CC6-42F6-A818-39857827E5F1}" type="pres">
      <dgm:prSet presAssocID="{76763A71-3EFE-42F4-AA41-0FFF699661FA}" presName="sibTrans" presStyleCnt="0"/>
      <dgm:spPr/>
    </dgm:pt>
    <dgm:pt modelId="{D9CE22D9-5D7B-4E94-9427-BA372BBCA777}" type="pres">
      <dgm:prSet presAssocID="{5702C51F-0756-4864-8339-F208CB683454}" presName="node" presStyleLbl="node1" presStyleIdx="1" presStyleCnt="2">
        <dgm:presLayoutVars>
          <dgm:bulletEnabled val="1"/>
        </dgm:presLayoutVars>
      </dgm:prSet>
      <dgm:spPr/>
    </dgm:pt>
  </dgm:ptLst>
  <dgm:cxnLst>
    <dgm:cxn modelId="{A2EA1538-538D-4F8B-8E9A-C2957A460AF7}" srcId="{532BB103-7D6D-45EA-936D-1E6452AB8E59}" destId="{5702C51F-0756-4864-8339-F208CB683454}" srcOrd="1" destOrd="0" parTransId="{ED56BCB5-6269-4C2E-9B1B-07CCFFBE0E70}" sibTransId="{FFB270EC-D106-4F2C-96CC-6E39BEE31C3D}"/>
    <dgm:cxn modelId="{7088075E-B5A9-4D73-B026-FBEBDDD9ABAE}" type="presOf" srcId="{CF99E2A7-A891-4CD1-AD3C-8B5164247152}" destId="{A1674AEC-22B0-4915-8440-C5B89A313869}" srcOrd="0" destOrd="2" presId="urn:microsoft.com/office/officeart/2005/8/layout/hList6"/>
    <dgm:cxn modelId="{05453777-ECEE-4CCD-AA2F-AD9030E76F96}" type="presOf" srcId="{6D77245C-859E-4656-BB3C-0D43D5EBB632}" destId="{D9CE22D9-5D7B-4E94-9427-BA372BBCA777}" srcOrd="0" destOrd="1" presId="urn:microsoft.com/office/officeart/2005/8/layout/hList6"/>
    <dgm:cxn modelId="{D480D287-241C-420C-A56B-397F6C91F64A}" type="presOf" srcId="{631D69DE-2EE8-43A2-AC10-AE9FF3B1B708}" destId="{A1674AEC-22B0-4915-8440-C5B89A313869}" srcOrd="0" destOrd="1" presId="urn:microsoft.com/office/officeart/2005/8/layout/hList6"/>
    <dgm:cxn modelId="{644B308E-0F59-42A5-82AB-9846A45BD3A6}" type="presOf" srcId="{F32A641F-BEC0-4A5C-9B66-48BBB63BC0DA}" destId="{D9CE22D9-5D7B-4E94-9427-BA372BBCA777}" srcOrd="0" destOrd="2" presId="urn:microsoft.com/office/officeart/2005/8/layout/hList6"/>
    <dgm:cxn modelId="{DDE0078F-851D-40B3-9AAB-32F44206470C}" srcId="{5702C51F-0756-4864-8339-F208CB683454}" destId="{F32A641F-BEC0-4A5C-9B66-48BBB63BC0DA}" srcOrd="1" destOrd="0" parTransId="{0374B84E-E01E-4753-8568-1DD003B17D1A}" sibTransId="{41E798B0-947B-4C39-A156-91E4A4B04E54}"/>
    <dgm:cxn modelId="{24A4DA95-F81B-4F6F-B112-88B77FC101CD}" srcId="{46A5A029-8889-4CC3-ABF1-0FAF8E953E85}" destId="{631D69DE-2EE8-43A2-AC10-AE9FF3B1B708}" srcOrd="0" destOrd="0" parTransId="{F853A5B1-F040-469E-9CEF-38630966DCAB}" sibTransId="{A8819966-37C4-4703-82B7-6D1428E6256C}"/>
    <dgm:cxn modelId="{8CACA3A7-03B7-43A4-A40D-D5ECBFE0E4BA}" srcId="{532BB103-7D6D-45EA-936D-1E6452AB8E59}" destId="{46A5A029-8889-4CC3-ABF1-0FAF8E953E85}" srcOrd="0" destOrd="0" parTransId="{252E31F1-A3CF-4343-B027-5964B77C7E2C}" sibTransId="{76763A71-3EFE-42F4-AA41-0FFF699661FA}"/>
    <dgm:cxn modelId="{AA5D6BAB-5C01-4D3D-8377-214230802188}" srcId="{5702C51F-0756-4864-8339-F208CB683454}" destId="{6D77245C-859E-4656-BB3C-0D43D5EBB632}" srcOrd="0" destOrd="0" parTransId="{9CA1BD66-F41E-43BF-AE7F-E0572031AD93}" sibTransId="{44ED4206-6BA1-422D-9CEF-C12BCCBAA1AC}"/>
    <dgm:cxn modelId="{805143BB-F4C1-487E-A8A1-ADC08162D0AD}" type="presOf" srcId="{5702C51F-0756-4864-8339-F208CB683454}" destId="{D9CE22D9-5D7B-4E94-9427-BA372BBCA777}" srcOrd="0" destOrd="0" presId="urn:microsoft.com/office/officeart/2005/8/layout/hList6"/>
    <dgm:cxn modelId="{9B4FCFCD-67B8-4371-AC2C-110FB8685DBC}" srcId="{46A5A029-8889-4CC3-ABF1-0FAF8E953E85}" destId="{CF99E2A7-A891-4CD1-AD3C-8B5164247152}" srcOrd="1" destOrd="0" parTransId="{FF18E2DC-B530-423A-A781-5B9EF630F4E0}" sibTransId="{57F5E667-DE49-470B-B414-382A30D8FDAE}"/>
    <dgm:cxn modelId="{ABB6E3E0-60DA-44C2-8D3A-AB6E8C055A82}" type="presOf" srcId="{46A5A029-8889-4CC3-ABF1-0FAF8E953E85}" destId="{A1674AEC-22B0-4915-8440-C5B89A313869}" srcOrd="0" destOrd="0" presId="urn:microsoft.com/office/officeart/2005/8/layout/hList6"/>
    <dgm:cxn modelId="{0D96D0F3-4028-42B8-B24F-E1B7970BC954}" type="presOf" srcId="{532BB103-7D6D-45EA-936D-1E6452AB8E59}" destId="{05B276A7-FB73-4A83-B577-9CEEC4C682A3}" srcOrd="0" destOrd="0" presId="urn:microsoft.com/office/officeart/2005/8/layout/hList6"/>
    <dgm:cxn modelId="{323A93A4-1BEA-44E8-B43B-6C68F8BF8D4E}" type="presParOf" srcId="{05B276A7-FB73-4A83-B577-9CEEC4C682A3}" destId="{A1674AEC-22B0-4915-8440-C5B89A313869}" srcOrd="0" destOrd="0" presId="urn:microsoft.com/office/officeart/2005/8/layout/hList6"/>
    <dgm:cxn modelId="{51F4A684-92FA-4D8C-A72B-40B71890A172}" type="presParOf" srcId="{05B276A7-FB73-4A83-B577-9CEEC4C682A3}" destId="{E884A48B-2CC6-42F6-A818-39857827E5F1}" srcOrd="1" destOrd="0" presId="urn:microsoft.com/office/officeart/2005/8/layout/hList6"/>
    <dgm:cxn modelId="{091A235D-2D44-4E80-9470-EE795709D3B6}" type="presParOf" srcId="{05B276A7-FB73-4A83-B577-9CEEC4C682A3}" destId="{D9CE22D9-5D7B-4E94-9427-BA372BBCA77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34826-4F6D-4743-A0E1-FDC53E8CA2F7}">
      <dsp:nvSpPr>
        <dsp:cNvPr id="0" name=""/>
        <dsp:cNvSpPr/>
      </dsp:nvSpPr>
      <dsp:spPr>
        <a:xfrm>
          <a:off x="1257299" y="0"/>
          <a:ext cx="4572000" cy="4572000"/>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C7A447-CC2B-4399-A8FB-D97936F2103A}">
      <dsp:nvSpPr>
        <dsp:cNvPr id="0" name=""/>
        <dsp:cNvSpPr/>
      </dsp:nvSpPr>
      <dsp:spPr>
        <a:xfrm>
          <a:off x="3543300" y="459655"/>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Bacteria</a:t>
          </a:r>
          <a:endParaRPr lang="en-US" sz="2300" kern="1200" dirty="0"/>
        </a:p>
      </dsp:txBody>
      <dsp:txXfrm>
        <a:off x="3569716" y="486071"/>
        <a:ext cx="2918968" cy="488307"/>
      </dsp:txXfrm>
    </dsp:sp>
    <dsp:sp modelId="{E06D1C76-9511-4A95-B428-61032F02A2B9}">
      <dsp:nvSpPr>
        <dsp:cNvPr id="0" name=""/>
        <dsp:cNvSpPr/>
      </dsp:nvSpPr>
      <dsp:spPr>
        <a:xfrm>
          <a:off x="3543300" y="1068437"/>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Chlamydia</a:t>
          </a:r>
          <a:endParaRPr lang="en-US" sz="2300" kern="1200" dirty="0"/>
        </a:p>
      </dsp:txBody>
      <dsp:txXfrm>
        <a:off x="3569716" y="1094853"/>
        <a:ext cx="2918968" cy="488307"/>
      </dsp:txXfrm>
    </dsp:sp>
    <dsp:sp modelId="{7B6386B9-9D83-4004-BAB7-7FC261733F76}">
      <dsp:nvSpPr>
        <dsp:cNvPr id="0" name=""/>
        <dsp:cNvSpPr/>
      </dsp:nvSpPr>
      <dsp:spPr>
        <a:xfrm>
          <a:off x="3543300" y="1677218"/>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Viruses</a:t>
          </a:r>
          <a:endParaRPr lang="en-US" sz="2300" kern="1200" dirty="0"/>
        </a:p>
      </dsp:txBody>
      <dsp:txXfrm>
        <a:off x="3569716" y="1703634"/>
        <a:ext cx="2918968" cy="488307"/>
      </dsp:txXfrm>
    </dsp:sp>
    <dsp:sp modelId="{4C5C1B12-FBC3-463D-8E8B-100AC2253505}">
      <dsp:nvSpPr>
        <dsp:cNvPr id="0" name=""/>
        <dsp:cNvSpPr/>
      </dsp:nvSpPr>
      <dsp:spPr>
        <a:xfrm>
          <a:off x="3543300" y="2286000"/>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Fungi</a:t>
          </a:r>
          <a:endParaRPr lang="en-US" sz="2300" kern="1200" dirty="0"/>
        </a:p>
      </dsp:txBody>
      <dsp:txXfrm>
        <a:off x="3569716" y="2312416"/>
        <a:ext cx="2918968" cy="488307"/>
      </dsp:txXfrm>
    </dsp:sp>
    <dsp:sp modelId="{6C7B34EF-20E2-40C2-A460-42A723F963FA}">
      <dsp:nvSpPr>
        <dsp:cNvPr id="0" name=""/>
        <dsp:cNvSpPr/>
      </dsp:nvSpPr>
      <dsp:spPr>
        <a:xfrm>
          <a:off x="3543300" y="2894781"/>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Protozoa</a:t>
          </a:r>
          <a:endParaRPr lang="en-US" sz="2300" kern="1200" dirty="0"/>
        </a:p>
      </dsp:txBody>
      <dsp:txXfrm>
        <a:off x="3569716" y="2921197"/>
        <a:ext cx="2918968" cy="488307"/>
      </dsp:txXfrm>
    </dsp:sp>
    <dsp:sp modelId="{647CFC0D-777D-47D8-A204-33315ADE5E38}">
      <dsp:nvSpPr>
        <dsp:cNvPr id="0" name=""/>
        <dsp:cNvSpPr/>
      </dsp:nvSpPr>
      <dsp:spPr>
        <a:xfrm>
          <a:off x="3543300" y="3503562"/>
          <a:ext cx="2971800" cy="541139"/>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IN" sz="2300" b="1" kern="1200" dirty="0"/>
            <a:t>Parasites</a:t>
          </a:r>
          <a:endParaRPr lang="en-US" sz="2300" kern="1200" dirty="0"/>
        </a:p>
      </dsp:txBody>
      <dsp:txXfrm>
        <a:off x="3569716" y="3529978"/>
        <a:ext cx="2918968" cy="4883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74AEC-22B0-4915-8440-C5B89A313869}">
      <dsp:nvSpPr>
        <dsp:cNvPr id="0" name=""/>
        <dsp:cNvSpPr/>
      </dsp:nvSpPr>
      <dsp:spPr>
        <a:xfrm rot="16200000">
          <a:off x="107503" y="32605"/>
          <a:ext cx="4064000" cy="3998788"/>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58341" bIns="0" numCol="1" spcCol="1270" anchor="t" anchorCtr="0">
          <a:noAutofit/>
        </a:bodyPr>
        <a:lstStyle/>
        <a:p>
          <a:pPr marL="0" lvl="0" indent="0" algn="l" defTabSz="1822450">
            <a:lnSpc>
              <a:spcPct val="90000"/>
            </a:lnSpc>
            <a:spcBef>
              <a:spcPct val="0"/>
            </a:spcBef>
            <a:spcAft>
              <a:spcPct val="35000"/>
            </a:spcAft>
            <a:buNone/>
          </a:pPr>
          <a:r>
            <a:rPr lang="en-US" sz="4100" b="1" u="sng" kern="1200" dirty="0"/>
            <a:t>Bacteriology: </a:t>
          </a:r>
          <a:endParaRPr lang="en-US" sz="4100" kern="1200" dirty="0"/>
        </a:p>
        <a:p>
          <a:pPr marL="285750" lvl="1" indent="-285750" algn="l" defTabSz="1422400">
            <a:lnSpc>
              <a:spcPct val="90000"/>
            </a:lnSpc>
            <a:spcBef>
              <a:spcPct val="0"/>
            </a:spcBef>
            <a:spcAft>
              <a:spcPct val="15000"/>
            </a:spcAft>
            <a:buChar char="•"/>
          </a:pPr>
          <a:r>
            <a:rPr lang="en-US" sz="3200" b="1" kern="1200" dirty="0" err="1"/>
            <a:t>Treponema</a:t>
          </a:r>
          <a:r>
            <a:rPr lang="en-US" sz="3200" b="1" kern="1200" dirty="0"/>
            <a:t> </a:t>
          </a:r>
          <a:r>
            <a:rPr lang="en-US" sz="3200" b="1" kern="1200" dirty="0" err="1"/>
            <a:t>pallidum</a:t>
          </a:r>
          <a:r>
            <a:rPr lang="en-US" sz="3200" b="1" kern="1200" dirty="0"/>
            <a:t> </a:t>
          </a:r>
          <a:endParaRPr lang="en-US" sz="3200" kern="1200" dirty="0"/>
        </a:p>
        <a:p>
          <a:pPr marL="285750" lvl="1" indent="-285750" algn="l" defTabSz="1422400">
            <a:lnSpc>
              <a:spcPct val="90000"/>
            </a:lnSpc>
            <a:spcBef>
              <a:spcPct val="0"/>
            </a:spcBef>
            <a:spcAft>
              <a:spcPct val="15000"/>
            </a:spcAft>
            <a:buChar char="•"/>
          </a:pPr>
          <a:r>
            <a:rPr lang="en-US" sz="3200" b="1" kern="1200" dirty="0"/>
            <a:t>(spirochete) </a:t>
          </a:r>
          <a:endParaRPr lang="en-US" sz="3200" kern="1200" dirty="0"/>
        </a:p>
      </dsp:txBody>
      <dsp:txXfrm rot="5400000">
        <a:off x="140109" y="812799"/>
        <a:ext cx="3998788" cy="2438400"/>
      </dsp:txXfrm>
    </dsp:sp>
    <dsp:sp modelId="{D9CE22D9-5D7B-4E94-9427-BA372BBCA777}">
      <dsp:nvSpPr>
        <dsp:cNvPr id="0" name=""/>
        <dsp:cNvSpPr/>
      </dsp:nvSpPr>
      <dsp:spPr>
        <a:xfrm rot="16200000">
          <a:off x="4270248" y="32605"/>
          <a:ext cx="4064000" cy="3998788"/>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58341" bIns="0" numCol="1" spcCol="1270" anchor="t" anchorCtr="0">
          <a:noAutofit/>
        </a:bodyPr>
        <a:lstStyle/>
        <a:p>
          <a:pPr marL="0" lvl="0" indent="0" algn="l" defTabSz="1822450">
            <a:lnSpc>
              <a:spcPct val="90000"/>
            </a:lnSpc>
            <a:spcBef>
              <a:spcPct val="0"/>
            </a:spcBef>
            <a:spcAft>
              <a:spcPct val="35000"/>
            </a:spcAft>
            <a:buNone/>
          </a:pPr>
          <a:r>
            <a:rPr lang="en-US" sz="4100" b="1" u="sng" kern="1200" dirty="0"/>
            <a:t>Incubation period:  </a:t>
          </a:r>
          <a:endParaRPr lang="en-US" sz="4100" kern="1200" dirty="0"/>
        </a:p>
        <a:p>
          <a:pPr marL="285750" lvl="1" indent="-285750" algn="l" defTabSz="1422400">
            <a:lnSpc>
              <a:spcPct val="90000"/>
            </a:lnSpc>
            <a:spcBef>
              <a:spcPct val="0"/>
            </a:spcBef>
            <a:spcAft>
              <a:spcPct val="15000"/>
            </a:spcAft>
            <a:buChar char="•"/>
          </a:pPr>
          <a:r>
            <a:rPr lang="en-US" sz="3200" b="1" kern="1200" dirty="0"/>
            <a:t>10‑90 days</a:t>
          </a:r>
          <a:endParaRPr lang="en-US" sz="3200" kern="1200" dirty="0"/>
        </a:p>
        <a:p>
          <a:pPr marL="285750" lvl="1" indent="-285750" algn="l" defTabSz="1422400">
            <a:lnSpc>
              <a:spcPct val="90000"/>
            </a:lnSpc>
            <a:spcBef>
              <a:spcPct val="0"/>
            </a:spcBef>
            <a:spcAft>
              <a:spcPct val="15000"/>
            </a:spcAft>
            <a:buChar char="•"/>
          </a:pPr>
          <a:endParaRPr lang="en-US" sz="3200" kern="1200" dirty="0"/>
        </a:p>
      </dsp:txBody>
      <dsp:txXfrm rot="5400000">
        <a:off x="4302854" y="812799"/>
        <a:ext cx="3998788" cy="24384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65B9B-0E03-476D-8531-E02300875EF6}" type="datetimeFigureOut">
              <a:rPr lang="en-US" smtClean="0"/>
              <a:t>8/13/2020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4DC1D7-15D9-41D0-BA8E-660BF20DB27F}" type="slidenum">
              <a:rPr lang="en-US" smtClean="0"/>
              <a:t>‹#›</a:t>
            </a:fld>
            <a:endParaRPr lang="en-US"/>
          </a:p>
        </p:txBody>
      </p:sp>
    </p:spTree>
    <p:extLst>
      <p:ext uri="{BB962C8B-B14F-4D97-AF65-F5344CB8AC3E}">
        <p14:creationId xmlns:p14="http://schemas.microsoft.com/office/powerpoint/2010/main" val="2014992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4DC1D7-15D9-41D0-BA8E-660BF20DB27F}" type="slidenum">
              <a:rPr lang="en-US" smtClean="0"/>
              <a:t>1</a:t>
            </a:fld>
            <a:endParaRPr lang="en-US"/>
          </a:p>
        </p:txBody>
      </p:sp>
    </p:spTree>
    <p:extLst>
      <p:ext uri="{BB962C8B-B14F-4D97-AF65-F5344CB8AC3E}">
        <p14:creationId xmlns:p14="http://schemas.microsoft.com/office/powerpoint/2010/main" val="2849990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3491" y="796631"/>
            <a:ext cx="6251304" cy="2700706"/>
          </a:xfrm>
        </p:spPr>
        <p:txBody>
          <a:bodyPr bIns="0"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443491" y="3497337"/>
            <a:ext cx="6251304" cy="1011489"/>
          </a:xfrm>
        </p:spPr>
        <p:txBody>
          <a:bodyPr tIns="91440" bIns="91440">
            <a:normAutofit/>
          </a:bodyPr>
          <a:lstStyle>
            <a:lvl1pPr marL="0" indent="0" algn="ct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12DDEF-3FED-41A8-AE89-7E5948282F64}" type="datetime1">
              <a:rPr lang="en-US" smtClean="0"/>
              <a:t>8/13/2020</a:t>
            </a:fld>
            <a:endParaRPr lang="en-US"/>
          </a:p>
        </p:txBody>
      </p:sp>
      <p:sp>
        <p:nvSpPr>
          <p:cNvPr id="5" name="Footer Placeholder 4"/>
          <p:cNvSpPr>
            <a:spLocks noGrp="1"/>
          </p:cNvSpPr>
          <p:nvPr>
            <p:ph type="ftr" sz="quarter" idx="11"/>
          </p:nvPr>
        </p:nvSpPr>
        <p:spPr>
          <a:xfrm>
            <a:off x="1443490" y="329308"/>
            <a:ext cx="3719283" cy="309201"/>
          </a:xfrm>
        </p:spPr>
        <p:txBody>
          <a:bodyPr/>
          <a:lstStyle/>
          <a:p>
            <a:r>
              <a:rPr lang="en-US"/>
              <a:t>Ms. Priyanka Waghmare, Assistant Professor, Dept. of OBG Nsg, SNC, SVDU</a:t>
            </a:r>
          </a:p>
        </p:txBody>
      </p:sp>
      <p:sp>
        <p:nvSpPr>
          <p:cNvPr id="6" name="Slide Number Placeholder 5"/>
          <p:cNvSpPr>
            <a:spLocks noGrp="1"/>
          </p:cNvSpPr>
          <p:nvPr>
            <p:ph type="sldNum" sz="quarter" idx="12"/>
          </p:nvPr>
        </p:nvSpPr>
        <p:spPr>
          <a:xfrm>
            <a:off x="477760" y="798973"/>
            <a:ext cx="802005" cy="50357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8454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1DFB0-5C9E-44AD-A371-6F4F51E0B172}" type="datetime1">
              <a:rPr lang="en-US" smtClean="0"/>
              <a:t>8/13/2020</a:t>
            </a:fld>
            <a:endParaRPr lang="en-US"/>
          </a:p>
        </p:txBody>
      </p:sp>
      <p:sp>
        <p:nvSpPr>
          <p:cNvPr id="5" name="Footer Placeholder 4"/>
          <p:cNvSpPr>
            <a:spLocks noGrp="1"/>
          </p:cNvSpPr>
          <p:nvPr>
            <p:ph type="ftr" sz="quarter" idx="11"/>
          </p:nvPr>
        </p:nvSpPr>
        <p:spPr/>
        <p:txBody>
          <a:bodyPr/>
          <a:lstStyle/>
          <a:p>
            <a:r>
              <a:rPr lang="en-US"/>
              <a:t>Ms. Priyanka Waghmare, Assistant Professor, Dept. of OBG Nsg, SNC, SVDU</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266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373"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2" y="798974"/>
            <a:ext cx="4985762"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19F61C-5866-4DF0-8873-CC58354FD5DF}" type="datetime1">
              <a:rPr lang="en-US" smtClean="0"/>
              <a:t>8/13/2020</a:t>
            </a:fld>
            <a:endParaRPr lang="en-US"/>
          </a:p>
        </p:txBody>
      </p:sp>
      <p:sp>
        <p:nvSpPr>
          <p:cNvPr id="5" name="Footer Placeholder 4"/>
          <p:cNvSpPr>
            <a:spLocks noGrp="1"/>
          </p:cNvSpPr>
          <p:nvPr>
            <p:ph type="ftr" sz="quarter" idx="11"/>
          </p:nvPr>
        </p:nvSpPr>
        <p:spPr/>
        <p:txBody>
          <a:bodyPr/>
          <a:lstStyle/>
          <a:p>
            <a:r>
              <a:rPr lang="en-US"/>
              <a:t>Ms. Priyanka Waghmare, Assistant Professor, Dept. of OBG Nsg, SNC, SVDU</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25321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27B9B212-D4EC-4286-B928-A10471E323AA}" type="datetime1">
              <a:rPr lang="en-US" smtClean="0"/>
              <a:t>8/13/2020</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t>Ms. Priyanka Waghmare, Assistant Professor, Dept. of OBG Nsg, SNC, SVDU</a:t>
            </a: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FBCCAB66-6274-4306-8636-B114CBE60181}" type="slidenum">
              <a:rPr lang="ar-EG"/>
              <a:pPr/>
              <a:t>‹#›</a:t>
            </a:fld>
            <a:endParaRPr lang="en-US"/>
          </a:p>
        </p:txBody>
      </p:sp>
    </p:spTree>
    <p:extLst>
      <p:ext uri="{BB962C8B-B14F-4D97-AF65-F5344CB8AC3E}">
        <p14:creationId xmlns:p14="http://schemas.microsoft.com/office/powerpoint/2010/main" val="1946205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B709E-CCE1-4C03-BBEC-AC59B2FD60A8}" type="datetime1">
              <a:rPr lang="en-US" smtClean="0"/>
              <a:t>8/13/2020</a:t>
            </a:fld>
            <a:endParaRPr lang="en-US"/>
          </a:p>
        </p:txBody>
      </p:sp>
      <p:sp>
        <p:nvSpPr>
          <p:cNvPr id="5" name="Footer Placeholder 4"/>
          <p:cNvSpPr>
            <a:spLocks noGrp="1"/>
          </p:cNvSpPr>
          <p:nvPr>
            <p:ph type="ftr" sz="quarter" idx="11"/>
          </p:nvPr>
        </p:nvSpPr>
        <p:spPr/>
        <p:txBody>
          <a:bodyPr/>
          <a:lstStyle/>
          <a:p>
            <a:r>
              <a:rPr lang="en-US"/>
              <a:t>Ms. Priyanka Waghmare, Assistant Professor, Dept. of OBG Nsg, SNC, SVDU</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9949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2" y="1756130"/>
            <a:ext cx="6251302" cy="1952270"/>
          </a:xfrm>
        </p:spPr>
        <p:txBody>
          <a:bodyPr anchor="b">
            <a:normAutofit/>
          </a:bodyPr>
          <a:lstStyle>
            <a:lvl1pPr algn="ctr">
              <a:defRPr sz="3200"/>
            </a:lvl1pPr>
          </a:lstStyle>
          <a:p>
            <a:r>
              <a:rPr lang="en-US"/>
              <a:t>Click to edit Master title style</a:t>
            </a:r>
            <a:endParaRPr lang="en-US" dirty="0"/>
          </a:p>
        </p:txBody>
      </p:sp>
      <p:sp>
        <p:nvSpPr>
          <p:cNvPr id="3" name="Text Placeholder 2"/>
          <p:cNvSpPr>
            <a:spLocks noGrp="1"/>
          </p:cNvSpPr>
          <p:nvPr>
            <p:ph type="body" idx="1"/>
          </p:nvPr>
        </p:nvSpPr>
        <p:spPr>
          <a:xfrm>
            <a:off x="1434318" y="3708400"/>
            <a:ext cx="6251302" cy="1110725"/>
          </a:xfrm>
        </p:spPr>
        <p:txBody>
          <a:bodyPr tIns="91440">
            <a:normAutofit/>
          </a:bodyP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42540-7634-46E4-8DA4-6304E3039BB0}" type="datetime1">
              <a:rPr lang="en-US" smtClean="0"/>
              <a:t>8/13/2020</a:t>
            </a:fld>
            <a:endParaRPr lang="en-US"/>
          </a:p>
        </p:txBody>
      </p:sp>
      <p:sp>
        <p:nvSpPr>
          <p:cNvPr id="5" name="Footer Placeholder 4"/>
          <p:cNvSpPr>
            <a:spLocks noGrp="1"/>
          </p:cNvSpPr>
          <p:nvPr>
            <p:ph type="ftr" sz="quarter" idx="11"/>
          </p:nvPr>
        </p:nvSpPr>
        <p:spPr/>
        <p:txBody>
          <a:bodyPr/>
          <a:lstStyle/>
          <a:p>
            <a:r>
              <a:rPr lang="en-US"/>
              <a:t>Ms. Priyanka Waghmare, Assistant Professor, Dept. of OBG Nsg, SNC, SVDU</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9494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25130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1" y="2013936"/>
            <a:ext cx="2965632"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9162" y="2013936"/>
            <a:ext cx="2965424"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A9FE63-658B-40C4-B0AD-FCB2FA189D9C}" type="datetime1">
              <a:rPr lang="en-US" smtClean="0"/>
              <a:t>8/13/2020</a:t>
            </a:fld>
            <a:endParaRPr lang="en-US"/>
          </a:p>
        </p:txBody>
      </p:sp>
      <p:sp>
        <p:nvSpPr>
          <p:cNvPr id="6" name="Footer Placeholder 5"/>
          <p:cNvSpPr>
            <a:spLocks noGrp="1"/>
          </p:cNvSpPr>
          <p:nvPr>
            <p:ph type="ftr" sz="quarter" idx="11"/>
          </p:nvPr>
        </p:nvSpPr>
        <p:spPr/>
        <p:txBody>
          <a:bodyPr/>
          <a:lstStyle/>
          <a:p>
            <a:r>
              <a:rPr lang="en-US"/>
              <a:t>Ms. Priyanka Waghmare, Assistant Professor, Dept. of OBG Nsg, SNC, SVDU</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8143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164"/>
            <a:ext cx="62513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2965631"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2965631"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9270" y="2023004"/>
            <a:ext cx="2965523"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9270" y="2821491"/>
            <a:ext cx="2965523"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2C788F-35D5-463C-B7DA-E3A0EABF2C47}" type="datetime1">
              <a:rPr lang="en-US" smtClean="0"/>
              <a:t>8/13/2020</a:t>
            </a:fld>
            <a:endParaRPr lang="en-US"/>
          </a:p>
        </p:txBody>
      </p:sp>
      <p:sp>
        <p:nvSpPr>
          <p:cNvPr id="8" name="Footer Placeholder 7"/>
          <p:cNvSpPr>
            <a:spLocks noGrp="1"/>
          </p:cNvSpPr>
          <p:nvPr>
            <p:ph type="ftr" sz="quarter" idx="11"/>
          </p:nvPr>
        </p:nvSpPr>
        <p:spPr/>
        <p:txBody>
          <a:bodyPr/>
          <a:lstStyle/>
          <a:p>
            <a:r>
              <a:rPr lang="en-US"/>
              <a:t>Ms. Priyanka Waghmare, Assistant Professor, Dept. of OBG Nsg, SNC, SVDU</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9340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A36942-443F-49D3-A0CB-CED48E9D5BA3}" type="datetime1">
              <a:rPr lang="en-US" smtClean="0"/>
              <a:t>8/13/2020</a:t>
            </a:fld>
            <a:endParaRPr lang="en-US"/>
          </a:p>
        </p:txBody>
      </p:sp>
      <p:sp>
        <p:nvSpPr>
          <p:cNvPr id="4" name="Footer Placeholder 3"/>
          <p:cNvSpPr>
            <a:spLocks noGrp="1"/>
          </p:cNvSpPr>
          <p:nvPr>
            <p:ph type="ftr" sz="quarter" idx="11"/>
          </p:nvPr>
        </p:nvSpPr>
        <p:spPr/>
        <p:txBody>
          <a:bodyPr/>
          <a:lstStyle/>
          <a:p>
            <a:r>
              <a:rPr lang="en-US"/>
              <a:t>Ms. Priyanka Waghmare, Assistant Professor, Dept. of OBG Nsg, SNC, SVDU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240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D58C8-0B93-48AC-B8BC-C0A2A4FE44B4}" type="datetime1">
              <a:rPr lang="en-US" smtClean="0"/>
              <a:t>8/13/2020</a:t>
            </a:fld>
            <a:endParaRPr lang="en-US"/>
          </a:p>
        </p:txBody>
      </p:sp>
      <p:sp>
        <p:nvSpPr>
          <p:cNvPr id="3" name="Footer Placeholder 2"/>
          <p:cNvSpPr>
            <a:spLocks noGrp="1"/>
          </p:cNvSpPr>
          <p:nvPr>
            <p:ph type="ftr" sz="quarter" idx="11"/>
          </p:nvPr>
        </p:nvSpPr>
        <p:spPr/>
        <p:txBody>
          <a:bodyPr/>
          <a:lstStyle/>
          <a:p>
            <a:r>
              <a:rPr lang="en-US"/>
              <a:t>Ms. Priyanka Waghmare, Assistant Professor, Dept. of OBG Nsg, SNC, SVDU</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635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406519"/>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506719"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1501"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37F0B52-CD53-43CB-BA6D-26F47214F4A9}" type="datetime1">
              <a:rPr lang="en-US" smtClean="0"/>
              <a:t>8/13/2020</a:t>
            </a:fld>
            <a:endParaRPr lang="en-US"/>
          </a:p>
        </p:txBody>
      </p:sp>
      <p:sp>
        <p:nvSpPr>
          <p:cNvPr id="6" name="Footer Placeholder 5"/>
          <p:cNvSpPr>
            <a:spLocks noGrp="1"/>
          </p:cNvSpPr>
          <p:nvPr>
            <p:ph type="ftr" sz="quarter" idx="11"/>
          </p:nvPr>
        </p:nvSpPr>
        <p:spPr/>
        <p:txBody>
          <a:bodyPr/>
          <a:lstStyle/>
          <a:p>
            <a:r>
              <a:rPr lang="en-US"/>
              <a:t>Ms. Priyanka Waghmare, Assistant Professor, Dept. of OBG Nsg, SNC, SVDU</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0634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9" y="1129513"/>
            <a:ext cx="308049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defTabSz="914400">
              <a:spcBef>
                <a:spcPts val="1800"/>
              </a:spcBef>
            </a:pPr>
            <a:r>
              <a:rPr lang="en-US"/>
              <a:t>Click icon to add picture</a:t>
            </a:r>
            <a:endParaRPr lang="en-US" dirty="0"/>
          </a:p>
        </p:txBody>
      </p:sp>
      <p:sp>
        <p:nvSpPr>
          <p:cNvPr id="4" name="Text Placeholder 3"/>
          <p:cNvSpPr>
            <a:spLocks noGrp="1"/>
          </p:cNvSpPr>
          <p:nvPr>
            <p:ph type="body" sz="half" idx="2"/>
          </p:nvPr>
        </p:nvSpPr>
        <p:spPr>
          <a:xfrm>
            <a:off x="1443492" y="3145992"/>
            <a:ext cx="3076077"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082905" cy="320123"/>
          </a:xfrm>
        </p:spPr>
        <p:txBody>
          <a:bodyPr/>
          <a:lstStyle>
            <a:lvl1pPr algn="l">
              <a:defRPr/>
            </a:lvl1pPr>
          </a:lstStyle>
          <a:p>
            <a:fld id="{5AEC0CBF-686F-4406-83B3-D0E0BA47777D}" type="datetime1">
              <a:rPr lang="en-US" smtClean="0"/>
              <a:t>8/13/2020</a:t>
            </a:fld>
            <a:endParaRPr lang="en-US"/>
          </a:p>
        </p:txBody>
      </p:sp>
      <p:sp>
        <p:nvSpPr>
          <p:cNvPr id="6" name="Footer Placeholder 5"/>
          <p:cNvSpPr>
            <a:spLocks noGrp="1"/>
          </p:cNvSpPr>
          <p:nvPr>
            <p:ph type="ftr" sz="quarter" idx="11"/>
          </p:nvPr>
        </p:nvSpPr>
        <p:spPr>
          <a:xfrm>
            <a:off x="1437530" y="318641"/>
            <a:ext cx="3082083" cy="320931"/>
          </a:xfrm>
        </p:spPr>
        <p:txBody>
          <a:bodyPr/>
          <a:lstStyle/>
          <a:p>
            <a:r>
              <a:rPr lang="en-US"/>
              <a:t>Ms. Priyanka Waghmare, Assistant Professor, Dept. of OBG Nsg, SNC, SVDU</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3707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3622291"/>
            <a:ext cx="9144000" cy="251227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p:nvPicPr>
        <p:blipFill rotWithShape="1">
          <a:blip r:embed="rId14">
            <a:extLst>
              <a:ext uri="{28A0092B-C50C-407E-A947-70E740481C1C}">
                <a14:useLocalDpi xmlns:a14="http://schemas.microsoft.com/office/drawing/2010/main" val="0"/>
              </a:ext>
            </a:extLst>
          </a:blip>
          <a:srcRect t="2769" b="-2769"/>
          <a:stretch/>
        </p:blipFill>
        <p:spPr>
          <a:xfrm>
            <a:off x="0" y="6135624"/>
            <a:ext cx="9144000" cy="742950"/>
          </a:xfrm>
          <a:prstGeom prst="rect">
            <a:avLst/>
          </a:prstGeom>
        </p:spPr>
      </p:pic>
      <p:sp>
        <p:nvSpPr>
          <p:cNvPr id="2" name="Title Placeholder 1"/>
          <p:cNvSpPr>
            <a:spLocks noGrp="1"/>
          </p:cNvSpPr>
          <p:nvPr>
            <p:ph type="title"/>
          </p:nvPr>
        </p:nvSpPr>
        <p:spPr>
          <a:xfrm>
            <a:off x="1443491" y="804520"/>
            <a:ext cx="6251303"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25130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2650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15616A1-2AC6-4C4B-A0CD-3D29B98F402A}" type="datetime1">
              <a:rPr lang="en-US" smtClean="0"/>
              <a:t>8/13/2020</a:t>
            </a:fld>
            <a:endParaRPr lang="en-US"/>
          </a:p>
        </p:txBody>
      </p:sp>
      <p:sp>
        <p:nvSpPr>
          <p:cNvPr id="5" name="Footer Placeholder 4"/>
          <p:cNvSpPr>
            <a:spLocks noGrp="1"/>
          </p:cNvSpPr>
          <p:nvPr>
            <p:ph type="ftr" sz="quarter" idx="3"/>
          </p:nvPr>
        </p:nvSpPr>
        <p:spPr>
          <a:xfrm>
            <a:off x="1443491" y="329308"/>
            <a:ext cx="3719283"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Ms. Priyanka Waghmare, Assistant Professor, Dept. of OBG Nsg, SNC, SVDU</a:t>
            </a: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B6F15528-21DE-4FAA-801E-634DDDAF4B2B}" type="slidenum">
              <a:rPr lang="en-US" smtClean="0"/>
              <a:pPr/>
              <a:t>‹#›</a:t>
            </a:fld>
            <a:endParaRPr lang="en-US"/>
          </a:p>
        </p:txBody>
      </p:sp>
      <p:cxnSp>
        <p:nvCxnSpPr>
          <p:cNvPr id="12" name="Straight Connector 11"/>
          <p:cNvCxnSpPr/>
          <p:nvPr/>
        </p:nvCxnSpPr>
        <p:spPr>
          <a:xfrm>
            <a:off x="0" y="6144768"/>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0494989"/>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sldNum="0" hdr="0" dt="0"/>
  <p:txStyles>
    <p:titleStyle>
      <a:lvl1pPr algn="ctr" defTabSz="6858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www.becomehealthynow.com/conditions/images/chancroid.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Doxycycline" TargetMode="External"/><Relationship Id="rId2" Type="http://schemas.openxmlformats.org/officeDocument/2006/relationships/hyperlink" Target="http://en.wikipedia.org/wiki/Azithromycin" TargetMode="External"/><Relationship Id="rId1" Type="http://schemas.openxmlformats.org/officeDocument/2006/relationships/slideLayout" Target="../slideLayouts/slideLayout2.xml"/><Relationship Id="rId4" Type="http://schemas.openxmlformats.org/officeDocument/2006/relationships/hyperlink" Target="http://en.wikipedia.org/wiki/Tetracycline"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75441"/>
            <a:ext cx="8229600" cy="1752600"/>
          </a:xfrm>
        </p:spPr>
        <p:txBody>
          <a:bodyPr>
            <a:noAutofit/>
          </a:bodyPr>
          <a:lstStyle/>
          <a:p>
            <a:r>
              <a:rPr sz="3600" dirty="0"/>
              <a:t>REPRODUCTIVE TRACT INFECTION  &amp; SEXUAL TRANSMITTED DISEASES</a:t>
            </a:r>
            <a:endParaRPr lang="en-US" sz="3600" dirty="0"/>
          </a:p>
        </p:txBody>
      </p:sp>
      <p:sp>
        <p:nvSpPr>
          <p:cNvPr id="4" name="Footer Placeholder 3"/>
          <p:cNvSpPr>
            <a:spLocks noGrp="1"/>
          </p:cNvSpPr>
          <p:nvPr>
            <p:ph type="ftr" sz="quarter" idx="11"/>
          </p:nvPr>
        </p:nvSpPr>
        <p:spPr>
          <a:xfrm>
            <a:off x="2743200" y="6172200"/>
            <a:ext cx="3962400" cy="457200"/>
          </a:xfrm>
        </p:spPr>
        <p:txBody>
          <a:bodyPr/>
          <a:lstStyle/>
          <a:p>
            <a:pPr algn="ctr"/>
            <a:r>
              <a:rPr lang="en-US" dirty="0"/>
              <a:t>Ms. Priyanka Waghmare, Assistant Professor, Dept. of OBG </a:t>
            </a:r>
            <a:r>
              <a:rPr lang="en-US" dirty="0" err="1"/>
              <a:t>Nsg</a:t>
            </a:r>
            <a:r>
              <a:rPr lang="en-US" dirty="0"/>
              <a:t>, SNC, SVDU</a:t>
            </a:r>
          </a:p>
        </p:txBody>
      </p:sp>
      <p:pic>
        <p:nvPicPr>
          <p:cNvPr id="3" name="Picture 2" descr="suv_logo"/>
          <p:cNvPicPr>
            <a:picLocks noChangeAspect="1" noChangeArrowheads="1"/>
          </p:cNvPicPr>
          <p:nvPr/>
        </p:nvPicPr>
        <p:blipFill>
          <a:blip r:embed="rId3"/>
          <a:srcRect/>
          <a:stretch>
            <a:fillRect/>
          </a:stretch>
        </p:blipFill>
        <p:spPr bwMode="auto">
          <a:xfrm>
            <a:off x="7010400" y="116632"/>
            <a:ext cx="1954088" cy="2245568"/>
          </a:xfrm>
          <a:prstGeom prst="rect">
            <a:avLst/>
          </a:prstGeom>
          <a:noFill/>
          <a:ln>
            <a:noFill/>
          </a:ln>
          <a:effectLst>
            <a:outerShdw blurRad="292100" dist="139700" dir="2700000" algn="ctr" rotWithShape="0">
              <a:srgbClr val="000000">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88900" algn="ctr">
                <a:solidFill>
                  <a:srgbClr val="FFFFFF"/>
                </a:solidFill>
                <a:round/>
                <a:headEnd/>
                <a:tailEnd/>
              </a14:hiddenLine>
            </a:ext>
          </a:extLst>
        </p:spPr>
      </p:pic>
      <p:sp>
        <p:nvSpPr>
          <p:cNvPr id="5" name="TextBox 4">
            <a:extLst>
              <a:ext uri="{FF2B5EF4-FFF2-40B4-BE49-F238E27FC236}">
                <a16:creationId xmlns:a16="http://schemas.microsoft.com/office/drawing/2014/main" id="{DA8AB34B-D291-4008-854E-13C9754BE98E}"/>
              </a:ext>
            </a:extLst>
          </p:cNvPr>
          <p:cNvSpPr txBox="1"/>
          <p:nvPr/>
        </p:nvSpPr>
        <p:spPr>
          <a:xfrm>
            <a:off x="3810001" y="3991928"/>
            <a:ext cx="4563120" cy="1477328"/>
          </a:xfrm>
          <a:prstGeom prst="rect">
            <a:avLst/>
          </a:prstGeom>
          <a:noFill/>
        </p:spPr>
        <p:txBody>
          <a:bodyPr wrap="square" rtlCol="0">
            <a:spAutoFit/>
          </a:bodyPr>
          <a:lstStyle/>
          <a:p>
            <a:pPr algn="ctr"/>
            <a:r>
              <a:rPr lang="en-IN" dirty="0"/>
              <a:t>Priyanka R. Waghmare </a:t>
            </a:r>
          </a:p>
          <a:p>
            <a:pPr algn="ctr"/>
            <a:r>
              <a:rPr lang="en-IN" dirty="0"/>
              <a:t>Assistant Professor, OBG </a:t>
            </a:r>
            <a:r>
              <a:rPr lang="en-IN" dirty="0" err="1"/>
              <a:t>Nsg</a:t>
            </a:r>
            <a:endParaRPr lang="en-IN" dirty="0"/>
          </a:p>
          <a:p>
            <a:pPr algn="ctr"/>
            <a:r>
              <a:rPr lang="en-IN" dirty="0"/>
              <a:t>Sumandeep Nursing College</a:t>
            </a:r>
          </a:p>
          <a:p>
            <a:pPr algn="ctr"/>
            <a:r>
              <a:rPr lang="en-IN" dirty="0"/>
              <a:t>SVDU  </a:t>
            </a:r>
          </a:p>
          <a:p>
            <a:pPr algn="ct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0398"/>
            <a:ext cx="8305800" cy="5719401"/>
          </a:xfrm>
        </p:spPr>
        <p:txBody>
          <a:bodyPr>
            <a:noAutofit/>
          </a:bodyPr>
          <a:lstStyle/>
          <a:p>
            <a:pPr>
              <a:lnSpc>
                <a:spcPct val="100000"/>
              </a:lnSpc>
            </a:pPr>
            <a:r>
              <a:rPr lang="en-US" sz="2400" dirty="0"/>
              <a:t>The diagnosis is to be confirmed by</a:t>
            </a:r>
          </a:p>
          <a:p>
            <a:pPr>
              <a:lnSpc>
                <a:spcPct val="100000"/>
              </a:lnSpc>
            </a:pPr>
            <a:r>
              <a:rPr lang="en-US" sz="2400" dirty="0"/>
              <a:t>bacteriological identification of intracellular Gram-negative </a:t>
            </a:r>
            <a:r>
              <a:rPr lang="en-US" sz="2400" dirty="0" err="1"/>
              <a:t>diplococci</a:t>
            </a:r>
            <a:r>
              <a:rPr lang="en-US" sz="2400" dirty="0"/>
              <a:t> from urethral or cervical smear. </a:t>
            </a:r>
          </a:p>
          <a:p>
            <a:pPr>
              <a:lnSpc>
                <a:spcPct val="100000"/>
              </a:lnSpc>
            </a:pPr>
            <a:r>
              <a:rPr lang="en-US" sz="2400" dirty="0"/>
              <a:t>Serological test is to be done to exclude concurrent syphilitic infection. </a:t>
            </a:r>
            <a:endParaRPr lang="en-US" altLang="zh-CN" sz="2400" u="sng" dirty="0">
              <a:solidFill>
                <a:srgbClr val="FF0000"/>
              </a:solidFill>
              <a:ea typeface="SimSun" pitchFamily="2" charset="-122"/>
            </a:endParaRPr>
          </a:p>
          <a:p>
            <a:pPr marL="609600" indent="-609600">
              <a:lnSpc>
                <a:spcPct val="100000"/>
              </a:lnSpc>
              <a:buNone/>
            </a:pPr>
            <a:r>
              <a:rPr lang="en-US" altLang="zh-CN" sz="2400" u="sng" dirty="0">
                <a:solidFill>
                  <a:srgbClr val="FF0000"/>
                </a:solidFill>
                <a:ea typeface="SimSun" pitchFamily="2" charset="-122"/>
              </a:rPr>
              <a:t>Test for cure</a:t>
            </a:r>
          </a:p>
          <a:p>
            <a:pPr marL="609600" indent="-609600">
              <a:lnSpc>
                <a:spcPct val="100000"/>
              </a:lnSpc>
            </a:pPr>
            <a:r>
              <a:rPr lang="en-US" altLang="zh-CN" sz="2400" dirty="0">
                <a:ea typeface="SimSun" pitchFamily="2" charset="-122"/>
              </a:rPr>
              <a:t> swabs from urethra, vagina, cervix</a:t>
            </a:r>
            <a:r>
              <a:rPr lang="ar-EG" altLang="zh-CN" sz="2400" dirty="0"/>
              <a:t>. </a:t>
            </a:r>
          </a:p>
          <a:p>
            <a:pPr marL="609600" indent="-609600">
              <a:lnSpc>
                <a:spcPct val="100000"/>
              </a:lnSpc>
              <a:buNone/>
            </a:pPr>
            <a:r>
              <a:rPr lang="en-US" altLang="zh-CN" sz="2400" dirty="0">
                <a:ea typeface="SimSun" pitchFamily="2" charset="-122"/>
              </a:rPr>
              <a:t>        Adequate treatment till at least one test of cure</a:t>
            </a:r>
            <a:endParaRPr lang="en-US" altLang="zh-CN" sz="2400" dirty="0"/>
          </a:p>
          <a:p>
            <a:pPr marL="609600" indent="-609600">
              <a:lnSpc>
                <a:spcPct val="100000"/>
              </a:lnSpc>
            </a:pPr>
            <a:r>
              <a:rPr lang="en-US" altLang="zh-CN" sz="2400" dirty="0">
                <a:ea typeface="SimSun" pitchFamily="2" charset="-122"/>
              </a:rPr>
              <a:t>Serologic tests for syphilis must be done after 3 months as it may be associated but suppressed by treatment of gonorrhea</a:t>
            </a:r>
            <a:endParaRPr lang="en-US" sz="2400" dirty="0"/>
          </a:p>
        </p:txBody>
      </p:sp>
      <p:sp>
        <p:nvSpPr>
          <p:cNvPr id="2" name="Footer Placeholder 1"/>
          <p:cNvSpPr>
            <a:spLocks noGrp="1"/>
          </p:cNvSpPr>
          <p:nvPr>
            <p:ph type="ftr" sz="quarter" idx="11"/>
          </p:nvPr>
        </p:nvSpPr>
        <p:spPr>
          <a:xfrm>
            <a:off x="2362200" y="6248401"/>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rmAutofit fontScale="92500" lnSpcReduction="10000"/>
          </a:bodyPr>
          <a:lstStyle/>
          <a:p>
            <a:pPr marL="609600" indent="-609600">
              <a:lnSpc>
                <a:spcPct val="120000"/>
              </a:lnSpc>
              <a:buNone/>
            </a:pPr>
            <a:r>
              <a:rPr lang="en-US" sz="2400" u="sng" dirty="0">
                <a:solidFill>
                  <a:srgbClr val="FF3399"/>
                </a:solidFill>
              </a:rPr>
              <a:t> </a:t>
            </a:r>
            <a:r>
              <a:rPr lang="en-US" sz="3200" u="sng" dirty="0">
                <a:solidFill>
                  <a:srgbClr val="FF0000"/>
                </a:solidFill>
              </a:rPr>
              <a:t>In adult female:</a:t>
            </a:r>
            <a:r>
              <a:rPr lang="en-US" sz="2400" u="sng" dirty="0">
                <a:solidFill>
                  <a:srgbClr val="FF0000"/>
                </a:solidFill>
              </a:rPr>
              <a:t> </a:t>
            </a:r>
            <a:endParaRPr lang="en-US" sz="2400" dirty="0">
              <a:solidFill>
                <a:srgbClr val="FF0000"/>
              </a:solidFill>
            </a:endParaRPr>
          </a:p>
          <a:p>
            <a:pPr marL="609600" indent="-609600">
              <a:lnSpc>
                <a:spcPct val="120000"/>
              </a:lnSpc>
              <a:buNone/>
            </a:pPr>
            <a:r>
              <a:rPr lang="en-US" sz="2400" dirty="0"/>
              <a:t>  * </a:t>
            </a:r>
            <a:r>
              <a:rPr lang="en-US" sz="2400" u="sng" dirty="0"/>
              <a:t>Sites commonly affected are:</a:t>
            </a:r>
            <a:r>
              <a:rPr lang="en-US" sz="2400" dirty="0"/>
              <a:t> part of urethra and </a:t>
            </a:r>
            <a:r>
              <a:rPr lang="en-US" sz="2400" dirty="0" err="1"/>
              <a:t>parauretheral</a:t>
            </a:r>
            <a:r>
              <a:rPr lang="en-US" sz="2400" dirty="0"/>
              <a:t> gland,  cervix, rectum and fallopian tube</a:t>
            </a:r>
            <a:endParaRPr lang="en-US" sz="2400" i="1" dirty="0"/>
          </a:p>
          <a:p>
            <a:pPr marL="609600" indent="-609600">
              <a:lnSpc>
                <a:spcPct val="120000"/>
              </a:lnSpc>
              <a:buNone/>
            </a:pPr>
            <a:r>
              <a:rPr lang="en-US" sz="2400" i="1" dirty="0"/>
              <a:t>  * </a:t>
            </a:r>
            <a:r>
              <a:rPr lang="en-US" sz="2400" u="sng" dirty="0"/>
              <a:t>Sites less commonly affected are:</a:t>
            </a:r>
            <a:r>
              <a:rPr lang="en-US" sz="2400" dirty="0"/>
              <a:t> vulva, vagina, and bladder</a:t>
            </a:r>
          </a:p>
          <a:p>
            <a:pPr marL="609600" indent="-609600">
              <a:lnSpc>
                <a:spcPct val="120000"/>
              </a:lnSpc>
              <a:buNone/>
            </a:pPr>
            <a:endParaRPr lang="en-US" sz="2400" u="sng" dirty="0"/>
          </a:p>
          <a:p>
            <a:pPr marL="609600" indent="-609600">
              <a:lnSpc>
                <a:spcPct val="120000"/>
              </a:lnSpc>
              <a:buNone/>
            </a:pPr>
            <a:r>
              <a:rPr lang="en-US" sz="2400" u="sng" dirty="0">
                <a:solidFill>
                  <a:srgbClr val="FF0000"/>
                </a:solidFill>
              </a:rPr>
              <a:t>Complications:</a:t>
            </a:r>
            <a:endParaRPr lang="en-US" sz="2400" dirty="0">
              <a:solidFill>
                <a:srgbClr val="FF0000"/>
              </a:solidFill>
            </a:endParaRPr>
          </a:p>
          <a:p>
            <a:pPr marL="609600" indent="-609600">
              <a:lnSpc>
                <a:spcPct val="120000"/>
              </a:lnSpc>
              <a:buNone/>
            </a:pPr>
            <a:r>
              <a:rPr lang="en-US" sz="2400" dirty="0"/>
              <a:t> - </a:t>
            </a:r>
            <a:r>
              <a:rPr lang="en-US" sz="2400" dirty="0" err="1"/>
              <a:t>Bartholin</a:t>
            </a:r>
            <a:r>
              <a:rPr lang="en-US" sz="2400" dirty="0"/>
              <a:t> or </a:t>
            </a:r>
            <a:r>
              <a:rPr lang="en-US" sz="2400" dirty="0" err="1"/>
              <a:t>Skene's</a:t>
            </a:r>
            <a:r>
              <a:rPr lang="en-US" sz="2400" dirty="0"/>
              <a:t> abscess	</a:t>
            </a:r>
          </a:p>
          <a:p>
            <a:pPr marL="609600" indent="-609600">
              <a:lnSpc>
                <a:spcPct val="120000"/>
              </a:lnSpc>
              <a:buNone/>
            </a:pPr>
            <a:r>
              <a:rPr lang="en-US" sz="2400" dirty="0"/>
              <a:t>-  </a:t>
            </a:r>
            <a:r>
              <a:rPr lang="en-US" sz="2400" dirty="0" err="1"/>
              <a:t>Salpingitis</a:t>
            </a:r>
            <a:r>
              <a:rPr lang="en-US" sz="2400" dirty="0"/>
              <a:t>          </a:t>
            </a:r>
          </a:p>
          <a:p>
            <a:pPr marL="609600" indent="-609600">
              <a:lnSpc>
                <a:spcPct val="120000"/>
              </a:lnSpc>
              <a:buNone/>
            </a:pPr>
            <a:r>
              <a:rPr lang="en-US" sz="2400" dirty="0"/>
              <a:t> - </a:t>
            </a:r>
            <a:r>
              <a:rPr lang="en-US" sz="2400" dirty="0" err="1"/>
              <a:t>Hydrosalpinx</a:t>
            </a:r>
            <a:r>
              <a:rPr lang="en-US" sz="2400" dirty="0"/>
              <a:t> and </a:t>
            </a:r>
            <a:r>
              <a:rPr lang="en-US" sz="2400" dirty="0" err="1"/>
              <a:t>pyosalpinx</a:t>
            </a:r>
            <a:endParaRPr lang="en-US" sz="2400" dirty="0"/>
          </a:p>
          <a:p>
            <a:pPr marL="609600" indent="-609600">
              <a:lnSpc>
                <a:spcPct val="120000"/>
              </a:lnSpc>
              <a:buNone/>
            </a:pPr>
            <a:r>
              <a:rPr lang="en-US" sz="2400" dirty="0"/>
              <a:t> - Tubal block                                         </a:t>
            </a:r>
          </a:p>
          <a:p>
            <a:pPr marL="609600" indent="-609600">
              <a:lnSpc>
                <a:spcPct val="120000"/>
              </a:lnSpc>
              <a:buNone/>
            </a:pPr>
            <a:r>
              <a:rPr lang="en-US" sz="2400" dirty="0"/>
              <a:t>  - Pelvic abscess </a:t>
            </a:r>
          </a:p>
          <a:p>
            <a:pPr marL="609600" indent="-609600">
              <a:lnSpc>
                <a:spcPct val="120000"/>
              </a:lnSpc>
              <a:buNone/>
            </a:pPr>
            <a:r>
              <a:rPr lang="en-US" sz="2400" dirty="0"/>
              <a:t> - </a:t>
            </a:r>
            <a:r>
              <a:rPr lang="en-US" sz="2400" dirty="0" err="1"/>
              <a:t>Chronicity</a:t>
            </a:r>
            <a:r>
              <a:rPr lang="en-US" sz="2400" dirty="0"/>
              <a:t> of infection</a:t>
            </a:r>
          </a:p>
          <a:p>
            <a:endParaRPr lang="en-US" dirty="0"/>
          </a:p>
        </p:txBody>
      </p:sp>
      <p:sp>
        <p:nvSpPr>
          <p:cNvPr id="2" name="Footer Placeholder 1"/>
          <p:cNvSpPr>
            <a:spLocks noGrp="1"/>
          </p:cNvSpPr>
          <p:nvPr>
            <p:ph type="ftr" sz="quarter" idx="11"/>
          </p:nvPr>
        </p:nvSpPr>
        <p:spPr>
          <a:xfrm>
            <a:off x="2712358" y="626858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638800"/>
          </a:xfrm>
        </p:spPr>
        <p:txBody>
          <a:bodyPr>
            <a:noAutofit/>
          </a:bodyPr>
          <a:lstStyle/>
          <a:p>
            <a:pPr marL="609600" indent="-609600">
              <a:lnSpc>
                <a:spcPct val="80000"/>
              </a:lnSpc>
              <a:buClr>
                <a:srgbClr val="66CCFF"/>
              </a:buClr>
              <a:buSzPct val="90000"/>
              <a:buNone/>
            </a:pPr>
            <a:r>
              <a:rPr lang="en-US" sz="2400" u="sng" dirty="0"/>
              <a:t>Clinical picture</a:t>
            </a:r>
            <a:r>
              <a:rPr lang="ar-EG" sz="2400" u="sng" dirty="0"/>
              <a:t>:</a:t>
            </a:r>
            <a:r>
              <a:rPr lang="ar-EG" sz="2400" dirty="0"/>
              <a:t> </a:t>
            </a:r>
            <a:r>
              <a:rPr lang="en-US" sz="2400" dirty="0"/>
              <a:t>50% are asymptomatic and examination may reveal no abnormality</a:t>
            </a:r>
            <a:endParaRPr lang="ar-EG" sz="2400" u="sng" dirty="0"/>
          </a:p>
          <a:p>
            <a:pPr marL="609600" indent="-609600">
              <a:lnSpc>
                <a:spcPct val="80000"/>
              </a:lnSpc>
              <a:buNone/>
            </a:pPr>
            <a:endParaRPr lang="en-US" sz="2400" u="sng" dirty="0"/>
          </a:p>
          <a:p>
            <a:pPr marL="609600" indent="-609600">
              <a:lnSpc>
                <a:spcPct val="80000"/>
              </a:lnSpc>
              <a:buNone/>
            </a:pPr>
            <a:r>
              <a:rPr lang="en-US" sz="2400" u="sng" dirty="0"/>
              <a:t>Local gonorrhea</a:t>
            </a:r>
            <a:r>
              <a:rPr lang="ar-EG" sz="2400" u="sng" dirty="0"/>
              <a:t>:</a:t>
            </a:r>
            <a:r>
              <a:rPr lang="ar-EG" sz="2400" dirty="0"/>
              <a:t>	</a:t>
            </a:r>
          </a:p>
          <a:p>
            <a:pPr marL="609600" indent="-609600">
              <a:lnSpc>
                <a:spcPct val="80000"/>
              </a:lnSpc>
              <a:buNone/>
            </a:pPr>
            <a:r>
              <a:rPr lang="en-US" sz="2400" dirty="0"/>
              <a:t>1-</a:t>
            </a:r>
            <a:r>
              <a:rPr lang="fr-FR" sz="2400" dirty="0"/>
              <a:t>Offensive vaginal </a:t>
            </a:r>
            <a:r>
              <a:rPr lang="fr-FR" sz="2400" dirty="0" err="1"/>
              <a:t>discharge</a:t>
            </a:r>
            <a:r>
              <a:rPr lang="ar-EG" sz="2400" dirty="0"/>
              <a:t> 		</a:t>
            </a:r>
            <a:endParaRPr lang="en-US" sz="2400" dirty="0"/>
          </a:p>
          <a:p>
            <a:pPr marL="609600" indent="-609600">
              <a:lnSpc>
                <a:spcPct val="80000"/>
              </a:lnSpc>
              <a:buNone/>
            </a:pPr>
            <a:r>
              <a:rPr lang="en-US" sz="2400" dirty="0"/>
              <a:t>2</a:t>
            </a:r>
            <a:r>
              <a:rPr lang="ar-EG" sz="2400" dirty="0"/>
              <a:t>- </a:t>
            </a:r>
            <a:r>
              <a:rPr lang="fr-FR" sz="2400" dirty="0"/>
              <a:t>Rectal irritation</a:t>
            </a:r>
            <a:endParaRPr lang="en-US" sz="2400" dirty="0"/>
          </a:p>
          <a:p>
            <a:pPr marL="609600" indent="-609600">
              <a:lnSpc>
                <a:spcPct val="80000"/>
              </a:lnSpc>
              <a:buNone/>
            </a:pPr>
            <a:r>
              <a:rPr lang="en-US" sz="2400" dirty="0"/>
              <a:t>3-Uretheritis: </a:t>
            </a:r>
            <a:r>
              <a:rPr lang="en-US" sz="2400" dirty="0" err="1"/>
              <a:t>dysuria</a:t>
            </a:r>
            <a:r>
              <a:rPr lang="en-US" sz="2400" dirty="0"/>
              <a:t>			</a:t>
            </a:r>
          </a:p>
          <a:p>
            <a:pPr marL="609600" indent="-609600">
              <a:lnSpc>
                <a:spcPct val="80000"/>
              </a:lnSpc>
              <a:buNone/>
            </a:pPr>
            <a:r>
              <a:rPr lang="en-US" sz="2400" dirty="0"/>
              <a:t>4- </a:t>
            </a:r>
            <a:r>
              <a:rPr lang="en-US" sz="2400" u="sng" dirty="0" err="1"/>
              <a:t>Bartholinitis</a:t>
            </a:r>
            <a:r>
              <a:rPr lang="en-US" sz="2400" u="sng" dirty="0"/>
              <a:t>:</a:t>
            </a:r>
            <a:r>
              <a:rPr lang="en-US" sz="2400" dirty="0"/>
              <a:t> may proceed to </a:t>
            </a:r>
            <a:r>
              <a:rPr lang="en-US" sz="2400" dirty="0" err="1"/>
              <a:t>bartholin</a:t>
            </a:r>
            <a:r>
              <a:rPr lang="en-US" sz="2400" dirty="0"/>
              <a:t> abscess</a:t>
            </a:r>
            <a:endParaRPr lang="ar-EG" sz="2400" dirty="0"/>
          </a:p>
          <a:p>
            <a:pPr marL="609600" indent="-609600">
              <a:lnSpc>
                <a:spcPct val="80000"/>
              </a:lnSpc>
              <a:buNone/>
            </a:pPr>
            <a:r>
              <a:rPr lang="en-US" sz="2400" dirty="0"/>
              <a:t>5- Acute </a:t>
            </a:r>
            <a:r>
              <a:rPr lang="en-US" sz="2400" dirty="0" err="1"/>
              <a:t>cervicitis</a:t>
            </a:r>
            <a:r>
              <a:rPr lang="en-US" sz="2400" dirty="0"/>
              <a:t>: purulent cervical discharge from the ext. </a:t>
            </a:r>
            <a:r>
              <a:rPr lang="en-US" sz="2400" dirty="0" err="1"/>
              <a:t>os</a:t>
            </a:r>
            <a:r>
              <a:rPr lang="en-US" sz="2400" dirty="0"/>
              <a:t>. The cervix looks red</a:t>
            </a:r>
            <a:r>
              <a:rPr lang="ar-EG" sz="2400" dirty="0"/>
              <a:t> </a:t>
            </a:r>
            <a:br>
              <a:rPr lang="ar-EG" sz="2400" dirty="0"/>
            </a:br>
            <a:endParaRPr lang="en-US" sz="2400" dirty="0"/>
          </a:p>
          <a:p>
            <a:pPr marL="609600" indent="-609600">
              <a:lnSpc>
                <a:spcPct val="80000"/>
              </a:lnSpc>
              <a:buNone/>
            </a:pPr>
            <a:r>
              <a:rPr lang="en-US" sz="2400" dirty="0"/>
              <a:t>NB: PID is the most common complication. Rarely, the asymptomatic carrier develops a disseminated infection with </a:t>
            </a:r>
            <a:r>
              <a:rPr lang="en-US" sz="2400" dirty="0" err="1"/>
              <a:t>polyarthralgia</a:t>
            </a:r>
            <a:r>
              <a:rPr lang="en-US" sz="2400" dirty="0"/>
              <a:t>, </a:t>
            </a:r>
            <a:r>
              <a:rPr lang="en-US" sz="2400" dirty="0" err="1"/>
              <a:t>tenosynovitis</a:t>
            </a:r>
            <a:r>
              <a:rPr lang="en-US" sz="2400" dirty="0"/>
              <a:t> and dermatitis or meningitis or </a:t>
            </a:r>
            <a:r>
              <a:rPr lang="en-US" sz="2400" dirty="0" err="1"/>
              <a:t>endocarditis</a:t>
            </a:r>
            <a:r>
              <a:rPr lang="ar-EG" sz="2400" dirty="0"/>
              <a:t>.</a:t>
            </a:r>
          </a:p>
          <a:p>
            <a:endParaRPr lang="en-US" sz="2400" dirty="0"/>
          </a:p>
        </p:txBody>
      </p:sp>
      <p:sp>
        <p:nvSpPr>
          <p:cNvPr id="2" name="Footer Placeholder 1"/>
          <p:cNvSpPr>
            <a:spLocks noGrp="1"/>
          </p:cNvSpPr>
          <p:nvPr>
            <p:ph type="ftr" sz="quarter" idx="11"/>
          </p:nvPr>
        </p:nvSpPr>
        <p:spPr>
          <a:xfrm>
            <a:off x="2674258" y="6322399"/>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629400"/>
          </a:xfrm>
        </p:spPr>
        <p:txBody>
          <a:bodyPr>
            <a:noAutofit/>
          </a:bodyPr>
          <a:lstStyle/>
          <a:p>
            <a:pPr marL="609600" indent="-609600">
              <a:lnSpc>
                <a:spcPct val="80000"/>
              </a:lnSpc>
              <a:buNone/>
            </a:pPr>
            <a:r>
              <a:rPr lang="ar-EG" sz="2800" b="1" dirty="0"/>
              <a:t> </a:t>
            </a:r>
            <a:r>
              <a:rPr lang="en-US" sz="2800" b="1" u="sng" dirty="0">
                <a:solidFill>
                  <a:srgbClr val="FF0000"/>
                </a:solidFill>
              </a:rPr>
              <a:t>Diagnosis</a:t>
            </a:r>
            <a:r>
              <a:rPr lang="ar-EG" sz="2800" b="1" u="sng" dirty="0">
                <a:solidFill>
                  <a:srgbClr val="FF0000"/>
                </a:solidFill>
              </a:rPr>
              <a:t>:</a:t>
            </a:r>
            <a:r>
              <a:rPr lang="ar-EG" sz="2800" b="1" dirty="0">
                <a:solidFill>
                  <a:srgbClr val="FF0000"/>
                </a:solidFill>
              </a:rPr>
              <a:t> </a:t>
            </a:r>
          </a:p>
          <a:p>
            <a:pPr marL="609600" indent="-609600">
              <a:lnSpc>
                <a:spcPct val="80000"/>
              </a:lnSpc>
              <a:buFontTx/>
              <a:buChar char="-"/>
            </a:pPr>
            <a:r>
              <a:rPr lang="en-US" sz="2800" dirty="0"/>
              <a:t>By microscopic identification of gonococci in stained smear from vaginal and urethral discharge.</a:t>
            </a:r>
            <a:endParaRPr lang="ar-EG" sz="2800" dirty="0"/>
          </a:p>
          <a:p>
            <a:pPr marL="609600" indent="-609600">
              <a:lnSpc>
                <a:spcPct val="80000"/>
              </a:lnSpc>
              <a:buFontTx/>
              <a:buChar char="-"/>
            </a:pPr>
            <a:r>
              <a:rPr lang="ar-EG" sz="2800" dirty="0"/>
              <a:t>- </a:t>
            </a:r>
            <a:r>
              <a:rPr lang="en-US" sz="2800" dirty="0"/>
              <a:t>Culture of N -Gonorrhea for vaginal and cervical discharge on Thayer-Martin medium</a:t>
            </a:r>
            <a:endParaRPr lang="ar-EG" sz="2800" b="1" u="sng" dirty="0"/>
          </a:p>
          <a:p>
            <a:pPr marL="609600" indent="-609600">
              <a:lnSpc>
                <a:spcPct val="80000"/>
              </a:lnSpc>
              <a:buNone/>
            </a:pPr>
            <a:r>
              <a:rPr lang="en-US" sz="2800" b="1" u="sng" dirty="0">
                <a:solidFill>
                  <a:srgbClr val="FF0000"/>
                </a:solidFill>
              </a:rPr>
              <a:t>Treatment</a:t>
            </a:r>
            <a:r>
              <a:rPr lang="ar-EG" sz="2800" b="1" u="sng" dirty="0">
                <a:solidFill>
                  <a:srgbClr val="FF0000"/>
                </a:solidFill>
              </a:rPr>
              <a:t>:</a:t>
            </a:r>
            <a:r>
              <a:rPr lang="ar-EG" sz="2800" b="1" dirty="0">
                <a:solidFill>
                  <a:srgbClr val="FF0000"/>
                </a:solidFill>
              </a:rPr>
              <a:t> </a:t>
            </a:r>
            <a:endParaRPr lang="en-US" sz="2800" b="1" dirty="0">
              <a:solidFill>
                <a:srgbClr val="FF0000"/>
              </a:solidFill>
            </a:endParaRPr>
          </a:p>
          <a:p>
            <a:pPr marL="609600" indent="-609600">
              <a:lnSpc>
                <a:spcPct val="80000"/>
              </a:lnSpc>
            </a:pPr>
            <a:r>
              <a:rPr lang="en-US" sz="2800" dirty="0"/>
              <a:t>	by</a:t>
            </a:r>
            <a:r>
              <a:rPr lang="ar-EG" sz="2800" b="1" dirty="0"/>
              <a:t> </a:t>
            </a:r>
            <a:r>
              <a:rPr lang="en-US" sz="2800" dirty="0"/>
              <a:t>a single oral dose of one of the following</a:t>
            </a:r>
            <a:r>
              <a:rPr lang="ar-EG" sz="2800" dirty="0"/>
              <a:t>:</a:t>
            </a:r>
            <a:endParaRPr lang="en-US" altLang="zh-CN" sz="2800" dirty="0">
              <a:ea typeface="SimSun" pitchFamily="2" charset="-122"/>
            </a:endParaRPr>
          </a:p>
          <a:p>
            <a:pPr marL="609600" indent="-609600">
              <a:lnSpc>
                <a:spcPct val="80000"/>
              </a:lnSpc>
              <a:buFontTx/>
              <a:buChar char="-"/>
            </a:pPr>
            <a:r>
              <a:rPr lang="en-US" altLang="zh-CN" sz="2800" dirty="0" err="1">
                <a:ea typeface="SimSun" pitchFamily="2" charset="-122"/>
              </a:rPr>
              <a:t>Ofloxacin</a:t>
            </a:r>
            <a:r>
              <a:rPr lang="en-US" altLang="zh-CN" sz="2800" dirty="0">
                <a:ea typeface="SimSun" pitchFamily="2" charset="-122"/>
              </a:rPr>
              <a:t> 400 mg	</a:t>
            </a:r>
          </a:p>
          <a:p>
            <a:pPr marL="609600" indent="-609600">
              <a:lnSpc>
                <a:spcPct val="80000"/>
              </a:lnSpc>
              <a:buFontTx/>
              <a:buChar char="-"/>
            </a:pPr>
            <a:r>
              <a:rPr lang="en-US" altLang="zh-CN" sz="2800" dirty="0">
                <a:ea typeface="SimSun" pitchFamily="2" charset="-122"/>
              </a:rPr>
              <a:t>- </a:t>
            </a:r>
            <a:r>
              <a:rPr lang="en-US" altLang="zh-CN" sz="2800" dirty="0" err="1">
                <a:ea typeface="SimSun" pitchFamily="2" charset="-122"/>
              </a:rPr>
              <a:t>Cefixime</a:t>
            </a:r>
            <a:r>
              <a:rPr lang="en-US" altLang="zh-CN" sz="2800" dirty="0">
                <a:ea typeface="SimSun" pitchFamily="2" charset="-122"/>
              </a:rPr>
              <a:t> 400 mg	        </a:t>
            </a:r>
          </a:p>
          <a:p>
            <a:pPr marL="609600" indent="-609600">
              <a:lnSpc>
                <a:spcPct val="80000"/>
              </a:lnSpc>
              <a:buFontTx/>
              <a:buChar char="-"/>
            </a:pPr>
            <a:r>
              <a:rPr lang="en-US" altLang="zh-CN" sz="2800" dirty="0">
                <a:ea typeface="SimSun" pitchFamily="2" charset="-122"/>
              </a:rPr>
              <a:t>- Amoxicillin 3 gm</a:t>
            </a:r>
          </a:p>
          <a:p>
            <a:pPr marL="609600" indent="-609600">
              <a:lnSpc>
                <a:spcPct val="80000"/>
              </a:lnSpc>
              <a:buFontTx/>
              <a:buChar char="-"/>
            </a:pPr>
            <a:r>
              <a:rPr lang="en-US" altLang="zh-CN" sz="2800" dirty="0">
                <a:ea typeface="SimSun" pitchFamily="2" charset="-122"/>
              </a:rPr>
              <a:t>- </a:t>
            </a:r>
            <a:r>
              <a:rPr lang="en-US" altLang="zh-CN" sz="2800" dirty="0" err="1">
                <a:ea typeface="SimSun" pitchFamily="2" charset="-122"/>
              </a:rPr>
              <a:t>Ceftriaxone</a:t>
            </a:r>
            <a:r>
              <a:rPr lang="en-US" altLang="zh-CN" sz="2800" dirty="0">
                <a:ea typeface="SimSun" pitchFamily="2" charset="-122"/>
              </a:rPr>
              <a:t> 125 mg	</a:t>
            </a:r>
          </a:p>
          <a:p>
            <a:pPr marL="609600" indent="-609600">
              <a:lnSpc>
                <a:spcPct val="80000"/>
              </a:lnSpc>
              <a:buFontTx/>
              <a:buChar char="-"/>
            </a:pPr>
            <a:r>
              <a:rPr lang="en-US" altLang="zh-CN" sz="2800" dirty="0">
                <a:ea typeface="SimSun" pitchFamily="2" charset="-122"/>
              </a:rPr>
              <a:t>- Ciprofloxacin 500 mg   </a:t>
            </a:r>
          </a:p>
          <a:p>
            <a:pPr marL="609600" indent="-609600">
              <a:lnSpc>
                <a:spcPct val="80000"/>
              </a:lnSpc>
              <a:buFontTx/>
              <a:buChar char="-"/>
            </a:pPr>
            <a:r>
              <a:rPr lang="en-US" altLang="zh-CN" sz="2800" dirty="0">
                <a:ea typeface="SimSun" pitchFamily="2" charset="-122"/>
              </a:rPr>
              <a:t> - </a:t>
            </a:r>
            <a:r>
              <a:rPr lang="en-US" altLang="zh-CN" sz="2800" dirty="0" err="1">
                <a:ea typeface="SimSun" pitchFamily="2" charset="-122"/>
              </a:rPr>
              <a:t>Azithromycin</a:t>
            </a:r>
            <a:r>
              <a:rPr lang="en-US" altLang="zh-CN" sz="2800" dirty="0">
                <a:ea typeface="SimSun" pitchFamily="2" charset="-122"/>
              </a:rPr>
              <a:t> 1 gm</a:t>
            </a:r>
            <a:endParaRPr lang="ar-EG" altLang="zh-CN" sz="2800" b="1" u="sng" dirty="0"/>
          </a:p>
          <a:p>
            <a:pPr marL="609600" indent="-609600">
              <a:lnSpc>
                <a:spcPct val="80000"/>
              </a:lnSpc>
              <a:buNone/>
            </a:pPr>
            <a:r>
              <a:rPr lang="ar-EG" altLang="zh-CN" sz="2800" dirty="0"/>
              <a:t>.</a:t>
            </a:r>
          </a:p>
          <a:p>
            <a:endParaRPr lang="en-US" sz="2800" dirty="0"/>
          </a:p>
        </p:txBody>
      </p:sp>
      <p:sp>
        <p:nvSpPr>
          <p:cNvPr id="2" name="Footer Placeholder 1"/>
          <p:cNvSpPr>
            <a:spLocks noGrp="1"/>
          </p:cNvSpPr>
          <p:nvPr>
            <p:ph type="ftr" sz="quarter" idx="11"/>
          </p:nvPr>
        </p:nvSpPr>
        <p:spPr>
          <a:xfrm>
            <a:off x="2362200" y="6320199"/>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0077" y="420700"/>
            <a:ext cx="6828790" cy="697230"/>
          </a:xfrm>
          <a:prstGeom prst="rect">
            <a:avLst/>
          </a:prstGeom>
        </p:spPr>
        <p:txBody>
          <a:bodyPr vert="horz" wrap="square" lIns="0" tIns="13335" rIns="0" bIns="0" rtlCol="0">
            <a:spAutoFit/>
          </a:bodyPr>
          <a:lstStyle/>
          <a:p>
            <a:pPr marL="12700">
              <a:lnSpc>
                <a:spcPct val="100000"/>
              </a:lnSpc>
              <a:spcBef>
                <a:spcPts val="105"/>
              </a:spcBef>
            </a:pPr>
            <a:r>
              <a:rPr sz="4400" b="1" u="none" dirty="0">
                <a:solidFill>
                  <a:srgbClr val="6C6340"/>
                </a:solidFill>
                <a:latin typeface="Trebuchet MS"/>
                <a:cs typeface="Trebuchet MS"/>
              </a:rPr>
              <a:t>CONTROL OF</a:t>
            </a:r>
            <a:r>
              <a:rPr sz="4400" b="1" u="none" spc="-215" dirty="0">
                <a:solidFill>
                  <a:srgbClr val="6C6340"/>
                </a:solidFill>
                <a:latin typeface="Trebuchet MS"/>
                <a:cs typeface="Trebuchet MS"/>
              </a:rPr>
              <a:t> </a:t>
            </a:r>
            <a:r>
              <a:rPr sz="4400" b="1" u="none" spc="-5" dirty="0">
                <a:solidFill>
                  <a:srgbClr val="6C6340"/>
                </a:solidFill>
                <a:latin typeface="Trebuchet MS"/>
                <a:cs typeface="Trebuchet MS"/>
              </a:rPr>
              <a:t>GONORRHEA</a:t>
            </a:r>
            <a:endParaRPr sz="4400">
              <a:latin typeface="Trebuchet MS"/>
              <a:cs typeface="Trebuchet MS"/>
            </a:endParaRPr>
          </a:p>
        </p:txBody>
      </p:sp>
      <p:sp>
        <p:nvSpPr>
          <p:cNvPr id="5" name="Footer Placeholder 4"/>
          <p:cNvSpPr>
            <a:spLocks noGrp="1"/>
          </p:cNvSpPr>
          <p:nvPr>
            <p:ph type="ftr" sz="quarter" idx="11"/>
          </p:nvPr>
        </p:nvSpPr>
        <p:spPr>
          <a:xfrm>
            <a:off x="2590800" y="6282699"/>
            <a:ext cx="3719283" cy="309201"/>
          </a:xfrm>
        </p:spPr>
        <p:txBody>
          <a:bodyPr/>
          <a:lstStyle/>
          <a:p>
            <a:pPr algn="ctr"/>
            <a:r>
              <a:rPr lang="en-US" dirty="0"/>
              <a:t>Ms. Priyanka Waghmare, Assistant Professor, Dept. of OBG </a:t>
            </a:r>
            <a:r>
              <a:rPr lang="en-US" dirty="0" err="1"/>
              <a:t>Nsg</a:t>
            </a:r>
            <a:r>
              <a:rPr lang="en-US" dirty="0"/>
              <a:t>, SNC, SVDU</a:t>
            </a:r>
          </a:p>
        </p:txBody>
      </p:sp>
      <p:sp>
        <p:nvSpPr>
          <p:cNvPr id="3" name="object 3"/>
          <p:cNvSpPr/>
          <p:nvPr/>
        </p:nvSpPr>
        <p:spPr>
          <a:xfrm>
            <a:off x="582612" y="1091946"/>
            <a:ext cx="6802120" cy="0"/>
          </a:xfrm>
          <a:custGeom>
            <a:avLst/>
            <a:gdLst/>
            <a:ahLst/>
            <a:cxnLst/>
            <a:rect l="l" t="t" r="r" b="b"/>
            <a:pathLst>
              <a:path w="6802120">
                <a:moveTo>
                  <a:pt x="0" y="0"/>
                </a:moveTo>
                <a:lnTo>
                  <a:pt x="6801548" y="0"/>
                </a:lnTo>
              </a:path>
            </a:pathLst>
          </a:custGeom>
          <a:ln w="54863">
            <a:solidFill>
              <a:srgbClr val="6C6340"/>
            </a:solidFill>
          </a:ln>
        </p:spPr>
        <p:txBody>
          <a:bodyPr wrap="square" lIns="0" tIns="0" rIns="0" bIns="0" rtlCol="0"/>
          <a:lstStyle/>
          <a:p>
            <a:endParaRPr/>
          </a:p>
        </p:txBody>
      </p:sp>
      <p:sp>
        <p:nvSpPr>
          <p:cNvPr id="4" name="object 4"/>
          <p:cNvSpPr txBox="1"/>
          <p:nvPr/>
        </p:nvSpPr>
        <p:spPr>
          <a:xfrm>
            <a:off x="402437" y="1582673"/>
            <a:ext cx="8308975" cy="3061736"/>
          </a:xfrm>
          <a:prstGeom prst="rect">
            <a:avLst/>
          </a:prstGeom>
        </p:spPr>
        <p:txBody>
          <a:bodyPr vert="horz" wrap="square" lIns="0" tIns="12065" rIns="0" bIns="0" rtlCol="0">
            <a:spAutoFit/>
          </a:bodyPr>
          <a:lstStyle/>
          <a:p>
            <a:pPr marL="469900" indent="-457200">
              <a:lnSpc>
                <a:spcPct val="100000"/>
              </a:lnSpc>
              <a:spcBef>
                <a:spcPts val="95"/>
              </a:spcBef>
              <a:buFont typeface="Wingdings"/>
              <a:buChar char=""/>
              <a:tabLst>
                <a:tab pos="469900" algn="l"/>
              </a:tabLst>
            </a:pPr>
            <a:r>
              <a:rPr sz="2800" spc="-10" dirty="0">
                <a:latin typeface="Trebuchet MS"/>
                <a:cs typeface="Trebuchet MS"/>
              </a:rPr>
              <a:t>Consist </a:t>
            </a:r>
            <a:r>
              <a:rPr sz="2800" spc="-5" dirty="0">
                <a:latin typeface="Trebuchet MS"/>
                <a:cs typeface="Trebuchet MS"/>
              </a:rPr>
              <a:t>of </a:t>
            </a:r>
            <a:r>
              <a:rPr sz="2800" spc="-10" dirty="0">
                <a:latin typeface="Trebuchet MS"/>
                <a:cs typeface="Trebuchet MS"/>
              </a:rPr>
              <a:t>early </a:t>
            </a:r>
            <a:r>
              <a:rPr sz="2800" spc="-5" dirty="0">
                <a:latin typeface="Trebuchet MS"/>
                <a:cs typeface="Trebuchet MS"/>
              </a:rPr>
              <a:t>detection of</a:t>
            </a:r>
            <a:r>
              <a:rPr sz="2800" spc="20" dirty="0">
                <a:latin typeface="Trebuchet MS"/>
                <a:cs typeface="Trebuchet MS"/>
              </a:rPr>
              <a:t> </a:t>
            </a:r>
            <a:r>
              <a:rPr sz="2800" spc="-10" dirty="0">
                <a:latin typeface="Trebuchet MS"/>
                <a:cs typeface="Trebuchet MS"/>
              </a:rPr>
              <a:t>cases</a:t>
            </a:r>
            <a:endParaRPr sz="2800" dirty="0">
              <a:latin typeface="Trebuchet MS"/>
              <a:cs typeface="Trebuchet MS"/>
            </a:endParaRPr>
          </a:p>
          <a:p>
            <a:pPr marL="469900" marR="133985">
              <a:lnSpc>
                <a:spcPct val="100000"/>
              </a:lnSpc>
            </a:pPr>
            <a:r>
              <a:rPr sz="2800" spc="-10" dirty="0">
                <a:latin typeface="Trebuchet MS"/>
                <a:cs typeface="Trebuchet MS"/>
              </a:rPr>
              <a:t>,contact tracing,health </a:t>
            </a:r>
            <a:r>
              <a:rPr sz="2800" spc="-5" dirty="0">
                <a:latin typeface="Trebuchet MS"/>
                <a:cs typeface="Trebuchet MS"/>
              </a:rPr>
              <a:t>education  </a:t>
            </a:r>
            <a:r>
              <a:rPr sz="2800" spc="-10" dirty="0">
                <a:latin typeface="Trebuchet MS"/>
                <a:cs typeface="Trebuchet MS"/>
              </a:rPr>
              <a:t>and </a:t>
            </a:r>
            <a:r>
              <a:rPr sz="2800" spc="-5" dirty="0">
                <a:latin typeface="Trebuchet MS"/>
                <a:cs typeface="Trebuchet MS"/>
              </a:rPr>
              <a:t>other general</a:t>
            </a:r>
            <a:r>
              <a:rPr sz="2800" spc="-10" dirty="0">
                <a:latin typeface="Trebuchet MS"/>
                <a:cs typeface="Trebuchet MS"/>
              </a:rPr>
              <a:t> measures.</a:t>
            </a:r>
            <a:endParaRPr sz="2800" dirty="0">
              <a:latin typeface="Trebuchet MS"/>
              <a:cs typeface="Trebuchet MS"/>
            </a:endParaRPr>
          </a:p>
          <a:p>
            <a:pPr>
              <a:lnSpc>
                <a:spcPct val="100000"/>
              </a:lnSpc>
              <a:spcBef>
                <a:spcPts val="30"/>
              </a:spcBef>
            </a:pPr>
            <a:endParaRPr sz="3200" dirty="0">
              <a:latin typeface="Times New Roman"/>
              <a:cs typeface="Times New Roman"/>
            </a:endParaRPr>
          </a:p>
          <a:p>
            <a:pPr marL="469900" marR="382270" indent="-457200">
              <a:lnSpc>
                <a:spcPct val="100000"/>
              </a:lnSpc>
              <a:buFont typeface="Wingdings"/>
              <a:buChar char=""/>
              <a:tabLst>
                <a:tab pos="469900" algn="l"/>
              </a:tabLst>
            </a:pPr>
            <a:r>
              <a:rPr sz="2800" spc="-5" dirty="0">
                <a:latin typeface="Trebuchet MS"/>
                <a:cs typeface="Trebuchet MS"/>
              </a:rPr>
              <a:t>As </a:t>
            </a:r>
            <a:r>
              <a:rPr sz="2800" spc="-10" dirty="0">
                <a:latin typeface="Trebuchet MS"/>
                <a:cs typeface="Trebuchet MS"/>
              </a:rPr>
              <a:t>the </a:t>
            </a:r>
            <a:r>
              <a:rPr sz="2800" spc="-5" dirty="0">
                <a:latin typeface="Trebuchet MS"/>
                <a:cs typeface="Trebuchet MS"/>
              </a:rPr>
              <a:t>disease does </a:t>
            </a:r>
            <a:r>
              <a:rPr sz="2800" spc="-10" dirty="0">
                <a:latin typeface="Trebuchet MS"/>
                <a:cs typeface="Trebuchet MS"/>
              </a:rPr>
              <a:t>not confer  any immunity </a:t>
            </a:r>
            <a:r>
              <a:rPr sz="2800" spc="-5" dirty="0">
                <a:latin typeface="Trebuchet MS"/>
                <a:cs typeface="Trebuchet MS"/>
              </a:rPr>
              <a:t>vaccination </a:t>
            </a:r>
            <a:r>
              <a:rPr sz="2800" spc="-10" dirty="0">
                <a:latin typeface="Trebuchet MS"/>
                <a:cs typeface="Trebuchet MS"/>
              </a:rPr>
              <a:t>has no  </a:t>
            </a:r>
            <a:r>
              <a:rPr sz="2800" spc="-5" dirty="0">
                <a:latin typeface="Trebuchet MS"/>
                <a:cs typeface="Trebuchet MS"/>
              </a:rPr>
              <a:t>place in</a:t>
            </a:r>
            <a:r>
              <a:rPr sz="2800" spc="-15" dirty="0">
                <a:latin typeface="Trebuchet MS"/>
                <a:cs typeface="Trebuchet MS"/>
              </a:rPr>
              <a:t> </a:t>
            </a:r>
            <a:r>
              <a:rPr sz="2800" spc="-5" dirty="0">
                <a:latin typeface="Trebuchet MS"/>
                <a:cs typeface="Trebuchet MS"/>
              </a:rPr>
              <a:t>prophylaxis.</a:t>
            </a:r>
            <a:endParaRPr sz="2800" dirty="0">
              <a:latin typeface="Trebuchet MS"/>
              <a:cs typeface="Trebuchet MS"/>
            </a:endParaRPr>
          </a:p>
          <a:p>
            <a:pPr marR="1837055" algn="r">
              <a:lnSpc>
                <a:spcPct val="100000"/>
              </a:lnSpc>
              <a:spcBef>
                <a:spcPts val="2295"/>
              </a:spcBef>
            </a:pPr>
            <a:r>
              <a:rPr sz="600" spc="-5" dirty="0">
                <a:solidFill>
                  <a:srgbClr val="90C225"/>
                </a:solidFill>
                <a:latin typeface="Trebuchet MS"/>
                <a:cs typeface="Trebuchet MS"/>
              </a:rPr>
              <a:t>30</a:t>
            </a:r>
            <a:endParaRPr sz="600" dirty="0">
              <a:latin typeface="Trebuchet MS"/>
              <a:cs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altLang="zh-CN" dirty="0">
                <a:solidFill>
                  <a:srgbClr val="FF0000"/>
                </a:solidFill>
                <a:ea typeface="SimSun" pitchFamily="2" charset="-122"/>
              </a:rPr>
              <a:t> 2- </a:t>
            </a:r>
            <a:r>
              <a:rPr lang="en-US" altLang="zh-CN" u="sng" dirty="0" err="1">
                <a:solidFill>
                  <a:srgbClr val="FF0000"/>
                </a:solidFill>
                <a:ea typeface="SimSun" pitchFamily="2" charset="-122"/>
              </a:rPr>
              <a:t>Chlamydial</a:t>
            </a:r>
            <a:r>
              <a:rPr lang="en-US" altLang="zh-CN" u="sng" dirty="0">
                <a:solidFill>
                  <a:srgbClr val="FF0000"/>
                </a:solidFill>
                <a:ea typeface="SimSun" pitchFamily="2" charset="-122"/>
              </a:rPr>
              <a:t> infection</a:t>
            </a:r>
            <a:endParaRPr lang="en-US" dirty="0">
              <a:solidFill>
                <a:srgbClr val="FF0000"/>
              </a:solidFill>
            </a:endParaRPr>
          </a:p>
        </p:txBody>
      </p:sp>
      <p:sp>
        <p:nvSpPr>
          <p:cNvPr id="3" name="Content Placeholder 2"/>
          <p:cNvSpPr>
            <a:spLocks noGrp="1"/>
          </p:cNvSpPr>
          <p:nvPr>
            <p:ph idx="1"/>
          </p:nvPr>
        </p:nvSpPr>
        <p:spPr>
          <a:xfrm>
            <a:off x="533400" y="1447800"/>
            <a:ext cx="8153400" cy="5105400"/>
          </a:xfrm>
        </p:spPr>
        <p:txBody>
          <a:bodyPr>
            <a:normAutofit fontScale="77500" lnSpcReduction="20000"/>
          </a:bodyPr>
          <a:lstStyle/>
          <a:p>
            <a:pPr marL="533400" indent="-533400" algn="just">
              <a:lnSpc>
                <a:spcPct val="90000"/>
              </a:lnSpc>
              <a:buNone/>
            </a:pPr>
            <a:r>
              <a:rPr lang="en-US" sz="2800" dirty="0"/>
              <a:t>One of the most common STIs -caused by Chlamydia Trachomatis</a:t>
            </a:r>
            <a:endParaRPr lang="ar-EG" sz="2800" b="1" u="sng" dirty="0"/>
          </a:p>
          <a:p>
            <a:pPr marL="533400" indent="-533400" algn="just">
              <a:lnSpc>
                <a:spcPct val="90000"/>
              </a:lnSpc>
              <a:buNone/>
            </a:pPr>
            <a:r>
              <a:rPr lang="en-US" sz="2800" b="1" u="sng" dirty="0">
                <a:solidFill>
                  <a:srgbClr val="FF0000"/>
                </a:solidFill>
              </a:rPr>
              <a:t>Bacteriology</a:t>
            </a:r>
          </a:p>
          <a:p>
            <a:pPr marL="533400" indent="-533400" algn="just">
              <a:lnSpc>
                <a:spcPct val="90000"/>
              </a:lnSpc>
              <a:buNone/>
            </a:pPr>
            <a:r>
              <a:rPr lang="ar-EG" sz="2800" b="1" u="sng" dirty="0">
                <a:solidFill>
                  <a:srgbClr val="00FF99"/>
                </a:solidFill>
              </a:rPr>
              <a:t>:</a:t>
            </a:r>
            <a:r>
              <a:rPr lang="ar-EG" sz="2800" b="1" dirty="0"/>
              <a:t> </a:t>
            </a:r>
            <a:r>
              <a:rPr lang="en-US" sz="2800" dirty="0"/>
              <a:t>Chlamydia is intermediate between bacteria and viruses. It is gm ‑</a:t>
            </a:r>
            <a:r>
              <a:rPr lang="en-US" sz="2800" dirty="0" err="1"/>
              <a:t>ve</a:t>
            </a:r>
            <a:r>
              <a:rPr lang="en-US" sz="2800" dirty="0"/>
              <a:t>, non motile, obligate intracellular</a:t>
            </a:r>
            <a:r>
              <a:rPr lang="ar-EG" sz="2800" dirty="0"/>
              <a:t>. </a:t>
            </a:r>
            <a:endParaRPr lang="ar-EG" sz="2800" b="1" u="sng" dirty="0"/>
          </a:p>
          <a:p>
            <a:pPr marL="533400" indent="-533400" algn="just">
              <a:lnSpc>
                <a:spcPct val="90000"/>
              </a:lnSpc>
              <a:buNone/>
            </a:pPr>
            <a:r>
              <a:rPr lang="en-US" sz="2800" b="1" u="sng" dirty="0">
                <a:solidFill>
                  <a:srgbClr val="FF0000"/>
                </a:solidFill>
              </a:rPr>
              <a:t>Mode of transmission</a:t>
            </a:r>
            <a:r>
              <a:rPr lang="ar-EG" sz="2800" b="1" u="sng" dirty="0">
                <a:solidFill>
                  <a:srgbClr val="FF0000"/>
                </a:solidFill>
              </a:rPr>
              <a:t>:</a:t>
            </a:r>
            <a:r>
              <a:rPr lang="ar-EG" sz="2800" b="1" dirty="0">
                <a:solidFill>
                  <a:srgbClr val="FF0000"/>
                </a:solidFill>
              </a:rPr>
              <a:t> </a:t>
            </a:r>
            <a:endParaRPr lang="en-US" sz="2800" b="1" dirty="0">
              <a:solidFill>
                <a:srgbClr val="FF0000"/>
              </a:solidFill>
            </a:endParaRPr>
          </a:p>
          <a:p>
            <a:pPr marL="533400" indent="-533400" algn="just">
              <a:lnSpc>
                <a:spcPct val="90000"/>
              </a:lnSpc>
              <a:buNone/>
            </a:pPr>
            <a:r>
              <a:rPr lang="en-US" sz="2800" dirty="0"/>
              <a:t>by sexual contact and </a:t>
            </a:r>
            <a:r>
              <a:rPr lang="en-US" sz="2800" dirty="0" err="1"/>
              <a:t>transplacental</a:t>
            </a:r>
            <a:r>
              <a:rPr lang="en-US" sz="2800" dirty="0"/>
              <a:t> (vertical transmission at delivery</a:t>
            </a:r>
            <a:r>
              <a:rPr lang="ar-EG" sz="2800" dirty="0"/>
              <a:t>(</a:t>
            </a:r>
            <a:endParaRPr lang="ar-EG" sz="2800" b="1" u="sng" dirty="0"/>
          </a:p>
          <a:p>
            <a:pPr marL="533400" indent="-533400" algn="just">
              <a:lnSpc>
                <a:spcPct val="90000"/>
              </a:lnSpc>
              <a:buNone/>
            </a:pPr>
            <a:r>
              <a:rPr lang="en-US" sz="2800" b="1" u="sng" dirty="0">
                <a:solidFill>
                  <a:srgbClr val="FF0000"/>
                </a:solidFill>
              </a:rPr>
              <a:t>Incubation period</a:t>
            </a:r>
            <a:r>
              <a:rPr lang="ar-EG" sz="2800" b="1" u="sng" dirty="0">
                <a:solidFill>
                  <a:srgbClr val="FF0000"/>
                </a:solidFill>
              </a:rPr>
              <a:t> </a:t>
            </a:r>
            <a:r>
              <a:rPr lang="en-US" sz="2800" b="1" u="sng" dirty="0">
                <a:solidFill>
                  <a:srgbClr val="FF0000"/>
                </a:solidFill>
              </a:rPr>
              <a:t>:</a:t>
            </a:r>
            <a:r>
              <a:rPr lang="en-US" sz="2800" b="1" dirty="0">
                <a:solidFill>
                  <a:srgbClr val="FF0000"/>
                </a:solidFill>
              </a:rPr>
              <a:t>6-19-</a:t>
            </a:r>
            <a:r>
              <a:rPr lang="en-US" sz="2800" dirty="0">
                <a:solidFill>
                  <a:srgbClr val="FF0000"/>
                </a:solidFill>
              </a:rPr>
              <a:t>days</a:t>
            </a:r>
            <a:r>
              <a:rPr lang="ar-EG" sz="2800" dirty="0">
                <a:solidFill>
                  <a:srgbClr val="FF0000"/>
                </a:solidFill>
              </a:rPr>
              <a:t> </a:t>
            </a:r>
            <a:endParaRPr lang="ar-EG" sz="2800" b="1" u="sng" dirty="0">
              <a:solidFill>
                <a:srgbClr val="FF0000"/>
              </a:solidFill>
            </a:endParaRPr>
          </a:p>
          <a:p>
            <a:pPr marL="533400" indent="-533400">
              <a:lnSpc>
                <a:spcPct val="90000"/>
              </a:lnSpc>
              <a:buNone/>
            </a:pPr>
            <a:r>
              <a:rPr lang="en-US" sz="2800" b="1" u="sng" dirty="0">
                <a:solidFill>
                  <a:srgbClr val="FF0000"/>
                </a:solidFill>
              </a:rPr>
              <a:t>Pathology</a:t>
            </a:r>
          </a:p>
          <a:p>
            <a:pPr marL="533400" indent="-533400">
              <a:lnSpc>
                <a:spcPct val="90000"/>
              </a:lnSpc>
              <a:buNone/>
            </a:pPr>
            <a:r>
              <a:rPr lang="ar-EG" sz="2800" b="1" dirty="0">
                <a:solidFill>
                  <a:srgbClr val="00FF99"/>
                </a:solidFill>
              </a:rPr>
              <a:t>:</a:t>
            </a:r>
            <a:r>
              <a:rPr lang="ar-EG" sz="2800" b="1" dirty="0"/>
              <a:t> </a:t>
            </a:r>
            <a:r>
              <a:rPr lang="en-US" sz="2800" dirty="0"/>
              <a:t>like gonorrhea</a:t>
            </a:r>
            <a:r>
              <a:rPr lang="ar-EG" sz="2800" dirty="0"/>
              <a:t>,</a:t>
            </a:r>
            <a:r>
              <a:rPr lang="ar-EG" sz="2800" b="1" dirty="0"/>
              <a:t> </a:t>
            </a:r>
            <a:r>
              <a:rPr lang="en-US" sz="2800" dirty="0"/>
              <a:t>the</a:t>
            </a:r>
            <a:r>
              <a:rPr lang="ar-EG" sz="2800" b="1" dirty="0"/>
              <a:t> </a:t>
            </a:r>
            <a:r>
              <a:rPr lang="en-US" sz="2800" dirty="0"/>
              <a:t>organism infects columnar or transitional epithelium of the urethra and </a:t>
            </a:r>
            <a:r>
              <a:rPr lang="en-US" sz="2800" dirty="0" err="1"/>
              <a:t>endocervix</a:t>
            </a:r>
            <a:r>
              <a:rPr lang="en-US" sz="2800" dirty="0"/>
              <a:t> with</a:t>
            </a:r>
            <a:r>
              <a:rPr lang="ar-EG" sz="2800" dirty="0"/>
              <a:t> </a:t>
            </a:r>
          </a:p>
          <a:p>
            <a:pPr marL="533400" indent="-533400">
              <a:lnSpc>
                <a:spcPct val="90000"/>
              </a:lnSpc>
              <a:buNone/>
            </a:pPr>
            <a:r>
              <a:rPr lang="en-US" sz="2800" dirty="0"/>
              <a:t>	extension to the </a:t>
            </a:r>
            <a:r>
              <a:rPr lang="en-US" sz="2800" dirty="0" err="1"/>
              <a:t>endometrium</a:t>
            </a:r>
            <a:r>
              <a:rPr lang="en-US" sz="2800" dirty="0"/>
              <a:t>, </a:t>
            </a:r>
            <a:r>
              <a:rPr lang="en-US" sz="2800" dirty="0" err="1"/>
              <a:t>endosalpinx</a:t>
            </a:r>
            <a:r>
              <a:rPr lang="en-US" sz="2800" dirty="0"/>
              <a:t> and pelvic peritoneum</a:t>
            </a:r>
            <a:endParaRPr lang="en-US" dirty="0"/>
          </a:p>
        </p:txBody>
      </p:sp>
      <p:sp>
        <p:nvSpPr>
          <p:cNvPr id="4" name="Footer Placeholder 3"/>
          <p:cNvSpPr>
            <a:spLocks noGrp="1"/>
          </p:cNvSpPr>
          <p:nvPr>
            <p:ph type="ftr" sz="quarter" idx="11"/>
          </p:nvPr>
        </p:nvSpPr>
        <p:spPr>
          <a:xfrm>
            <a:off x="2362200" y="6274161"/>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382000" cy="3459162"/>
          </a:xfrm>
        </p:spPr>
        <p:txBody>
          <a:bodyPr>
            <a:normAutofit/>
          </a:bodyPr>
          <a:lstStyle/>
          <a:p>
            <a:pPr marL="342900" indent="-342900" algn="l">
              <a:lnSpc>
                <a:spcPct val="80000"/>
              </a:lnSpc>
              <a:buFont typeface="Arial" panose="020B0604020202020204" pitchFamily="34" charset="0"/>
              <a:buChar char="•"/>
            </a:pPr>
            <a:r>
              <a:rPr lang="en-US" sz="2400" b="1" u="sng" cap="none" dirty="0">
                <a:solidFill>
                  <a:srgbClr val="FF3399"/>
                </a:solidFill>
              </a:rPr>
              <a:t>Clinical Picture</a:t>
            </a:r>
            <a:r>
              <a:rPr lang="ar-EG" sz="2400" b="1" u="sng" cap="none" dirty="0">
                <a:solidFill>
                  <a:srgbClr val="FF3399"/>
                </a:solidFill>
              </a:rPr>
              <a:t>:</a:t>
            </a:r>
            <a:r>
              <a:rPr lang="ar-EG" sz="2400" cap="none" dirty="0"/>
              <a:t> </a:t>
            </a:r>
            <a:br>
              <a:rPr lang="en-US" sz="2400" cap="none" dirty="0"/>
            </a:br>
            <a:br>
              <a:rPr lang="en-US" sz="2400" cap="none" dirty="0"/>
            </a:br>
            <a:r>
              <a:rPr lang="en-US" sz="2400" cap="none" dirty="0"/>
              <a:t>Often Infection Is Asymptomatic Contributing To Spread Of The Disease</a:t>
            </a:r>
            <a:r>
              <a:rPr lang="ar-EG" sz="2400" cap="none" dirty="0"/>
              <a:t>. </a:t>
            </a:r>
            <a:br>
              <a:rPr lang="ar-EG" sz="2400" cap="none" dirty="0"/>
            </a:br>
            <a:r>
              <a:rPr lang="en-US" sz="2400" cap="none" dirty="0"/>
              <a:t>Acute </a:t>
            </a:r>
            <a:r>
              <a:rPr lang="en-US" sz="2400" cap="none" dirty="0" err="1"/>
              <a:t>Bartholinitis</a:t>
            </a:r>
            <a:r>
              <a:rPr lang="ar-EG" sz="2400" cap="none" dirty="0"/>
              <a:t>		</a:t>
            </a:r>
            <a:br>
              <a:rPr lang="en-US" sz="2400" cap="none" dirty="0"/>
            </a:br>
            <a:r>
              <a:rPr lang="en-US" sz="2400" cap="none" dirty="0"/>
              <a:t>Cervicitis: Discharge  (Mucopurulent ) &amp;Cervical Friability</a:t>
            </a:r>
            <a:br>
              <a:rPr lang="ar-EG" sz="2400" cap="none" dirty="0"/>
            </a:br>
            <a:r>
              <a:rPr lang="en-US" sz="2400" cap="none" dirty="0"/>
              <a:t>Acute Urethral Syndrome: </a:t>
            </a:r>
            <a:br>
              <a:rPr lang="en-US" sz="2400" cap="none" dirty="0"/>
            </a:br>
            <a:r>
              <a:rPr lang="en-US" sz="2400" cap="none" dirty="0"/>
              <a:t>Painful Urination In Absence Of Significant Bacteriuria</a:t>
            </a:r>
            <a:br>
              <a:rPr lang="ar-EG" sz="2400" b="1" u="sng" cap="none" dirty="0"/>
            </a:br>
            <a:endParaRPr lang="en-US" sz="2400" cap="none" dirty="0"/>
          </a:p>
        </p:txBody>
      </p:sp>
      <p:sp>
        <p:nvSpPr>
          <p:cNvPr id="3" name="Footer Placeholder 2"/>
          <p:cNvSpPr>
            <a:spLocks noGrp="1"/>
          </p:cNvSpPr>
          <p:nvPr>
            <p:ph type="ftr" sz="quarter" idx="11"/>
          </p:nvPr>
        </p:nvSpPr>
        <p:spPr>
          <a:xfrm>
            <a:off x="2590800" y="6324600"/>
            <a:ext cx="3719283" cy="309201"/>
          </a:xfrm>
        </p:spPr>
        <p:txBody>
          <a:bodyPr/>
          <a:lstStyle/>
          <a:p>
            <a:pPr algn="ctr"/>
            <a:r>
              <a:rPr lang="en-US" dirty="0"/>
              <a:t>Ms. Priyanka Waghmare, Assistant Professor, Dept. of OBG </a:t>
            </a:r>
            <a:r>
              <a:rPr lang="en-US" dirty="0" err="1"/>
              <a:t>Nsg</a:t>
            </a:r>
            <a:r>
              <a:rPr lang="en-US" dirty="0"/>
              <a:t>, SNC, SVDU</a:t>
            </a:r>
          </a:p>
        </p:txBody>
      </p:sp>
      <p:sp>
        <p:nvSpPr>
          <p:cNvPr id="6" name="Content Placeholder 5">
            <a:extLst>
              <a:ext uri="{FF2B5EF4-FFF2-40B4-BE49-F238E27FC236}">
                <a16:creationId xmlns:a16="http://schemas.microsoft.com/office/drawing/2014/main" id="{0A2D1090-B94F-4258-9722-30A111C6790E}"/>
              </a:ext>
            </a:extLst>
          </p:cNvPr>
          <p:cNvSpPr>
            <a:spLocks noGrp="1"/>
          </p:cNvSpPr>
          <p:nvPr>
            <p:ph idx="1"/>
          </p:nvPr>
        </p:nvSpPr>
        <p:spPr/>
        <p:txBody>
          <a:bodyPr/>
          <a:lstStyle/>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848600" cy="5562600"/>
          </a:xfrm>
        </p:spPr>
        <p:txBody>
          <a:bodyPr>
            <a:noAutofit/>
          </a:bodyPr>
          <a:lstStyle/>
          <a:p>
            <a:pPr marL="457200" indent="-457200" algn="just">
              <a:lnSpc>
                <a:spcPct val="80000"/>
              </a:lnSpc>
              <a:buNone/>
            </a:pPr>
            <a:r>
              <a:rPr lang="en-US" sz="3200" u="sng" dirty="0">
                <a:solidFill>
                  <a:srgbClr val="FF3399"/>
                </a:solidFill>
              </a:rPr>
              <a:t>Complications</a:t>
            </a:r>
            <a:r>
              <a:rPr lang="ar-EG" sz="3200" u="sng" dirty="0">
                <a:solidFill>
                  <a:srgbClr val="FF3399"/>
                </a:solidFill>
              </a:rPr>
              <a:t>:</a:t>
            </a:r>
            <a:endParaRPr lang="ar-EG" sz="3200" dirty="0">
              <a:solidFill>
                <a:srgbClr val="FF3399"/>
              </a:solidFill>
            </a:endParaRPr>
          </a:p>
          <a:p>
            <a:pPr marL="838200" lvl="1" indent="-381000" algn="just">
              <a:lnSpc>
                <a:spcPct val="80000"/>
              </a:lnSpc>
              <a:buFont typeface="Wingdings" pitchFamily="2" charset="2"/>
              <a:buAutoNum type="arabicPeriod"/>
            </a:pPr>
            <a:r>
              <a:rPr lang="en-US" sz="2000" dirty="0"/>
              <a:t>PID (</a:t>
            </a:r>
            <a:r>
              <a:rPr lang="en-US" sz="2000" dirty="0" err="1"/>
              <a:t>salpingoophritis</a:t>
            </a:r>
            <a:r>
              <a:rPr lang="en-US" sz="2000" dirty="0"/>
              <a:t> &amp; pelvic peritonitis</a:t>
            </a:r>
            <a:r>
              <a:rPr lang="ar-EG" sz="2000" dirty="0"/>
              <a:t>(	</a:t>
            </a:r>
          </a:p>
          <a:p>
            <a:pPr marL="838200" lvl="1" indent="-381000" algn="just">
              <a:lnSpc>
                <a:spcPct val="80000"/>
              </a:lnSpc>
              <a:buFont typeface="Wingdings" pitchFamily="2" charset="2"/>
              <a:buAutoNum type="arabicPeriod"/>
            </a:pPr>
            <a:r>
              <a:rPr lang="ar-EG" sz="2000" dirty="0"/>
              <a:t> </a:t>
            </a:r>
            <a:r>
              <a:rPr lang="en-US" sz="2000" dirty="0" err="1"/>
              <a:t>nfertility</a:t>
            </a:r>
            <a:endParaRPr lang="ar-EG" sz="2000" dirty="0"/>
          </a:p>
          <a:p>
            <a:pPr marL="838200" lvl="1" indent="-381000" algn="just">
              <a:lnSpc>
                <a:spcPct val="80000"/>
              </a:lnSpc>
              <a:buFont typeface="Wingdings" pitchFamily="2" charset="2"/>
              <a:buAutoNum type="arabicPeriod"/>
            </a:pPr>
            <a:r>
              <a:rPr lang="en-US" sz="2000" dirty="0"/>
              <a:t>Ectopic pregnancy</a:t>
            </a:r>
            <a:r>
              <a:rPr lang="ar-EG" sz="2000" dirty="0"/>
              <a:t>				 </a:t>
            </a:r>
            <a:endParaRPr lang="en-US" sz="2000" dirty="0"/>
          </a:p>
          <a:p>
            <a:pPr marL="838200" lvl="1" indent="-381000" algn="just">
              <a:lnSpc>
                <a:spcPct val="80000"/>
              </a:lnSpc>
              <a:buFont typeface="Wingdings" pitchFamily="2" charset="2"/>
              <a:buAutoNum type="arabicPeriod"/>
            </a:pPr>
            <a:r>
              <a:rPr lang="en-US" sz="2000" dirty="0"/>
              <a:t>Abortion, S.B</a:t>
            </a:r>
            <a:r>
              <a:rPr lang="ar-EG" sz="2000" dirty="0"/>
              <a:t>.</a:t>
            </a:r>
          </a:p>
          <a:p>
            <a:pPr marL="838200" lvl="1" indent="-381000" algn="just">
              <a:lnSpc>
                <a:spcPct val="80000"/>
              </a:lnSpc>
              <a:buFont typeface="Wingdings" pitchFamily="2" charset="2"/>
              <a:buAutoNum type="arabicPeriod"/>
            </a:pPr>
            <a:r>
              <a:rPr lang="en-US" sz="2000" dirty="0" err="1"/>
              <a:t>Chorioamnionitis</a:t>
            </a:r>
            <a:r>
              <a:rPr lang="en-US" sz="2000" dirty="0"/>
              <a:t> and preterm </a:t>
            </a:r>
            <a:r>
              <a:rPr lang="en-US" sz="2000" dirty="0" err="1"/>
              <a:t>labour</a:t>
            </a:r>
            <a:r>
              <a:rPr lang="ar-EG" sz="2000" dirty="0"/>
              <a:t>	 </a:t>
            </a:r>
            <a:endParaRPr lang="en-US" sz="2000" dirty="0"/>
          </a:p>
          <a:p>
            <a:pPr marL="838200" lvl="1" indent="-381000" algn="just">
              <a:lnSpc>
                <a:spcPct val="80000"/>
              </a:lnSpc>
              <a:buFont typeface="Wingdings" pitchFamily="2" charset="2"/>
              <a:buAutoNum type="arabicPeriod"/>
            </a:pPr>
            <a:r>
              <a:rPr lang="en-US" sz="2000" dirty="0"/>
              <a:t>Neonatal complication as </a:t>
            </a:r>
            <a:r>
              <a:rPr lang="en-US" sz="2000" dirty="0" err="1"/>
              <a:t>conjuctivitis</a:t>
            </a:r>
            <a:endParaRPr lang="ar-EG" sz="2000" u="sng" dirty="0"/>
          </a:p>
          <a:p>
            <a:pPr marL="457200" indent="-457200" algn="just">
              <a:lnSpc>
                <a:spcPct val="80000"/>
              </a:lnSpc>
              <a:buNone/>
            </a:pPr>
            <a:r>
              <a:rPr lang="en-US" sz="3200" u="sng" dirty="0">
                <a:solidFill>
                  <a:srgbClr val="FF3399"/>
                </a:solidFill>
              </a:rPr>
              <a:t>Diagnosis</a:t>
            </a:r>
            <a:r>
              <a:rPr lang="ar-EG" sz="3200" u="sng" dirty="0">
                <a:solidFill>
                  <a:srgbClr val="FF3399"/>
                </a:solidFill>
              </a:rPr>
              <a:t>:</a:t>
            </a:r>
            <a:r>
              <a:rPr lang="ar-EG" sz="3200" dirty="0">
                <a:solidFill>
                  <a:srgbClr val="FF3399"/>
                </a:solidFill>
              </a:rPr>
              <a:t> </a:t>
            </a:r>
          </a:p>
          <a:p>
            <a:pPr marL="838200" lvl="1" indent="-381000" algn="just">
              <a:lnSpc>
                <a:spcPct val="80000"/>
              </a:lnSpc>
              <a:buNone/>
            </a:pPr>
            <a:r>
              <a:rPr lang="ar-EG" sz="2000" dirty="0"/>
              <a:t>- </a:t>
            </a:r>
            <a:r>
              <a:rPr lang="en-US" sz="2000" dirty="0"/>
              <a:t>Direct </a:t>
            </a:r>
            <a:r>
              <a:rPr lang="en-US" sz="2000" dirty="0" err="1"/>
              <a:t>fluorescein</a:t>
            </a:r>
            <a:r>
              <a:rPr lang="en-US" sz="2000" dirty="0"/>
              <a:t> conjugated monoclonal antibody test: (available in kits form) is rapid sensitive and specific. It is the most frequently used test</a:t>
            </a:r>
            <a:r>
              <a:rPr lang="ar-EG" sz="2000" dirty="0"/>
              <a:t>.</a:t>
            </a:r>
          </a:p>
          <a:p>
            <a:pPr marL="838200" lvl="1" indent="-381000" algn="just">
              <a:lnSpc>
                <a:spcPct val="80000"/>
              </a:lnSpc>
              <a:buFontTx/>
              <a:buChar char="-"/>
            </a:pPr>
            <a:r>
              <a:rPr lang="en-US" sz="2000" dirty="0"/>
              <a:t>Tissue culture is costly, delay diagnosis (need time), so it is used infrequently</a:t>
            </a:r>
            <a:r>
              <a:rPr lang="ar-EG" sz="2000" dirty="0"/>
              <a:t>.</a:t>
            </a:r>
            <a:endParaRPr lang="en-US" sz="2000" dirty="0"/>
          </a:p>
        </p:txBody>
      </p:sp>
      <p:sp>
        <p:nvSpPr>
          <p:cNvPr id="2" name="Footer Placeholder 1"/>
          <p:cNvSpPr>
            <a:spLocks noGrp="1"/>
          </p:cNvSpPr>
          <p:nvPr>
            <p:ph type="ftr" sz="quarter" idx="11"/>
          </p:nvPr>
        </p:nvSpPr>
        <p:spPr>
          <a:xfrm>
            <a:off x="2286000" y="6246199"/>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410200"/>
          </a:xfrm>
        </p:spPr>
        <p:txBody>
          <a:bodyPr>
            <a:normAutofit/>
          </a:bodyPr>
          <a:lstStyle/>
          <a:p>
            <a:r>
              <a:rPr lang="en-US" dirty="0" err="1"/>
              <a:t>Chlamydial</a:t>
            </a:r>
            <a:r>
              <a:rPr lang="en-US" dirty="0"/>
              <a:t> infection is becoming the common sexually transmitted pathogen. The</a:t>
            </a:r>
          </a:p>
          <a:p>
            <a:r>
              <a:rPr lang="en-US" dirty="0"/>
              <a:t>organisms are found in urethra, </a:t>
            </a:r>
            <a:r>
              <a:rPr lang="en-US" dirty="0" err="1"/>
              <a:t>endocervix</a:t>
            </a:r>
            <a:r>
              <a:rPr lang="en-US" dirty="0"/>
              <a:t> and rectum. </a:t>
            </a:r>
            <a:r>
              <a:rPr lang="en-US" i="1" dirty="0"/>
              <a:t>C. </a:t>
            </a:r>
            <a:r>
              <a:rPr lang="en-US" i="1" dirty="0" err="1"/>
              <a:t>trachomatis</a:t>
            </a:r>
            <a:r>
              <a:rPr lang="en-US" i="1" dirty="0"/>
              <a:t> </a:t>
            </a:r>
            <a:r>
              <a:rPr lang="en-US" dirty="0"/>
              <a:t>is an obligate intracellular bacteria. </a:t>
            </a:r>
          </a:p>
          <a:p>
            <a:r>
              <a:rPr lang="en-US" dirty="0"/>
              <a:t> </a:t>
            </a:r>
          </a:p>
          <a:p>
            <a:r>
              <a:rPr lang="en-US" dirty="0"/>
              <a:t>The adverse effects in pregnancy are: Preterm labor, PROM, </a:t>
            </a:r>
            <a:r>
              <a:rPr lang="en-US" dirty="0" err="1"/>
              <a:t>Chorioamnionitis</a:t>
            </a:r>
            <a:r>
              <a:rPr lang="en-US" dirty="0"/>
              <a:t>, stillbirth, </a:t>
            </a:r>
            <a:r>
              <a:rPr lang="en-US" dirty="0" err="1"/>
              <a:t>perihepatitis</a:t>
            </a:r>
            <a:r>
              <a:rPr lang="en-US" dirty="0"/>
              <a:t> (Fitz-Hugh-</a:t>
            </a:r>
          </a:p>
          <a:p>
            <a:r>
              <a:rPr lang="en-US" dirty="0"/>
              <a:t>Curtis syndrome). Puerperal </a:t>
            </a:r>
            <a:r>
              <a:rPr lang="en-US" dirty="0" err="1"/>
              <a:t>endometritis</a:t>
            </a:r>
            <a:r>
              <a:rPr lang="en-US" dirty="0"/>
              <a:t> or acute </a:t>
            </a:r>
            <a:r>
              <a:rPr lang="en-US" dirty="0" err="1"/>
              <a:t>salpingo-oophoritis</a:t>
            </a:r>
            <a:r>
              <a:rPr lang="en-US" dirty="0"/>
              <a:t> may develop. Neonates may develop</a:t>
            </a:r>
          </a:p>
          <a:p>
            <a:r>
              <a:rPr lang="en-US" dirty="0"/>
              <a:t>conjunctivitis or pneumonia.</a:t>
            </a:r>
          </a:p>
          <a:p>
            <a:endParaRPr lang="en-US" dirty="0"/>
          </a:p>
        </p:txBody>
      </p:sp>
      <p:sp>
        <p:nvSpPr>
          <p:cNvPr id="2" name="Footer Placeholder 1"/>
          <p:cNvSpPr>
            <a:spLocks noGrp="1"/>
          </p:cNvSpPr>
          <p:nvPr>
            <p:ph type="ftr" sz="quarter" idx="11"/>
          </p:nvPr>
        </p:nvSpPr>
        <p:spPr>
          <a:xfrm>
            <a:off x="2636158" y="632460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77200" cy="6019800"/>
          </a:xfrm>
        </p:spPr>
        <p:txBody>
          <a:bodyPr>
            <a:normAutofit lnSpcReduction="10000"/>
          </a:bodyPr>
          <a:lstStyle/>
          <a:p>
            <a:pPr algn="just">
              <a:lnSpc>
                <a:spcPct val="90000"/>
              </a:lnSpc>
              <a:buNone/>
            </a:pPr>
            <a:r>
              <a:rPr lang="en-US" sz="2400" b="1" u="sng" dirty="0">
                <a:solidFill>
                  <a:srgbClr val="FF3399"/>
                </a:solidFill>
                <a:latin typeface="Arial" charset="0"/>
              </a:rPr>
              <a:t>Treatment</a:t>
            </a:r>
            <a:r>
              <a:rPr lang="ar-EG" sz="2400" b="1" u="sng" dirty="0">
                <a:solidFill>
                  <a:srgbClr val="FF3399"/>
                </a:solidFill>
                <a:latin typeface="Arial" charset="0"/>
              </a:rPr>
              <a:t>:</a:t>
            </a:r>
            <a:r>
              <a:rPr lang="ar-EG" sz="2400" dirty="0">
                <a:latin typeface="Arial" charset="0"/>
              </a:rPr>
              <a:t> </a:t>
            </a:r>
            <a:endParaRPr lang="en-US" sz="2400" dirty="0">
              <a:latin typeface="Arial" charset="0"/>
            </a:endParaRPr>
          </a:p>
          <a:p>
            <a:pPr algn="just">
              <a:lnSpc>
                <a:spcPct val="90000"/>
              </a:lnSpc>
              <a:buNone/>
            </a:pPr>
            <a:endParaRPr lang="en-US" sz="2400" dirty="0">
              <a:latin typeface="Arial" charset="0"/>
            </a:endParaRPr>
          </a:p>
          <a:p>
            <a:pPr algn="just">
              <a:lnSpc>
                <a:spcPct val="90000"/>
              </a:lnSpc>
              <a:buNone/>
            </a:pPr>
            <a:r>
              <a:rPr lang="en-US" sz="2400" dirty="0">
                <a:latin typeface="Arial" charset="0"/>
              </a:rPr>
              <a:t>treatment is given routinely for both</a:t>
            </a:r>
            <a:r>
              <a:rPr lang="ar-EG" sz="2400" b="1" dirty="0">
                <a:latin typeface="Arial" charset="0"/>
              </a:rPr>
              <a:t>.</a:t>
            </a:r>
            <a:r>
              <a:rPr lang="en-US" sz="2400" dirty="0" err="1">
                <a:latin typeface="Arial" charset="0"/>
              </a:rPr>
              <a:t>chlamydia</a:t>
            </a:r>
            <a:r>
              <a:rPr lang="en-US" sz="2400" dirty="0">
                <a:latin typeface="Arial" charset="0"/>
              </a:rPr>
              <a:t>, gonorrhea</a:t>
            </a:r>
            <a:r>
              <a:rPr lang="ar-EG" sz="2400" b="1" dirty="0">
                <a:latin typeface="Arial" charset="0"/>
              </a:rPr>
              <a:t> </a:t>
            </a:r>
            <a:r>
              <a:rPr lang="en-US" sz="2400" dirty="0">
                <a:latin typeface="Arial" charset="0"/>
              </a:rPr>
              <a:t>It. Treatment by one of</a:t>
            </a:r>
            <a:r>
              <a:rPr lang="ar-EG" sz="2400" dirty="0">
                <a:latin typeface="Arial" charset="0"/>
              </a:rPr>
              <a:t>:</a:t>
            </a:r>
          </a:p>
          <a:p>
            <a:pPr lvl="1" algn="just">
              <a:lnSpc>
                <a:spcPct val="90000"/>
              </a:lnSpc>
              <a:buNone/>
            </a:pPr>
            <a:r>
              <a:rPr lang="ar-EG" dirty="0">
                <a:latin typeface="Arial" charset="0"/>
              </a:rPr>
              <a:t>- </a:t>
            </a:r>
            <a:r>
              <a:rPr lang="en-US" dirty="0" err="1">
                <a:latin typeface="Arial" charset="0"/>
              </a:rPr>
              <a:t>Doxycycline</a:t>
            </a:r>
            <a:r>
              <a:rPr lang="en-US" dirty="0">
                <a:latin typeface="Arial" charset="0"/>
              </a:rPr>
              <a:t> 100 </a:t>
            </a:r>
            <a:r>
              <a:rPr lang="en-US" dirty="0" err="1">
                <a:latin typeface="Arial" charset="0"/>
              </a:rPr>
              <a:t>mgm</a:t>
            </a:r>
            <a:r>
              <a:rPr lang="en-US" dirty="0">
                <a:latin typeface="Arial" charset="0"/>
              </a:rPr>
              <a:t> orally/ twice daily for 7 days</a:t>
            </a:r>
            <a:r>
              <a:rPr lang="ar-EG" dirty="0">
                <a:latin typeface="Arial" charset="0"/>
              </a:rPr>
              <a:t>.</a:t>
            </a:r>
          </a:p>
          <a:p>
            <a:pPr lvl="1" algn="just">
              <a:lnSpc>
                <a:spcPct val="90000"/>
              </a:lnSpc>
              <a:buNone/>
            </a:pPr>
            <a:r>
              <a:rPr lang="ar-EG" dirty="0">
                <a:latin typeface="Arial" charset="0"/>
              </a:rPr>
              <a:t>- </a:t>
            </a:r>
            <a:r>
              <a:rPr lang="en-US" dirty="0" err="1">
                <a:latin typeface="Arial" charset="0"/>
              </a:rPr>
              <a:t>Azithromycin</a:t>
            </a:r>
            <a:r>
              <a:rPr lang="en-US" dirty="0">
                <a:latin typeface="Arial" charset="0"/>
              </a:rPr>
              <a:t> 1 gram orally, single dose</a:t>
            </a:r>
            <a:r>
              <a:rPr lang="ar-EG" dirty="0">
                <a:latin typeface="Arial" charset="0"/>
              </a:rPr>
              <a:t>.</a:t>
            </a:r>
          </a:p>
          <a:p>
            <a:pPr lvl="1" algn="just">
              <a:lnSpc>
                <a:spcPct val="90000"/>
              </a:lnSpc>
              <a:buFontTx/>
              <a:buChar char="-"/>
            </a:pPr>
            <a:r>
              <a:rPr lang="en-US" dirty="0" err="1">
                <a:latin typeface="Arial" charset="0"/>
              </a:rPr>
              <a:t>Ofloxacin</a:t>
            </a:r>
            <a:r>
              <a:rPr lang="en-US" dirty="0">
                <a:latin typeface="Arial" charset="0"/>
              </a:rPr>
              <a:t> 300 </a:t>
            </a:r>
            <a:r>
              <a:rPr lang="en-US" dirty="0" err="1">
                <a:latin typeface="Arial" charset="0"/>
              </a:rPr>
              <a:t>mgm</a:t>
            </a:r>
            <a:r>
              <a:rPr lang="en-US" dirty="0">
                <a:latin typeface="Arial" charset="0"/>
              </a:rPr>
              <a:t> orally, twice daily for 7 days</a:t>
            </a:r>
            <a:r>
              <a:rPr lang="ar-EG" dirty="0">
                <a:latin typeface="Arial" charset="0"/>
              </a:rPr>
              <a:t>.</a:t>
            </a:r>
            <a:endParaRPr lang="en-US" dirty="0">
              <a:latin typeface="Arial" charset="0"/>
            </a:endParaRPr>
          </a:p>
          <a:p>
            <a:pPr lvl="1" algn="just">
              <a:lnSpc>
                <a:spcPct val="90000"/>
              </a:lnSpc>
              <a:buFontTx/>
              <a:buChar char="-"/>
            </a:pPr>
            <a:endParaRPr lang="ar-EG" dirty="0">
              <a:latin typeface="Arial" charset="0"/>
            </a:endParaRPr>
          </a:p>
          <a:p>
            <a:pPr algn="just">
              <a:lnSpc>
                <a:spcPct val="90000"/>
              </a:lnSpc>
              <a:buNone/>
            </a:pPr>
            <a:r>
              <a:rPr lang="en-US" sz="2400" b="1" dirty="0">
                <a:latin typeface="Arial" charset="0"/>
              </a:rPr>
              <a:t>N.B.</a:t>
            </a:r>
            <a:r>
              <a:rPr lang="en-US" sz="2400" dirty="0">
                <a:latin typeface="Arial" charset="0"/>
              </a:rPr>
              <a:t> Erythromycin 500 mg orally / 6 hours or amoxicillin 500 mg orally </a:t>
            </a:r>
            <a:r>
              <a:rPr lang="en-US" sz="2400" dirty="0" err="1">
                <a:latin typeface="Arial" charset="0"/>
              </a:rPr>
              <a:t>t.d.s</a:t>
            </a:r>
            <a:r>
              <a:rPr lang="en-US" sz="2400" dirty="0">
                <a:latin typeface="Arial" charset="0"/>
              </a:rPr>
              <a:t> daily for 7 days are alternatives in</a:t>
            </a:r>
            <a:r>
              <a:rPr lang="ar-EG" sz="2400" b="1" dirty="0">
                <a:latin typeface="Arial" charset="0"/>
              </a:rPr>
              <a:t> </a:t>
            </a:r>
            <a:r>
              <a:rPr lang="en-US" sz="2400" dirty="0">
                <a:latin typeface="Arial" charset="0"/>
              </a:rPr>
              <a:t>pregnant patients</a:t>
            </a:r>
          </a:p>
          <a:p>
            <a:r>
              <a:rPr lang="en-US" sz="2400" dirty="0"/>
              <a:t>tetracycline or erythromycin ointment 1% is to be applied to the infant’s eyes soon</a:t>
            </a:r>
          </a:p>
          <a:p>
            <a:r>
              <a:rPr lang="en-US" sz="2400" dirty="0"/>
              <a:t>following birth. Neonatal infection is treated with erythromycin 50 mg/kg/day 4 times a day for 14–21 days.</a:t>
            </a:r>
          </a:p>
          <a:p>
            <a:pPr algn="just">
              <a:lnSpc>
                <a:spcPct val="90000"/>
              </a:lnSpc>
              <a:buNone/>
            </a:pPr>
            <a:endParaRPr lang="en-US" sz="2400" dirty="0">
              <a:latin typeface="Arial" charset="0"/>
            </a:endParaRPr>
          </a:p>
          <a:p>
            <a:pPr marL="838200" lvl="1" indent="-381000">
              <a:lnSpc>
                <a:spcPct val="80000"/>
              </a:lnSpc>
              <a:buNone/>
            </a:pPr>
            <a:endParaRPr lang="en-US" dirty="0"/>
          </a:p>
        </p:txBody>
      </p:sp>
      <p:sp>
        <p:nvSpPr>
          <p:cNvPr id="2" name="Footer Placeholder 1"/>
          <p:cNvSpPr>
            <a:spLocks noGrp="1"/>
          </p:cNvSpPr>
          <p:nvPr>
            <p:ph type="ftr" sz="quarter" idx="11"/>
          </p:nvPr>
        </p:nvSpPr>
        <p:spPr>
          <a:xfrm>
            <a:off x="2438400" y="6398599"/>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800" y="1828800"/>
            <a:ext cx="7772400" cy="4572000"/>
          </a:xfrm>
        </p:spPr>
        <p:txBody>
          <a:bodyPr/>
          <a:lstStyle/>
          <a:p>
            <a:pPr algn="just"/>
            <a:r>
              <a:rPr lang="en-US" dirty="0"/>
              <a:t>Reproductive tract infections (RTIs) are defined as any infections of the reproductive system. They include sexually transmitted infections (STIs) and other infections of the reproductive system that are not caused by sexual contact. These other infections may be the result of the overgrowth of the bacteria and other organisms that normally live in the vagina. RTIs also include infections that result from inadequate infection prevention practices by health care providers.</a:t>
            </a:r>
          </a:p>
          <a:p>
            <a:pPr algn="just"/>
            <a:endParaRPr lang="en-US" dirty="0"/>
          </a:p>
        </p:txBody>
      </p:sp>
      <p:sp>
        <p:nvSpPr>
          <p:cNvPr id="4" name="Footer Placeholder 3"/>
          <p:cNvSpPr>
            <a:spLocks noGrp="1"/>
          </p:cNvSpPr>
          <p:nvPr>
            <p:ph type="ftr" sz="quarter" idx="11"/>
          </p:nvPr>
        </p:nvSpPr>
        <p:spPr>
          <a:xfrm>
            <a:off x="2971800" y="6246199"/>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SYPHILIS:</a:t>
            </a:r>
          </a:p>
        </p:txBody>
      </p:sp>
      <p:sp>
        <p:nvSpPr>
          <p:cNvPr id="3" name="Content Placeholder 2"/>
          <p:cNvSpPr>
            <a:spLocks noGrp="1"/>
          </p:cNvSpPr>
          <p:nvPr>
            <p:ph idx="1"/>
          </p:nvPr>
        </p:nvSpPr>
        <p:spPr/>
        <p:txBody>
          <a:bodyPr>
            <a:normAutofit fontScale="92500" lnSpcReduction="10000"/>
          </a:bodyPr>
          <a:lstStyle/>
          <a:p>
            <a:pPr lvl="0" algn="just">
              <a:lnSpc>
                <a:spcPct val="150000"/>
              </a:lnSpc>
            </a:pPr>
            <a:r>
              <a:rPr lang="en-IN" sz="3200" dirty="0"/>
              <a:t>Syphilis is a sexually transmitted disease caused by </a:t>
            </a:r>
            <a:r>
              <a:rPr lang="en-IN" sz="3200" dirty="0" err="1"/>
              <a:t>Treponema</a:t>
            </a:r>
            <a:r>
              <a:rPr lang="en-IN" sz="3200" dirty="0"/>
              <a:t> </a:t>
            </a:r>
            <a:r>
              <a:rPr lang="en-IN" sz="3200" dirty="0" err="1"/>
              <a:t>pallidum</a:t>
            </a:r>
            <a:r>
              <a:rPr lang="en-IN" sz="3200" dirty="0"/>
              <a:t>. Incidence is rising due to upsurge of HIV infection and the IV drug abuse. </a:t>
            </a:r>
            <a:endParaRPr lang="en-US" sz="3200" dirty="0"/>
          </a:p>
          <a:p>
            <a:pPr algn="just"/>
            <a:endParaRPr lang="en-US" dirty="0"/>
          </a:p>
        </p:txBody>
      </p:sp>
      <p:sp>
        <p:nvSpPr>
          <p:cNvPr id="4" name="Footer Placeholder 3"/>
          <p:cNvSpPr>
            <a:spLocks noGrp="1"/>
          </p:cNvSpPr>
          <p:nvPr>
            <p:ph type="ftr" sz="quarter" idx="11"/>
          </p:nvPr>
        </p:nvSpPr>
        <p:spPr>
          <a:xfrm>
            <a:off x="2709500" y="632460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630362"/>
          </a:xfrm>
        </p:spPr>
        <p:txBody>
          <a:bodyPr>
            <a:normAutofit/>
          </a:bodyPr>
          <a:lstStyle/>
          <a:p>
            <a:r>
              <a:rPr lang="en-US" sz="5300" b="1" i="1" dirty="0">
                <a:solidFill>
                  <a:srgbClr val="FF3399"/>
                </a:solidFill>
              </a:rPr>
              <a:t>Syphilis</a:t>
            </a:r>
            <a:br>
              <a:rPr lang="ar-EG" b="1" dirty="0">
                <a:solidFill>
                  <a:srgbClr val="FF3399"/>
                </a:solidFill>
              </a:rPr>
            </a:br>
            <a:endParaRPr lang="en-US" dirty="0"/>
          </a:p>
        </p:txBody>
      </p:sp>
      <p:sp>
        <p:nvSpPr>
          <p:cNvPr id="3" name="Content Placeholder 2"/>
          <p:cNvSpPr>
            <a:spLocks noGrp="1"/>
          </p:cNvSpPr>
          <p:nvPr>
            <p:ph idx="1"/>
          </p:nvPr>
        </p:nvSpPr>
        <p:spPr>
          <a:xfrm>
            <a:off x="609600" y="1219200"/>
            <a:ext cx="2819400" cy="4800600"/>
          </a:xfrm>
        </p:spPr>
        <p:txBody>
          <a:bodyPr>
            <a:noAutofit/>
          </a:bodyPr>
          <a:lstStyle/>
          <a:p>
            <a:pPr lvl="1" algn="just">
              <a:lnSpc>
                <a:spcPct val="150000"/>
              </a:lnSpc>
              <a:buNone/>
            </a:pPr>
            <a:r>
              <a:rPr lang="en-US" dirty="0"/>
              <a:t> </a:t>
            </a:r>
            <a:endParaRPr lang="en-US" sz="2400" dirty="0"/>
          </a:p>
        </p:txBody>
      </p:sp>
      <p:sp>
        <p:nvSpPr>
          <p:cNvPr id="6" name="Footer Placeholder 5"/>
          <p:cNvSpPr>
            <a:spLocks noGrp="1"/>
          </p:cNvSpPr>
          <p:nvPr>
            <p:ph type="ftr" sz="quarter" idx="11"/>
          </p:nvPr>
        </p:nvSpPr>
        <p:spPr>
          <a:xfrm>
            <a:off x="2598058" y="6428761"/>
            <a:ext cx="3719283" cy="309201"/>
          </a:xfrm>
        </p:spPr>
        <p:txBody>
          <a:bodyPr/>
          <a:lstStyle/>
          <a:p>
            <a:pPr algn="ctr"/>
            <a:r>
              <a:rPr lang="en-US" dirty="0"/>
              <a:t>Ms. Priyanka Waghmare, Assistant Professor, Dept. of OBG </a:t>
            </a:r>
            <a:r>
              <a:rPr lang="en-US" dirty="0" err="1"/>
              <a:t>Nsg</a:t>
            </a:r>
            <a:r>
              <a:rPr lang="en-US" dirty="0"/>
              <a:t>, SNC, SVDU</a:t>
            </a:r>
          </a:p>
        </p:txBody>
      </p:sp>
      <p:graphicFrame>
        <p:nvGraphicFramePr>
          <p:cNvPr id="4" name="Diagram 3"/>
          <p:cNvGraphicFramePr/>
          <p:nvPr>
            <p:extLst>
              <p:ext uri="{D42A27DB-BD31-4B8C-83A1-F6EECF244321}">
                <p14:modId xmlns:p14="http://schemas.microsoft.com/office/powerpoint/2010/main" val="1968262975"/>
              </p:ext>
            </p:extLst>
          </p:nvPr>
        </p:nvGraphicFramePr>
        <p:xfrm>
          <a:off x="419100" y="1537929"/>
          <a:ext cx="8305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altLang="zh-CN" b="1" u="sng" dirty="0">
                <a:ea typeface="SimSun" pitchFamily="2" charset="-122"/>
              </a:rPr>
              <a:t>Primary stage:</a:t>
            </a:r>
            <a:endParaRPr lang="en-US" dirty="0"/>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pPr lvl="1" algn="just"/>
            <a:r>
              <a:rPr lang="en-US" sz="3800" spc="-5" dirty="0">
                <a:latin typeface="Trebuchet MS"/>
                <a:cs typeface="Trebuchet MS"/>
              </a:rPr>
              <a:t>Chancre appear </a:t>
            </a:r>
            <a:r>
              <a:rPr lang="en-US" sz="3800" dirty="0">
                <a:latin typeface="Trebuchet MS"/>
                <a:cs typeface="Trebuchet MS"/>
              </a:rPr>
              <a:t>on genitals or </a:t>
            </a:r>
            <a:r>
              <a:rPr lang="en-US" sz="3800" spc="-5" dirty="0">
                <a:latin typeface="Trebuchet MS"/>
                <a:cs typeface="Trebuchet MS"/>
              </a:rPr>
              <a:t>extra  </a:t>
            </a:r>
            <a:r>
              <a:rPr lang="en-US" sz="3800" dirty="0">
                <a:latin typeface="Trebuchet MS"/>
                <a:cs typeface="Trebuchet MS"/>
              </a:rPr>
              <a:t>genital sites </a:t>
            </a:r>
            <a:r>
              <a:rPr lang="en-US" sz="3800" spc="-5" dirty="0">
                <a:latin typeface="Trebuchet MS"/>
                <a:cs typeface="Trebuchet MS"/>
              </a:rPr>
              <a:t>in </a:t>
            </a:r>
            <a:r>
              <a:rPr lang="en-US" sz="3800" dirty="0">
                <a:latin typeface="Trebuchet MS"/>
                <a:cs typeface="Trebuchet MS"/>
              </a:rPr>
              <a:t>2-4 weeks </a:t>
            </a:r>
            <a:r>
              <a:rPr lang="en-US" sz="3800" spc="-5" dirty="0">
                <a:latin typeface="Trebuchet MS"/>
                <a:cs typeface="Trebuchet MS"/>
              </a:rPr>
              <a:t>after </a:t>
            </a:r>
            <a:r>
              <a:rPr lang="en-US" sz="3800" dirty="0">
                <a:latin typeface="Trebuchet MS"/>
                <a:cs typeface="Trebuchet MS"/>
              </a:rPr>
              <a:t>exposure  </a:t>
            </a:r>
            <a:r>
              <a:rPr lang="en-US" sz="3800" spc="-5" dirty="0">
                <a:latin typeface="Trebuchet MS"/>
                <a:cs typeface="Trebuchet MS"/>
              </a:rPr>
              <a:t>to</a:t>
            </a:r>
            <a:r>
              <a:rPr lang="en-US" sz="3800" spc="-10" dirty="0">
                <a:latin typeface="Trebuchet MS"/>
                <a:cs typeface="Trebuchet MS"/>
              </a:rPr>
              <a:t> </a:t>
            </a:r>
            <a:r>
              <a:rPr lang="en-US" sz="3800" spc="-5" dirty="0">
                <a:latin typeface="Trebuchet MS"/>
                <a:cs typeface="Trebuchet MS"/>
              </a:rPr>
              <a:t>infection</a:t>
            </a:r>
            <a:endParaRPr lang="en-US" sz="3800" dirty="0">
              <a:latin typeface="Times New Roman"/>
              <a:cs typeface="Times New Roman"/>
            </a:endParaRPr>
          </a:p>
          <a:p>
            <a:pPr marL="469900" marR="5080" indent="-457200">
              <a:lnSpc>
                <a:spcPct val="120000"/>
              </a:lnSpc>
              <a:tabLst>
                <a:tab pos="469265" algn="l"/>
                <a:tab pos="469900" algn="l"/>
              </a:tabLst>
            </a:pPr>
            <a:r>
              <a:rPr lang="en-US" sz="3800" spc="-5" dirty="0">
                <a:latin typeface="Trebuchet MS"/>
                <a:cs typeface="Trebuchet MS"/>
              </a:rPr>
              <a:t>Initially </a:t>
            </a:r>
            <a:r>
              <a:rPr lang="en-US" sz="3800" dirty="0">
                <a:latin typeface="Trebuchet MS"/>
                <a:cs typeface="Trebuchet MS"/>
              </a:rPr>
              <a:t>the lesion </a:t>
            </a:r>
            <a:r>
              <a:rPr lang="en-US" sz="3800" spc="-5" dirty="0">
                <a:latin typeface="Trebuchet MS"/>
                <a:cs typeface="Trebuchet MS"/>
              </a:rPr>
              <a:t>is painless papule  whic</a:t>
            </a:r>
            <a:r>
              <a:rPr lang="en-US" sz="3800" dirty="0">
                <a:latin typeface="Trebuchet MS"/>
                <a:cs typeface="Trebuchet MS"/>
              </a:rPr>
              <a:t>h</a:t>
            </a:r>
            <a:r>
              <a:rPr lang="en-US" sz="3800" spc="-5" dirty="0">
                <a:latin typeface="Trebuchet MS"/>
                <a:cs typeface="Trebuchet MS"/>
              </a:rPr>
              <a:t> ulc</a:t>
            </a:r>
            <a:r>
              <a:rPr lang="en-US" sz="3800" spc="5" dirty="0">
                <a:latin typeface="Trebuchet MS"/>
                <a:cs typeface="Trebuchet MS"/>
              </a:rPr>
              <a:t>e</a:t>
            </a:r>
            <a:r>
              <a:rPr lang="en-US" sz="3800" dirty="0">
                <a:latin typeface="Trebuchet MS"/>
                <a:cs typeface="Trebuchet MS"/>
              </a:rPr>
              <a:t>rates</a:t>
            </a:r>
            <a:r>
              <a:rPr lang="en-US" sz="3800" spc="20" dirty="0">
                <a:latin typeface="Trebuchet MS"/>
                <a:cs typeface="Trebuchet MS"/>
              </a:rPr>
              <a:t> </a:t>
            </a:r>
            <a:r>
              <a:rPr lang="en-US" sz="3800" spc="-5" dirty="0">
                <a:latin typeface="Trebuchet MS"/>
                <a:cs typeface="Trebuchet MS"/>
              </a:rPr>
              <a:t>i</a:t>
            </a:r>
            <a:r>
              <a:rPr lang="en-US" sz="3800" dirty="0">
                <a:latin typeface="Trebuchet MS"/>
                <a:cs typeface="Trebuchet MS"/>
              </a:rPr>
              <a:t>n</a:t>
            </a:r>
            <a:r>
              <a:rPr lang="en-US" sz="3800" spc="-5" dirty="0">
                <a:latin typeface="Trebuchet MS"/>
                <a:cs typeface="Trebuchet MS"/>
              </a:rPr>
              <a:t> th</a:t>
            </a:r>
            <a:r>
              <a:rPr lang="en-US" sz="3800" dirty="0">
                <a:latin typeface="Trebuchet MS"/>
                <a:cs typeface="Trebuchet MS"/>
              </a:rPr>
              <a:t>e</a:t>
            </a:r>
            <a:r>
              <a:rPr lang="en-US" sz="3800" spc="10" dirty="0">
                <a:latin typeface="Trebuchet MS"/>
                <a:cs typeface="Trebuchet MS"/>
              </a:rPr>
              <a:t> </a:t>
            </a:r>
            <a:r>
              <a:rPr lang="en-US" sz="3800" spc="-5" dirty="0">
                <a:latin typeface="Trebuchet MS"/>
                <a:cs typeface="Trebuchet MS"/>
              </a:rPr>
              <a:t>cen</a:t>
            </a:r>
            <a:r>
              <a:rPr lang="en-US" sz="3800" spc="5" dirty="0">
                <a:latin typeface="Trebuchet MS"/>
                <a:cs typeface="Trebuchet MS"/>
              </a:rPr>
              <a:t>t</a:t>
            </a:r>
            <a:r>
              <a:rPr lang="en-US" sz="3800" dirty="0">
                <a:latin typeface="Trebuchet MS"/>
                <a:cs typeface="Trebuchet MS"/>
              </a:rPr>
              <a:t>re</a:t>
            </a:r>
            <a:r>
              <a:rPr lang="en-US" sz="3800" spc="5" dirty="0">
                <a:latin typeface="Trebuchet MS"/>
                <a:cs typeface="Trebuchet MS"/>
              </a:rPr>
              <a:t> </a:t>
            </a:r>
            <a:r>
              <a:rPr lang="en-US" sz="3800" dirty="0">
                <a:latin typeface="Trebuchet MS"/>
                <a:cs typeface="Trebuchet MS"/>
              </a:rPr>
              <a:t>so </a:t>
            </a:r>
            <a:r>
              <a:rPr lang="en-US" sz="3800" spc="-1165" dirty="0">
                <a:latin typeface="Trebuchet MS"/>
                <a:cs typeface="Trebuchet MS"/>
              </a:rPr>
              <a:t>t</a:t>
            </a:r>
            <a:r>
              <a:rPr lang="en-US" sz="3800" dirty="0">
                <a:solidFill>
                  <a:srgbClr val="90C225"/>
                </a:solidFill>
                <a:latin typeface="Trebuchet MS"/>
                <a:cs typeface="Trebuchet MS"/>
              </a:rPr>
              <a:t>10</a:t>
            </a:r>
            <a:r>
              <a:rPr lang="en-US" sz="3800" spc="-60" dirty="0">
                <a:solidFill>
                  <a:srgbClr val="90C225"/>
                </a:solidFill>
                <a:latin typeface="Trebuchet MS"/>
                <a:cs typeface="Trebuchet MS"/>
              </a:rPr>
              <a:t> </a:t>
            </a:r>
            <a:r>
              <a:rPr lang="en-US" sz="3800" spc="-5" dirty="0">
                <a:latin typeface="Trebuchet MS"/>
                <a:cs typeface="Trebuchet MS"/>
              </a:rPr>
              <a:t>ha</a:t>
            </a:r>
            <a:r>
              <a:rPr lang="en-US" sz="3800" dirty="0">
                <a:latin typeface="Trebuchet MS"/>
                <a:cs typeface="Trebuchet MS"/>
              </a:rPr>
              <a:t>t</a:t>
            </a:r>
            <a:r>
              <a:rPr lang="en-US" sz="3800" spc="10" dirty="0">
                <a:latin typeface="Trebuchet MS"/>
                <a:cs typeface="Trebuchet MS"/>
              </a:rPr>
              <a:t> </a:t>
            </a:r>
            <a:r>
              <a:rPr lang="en-US" sz="3800" spc="-5" dirty="0">
                <a:latin typeface="Trebuchet MS"/>
                <a:cs typeface="Trebuchet MS"/>
              </a:rPr>
              <a:t>the  </a:t>
            </a:r>
            <a:r>
              <a:rPr lang="en-US" sz="3800" dirty="0">
                <a:latin typeface="Trebuchet MS"/>
                <a:cs typeface="Trebuchet MS"/>
              </a:rPr>
              <a:t>fully </a:t>
            </a:r>
            <a:r>
              <a:rPr lang="en-US" sz="3800" spc="-5" dirty="0">
                <a:latin typeface="Trebuchet MS"/>
                <a:cs typeface="Trebuchet MS"/>
              </a:rPr>
              <a:t>developed chancre is an indurated</a:t>
            </a:r>
            <a:endParaRPr lang="en-US" sz="3800" dirty="0">
              <a:latin typeface="Trebuchet MS"/>
              <a:cs typeface="Trebuchet MS"/>
            </a:endParaRPr>
          </a:p>
          <a:p>
            <a:pPr marL="469900" marR="5080" indent="-457200">
              <a:lnSpc>
                <a:spcPct val="120000"/>
              </a:lnSpc>
              <a:spcBef>
                <a:spcPts val="105"/>
              </a:spcBef>
              <a:buFont typeface="Arial"/>
              <a:buChar char="•"/>
              <a:tabLst>
                <a:tab pos="469265" algn="l"/>
                <a:tab pos="469900" algn="l"/>
              </a:tabLst>
            </a:pPr>
            <a:r>
              <a:rPr lang="en-US" sz="3800" dirty="0">
                <a:latin typeface="Trebuchet MS"/>
                <a:cs typeface="Trebuchet MS"/>
              </a:rPr>
              <a:t>The </a:t>
            </a:r>
            <a:r>
              <a:rPr lang="en-US" sz="3800" spc="-5" dirty="0" err="1">
                <a:latin typeface="Trebuchet MS"/>
                <a:cs typeface="Trebuchet MS"/>
              </a:rPr>
              <a:t>canchre</a:t>
            </a:r>
            <a:r>
              <a:rPr lang="en-US" sz="3800" spc="-5" dirty="0">
                <a:latin typeface="Trebuchet MS"/>
                <a:cs typeface="Trebuchet MS"/>
              </a:rPr>
              <a:t> heals without </a:t>
            </a:r>
            <a:r>
              <a:rPr lang="en-US" sz="3800" dirty="0">
                <a:latin typeface="Trebuchet MS"/>
                <a:cs typeface="Trebuchet MS"/>
              </a:rPr>
              <a:t>scarring  even in </a:t>
            </a:r>
            <a:r>
              <a:rPr lang="en-US" sz="3800" spc="-5" dirty="0">
                <a:latin typeface="Trebuchet MS"/>
                <a:cs typeface="Trebuchet MS"/>
              </a:rPr>
              <a:t>the absence </a:t>
            </a:r>
            <a:r>
              <a:rPr lang="en-US" sz="3800" dirty="0">
                <a:latin typeface="Trebuchet MS"/>
                <a:cs typeface="Trebuchet MS"/>
              </a:rPr>
              <a:t>of</a:t>
            </a:r>
            <a:r>
              <a:rPr lang="en-US" sz="3800" spc="-25" dirty="0">
                <a:latin typeface="Trebuchet MS"/>
                <a:cs typeface="Trebuchet MS"/>
              </a:rPr>
              <a:t> </a:t>
            </a:r>
            <a:r>
              <a:rPr lang="en-US" sz="3800" spc="-5" dirty="0">
                <a:latin typeface="Trebuchet MS"/>
                <a:cs typeface="Trebuchet MS"/>
              </a:rPr>
              <a:t>treatment.</a:t>
            </a:r>
            <a:endParaRPr lang="en-US" sz="3800" dirty="0">
              <a:latin typeface="Times New Roman"/>
              <a:cs typeface="Times New Roman"/>
            </a:endParaRPr>
          </a:p>
          <a:p>
            <a:pPr marL="469900" marR="372110" indent="-457200">
              <a:lnSpc>
                <a:spcPct val="120000"/>
              </a:lnSpc>
              <a:buFont typeface="Arial"/>
              <a:buChar char="•"/>
              <a:tabLst>
                <a:tab pos="469265" algn="l"/>
                <a:tab pos="469900" algn="l"/>
              </a:tabLst>
            </a:pPr>
            <a:r>
              <a:rPr lang="en-US" sz="3800" dirty="0">
                <a:latin typeface="Trebuchet MS"/>
                <a:cs typeface="Trebuchet MS"/>
              </a:rPr>
              <a:t>Antibody </a:t>
            </a:r>
            <a:r>
              <a:rPr lang="en-US" sz="3800" spc="-5" dirty="0">
                <a:latin typeface="Trebuchet MS"/>
                <a:cs typeface="Trebuchet MS"/>
              </a:rPr>
              <a:t>tests are </a:t>
            </a:r>
            <a:r>
              <a:rPr lang="en-US" sz="3800" dirty="0">
                <a:latin typeface="Trebuchet MS"/>
                <a:cs typeface="Trebuchet MS"/>
              </a:rPr>
              <a:t>positive </a:t>
            </a:r>
            <a:r>
              <a:rPr lang="en-US" sz="3800" spc="-5" dirty="0">
                <a:latin typeface="Trebuchet MS"/>
                <a:cs typeface="Trebuchet MS"/>
              </a:rPr>
              <a:t>in 1-2  </a:t>
            </a:r>
            <a:r>
              <a:rPr lang="en-US" sz="3800" dirty="0">
                <a:latin typeface="Trebuchet MS"/>
                <a:cs typeface="Trebuchet MS"/>
              </a:rPr>
              <a:t>weeks </a:t>
            </a:r>
            <a:r>
              <a:rPr lang="en-US" sz="3800" spc="-5" dirty="0">
                <a:latin typeface="Trebuchet MS"/>
                <a:cs typeface="Trebuchet MS"/>
              </a:rPr>
              <a:t>after the appearance </a:t>
            </a:r>
            <a:r>
              <a:rPr lang="en-US" sz="3800" dirty="0">
                <a:latin typeface="Trebuchet MS"/>
                <a:cs typeface="Trebuchet MS"/>
              </a:rPr>
              <a:t>of  </a:t>
            </a:r>
            <a:r>
              <a:rPr lang="en-US" sz="3800" spc="-5" dirty="0" err="1">
                <a:latin typeface="Trebuchet MS"/>
                <a:cs typeface="Trebuchet MS"/>
              </a:rPr>
              <a:t>canchre</a:t>
            </a:r>
            <a:r>
              <a:rPr lang="en-US" sz="3800" spc="-5" dirty="0">
                <a:latin typeface="Trebuchet MS"/>
                <a:cs typeface="Trebuchet MS"/>
              </a:rPr>
              <a:t>.</a:t>
            </a:r>
            <a:endParaRPr lang="en-US" sz="3800" dirty="0">
              <a:latin typeface="Trebuchet MS"/>
              <a:cs typeface="Trebuchet MS"/>
            </a:endParaRPr>
          </a:p>
          <a:p>
            <a:endParaRPr lang="en-US" dirty="0"/>
          </a:p>
        </p:txBody>
      </p:sp>
      <p:sp>
        <p:nvSpPr>
          <p:cNvPr id="4" name="Footer Placeholder 3"/>
          <p:cNvSpPr>
            <a:spLocks noGrp="1"/>
          </p:cNvSpPr>
          <p:nvPr>
            <p:ph type="ftr" sz="quarter" idx="11"/>
          </p:nvPr>
        </p:nvSpPr>
        <p:spPr>
          <a:xfrm>
            <a:off x="2133600" y="6467683"/>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hancroid or Chancre Sore?"/>
          <p:cNvPicPr>
            <a:picLocks noChangeAspect="1" noChangeArrowheads="1"/>
          </p:cNvPicPr>
          <p:nvPr/>
        </p:nvPicPr>
        <p:blipFill>
          <a:blip r:embed="rId2" r:link="rId3"/>
          <a:srcRect l="3799" t="18260" r="999" b="15218"/>
          <a:stretch>
            <a:fillRect/>
          </a:stretch>
        </p:blipFill>
        <p:spPr>
          <a:xfrm>
            <a:off x="5486400" y="1752600"/>
            <a:ext cx="3657600" cy="4953000"/>
          </a:xfrm>
          <a:prstGeom prst="rect">
            <a:avLst/>
          </a:prstGeom>
          <a:noFill/>
          <a:ln>
            <a:solidFill>
              <a:srgbClr val="000000"/>
            </a:solidFill>
          </a:ln>
        </p:spPr>
      </p:pic>
      <p:sp>
        <p:nvSpPr>
          <p:cNvPr id="6" name="Content Placeholder 5"/>
          <p:cNvSpPr>
            <a:spLocks noGrp="1"/>
          </p:cNvSpPr>
          <p:nvPr>
            <p:ph idx="1"/>
          </p:nvPr>
        </p:nvSpPr>
        <p:spPr>
          <a:xfrm>
            <a:off x="0" y="0"/>
            <a:ext cx="5638800" cy="6629400"/>
          </a:xfrm>
        </p:spPr>
        <p:txBody>
          <a:bodyPr>
            <a:noAutofit/>
          </a:bodyPr>
          <a:lstStyle/>
          <a:p>
            <a:pPr>
              <a:lnSpc>
                <a:spcPct val="110000"/>
              </a:lnSpc>
              <a:buNone/>
            </a:pPr>
            <a:r>
              <a:rPr lang="en-US" altLang="zh-CN" sz="2400" b="1" u="sng" dirty="0">
                <a:ea typeface="SimSun" pitchFamily="2" charset="-122"/>
              </a:rPr>
              <a:t>Secondary stage:</a:t>
            </a:r>
          </a:p>
          <a:p>
            <a:pPr>
              <a:lnSpc>
                <a:spcPct val="110000"/>
              </a:lnSpc>
              <a:buNone/>
            </a:pPr>
            <a:r>
              <a:rPr lang="en-US" altLang="zh-CN" sz="2400" dirty="0">
                <a:ea typeface="SimSun" pitchFamily="2" charset="-122"/>
              </a:rPr>
              <a:t> fever, generalized enlargement of lymph nodes and flat </a:t>
            </a:r>
            <a:r>
              <a:rPr lang="en-US" altLang="zh-CN" sz="2400" dirty="0" err="1">
                <a:ea typeface="SimSun" pitchFamily="2" charset="-122"/>
              </a:rPr>
              <a:t>condylomata</a:t>
            </a:r>
            <a:r>
              <a:rPr lang="en-US" altLang="zh-CN" sz="2400" dirty="0">
                <a:ea typeface="SimSun" pitchFamily="2" charset="-122"/>
              </a:rPr>
              <a:t> on the genital tract (</a:t>
            </a:r>
            <a:r>
              <a:rPr lang="en-US" altLang="zh-CN" sz="2400" dirty="0" err="1">
                <a:ea typeface="SimSun" pitchFamily="2" charset="-122"/>
              </a:rPr>
              <a:t>condylomata</a:t>
            </a:r>
            <a:r>
              <a:rPr lang="en-US" altLang="zh-CN" sz="2400" dirty="0">
                <a:ea typeface="SimSun" pitchFamily="2" charset="-122"/>
              </a:rPr>
              <a:t> </a:t>
            </a:r>
            <a:r>
              <a:rPr lang="en-US" altLang="zh-CN" sz="2400" dirty="0" err="1">
                <a:ea typeface="SimSun" pitchFamily="2" charset="-122"/>
              </a:rPr>
              <a:t>lata</a:t>
            </a:r>
            <a:r>
              <a:rPr lang="en-US" altLang="zh-CN" sz="2400" dirty="0">
                <a:ea typeface="SimSun" pitchFamily="2" charset="-122"/>
              </a:rPr>
              <a:t> is macular, </a:t>
            </a:r>
            <a:r>
              <a:rPr lang="en-US" altLang="zh-CN" sz="2400" dirty="0" err="1">
                <a:ea typeface="SimSun" pitchFamily="2" charset="-122"/>
              </a:rPr>
              <a:t>papular</a:t>
            </a:r>
            <a:r>
              <a:rPr lang="en-US" altLang="zh-CN" sz="2400" dirty="0">
                <a:ea typeface="SimSun" pitchFamily="2" charset="-122"/>
              </a:rPr>
              <a:t> or occasionally </a:t>
            </a:r>
            <a:r>
              <a:rPr lang="en-US" altLang="zh-CN" sz="2400" dirty="0" err="1">
                <a:ea typeface="SimSun" pitchFamily="2" charset="-122"/>
              </a:rPr>
              <a:t>pustular</a:t>
            </a:r>
            <a:r>
              <a:rPr lang="en-US" altLang="zh-CN" sz="2400" dirty="0">
                <a:ea typeface="SimSun" pitchFamily="2" charset="-122"/>
              </a:rPr>
              <a:t> and nodular type rashes). Lesion usually begin 6-8 weeks after the initial chancre</a:t>
            </a:r>
            <a:r>
              <a:rPr lang="en-US" altLang="zh-CN" sz="2400" b="1" dirty="0">
                <a:ea typeface="SimSun" pitchFamily="2" charset="-122"/>
              </a:rPr>
              <a:t>	</a:t>
            </a:r>
            <a:endParaRPr lang="en-US" altLang="zh-CN" sz="2400" b="1" u="sng" dirty="0">
              <a:ea typeface="SimSun" pitchFamily="2" charset="-122"/>
            </a:endParaRPr>
          </a:p>
          <a:p>
            <a:pPr>
              <a:lnSpc>
                <a:spcPct val="110000"/>
              </a:lnSpc>
              <a:buNone/>
            </a:pPr>
            <a:r>
              <a:rPr lang="en-US" altLang="zh-CN" sz="2400" b="1" u="sng" dirty="0">
                <a:ea typeface="SimSun" pitchFamily="2" charset="-122"/>
              </a:rPr>
              <a:t>Tertiary stage:</a:t>
            </a:r>
            <a:r>
              <a:rPr lang="en-US" altLang="zh-CN" sz="2400" dirty="0">
                <a:ea typeface="SimSun" pitchFamily="2" charset="-122"/>
              </a:rPr>
              <a:t> </a:t>
            </a:r>
          </a:p>
          <a:p>
            <a:pPr>
              <a:lnSpc>
                <a:spcPct val="110000"/>
              </a:lnSpc>
              <a:buNone/>
            </a:pPr>
            <a:r>
              <a:rPr lang="en-US" altLang="zh-CN" sz="2400" dirty="0">
                <a:ea typeface="SimSun" pitchFamily="2" charset="-122"/>
              </a:rPr>
              <a:t>characterized by general </a:t>
            </a:r>
            <a:r>
              <a:rPr lang="en-US" altLang="zh-CN" sz="2400" dirty="0" err="1">
                <a:ea typeface="SimSun" pitchFamily="2" charset="-122"/>
              </a:rPr>
              <a:t>neourological</a:t>
            </a:r>
            <a:r>
              <a:rPr lang="en-US" altLang="zh-CN" sz="2400" dirty="0">
                <a:ea typeface="SimSun" pitchFamily="2" charset="-122"/>
              </a:rPr>
              <a:t>, cardiovascular and bone lesions. Occur 1-2years after infection</a:t>
            </a:r>
          </a:p>
          <a:p>
            <a:pPr>
              <a:lnSpc>
                <a:spcPct val="110000"/>
              </a:lnSpc>
              <a:buNone/>
            </a:pPr>
            <a:r>
              <a:rPr lang="en-US" altLang="zh-CN" sz="2400" dirty="0">
                <a:ea typeface="SimSun" pitchFamily="2" charset="-122"/>
              </a:rPr>
              <a:t>	The lesion is called </a:t>
            </a:r>
            <a:r>
              <a:rPr lang="en-US" altLang="zh-CN" sz="2400" dirty="0" err="1">
                <a:ea typeface="SimSun" pitchFamily="2" charset="-122"/>
              </a:rPr>
              <a:t>Gumma</a:t>
            </a:r>
            <a:r>
              <a:rPr lang="en-US" altLang="zh-CN" sz="2400" dirty="0">
                <a:ea typeface="SimSun" pitchFamily="2" charset="-122"/>
              </a:rPr>
              <a:t> which are nodular lesions characterized by </a:t>
            </a:r>
            <a:r>
              <a:rPr lang="en-US" altLang="zh-CN" sz="2400" dirty="0" err="1">
                <a:ea typeface="SimSun" pitchFamily="2" charset="-122"/>
              </a:rPr>
              <a:t>granulomatous</a:t>
            </a:r>
            <a:r>
              <a:rPr lang="en-US" altLang="zh-CN" sz="2400" dirty="0">
                <a:ea typeface="SimSun" pitchFamily="2" charset="-122"/>
              </a:rPr>
              <a:t> inflammation</a:t>
            </a:r>
            <a:endParaRPr lang="en-US" sz="2400" dirty="0"/>
          </a:p>
        </p:txBody>
      </p:sp>
      <p:sp>
        <p:nvSpPr>
          <p:cNvPr id="2" name="Footer Placeholder 1"/>
          <p:cNvSpPr>
            <a:spLocks noGrp="1"/>
          </p:cNvSpPr>
          <p:nvPr>
            <p:ph type="ftr" sz="quarter" idx="11"/>
          </p:nvPr>
        </p:nvSpPr>
        <p:spPr/>
        <p:txBody>
          <a:bodyPr/>
          <a:lstStyle/>
          <a:p>
            <a:r>
              <a:rPr lang="en-US"/>
              <a:t>Ms. Priyanka Waghmare, Assistant Professor, Dept. of OBG Nsg, SNC, SVDU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b="1" dirty="0">
                <a:solidFill>
                  <a:srgbClr val="FF0000"/>
                </a:solidFill>
              </a:rPr>
              <a:t>MODE OF TRANSMISSION:</a:t>
            </a:r>
          </a:p>
        </p:txBody>
      </p:sp>
      <p:sp>
        <p:nvSpPr>
          <p:cNvPr id="3" name="Content Placeholder 2"/>
          <p:cNvSpPr>
            <a:spLocks noGrp="1"/>
          </p:cNvSpPr>
          <p:nvPr>
            <p:ph idx="1"/>
          </p:nvPr>
        </p:nvSpPr>
        <p:spPr>
          <a:xfrm>
            <a:off x="381000" y="1295400"/>
            <a:ext cx="8458200" cy="5257800"/>
          </a:xfrm>
        </p:spPr>
        <p:txBody>
          <a:bodyPr>
            <a:normAutofit/>
          </a:bodyPr>
          <a:lstStyle/>
          <a:p>
            <a:pPr marL="355600" marR="99695" indent="-342900">
              <a:lnSpc>
                <a:spcPct val="110000"/>
              </a:lnSpc>
              <a:spcBef>
                <a:spcPts val="620"/>
              </a:spcBef>
              <a:buClr>
                <a:srgbClr val="000000"/>
              </a:buClr>
              <a:buSzPct val="84090"/>
              <a:buFont typeface="Arial"/>
              <a:buChar char="•"/>
              <a:tabLst>
                <a:tab pos="355600" algn="l"/>
                <a:tab pos="356235" algn="l"/>
              </a:tabLst>
            </a:pPr>
            <a:r>
              <a:rPr lang="en-US" sz="3200" spc="-5" dirty="0">
                <a:latin typeface="Calibri" pitchFamily="34" charset="0"/>
                <a:cs typeface="Calibri" pitchFamily="34" charset="0"/>
              </a:rPr>
              <a:t>Sexual intercourse resulting in lesions on  </a:t>
            </a:r>
            <a:r>
              <a:rPr lang="en-US" sz="3200" spc="-5" dirty="0" err="1">
                <a:latin typeface="Calibri" pitchFamily="34" charset="0"/>
                <a:cs typeface="Calibri" pitchFamily="34" charset="0"/>
              </a:rPr>
              <a:t>glans</a:t>
            </a:r>
            <a:r>
              <a:rPr lang="en-US" sz="3200" spc="-5" dirty="0">
                <a:latin typeface="Calibri" pitchFamily="34" charset="0"/>
                <a:cs typeface="Calibri" pitchFamily="34" charset="0"/>
              </a:rPr>
              <a:t> </a:t>
            </a:r>
            <a:r>
              <a:rPr lang="en-US" sz="3200" spc="-10" dirty="0" err="1">
                <a:latin typeface="Calibri" pitchFamily="34" charset="0"/>
                <a:cs typeface="Calibri" pitchFamily="34" charset="0"/>
              </a:rPr>
              <a:t>penis,vulva,vagina</a:t>
            </a:r>
            <a:r>
              <a:rPr lang="en-US" sz="3200" spc="-10" dirty="0">
                <a:latin typeface="Calibri" pitchFamily="34" charset="0"/>
                <a:cs typeface="Calibri" pitchFamily="34" charset="0"/>
              </a:rPr>
              <a:t> </a:t>
            </a:r>
            <a:r>
              <a:rPr lang="en-US" sz="3200" spc="-5" dirty="0">
                <a:latin typeface="Calibri" pitchFamily="34" charset="0"/>
                <a:cs typeface="Calibri" pitchFamily="34" charset="0"/>
              </a:rPr>
              <a:t>&amp;</a:t>
            </a:r>
            <a:r>
              <a:rPr lang="en-US" sz="3200" spc="10" dirty="0">
                <a:latin typeface="Calibri" pitchFamily="34" charset="0"/>
                <a:cs typeface="Calibri" pitchFamily="34" charset="0"/>
              </a:rPr>
              <a:t> </a:t>
            </a:r>
            <a:r>
              <a:rPr lang="en-US" sz="3200" spc="-10" dirty="0">
                <a:latin typeface="Calibri" pitchFamily="34" charset="0"/>
                <a:cs typeface="Calibri" pitchFamily="34" charset="0"/>
              </a:rPr>
              <a:t>cervix</a:t>
            </a:r>
            <a:endParaRPr lang="en-US" sz="3200" dirty="0">
              <a:latin typeface="Calibri" pitchFamily="34" charset="0"/>
              <a:cs typeface="Calibri" pitchFamily="34" charset="0"/>
            </a:endParaRPr>
          </a:p>
          <a:p>
            <a:pPr marL="355600" marR="275590" indent="-342900">
              <a:lnSpc>
                <a:spcPct val="110000"/>
              </a:lnSpc>
              <a:spcBef>
                <a:spcPts val="5"/>
              </a:spcBef>
              <a:buClr>
                <a:srgbClr val="000000"/>
              </a:buClr>
              <a:buSzPct val="84090"/>
              <a:buFont typeface="Arial"/>
              <a:buChar char="•"/>
              <a:tabLst>
                <a:tab pos="355600" algn="l"/>
                <a:tab pos="356235" algn="l"/>
              </a:tabLst>
            </a:pPr>
            <a:r>
              <a:rPr lang="en-US" sz="3200" spc="-5" dirty="0">
                <a:latin typeface="Calibri" pitchFamily="34" charset="0"/>
                <a:cs typeface="Calibri" pitchFamily="34" charset="0"/>
              </a:rPr>
              <a:t>Intimate </a:t>
            </a:r>
            <a:r>
              <a:rPr lang="en-US" sz="3200" spc="-10" dirty="0">
                <a:latin typeface="Calibri" pitchFamily="34" charset="0"/>
                <a:cs typeface="Calibri" pitchFamily="34" charset="0"/>
              </a:rPr>
              <a:t>person-to-person </a:t>
            </a:r>
            <a:r>
              <a:rPr lang="en-US" sz="3200" spc="-5" dirty="0">
                <a:latin typeface="Calibri" pitchFamily="34" charset="0"/>
                <a:cs typeface="Calibri" pitchFamily="34" charset="0"/>
              </a:rPr>
              <a:t>contact </a:t>
            </a:r>
            <a:r>
              <a:rPr lang="en-US" sz="3200" spc="-10" dirty="0">
                <a:latin typeface="Calibri" pitchFamily="34" charset="0"/>
                <a:cs typeface="Calibri" pitchFamily="34" charset="0"/>
              </a:rPr>
              <a:t>with  </a:t>
            </a:r>
            <a:r>
              <a:rPr lang="en-US" sz="3200" spc="-5" dirty="0">
                <a:latin typeface="Calibri" pitchFamily="34" charset="0"/>
                <a:cs typeface="Calibri" pitchFamily="34" charset="0"/>
              </a:rPr>
              <a:t>lesions </a:t>
            </a:r>
            <a:r>
              <a:rPr lang="en-US" sz="3200" spc="-10" dirty="0">
                <a:latin typeface="Calibri" pitchFamily="34" charset="0"/>
                <a:cs typeface="Calibri" pitchFamily="34" charset="0"/>
              </a:rPr>
              <a:t>on </a:t>
            </a:r>
            <a:r>
              <a:rPr lang="en-US" sz="3200" spc="-5" dirty="0" err="1">
                <a:latin typeface="Calibri" pitchFamily="34" charset="0"/>
                <a:cs typeface="Calibri" pitchFamily="34" charset="0"/>
              </a:rPr>
              <a:t>lips,tongues</a:t>
            </a:r>
            <a:r>
              <a:rPr lang="en-US" sz="3200" spc="-5" dirty="0">
                <a:latin typeface="Calibri" pitchFamily="34" charset="0"/>
                <a:cs typeface="Calibri" pitchFamily="34" charset="0"/>
              </a:rPr>
              <a:t> or</a:t>
            </a:r>
            <a:r>
              <a:rPr lang="en-US" sz="3200" spc="10" dirty="0">
                <a:latin typeface="Calibri" pitchFamily="34" charset="0"/>
                <a:cs typeface="Calibri" pitchFamily="34" charset="0"/>
              </a:rPr>
              <a:t> </a:t>
            </a:r>
            <a:r>
              <a:rPr lang="en-US" sz="3200" spc="-5" dirty="0">
                <a:latin typeface="Calibri" pitchFamily="34" charset="0"/>
                <a:cs typeface="Calibri" pitchFamily="34" charset="0"/>
              </a:rPr>
              <a:t>fingers</a:t>
            </a:r>
            <a:endParaRPr lang="en-US" sz="3200" dirty="0">
              <a:latin typeface="Calibri" pitchFamily="34" charset="0"/>
              <a:cs typeface="Calibri" pitchFamily="34" charset="0"/>
            </a:endParaRPr>
          </a:p>
          <a:p>
            <a:pPr marL="355600" indent="-342900">
              <a:lnSpc>
                <a:spcPct val="110000"/>
              </a:lnSpc>
              <a:buClr>
                <a:srgbClr val="000000"/>
              </a:buClr>
              <a:buSzPct val="84090"/>
              <a:buFont typeface="Arial"/>
              <a:buChar char="•"/>
              <a:tabLst>
                <a:tab pos="355600" algn="l"/>
                <a:tab pos="356235" algn="l"/>
              </a:tabLst>
            </a:pPr>
            <a:r>
              <a:rPr lang="en-US" sz="3200" spc="-30" dirty="0">
                <a:latin typeface="Calibri" pitchFamily="34" charset="0"/>
                <a:cs typeface="Calibri" pitchFamily="34" charset="0"/>
              </a:rPr>
              <a:t>Transfusion </a:t>
            </a:r>
            <a:r>
              <a:rPr lang="en-US" sz="3200" spc="-5" dirty="0">
                <a:latin typeface="Calibri" pitchFamily="34" charset="0"/>
                <a:cs typeface="Calibri" pitchFamily="34" charset="0"/>
              </a:rPr>
              <a:t>of infected</a:t>
            </a:r>
            <a:r>
              <a:rPr lang="en-US" sz="3200" dirty="0">
                <a:latin typeface="Calibri" pitchFamily="34" charset="0"/>
                <a:cs typeface="Calibri" pitchFamily="34" charset="0"/>
              </a:rPr>
              <a:t> </a:t>
            </a:r>
            <a:r>
              <a:rPr lang="en-US" sz="3200" spc="-10" dirty="0">
                <a:latin typeface="Calibri" pitchFamily="34" charset="0"/>
                <a:cs typeface="Calibri" pitchFamily="34" charset="0"/>
              </a:rPr>
              <a:t>blood</a:t>
            </a:r>
            <a:endParaRPr lang="en-US" sz="3200" dirty="0">
              <a:latin typeface="Calibri" pitchFamily="34" charset="0"/>
              <a:cs typeface="Calibri" pitchFamily="34" charset="0"/>
            </a:endParaRPr>
          </a:p>
          <a:p>
            <a:pPr marL="355600" marR="5080" indent="-342900">
              <a:lnSpc>
                <a:spcPct val="110000"/>
              </a:lnSpc>
              <a:buClr>
                <a:srgbClr val="000000"/>
              </a:buClr>
              <a:buSzPct val="84090"/>
              <a:buFont typeface="Arial"/>
              <a:buChar char="•"/>
              <a:tabLst>
                <a:tab pos="355600" algn="l"/>
                <a:tab pos="356235" algn="l"/>
              </a:tabLst>
            </a:pPr>
            <a:r>
              <a:rPr lang="en-US" sz="3200" spc="-5" dirty="0" err="1">
                <a:latin typeface="Calibri" pitchFamily="34" charset="0"/>
                <a:cs typeface="Calibri" pitchFamily="34" charset="0"/>
              </a:rPr>
              <a:t>Materno-foetal</a:t>
            </a:r>
            <a:r>
              <a:rPr lang="en-US" sz="3200" spc="-5" dirty="0">
                <a:latin typeface="Calibri" pitchFamily="34" charset="0"/>
                <a:cs typeface="Calibri" pitchFamily="34" charset="0"/>
              </a:rPr>
              <a:t> transmission in congenital  syphilis if mother is</a:t>
            </a:r>
            <a:r>
              <a:rPr lang="en-US" sz="3200" spc="-15" dirty="0">
                <a:latin typeface="Calibri" pitchFamily="34" charset="0"/>
                <a:cs typeface="Calibri" pitchFamily="34" charset="0"/>
              </a:rPr>
              <a:t> </a:t>
            </a:r>
            <a:r>
              <a:rPr lang="en-US" sz="3200" spc="-5" dirty="0">
                <a:latin typeface="Calibri" pitchFamily="34" charset="0"/>
                <a:cs typeface="Calibri" pitchFamily="34" charset="0"/>
              </a:rPr>
              <a:t>infected</a:t>
            </a:r>
            <a:endParaRPr lang="en-US" sz="3200" b="1" spc="-5" dirty="0">
              <a:latin typeface="Calibri" pitchFamily="34" charset="0"/>
              <a:cs typeface="Calibri" pitchFamily="34" charset="0"/>
            </a:endParaRPr>
          </a:p>
          <a:p>
            <a:pPr marL="355600" marR="5080" indent="-342900">
              <a:lnSpc>
                <a:spcPct val="110000"/>
              </a:lnSpc>
              <a:buClr>
                <a:srgbClr val="000000"/>
              </a:buClr>
              <a:buSzPct val="84090"/>
              <a:buFont typeface="Arial"/>
              <a:buChar char="•"/>
              <a:tabLst>
                <a:tab pos="355600" algn="l"/>
                <a:tab pos="356235" algn="l"/>
              </a:tabLst>
            </a:pPr>
            <a:r>
              <a:rPr lang="en-US" sz="3200" b="1" dirty="0">
                <a:latin typeface="Calibri" pitchFamily="34" charset="0"/>
                <a:cs typeface="Calibri" pitchFamily="34" charset="0"/>
              </a:rPr>
              <a:t>Trans-placental at any gestational age</a:t>
            </a:r>
          </a:p>
          <a:p>
            <a:pPr marL="355600" marR="5080" indent="-342900">
              <a:lnSpc>
                <a:spcPts val="2110"/>
              </a:lnSpc>
              <a:buClr>
                <a:srgbClr val="000000"/>
              </a:buClr>
              <a:buSzPct val="84090"/>
              <a:buFont typeface="Arial"/>
              <a:buChar char="•"/>
              <a:tabLst>
                <a:tab pos="355600" algn="l"/>
                <a:tab pos="356235" algn="l"/>
              </a:tabLst>
            </a:pPr>
            <a:endParaRPr lang="en-US" sz="2800" spc="-5" dirty="0">
              <a:latin typeface="Calibri" pitchFamily="34" charset="0"/>
              <a:cs typeface="Calibri" pitchFamily="34" charset="0"/>
            </a:endParaRPr>
          </a:p>
          <a:p>
            <a:pPr marL="355600" marR="5080" indent="-342900">
              <a:lnSpc>
                <a:spcPts val="2110"/>
              </a:lnSpc>
              <a:buClr>
                <a:srgbClr val="000000"/>
              </a:buClr>
              <a:buSzPct val="84090"/>
              <a:buFont typeface="Arial"/>
              <a:buChar char="•"/>
              <a:tabLst>
                <a:tab pos="355600" algn="l"/>
                <a:tab pos="356235" algn="l"/>
              </a:tabLst>
            </a:pPr>
            <a:endParaRPr lang="en-US" sz="2800" spc="-5" dirty="0">
              <a:latin typeface="Calibri" pitchFamily="34" charset="0"/>
              <a:cs typeface="Calibri" pitchFamily="34" charset="0"/>
            </a:endParaRPr>
          </a:p>
          <a:p>
            <a:pPr marL="355600" marR="5080" indent="-342900">
              <a:lnSpc>
                <a:spcPts val="2110"/>
              </a:lnSpc>
              <a:buClr>
                <a:srgbClr val="000000"/>
              </a:buClr>
              <a:buSzPct val="84090"/>
              <a:buFont typeface="Arial"/>
              <a:buChar char="•"/>
              <a:tabLst>
                <a:tab pos="355600" algn="l"/>
                <a:tab pos="356235" algn="l"/>
              </a:tabLst>
            </a:pPr>
            <a:endParaRPr lang="en-US" sz="2800" dirty="0">
              <a:latin typeface="Calibri" pitchFamily="34" charset="0"/>
              <a:cs typeface="Calibri" pitchFamily="34" charset="0"/>
            </a:endParaRPr>
          </a:p>
          <a:p>
            <a:endParaRPr lang="en-US" dirty="0">
              <a:latin typeface="Calibri" pitchFamily="34" charset="0"/>
              <a:cs typeface="Calibri" pitchFamily="34" charset="0"/>
            </a:endParaRPr>
          </a:p>
        </p:txBody>
      </p:sp>
      <p:sp>
        <p:nvSpPr>
          <p:cNvPr id="4" name="Footer Placeholder 3"/>
          <p:cNvSpPr>
            <a:spLocks noGrp="1"/>
          </p:cNvSpPr>
          <p:nvPr>
            <p:ph type="ftr" sz="quarter" idx="11"/>
          </p:nvPr>
        </p:nvSpPr>
        <p:spPr/>
        <p:txBody>
          <a:bodyPr/>
          <a:lstStyle/>
          <a:p>
            <a:r>
              <a:rPr lang="en-US"/>
              <a:t>Ms. Priyanka Waghmare, Assistant Professor, Dept. of OBG Nsg, SNC, SVDU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839200" cy="6553200"/>
          </a:xfrm>
        </p:spPr>
        <p:txBody>
          <a:bodyPr>
            <a:normAutofit fontScale="92500" lnSpcReduction="10000"/>
          </a:bodyPr>
          <a:lstStyle/>
          <a:p>
            <a:endParaRPr lang="en-US" sz="2800" dirty="0"/>
          </a:p>
          <a:p>
            <a:r>
              <a:rPr lang="en-US" sz="3400" dirty="0"/>
              <a:t>􀂄 </a:t>
            </a:r>
            <a:r>
              <a:rPr lang="en-US" sz="3400" b="1" dirty="0">
                <a:solidFill>
                  <a:srgbClr val="FF0000"/>
                </a:solidFill>
              </a:rPr>
              <a:t>Clinical features of congenital syphilis:</a:t>
            </a:r>
            <a:endParaRPr lang="en-US" sz="3400" dirty="0">
              <a:solidFill>
                <a:srgbClr val="FF0000"/>
              </a:solidFill>
            </a:endParaRPr>
          </a:p>
          <a:p>
            <a:endParaRPr lang="en-US" sz="2800" dirty="0"/>
          </a:p>
          <a:p>
            <a:r>
              <a:rPr lang="en-US" sz="2800" dirty="0"/>
              <a:t> </a:t>
            </a:r>
            <a:r>
              <a:rPr lang="en-US" sz="2800" b="1" dirty="0"/>
              <a:t>Early: </a:t>
            </a:r>
            <a:r>
              <a:rPr lang="en-US" sz="2800" dirty="0" err="1"/>
              <a:t>Maculopapular</a:t>
            </a:r>
            <a:r>
              <a:rPr lang="en-US" sz="2800" dirty="0"/>
              <a:t> rash, rhinitis, </a:t>
            </a:r>
            <a:r>
              <a:rPr lang="en-US" sz="2800" dirty="0" err="1"/>
              <a:t>hepatosplenomegaly</a:t>
            </a:r>
            <a:r>
              <a:rPr lang="en-US" sz="2800" dirty="0"/>
              <a:t>, jaundice, </a:t>
            </a:r>
            <a:r>
              <a:rPr lang="en-US" sz="2800" dirty="0" err="1"/>
              <a:t>lymphadenopathy</a:t>
            </a:r>
            <a:r>
              <a:rPr lang="en-US" sz="2800" dirty="0"/>
              <a:t>,</a:t>
            </a:r>
          </a:p>
          <a:p>
            <a:r>
              <a:rPr lang="en-US" sz="2800" dirty="0" err="1"/>
              <a:t>chorioretinitis</a:t>
            </a:r>
            <a:r>
              <a:rPr lang="en-US" sz="2800" dirty="0"/>
              <a:t> and pneumonia.</a:t>
            </a:r>
          </a:p>
          <a:p>
            <a:r>
              <a:rPr lang="en-US" sz="2800" dirty="0"/>
              <a:t> </a:t>
            </a:r>
          </a:p>
          <a:p>
            <a:r>
              <a:rPr lang="en-US" sz="2800" dirty="0"/>
              <a:t>􀂄 </a:t>
            </a:r>
            <a:r>
              <a:rPr lang="en-US" sz="2800" b="1" dirty="0"/>
              <a:t>Late: </a:t>
            </a:r>
            <a:r>
              <a:rPr lang="en-US" sz="2800" dirty="0"/>
              <a:t>Hutchinson teeth, deafness, saddle nose, saber shins, hydrocephalus, mental retardation,</a:t>
            </a:r>
          </a:p>
          <a:p>
            <a:r>
              <a:rPr lang="en-US" sz="2800" dirty="0" err="1"/>
              <a:t>clutton</a:t>
            </a:r>
            <a:r>
              <a:rPr lang="en-US" sz="2800" dirty="0"/>
              <a:t> joint, interstitial </a:t>
            </a:r>
            <a:r>
              <a:rPr lang="en-US" sz="2800" dirty="0" err="1"/>
              <a:t>keratitis</a:t>
            </a:r>
            <a:r>
              <a:rPr lang="en-US" sz="2800" dirty="0"/>
              <a:t> and optic nerve atrophy.</a:t>
            </a:r>
          </a:p>
          <a:p>
            <a:r>
              <a:rPr lang="en-US" sz="2800" dirty="0"/>
              <a:t> </a:t>
            </a:r>
          </a:p>
          <a:p>
            <a:endParaRPr lang="en-US" sz="2800" dirty="0"/>
          </a:p>
          <a:p>
            <a:endParaRPr lang="en-US" dirty="0"/>
          </a:p>
        </p:txBody>
      </p:sp>
      <p:sp>
        <p:nvSpPr>
          <p:cNvPr id="2" name="Footer Placeholder 1"/>
          <p:cNvSpPr>
            <a:spLocks noGrp="1"/>
          </p:cNvSpPr>
          <p:nvPr>
            <p:ph type="ftr" sz="quarter" idx="11"/>
          </p:nvPr>
        </p:nvSpPr>
        <p:spPr/>
        <p:txBody>
          <a:bodyPr/>
          <a:lstStyle/>
          <a:p>
            <a:r>
              <a:rPr lang="en-US"/>
              <a:t>Ms. Priyanka Waghmare, Assistant Professor, Dept. of OBG Nsg, SNC, SVDU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2133600"/>
          </a:xfrm>
        </p:spPr>
        <p:txBody>
          <a:bodyPr>
            <a:noAutofit/>
          </a:bodyPr>
          <a:lstStyle/>
          <a:p>
            <a:r>
              <a:rPr lang="en-US" sz="3200" dirty="0"/>
              <a:t>If the baby is stillborn, spirochetes may be detected from the fetal liver or spleen or from the </a:t>
            </a:r>
            <a:r>
              <a:rPr lang="en-US" sz="3200" dirty="0" err="1"/>
              <a:t>intimal</a:t>
            </a:r>
            <a:br>
              <a:rPr lang="en-US" sz="3200" dirty="0"/>
            </a:br>
            <a:r>
              <a:rPr lang="en-US" sz="3200" dirty="0"/>
              <a:t>scraping of umbilical vein.</a:t>
            </a:r>
            <a:br>
              <a:rPr lang="en-US" sz="3200" dirty="0"/>
            </a:br>
            <a:endParaRPr lang="en-US" sz="3200" dirty="0"/>
          </a:p>
        </p:txBody>
      </p:sp>
      <p:sp>
        <p:nvSpPr>
          <p:cNvPr id="3" name="Footer Placeholder 2"/>
          <p:cNvSpPr>
            <a:spLocks noGrp="1"/>
          </p:cNvSpPr>
          <p:nvPr>
            <p:ph type="ftr" sz="quarter" idx="11"/>
          </p:nvPr>
        </p:nvSpPr>
        <p:spPr/>
        <p:txBody>
          <a:bodyPr/>
          <a:lstStyle/>
          <a:p>
            <a:r>
              <a:rPr lang="en-US"/>
              <a:t>Ms. Priyanka Waghmare, Assistant Professor, Dept. of OBG Nsg, SNC, SVDU</a:t>
            </a:r>
          </a:p>
        </p:txBody>
      </p:sp>
      <p:sp>
        <p:nvSpPr>
          <p:cNvPr id="5" name="object 4"/>
          <p:cNvSpPr/>
          <p:nvPr/>
        </p:nvSpPr>
        <p:spPr>
          <a:xfrm>
            <a:off x="990600" y="2895600"/>
            <a:ext cx="5791200" cy="3733800"/>
          </a:xfrm>
          <a:prstGeom prst="rect">
            <a:avLst/>
          </a:prstGeom>
          <a:blipFill>
            <a:blip r:embed="rId2"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57800"/>
          </a:xfrm>
        </p:spPr>
        <p:txBody>
          <a:bodyPr>
            <a:normAutofit fontScale="85000" lnSpcReduction="20000"/>
          </a:bodyPr>
          <a:lstStyle/>
          <a:p>
            <a:pPr>
              <a:lnSpc>
                <a:spcPct val="90000"/>
              </a:lnSpc>
              <a:buNone/>
            </a:pPr>
            <a:r>
              <a:rPr lang="en-US" altLang="zh-CN" sz="3200" b="1" dirty="0">
                <a:ea typeface="SimSun" pitchFamily="2" charset="-122"/>
              </a:rPr>
              <a:t>N.B.</a:t>
            </a:r>
            <a:r>
              <a:rPr lang="en-US" altLang="zh-CN" sz="2800" dirty="0">
                <a:ea typeface="SimSun" pitchFamily="2" charset="-122"/>
              </a:rPr>
              <a:t> Without treatment/ pregnancy can end in abortion, still birth, </a:t>
            </a:r>
            <a:r>
              <a:rPr lang="en-US" altLang="zh-CN" sz="2800" dirty="0" err="1">
                <a:ea typeface="SimSun" pitchFamily="2" charset="-122"/>
              </a:rPr>
              <a:t>perinatal</a:t>
            </a:r>
            <a:r>
              <a:rPr lang="en-US" altLang="zh-CN" sz="2800" dirty="0">
                <a:ea typeface="SimSun" pitchFamily="2" charset="-122"/>
              </a:rPr>
              <a:t> fetal death or congenital infection.</a:t>
            </a:r>
            <a:r>
              <a:rPr lang="en-US" altLang="zh-CN" sz="2800" b="1" dirty="0">
                <a:ea typeface="SimSun" pitchFamily="2" charset="-122"/>
              </a:rPr>
              <a:t>   </a:t>
            </a:r>
          </a:p>
          <a:p>
            <a:pPr>
              <a:lnSpc>
                <a:spcPct val="90000"/>
              </a:lnSpc>
              <a:buNone/>
            </a:pPr>
            <a:r>
              <a:rPr lang="en-US" altLang="zh-CN" sz="2800" b="1" dirty="0">
                <a:ea typeface="SimSun" pitchFamily="2" charset="-122"/>
              </a:rPr>
              <a:t>                                                  </a:t>
            </a:r>
            <a:endParaRPr lang="ar-EG" altLang="zh-CN" sz="2800" b="1" u="sng" dirty="0"/>
          </a:p>
          <a:p>
            <a:pPr>
              <a:lnSpc>
                <a:spcPct val="90000"/>
              </a:lnSpc>
              <a:buNone/>
            </a:pPr>
            <a:r>
              <a:rPr lang="en-US" altLang="zh-CN" sz="3200" b="1" u="sng" dirty="0">
                <a:solidFill>
                  <a:srgbClr val="FF0000"/>
                </a:solidFill>
                <a:ea typeface="SimSun" pitchFamily="2" charset="-122"/>
              </a:rPr>
              <a:t>Diagnosis</a:t>
            </a:r>
          </a:p>
          <a:p>
            <a:pPr>
              <a:lnSpc>
                <a:spcPct val="90000"/>
              </a:lnSpc>
              <a:buNone/>
            </a:pPr>
            <a:r>
              <a:rPr lang="ar-EG" altLang="zh-CN" sz="3200" b="1" u="sng" dirty="0">
                <a:solidFill>
                  <a:srgbClr val="99FF66"/>
                </a:solidFill>
              </a:rPr>
              <a:t>:</a:t>
            </a:r>
            <a:r>
              <a:rPr lang="ar-EG" altLang="zh-CN" sz="2800" dirty="0"/>
              <a:t> </a:t>
            </a:r>
            <a:r>
              <a:rPr lang="en-US" altLang="zh-CN" sz="2800" dirty="0">
                <a:ea typeface="SimSun" pitchFamily="2" charset="-122"/>
              </a:rPr>
              <a:t>by </a:t>
            </a:r>
            <a:r>
              <a:rPr lang="en-US" altLang="zh-CN" sz="2800" dirty="0" err="1">
                <a:ea typeface="SimSun" pitchFamily="2" charset="-122"/>
              </a:rPr>
              <a:t>microscopical</a:t>
            </a:r>
            <a:r>
              <a:rPr lang="en-US" altLang="zh-CN" sz="2800" dirty="0">
                <a:ea typeface="SimSun" pitchFamily="2" charset="-122"/>
              </a:rPr>
              <a:t> dark ground examination of a scrap from the ulcer to see the spirochete or by serological tests </a:t>
            </a:r>
            <a:r>
              <a:rPr lang="en-US" altLang="zh-CN" sz="2800" dirty="0"/>
              <a:t>(</a:t>
            </a:r>
            <a:r>
              <a:rPr lang="en-US" altLang="zh-CN" sz="2800" dirty="0">
                <a:ea typeface="SimSun" pitchFamily="2" charset="-122"/>
              </a:rPr>
              <a:t>the most sensitive is fluorescent </a:t>
            </a:r>
            <a:r>
              <a:rPr lang="en-US" altLang="zh-CN" sz="2800" dirty="0" err="1">
                <a:ea typeface="SimSun" pitchFamily="2" charset="-122"/>
              </a:rPr>
              <a:t>treponemal</a:t>
            </a:r>
            <a:r>
              <a:rPr lang="en-US" altLang="zh-CN" sz="2800" dirty="0">
                <a:ea typeface="SimSun" pitchFamily="2" charset="-122"/>
              </a:rPr>
              <a:t> antibody test</a:t>
            </a:r>
            <a:r>
              <a:rPr lang="ar-EG" altLang="zh-CN" sz="2800" dirty="0"/>
              <a:t>(</a:t>
            </a:r>
            <a:r>
              <a:rPr lang="en-US" altLang="zh-CN" sz="2800" dirty="0">
                <a:ea typeface="SimSun" pitchFamily="2" charset="-122"/>
              </a:rPr>
              <a:t>.</a:t>
            </a:r>
            <a:endParaRPr lang="ar-EG" altLang="zh-CN" sz="2800" b="1" u="sng" dirty="0"/>
          </a:p>
          <a:p>
            <a:pPr>
              <a:lnSpc>
                <a:spcPct val="90000"/>
              </a:lnSpc>
              <a:buNone/>
            </a:pPr>
            <a:r>
              <a:rPr lang="en-US" altLang="zh-CN" sz="4000" b="1" u="sng" dirty="0">
                <a:solidFill>
                  <a:srgbClr val="FF0000"/>
                </a:solidFill>
                <a:ea typeface="SimSun" pitchFamily="2" charset="-122"/>
              </a:rPr>
              <a:t>Treatment</a:t>
            </a:r>
            <a:r>
              <a:rPr lang="ar-EG" altLang="zh-CN" b="1" u="sng" dirty="0">
                <a:solidFill>
                  <a:srgbClr val="FF0000"/>
                </a:solidFill>
              </a:rPr>
              <a:t>:</a:t>
            </a:r>
            <a:endParaRPr lang="en-US" altLang="zh-CN" dirty="0">
              <a:solidFill>
                <a:srgbClr val="FF0000"/>
              </a:solidFill>
              <a:ea typeface="SimSun" pitchFamily="2" charset="-122"/>
            </a:endParaRPr>
          </a:p>
          <a:p>
            <a:pPr>
              <a:lnSpc>
                <a:spcPct val="90000"/>
              </a:lnSpc>
              <a:buNone/>
            </a:pPr>
            <a:r>
              <a:rPr lang="en-US" altLang="zh-CN" sz="2800" dirty="0">
                <a:ea typeface="SimSun" pitchFamily="2" charset="-122"/>
              </a:rPr>
              <a:t>- Single dose of 2.4 million units of </a:t>
            </a:r>
            <a:r>
              <a:rPr lang="en-US" altLang="zh-CN" sz="2800" dirty="0" err="1">
                <a:ea typeface="SimSun" pitchFamily="2" charset="-122"/>
              </a:rPr>
              <a:t>Benzathine</a:t>
            </a:r>
            <a:r>
              <a:rPr lang="en-US" altLang="zh-CN" sz="2800" dirty="0">
                <a:ea typeface="SimSun" pitchFamily="2" charset="-122"/>
              </a:rPr>
              <a:t> penicillin G intramuscularly. For latent syphilis, 3 such doses are injected one week apart.</a:t>
            </a:r>
          </a:p>
          <a:p>
            <a:pPr>
              <a:lnSpc>
                <a:spcPct val="90000"/>
              </a:lnSpc>
              <a:buNone/>
            </a:pPr>
            <a:r>
              <a:rPr lang="en-US" altLang="zh-CN" sz="2800" dirty="0">
                <a:ea typeface="SimSun" pitchFamily="2" charset="-122"/>
              </a:rPr>
              <a:t>- I.M. penicillin:1.2 </a:t>
            </a:r>
            <a:r>
              <a:rPr lang="en-US" altLang="zh-CN" sz="2800" dirty="0" err="1">
                <a:ea typeface="SimSun" pitchFamily="2" charset="-122"/>
              </a:rPr>
              <a:t>milion</a:t>
            </a:r>
            <a:r>
              <a:rPr lang="en-US" altLang="zh-CN" sz="2800" dirty="0">
                <a:ea typeface="SimSun" pitchFamily="2" charset="-122"/>
              </a:rPr>
              <a:t> unit for 12 days	</a:t>
            </a:r>
          </a:p>
          <a:p>
            <a:pPr>
              <a:lnSpc>
                <a:spcPct val="90000"/>
              </a:lnSpc>
              <a:buNone/>
            </a:pPr>
            <a:r>
              <a:rPr lang="en-US" altLang="zh-CN" sz="2800" dirty="0">
                <a:ea typeface="SimSun" pitchFamily="2" charset="-122"/>
              </a:rPr>
              <a:t>- </a:t>
            </a:r>
            <a:r>
              <a:rPr lang="en-US" altLang="zh-CN" sz="2800" dirty="0" err="1">
                <a:ea typeface="SimSun" pitchFamily="2" charset="-122"/>
              </a:rPr>
              <a:t>Doxacyclin</a:t>
            </a:r>
            <a:r>
              <a:rPr lang="en-US" altLang="zh-CN" sz="2800" dirty="0">
                <a:ea typeface="SimSun" pitchFamily="2" charset="-122"/>
              </a:rPr>
              <a:t> 100 mg twice daily for 14 days</a:t>
            </a:r>
          </a:p>
          <a:p>
            <a:pPr>
              <a:lnSpc>
                <a:spcPct val="90000"/>
              </a:lnSpc>
              <a:buNone/>
            </a:pPr>
            <a:r>
              <a:rPr lang="en-US" altLang="zh-CN" sz="2800" dirty="0">
                <a:ea typeface="SimSun" pitchFamily="2" charset="-122"/>
              </a:rPr>
              <a:t>- Erythromycin 500 mg four times for 14 days. </a:t>
            </a:r>
            <a:endParaRPr lang="en-US" sz="2800" dirty="0"/>
          </a:p>
          <a:p>
            <a:endParaRPr lang="en-US" dirty="0"/>
          </a:p>
        </p:txBody>
      </p:sp>
      <p:sp>
        <p:nvSpPr>
          <p:cNvPr id="2" name="Footer Placeholder 1"/>
          <p:cNvSpPr>
            <a:spLocks noGrp="1"/>
          </p:cNvSpPr>
          <p:nvPr>
            <p:ph type="ftr" sz="quarter" idx="11"/>
          </p:nvPr>
        </p:nvSpPr>
        <p:spPr/>
        <p:txBody>
          <a:bodyPr/>
          <a:lstStyle/>
          <a:p>
            <a:r>
              <a:rPr lang="en-US"/>
              <a:t>Ms. Priyanka Waghmare, Assistant Professor, Dept. of OBG Nsg, SNC, SVDU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563562"/>
          </a:xfrm>
        </p:spPr>
        <p:txBody>
          <a:bodyPr>
            <a:normAutofit/>
          </a:bodyPr>
          <a:lstStyle/>
          <a:p>
            <a:r>
              <a:rPr lang="en-US" dirty="0"/>
              <a:t>PREVENTION:</a:t>
            </a:r>
          </a:p>
        </p:txBody>
      </p:sp>
      <p:sp>
        <p:nvSpPr>
          <p:cNvPr id="3" name="Content Placeholder 2"/>
          <p:cNvSpPr>
            <a:spLocks noGrp="1"/>
          </p:cNvSpPr>
          <p:nvPr>
            <p:ph idx="1"/>
          </p:nvPr>
        </p:nvSpPr>
        <p:spPr>
          <a:xfrm>
            <a:off x="381000" y="914400"/>
            <a:ext cx="8763000" cy="5638800"/>
          </a:xfrm>
        </p:spPr>
        <p:txBody>
          <a:bodyPr>
            <a:normAutofit fontScale="77500" lnSpcReduction="20000"/>
          </a:bodyPr>
          <a:lstStyle/>
          <a:p>
            <a:pPr marL="355600" marR="493395" indent="-343535" algn="just">
              <a:lnSpc>
                <a:spcPct val="110000"/>
              </a:lnSpc>
              <a:spcBef>
                <a:spcPts val="530"/>
              </a:spcBef>
              <a:buFont typeface="Wingdings" pitchFamily="2" charset="2"/>
              <a:buChar char="Ø"/>
            </a:pPr>
            <a:r>
              <a:rPr lang="en-US" sz="3100" spc="-5" dirty="0">
                <a:latin typeface="Trebuchet MS"/>
                <a:cs typeface="Trebuchet MS"/>
              </a:rPr>
              <a:t>Abstinence from intimate physical contact with an  infected person is </a:t>
            </a:r>
            <a:r>
              <a:rPr lang="en-US" sz="3100" spc="-10" dirty="0">
                <a:latin typeface="Trebuchet MS"/>
                <a:cs typeface="Trebuchet MS"/>
              </a:rPr>
              <a:t>effective </a:t>
            </a:r>
            <a:r>
              <a:rPr lang="en-US" sz="3100" dirty="0">
                <a:latin typeface="Trebuchet MS"/>
                <a:cs typeface="Trebuchet MS"/>
              </a:rPr>
              <a:t>, </a:t>
            </a:r>
            <a:r>
              <a:rPr lang="en-US" sz="3100" spc="-5" dirty="0">
                <a:latin typeface="Trebuchet MS"/>
                <a:cs typeface="Trebuchet MS"/>
              </a:rPr>
              <a:t>as is the proper use of  </a:t>
            </a:r>
            <a:r>
              <a:rPr lang="en-US" sz="3100" dirty="0">
                <a:latin typeface="Trebuchet MS"/>
                <a:cs typeface="Trebuchet MS"/>
              </a:rPr>
              <a:t>a </a:t>
            </a:r>
            <a:r>
              <a:rPr lang="en-US" sz="3100" spc="-5" dirty="0">
                <a:latin typeface="Trebuchet MS"/>
                <a:cs typeface="Trebuchet MS"/>
              </a:rPr>
              <a:t>latex</a:t>
            </a:r>
            <a:r>
              <a:rPr lang="en-US" sz="3100" spc="-15" dirty="0">
                <a:latin typeface="Trebuchet MS"/>
                <a:cs typeface="Trebuchet MS"/>
              </a:rPr>
              <a:t> </a:t>
            </a:r>
            <a:r>
              <a:rPr lang="en-US" sz="3100" spc="-10" dirty="0">
                <a:latin typeface="Trebuchet MS"/>
                <a:cs typeface="Trebuchet MS"/>
              </a:rPr>
              <a:t>condom.</a:t>
            </a:r>
            <a:endParaRPr lang="en-US" sz="3100" dirty="0">
              <a:latin typeface="Trebuchet MS"/>
              <a:cs typeface="Trebuchet MS"/>
            </a:endParaRPr>
          </a:p>
          <a:p>
            <a:pPr>
              <a:lnSpc>
                <a:spcPct val="110000"/>
              </a:lnSpc>
            </a:pPr>
            <a:endParaRPr lang="en-US" sz="3100" dirty="0">
              <a:latin typeface="Times New Roman"/>
              <a:cs typeface="Times New Roman"/>
            </a:endParaRPr>
          </a:p>
          <a:p>
            <a:pPr marL="355600" marR="206375" indent="-343535">
              <a:lnSpc>
                <a:spcPct val="110000"/>
              </a:lnSpc>
              <a:spcBef>
                <a:spcPts val="1290"/>
              </a:spcBef>
              <a:tabLst>
                <a:tab pos="355600" algn="l"/>
              </a:tabLst>
            </a:pPr>
            <a:r>
              <a:rPr lang="en-US" sz="3100" spc="-10" dirty="0">
                <a:latin typeface="Wingdings 3"/>
                <a:cs typeface="Wingdings 3"/>
              </a:rPr>
              <a:t></a:t>
            </a:r>
            <a:r>
              <a:rPr lang="en-US" sz="3100" spc="-10" dirty="0">
                <a:latin typeface="Times New Roman"/>
                <a:cs typeface="Times New Roman"/>
              </a:rPr>
              <a:t>	</a:t>
            </a:r>
            <a:r>
              <a:rPr lang="en-US" sz="3100" spc="-5" dirty="0">
                <a:latin typeface="Trebuchet MS"/>
                <a:cs typeface="Trebuchet MS"/>
              </a:rPr>
              <a:t>Congenital syphilis </a:t>
            </a:r>
            <a:r>
              <a:rPr lang="en-US" sz="3100" dirty="0">
                <a:latin typeface="Trebuchet MS"/>
                <a:cs typeface="Trebuchet MS"/>
              </a:rPr>
              <a:t>- by </a:t>
            </a:r>
            <a:r>
              <a:rPr lang="en-US" sz="3100" spc="-5" dirty="0">
                <a:latin typeface="Trebuchet MS"/>
                <a:cs typeface="Trebuchet MS"/>
              </a:rPr>
              <a:t>screening mothers during early  </a:t>
            </a:r>
            <a:r>
              <a:rPr lang="en-US" sz="3100" dirty="0">
                <a:latin typeface="Trebuchet MS"/>
                <a:cs typeface="Trebuchet MS"/>
              </a:rPr>
              <a:t>pregnancy </a:t>
            </a:r>
            <a:r>
              <a:rPr lang="en-US" sz="3100" spc="-5" dirty="0">
                <a:latin typeface="Trebuchet MS"/>
                <a:cs typeface="Trebuchet MS"/>
              </a:rPr>
              <a:t>and treating those who are</a:t>
            </a:r>
            <a:r>
              <a:rPr lang="en-US" sz="3100" spc="5" dirty="0">
                <a:latin typeface="Trebuchet MS"/>
                <a:cs typeface="Trebuchet MS"/>
              </a:rPr>
              <a:t> </a:t>
            </a:r>
            <a:r>
              <a:rPr lang="en-US" sz="3100" spc="-10" dirty="0">
                <a:latin typeface="Trebuchet MS"/>
                <a:cs typeface="Trebuchet MS"/>
              </a:rPr>
              <a:t>infected</a:t>
            </a:r>
            <a:endParaRPr lang="en-US" sz="3100" dirty="0">
              <a:latin typeface="Trebuchet MS"/>
              <a:cs typeface="Trebuchet MS"/>
            </a:endParaRPr>
          </a:p>
          <a:p>
            <a:pPr>
              <a:lnSpc>
                <a:spcPct val="110000"/>
              </a:lnSpc>
            </a:pPr>
            <a:endParaRPr lang="en-US" sz="3100" dirty="0">
              <a:latin typeface="Times New Roman"/>
              <a:cs typeface="Times New Roman"/>
            </a:endParaRPr>
          </a:p>
          <a:p>
            <a:pPr marL="355600" marR="142875" indent="-343535" algn="just">
              <a:lnSpc>
                <a:spcPct val="110000"/>
              </a:lnSpc>
              <a:spcBef>
                <a:spcPts val="1330"/>
              </a:spcBef>
            </a:pPr>
            <a:r>
              <a:rPr lang="en-US" sz="3100" spc="-10" dirty="0">
                <a:latin typeface="Wingdings 3"/>
                <a:cs typeface="Wingdings 3"/>
              </a:rPr>
              <a:t></a:t>
            </a:r>
            <a:r>
              <a:rPr lang="en-US" sz="3100" spc="-10" dirty="0">
                <a:latin typeface="Times New Roman"/>
                <a:cs typeface="Times New Roman"/>
              </a:rPr>
              <a:t> </a:t>
            </a:r>
            <a:r>
              <a:rPr lang="en-US" sz="3100" dirty="0">
                <a:latin typeface="Trebuchet MS"/>
                <a:cs typeface="Trebuchet MS"/>
              </a:rPr>
              <a:t>The </a:t>
            </a:r>
            <a:r>
              <a:rPr lang="en-US" sz="3100" spc="-10" dirty="0">
                <a:latin typeface="Trebuchet MS"/>
                <a:cs typeface="Trebuchet MS"/>
              </a:rPr>
              <a:t>first-choice </a:t>
            </a:r>
            <a:r>
              <a:rPr lang="en-US" sz="3100" spc="-5" dirty="0">
                <a:latin typeface="Trebuchet MS"/>
                <a:cs typeface="Trebuchet MS"/>
              </a:rPr>
              <a:t>treatment </a:t>
            </a:r>
            <a:r>
              <a:rPr lang="en-US" sz="3100" spc="-10" dirty="0">
                <a:latin typeface="Trebuchet MS"/>
                <a:cs typeface="Trebuchet MS"/>
              </a:rPr>
              <a:t>for </a:t>
            </a:r>
            <a:r>
              <a:rPr lang="en-US" sz="3100" spc="-5" dirty="0">
                <a:latin typeface="Trebuchet MS"/>
                <a:cs typeface="Trebuchet MS"/>
              </a:rPr>
              <a:t>uncomplicated </a:t>
            </a:r>
            <a:r>
              <a:rPr lang="en-US" sz="3100" dirty="0">
                <a:latin typeface="Trebuchet MS"/>
                <a:cs typeface="Trebuchet MS"/>
              </a:rPr>
              <a:t>syphilis -  </a:t>
            </a:r>
            <a:r>
              <a:rPr lang="en-US" sz="3100" spc="-5" dirty="0">
                <a:latin typeface="Trebuchet MS"/>
                <a:cs typeface="Trebuchet MS"/>
              </a:rPr>
              <a:t>single dose of </a:t>
            </a:r>
            <a:r>
              <a:rPr lang="en-US" sz="3100" dirty="0" err="1">
                <a:latin typeface="Trebuchet MS"/>
                <a:cs typeface="Trebuchet MS"/>
              </a:rPr>
              <a:t>im</a:t>
            </a:r>
            <a:r>
              <a:rPr lang="en-US" sz="3100" dirty="0">
                <a:latin typeface="Trebuchet MS"/>
                <a:cs typeface="Trebuchet MS"/>
              </a:rPr>
              <a:t> </a:t>
            </a:r>
            <a:r>
              <a:rPr lang="en-US" sz="3100" spc="-5" dirty="0" err="1">
                <a:latin typeface="Trebuchet MS"/>
                <a:cs typeface="Trebuchet MS"/>
              </a:rPr>
              <a:t>benzathine</a:t>
            </a:r>
            <a:r>
              <a:rPr lang="en-US" sz="3100" spc="-5" dirty="0">
                <a:latin typeface="Trebuchet MS"/>
                <a:cs typeface="Trebuchet MS"/>
              </a:rPr>
              <a:t> penicillin or </a:t>
            </a:r>
            <a:r>
              <a:rPr lang="en-US" sz="3100" dirty="0">
                <a:latin typeface="Trebuchet MS"/>
                <a:cs typeface="Trebuchet MS"/>
              </a:rPr>
              <a:t>a </a:t>
            </a:r>
            <a:r>
              <a:rPr lang="en-US" sz="3100" spc="-5" dirty="0">
                <a:latin typeface="Trebuchet MS"/>
                <a:cs typeface="Trebuchet MS"/>
              </a:rPr>
              <a:t>single dose  of oral</a:t>
            </a:r>
            <a:r>
              <a:rPr lang="en-US" sz="3100" spc="-20" dirty="0">
                <a:latin typeface="Trebuchet MS"/>
                <a:cs typeface="Trebuchet MS"/>
              </a:rPr>
              <a:t> </a:t>
            </a:r>
            <a:r>
              <a:rPr lang="en-US" sz="3100" u="heavy" spc="-5" dirty="0" err="1">
                <a:uFill>
                  <a:solidFill>
                    <a:srgbClr val="99C93B"/>
                  </a:solidFill>
                </a:uFill>
                <a:latin typeface="Trebuchet MS"/>
                <a:cs typeface="Trebuchet MS"/>
                <a:hlinkClick r:id="rId2">
                  <a:extLst>
                    <a:ext uri="{A12FA001-AC4F-418D-AE19-62706E023703}">
                      <ahyp:hlinkClr xmlns:ahyp="http://schemas.microsoft.com/office/drawing/2018/hyperlinkcolor" val="tx"/>
                    </a:ext>
                  </a:extLst>
                </a:hlinkClick>
              </a:rPr>
              <a:t>azithromycin</a:t>
            </a:r>
            <a:r>
              <a:rPr lang="en-US" sz="3100" spc="-5" dirty="0">
                <a:latin typeface="Trebuchet MS"/>
                <a:cs typeface="Trebuchet MS"/>
              </a:rPr>
              <a:t>.</a:t>
            </a:r>
          </a:p>
          <a:p>
            <a:pPr marL="355600" marR="142875" indent="-343535" algn="just">
              <a:lnSpc>
                <a:spcPct val="110000"/>
              </a:lnSpc>
              <a:spcBef>
                <a:spcPts val="1330"/>
              </a:spcBef>
              <a:buNone/>
            </a:pPr>
            <a:endParaRPr lang="en-US" sz="3100" dirty="0">
              <a:latin typeface="Trebuchet MS"/>
              <a:cs typeface="Trebuchet MS"/>
            </a:endParaRPr>
          </a:p>
          <a:p>
            <a:pPr marL="355600" marR="5080" indent="-343535">
              <a:lnSpc>
                <a:spcPct val="110000"/>
              </a:lnSpc>
              <a:spcBef>
                <a:spcPts val="994"/>
              </a:spcBef>
              <a:tabLst>
                <a:tab pos="355600" algn="l"/>
              </a:tabLst>
            </a:pPr>
            <a:r>
              <a:rPr lang="en-US" sz="3100" spc="-10" dirty="0">
                <a:latin typeface="Wingdings 3"/>
                <a:cs typeface="Wingdings 3"/>
                <a:hlinkClick r:id="rId3">
                  <a:extLst>
                    <a:ext uri="{A12FA001-AC4F-418D-AE19-62706E023703}">
                      <ahyp:hlinkClr xmlns:ahyp="http://schemas.microsoft.com/office/drawing/2018/hyperlinkcolor" val="tx"/>
                    </a:ext>
                  </a:extLst>
                </a:hlinkClick>
              </a:rPr>
              <a:t></a:t>
            </a:r>
            <a:r>
              <a:rPr lang="en-US" sz="3100" spc="-10" dirty="0">
                <a:latin typeface="Times New Roman"/>
                <a:cs typeface="Times New Roman"/>
                <a:hlinkClick r:id="rId3">
                  <a:extLst>
                    <a:ext uri="{A12FA001-AC4F-418D-AE19-62706E023703}">
                      <ahyp:hlinkClr xmlns:ahyp="http://schemas.microsoft.com/office/drawing/2018/hyperlinkcolor" val="tx"/>
                    </a:ext>
                  </a:extLst>
                </a:hlinkClick>
              </a:rPr>
              <a:t>	</a:t>
            </a:r>
            <a:r>
              <a:rPr lang="en-US" sz="3100" u="heavy" spc="-5" dirty="0" err="1">
                <a:uFill>
                  <a:solidFill>
                    <a:srgbClr val="99C93B"/>
                  </a:solidFill>
                </a:uFill>
                <a:latin typeface="Trebuchet MS"/>
                <a:cs typeface="Trebuchet MS"/>
                <a:hlinkClick r:id="rId3">
                  <a:extLst>
                    <a:ext uri="{A12FA001-AC4F-418D-AE19-62706E023703}">
                      <ahyp:hlinkClr xmlns:ahyp="http://schemas.microsoft.com/office/drawing/2018/hyperlinkcolor" val="tx"/>
                    </a:ext>
                  </a:extLst>
                </a:hlinkClick>
              </a:rPr>
              <a:t>Doxycycline</a:t>
            </a:r>
            <a:r>
              <a:rPr lang="en-US" sz="3100" spc="-5" dirty="0">
                <a:latin typeface="Trebuchet MS"/>
                <a:cs typeface="Trebuchet MS"/>
                <a:hlinkClick r:id="rId3">
                  <a:extLst>
                    <a:ext uri="{A12FA001-AC4F-418D-AE19-62706E023703}">
                      <ahyp:hlinkClr xmlns:ahyp="http://schemas.microsoft.com/office/drawing/2018/hyperlinkcolor" val="tx"/>
                    </a:ext>
                  </a:extLst>
                </a:hlinkClick>
              </a:rPr>
              <a:t> </a:t>
            </a:r>
            <a:r>
              <a:rPr lang="en-US" sz="3100" spc="-5" dirty="0" err="1">
                <a:latin typeface="Trebuchet MS"/>
                <a:cs typeface="Trebuchet MS"/>
              </a:rPr>
              <a:t>and</a:t>
            </a:r>
            <a:r>
              <a:rPr lang="en-US" sz="3100" u="heavy" spc="-5" dirty="0" err="1">
                <a:uFill>
                  <a:solidFill>
                    <a:srgbClr val="99C93B"/>
                  </a:solidFill>
                </a:uFill>
                <a:latin typeface="Trebuchet MS"/>
                <a:cs typeface="Trebuchet MS"/>
                <a:hlinkClick r:id="rId4">
                  <a:extLst>
                    <a:ext uri="{A12FA001-AC4F-418D-AE19-62706E023703}">
                      <ahyp:hlinkClr xmlns:ahyp="http://schemas.microsoft.com/office/drawing/2018/hyperlinkcolor" val="tx"/>
                    </a:ext>
                  </a:extLst>
                </a:hlinkClick>
              </a:rPr>
              <a:t>tetracycline</a:t>
            </a:r>
            <a:r>
              <a:rPr lang="en-US" sz="3100" spc="-5" dirty="0">
                <a:latin typeface="Trebuchet MS"/>
                <a:cs typeface="Trebuchet MS"/>
                <a:hlinkClick r:id="rId4">
                  <a:extLst>
                    <a:ext uri="{A12FA001-AC4F-418D-AE19-62706E023703}">
                      <ahyp:hlinkClr xmlns:ahyp="http://schemas.microsoft.com/office/drawing/2018/hyperlinkcolor" val="tx"/>
                    </a:ext>
                  </a:extLst>
                </a:hlinkClick>
              </a:rPr>
              <a:t> </a:t>
            </a:r>
            <a:r>
              <a:rPr lang="en-US" sz="3100" spc="-5" dirty="0">
                <a:latin typeface="Trebuchet MS"/>
                <a:cs typeface="Trebuchet MS"/>
              </a:rPr>
              <a:t>are alternative choices; but  not recommended </a:t>
            </a:r>
            <a:r>
              <a:rPr lang="en-US" sz="3100" spc="-10" dirty="0">
                <a:latin typeface="Trebuchet MS"/>
                <a:cs typeface="Trebuchet MS"/>
              </a:rPr>
              <a:t>for </a:t>
            </a:r>
            <a:r>
              <a:rPr lang="en-US" sz="3100" dirty="0">
                <a:latin typeface="Trebuchet MS"/>
                <a:cs typeface="Trebuchet MS"/>
              </a:rPr>
              <a:t>pregnant </a:t>
            </a:r>
            <a:r>
              <a:rPr lang="en-US" sz="3100" spc="-5" dirty="0" err="1">
                <a:latin typeface="Trebuchet MS"/>
                <a:cs typeface="Trebuchet MS"/>
              </a:rPr>
              <a:t>women,due</a:t>
            </a:r>
            <a:r>
              <a:rPr lang="en-US" sz="3100" spc="-5" dirty="0">
                <a:latin typeface="Trebuchet MS"/>
                <a:cs typeface="Trebuchet MS"/>
              </a:rPr>
              <a:t> to </a:t>
            </a:r>
            <a:r>
              <a:rPr lang="en-US" sz="3100" dirty="0">
                <a:latin typeface="Trebuchet MS"/>
                <a:cs typeface="Trebuchet MS"/>
              </a:rPr>
              <a:t>risk </a:t>
            </a:r>
            <a:r>
              <a:rPr lang="en-US" sz="3100" spc="-5" dirty="0">
                <a:latin typeface="Trebuchet MS"/>
                <a:cs typeface="Trebuchet MS"/>
              </a:rPr>
              <a:t>of  birth</a:t>
            </a:r>
            <a:r>
              <a:rPr lang="en-US" sz="3100" spc="-10" dirty="0">
                <a:latin typeface="Trebuchet MS"/>
                <a:cs typeface="Trebuchet MS"/>
              </a:rPr>
              <a:t> </a:t>
            </a:r>
            <a:r>
              <a:rPr lang="en-US" sz="3100" spc="-5" dirty="0">
                <a:latin typeface="Trebuchet MS"/>
                <a:cs typeface="Trebuchet MS"/>
              </a:rPr>
              <a:t>defects.</a:t>
            </a:r>
            <a:endParaRPr lang="en-US" sz="3100" dirty="0">
              <a:latin typeface="Trebuchet MS"/>
              <a:cs typeface="Trebuchet MS"/>
            </a:endParaRPr>
          </a:p>
          <a:p>
            <a:endParaRPr lang="en-US" dirty="0"/>
          </a:p>
        </p:txBody>
      </p:sp>
      <p:sp>
        <p:nvSpPr>
          <p:cNvPr id="4" name="Footer Placeholder 3"/>
          <p:cNvSpPr>
            <a:spLocks noGrp="1"/>
          </p:cNvSpPr>
          <p:nvPr>
            <p:ph type="ftr" sz="quarter" idx="11"/>
          </p:nvPr>
        </p:nvSpPr>
        <p:spPr>
          <a:xfrm>
            <a:off x="2286000" y="6274161"/>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half" idx="1"/>
          </p:nvPr>
        </p:nvSpPr>
        <p:spPr>
          <a:xfrm>
            <a:off x="2124075" y="333375"/>
            <a:ext cx="4392613" cy="792163"/>
          </a:xfrm>
        </p:spPr>
        <p:txBody>
          <a:bodyPr/>
          <a:lstStyle/>
          <a:p>
            <a:pPr algn="l" rtl="0">
              <a:buFont typeface="Wingdings" pitchFamily="2" charset="2"/>
              <a:buNone/>
            </a:pPr>
            <a:r>
              <a:rPr lang="en-US" sz="2800" b="1" u="sng" dirty="0">
                <a:solidFill>
                  <a:srgbClr val="FF0000"/>
                </a:solidFill>
              </a:rPr>
              <a:t>Genital ulcer algorithm</a:t>
            </a:r>
            <a:r>
              <a:rPr lang="en-US" sz="2800" u="sng" dirty="0">
                <a:solidFill>
                  <a:srgbClr val="FF0000"/>
                </a:solidFill>
              </a:rPr>
              <a:t> </a:t>
            </a:r>
          </a:p>
        </p:txBody>
      </p:sp>
      <p:pic>
        <p:nvPicPr>
          <p:cNvPr id="31748" name="Picture 4" descr="msoF0FA"/>
          <p:cNvPicPr>
            <a:picLocks noGrp="1" noChangeAspect="1" noChangeArrowheads="1"/>
          </p:cNvPicPr>
          <p:nvPr>
            <p:ph sz="half" idx="2"/>
          </p:nvPr>
        </p:nvPicPr>
        <p:blipFill>
          <a:blip r:embed="rId2">
            <a:lum bright="-36000" contrast="66000"/>
          </a:blip>
          <a:srcRect l="43541" t="8432" r="2870" b="76721"/>
          <a:stretch>
            <a:fillRect/>
          </a:stretch>
        </p:blipFill>
        <p:spPr>
          <a:xfrm>
            <a:off x="323850" y="981075"/>
            <a:ext cx="8604250" cy="2159000"/>
          </a:xfrm>
          <a:solidFill>
            <a:schemeClr val="hlink"/>
          </a:solidFill>
          <a:ln/>
        </p:spPr>
      </p:pic>
      <p:sp>
        <p:nvSpPr>
          <p:cNvPr id="2" name="Footer Placeholder 1"/>
          <p:cNvSpPr>
            <a:spLocks noGrp="1"/>
          </p:cNvSpPr>
          <p:nvPr>
            <p:ph type="ftr" sz="quarter" idx="11"/>
          </p:nvPr>
        </p:nvSpPr>
        <p:spPr/>
        <p:txBody>
          <a:bodyPr/>
          <a:lstStyle/>
          <a:p>
            <a:r>
              <a:rPr lang="en-US"/>
              <a:t>Ms. Priyanka Waghmare, Assistant Professor, Dept. of OBG Nsg, SNC, SVDU</a:t>
            </a:r>
          </a:p>
        </p:txBody>
      </p:sp>
      <p:sp>
        <p:nvSpPr>
          <p:cNvPr id="31752" name="Rectangle 8"/>
          <p:cNvSpPr>
            <a:spLocks noChangeArrowheads="1"/>
          </p:cNvSpPr>
          <p:nvPr/>
        </p:nvSpPr>
        <p:spPr bwMode="auto">
          <a:xfrm>
            <a:off x="0" y="2946400"/>
            <a:ext cx="9144000" cy="0"/>
          </a:xfrm>
          <a:prstGeom prst="rect">
            <a:avLst/>
          </a:prstGeom>
          <a:noFill/>
          <a:ln w="9525">
            <a:noFill/>
            <a:miter lim="800000"/>
            <a:headEnd/>
            <a:tailEnd/>
          </a:ln>
          <a:effectLst/>
        </p:spPr>
        <p:txBody>
          <a:bodyPr wrap="none" anchor="ctr">
            <a:spAutoFit/>
          </a:bodyPr>
          <a:lstStyle/>
          <a:p>
            <a:endParaRPr lang="en-US"/>
          </a:p>
        </p:txBody>
      </p:sp>
      <p:pic>
        <p:nvPicPr>
          <p:cNvPr id="31751" name="Picture 7" descr="msoF0FA"/>
          <p:cNvPicPr>
            <a:picLocks noChangeAspect="1" noChangeArrowheads="1"/>
          </p:cNvPicPr>
          <p:nvPr/>
        </p:nvPicPr>
        <p:blipFill>
          <a:blip r:embed="rId2">
            <a:lum bright="-18000" contrast="66000"/>
          </a:blip>
          <a:srcRect l="43541" t="33849" r="2870" b="59619"/>
          <a:stretch>
            <a:fillRect/>
          </a:stretch>
        </p:blipFill>
        <p:spPr bwMode="auto">
          <a:xfrm>
            <a:off x="250825" y="4365625"/>
            <a:ext cx="8748713" cy="2300288"/>
          </a:xfrm>
          <a:prstGeom prst="rect">
            <a:avLst/>
          </a:prstGeom>
          <a:solidFill>
            <a:schemeClr val="hlink"/>
          </a:solidFill>
        </p:spPr>
      </p:pic>
      <p:sp>
        <p:nvSpPr>
          <p:cNvPr id="31755" name="Rectangle 11"/>
          <p:cNvSpPr>
            <a:spLocks noChangeArrowheads="1"/>
          </p:cNvSpPr>
          <p:nvPr/>
        </p:nvSpPr>
        <p:spPr bwMode="auto">
          <a:xfrm>
            <a:off x="0" y="2946400"/>
            <a:ext cx="9144000" cy="0"/>
          </a:xfrm>
          <a:prstGeom prst="rect">
            <a:avLst/>
          </a:prstGeom>
          <a:solidFill>
            <a:schemeClr val="hlink"/>
          </a:solidFill>
          <a:ln w="9525">
            <a:noFill/>
            <a:miter lim="800000"/>
            <a:headEnd/>
            <a:tailEnd/>
          </a:ln>
          <a:effectLst/>
        </p:spPr>
        <p:txBody>
          <a:bodyPr wrap="none" anchor="ctr">
            <a:spAutoFit/>
          </a:bodyPr>
          <a:lstStyle/>
          <a:p>
            <a:endParaRPr lang="en-US"/>
          </a:p>
        </p:txBody>
      </p:sp>
      <p:sp>
        <p:nvSpPr>
          <p:cNvPr id="31757" name="Rectangle 13"/>
          <p:cNvSpPr>
            <a:spLocks noChangeArrowheads="1"/>
          </p:cNvSpPr>
          <p:nvPr/>
        </p:nvSpPr>
        <p:spPr bwMode="auto">
          <a:xfrm>
            <a:off x="1692275" y="3648075"/>
            <a:ext cx="5543550" cy="457200"/>
          </a:xfrm>
          <a:prstGeom prst="rect">
            <a:avLst/>
          </a:prstGeom>
          <a:noFill/>
          <a:ln w="9525">
            <a:noFill/>
            <a:miter lim="800000"/>
            <a:headEnd/>
            <a:tailEnd/>
          </a:ln>
          <a:effectLst/>
        </p:spPr>
        <p:txBody>
          <a:bodyPr anchor="ctr">
            <a:spAutoFit/>
          </a:bodyPr>
          <a:lstStyle/>
          <a:p>
            <a:pPr algn="ctr" rtl="0"/>
            <a:r>
              <a:rPr lang="en-US" sz="2400" b="1" u="sng" dirty="0">
                <a:solidFill>
                  <a:srgbClr val="FF0000"/>
                </a:solidFill>
              </a:rPr>
              <a:t>Urethral discharge algorithm</a:t>
            </a:r>
            <a:r>
              <a:rPr lang="en-US" sz="2400" u="sng" dirty="0">
                <a:solidFill>
                  <a:srgbClr val="FF00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transmitted disease:</a:t>
            </a:r>
          </a:p>
        </p:txBody>
      </p:sp>
      <p:sp>
        <p:nvSpPr>
          <p:cNvPr id="3" name="Content Placeholder 2"/>
          <p:cNvSpPr>
            <a:spLocks noGrp="1"/>
          </p:cNvSpPr>
          <p:nvPr>
            <p:ph idx="1"/>
          </p:nvPr>
        </p:nvSpPr>
        <p:spPr/>
        <p:txBody>
          <a:bodyPr>
            <a:normAutofit fontScale="85000" lnSpcReduction="20000"/>
          </a:bodyPr>
          <a:lstStyle/>
          <a:p>
            <a:pPr marL="469900" marR="1739264" indent="-457200">
              <a:lnSpc>
                <a:spcPct val="100000"/>
              </a:lnSpc>
              <a:spcBef>
                <a:spcPts val="105"/>
              </a:spcBef>
              <a:buFont typeface="Wingdings"/>
              <a:buChar char=""/>
              <a:tabLst>
                <a:tab pos="469900" algn="l"/>
              </a:tabLst>
            </a:pPr>
            <a:r>
              <a:rPr lang="en-US" sz="2800" spc="-5" dirty="0">
                <a:latin typeface="Trebuchet MS"/>
                <a:cs typeface="Trebuchet MS"/>
              </a:rPr>
              <a:t>Group </a:t>
            </a:r>
            <a:r>
              <a:rPr lang="en-US" sz="2800" dirty="0">
                <a:latin typeface="Trebuchet MS"/>
                <a:cs typeface="Trebuchet MS"/>
              </a:rPr>
              <a:t>of communicable </a:t>
            </a:r>
            <a:r>
              <a:rPr lang="en-US" sz="2800" spc="-5" dirty="0">
                <a:latin typeface="Trebuchet MS"/>
                <a:cs typeface="Trebuchet MS"/>
              </a:rPr>
              <a:t>diseases  </a:t>
            </a:r>
            <a:r>
              <a:rPr lang="en-US" sz="2800" dirty="0">
                <a:latin typeface="Trebuchet MS"/>
                <a:cs typeface="Trebuchet MS"/>
              </a:rPr>
              <a:t>transmitted </a:t>
            </a:r>
            <a:r>
              <a:rPr lang="en-US" sz="2800" spc="-5" dirty="0">
                <a:latin typeface="Trebuchet MS"/>
                <a:cs typeface="Trebuchet MS"/>
              </a:rPr>
              <a:t>by sexual</a:t>
            </a:r>
            <a:r>
              <a:rPr lang="en-US" sz="2800" spc="15" dirty="0">
                <a:latin typeface="Trebuchet MS"/>
                <a:cs typeface="Trebuchet MS"/>
              </a:rPr>
              <a:t> </a:t>
            </a:r>
            <a:r>
              <a:rPr lang="en-US" sz="2800" dirty="0">
                <a:latin typeface="Trebuchet MS"/>
                <a:cs typeface="Trebuchet MS"/>
              </a:rPr>
              <a:t>contact.</a:t>
            </a:r>
          </a:p>
          <a:p>
            <a:pPr>
              <a:lnSpc>
                <a:spcPct val="100000"/>
              </a:lnSpc>
              <a:spcBef>
                <a:spcPts val="45"/>
              </a:spcBef>
              <a:buFont typeface="Wingdings"/>
              <a:buChar char=""/>
            </a:pPr>
            <a:endParaRPr lang="en-US" sz="3200" dirty="0">
              <a:latin typeface="Times New Roman"/>
              <a:cs typeface="Times New Roman"/>
            </a:endParaRPr>
          </a:p>
          <a:p>
            <a:pPr marL="469900" indent="-457200">
              <a:lnSpc>
                <a:spcPct val="100000"/>
              </a:lnSpc>
              <a:buFont typeface="Wingdings"/>
              <a:buChar char=""/>
              <a:tabLst>
                <a:tab pos="469900" algn="l"/>
              </a:tabLst>
            </a:pPr>
            <a:r>
              <a:rPr lang="en-US" sz="2800" spc="-5" dirty="0">
                <a:latin typeface="Trebuchet MS"/>
                <a:cs typeface="Trebuchet MS"/>
              </a:rPr>
              <a:t>Caused by </a:t>
            </a:r>
            <a:r>
              <a:rPr lang="en-US" sz="2800" dirty="0">
                <a:latin typeface="Trebuchet MS"/>
                <a:cs typeface="Trebuchet MS"/>
              </a:rPr>
              <a:t>a </a:t>
            </a:r>
            <a:r>
              <a:rPr lang="en-US" sz="2800" spc="-5" dirty="0">
                <a:latin typeface="Trebuchet MS"/>
                <a:cs typeface="Trebuchet MS"/>
              </a:rPr>
              <a:t>wide </a:t>
            </a:r>
            <a:r>
              <a:rPr lang="en-US" sz="2800" dirty="0">
                <a:latin typeface="Trebuchet MS"/>
                <a:cs typeface="Trebuchet MS"/>
              </a:rPr>
              <a:t>range of </a:t>
            </a:r>
            <a:r>
              <a:rPr lang="en-US" sz="2800" spc="-5" dirty="0">
                <a:latin typeface="Trebuchet MS"/>
                <a:cs typeface="Trebuchet MS"/>
              </a:rPr>
              <a:t>bacterial,</a:t>
            </a:r>
            <a:r>
              <a:rPr lang="en-US" sz="2800" spc="30" dirty="0">
                <a:latin typeface="Trebuchet MS"/>
                <a:cs typeface="Trebuchet MS"/>
              </a:rPr>
              <a:t> </a:t>
            </a:r>
            <a:r>
              <a:rPr lang="en-US" sz="2800" dirty="0">
                <a:latin typeface="Trebuchet MS"/>
                <a:cs typeface="Trebuchet MS"/>
              </a:rPr>
              <a:t>viral</a:t>
            </a:r>
          </a:p>
          <a:p>
            <a:pPr marL="469900" marR="1652270">
              <a:lnSpc>
                <a:spcPct val="100000"/>
              </a:lnSpc>
            </a:pPr>
            <a:r>
              <a:rPr lang="en-US" sz="2800" spc="-5" dirty="0">
                <a:latin typeface="Trebuchet MS"/>
                <a:cs typeface="Trebuchet MS"/>
              </a:rPr>
              <a:t>,</a:t>
            </a:r>
            <a:r>
              <a:rPr lang="en-US" sz="2800" spc="-5" dirty="0" err="1">
                <a:latin typeface="Trebuchet MS"/>
                <a:cs typeface="Trebuchet MS"/>
              </a:rPr>
              <a:t>protozoal</a:t>
            </a:r>
            <a:r>
              <a:rPr lang="en-US" sz="2800" spc="-5" dirty="0">
                <a:latin typeface="Trebuchet MS"/>
                <a:cs typeface="Trebuchet MS"/>
              </a:rPr>
              <a:t> and fungal agents and  </a:t>
            </a:r>
            <a:r>
              <a:rPr lang="en-US" sz="2800" spc="-5" dirty="0" err="1">
                <a:latin typeface="Trebuchet MS"/>
                <a:cs typeface="Trebuchet MS"/>
              </a:rPr>
              <a:t>ectoparasites</a:t>
            </a:r>
            <a:r>
              <a:rPr lang="en-US" sz="2800" spc="-5" dirty="0">
                <a:latin typeface="Trebuchet MS"/>
                <a:cs typeface="Trebuchet MS"/>
              </a:rPr>
              <a:t>.</a:t>
            </a:r>
            <a:endParaRPr lang="en-US" sz="2800" dirty="0">
              <a:latin typeface="Trebuchet MS"/>
              <a:cs typeface="Trebuchet MS"/>
            </a:endParaRPr>
          </a:p>
          <a:p>
            <a:pPr>
              <a:lnSpc>
                <a:spcPct val="100000"/>
              </a:lnSpc>
              <a:spcBef>
                <a:spcPts val="45"/>
              </a:spcBef>
            </a:pPr>
            <a:endParaRPr lang="en-US" sz="3200" dirty="0">
              <a:latin typeface="Times New Roman"/>
              <a:cs typeface="Times New Roman"/>
            </a:endParaRPr>
          </a:p>
          <a:p>
            <a:pPr marL="469900" indent="-457200">
              <a:lnSpc>
                <a:spcPct val="100000"/>
              </a:lnSpc>
              <a:spcBef>
                <a:spcPts val="5"/>
              </a:spcBef>
              <a:buFont typeface="Wingdings"/>
              <a:buChar char=""/>
              <a:tabLst>
                <a:tab pos="469900" algn="l"/>
              </a:tabLst>
            </a:pPr>
            <a:r>
              <a:rPr lang="en-US" sz="2800" spc="-5" dirty="0">
                <a:latin typeface="Trebuchet MS"/>
                <a:cs typeface="Trebuchet MS"/>
              </a:rPr>
              <a:t>Previously known as </a:t>
            </a:r>
            <a:r>
              <a:rPr lang="en-US" sz="2800" dirty="0" err="1">
                <a:latin typeface="Trebuchet MS"/>
                <a:cs typeface="Trebuchet MS"/>
              </a:rPr>
              <a:t>veneral</a:t>
            </a:r>
            <a:r>
              <a:rPr lang="en-US" sz="2800" spc="25" dirty="0">
                <a:latin typeface="Trebuchet MS"/>
                <a:cs typeface="Trebuchet MS"/>
              </a:rPr>
              <a:t> </a:t>
            </a:r>
            <a:r>
              <a:rPr lang="en-US" sz="2800" spc="-5" dirty="0">
                <a:latin typeface="Trebuchet MS"/>
                <a:cs typeface="Trebuchet MS"/>
              </a:rPr>
              <a:t>diseases</a:t>
            </a:r>
            <a:endParaRPr lang="en-US" dirty="0"/>
          </a:p>
        </p:txBody>
      </p:sp>
      <p:sp>
        <p:nvSpPr>
          <p:cNvPr id="4" name="Footer Placeholder 3"/>
          <p:cNvSpPr>
            <a:spLocks noGrp="1"/>
          </p:cNvSpPr>
          <p:nvPr>
            <p:ph type="ftr" sz="quarter" idx="11"/>
          </p:nvPr>
        </p:nvSpPr>
        <p:spPr>
          <a:xfrm>
            <a:off x="2895600" y="632460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a:t>Ms. Priyanka Waghmare, Assistant Professor, Dept. of OBG Nsg, SNC, SVDU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sz="4400" b="1" dirty="0" err="1"/>
              <a:t>Etiology</a:t>
            </a:r>
            <a:br>
              <a:rPr lang="en-US" dirty="0"/>
            </a:br>
            <a:endParaRPr lang="en-US" dirty="0"/>
          </a:p>
        </p:txBody>
      </p:sp>
      <p:graphicFrame>
        <p:nvGraphicFramePr>
          <p:cNvPr id="7" name="Content Placeholder 6"/>
          <p:cNvGraphicFramePr>
            <a:graphicFrameLocks noGrp="1"/>
          </p:cNvGraphicFramePr>
          <p:nvPr>
            <p:ph idx="1"/>
          </p:nvPr>
        </p:nvGraphicFramePr>
        <p:xfrm>
          <a:off x="8382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a:xfrm>
            <a:off x="2864758" y="624840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b="1" dirty="0">
                <a:solidFill>
                  <a:srgbClr val="FF0000"/>
                </a:solidFill>
              </a:rPr>
              <a:t> </a:t>
            </a:r>
            <a:r>
              <a:rPr lang="en-US" b="1" u="sng" dirty="0">
                <a:solidFill>
                  <a:srgbClr val="FF0000"/>
                </a:solidFill>
              </a:rPr>
              <a:t>Gonorrhea</a:t>
            </a:r>
            <a:endParaRPr lang="en-US" b="1" dirty="0">
              <a:solidFill>
                <a:srgbClr val="FF0000"/>
              </a:solidFill>
            </a:endParaRPr>
          </a:p>
        </p:txBody>
      </p:sp>
      <p:sp>
        <p:nvSpPr>
          <p:cNvPr id="3" name="Content Placeholder 2"/>
          <p:cNvSpPr>
            <a:spLocks noGrp="1"/>
          </p:cNvSpPr>
          <p:nvPr>
            <p:ph idx="1"/>
          </p:nvPr>
        </p:nvSpPr>
        <p:spPr>
          <a:xfrm>
            <a:off x="381000" y="1066800"/>
            <a:ext cx="8305800" cy="5181600"/>
          </a:xfrm>
        </p:spPr>
        <p:txBody>
          <a:bodyPr>
            <a:normAutofit/>
          </a:bodyPr>
          <a:lstStyle/>
          <a:p>
            <a:pPr marL="12700" marR="102235" indent="77470">
              <a:lnSpc>
                <a:spcPct val="80000"/>
              </a:lnSpc>
              <a:spcBef>
                <a:spcPts val="695"/>
              </a:spcBef>
            </a:pPr>
            <a:r>
              <a:rPr lang="en-US" sz="2400" spc="-5" dirty="0">
                <a:latin typeface="Trebuchet MS"/>
                <a:cs typeface="Trebuchet MS"/>
              </a:rPr>
              <a:t>An </a:t>
            </a:r>
            <a:r>
              <a:rPr lang="en-US" sz="2400" spc="-10" dirty="0">
                <a:latin typeface="Trebuchet MS"/>
                <a:cs typeface="Trebuchet MS"/>
              </a:rPr>
              <a:t>acute ,infectious </a:t>
            </a:r>
            <a:r>
              <a:rPr lang="en-US" sz="2400" spc="-5" dirty="0">
                <a:latin typeface="Trebuchet MS"/>
                <a:cs typeface="Trebuchet MS"/>
              </a:rPr>
              <a:t>sexually </a:t>
            </a:r>
            <a:r>
              <a:rPr lang="en-US" sz="2400" spc="-10" dirty="0">
                <a:latin typeface="Trebuchet MS"/>
                <a:cs typeface="Trebuchet MS"/>
              </a:rPr>
              <a:t>transmitted  disease </a:t>
            </a:r>
            <a:r>
              <a:rPr lang="en-US" sz="2400" spc="-5" dirty="0">
                <a:latin typeface="Trebuchet MS"/>
                <a:cs typeface="Trebuchet MS"/>
              </a:rPr>
              <a:t>of mucous </a:t>
            </a:r>
            <a:r>
              <a:rPr lang="en-US" sz="2400" spc="-10" dirty="0">
                <a:latin typeface="Trebuchet MS"/>
                <a:cs typeface="Trebuchet MS"/>
              </a:rPr>
              <a:t>membranes </a:t>
            </a:r>
            <a:r>
              <a:rPr lang="en-US" sz="2400" spc="-5" dirty="0">
                <a:latin typeface="Trebuchet MS"/>
                <a:cs typeface="Trebuchet MS"/>
              </a:rPr>
              <a:t>of </a:t>
            </a:r>
            <a:r>
              <a:rPr lang="en-US" sz="2400" spc="-10" dirty="0">
                <a:latin typeface="Trebuchet MS"/>
                <a:cs typeface="Trebuchet MS"/>
              </a:rPr>
              <a:t>the  genitourinary </a:t>
            </a:r>
            <a:r>
              <a:rPr lang="en-US" sz="2400" spc="-10" dirty="0" err="1">
                <a:latin typeface="Trebuchet MS"/>
                <a:cs typeface="Trebuchet MS"/>
              </a:rPr>
              <a:t>tract,eyes,rectum</a:t>
            </a:r>
            <a:r>
              <a:rPr lang="en-US" sz="2400" spc="-10" dirty="0">
                <a:latin typeface="Trebuchet MS"/>
                <a:cs typeface="Trebuchet MS"/>
              </a:rPr>
              <a:t> </a:t>
            </a:r>
            <a:r>
              <a:rPr lang="en-US" sz="2400" spc="-5" dirty="0">
                <a:latin typeface="Trebuchet MS"/>
                <a:cs typeface="Trebuchet MS"/>
              </a:rPr>
              <a:t>&amp;</a:t>
            </a:r>
            <a:r>
              <a:rPr lang="en-US" sz="2400" spc="100" dirty="0">
                <a:latin typeface="Trebuchet MS"/>
                <a:cs typeface="Trebuchet MS"/>
              </a:rPr>
              <a:t> </a:t>
            </a:r>
            <a:r>
              <a:rPr lang="en-US" sz="2400" spc="-10" dirty="0">
                <a:latin typeface="Trebuchet MS"/>
                <a:cs typeface="Trebuchet MS"/>
              </a:rPr>
              <a:t>throat.</a:t>
            </a:r>
            <a:endParaRPr lang="en-US" sz="2400" dirty="0">
              <a:latin typeface="Trebuchet MS"/>
              <a:cs typeface="Trebuchet MS"/>
            </a:endParaRPr>
          </a:p>
          <a:p>
            <a:pPr>
              <a:lnSpc>
                <a:spcPct val="100000"/>
              </a:lnSpc>
              <a:spcBef>
                <a:spcPts val="5"/>
              </a:spcBef>
            </a:pPr>
            <a:endParaRPr lang="en-US" sz="2800" dirty="0">
              <a:latin typeface="Times New Roman"/>
              <a:cs typeface="Times New Roman"/>
            </a:endParaRPr>
          </a:p>
          <a:p>
            <a:pPr marL="12700">
              <a:lnSpc>
                <a:spcPct val="100000"/>
              </a:lnSpc>
            </a:pPr>
            <a:r>
              <a:rPr lang="en-US" sz="3600" i="1" u="heavy" spc="-5" dirty="0">
                <a:uFill>
                  <a:solidFill>
                    <a:srgbClr val="006FC0"/>
                  </a:solidFill>
                </a:uFill>
                <a:latin typeface="Trebuchet MS"/>
                <a:cs typeface="Trebuchet MS"/>
              </a:rPr>
              <a:t>Causative</a:t>
            </a:r>
            <a:r>
              <a:rPr lang="en-US" sz="3600" i="1" u="heavy" spc="-15" dirty="0">
                <a:uFill>
                  <a:solidFill>
                    <a:srgbClr val="006FC0"/>
                  </a:solidFill>
                </a:uFill>
                <a:latin typeface="Trebuchet MS"/>
                <a:cs typeface="Trebuchet MS"/>
              </a:rPr>
              <a:t> </a:t>
            </a:r>
            <a:r>
              <a:rPr lang="en-US" sz="3600" i="1" u="heavy" dirty="0">
                <a:uFill>
                  <a:solidFill>
                    <a:srgbClr val="006FC0"/>
                  </a:solidFill>
                </a:uFill>
                <a:latin typeface="Trebuchet MS"/>
                <a:cs typeface="Trebuchet MS"/>
              </a:rPr>
              <a:t>organism</a:t>
            </a:r>
            <a:endParaRPr lang="en-US" sz="3600" dirty="0">
              <a:latin typeface="Trebuchet MS"/>
              <a:cs typeface="Trebuchet MS"/>
            </a:endParaRPr>
          </a:p>
          <a:p>
            <a:pPr marL="12700" marR="5080">
              <a:lnSpc>
                <a:spcPts val="2400"/>
              </a:lnSpc>
              <a:spcBef>
                <a:spcPts val="1035"/>
              </a:spcBef>
            </a:pPr>
            <a:r>
              <a:rPr lang="en-US" sz="2400" spc="-10" dirty="0">
                <a:latin typeface="Trebuchet MS"/>
                <a:cs typeface="Trebuchet MS"/>
              </a:rPr>
              <a:t>Caused </a:t>
            </a:r>
            <a:r>
              <a:rPr lang="en-US" sz="2400" spc="-5" dirty="0">
                <a:latin typeface="Trebuchet MS"/>
                <a:cs typeface="Trebuchet MS"/>
              </a:rPr>
              <a:t>by </a:t>
            </a:r>
            <a:r>
              <a:rPr lang="en-US" sz="2400" spc="-10" dirty="0">
                <a:latin typeface="Trebuchet MS"/>
                <a:cs typeface="Trebuchet MS"/>
              </a:rPr>
              <a:t>gram-negative </a:t>
            </a:r>
            <a:r>
              <a:rPr lang="en-US" sz="2400" spc="-5" dirty="0" err="1">
                <a:latin typeface="Trebuchet MS"/>
                <a:cs typeface="Trebuchet MS"/>
              </a:rPr>
              <a:t>oxidase</a:t>
            </a:r>
            <a:r>
              <a:rPr lang="en-US" sz="2400" spc="-5" dirty="0">
                <a:latin typeface="Trebuchet MS"/>
                <a:cs typeface="Trebuchet MS"/>
              </a:rPr>
              <a:t> </a:t>
            </a:r>
            <a:r>
              <a:rPr lang="en-US" sz="2400" spc="-10" dirty="0">
                <a:latin typeface="Trebuchet MS"/>
                <a:cs typeface="Trebuchet MS"/>
              </a:rPr>
              <a:t>positive, </a:t>
            </a:r>
            <a:r>
              <a:rPr lang="en-US" sz="2400" spc="-10" dirty="0" err="1">
                <a:latin typeface="Trebuchet MS"/>
                <a:cs typeface="Trebuchet MS"/>
              </a:rPr>
              <a:t>diplococcus</a:t>
            </a:r>
            <a:r>
              <a:rPr lang="en-US" sz="2400" spc="-10" dirty="0">
                <a:latin typeface="Trebuchet MS"/>
                <a:cs typeface="Trebuchet MS"/>
              </a:rPr>
              <a:t> ,</a:t>
            </a:r>
            <a:r>
              <a:rPr lang="en-US" sz="2400" spc="-10" dirty="0" err="1">
                <a:latin typeface="Trebuchet MS"/>
                <a:cs typeface="Trebuchet MS"/>
              </a:rPr>
              <a:t>Neisseria</a:t>
            </a:r>
            <a:r>
              <a:rPr lang="en-US" sz="2400" spc="90" dirty="0">
                <a:latin typeface="Trebuchet MS"/>
                <a:cs typeface="Trebuchet MS"/>
              </a:rPr>
              <a:t> </a:t>
            </a:r>
            <a:r>
              <a:rPr lang="en-US" sz="2400" spc="-5" dirty="0" err="1">
                <a:latin typeface="Trebuchet MS"/>
                <a:cs typeface="Trebuchet MS"/>
              </a:rPr>
              <a:t>gonorrhoea</a:t>
            </a:r>
            <a:r>
              <a:rPr lang="en-US" sz="2400" spc="-5" dirty="0">
                <a:latin typeface="Trebuchet MS"/>
                <a:cs typeface="Trebuchet MS"/>
              </a:rPr>
              <a:t>.</a:t>
            </a:r>
            <a:endParaRPr lang="en-US" sz="2400" b="1" u="sng" dirty="0"/>
          </a:p>
          <a:p>
            <a:pPr>
              <a:lnSpc>
                <a:spcPct val="80000"/>
              </a:lnSpc>
              <a:buNone/>
            </a:pPr>
            <a:endParaRPr lang="en-US" sz="2400" b="1" u="sng" dirty="0"/>
          </a:p>
          <a:p>
            <a:pPr algn="just">
              <a:lnSpc>
                <a:spcPct val="80000"/>
              </a:lnSpc>
              <a:buNone/>
            </a:pPr>
            <a:r>
              <a:rPr lang="en-US" sz="2400" b="1" u="sng" dirty="0"/>
              <a:t>Microbiology</a:t>
            </a:r>
            <a:r>
              <a:rPr lang="ar-EG" sz="2400" b="1" u="sng" dirty="0"/>
              <a:t>:</a:t>
            </a:r>
            <a:r>
              <a:rPr lang="en-US" sz="2400" b="1" u="sng" dirty="0"/>
              <a:t> </a:t>
            </a:r>
            <a:r>
              <a:rPr lang="en-US" dirty="0"/>
              <a:t>Gm -</a:t>
            </a:r>
            <a:r>
              <a:rPr lang="en-US" dirty="0" err="1"/>
              <a:t>ve</a:t>
            </a:r>
            <a:r>
              <a:rPr lang="en-US" dirty="0"/>
              <a:t>, coffee bean (kidney shape) intra &amp; extracellular diplococci arranged in pairs or tetrads and are mostly intracellular </a:t>
            </a:r>
            <a:endParaRPr lang="ar-EG" dirty="0"/>
          </a:p>
        </p:txBody>
      </p:sp>
      <p:sp>
        <p:nvSpPr>
          <p:cNvPr id="4" name="Footer Placeholder 3"/>
          <p:cNvSpPr>
            <a:spLocks noGrp="1"/>
          </p:cNvSpPr>
          <p:nvPr>
            <p:ph type="ftr" sz="quarter" idx="11"/>
          </p:nvPr>
        </p:nvSpPr>
        <p:spPr>
          <a:xfrm>
            <a:off x="2940958" y="6274161"/>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2849562"/>
          </a:xfrm>
        </p:spPr>
        <p:txBody>
          <a:bodyPr>
            <a:normAutofit fontScale="90000"/>
          </a:bodyPr>
          <a:lstStyle/>
          <a:p>
            <a:pPr>
              <a:lnSpc>
                <a:spcPct val="80000"/>
              </a:lnSpc>
            </a:pPr>
            <a:br>
              <a:rPr lang="en-US" sz="4400" b="1" u="sng" dirty="0">
                <a:solidFill>
                  <a:srgbClr val="FF3399"/>
                </a:solidFill>
              </a:rPr>
            </a:br>
            <a:r>
              <a:rPr lang="en-US" sz="4400" b="1" u="sng" dirty="0">
                <a:solidFill>
                  <a:srgbClr val="FF3399"/>
                </a:solidFill>
              </a:rPr>
              <a:t>Mode of transmission</a:t>
            </a:r>
            <a:r>
              <a:rPr lang="ar-EG" sz="4400" b="1" u="sng" dirty="0">
                <a:solidFill>
                  <a:srgbClr val="FF3399"/>
                </a:solidFill>
              </a:rPr>
              <a:t>: </a:t>
            </a:r>
            <a:br>
              <a:rPr lang="en-US" sz="4400" b="1" u="sng" dirty="0">
                <a:solidFill>
                  <a:srgbClr val="FF3399"/>
                </a:solidFill>
              </a:rPr>
            </a:br>
            <a:br>
              <a:rPr lang="en-US" dirty="0">
                <a:solidFill>
                  <a:srgbClr val="FF3399"/>
                </a:solidFill>
              </a:rPr>
            </a:br>
            <a:r>
              <a:rPr lang="en-US" cap="none" dirty="0"/>
              <a:t>Sexual intercourse during delivery causing conjunctivitis and corneal opacity to the masturbation </a:t>
            </a:r>
            <a:br>
              <a:rPr lang="en-US" dirty="0"/>
            </a:br>
            <a:endParaRPr lang="en-US" dirty="0"/>
          </a:p>
        </p:txBody>
      </p:sp>
      <p:sp>
        <p:nvSpPr>
          <p:cNvPr id="3" name="Content Placeholder 2"/>
          <p:cNvSpPr>
            <a:spLocks noGrp="1"/>
          </p:cNvSpPr>
          <p:nvPr>
            <p:ph idx="1"/>
          </p:nvPr>
        </p:nvSpPr>
        <p:spPr>
          <a:xfrm>
            <a:off x="1905000" y="2819400"/>
            <a:ext cx="3505200" cy="3505200"/>
          </a:xfrm>
        </p:spPr>
        <p:txBody>
          <a:bodyPr>
            <a:normAutofit/>
          </a:bodyPr>
          <a:lstStyle/>
          <a:p>
            <a:pPr lvl="1">
              <a:lnSpc>
                <a:spcPct val="80000"/>
              </a:lnSpc>
              <a:buNone/>
            </a:pPr>
            <a:endParaRPr lang="en-US" sz="2000" dirty="0"/>
          </a:p>
          <a:p>
            <a:r>
              <a:rPr lang="en-US" dirty="0" err="1"/>
              <a:t>Polymorphonuclear</a:t>
            </a:r>
            <a:endParaRPr lang="en-US" dirty="0"/>
          </a:p>
          <a:p>
            <a:r>
              <a:rPr lang="en-US" dirty="0"/>
              <a:t>Leucocytes</a:t>
            </a:r>
          </a:p>
          <a:p>
            <a:r>
              <a:rPr lang="en-US" dirty="0" err="1"/>
              <a:t>Extrcellular</a:t>
            </a:r>
            <a:r>
              <a:rPr lang="en-US" dirty="0"/>
              <a:t> </a:t>
            </a:r>
            <a:r>
              <a:rPr lang="en-US" dirty="0" err="1"/>
              <a:t>diplococci</a:t>
            </a:r>
            <a:endParaRPr lang="en-US" dirty="0"/>
          </a:p>
          <a:p>
            <a:r>
              <a:rPr lang="en-US" dirty="0"/>
              <a:t>Intracellular</a:t>
            </a:r>
            <a:endParaRPr lang="en-US" sz="1600" dirty="0"/>
          </a:p>
          <a:p>
            <a:endParaRPr lang="en-US" dirty="0"/>
          </a:p>
        </p:txBody>
      </p:sp>
      <p:sp>
        <p:nvSpPr>
          <p:cNvPr id="5" name="Footer Placeholder 4"/>
          <p:cNvSpPr>
            <a:spLocks noGrp="1"/>
          </p:cNvSpPr>
          <p:nvPr>
            <p:ph type="ftr" sz="quarter" idx="11"/>
          </p:nvPr>
        </p:nvSpPr>
        <p:spPr>
          <a:xfrm>
            <a:off x="1295400" y="6169999"/>
            <a:ext cx="3719283" cy="309201"/>
          </a:xfrm>
        </p:spPr>
        <p:txBody>
          <a:bodyPr/>
          <a:lstStyle/>
          <a:p>
            <a:pPr algn="ctr"/>
            <a:r>
              <a:rPr lang="en-US" dirty="0"/>
              <a:t>Ms. Priyanka Waghmare, Assistant Professor, Dept. of OBG </a:t>
            </a:r>
            <a:r>
              <a:rPr lang="en-US" dirty="0" err="1"/>
              <a:t>Nsg</a:t>
            </a:r>
            <a:r>
              <a:rPr lang="en-US" dirty="0"/>
              <a:t>, SNC, SVDU</a:t>
            </a:r>
          </a:p>
        </p:txBody>
      </p:sp>
      <p:pic>
        <p:nvPicPr>
          <p:cNvPr id="1028" name="Picture 4" descr="How bacteria adapt to hostile environments - USC News">
            <a:extLst>
              <a:ext uri="{FF2B5EF4-FFF2-40B4-BE49-F238E27FC236}">
                <a16:creationId xmlns:a16="http://schemas.microsoft.com/office/drawing/2014/main" id="{AF9FE9CE-DD5F-4992-9BAF-23134AC3AD5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0426" y="3579199"/>
            <a:ext cx="3886200"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638800"/>
          </a:xfrm>
        </p:spPr>
        <p:txBody>
          <a:bodyPr>
            <a:normAutofit/>
          </a:bodyPr>
          <a:lstStyle/>
          <a:p>
            <a:pPr marL="0" indent="0" algn="ctr">
              <a:lnSpc>
                <a:spcPct val="100000"/>
              </a:lnSpc>
              <a:spcBef>
                <a:spcPts val="95"/>
              </a:spcBef>
              <a:buNone/>
            </a:pPr>
            <a:r>
              <a:rPr lang="en-US" sz="2800" b="1" u="heavy" spc="-20" dirty="0">
                <a:uFill>
                  <a:solidFill>
                    <a:srgbClr val="006FC0"/>
                  </a:solidFill>
                </a:uFill>
                <a:latin typeface="Trebuchet MS"/>
                <a:cs typeface="Trebuchet MS"/>
              </a:rPr>
              <a:t>PATHOGENESIS</a:t>
            </a:r>
            <a:endParaRPr lang="en-US" sz="2800" b="1" dirty="0">
              <a:latin typeface="Trebuchet MS"/>
              <a:cs typeface="Trebuchet MS"/>
            </a:endParaRPr>
          </a:p>
          <a:p>
            <a:pPr algn="just">
              <a:lnSpc>
                <a:spcPct val="100000"/>
              </a:lnSpc>
              <a:spcBef>
                <a:spcPts val="25"/>
              </a:spcBef>
            </a:pPr>
            <a:endParaRPr lang="en-US" sz="2800" dirty="0">
              <a:latin typeface="Times New Roman"/>
              <a:cs typeface="Times New Roman"/>
            </a:endParaRPr>
          </a:p>
          <a:p>
            <a:pPr marL="295910" indent="-295910" algn="just">
              <a:lnSpc>
                <a:spcPct val="100000"/>
              </a:lnSpc>
              <a:buSzPct val="96428"/>
              <a:buFont typeface="Wingdings"/>
              <a:buChar char=""/>
              <a:tabLst>
                <a:tab pos="295910" algn="l"/>
              </a:tabLst>
            </a:pPr>
            <a:r>
              <a:rPr lang="en-US" sz="2800" spc="-5" dirty="0">
                <a:latin typeface="Trebuchet MS"/>
                <a:cs typeface="Trebuchet MS"/>
              </a:rPr>
              <a:t>A venereal </a:t>
            </a:r>
            <a:r>
              <a:rPr lang="en-US" sz="2800" spc="-10" dirty="0">
                <a:latin typeface="Trebuchet MS"/>
                <a:cs typeface="Trebuchet MS"/>
              </a:rPr>
              <a:t>disease; name employed </a:t>
            </a:r>
            <a:r>
              <a:rPr lang="en-US" sz="2800" spc="-5" dirty="0">
                <a:latin typeface="Trebuchet MS"/>
                <a:cs typeface="Trebuchet MS"/>
              </a:rPr>
              <a:t>by</a:t>
            </a:r>
            <a:r>
              <a:rPr lang="en-US" sz="2800" spc="-95" dirty="0">
                <a:latin typeface="Trebuchet MS"/>
                <a:cs typeface="Trebuchet MS"/>
              </a:rPr>
              <a:t> </a:t>
            </a:r>
            <a:r>
              <a:rPr lang="en-US" sz="2800" spc="-10" dirty="0">
                <a:latin typeface="Trebuchet MS"/>
                <a:cs typeface="Trebuchet MS"/>
              </a:rPr>
              <a:t>Galen</a:t>
            </a:r>
            <a:endParaRPr lang="en-US" sz="2800" dirty="0">
              <a:latin typeface="Times New Roman"/>
              <a:cs typeface="Times New Roman"/>
            </a:endParaRPr>
          </a:p>
          <a:p>
            <a:pPr marL="295910" marR="5080" indent="-295910" algn="just">
              <a:lnSpc>
                <a:spcPct val="100000"/>
              </a:lnSpc>
              <a:spcBef>
                <a:spcPts val="5"/>
              </a:spcBef>
              <a:buSzPct val="96428"/>
              <a:buFont typeface="Wingdings"/>
              <a:buChar char=""/>
              <a:tabLst>
                <a:tab pos="295910" algn="l"/>
              </a:tabLst>
            </a:pPr>
            <a:r>
              <a:rPr lang="en-US" sz="2800" spc="-5" dirty="0">
                <a:latin typeface="Trebuchet MS"/>
                <a:cs typeface="Trebuchet MS"/>
              </a:rPr>
              <a:t>First step in </a:t>
            </a:r>
            <a:r>
              <a:rPr lang="en-US" sz="2800" spc="-10" dirty="0">
                <a:latin typeface="Trebuchet MS"/>
                <a:cs typeface="Trebuchet MS"/>
              </a:rPr>
              <a:t>infection </a:t>
            </a:r>
            <a:r>
              <a:rPr lang="en-US" sz="2800" spc="-5" dirty="0">
                <a:latin typeface="Trebuchet MS"/>
                <a:cs typeface="Trebuchet MS"/>
              </a:rPr>
              <a:t>is </a:t>
            </a:r>
            <a:r>
              <a:rPr lang="en-US" sz="2800" spc="-10" dirty="0">
                <a:latin typeface="Trebuchet MS"/>
                <a:cs typeface="Trebuchet MS"/>
              </a:rPr>
              <a:t>adhesion </a:t>
            </a:r>
            <a:r>
              <a:rPr lang="en-US" sz="2800" spc="-5" dirty="0">
                <a:latin typeface="Trebuchet MS"/>
                <a:cs typeface="Trebuchet MS"/>
              </a:rPr>
              <a:t>of </a:t>
            </a:r>
            <a:r>
              <a:rPr lang="en-US" sz="2800" spc="-10" dirty="0">
                <a:latin typeface="Trebuchet MS"/>
                <a:cs typeface="Trebuchet MS"/>
              </a:rPr>
              <a:t>gonococci to  urethra </a:t>
            </a:r>
            <a:r>
              <a:rPr lang="en-US" sz="2800" spc="-5" dirty="0">
                <a:latin typeface="Trebuchet MS"/>
                <a:cs typeface="Trebuchet MS"/>
              </a:rPr>
              <a:t>or other </a:t>
            </a:r>
            <a:r>
              <a:rPr lang="en-US" sz="2800" spc="-10" dirty="0">
                <a:latin typeface="Trebuchet MS"/>
                <a:cs typeface="Trebuchet MS"/>
              </a:rPr>
              <a:t>mucosal</a:t>
            </a:r>
            <a:r>
              <a:rPr lang="en-US" sz="2800" spc="50" dirty="0">
                <a:latin typeface="Trebuchet MS"/>
                <a:cs typeface="Trebuchet MS"/>
              </a:rPr>
              <a:t> </a:t>
            </a:r>
            <a:r>
              <a:rPr lang="en-US" sz="2800" spc="-5" dirty="0">
                <a:latin typeface="Trebuchet MS"/>
                <a:cs typeface="Trebuchet MS"/>
              </a:rPr>
              <a:t>surface.</a:t>
            </a:r>
            <a:endParaRPr lang="en-US" sz="2800" dirty="0">
              <a:latin typeface="Times New Roman"/>
              <a:cs typeface="Times New Roman"/>
            </a:endParaRPr>
          </a:p>
          <a:p>
            <a:pPr marL="469900" indent="-457200" algn="just">
              <a:lnSpc>
                <a:spcPct val="100000"/>
              </a:lnSpc>
              <a:buSzPct val="96428"/>
              <a:buFont typeface="Wingdings"/>
              <a:buChar char=""/>
              <a:tabLst>
                <a:tab pos="469265" algn="l"/>
                <a:tab pos="469900" algn="l"/>
              </a:tabLst>
            </a:pPr>
            <a:r>
              <a:rPr lang="en-US" sz="2800" spc="-5" dirty="0">
                <a:latin typeface="Trebuchet MS"/>
                <a:cs typeface="Trebuchet MS"/>
              </a:rPr>
              <a:t>The </a:t>
            </a:r>
            <a:r>
              <a:rPr lang="en-US" sz="2800" spc="-10" dirty="0">
                <a:latin typeface="Trebuchet MS"/>
                <a:cs typeface="Trebuchet MS"/>
              </a:rPr>
              <a:t>incubation period </a:t>
            </a:r>
            <a:r>
              <a:rPr lang="en-US" sz="2800" spc="-5" dirty="0">
                <a:latin typeface="Trebuchet MS"/>
                <a:cs typeface="Trebuchet MS"/>
              </a:rPr>
              <a:t>is 2-8</a:t>
            </a:r>
            <a:r>
              <a:rPr lang="en-US" sz="2800" spc="30" dirty="0">
                <a:latin typeface="Trebuchet MS"/>
                <a:cs typeface="Trebuchet MS"/>
              </a:rPr>
              <a:t> </a:t>
            </a:r>
            <a:r>
              <a:rPr lang="en-US" sz="2800" spc="-10" dirty="0">
                <a:latin typeface="Trebuchet MS"/>
                <a:cs typeface="Trebuchet MS"/>
              </a:rPr>
              <a:t>days.</a:t>
            </a:r>
            <a:endParaRPr lang="en-US" sz="2800" dirty="0">
              <a:latin typeface="Times New Roman"/>
              <a:cs typeface="Times New Roman"/>
            </a:endParaRPr>
          </a:p>
          <a:p>
            <a:pPr marL="469900" marR="86360" indent="-457200" algn="just">
              <a:lnSpc>
                <a:spcPct val="100000"/>
              </a:lnSpc>
              <a:buSzPct val="96428"/>
              <a:buFont typeface="Wingdings"/>
              <a:buChar char=""/>
              <a:tabLst>
                <a:tab pos="469265" algn="l"/>
                <a:tab pos="469900" algn="l"/>
              </a:tabLst>
            </a:pPr>
            <a:r>
              <a:rPr lang="en-US" sz="2800" spc="-5" dirty="0">
                <a:latin typeface="Trebuchet MS"/>
                <a:cs typeface="Trebuchet MS"/>
              </a:rPr>
              <a:t>In </a:t>
            </a:r>
            <a:r>
              <a:rPr lang="en-US" sz="2800" spc="-10" dirty="0">
                <a:latin typeface="Trebuchet MS"/>
                <a:cs typeface="Trebuchet MS"/>
              </a:rPr>
              <a:t>men, the disease </a:t>
            </a:r>
            <a:r>
              <a:rPr lang="en-US" sz="2800" spc="-5" dirty="0">
                <a:latin typeface="Trebuchet MS"/>
                <a:cs typeface="Trebuchet MS"/>
              </a:rPr>
              <a:t>start as an </a:t>
            </a:r>
            <a:r>
              <a:rPr lang="en-US" sz="2800" spc="-10" dirty="0">
                <a:latin typeface="Trebuchet MS"/>
                <a:cs typeface="Trebuchet MS"/>
              </a:rPr>
              <a:t>acute urethritis  with </a:t>
            </a:r>
            <a:r>
              <a:rPr lang="en-US" sz="2800" spc="-5" dirty="0">
                <a:latin typeface="Trebuchet MS"/>
                <a:cs typeface="Trebuchet MS"/>
              </a:rPr>
              <a:t>a </a:t>
            </a:r>
            <a:r>
              <a:rPr lang="en-US" sz="2800" spc="-10" dirty="0">
                <a:latin typeface="Trebuchet MS"/>
                <a:cs typeface="Trebuchet MS"/>
              </a:rPr>
              <a:t>discharge containing gonococci </a:t>
            </a:r>
            <a:r>
              <a:rPr lang="en-US" sz="2800" spc="-5" dirty="0">
                <a:latin typeface="Trebuchet MS"/>
                <a:cs typeface="Trebuchet MS"/>
              </a:rPr>
              <a:t>in large  </a:t>
            </a:r>
            <a:r>
              <a:rPr lang="en-US" sz="2800" spc="-10" dirty="0">
                <a:latin typeface="Trebuchet MS"/>
                <a:cs typeface="Trebuchet MS"/>
              </a:rPr>
              <a:t>numbers. infection extends along the urethra to  prostrate, seminal </a:t>
            </a:r>
            <a:r>
              <a:rPr lang="en-US" sz="2800" spc="-10" dirty="0" err="1">
                <a:latin typeface="Trebuchet MS"/>
                <a:cs typeface="Trebuchet MS"/>
              </a:rPr>
              <a:t>vescicle</a:t>
            </a:r>
            <a:r>
              <a:rPr lang="en-US" sz="2800" spc="-10" dirty="0">
                <a:latin typeface="Trebuchet MS"/>
                <a:cs typeface="Trebuchet MS"/>
              </a:rPr>
              <a:t> </a:t>
            </a:r>
            <a:r>
              <a:rPr lang="en-US" sz="2800" spc="-5" dirty="0">
                <a:latin typeface="Trebuchet MS"/>
                <a:cs typeface="Trebuchet MS"/>
              </a:rPr>
              <a:t>&amp;</a:t>
            </a:r>
            <a:r>
              <a:rPr lang="en-US" sz="2800" spc="90" dirty="0">
                <a:latin typeface="Trebuchet MS"/>
                <a:cs typeface="Trebuchet MS"/>
              </a:rPr>
              <a:t> </a:t>
            </a:r>
            <a:r>
              <a:rPr lang="en-US" sz="2800" spc="-10" dirty="0">
                <a:latin typeface="Trebuchet MS"/>
                <a:cs typeface="Trebuchet MS"/>
              </a:rPr>
              <a:t>epididymis</a:t>
            </a:r>
            <a:endParaRPr lang="en-US" sz="2800" dirty="0">
              <a:latin typeface="Trebuchet MS"/>
              <a:cs typeface="Trebuchet MS"/>
            </a:endParaRPr>
          </a:p>
          <a:p>
            <a:pPr algn="just"/>
            <a:endParaRPr lang="en-US" dirty="0"/>
          </a:p>
        </p:txBody>
      </p:sp>
      <p:sp>
        <p:nvSpPr>
          <p:cNvPr id="2" name="Footer Placeholder 1"/>
          <p:cNvSpPr>
            <a:spLocks noGrp="1"/>
          </p:cNvSpPr>
          <p:nvPr>
            <p:ph type="ftr" sz="quarter" idx="11"/>
          </p:nvPr>
        </p:nvSpPr>
        <p:spPr>
          <a:xfrm>
            <a:off x="2971800" y="6239083"/>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469900" marR="5080" indent="-457200">
              <a:lnSpc>
                <a:spcPct val="100000"/>
              </a:lnSpc>
              <a:spcBef>
                <a:spcPts val="105"/>
              </a:spcBef>
              <a:buFont typeface="Wingdings"/>
              <a:buChar char=""/>
              <a:tabLst>
                <a:tab pos="470534" algn="l"/>
              </a:tabLst>
            </a:pPr>
            <a:r>
              <a:rPr lang="en-US" sz="2800" dirty="0">
                <a:latin typeface="Trebuchet MS"/>
                <a:cs typeface="Trebuchet MS"/>
              </a:rPr>
              <a:t>In women </a:t>
            </a:r>
            <a:r>
              <a:rPr lang="en-US" sz="2800" spc="-5" dirty="0">
                <a:latin typeface="Trebuchet MS"/>
                <a:cs typeface="Trebuchet MS"/>
              </a:rPr>
              <a:t>the initial infection involves  urethra and cervix </a:t>
            </a:r>
            <a:r>
              <a:rPr lang="en-US" sz="2800" dirty="0" err="1">
                <a:latin typeface="Trebuchet MS"/>
                <a:cs typeface="Trebuchet MS"/>
              </a:rPr>
              <a:t>uteri.It</a:t>
            </a:r>
            <a:r>
              <a:rPr lang="en-US" sz="2800" dirty="0">
                <a:latin typeface="Trebuchet MS"/>
                <a:cs typeface="Trebuchet MS"/>
              </a:rPr>
              <a:t> </a:t>
            </a:r>
            <a:r>
              <a:rPr lang="en-US" sz="2800" spc="-5" dirty="0">
                <a:latin typeface="Trebuchet MS"/>
                <a:cs typeface="Trebuchet MS"/>
              </a:rPr>
              <a:t>may </a:t>
            </a:r>
            <a:r>
              <a:rPr lang="en-US" sz="2800" dirty="0">
                <a:latin typeface="Trebuchet MS"/>
                <a:cs typeface="Trebuchet MS"/>
              </a:rPr>
              <a:t>extend </a:t>
            </a:r>
            <a:r>
              <a:rPr lang="en-US" sz="2800" spc="-5" dirty="0">
                <a:latin typeface="Trebuchet MS"/>
                <a:cs typeface="Trebuchet MS"/>
              </a:rPr>
              <a:t>to </a:t>
            </a:r>
            <a:r>
              <a:rPr lang="en-US" sz="2800" spc="-5" dirty="0" err="1">
                <a:latin typeface="Trebuchet MS"/>
                <a:cs typeface="Trebuchet MS"/>
              </a:rPr>
              <a:t>Bartholin’sglands,endometrium&amp;fallopian</a:t>
            </a:r>
            <a:r>
              <a:rPr lang="en-US" sz="2800" spc="-5" dirty="0">
                <a:latin typeface="Trebuchet MS"/>
                <a:cs typeface="Trebuchet MS"/>
              </a:rPr>
              <a:t>  </a:t>
            </a:r>
            <a:r>
              <a:rPr lang="en-US" sz="2800" dirty="0" err="1">
                <a:latin typeface="Trebuchet MS"/>
                <a:cs typeface="Trebuchet MS"/>
              </a:rPr>
              <a:t>tube.pelvic</a:t>
            </a:r>
            <a:r>
              <a:rPr lang="en-US" sz="2800" dirty="0">
                <a:latin typeface="Trebuchet MS"/>
                <a:cs typeface="Trebuchet MS"/>
              </a:rPr>
              <a:t> </a:t>
            </a:r>
            <a:r>
              <a:rPr lang="en-US" sz="2800" spc="-5" dirty="0" err="1">
                <a:latin typeface="Trebuchet MS"/>
                <a:cs typeface="Trebuchet MS"/>
              </a:rPr>
              <a:t>inflamatory</a:t>
            </a:r>
            <a:r>
              <a:rPr lang="en-US" sz="2800" spc="-5" dirty="0">
                <a:latin typeface="Trebuchet MS"/>
                <a:cs typeface="Trebuchet MS"/>
              </a:rPr>
              <a:t> disease and  </a:t>
            </a:r>
            <a:r>
              <a:rPr lang="en-US" sz="2800" dirty="0">
                <a:latin typeface="Trebuchet MS"/>
                <a:cs typeface="Trebuchet MS"/>
              </a:rPr>
              <a:t>salpingitis </a:t>
            </a:r>
            <a:r>
              <a:rPr lang="en-US" sz="2800" spc="-5" dirty="0">
                <a:latin typeface="Trebuchet MS"/>
                <a:cs typeface="Trebuchet MS"/>
              </a:rPr>
              <a:t>may </a:t>
            </a:r>
            <a:r>
              <a:rPr lang="en-US" sz="2800" dirty="0">
                <a:latin typeface="Trebuchet MS"/>
                <a:cs typeface="Trebuchet MS"/>
              </a:rPr>
              <a:t>lead to </a:t>
            </a:r>
            <a:r>
              <a:rPr lang="en-US" sz="2800" spc="-45" dirty="0">
                <a:latin typeface="Trebuchet MS"/>
                <a:cs typeface="Trebuchet MS"/>
              </a:rPr>
              <a:t>sterility.</a:t>
            </a:r>
            <a:endParaRPr lang="en-US" sz="3200" dirty="0">
              <a:latin typeface="Times New Roman"/>
              <a:cs typeface="Times New Roman"/>
            </a:endParaRPr>
          </a:p>
          <a:p>
            <a:pPr marL="469900" marR="5080" indent="-457200">
              <a:lnSpc>
                <a:spcPct val="100000"/>
              </a:lnSpc>
              <a:spcBef>
                <a:spcPts val="105"/>
              </a:spcBef>
              <a:buFont typeface="Wingdings"/>
              <a:buChar char=""/>
              <a:tabLst>
                <a:tab pos="470534" algn="l"/>
              </a:tabLst>
            </a:pPr>
            <a:endParaRPr lang="en-US" sz="2800" spc="-5" dirty="0">
              <a:latin typeface="Trebuchet MS"/>
              <a:cs typeface="Trebuchet MS"/>
            </a:endParaRPr>
          </a:p>
          <a:p>
            <a:pPr marL="469900" marR="5080" indent="-457200">
              <a:lnSpc>
                <a:spcPct val="100000"/>
              </a:lnSpc>
              <a:spcBef>
                <a:spcPts val="105"/>
              </a:spcBef>
              <a:buFont typeface="Wingdings"/>
              <a:buChar char=""/>
              <a:tabLst>
                <a:tab pos="470534" algn="l"/>
              </a:tabLst>
            </a:pPr>
            <a:r>
              <a:rPr lang="en-US" sz="2800" spc="-5" dirty="0">
                <a:latin typeface="Trebuchet MS"/>
                <a:cs typeface="Trebuchet MS"/>
              </a:rPr>
              <a:t>Conjunctivitis may </a:t>
            </a:r>
            <a:r>
              <a:rPr lang="en-US" sz="2800" spc="-40" dirty="0" err="1">
                <a:latin typeface="Trebuchet MS"/>
                <a:cs typeface="Trebuchet MS"/>
              </a:rPr>
              <a:t>occur,usually</a:t>
            </a:r>
            <a:r>
              <a:rPr lang="en-US" sz="2800" spc="-40" dirty="0">
                <a:latin typeface="Trebuchet MS"/>
                <a:cs typeface="Trebuchet MS"/>
              </a:rPr>
              <a:t> </a:t>
            </a:r>
            <a:r>
              <a:rPr lang="en-US" sz="2800" spc="-5" dirty="0">
                <a:latin typeface="Trebuchet MS"/>
                <a:cs typeface="Trebuchet MS"/>
              </a:rPr>
              <a:t>due to  autoinoculation by patients</a:t>
            </a:r>
            <a:r>
              <a:rPr lang="en-US" sz="2800" spc="5" dirty="0">
                <a:latin typeface="Trebuchet MS"/>
                <a:cs typeface="Trebuchet MS"/>
              </a:rPr>
              <a:t> </a:t>
            </a:r>
            <a:r>
              <a:rPr lang="en-US" sz="2800" dirty="0">
                <a:latin typeface="Trebuchet MS"/>
                <a:cs typeface="Trebuchet MS"/>
              </a:rPr>
              <a:t>fingers</a:t>
            </a:r>
          </a:p>
          <a:p>
            <a:pPr marL="469900" marR="430530" indent="-457200">
              <a:lnSpc>
                <a:spcPct val="100000"/>
              </a:lnSpc>
              <a:buFont typeface="Wingdings"/>
              <a:buChar char=""/>
              <a:tabLst>
                <a:tab pos="470534" algn="l"/>
              </a:tabLst>
            </a:pPr>
            <a:endParaRPr lang="en-US" sz="2800" dirty="0">
              <a:latin typeface="Trebuchet MS"/>
              <a:cs typeface="Trebuchet MS"/>
            </a:endParaRPr>
          </a:p>
          <a:p>
            <a:pPr marL="469900" marR="215265" indent="-457200">
              <a:lnSpc>
                <a:spcPct val="100000"/>
              </a:lnSpc>
              <a:spcBef>
                <a:spcPts val="105"/>
              </a:spcBef>
              <a:buFont typeface="Wingdings"/>
              <a:buChar char=""/>
              <a:tabLst>
                <a:tab pos="470534" algn="l"/>
              </a:tabLst>
            </a:pPr>
            <a:r>
              <a:rPr lang="en-US" sz="2800" dirty="0">
                <a:latin typeface="Trebuchet MS"/>
                <a:cs typeface="Trebuchet MS"/>
              </a:rPr>
              <a:t>Blood </a:t>
            </a:r>
            <a:r>
              <a:rPr lang="en-US" sz="2800" spc="-5" dirty="0" err="1">
                <a:latin typeface="Trebuchet MS"/>
                <a:cs typeface="Trebuchet MS"/>
              </a:rPr>
              <a:t>invansion</a:t>
            </a:r>
            <a:r>
              <a:rPr lang="en-US" sz="2800" spc="-5" dirty="0">
                <a:latin typeface="Trebuchet MS"/>
                <a:cs typeface="Trebuchet MS"/>
              </a:rPr>
              <a:t> may </a:t>
            </a:r>
            <a:r>
              <a:rPr lang="en-US" sz="2800" dirty="0">
                <a:latin typeface="Trebuchet MS"/>
                <a:cs typeface="Trebuchet MS"/>
              </a:rPr>
              <a:t>occur from </a:t>
            </a:r>
            <a:r>
              <a:rPr lang="en-US" sz="2800" spc="-5" dirty="0">
                <a:latin typeface="Trebuchet MS"/>
                <a:cs typeface="Trebuchet MS"/>
              </a:rPr>
              <a:t>the  primary </a:t>
            </a:r>
            <a:r>
              <a:rPr lang="en-US" sz="2800" dirty="0">
                <a:latin typeface="Trebuchet MS"/>
                <a:cs typeface="Trebuchet MS"/>
              </a:rPr>
              <a:t>site of </a:t>
            </a:r>
            <a:r>
              <a:rPr lang="en-US" sz="2800" spc="-5" dirty="0">
                <a:latin typeface="Trebuchet MS"/>
                <a:cs typeface="Trebuchet MS"/>
              </a:rPr>
              <a:t>infection </a:t>
            </a:r>
            <a:r>
              <a:rPr lang="en-US" sz="2800" dirty="0">
                <a:latin typeface="Trebuchet MS"/>
                <a:cs typeface="Trebuchet MS"/>
              </a:rPr>
              <a:t>&amp; </a:t>
            </a:r>
            <a:r>
              <a:rPr lang="en-US" sz="2800" spc="-5" dirty="0">
                <a:latin typeface="Trebuchet MS"/>
                <a:cs typeface="Trebuchet MS"/>
              </a:rPr>
              <a:t>may </a:t>
            </a:r>
            <a:r>
              <a:rPr lang="en-US" sz="2800" dirty="0">
                <a:latin typeface="Trebuchet MS"/>
                <a:cs typeface="Trebuchet MS"/>
              </a:rPr>
              <a:t>lead </a:t>
            </a:r>
            <a:r>
              <a:rPr lang="en-US" sz="2800" spc="-5" dirty="0">
                <a:latin typeface="Trebuchet MS"/>
                <a:cs typeface="Trebuchet MS"/>
              </a:rPr>
              <a:t>to  metastatic </a:t>
            </a:r>
            <a:r>
              <a:rPr lang="en-US" sz="2800" dirty="0">
                <a:latin typeface="Trebuchet MS"/>
                <a:cs typeface="Trebuchet MS"/>
              </a:rPr>
              <a:t>lesions such </a:t>
            </a:r>
            <a:r>
              <a:rPr lang="en-US" sz="2800" spc="-5" dirty="0">
                <a:latin typeface="Trebuchet MS"/>
                <a:cs typeface="Trebuchet MS"/>
              </a:rPr>
              <a:t>as  </a:t>
            </a:r>
            <a:r>
              <a:rPr lang="en-US" sz="2800" spc="-5" dirty="0" err="1">
                <a:latin typeface="Trebuchet MS"/>
                <a:cs typeface="Trebuchet MS"/>
              </a:rPr>
              <a:t>arthritis,ulcerative</a:t>
            </a:r>
            <a:r>
              <a:rPr lang="en-US" sz="2800" spc="40" dirty="0">
                <a:latin typeface="Trebuchet MS"/>
                <a:cs typeface="Trebuchet MS"/>
              </a:rPr>
              <a:t> </a:t>
            </a:r>
            <a:r>
              <a:rPr lang="en-US" sz="2800" dirty="0" err="1">
                <a:latin typeface="Trebuchet MS"/>
                <a:cs typeface="Trebuchet MS"/>
              </a:rPr>
              <a:t>endocarditis</a:t>
            </a:r>
            <a:r>
              <a:rPr lang="en-US" sz="2800" dirty="0">
                <a:latin typeface="Trebuchet MS"/>
                <a:cs typeface="Trebuchet MS"/>
              </a:rPr>
              <a:t>.</a:t>
            </a:r>
          </a:p>
          <a:p>
            <a:pPr>
              <a:lnSpc>
                <a:spcPct val="100000"/>
              </a:lnSpc>
              <a:spcBef>
                <a:spcPts val="45"/>
              </a:spcBef>
              <a:buFont typeface="Wingdings"/>
              <a:buChar char=""/>
            </a:pPr>
            <a:endParaRPr lang="en-US" sz="3200" dirty="0">
              <a:latin typeface="Times New Roman"/>
              <a:cs typeface="Times New Roman"/>
            </a:endParaRPr>
          </a:p>
          <a:p>
            <a:pPr marL="469900" marR="127000" indent="-457200">
              <a:lnSpc>
                <a:spcPct val="100000"/>
              </a:lnSpc>
              <a:spcBef>
                <a:spcPts val="5"/>
              </a:spcBef>
              <a:buFont typeface="Wingdings"/>
              <a:buChar char=""/>
              <a:tabLst>
                <a:tab pos="470534" algn="l"/>
              </a:tabLst>
            </a:pPr>
            <a:r>
              <a:rPr lang="en-US" sz="2800" dirty="0">
                <a:latin typeface="Trebuchet MS"/>
                <a:cs typeface="Trebuchet MS"/>
              </a:rPr>
              <a:t>A non venereal </a:t>
            </a:r>
            <a:r>
              <a:rPr lang="en-US" sz="2800" spc="-5" dirty="0">
                <a:latin typeface="Trebuchet MS"/>
                <a:cs typeface="Trebuchet MS"/>
              </a:rPr>
              <a:t>infection is </a:t>
            </a:r>
            <a:r>
              <a:rPr lang="en-US" sz="2800" spc="-5" dirty="0" err="1">
                <a:latin typeface="Trebuchet MS"/>
                <a:cs typeface="Trebuchet MS"/>
              </a:rPr>
              <a:t>gonococcal</a:t>
            </a:r>
            <a:r>
              <a:rPr lang="en-US" sz="2800" spc="-5" dirty="0">
                <a:latin typeface="Trebuchet MS"/>
                <a:cs typeface="Trebuchet MS"/>
              </a:rPr>
              <a:t>  </a:t>
            </a:r>
            <a:r>
              <a:rPr lang="en-US" sz="2800" dirty="0" err="1">
                <a:latin typeface="Trebuchet MS"/>
                <a:cs typeface="Trebuchet MS"/>
              </a:rPr>
              <a:t>opthalmia</a:t>
            </a:r>
            <a:r>
              <a:rPr lang="en-US" sz="2800" dirty="0">
                <a:latin typeface="Trebuchet MS"/>
                <a:cs typeface="Trebuchet MS"/>
              </a:rPr>
              <a:t> </a:t>
            </a:r>
            <a:r>
              <a:rPr lang="en-US" sz="2800" spc="-5" dirty="0">
                <a:latin typeface="Trebuchet MS"/>
                <a:cs typeface="Trebuchet MS"/>
              </a:rPr>
              <a:t>in newborn </a:t>
            </a:r>
            <a:r>
              <a:rPr lang="en-US" sz="2800" dirty="0">
                <a:latin typeface="Trebuchet MS"/>
                <a:cs typeface="Trebuchet MS"/>
              </a:rPr>
              <a:t>- </a:t>
            </a:r>
            <a:r>
              <a:rPr lang="en-US" sz="2800" spc="-5" dirty="0">
                <a:latin typeface="Trebuchet MS"/>
                <a:cs typeface="Trebuchet MS"/>
              </a:rPr>
              <a:t>direct </a:t>
            </a:r>
            <a:r>
              <a:rPr lang="en-US" sz="2800" dirty="0">
                <a:latin typeface="Trebuchet MS"/>
                <a:cs typeface="Trebuchet MS"/>
              </a:rPr>
              <a:t>infection  </a:t>
            </a:r>
            <a:r>
              <a:rPr lang="en-US" sz="2800" spc="-5" dirty="0">
                <a:latin typeface="Trebuchet MS"/>
                <a:cs typeface="Trebuchet MS"/>
              </a:rPr>
              <a:t>during passage through birth</a:t>
            </a:r>
            <a:r>
              <a:rPr lang="en-US" sz="2800" spc="25" dirty="0">
                <a:latin typeface="Trebuchet MS"/>
                <a:cs typeface="Trebuchet MS"/>
              </a:rPr>
              <a:t> </a:t>
            </a:r>
            <a:r>
              <a:rPr lang="en-US" sz="2800" spc="-5" dirty="0">
                <a:latin typeface="Trebuchet MS"/>
                <a:cs typeface="Trebuchet MS"/>
              </a:rPr>
              <a:t>canal.</a:t>
            </a:r>
            <a:endParaRPr lang="en-US" sz="2800" dirty="0">
              <a:latin typeface="Trebuchet MS"/>
              <a:cs typeface="Trebuchet MS"/>
            </a:endParaRPr>
          </a:p>
          <a:p>
            <a:pPr marL="12700" marR="5080" indent="488950">
              <a:lnSpc>
                <a:spcPct val="100000"/>
              </a:lnSpc>
            </a:pPr>
            <a:r>
              <a:rPr lang="en-US" sz="2800" spc="-5" dirty="0">
                <a:latin typeface="Trebuchet MS"/>
                <a:cs typeface="Trebuchet MS"/>
              </a:rPr>
              <a:t>-controlled by instilling 1% </a:t>
            </a:r>
            <a:r>
              <a:rPr lang="en-US" sz="2800" dirty="0">
                <a:latin typeface="Trebuchet MS"/>
                <a:cs typeface="Trebuchet MS"/>
              </a:rPr>
              <a:t>silver </a:t>
            </a:r>
            <a:r>
              <a:rPr lang="en-US" sz="2800" spc="-5" dirty="0">
                <a:latin typeface="Trebuchet MS"/>
                <a:cs typeface="Trebuchet MS"/>
              </a:rPr>
              <a:t>nitrate  </a:t>
            </a:r>
            <a:r>
              <a:rPr lang="en-US" sz="2800" dirty="0" err="1">
                <a:latin typeface="Trebuchet MS"/>
                <a:cs typeface="Trebuchet MS"/>
              </a:rPr>
              <a:t>solutio</a:t>
            </a:r>
            <a:endParaRPr lang="en-US" sz="2800" dirty="0">
              <a:latin typeface="Trebuchet MS"/>
              <a:cs typeface="Trebuchet MS"/>
            </a:endParaRPr>
          </a:p>
          <a:p>
            <a:pPr marL="501650">
              <a:lnSpc>
                <a:spcPct val="100000"/>
              </a:lnSpc>
            </a:pPr>
            <a:r>
              <a:rPr lang="en-US" sz="2800" spc="-5" dirty="0">
                <a:latin typeface="Trebuchet MS"/>
                <a:cs typeface="Trebuchet MS"/>
              </a:rPr>
              <a:t>into the eyes </a:t>
            </a:r>
            <a:r>
              <a:rPr lang="en-US" sz="2800" dirty="0">
                <a:latin typeface="Trebuchet MS"/>
                <a:cs typeface="Trebuchet MS"/>
              </a:rPr>
              <a:t>of</a:t>
            </a:r>
            <a:r>
              <a:rPr lang="en-US" sz="2800" spc="-10" dirty="0">
                <a:latin typeface="Trebuchet MS"/>
                <a:cs typeface="Trebuchet MS"/>
              </a:rPr>
              <a:t> </a:t>
            </a:r>
            <a:r>
              <a:rPr lang="en-US" sz="2800" spc="-5" dirty="0">
                <a:latin typeface="Trebuchet MS"/>
                <a:cs typeface="Trebuchet MS"/>
              </a:rPr>
              <a:t>newborn.</a:t>
            </a:r>
            <a:endParaRPr lang="en-US" sz="2800" dirty="0">
              <a:latin typeface="Trebuchet MS"/>
              <a:cs typeface="Trebuchet MS"/>
            </a:endParaRPr>
          </a:p>
          <a:p>
            <a:endParaRPr lang="en-US" dirty="0"/>
          </a:p>
        </p:txBody>
      </p:sp>
      <p:sp>
        <p:nvSpPr>
          <p:cNvPr id="2" name="Footer Placeholder 1"/>
          <p:cNvSpPr>
            <a:spLocks noGrp="1"/>
          </p:cNvSpPr>
          <p:nvPr>
            <p:ph type="ftr" sz="quarter" idx="11"/>
          </p:nvPr>
        </p:nvSpPr>
        <p:spPr>
          <a:xfrm>
            <a:off x="3352800" y="6400800"/>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algn="ctr">
              <a:buNone/>
            </a:pPr>
            <a:r>
              <a:rPr lang="en-US" dirty="0"/>
              <a:t> </a:t>
            </a:r>
            <a:r>
              <a:rPr lang="en-US" dirty="0">
                <a:solidFill>
                  <a:srgbClr val="FF0000"/>
                </a:solidFill>
              </a:rPr>
              <a:t>GONORRHEA IN PREGNANCY: </a:t>
            </a:r>
          </a:p>
          <a:p>
            <a:pPr>
              <a:buNone/>
            </a:pPr>
            <a:r>
              <a:rPr lang="en-US" dirty="0"/>
              <a:t> </a:t>
            </a:r>
          </a:p>
          <a:p>
            <a:r>
              <a:rPr lang="en-US" dirty="0"/>
              <a:t>The manifestations of the disease are the same as in the non-pregnant state.</a:t>
            </a:r>
          </a:p>
          <a:p>
            <a:r>
              <a:rPr lang="en-US" dirty="0"/>
              <a:t>If the infection takes place during pregnancy, it tends to be more acute. </a:t>
            </a:r>
          </a:p>
          <a:p>
            <a:pPr>
              <a:buFont typeface="Wingdings" pitchFamily="2" charset="2"/>
              <a:buChar char="Ø"/>
            </a:pPr>
            <a:r>
              <a:rPr lang="en-US" dirty="0"/>
              <a:t>Infection increases the risk of preterm </a:t>
            </a:r>
            <a:r>
              <a:rPr lang="en-US" dirty="0" err="1"/>
              <a:t>labor,PROM</a:t>
            </a:r>
            <a:r>
              <a:rPr lang="en-US" dirty="0"/>
              <a:t>, </a:t>
            </a:r>
            <a:r>
              <a:rPr lang="en-US" dirty="0" err="1"/>
              <a:t>intrapartum</a:t>
            </a:r>
            <a:r>
              <a:rPr lang="en-US" dirty="0"/>
              <a:t> and postpartum infection. </a:t>
            </a:r>
          </a:p>
          <a:p>
            <a:r>
              <a:rPr lang="en-US" dirty="0"/>
              <a:t>The baby may be affected during labor while passing through the infected birth canal resulting in </a:t>
            </a:r>
            <a:r>
              <a:rPr lang="en-US" dirty="0" err="1"/>
              <a:t>ophthalmia</a:t>
            </a:r>
            <a:r>
              <a:rPr lang="en-US" dirty="0"/>
              <a:t> </a:t>
            </a:r>
            <a:r>
              <a:rPr lang="en-US" dirty="0" err="1"/>
              <a:t>neonatorum</a:t>
            </a:r>
            <a:r>
              <a:rPr lang="en-US" dirty="0"/>
              <a:t>.</a:t>
            </a:r>
          </a:p>
          <a:p>
            <a:endParaRPr lang="en-US" dirty="0"/>
          </a:p>
        </p:txBody>
      </p:sp>
      <p:sp>
        <p:nvSpPr>
          <p:cNvPr id="2" name="Footer Placeholder 1"/>
          <p:cNvSpPr>
            <a:spLocks noGrp="1"/>
          </p:cNvSpPr>
          <p:nvPr>
            <p:ph type="ftr" sz="quarter" idx="11"/>
          </p:nvPr>
        </p:nvSpPr>
        <p:spPr>
          <a:xfrm>
            <a:off x="2514600" y="6253831"/>
            <a:ext cx="3719283" cy="309201"/>
          </a:xfrm>
        </p:spPr>
        <p:txBody>
          <a:bodyPr/>
          <a:lstStyle/>
          <a:p>
            <a:pPr algn="ctr"/>
            <a:r>
              <a:rPr lang="en-US" dirty="0"/>
              <a:t>Ms. Priyanka Waghmare, Assistant Professor, Dept. of OBG </a:t>
            </a:r>
            <a:r>
              <a:rPr lang="en-US" dirty="0" err="1"/>
              <a:t>Nsg</a:t>
            </a:r>
            <a:r>
              <a:rPr lang="en-US" dirty="0"/>
              <a:t>, SNC, SVDU</a:t>
            </a:r>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310</TotalTime>
  <Words>2227</Words>
  <Application>Microsoft Office PowerPoint</Application>
  <PresentationFormat>On-screen Show (4:3)</PresentationFormat>
  <Paragraphs>224</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Rockwell</vt:lpstr>
      <vt:lpstr>Times New Roman</vt:lpstr>
      <vt:lpstr>Trebuchet MS</vt:lpstr>
      <vt:lpstr>Wingdings</vt:lpstr>
      <vt:lpstr>Wingdings 3</vt:lpstr>
      <vt:lpstr>Gallery</vt:lpstr>
      <vt:lpstr>REPRODUCTIVE TRACT INFECTION  &amp; SEXUAL TRANSMITTED DISEASES</vt:lpstr>
      <vt:lpstr>INTRODUCTION:</vt:lpstr>
      <vt:lpstr>Sexual transmitted disease:</vt:lpstr>
      <vt:lpstr>Etiology </vt:lpstr>
      <vt:lpstr> Gonorrhea</vt:lpstr>
      <vt:lpstr> Mode of transmission:   Sexual intercourse during delivery causing conjunctivitis and corneal opacity to the masturbation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CONTROL OF GONORRHEA</vt:lpstr>
      <vt:lpstr> 2- Chlamydial infection</vt:lpstr>
      <vt:lpstr>Clinical Picture:   Often Infection Is Asymptomatic Contributing To Spread Of The Disease.  Acute Bartholinitis   Cervicitis: Discharge  (Mucopurulent ) &amp;Cervical Friability Acute Urethral Syndrome:  Painful Urination In Absence Of Significant Bacteriuria </vt:lpstr>
      <vt:lpstr>PowerPoint Presentation</vt:lpstr>
      <vt:lpstr>PowerPoint Presentation</vt:lpstr>
      <vt:lpstr>PowerPoint Presentation</vt:lpstr>
      <vt:lpstr>SYPHILIS:</vt:lpstr>
      <vt:lpstr>Syphilis </vt:lpstr>
      <vt:lpstr>Primary stage:</vt:lpstr>
      <vt:lpstr>PowerPoint Presentation</vt:lpstr>
      <vt:lpstr>MODE OF TRANSMISSION:</vt:lpstr>
      <vt:lpstr>PowerPoint Presentation</vt:lpstr>
      <vt:lpstr>If the baby is stillborn, spirochetes may be detected from the fetal liver or spleen or from the intimal scraping of umbilical vein. </vt:lpstr>
      <vt:lpstr>PowerPoint Presentation</vt:lpstr>
      <vt:lpstr>PREVENTION: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91946</cp:lastModifiedBy>
  <cp:revision>41</cp:revision>
  <dcterms:created xsi:type="dcterms:W3CDTF">2006-08-16T00:00:00Z</dcterms:created>
  <dcterms:modified xsi:type="dcterms:W3CDTF">2020-08-13T10:45:26Z</dcterms:modified>
</cp:coreProperties>
</file>