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58"/>
  </p:notesMasterIdLst>
  <p:sldIdLst>
    <p:sldId id="315" r:id="rId2"/>
    <p:sldId id="314" r:id="rId3"/>
    <p:sldId id="260" r:id="rId4"/>
    <p:sldId id="265" r:id="rId5"/>
    <p:sldId id="316" r:id="rId6"/>
    <p:sldId id="262" r:id="rId7"/>
    <p:sldId id="276" r:id="rId8"/>
    <p:sldId id="313" r:id="rId9"/>
    <p:sldId id="277" r:id="rId10"/>
    <p:sldId id="278" r:id="rId11"/>
    <p:sldId id="263" r:id="rId12"/>
    <p:sldId id="266" r:id="rId13"/>
    <p:sldId id="267" r:id="rId14"/>
    <p:sldId id="268" r:id="rId15"/>
    <p:sldId id="269" r:id="rId16"/>
    <p:sldId id="270" r:id="rId17"/>
    <p:sldId id="312" r:id="rId18"/>
    <p:sldId id="272" r:id="rId19"/>
    <p:sldId id="273" r:id="rId20"/>
    <p:sldId id="274" r:id="rId21"/>
    <p:sldId id="275" r:id="rId22"/>
    <p:sldId id="279" r:id="rId23"/>
    <p:sldId id="317" r:id="rId24"/>
    <p:sldId id="280" r:id="rId25"/>
    <p:sldId id="318" r:id="rId26"/>
    <p:sldId id="282" r:id="rId27"/>
    <p:sldId id="283" r:id="rId28"/>
    <p:sldId id="284" r:id="rId29"/>
    <p:sldId id="285" r:id="rId30"/>
    <p:sldId id="286" r:id="rId31"/>
    <p:sldId id="287" r:id="rId32"/>
    <p:sldId id="288" r:id="rId33"/>
    <p:sldId id="289" r:id="rId34"/>
    <p:sldId id="290" r:id="rId35"/>
    <p:sldId id="319" r:id="rId36"/>
    <p:sldId id="291" r:id="rId37"/>
    <p:sldId id="320" r:id="rId38"/>
    <p:sldId id="292" r:id="rId39"/>
    <p:sldId id="293" r:id="rId40"/>
    <p:sldId id="294" r:id="rId41"/>
    <p:sldId id="321" r:id="rId42"/>
    <p:sldId id="295" r:id="rId43"/>
    <p:sldId id="322" r:id="rId44"/>
    <p:sldId id="296" r:id="rId45"/>
    <p:sldId id="297" r:id="rId46"/>
    <p:sldId id="299" r:id="rId47"/>
    <p:sldId id="300" r:id="rId48"/>
    <p:sldId id="301" r:id="rId49"/>
    <p:sldId id="303" r:id="rId50"/>
    <p:sldId id="304" r:id="rId51"/>
    <p:sldId id="305" r:id="rId52"/>
    <p:sldId id="306" r:id="rId53"/>
    <p:sldId id="309" r:id="rId54"/>
    <p:sldId id="323" r:id="rId55"/>
    <p:sldId id="324" r:id="rId56"/>
    <p:sldId id="325" r:id="rId5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3" d="100"/>
          <a:sy n="63" d="100"/>
        </p:scale>
        <p:origin x="-1500"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CB2AF3-82E4-4A3B-AAFF-A35E168E3EA9}" type="datetimeFigureOut">
              <a:rPr lang="en-US" smtClean="0"/>
              <a:pPr/>
              <a:t>14-Aug-20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4F4030-6615-4AF4-88F1-DA316BF9575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34F4030-6615-4AF4-88F1-DA316BF9575F}"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34F4030-6615-4AF4-88F1-DA316BF9575F}"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D12FB03D-8738-47A8-A37A-21725104B3C5}" type="datetime1">
              <a:rPr lang="en-US" smtClean="0"/>
              <a:t>14-Aug-20</a:t>
            </a:fld>
            <a:endParaRPr lang="en-US"/>
          </a:p>
        </p:txBody>
      </p:sp>
      <p:sp>
        <p:nvSpPr>
          <p:cNvPr id="2" name="Footer Placeholder 1"/>
          <p:cNvSpPr>
            <a:spLocks noGrp="1"/>
          </p:cNvSpPr>
          <p:nvPr>
            <p:ph type="ftr" sz="quarter" idx="11"/>
          </p:nvPr>
        </p:nvSpPr>
        <p:spPr/>
        <p:txBody>
          <a:bodyPr/>
          <a:lstStyle/>
          <a:p>
            <a:r>
              <a:rPr lang="en-US" smtClean="0"/>
              <a:t>Ms. Rachana Joshi, Assistant Professor, Sumandeep Nursing College</a:t>
            </a:r>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C82BEE59-7A87-4830-B38B-F04424F93F2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37EAA9C-51F4-44E5-B859-F2B93F473D55}" type="datetime1">
              <a:rPr lang="en-US" smtClean="0"/>
              <a:t>14-Aug-20</a:t>
            </a:fld>
            <a:endParaRPr lang="en-US"/>
          </a:p>
        </p:txBody>
      </p:sp>
      <p:sp>
        <p:nvSpPr>
          <p:cNvPr id="5" name="Footer Placeholder 4"/>
          <p:cNvSpPr>
            <a:spLocks noGrp="1"/>
          </p:cNvSpPr>
          <p:nvPr>
            <p:ph type="ftr" sz="quarter" idx="11"/>
          </p:nvPr>
        </p:nvSpPr>
        <p:spPr/>
        <p:txBody>
          <a:bodyPr/>
          <a:lstStyle/>
          <a:p>
            <a:r>
              <a:rPr lang="en-US" smtClean="0"/>
              <a:t>Ms. Rachana Joshi, Assistant Professor, Sumandeep Nursing College</a:t>
            </a:r>
            <a:endParaRPr lang="en-US"/>
          </a:p>
        </p:txBody>
      </p:sp>
      <p:sp>
        <p:nvSpPr>
          <p:cNvPr id="6" name="Slide Number Placeholder 5"/>
          <p:cNvSpPr>
            <a:spLocks noGrp="1"/>
          </p:cNvSpPr>
          <p:nvPr>
            <p:ph type="sldNum" sz="quarter" idx="12"/>
          </p:nvPr>
        </p:nvSpPr>
        <p:spPr/>
        <p:txBody>
          <a:bodyPr/>
          <a:lstStyle/>
          <a:p>
            <a:fld id="{C82BEE59-7A87-4830-B38B-F04424F93F2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E06A22-7414-4A30-9202-B718947442CF}" type="datetime1">
              <a:rPr lang="en-US" smtClean="0"/>
              <a:t>14-Aug-20</a:t>
            </a:fld>
            <a:endParaRPr lang="en-US"/>
          </a:p>
        </p:txBody>
      </p:sp>
      <p:sp>
        <p:nvSpPr>
          <p:cNvPr id="5" name="Footer Placeholder 4"/>
          <p:cNvSpPr>
            <a:spLocks noGrp="1"/>
          </p:cNvSpPr>
          <p:nvPr>
            <p:ph type="ftr" sz="quarter" idx="11"/>
          </p:nvPr>
        </p:nvSpPr>
        <p:spPr/>
        <p:txBody>
          <a:bodyPr/>
          <a:lstStyle/>
          <a:p>
            <a:r>
              <a:rPr lang="en-US" smtClean="0"/>
              <a:t>Ms. Rachana Joshi, Assistant Professor, Sumandeep Nursing College</a:t>
            </a:r>
            <a:endParaRPr lang="en-US"/>
          </a:p>
        </p:txBody>
      </p:sp>
      <p:sp>
        <p:nvSpPr>
          <p:cNvPr id="6" name="Slide Number Placeholder 5"/>
          <p:cNvSpPr>
            <a:spLocks noGrp="1"/>
          </p:cNvSpPr>
          <p:nvPr>
            <p:ph type="sldNum" sz="quarter" idx="12"/>
          </p:nvPr>
        </p:nvSpPr>
        <p:spPr/>
        <p:txBody>
          <a:bodyPr/>
          <a:lstStyle/>
          <a:p>
            <a:fld id="{C82BEE59-7A87-4830-B38B-F04424F93F2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D86BEC67-C4A5-4134-937F-D9F788E80DF6}" type="datetime1">
              <a:rPr lang="en-US" smtClean="0"/>
              <a:t>14-Aug-20</a:t>
            </a:fld>
            <a:endParaRPr lang="en-US"/>
          </a:p>
        </p:txBody>
      </p:sp>
      <p:sp>
        <p:nvSpPr>
          <p:cNvPr id="19" name="Footer Placeholder 18"/>
          <p:cNvSpPr>
            <a:spLocks noGrp="1"/>
          </p:cNvSpPr>
          <p:nvPr>
            <p:ph type="ftr" sz="quarter" idx="11"/>
          </p:nvPr>
        </p:nvSpPr>
        <p:spPr>
          <a:xfrm>
            <a:off x="3581400" y="76200"/>
            <a:ext cx="2895600" cy="288925"/>
          </a:xfrm>
        </p:spPr>
        <p:txBody>
          <a:bodyPr/>
          <a:lstStyle/>
          <a:p>
            <a:r>
              <a:rPr lang="en-US" smtClean="0"/>
              <a:t>Ms. Rachana Joshi, Assistant Professor, Sumandeep Nursing College</a:t>
            </a:r>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C82BEE59-7A87-4830-B38B-F04424F93F2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6FF45FCF-6A49-49E1-B1DE-A7A43A9E65F0}" type="datetime1">
              <a:rPr lang="en-US" smtClean="0"/>
              <a:t>14-Aug-20</a:t>
            </a:fld>
            <a:endParaRPr lang="en-US"/>
          </a:p>
        </p:txBody>
      </p:sp>
      <p:sp>
        <p:nvSpPr>
          <p:cNvPr id="11" name="Footer Placeholder 10"/>
          <p:cNvSpPr>
            <a:spLocks noGrp="1"/>
          </p:cNvSpPr>
          <p:nvPr>
            <p:ph type="ftr" sz="quarter" idx="11"/>
          </p:nvPr>
        </p:nvSpPr>
        <p:spPr/>
        <p:txBody>
          <a:bodyPr/>
          <a:lstStyle/>
          <a:p>
            <a:r>
              <a:rPr lang="en-US" smtClean="0"/>
              <a:t>Ms. Rachana Joshi, Assistant Professor, Sumandeep Nursing College</a:t>
            </a:r>
            <a:endParaRPr lang="en-US"/>
          </a:p>
        </p:txBody>
      </p:sp>
      <p:sp>
        <p:nvSpPr>
          <p:cNvPr id="16" name="Slide Number Placeholder 15"/>
          <p:cNvSpPr>
            <a:spLocks noGrp="1"/>
          </p:cNvSpPr>
          <p:nvPr>
            <p:ph type="sldNum" sz="quarter" idx="12"/>
          </p:nvPr>
        </p:nvSpPr>
        <p:spPr/>
        <p:txBody>
          <a:bodyPr/>
          <a:lstStyle/>
          <a:p>
            <a:fld id="{C82BEE59-7A87-4830-B38B-F04424F93F21}"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4643C8AE-5417-4AFA-AC0D-45BC0007977C}" type="datetime1">
              <a:rPr lang="en-US" smtClean="0"/>
              <a:t>14-Aug-20</a:t>
            </a:fld>
            <a:endParaRPr lang="en-US"/>
          </a:p>
        </p:txBody>
      </p:sp>
      <p:sp>
        <p:nvSpPr>
          <p:cNvPr id="10" name="Footer Placeholder 9"/>
          <p:cNvSpPr>
            <a:spLocks noGrp="1"/>
          </p:cNvSpPr>
          <p:nvPr>
            <p:ph type="ftr" sz="quarter" idx="11"/>
          </p:nvPr>
        </p:nvSpPr>
        <p:spPr/>
        <p:txBody>
          <a:bodyPr/>
          <a:lstStyle/>
          <a:p>
            <a:r>
              <a:rPr lang="en-US" smtClean="0"/>
              <a:t>Ms. Rachana Joshi, Assistant Professor, Sumandeep Nursing College</a:t>
            </a:r>
            <a:endParaRPr lang="en-US"/>
          </a:p>
        </p:txBody>
      </p:sp>
      <p:sp>
        <p:nvSpPr>
          <p:cNvPr id="31" name="Slide Number Placeholder 30"/>
          <p:cNvSpPr>
            <a:spLocks noGrp="1"/>
          </p:cNvSpPr>
          <p:nvPr>
            <p:ph type="sldNum" sz="quarter" idx="12"/>
          </p:nvPr>
        </p:nvSpPr>
        <p:spPr/>
        <p:txBody>
          <a:bodyPr/>
          <a:lstStyle/>
          <a:p>
            <a:fld id="{C82BEE59-7A87-4830-B38B-F04424F93F2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8A6F5014-36BE-4651-A4AA-20FDB7FA7865}" type="datetime1">
              <a:rPr lang="en-US" smtClean="0"/>
              <a:t>14-Aug-20</a:t>
            </a:fld>
            <a:endParaRPr lang="en-US"/>
          </a:p>
        </p:txBody>
      </p:sp>
      <p:sp>
        <p:nvSpPr>
          <p:cNvPr id="6" name="Footer Placeholder 5"/>
          <p:cNvSpPr>
            <a:spLocks noGrp="1"/>
          </p:cNvSpPr>
          <p:nvPr>
            <p:ph type="ftr" sz="quarter" idx="11"/>
          </p:nvPr>
        </p:nvSpPr>
        <p:spPr/>
        <p:txBody>
          <a:bodyPr/>
          <a:lstStyle/>
          <a:p>
            <a:r>
              <a:rPr lang="en-US" smtClean="0"/>
              <a:t>Ms. Rachana Joshi, Assistant Professor, Sumandeep Nursing College</a:t>
            </a:r>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C82BEE59-7A87-4830-B38B-F04424F93F21}"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FA7AB285-B30E-4CFB-9321-66C91ECFB389}" type="datetime1">
              <a:rPr lang="en-US" smtClean="0"/>
              <a:t>14-Aug-20</a:t>
            </a:fld>
            <a:endParaRPr lang="en-US"/>
          </a:p>
        </p:txBody>
      </p:sp>
      <p:sp>
        <p:nvSpPr>
          <p:cNvPr id="21" name="Footer Placeholder 20"/>
          <p:cNvSpPr>
            <a:spLocks noGrp="1"/>
          </p:cNvSpPr>
          <p:nvPr>
            <p:ph type="ftr" sz="quarter" idx="11"/>
          </p:nvPr>
        </p:nvSpPr>
        <p:spPr/>
        <p:txBody>
          <a:bodyPr/>
          <a:lstStyle/>
          <a:p>
            <a:r>
              <a:rPr lang="en-US" smtClean="0"/>
              <a:t>Ms. Rachana Joshi, Assistant Professor, Sumandeep Nursing College</a:t>
            </a:r>
            <a:endParaRPr lang="en-US"/>
          </a:p>
        </p:txBody>
      </p:sp>
      <p:sp>
        <p:nvSpPr>
          <p:cNvPr id="6" name="Slide Number Placeholder 5"/>
          <p:cNvSpPr>
            <a:spLocks noGrp="1"/>
          </p:cNvSpPr>
          <p:nvPr>
            <p:ph type="sldNum" sz="quarter" idx="12"/>
          </p:nvPr>
        </p:nvSpPr>
        <p:spPr/>
        <p:txBody>
          <a:bodyPr/>
          <a:lstStyle/>
          <a:p>
            <a:fld id="{C82BEE59-7A87-4830-B38B-F04424F93F2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D72D8E1-A12C-436C-B296-270A0C687FF5}" type="datetime1">
              <a:rPr lang="en-US" smtClean="0"/>
              <a:t>14-Aug-20</a:t>
            </a:fld>
            <a:endParaRPr lang="en-US"/>
          </a:p>
        </p:txBody>
      </p:sp>
      <p:sp>
        <p:nvSpPr>
          <p:cNvPr id="24" name="Footer Placeholder 23"/>
          <p:cNvSpPr>
            <a:spLocks noGrp="1"/>
          </p:cNvSpPr>
          <p:nvPr>
            <p:ph type="ftr" sz="quarter" idx="11"/>
          </p:nvPr>
        </p:nvSpPr>
        <p:spPr/>
        <p:txBody>
          <a:bodyPr/>
          <a:lstStyle/>
          <a:p>
            <a:r>
              <a:rPr lang="en-US" smtClean="0"/>
              <a:t>Ms. Rachana Joshi, Assistant Professor, Sumandeep Nursing College</a:t>
            </a:r>
            <a:endParaRPr lang="en-US"/>
          </a:p>
        </p:txBody>
      </p:sp>
      <p:sp>
        <p:nvSpPr>
          <p:cNvPr id="7" name="Slide Number Placeholder 6"/>
          <p:cNvSpPr>
            <a:spLocks noGrp="1"/>
          </p:cNvSpPr>
          <p:nvPr>
            <p:ph type="sldNum" sz="quarter" idx="12"/>
          </p:nvPr>
        </p:nvSpPr>
        <p:spPr/>
        <p:txBody>
          <a:bodyPr/>
          <a:lstStyle/>
          <a:p>
            <a:fld id="{C82BEE59-7A87-4830-B38B-F04424F93F2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0F6E738-9CBD-43BE-BEC4-B27419675464}" type="datetime1">
              <a:rPr lang="en-US" smtClean="0"/>
              <a:t>14-Aug-20</a:t>
            </a:fld>
            <a:endParaRPr lang="en-US"/>
          </a:p>
        </p:txBody>
      </p:sp>
      <p:sp>
        <p:nvSpPr>
          <p:cNvPr id="29" name="Footer Placeholder 28"/>
          <p:cNvSpPr>
            <a:spLocks noGrp="1"/>
          </p:cNvSpPr>
          <p:nvPr>
            <p:ph type="ftr" sz="quarter" idx="11"/>
          </p:nvPr>
        </p:nvSpPr>
        <p:spPr/>
        <p:txBody>
          <a:bodyPr/>
          <a:lstStyle/>
          <a:p>
            <a:r>
              <a:rPr lang="en-US" smtClean="0"/>
              <a:t>Ms. Rachana Joshi, Assistant Professor, Sumandeep Nursing College</a:t>
            </a:r>
            <a:endParaRPr lang="en-US"/>
          </a:p>
        </p:txBody>
      </p:sp>
      <p:sp>
        <p:nvSpPr>
          <p:cNvPr id="7" name="Slide Number Placeholder 6"/>
          <p:cNvSpPr>
            <a:spLocks noGrp="1"/>
          </p:cNvSpPr>
          <p:nvPr>
            <p:ph type="sldNum" sz="quarter" idx="12"/>
          </p:nvPr>
        </p:nvSpPr>
        <p:spPr/>
        <p:txBody>
          <a:bodyPr/>
          <a:lstStyle/>
          <a:p>
            <a:fld id="{C82BEE59-7A87-4830-B38B-F04424F93F2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D93E620B-A7CC-4ECC-9997-A08DA5232573}" type="datetime1">
              <a:rPr lang="en-US" smtClean="0"/>
              <a:t>14-Aug-20</a:t>
            </a:fld>
            <a:endParaRPr lang="en-US"/>
          </a:p>
        </p:txBody>
      </p:sp>
      <p:sp>
        <p:nvSpPr>
          <p:cNvPr id="5" name="Footer Placeholder 4"/>
          <p:cNvSpPr>
            <a:spLocks noGrp="1"/>
          </p:cNvSpPr>
          <p:nvPr>
            <p:ph type="ftr" sz="quarter" idx="11"/>
          </p:nvPr>
        </p:nvSpPr>
        <p:spPr/>
        <p:txBody>
          <a:bodyPr/>
          <a:lstStyle/>
          <a:p>
            <a:r>
              <a:rPr lang="en-US" smtClean="0"/>
              <a:t>Ms. Rachana Joshi, Assistant Professor, Sumandeep Nursing College</a:t>
            </a:r>
            <a:endParaRPr lang="en-US"/>
          </a:p>
        </p:txBody>
      </p:sp>
      <p:sp>
        <p:nvSpPr>
          <p:cNvPr id="31" name="Slide Number Placeholder 30"/>
          <p:cNvSpPr>
            <a:spLocks noGrp="1"/>
          </p:cNvSpPr>
          <p:nvPr>
            <p:ph type="sldNum" sz="quarter" idx="12"/>
          </p:nvPr>
        </p:nvSpPr>
        <p:spPr/>
        <p:txBody>
          <a:bodyPr/>
          <a:lstStyle/>
          <a:p>
            <a:fld id="{C82BEE59-7A87-4830-B38B-F04424F93F21}"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6ACDCAFD-629C-46CE-9D0D-54B0DDCEDDBF}" type="datetime1">
              <a:rPr lang="en-US" smtClean="0"/>
              <a:t>14-Aug-20</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r>
              <a:rPr lang="en-US" smtClean="0"/>
              <a:t>Ms. Rachana Joshi, Assistant Professor, Sumandeep Nursing College</a:t>
            </a:r>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C82BEE59-7A87-4830-B38B-F04424F93F21}"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en.wikipedia.org/wiki/Transvaginal_ovum_retrieva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en.wikipedia.org/wiki/Embryo_transfer"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en.wikipedia.org/wiki/Assisted_zona_hatching" TargetMode="External"/><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hyperlink" Target="http://en.wikipedia.org/wiki/Autologous_endometrial_coculture"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en.wikipedia.org/wiki/Egg_donor" TargetMode="External"/><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hyperlink" Target="http://en.wikipedia.org/wiki/Sperm_donation" TargetMode="External"/><Relationship Id="rId4" Type="http://schemas.openxmlformats.org/officeDocument/2006/relationships/hyperlink" Target="http://en.wikipedia.org/wiki/Advanced_maternal_age"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medicinenet.com/script/main/art.asp?articlekey=7298"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en.wikipedia.org/wiki/Cerebral_palsy" TargetMode="External"/><Relationship Id="rId3" Type="http://schemas.openxmlformats.org/officeDocument/2006/relationships/hyperlink" Target="http://en.wikipedia.org/wiki/Genetic_disorder" TargetMode="External"/><Relationship Id="rId7" Type="http://schemas.openxmlformats.org/officeDocument/2006/relationships/hyperlink" Target="http://en.wikipedia.org/wiki/Visual_impairment" TargetMode="External"/><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hyperlink" Target="http://en.wikipedia.org/wiki/Preterm_birth" TargetMode="External"/><Relationship Id="rId5" Type="http://schemas.openxmlformats.org/officeDocument/2006/relationships/hyperlink" Target="http://en.wikipedia.org/wiki/Low_birth_weight" TargetMode="External"/><Relationship Id="rId10" Type="http://schemas.openxmlformats.org/officeDocument/2006/relationships/hyperlink" Target="http://en.wikipedia.org/wiki/Postpartum_depression" TargetMode="External"/><Relationship Id="rId4" Type="http://schemas.openxmlformats.org/officeDocument/2006/relationships/hyperlink" Target="http://en.wikipedia.org/wiki/DNA_damage" TargetMode="External"/><Relationship Id="rId9" Type="http://schemas.openxmlformats.org/officeDocument/2006/relationships/hyperlink" Target="http://en.wikipedia.org/wiki/Membrane_damage"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en.wikipedia.org/wiki/Embryos" TargetMode="External"/><Relationship Id="rId7" Type="http://schemas.openxmlformats.org/officeDocument/2006/relationships/hyperlink" Target="http://en.wikipedia.org/wiki/Premature_birth" TargetMode="External"/><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hyperlink" Target="http://en.wikipedia.org/wiki/Multiple_birth" TargetMode="External"/><Relationship Id="rId5" Type="http://schemas.openxmlformats.org/officeDocument/2006/relationships/hyperlink" Target="http://en.wikipedia.org/wiki/In_vivo" TargetMode="External"/><Relationship Id="rId4" Type="http://schemas.openxmlformats.org/officeDocument/2006/relationships/hyperlink" Target="http://en.wikipedia.org/wiki/In_vitro"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en.wikipedia.org/wiki/Intracytoplasmic_sperm_injection"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www.infertile.com/inthenew/lay/ov_trans_home.htm" TargetMode="External"/><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hyperlink" Target="http://www.infertile.com/infertility-treatments/ivf-in-vitro-fertilization.htm" TargetMode="External"/></Relationships>
</file>

<file path=ppt/slides/_rels/slide4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www.rmany.com/ICSI.aspx"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www.rmany.com/azoospermia.aspx" TargetMode="External"/><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hyperlink" Target="http://www.maleinfertilityny.com/vasectomy.aspx"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en.wikipedia.org/wiki/Chemotherapy" TargetMode="External"/><Relationship Id="rId3" Type="http://schemas.openxmlformats.org/officeDocument/2006/relationships/hyperlink" Target="http://en.wikipedia.org/wiki/Cryopreservation" TargetMode="External"/><Relationship Id="rId7" Type="http://schemas.openxmlformats.org/officeDocument/2006/relationships/hyperlink" Target="http://en.wikipedia.org/wiki/Embryo_donation" TargetMode="External"/><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hyperlink" Target="http://en.wikipedia.org/wiki/Oocyte_donation" TargetMode="External"/><Relationship Id="rId5" Type="http://schemas.openxmlformats.org/officeDocument/2006/relationships/hyperlink" Target="http://en.wikipedia.org/wiki/Embryo_cryopreservation" TargetMode="External"/><Relationship Id="rId4" Type="http://schemas.openxmlformats.org/officeDocument/2006/relationships/hyperlink" Target="http://en.wikipedia.org/wiki/Oocyte_cryopreservation" TargetMode="External"/></Relationships>
</file>

<file path=ppt/slides/_rels/slide5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J:\Download\ivf-baby.jpg"/>
          <p:cNvPicPr>
            <a:picLocks noGrp="1"/>
          </p:cNvPicPr>
          <p:nvPr>
            <p:ph idx="1"/>
          </p:nvPr>
        </p:nvPicPr>
        <p:blipFill>
          <a:blip r:embed="rId3"/>
          <a:srcRect/>
          <a:stretch>
            <a:fillRect/>
          </a:stretch>
        </p:blipFill>
        <p:spPr bwMode="auto">
          <a:xfrm>
            <a:off x="0" y="0"/>
            <a:ext cx="9143999" cy="6857999"/>
          </a:xfrm>
          <a:prstGeom prst="rect">
            <a:avLst/>
          </a:prstGeom>
          <a:noFill/>
          <a:ln w="9525">
            <a:solidFill>
              <a:schemeClr val="tx1"/>
            </a:solidFill>
            <a:miter lim="800000"/>
            <a:headEnd/>
            <a:tailEnd/>
          </a:ln>
        </p:spPr>
      </p:pic>
      <p:sp>
        <p:nvSpPr>
          <p:cNvPr id="7" name="TextBox 6"/>
          <p:cNvSpPr txBox="1"/>
          <p:nvPr/>
        </p:nvSpPr>
        <p:spPr>
          <a:xfrm>
            <a:off x="685800" y="2133600"/>
            <a:ext cx="7772400" cy="1200329"/>
          </a:xfrm>
          <a:prstGeom prst="rect">
            <a:avLst/>
          </a:prstGeom>
          <a:noFill/>
        </p:spPr>
        <p:txBody>
          <a:bodyPr wrap="square" rtlCol="0">
            <a:spAutoFit/>
          </a:bodyPr>
          <a:lstStyle/>
          <a:p>
            <a:pPr algn="ctr"/>
            <a:r>
              <a:rPr lang="en-US" sz="3600" b="1" dirty="0" smtClean="0">
                <a:latin typeface="Berlin Sans FB" pitchFamily="34" charset="0"/>
                <a:cs typeface="MV Boli" pitchFamily="2" charset="0"/>
              </a:rPr>
              <a:t>ASSISTED REPRODUCTIVE TECHNOLOGY</a:t>
            </a:r>
            <a:endParaRPr lang="en-US" sz="3600" b="1" dirty="0">
              <a:latin typeface="Berlin Sans FB" pitchFamily="34" charset="0"/>
              <a:cs typeface="MV Boli" pitchFamily="2" charset="0"/>
            </a:endParaRPr>
          </a:p>
        </p:txBody>
      </p:sp>
      <p:sp>
        <p:nvSpPr>
          <p:cNvPr id="8" name="TextBox 7"/>
          <p:cNvSpPr txBox="1"/>
          <p:nvPr/>
        </p:nvSpPr>
        <p:spPr>
          <a:xfrm>
            <a:off x="838200" y="2057400"/>
            <a:ext cx="325730" cy="461665"/>
          </a:xfrm>
          <a:prstGeom prst="rect">
            <a:avLst/>
          </a:prstGeom>
          <a:noFill/>
        </p:spPr>
        <p:txBody>
          <a:bodyPr wrap="none" rtlCol="0">
            <a:spAutoFit/>
          </a:bodyPr>
          <a:lstStyle/>
          <a:p>
            <a:pPr>
              <a:buFont typeface="Wingdings" pitchFamily="2" charset="2"/>
              <a:buChar char="§"/>
            </a:pPr>
            <a:endParaRPr lang="en-US" sz="2400" dirty="0">
              <a:latin typeface="Berlin Sans FB Demi" pitchFamily="34" charset="0"/>
              <a:cs typeface="MV Boli" pitchFamily="2" charset="0"/>
            </a:endParaRPr>
          </a:p>
        </p:txBody>
      </p:sp>
      <p:sp>
        <p:nvSpPr>
          <p:cNvPr id="9" name="TextBox 8"/>
          <p:cNvSpPr txBox="1"/>
          <p:nvPr/>
        </p:nvSpPr>
        <p:spPr>
          <a:xfrm>
            <a:off x="381000" y="3352800"/>
            <a:ext cx="7924800" cy="830997"/>
          </a:xfrm>
          <a:prstGeom prst="rect">
            <a:avLst/>
          </a:prstGeom>
          <a:noFill/>
        </p:spPr>
        <p:txBody>
          <a:bodyPr wrap="square" rtlCol="0">
            <a:spAutoFit/>
          </a:bodyPr>
          <a:lstStyle/>
          <a:p>
            <a:pPr algn="just"/>
            <a:r>
              <a:rPr lang="en-US" sz="2400" dirty="0" smtClean="0">
                <a:latin typeface="Berlin Sans FB Demi" pitchFamily="34" charset="0"/>
                <a:cs typeface="MV Boli" pitchFamily="2" charset="0"/>
              </a:rPr>
              <a:t>COUNSELLING,ETHICAL &amp; LEGAL ASPECTS, </a:t>
            </a:r>
            <a:r>
              <a:rPr lang="en-US" sz="2400" b="1" dirty="0" smtClean="0">
                <a:latin typeface="Berlin Sans FB Demi" pitchFamily="34" charset="0"/>
                <a:cs typeface="MV Boli" pitchFamily="2" charset="0"/>
              </a:rPr>
              <a:t>RECENT ADVANCEMENT IN INFERTILITY     MANAGMENT</a:t>
            </a:r>
            <a:endParaRPr lang="en-US" sz="2400" b="1" dirty="0">
              <a:latin typeface="Berlin Sans FB Demi" pitchFamily="34" charset="0"/>
              <a:cs typeface="MV Boli" pitchFamily="2" charset="0"/>
            </a:endParaRPr>
          </a:p>
        </p:txBody>
      </p:sp>
      <p:sp>
        <p:nvSpPr>
          <p:cNvPr id="10" name="TextBox 9"/>
          <p:cNvSpPr txBox="1"/>
          <p:nvPr/>
        </p:nvSpPr>
        <p:spPr>
          <a:xfrm>
            <a:off x="4495800" y="4800600"/>
            <a:ext cx="4648200" cy="523220"/>
          </a:xfrm>
          <a:prstGeom prst="rect">
            <a:avLst/>
          </a:prstGeom>
          <a:noFill/>
        </p:spPr>
        <p:txBody>
          <a:bodyPr wrap="square" rtlCol="0">
            <a:spAutoFit/>
          </a:bodyPr>
          <a:lstStyle/>
          <a:p>
            <a:endParaRPr lang="en-US" sz="2800" dirty="0">
              <a:latin typeface="Berlin Sans FB Demi" pitchFamily="34" charset="0"/>
            </a:endParaRPr>
          </a:p>
        </p:txBody>
      </p:sp>
      <p:pic>
        <p:nvPicPr>
          <p:cNvPr id="11" name="Picture 2" descr="D:\suv_logo.png"/>
          <p:cNvPicPr>
            <a:picLocks noChangeAspect="1" noChangeArrowheads="1"/>
          </p:cNvPicPr>
          <p:nvPr/>
        </p:nvPicPr>
        <p:blipFill>
          <a:blip r:embed="rId4" cstate="print"/>
          <a:srcRect/>
          <a:stretch>
            <a:fillRect/>
          </a:stretch>
        </p:blipFill>
        <p:spPr bwMode="auto">
          <a:xfrm>
            <a:off x="3581400" y="0"/>
            <a:ext cx="1693665" cy="1955802"/>
          </a:xfrm>
          <a:prstGeom prst="rect">
            <a:avLst/>
          </a:prstGeom>
          <a:noFill/>
        </p:spPr>
      </p:pic>
      <p:sp>
        <p:nvSpPr>
          <p:cNvPr id="12" name="Rectangle 11"/>
          <p:cNvSpPr/>
          <p:nvPr/>
        </p:nvSpPr>
        <p:spPr>
          <a:xfrm>
            <a:off x="914400" y="5410200"/>
            <a:ext cx="7239000" cy="1200329"/>
          </a:xfrm>
          <a:prstGeom prst="rect">
            <a:avLst/>
          </a:prstGeom>
        </p:spPr>
        <p:txBody>
          <a:bodyPr wrap="square">
            <a:spAutoFit/>
          </a:bodyPr>
          <a:lstStyle/>
          <a:p>
            <a:r>
              <a:rPr lang="en-US" sz="2400" b="1" dirty="0" smtClean="0">
                <a:solidFill>
                  <a:srgbClr val="A80863"/>
                </a:solidFill>
                <a:latin typeface="Andalus" pitchFamily="18" charset="-78"/>
                <a:ea typeface="Times New Roman"/>
                <a:cs typeface="Andalus" pitchFamily="18" charset="-78"/>
              </a:rPr>
              <a:t>Presented By:</a:t>
            </a:r>
          </a:p>
          <a:p>
            <a:r>
              <a:rPr lang="en-US" sz="2400" b="1" dirty="0" err="1" smtClean="0">
                <a:latin typeface="Andalus" pitchFamily="18" charset="-78"/>
                <a:ea typeface="Times New Roman"/>
                <a:cs typeface="Andalus" pitchFamily="18" charset="-78"/>
              </a:rPr>
              <a:t>Rachana</a:t>
            </a:r>
            <a:r>
              <a:rPr lang="en-US" sz="2400" b="1" dirty="0" smtClean="0">
                <a:latin typeface="Andalus" pitchFamily="18" charset="-78"/>
                <a:ea typeface="Times New Roman"/>
                <a:cs typeface="Andalus" pitchFamily="18" charset="-78"/>
              </a:rPr>
              <a:t> Joshi, Assistant Professor, Sumandeep Nursing College, SVDU </a:t>
            </a:r>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normAutofit/>
          </a:bodyPr>
          <a:lstStyle/>
          <a:p>
            <a:pPr algn="just">
              <a:buNone/>
            </a:pPr>
            <a:r>
              <a:rPr lang="en-US" dirty="0" smtClean="0"/>
              <a:t> </a:t>
            </a:r>
            <a:endParaRPr lang="en-US" dirty="0"/>
          </a:p>
        </p:txBody>
      </p:sp>
      <p:pic>
        <p:nvPicPr>
          <p:cNvPr id="4" name="Picture 3" descr="J:\Download\IVF1_1_.jpg"/>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 name="Rectangle 4"/>
          <p:cNvSpPr/>
          <p:nvPr/>
        </p:nvSpPr>
        <p:spPr>
          <a:xfrm>
            <a:off x="609600" y="914401"/>
            <a:ext cx="7772400" cy="5324535"/>
          </a:xfrm>
          <a:prstGeom prst="rect">
            <a:avLst/>
          </a:prstGeom>
        </p:spPr>
        <p:txBody>
          <a:bodyPr wrap="square">
            <a:spAutoFit/>
          </a:bodyPr>
          <a:lstStyle/>
          <a:p>
            <a:pPr algn="just">
              <a:buNone/>
            </a:pPr>
            <a:endParaRPr lang="en-US" dirty="0" smtClean="0"/>
          </a:p>
          <a:p>
            <a:pPr algn="just">
              <a:buNone/>
            </a:pPr>
            <a:endParaRPr lang="en-US" sz="2400" dirty="0" smtClean="0"/>
          </a:p>
          <a:p>
            <a:pPr lvl="0">
              <a:buFont typeface="Wingdings" pitchFamily="2" charset="2"/>
              <a:buChar char="Ø"/>
            </a:pPr>
            <a:r>
              <a:rPr lang="en-US" sz="2400" dirty="0" smtClean="0"/>
              <a:t>     </a:t>
            </a:r>
            <a:r>
              <a:rPr lang="en-US" sz="2800" dirty="0" smtClean="0">
                <a:solidFill>
                  <a:schemeClr val="bg1">
                    <a:lumMod val="95000"/>
                  </a:schemeClr>
                </a:solidFill>
              </a:rPr>
              <a:t>A woman usually (but not always) takes fertility drugs in advance.</a:t>
            </a:r>
          </a:p>
          <a:p>
            <a:pPr lvl="0">
              <a:buFont typeface="Wingdings" pitchFamily="2" charset="2"/>
              <a:buChar char="Ø"/>
            </a:pPr>
            <a:r>
              <a:rPr lang="en-US" sz="2800" dirty="0" smtClean="0">
                <a:solidFill>
                  <a:schemeClr val="bg1">
                    <a:lumMod val="95000"/>
                  </a:schemeClr>
                </a:solidFill>
              </a:rPr>
              <a:t>    The man must produce sperm at the time the woman is ovulating.</a:t>
            </a:r>
          </a:p>
          <a:p>
            <a:pPr lvl="0">
              <a:buFont typeface="Wingdings" pitchFamily="2" charset="2"/>
              <a:buChar char="Ø"/>
            </a:pPr>
            <a:r>
              <a:rPr lang="en-US" sz="2800" dirty="0" smtClean="0">
                <a:solidFill>
                  <a:schemeClr val="bg1">
                    <a:lumMod val="95000"/>
                  </a:schemeClr>
                </a:solidFill>
              </a:rPr>
              <a:t>    The sperm are subjected to certain so-called "washing" procedures. They are then inserted into the uterine cavity through a long, thin catheter.</a:t>
            </a:r>
          </a:p>
          <a:p>
            <a:pPr>
              <a:buFont typeface="Wingdings" pitchFamily="2" charset="2"/>
              <a:buChar char="Ø"/>
            </a:pPr>
            <a:r>
              <a:rPr lang="en-US" sz="2800" dirty="0" smtClean="0">
                <a:solidFill>
                  <a:schemeClr val="bg1">
                    <a:lumMod val="95000"/>
                  </a:schemeClr>
                </a:solidFill>
              </a:rPr>
              <a:t>    The administration of fertility drugs and sperm retrieval is timed so that the process can coincide with time of ovulation.</a:t>
            </a:r>
          </a:p>
          <a:p>
            <a:endParaRPr lang="en-US" sz="2000" dirty="0">
              <a:solidFill>
                <a:schemeClr val="bg1">
                  <a:lumMod val="95000"/>
                </a:schemeClr>
              </a:solidFill>
            </a:endParaRPr>
          </a:p>
        </p:txBody>
      </p:sp>
      <p:sp>
        <p:nvSpPr>
          <p:cNvPr id="6" name="Rectangle 5"/>
          <p:cNvSpPr/>
          <p:nvPr/>
        </p:nvSpPr>
        <p:spPr>
          <a:xfrm>
            <a:off x="533401" y="381000"/>
            <a:ext cx="5938286" cy="461665"/>
          </a:xfrm>
          <a:prstGeom prst="rect">
            <a:avLst/>
          </a:prstGeom>
        </p:spPr>
        <p:txBody>
          <a:bodyPr wrap="square">
            <a:spAutoFit/>
          </a:bodyPr>
          <a:lstStyle/>
          <a:p>
            <a:r>
              <a:rPr lang="en-US" sz="2400" dirty="0" smtClean="0">
                <a:solidFill>
                  <a:schemeClr val="bg2">
                    <a:lumMod val="50000"/>
                  </a:schemeClr>
                </a:solidFill>
                <a:latin typeface="Berlin Sans FB Demi" pitchFamily="34" charset="0"/>
              </a:rPr>
              <a:t>The Artificial Insemination Procedure:</a:t>
            </a:r>
            <a:endParaRPr lang="en-US" sz="2400" dirty="0">
              <a:solidFill>
                <a:schemeClr val="bg2">
                  <a:lumMod val="50000"/>
                </a:schemeClr>
              </a:solidFill>
              <a:latin typeface="Berlin Sans FB Demi" pitchFamily="34" charset="0"/>
            </a:endParaRPr>
          </a:p>
        </p:txBody>
      </p:sp>
      <p:sp>
        <p:nvSpPr>
          <p:cNvPr id="7" name="Footer Placeholder 6"/>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solidFill>
                  <a:schemeClr val="tx1">
                    <a:lumMod val="95000"/>
                    <a:lumOff val="5000"/>
                  </a:schemeClr>
                </a:solidFill>
              </a:rPr>
              <a:t/>
            </a:r>
            <a:br>
              <a:rPr lang="en-US" b="1" dirty="0" smtClean="0">
                <a:solidFill>
                  <a:schemeClr val="tx1">
                    <a:lumMod val="95000"/>
                    <a:lumOff val="5000"/>
                  </a:schemeClr>
                </a:solidFill>
              </a:rPr>
            </a:br>
            <a:endParaRPr lang="en-US" dirty="0"/>
          </a:p>
        </p:txBody>
      </p:sp>
      <p:sp>
        <p:nvSpPr>
          <p:cNvPr id="3" name="Content Placeholder 2"/>
          <p:cNvSpPr>
            <a:spLocks noGrp="1"/>
          </p:cNvSpPr>
          <p:nvPr>
            <p:ph idx="1"/>
          </p:nvPr>
        </p:nvSpPr>
        <p:spPr/>
        <p:txBody>
          <a:bodyPr/>
          <a:lstStyle/>
          <a:p>
            <a:pPr lvl="0">
              <a:buNone/>
            </a:pPr>
            <a:r>
              <a:rPr lang="en-US" b="1" dirty="0" smtClean="0">
                <a:solidFill>
                  <a:schemeClr val="tx1">
                    <a:lumMod val="95000"/>
                    <a:lumOff val="5000"/>
                  </a:schemeClr>
                </a:solidFill>
              </a:rPr>
              <a:t>   </a:t>
            </a:r>
          </a:p>
          <a:p>
            <a:pPr lvl="0">
              <a:buNone/>
            </a:pPr>
            <a:r>
              <a:rPr lang="en-US" b="1" dirty="0" smtClean="0">
                <a:solidFill>
                  <a:schemeClr val="tx1">
                    <a:lumMod val="95000"/>
                    <a:lumOff val="5000"/>
                  </a:schemeClr>
                </a:solidFill>
              </a:rPr>
              <a:t>    </a:t>
            </a:r>
            <a:endParaRPr lang="en-US" dirty="0"/>
          </a:p>
        </p:txBody>
      </p:sp>
      <p:pic>
        <p:nvPicPr>
          <p:cNvPr id="4" name="Picture 3" descr="J:\Download\IVF1_1_.jpg"/>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5" name="Rectangle 4"/>
          <p:cNvSpPr/>
          <p:nvPr/>
        </p:nvSpPr>
        <p:spPr>
          <a:xfrm>
            <a:off x="0" y="838200"/>
            <a:ext cx="8763000" cy="5262979"/>
          </a:xfrm>
          <a:prstGeom prst="rect">
            <a:avLst/>
          </a:prstGeom>
        </p:spPr>
        <p:txBody>
          <a:bodyPr wrap="square">
            <a:spAutoFit/>
          </a:bodyPr>
          <a:lstStyle/>
          <a:p>
            <a:pPr lvl="0">
              <a:buNone/>
            </a:pPr>
            <a:endParaRPr lang="en-US" sz="4800" dirty="0" smtClean="0">
              <a:solidFill>
                <a:schemeClr val="bg1"/>
              </a:solidFill>
              <a:latin typeface="Berlin Sans FB Demi" pitchFamily="34" charset="0"/>
            </a:endParaRPr>
          </a:p>
          <a:p>
            <a:pPr lvl="0">
              <a:buNone/>
            </a:pPr>
            <a:r>
              <a:rPr lang="en-US" sz="4800" dirty="0" smtClean="0">
                <a:solidFill>
                  <a:schemeClr val="bg1"/>
                </a:solidFill>
                <a:latin typeface="Berlin Sans FB Demi" pitchFamily="34" charset="0"/>
              </a:rPr>
              <a:t>Is the process whereby a small needle is inserted through the back of the vagina and guided via ultrasound into the ovarian follicles to collect the fluid that contains the eggs.</a:t>
            </a:r>
          </a:p>
        </p:txBody>
      </p:sp>
      <p:sp>
        <p:nvSpPr>
          <p:cNvPr id="8" name="Rectangle 7"/>
          <p:cNvSpPr/>
          <p:nvPr/>
        </p:nvSpPr>
        <p:spPr>
          <a:xfrm>
            <a:off x="838200" y="381000"/>
            <a:ext cx="7315200" cy="584775"/>
          </a:xfrm>
          <a:prstGeom prst="rect">
            <a:avLst/>
          </a:prstGeom>
        </p:spPr>
        <p:txBody>
          <a:bodyPr wrap="square">
            <a:spAutoFit/>
          </a:bodyPr>
          <a:lstStyle/>
          <a:p>
            <a:r>
              <a:rPr lang="en-US" sz="3200" b="1" dirty="0" err="1" smtClean="0">
                <a:solidFill>
                  <a:schemeClr val="tx1">
                    <a:lumMod val="95000"/>
                    <a:lumOff val="5000"/>
                  </a:schemeClr>
                </a:solidFill>
                <a:latin typeface="Berlin Sans FB Demi" pitchFamily="34" charset="0"/>
                <a:hlinkClick r:id="rId4" tooltip="Transvaginal ovum retrieval"/>
              </a:rPr>
              <a:t>Transvaginal</a:t>
            </a:r>
            <a:r>
              <a:rPr lang="en-US" sz="3200" b="1" dirty="0" smtClean="0">
                <a:solidFill>
                  <a:schemeClr val="tx1">
                    <a:lumMod val="95000"/>
                    <a:lumOff val="5000"/>
                  </a:schemeClr>
                </a:solidFill>
                <a:latin typeface="Berlin Sans FB Demi" pitchFamily="34" charset="0"/>
                <a:hlinkClick r:id="rId4" tooltip="Transvaginal ovum retrieval"/>
              </a:rPr>
              <a:t> ovum retrieval</a:t>
            </a:r>
            <a:r>
              <a:rPr lang="en-US" sz="3200" b="1" dirty="0" smtClean="0">
                <a:solidFill>
                  <a:schemeClr val="tx1">
                    <a:lumMod val="95000"/>
                    <a:lumOff val="5000"/>
                  </a:schemeClr>
                </a:solidFill>
                <a:latin typeface="Berlin Sans FB Demi" pitchFamily="34" charset="0"/>
              </a:rPr>
              <a:t> </a:t>
            </a:r>
            <a:endParaRPr lang="en-US" sz="3200" dirty="0">
              <a:latin typeface="Berlin Sans FB Demi" pitchFamily="34" charset="0"/>
            </a:endParaRPr>
          </a:p>
        </p:txBody>
      </p:sp>
      <p:sp>
        <p:nvSpPr>
          <p:cNvPr id="7" name="Footer Placeholder 6"/>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10" dur="1000" fill="hold"/>
                                        <p:tgtEl>
                                          <p:spTgt spid="5"/>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676400"/>
            <a:ext cx="8229600" cy="4525963"/>
          </a:xfrm>
        </p:spPr>
        <p:txBody>
          <a:bodyPr/>
          <a:lstStyle/>
          <a:p>
            <a:pPr lvl="0">
              <a:buNone/>
            </a:pPr>
            <a:r>
              <a:rPr lang="en-US" dirty="0" smtClean="0"/>
              <a:t>    </a:t>
            </a:r>
          </a:p>
          <a:p>
            <a:endParaRPr lang="en-US" dirty="0"/>
          </a:p>
        </p:txBody>
      </p:sp>
      <p:pic>
        <p:nvPicPr>
          <p:cNvPr id="4" name="Picture 3" descr="J:\Download\IVF1_1_.jpg"/>
          <p:cNvPicPr/>
          <p:nvPr/>
        </p:nvPicPr>
        <p:blipFill>
          <a:blip r:embed="rId2"/>
          <a:srcRect/>
          <a:stretch>
            <a:fillRect/>
          </a:stretch>
        </p:blipFill>
        <p:spPr bwMode="auto">
          <a:xfrm>
            <a:off x="0" y="0"/>
            <a:ext cx="9143999" cy="6858000"/>
          </a:xfrm>
          <a:prstGeom prst="rect">
            <a:avLst/>
          </a:prstGeom>
          <a:noFill/>
          <a:ln w="9525">
            <a:noFill/>
            <a:miter lim="800000"/>
            <a:headEnd/>
            <a:tailEnd/>
          </a:ln>
        </p:spPr>
      </p:pic>
      <p:sp>
        <p:nvSpPr>
          <p:cNvPr id="5" name="Rectangle 4"/>
          <p:cNvSpPr/>
          <p:nvPr/>
        </p:nvSpPr>
        <p:spPr>
          <a:xfrm>
            <a:off x="685800" y="381000"/>
            <a:ext cx="4976735" cy="646331"/>
          </a:xfrm>
          <a:prstGeom prst="rect">
            <a:avLst/>
          </a:prstGeom>
        </p:spPr>
        <p:txBody>
          <a:bodyPr wrap="square">
            <a:spAutoFit/>
          </a:bodyPr>
          <a:lstStyle/>
          <a:p>
            <a:r>
              <a:rPr lang="en-US" sz="3600" b="1" u="sng" dirty="0" smtClean="0">
                <a:latin typeface="Berlin Sans FB Demi" pitchFamily="34" charset="0"/>
                <a:hlinkClick r:id="rId3" tooltip="Embryo transfer"/>
              </a:rPr>
              <a:t>Embryo transfer</a:t>
            </a:r>
            <a:endParaRPr lang="en-US" sz="3600" u="sng" dirty="0">
              <a:latin typeface="Berlin Sans FB Demi" pitchFamily="34" charset="0"/>
            </a:endParaRPr>
          </a:p>
        </p:txBody>
      </p:sp>
      <p:sp>
        <p:nvSpPr>
          <p:cNvPr id="6" name="Rectangle 5"/>
          <p:cNvSpPr/>
          <p:nvPr/>
        </p:nvSpPr>
        <p:spPr>
          <a:xfrm>
            <a:off x="457200" y="990600"/>
            <a:ext cx="7696200" cy="4585871"/>
          </a:xfrm>
          <a:prstGeom prst="rect">
            <a:avLst/>
          </a:prstGeom>
        </p:spPr>
        <p:txBody>
          <a:bodyPr wrap="square">
            <a:spAutoFit/>
          </a:bodyPr>
          <a:lstStyle/>
          <a:p>
            <a:pPr lvl="0">
              <a:buNone/>
            </a:pPr>
            <a:r>
              <a:rPr lang="en-US" sz="2800" dirty="0" smtClean="0"/>
              <a:t> </a:t>
            </a:r>
          </a:p>
          <a:p>
            <a:pPr lvl="0">
              <a:buNone/>
            </a:pPr>
            <a:r>
              <a:rPr lang="en-US" sz="4400" dirty="0" smtClean="0">
                <a:solidFill>
                  <a:schemeClr val="bg1"/>
                </a:solidFill>
                <a:latin typeface="Berlin Sans FB Demi" pitchFamily="34" charset="0"/>
              </a:rPr>
              <a:t>Is the step in the process whereby one or several embryos are placed into the uterus of the female with the intent to establish a pregnancy.</a:t>
            </a:r>
          </a:p>
        </p:txBody>
      </p:sp>
      <p:sp>
        <p:nvSpPr>
          <p:cNvPr id="7" name="Footer Placeholder 6"/>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pic>
        <p:nvPicPr>
          <p:cNvPr id="4" name="Picture 3" descr="J:\Download\IVF1_1_.jpg"/>
          <p:cNvPicPr/>
          <p:nvPr/>
        </p:nvPicPr>
        <p:blipFill>
          <a:blip r:embed="rId2"/>
          <a:srcRect/>
          <a:stretch>
            <a:fillRect/>
          </a:stretch>
        </p:blipFill>
        <p:spPr bwMode="auto">
          <a:xfrm>
            <a:off x="0" y="0"/>
            <a:ext cx="9143999" cy="6858000"/>
          </a:xfrm>
          <a:prstGeom prst="rect">
            <a:avLst/>
          </a:prstGeom>
          <a:noFill/>
          <a:ln w="9525">
            <a:noFill/>
            <a:miter lim="800000"/>
            <a:headEnd/>
            <a:tailEnd/>
          </a:ln>
        </p:spPr>
      </p:pic>
      <p:sp>
        <p:nvSpPr>
          <p:cNvPr id="7" name="Rectangle 6"/>
          <p:cNvSpPr/>
          <p:nvPr/>
        </p:nvSpPr>
        <p:spPr>
          <a:xfrm>
            <a:off x="228600" y="1143000"/>
            <a:ext cx="8915400" cy="4832092"/>
          </a:xfrm>
          <a:prstGeom prst="rect">
            <a:avLst/>
          </a:prstGeom>
        </p:spPr>
        <p:txBody>
          <a:bodyPr wrap="square">
            <a:spAutoFit/>
          </a:bodyPr>
          <a:lstStyle/>
          <a:p>
            <a:pPr lvl="0" algn="just"/>
            <a:r>
              <a:rPr lang="en-US" sz="2800" b="1" dirty="0" smtClean="0">
                <a:solidFill>
                  <a:schemeClr val="bg1"/>
                </a:solidFill>
                <a:hlinkClick r:id="rId3" tooltip="Assisted zona hatching"/>
              </a:rPr>
              <a:t>Assisted </a:t>
            </a:r>
            <a:r>
              <a:rPr lang="en-US" sz="2800" b="1" dirty="0" err="1" smtClean="0">
                <a:solidFill>
                  <a:schemeClr val="bg1"/>
                </a:solidFill>
                <a:hlinkClick r:id="rId3" tooltip="Assisted zona hatching"/>
              </a:rPr>
              <a:t>zona</a:t>
            </a:r>
            <a:r>
              <a:rPr lang="en-US" sz="2800" b="1" dirty="0" smtClean="0">
                <a:solidFill>
                  <a:schemeClr val="bg1"/>
                </a:solidFill>
                <a:hlinkClick r:id="rId3" tooltip="Assisted zona hatching"/>
              </a:rPr>
              <a:t> hatching</a:t>
            </a:r>
            <a:r>
              <a:rPr lang="en-US" sz="2800" b="1" dirty="0" smtClean="0">
                <a:solidFill>
                  <a:schemeClr val="bg1"/>
                </a:solidFill>
              </a:rPr>
              <a:t> (AZH)</a:t>
            </a:r>
            <a:r>
              <a:rPr lang="en-US" sz="2800" dirty="0" smtClean="0">
                <a:solidFill>
                  <a:schemeClr val="bg1"/>
                </a:solidFill>
              </a:rPr>
              <a:t> is performed shortly before the embryo is transferred to the uterus. A small opening is made in the outer layer surrounding the egg in order to help the embryo hatch out and aid in the implantation process of the growing embryo.</a:t>
            </a:r>
          </a:p>
          <a:p>
            <a:pPr lvl="0" algn="just"/>
            <a:endParaRPr lang="en-US" sz="2800" b="1" dirty="0" smtClean="0">
              <a:solidFill>
                <a:schemeClr val="bg1"/>
              </a:solidFill>
              <a:hlinkClick r:id="rId4" tooltip="Autologous endometrial coculture"/>
            </a:endParaRPr>
          </a:p>
          <a:p>
            <a:pPr lvl="0" algn="just"/>
            <a:endParaRPr lang="en-US" sz="2800" b="1" dirty="0" smtClean="0">
              <a:solidFill>
                <a:schemeClr val="bg1"/>
              </a:solidFill>
              <a:hlinkClick r:id="rId4" tooltip="Autologous endometrial coculture"/>
            </a:endParaRPr>
          </a:p>
          <a:p>
            <a:pPr lvl="0" algn="just"/>
            <a:endParaRPr lang="en-US" sz="2800" b="1" dirty="0" smtClean="0">
              <a:solidFill>
                <a:schemeClr val="bg1"/>
              </a:solidFill>
              <a:hlinkClick r:id="rId4" tooltip="Autologous endometrial coculture"/>
            </a:endParaRPr>
          </a:p>
          <a:p>
            <a:pPr lvl="0" algn="just"/>
            <a:r>
              <a:rPr lang="en-US" sz="2800" b="1" dirty="0" err="1" smtClean="0">
                <a:solidFill>
                  <a:schemeClr val="bg1"/>
                </a:solidFill>
                <a:hlinkClick r:id="rId4" tooltip="Autologous endometrial coculture"/>
              </a:rPr>
              <a:t>Autologous</a:t>
            </a:r>
            <a:r>
              <a:rPr lang="en-US" sz="2800" b="1" dirty="0" smtClean="0">
                <a:solidFill>
                  <a:schemeClr val="bg1"/>
                </a:solidFill>
                <a:hlinkClick r:id="rId4" tooltip="Autologous endometrial coculture"/>
              </a:rPr>
              <a:t> endometrial </a:t>
            </a:r>
            <a:r>
              <a:rPr lang="en-US" sz="2800" b="1" dirty="0" err="1" smtClean="0">
                <a:solidFill>
                  <a:schemeClr val="bg1"/>
                </a:solidFill>
                <a:hlinkClick r:id="rId4" tooltip="Autologous endometrial coculture"/>
              </a:rPr>
              <a:t>coculture</a:t>
            </a:r>
            <a:r>
              <a:rPr lang="en-US" sz="2800" dirty="0" smtClean="0">
                <a:solidFill>
                  <a:schemeClr val="bg1"/>
                </a:solidFill>
              </a:rPr>
              <a:t> is a possible treatment for patients who have failed previous IVF attempts or who have poor embryo quality. </a:t>
            </a:r>
            <a:endParaRPr lang="en-US" sz="2800" dirty="0">
              <a:solidFill>
                <a:schemeClr val="bg1"/>
              </a:solidFill>
            </a:endParaRPr>
          </a:p>
        </p:txBody>
      </p:sp>
      <p:sp>
        <p:nvSpPr>
          <p:cNvPr id="8" name="TextBox 7"/>
          <p:cNvSpPr txBox="1"/>
          <p:nvPr/>
        </p:nvSpPr>
        <p:spPr>
          <a:xfrm>
            <a:off x="381000" y="304800"/>
            <a:ext cx="7072572" cy="830997"/>
          </a:xfrm>
          <a:prstGeom prst="rect">
            <a:avLst/>
          </a:prstGeom>
          <a:noFill/>
        </p:spPr>
        <p:txBody>
          <a:bodyPr wrap="square" rtlCol="0">
            <a:spAutoFit/>
          </a:bodyPr>
          <a:lstStyle/>
          <a:p>
            <a:r>
              <a:rPr lang="en-US" sz="2400" b="1" dirty="0" smtClean="0">
                <a:solidFill>
                  <a:schemeClr val="bg2">
                    <a:lumMod val="75000"/>
                  </a:schemeClr>
                </a:solidFill>
                <a:latin typeface="Berlin Sans FB Demi" pitchFamily="34" charset="0"/>
              </a:rPr>
              <a:t>LESS COMMON TECHNIQUE USED IN IN-VITRO FERTILIZATION</a:t>
            </a:r>
            <a:endParaRPr lang="en-US" sz="2400" b="1" dirty="0">
              <a:solidFill>
                <a:schemeClr val="bg2">
                  <a:lumMod val="75000"/>
                </a:schemeClr>
              </a:solidFill>
              <a:latin typeface="Berlin Sans FB Demi" pitchFamily="34" charset="0"/>
            </a:endParaRPr>
          </a:p>
        </p:txBody>
      </p:sp>
      <p:sp>
        <p:nvSpPr>
          <p:cNvPr id="6" name="Footer Placeholder 5"/>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1000" fill="hold"/>
                                        <p:tgtEl>
                                          <p:spTgt spid="7">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7">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7">
                                            <p:txEl>
                                              <p:pRg st="4" end="4"/>
                                            </p:txEl>
                                          </p:spTgt>
                                        </p:tgtEl>
                                        <p:attrNameLst>
                                          <p:attrName>style.visibility</p:attrName>
                                        </p:attrNameLst>
                                      </p:cBhvr>
                                      <p:to>
                                        <p:strVal val="visible"/>
                                      </p:to>
                                    </p:set>
                                    <p:anim calcmode="lin" valueType="num">
                                      <p:cBhvr>
                                        <p:cTn id="14" dur="1000" fill="hold"/>
                                        <p:tgtEl>
                                          <p:spTgt spid="7">
                                            <p:txEl>
                                              <p:pRg st="4" end="4"/>
                                            </p:txEl>
                                          </p:spTgt>
                                        </p:tgtEl>
                                        <p:attrNameLst>
                                          <p:attrName>ppt_w</p:attrName>
                                        </p:attrNameLst>
                                      </p:cBhvr>
                                      <p:tavLst>
                                        <p:tav tm="0">
                                          <p:val>
                                            <p:strVal val="#ppt_w*0.70"/>
                                          </p:val>
                                        </p:tav>
                                        <p:tav tm="100000">
                                          <p:val>
                                            <p:strVal val="#ppt_w"/>
                                          </p:val>
                                        </p:tav>
                                      </p:tavLst>
                                    </p:anim>
                                    <p:anim calcmode="lin" valueType="num">
                                      <p:cBhvr>
                                        <p:cTn id="15" dur="1000" fill="hold"/>
                                        <p:tgtEl>
                                          <p:spTgt spid="7">
                                            <p:txEl>
                                              <p:pRg st="4" end="4"/>
                                            </p:txEl>
                                          </p:spTgt>
                                        </p:tgtEl>
                                        <p:attrNameLst>
                                          <p:attrName>ppt_h</p:attrName>
                                        </p:attrNameLst>
                                      </p:cBhvr>
                                      <p:tavLst>
                                        <p:tav tm="0">
                                          <p:val>
                                            <p:strVal val="#ppt_h"/>
                                          </p:val>
                                        </p:tav>
                                        <p:tav tm="100000">
                                          <p:val>
                                            <p:strVal val="#ppt_h"/>
                                          </p:val>
                                        </p:tav>
                                      </p:tavLst>
                                    </p:anim>
                                    <p:animEffect transition="in" filter="fade">
                                      <p:cBhvr>
                                        <p:cTn id="16" dur="10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J:\Download\IVF1_1_.jpg"/>
          <p:cNvPicPr/>
          <p:nvPr/>
        </p:nvPicPr>
        <p:blipFill>
          <a:blip r:embed="rId2"/>
          <a:srcRect/>
          <a:stretch>
            <a:fillRect/>
          </a:stretch>
        </p:blipFill>
        <p:spPr bwMode="auto">
          <a:xfrm>
            <a:off x="0" y="0"/>
            <a:ext cx="9143999" cy="6858000"/>
          </a:xfrm>
          <a:prstGeom prst="rect">
            <a:avLst/>
          </a:prstGeom>
          <a:noFill/>
          <a:ln w="9525">
            <a:noFill/>
            <a:miter lim="800000"/>
            <a:headEnd/>
            <a:tailEnd/>
          </a:ln>
        </p:spPr>
      </p:pic>
      <p:sp>
        <p:nvSpPr>
          <p:cNvPr id="5" name="Rectangle 4"/>
          <p:cNvSpPr/>
          <p:nvPr/>
        </p:nvSpPr>
        <p:spPr>
          <a:xfrm>
            <a:off x="0" y="457200"/>
            <a:ext cx="8915400" cy="5693866"/>
          </a:xfrm>
          <a:prstGeom prst="rect">
            <a:avLst/>
          </a:prstGeom>
        </p:spPr>
        <p:txBody>
          <a:bodyPr wrap="square">
            <a:spAutoFit/>
          </a:bodyPr>
          <a:lstStyle/>
          <a:p>
            <a:pPr lvl="0"/>
            <a:r>
              <a:rPr lang="en-US" sz="2800" b="1" u="sng" dirty="0" smtClean="0">
                <a:solidFill>
                  <a:schemeClr val="bg1"/>
                </a:solidFill>
                <a:latin typeface="Berlin Sans FB Demi" pitchFamily="34" charset="0"/>
                <a:hlinkClick r:id="rId3" tooltip="Egg donor"/>
              </a:rPr>
              <a:t>Egg donors</a:t>
            </a:r>
            <a:r>
              <a:rPr lang="en-US" sz="2800" dirty="0" smtClean="0">
                <a:solidFill>
                  <a:schemeClr val="bg1"/>
                </a:solidFill>
                <a:latin typeface="Berlin Sans FB Demi" pitchFamily="34" charset="0"/>
              </a:rPr>
              <a:t> are resources for women with no eggs due to surgery, chemotherapy, or genetic causes; or with poor egg quality, previously unsuccessful IVF cycles or </a:t>
            </a:r>
            <a:r>
              <a:rPr lang="en-US" sz="2800" u="sng" dirty="0" smtClean="0">
                <a:solidFill>
                  <a:schemeClr val="bg1"/>
                </a:solidFill>
                <a:latin typeface="Berlin Sans FB Demi" pitchFamily="34" charset="0"/>
                <a:hlinkClick r:id="rId4" tooltip="Advanced maternal age"/>
              </a:rPr>
              <a:t>advanced maternal age</a:t>
            </a:r>
            <a:r>
              <a:rPr lang="en-US" sz="2800" dirty="0" smtClean="0">
                <a:solidFill>
                  <a:schemeClr val="bg1"/>
                </a:solidFill>
                <a:latin typeface="Berlin Sans FB Demi" pitchFamily="34" charset="0"/>
              </a:rPr>
              <a:t>. </a:t>
            </a:r>
          </a:p>
          <a:p>
            <a:pPr lvl="0"/>
            <a:endParaRPr lang="en-US" sz="2800" b="1" u="sng" dirty="0" smtClean="0">
              <a:solidFill>
                <a:schemeClr val="bg1"/>
              </a:solidFill>
              <a:latin typeface="Berlin Sans FB Demi" pitchFamily="34" charset="0"/>
              <a:hlinkClick r:id="rId5" tooltip="Sperm donation"/>
            </a:endParaRPr>
          </a:p>
          <a:p>
            <a:pPr lvl="0"/>
            <a:endParaRPr lang="en-US" sz="2800" b="1" u="sng" dirty="0" smtClean="0">
              <a:solidFill>
                <a:schemeClr val="bg1"/>
              </a:solidFill>
              <a:latin typeface="Berlin Sans FB Demi" pitchFamily="34" charset="0"/>
              <a:hlinkClick r:id="rId5" tooltip="Sperm donation"/>
            </a:endParaRPr>
          </a:p>
          <a:p>
            <a:pPr lvl="0"/>
            <a:endParaRPr lang="en-US" sz="2800" b="1" u="sng" dirty="0" smtClean="0">
              <a:solidFill>
                <a:schemeClr val="bg1"/>
              </a:solidFill>
              <a:latin typeface="Berlin Sans FB Demi" pitchFamily="34" charset="0"/>
              <a:hlinkClick r:id="rId5" tooltip="Sperm donation"/>
            </a:endParaRPr>
          </a:p>
          <a:p>
            <a:pPr lvl="0"/>
            <a:endParaRPr lang="en-US" sz="2800" b="1" u="sng" dirty="0" smtClean="0">
              <a:solidFill>
                <a:schemeClr val="bg1"/>
              </a:solidFill>
              <a:latin typeface="Berlin Sans FB Demi" pitchFamily="34" charset="0"/>
              <a:hlinkClick r:id="rId5" tooltip="Sperm donation"/>
            </a:endParaRPr>
          </a:p>
          <a:p>
            <a:pPr lvl="0"/>
            <a:endParaRPr lang="en-US" sz="2800" b="1" u="sng" dirty="0" smtClean="0">
              <a:solidFill>
                <a:schemeClr val="bg1"/>
              </a:solidFill>
              <a:latin typeface="Berlin Sans FB Demi" pitchFamily="34" charset="0"/>
              <a:hlinkClick r:id="rId5" tooltip="Sperm donation"/>
            </a:endParaRPr>
          </a:p>
          <a:p>
            <a:pPr lvl="0"/>
            <a:r>
              <a:rPr lang="en-US" sz="2800" b="1" u="sng" dirty="0" smtClean="0">
                <a:solidFill>
                  <a:schemeClr val="bg1"/>
                </a:solidFill>
                <a:latin typeface="Berlin Sans FB Demi" pitchFamily="34" charset="0"/>
                <a:hlinkClick r:id="rId5" tooltip="Sperm donation"/>
              </a:rPr>
              <a:t>Sperm donation</a:t>
            </a:r>
            <a:r>
              <a:rPr lang="en-US" sz="2800" b="1" dirty="0" smtClean="0">
                <a:solidFill>
                  <a:schemeClr val="bg1"/>
                </a:solidFill>
                <a:latin typeface="Berlin Sans FB Demi" pitchFamily="34" charset="0"/>
              </a:rPr>
              <a:t> </a:t>
            </a:r>
            <a:r>
              <a:rPr lang="en-US" sz="2800" dirty="0" smtClean="0">
                <a:solidFill>
                  <a:schemeClr val="bg1"/>
                </a:solidFill>
                <a:latin typeface="Berlin Sans FB Demi" pitchFamily="34" charset="0"/>
              </a:rPr>
              <a:t>may provide the source for the sperm used in IVF procedures where the male partner produces no sperm or has an inheritable disease, or where the woman being treated has no male partner.</a:t>
            </a:r>
          </a:p>
        </p:txBody>
      </p:sp>
      <p:sp>
        <p:nvSpPr>
          <p:cNvPr id="6" name="Footer Placeholder 5"/>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5">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5">
                                            <p:txEl>
                                              <p:pRg st="6" end="6"/>
                                            </p:txEl>
                                          </p:spTgt>
                                        </p:tgtEl>
                                        <p:attrNameLst>
                                          <p:attrName>style.visibility</p:attrName>
                                        </p:attrNameLst>
                                      </p:cBhvr>
                                      <p:to>
                                        <p:strVal val="visible"/>
                                      </p:to>
                                    </p:set>
                                    <p:animEffect transition="in" filter="fade">
                                      <p:cBhvr>
                                        <p:cTn id="15" dur="1000"/>
                                        <p:tgtEl>
                                          <p:spTgt spid="5">
                                            <p:txEl>
                                              <p:pRg st="6" end="6"/>
                                            </p:txEl>
                                          </p:spTgt>
                                        </p:tgtEl>
                                      </p:cBhvr>
                                    </p:animEffect>
                                    <p:anim calcmode="lin" valueType="num">
                                      <p:cBhvr>
                                        <p:cTn id="16"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5">
                                            <p:txEl>
                                              <p:pRg st="6" end="6"/>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5">
                                            <p:txEl>
                                              <p:pRg st="6" end="6"/>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J:\Download\IVF1_1_.jpg"/>
          <p:cNvPicPr/>
          <p:nvPr/>
        </p:nvPicPr>
        <p:blipFill>
          <a:blip r:embed="rId2"/>
          <a:srcRect/>
          <a:stretch>
            <a:fillRect/>
          </a:stretch>
        </p:blipFill>
        <p:spPr bwMode="auto">
          <a:xfrm>
            <a:off x="1" y="0"/>
            <a:ext cx="9143999" cy="6858000"/>
          </a:xfrm>
          <a:prstGeom prst="rect">
            <a:avLst/>
          </a:prstGeom>
          <a:noFill/>
          <a:ln w="9525">
            <a:noFill/>
            <a:miter lim="800000"/>
            <a:headEnd/>
            <a:tailEnd/>
          </a:ln>
        </p:spPr>
      </p:pic>
      <p:sp>
        <p:nvSpPr>
          <p:cNvPr id="5" name="Rectangle 4"/>
          <p:cNvSpPr/>
          <p:nvPr/>
        </p:nvSpPr>
        <p:spPr>
          <a:xfrm>
            <a:off x="0" y="990600"/>
            <a:ext cx="9144000" cy="5201424"/>
          </a:xfrm>
          <a:prstGeom prst="rect">
            <a:avLst/>
          </a:prstGeom>
        </p:spPr>
        <p:txBody>
          <a:bodyPr wrap="square">
            <a:spAutoFit/>
          </a:bodyPr>
          <a:lstStyle/>
          <a:p>
            <a:pPr lvl="0"/>
            <a:r>
              <a:rPr lang="en-US" sz="4000" b="1" dirty="0" err="1" smtClean="0">
                <a:solidFill>
                  <a:srgbClr val="C00000"/>
                </a:solidFill>
                <a:latin typeface="Berlin Sans FB Demi" pitchFamily="34" charset="0"/>
              </a:rPr>
              <a:t>Intracytoplasmic</a:t>
            </a:r>
            <a:r>
              <a:rPr lang="en-US" sz="4000" b="1" dirty="0" smtClean="0">
                <a:solidFill>
                  <a:srgbClr val="C00000"/>
                </a:solidFill>
                <a:latin typeface="Berlin Sans FB Demi" pitchFamily="34" charset="0"/>
              </a:rPr>
              <a:t> sperm injection (ICSI)</a:t>
            </a:r>
            <a:r>
              <a:rPr lang="en-US" sz="4000" dirty="0" smtClean="0">
                <a:solidFill>
                  <a:schemeClr val="bg1"/>
                </a:solidFill>
                <a:latin typeface="Berlin Sans FB Demi" pitchFamily="34" charset="0"/>
              </a:rPr>
              <a:t> </a:t>
            </a:r>
          </a:p>
          <a:p>
            <a:pPr lvl="0"/>
            <a:endParaRPr lang="en-US" sz="4000" dirty="0" smtClean="0">
              <a:solidFill>
                <a:schemeClr val="bg1"/>
              </a:solidFill>
              <a:latin typeface="Berlin Sans FB Demi" pitchFamily="34" charset="0"/>
            </a:endParaRPr>
          </a:p>
          <a:p>
            <a:pPr lvl="0"/>
            <a:r>
              <a:rPr lang="en-US" sz="3600" dirty="0" smtClean="0">
                <a:solidFill>
                  <a:schemeClr val="bg1"/>
                </a:solidFill>
                <a:latin typeface="Berlin Sans FB Demi" pitchFamily="34" charset="0"/>
              </a:rPr>
              <a:t>Is often used for couples in which there  are serious problems with the sperm. Sometimes it is also used for older couples or for those with failed IVF  attempts. In ICSI, a single sperm is injected into a mature egg. Then the embryo is transferred to the uterus or Fallopian tube.</a:t>
            </a:r>
            <a:endParaRPr lang="en-US" sz="4000" dirty="0" smtClean="0">
              <a:solidFill>
                <a:schemeClr val="bg1"/>
              </a:solidFill>
              <a:latin typeface="Berlin Sans FB Demi" pitchFamily="34" charset="0"/>
            </a:endParaRPr>
          </a:p>
        </p:txBody>
      </p:sp>
      <p:sp>
        <p:nvSpPr>
          <p:cNvPr id="6" name="Footer Placeholder 5"/>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heel(4)">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 calcmode="lin" valueType="num">
                                      <p:cBhvr>
                                        <p:cTn id="12" dur="1000" fill="hold"/>
                                        <p:tgtEl>
                                          <p:spTgt spid="5">
                                            <p:txEl>
                                              <p:pRg st="2" end="2"/>
                                            </p:txEl>
                                          </p:spTgt>
                                        </p:tgtEl>
                                        <p:attrNameLst>
                                          <p:attrName>ppt_x</p:attrName>
                                        </p:attrNameLst>
                                      </p:cBhvr>
                                      <p:tavLst>
                                        <p:tav tm="0">
                                          <p:val>
                                            <p:strVal val="#ppt_x-.2"/>
                                          </p:val>
                                        </p:tav>
                                        <p:tav tm="100000">
                                          <p:val>
                                            <p:strVal val="#ppt_x"/>
                                          </p:val>
                                        </p:tav>
                                      </p:tavLst>
                                    </p:anim>
                                    <p:anim calcmode="lin" valueType="num">
                                      <p:cBhvr>
                                        <p:cTn id="13" dur="1000" fill="hold"/>
                                        <p:tgtEl>
                                          <p:spTgt spid="5">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4" dur="1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dirty="0" smtClean="0"/>
              <a:t>	</a:t>
            </a:r>
          </a:p>
          <a:p>
            <a:endParaRPr lang="en-US" dirty="0"/>
          </a:p>
        </p:txBody>
      </p:sp>
      <p:pic>
        <p:nvPicPr>
          <p:cNvPr id="4" name="Picture 3" descr="J:\Download\IVF1_1_.jpg"/>
          <p:cNvPicPr/>
          <p:nvPr/>
        </p:nvPicPr>
        <p:blipFill>
          <a:blip r:embed="rId2"/>
          <a:srcRect/>
          <a:stretch>
            <a:fillRect/>
          </a:stretch>
        </p:blipFill>
        <p:spPr bwMode="auto">
          <a:xfrm>
            <a:off x="0" y="0"/>
            <a:ext cx="9143999" cy="6858000"/>
          </a:xfrm>
          <a:prstGeom prst="rect">
            <a:avLst/>
          </a:prstGeom>
          <a:noFill/>
          <a:ln w="9525">
            <a:noFill/>
            <a:miter lim="800000"/>
            <a:headEnd/>
            <a:tailEnd/>
          </a:ln>
        </p:spPr>
      </p:pic>
      <p:sp>
        <p:nvSpPr>
          <p:cNvPr id="5" name="Rectangle 4"/>
          <p:cNvSpPr/>
          <p:nvPr/>
        </p:nvSpPr>
        <p:spPr>
          <a:xfrm>
            <a:off x="0" y="0"/>
            <a:ext cx="9144000" cy="6186309"/>
          </a:xfrm>
          <a:prstGeom prst="rect">
            <a:avLst/>
          </a:prstGeom>
        </p:spPr>
        <p:txBody>
          <a:bodyPr wrap="square">
            <a:spAutoFit/>
          </a:bodyPr>
          <a:lstStyle/>
          <a:p>
            <a:pPr lvl="0"/>
            <a:r>
              <a:rPr lang="en-US" sz="3200" b="1" u="sng" dirty="0" smtClean="0">
                <a:solidFill>
                  <a:schemeClr val="bg2">
                    <a:lumMod val="90000"/>
                  </a:schemeClr>
                </a:solidFill>
                <a:latin typeface="Berlin Sans FB Demi" pitchFamily="34" charset="0"/>
                <a:hlinkClick r:id="rId3"/>
              </a:rPr>
              <a:t>In vitro fertilization</a:t>
            </a:r>
            <a:r>
              <a:rPr lang="en-US" sz="3200" b="1" dirty="0" smtClean="0">
                <a:solidFill>
                  <a:schemeClr val="bg2">
                    <a:lumMod val="90000"/>
                  </a:schemeClr>
                </a:solidFill>
                <a:latin typeface="Berlin Sans FB Demi" pitchFamily="34" charset="0"/>
              </a:rPr>
              <a:t> </a:t>
            </a:r>
          </a:p>
          <a:p>
            <a:pPr lvl="0"/>
            <a:r>
              <a:rPr lang="en-US" sz="2800" b="1" dirty="0" smtClean="0">
                <a:solidFill>
                  <a:schemeClr val="bg1"/>
                </a:solidFill>
                <a:latin typeface="Berlin Sans FB Demi" pitchFamily="34" charset="0"/>
              </a:rPr>
              <a:t>IVF </a:t>
            </a:r>
            <a:r>
              <a:rPr lang="en-US" sz="2800" dirty="0" smtClean="0">
                <a:solidFill>
                  <a:schemeClr val="bg1"/>
                </a:solidFill>
                <a:latin typeface="Berlin Sans FB Demi" pitchFamily="34" charset="0"/>
              </a:rPr>
              <a:t>means fertilization outside of the body. IVF or in-vitro fertilization as its known is a fertilization process. IVF is the most effective ART. It is often used when a woman's Fallopian tubes are blocked or when a man produces too few sperm. Doctors treat the woman with a drug that causes the ovaries to produce multiple eggs. Once mature, the eggs are removed from the woman. They are put in a dish in the lab along with the man's sperm for fertilization. After 3 to 5 days, healthy embryos are implanted in the woman's uterus.</a:t>
            </a:r>
          </a:p>
          <a:p>
            <a:r>
              <a:rPr lang="en-US" sz="2800" dirty="0" smtClean="0">
                <a:solidFill>
                  <a:schemeClr val="bg1"/>
                </a:solidFill>
                <a:latin typeface="Berlin Sans FB Demi" pitchFamily="34" charset="0"/>
              </a:rPr>
              <a:t>     Since this fertilization is done in an external artificial environment hence it is </a:t>
            </a:r>
            <a:r>
              <a:rPr lang="en-US" sz="2800" dirty="0" err="1" smtClean="0">
                <a:solidFill>
                  <a:schemeClr val="bg1"/>
                </a:solidFill>
                <a:latin typeface="Berlin Sans FB Demi" pitchFamily="34" charset="0"/>
              </a:rPr>
              <a:t>refered</a:t>
            </a:r>
            <a:r>
              <a:rPr lang="en-US" sz="2800" dirty="0" smtClean="0">
                <a:solidFill>
                  <a:schemeClr val="bg1"/>
                </a:solidFill>
                <a:latin typeface="Berlin Sans FB Demi" pitchFamily="34" charset="0"/>
              </a:rPr>
              <a:t> to as “In-vitro” which in Latin means in glass.</a:t>
            </a:r>
          </a:p>
        </p:txBody>
      </p:sp>
      <p:sp>
        <p:nvSpPr>
          <p:cNvPr id="6" name="Footer Placeholder 5"/>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5">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fade">
                                      <p:cBhvr>
                                        <p:cTn id="15" dur="1000"/>
                                        <p:tgtEl>
                                          <p:spTgt spid="5">
                                            <p:txEl>
                                              <p:pRg st="1" end="1"/>
                                            </p:txEl>
                                          </p:spTgt>
                                        </p:tgtEl>
                                      </p:cBhvr>
                                    </p:animEffect>
                                    <p:anim calcmode="lin" valueType="num">
                                      <p:cBhvr>
                                        <p:cTn id="16"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5">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5">
                                            <p:txEl>
                                              <p:pRg st="1" end="1"/>
                                            </p:txEl>
                                          </p:spTgt>
                                        </p:tgtEl>
                                        <p:attrNameLst>
                                          <p:attrName>ppt_y</p:attrName>
                                        </p:attrNameLst>
                                      </p:cBhvr>
                                      <p:tavLst>
                                        <p:tav tm="0">
                                          <p:val>
                                            <p:strVal val="#ppt_y-.03"/>
                                          </p:val>
                                        </p:tav>
                                        <p:tav tm="100000">
                                          <p:val>
                                            <p:strVal val="#ppt_y"/>
                                          </p:val>
                                        </p:tav>
                                      </p:tavLst>
                                    </p:anim>
                                  </p:childTnLst>
                                </p:cTn>
                              </p:par>
                              <p:par>
                                <p:cTn id="19" presetID="37" presetClass="entr" presetSubtype="0" fill="hold" nodeType="with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5">
                                            <p:txEl>
                                              <p:pRg st="2" end="2"/>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5">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J:\Download\ivf_process.png"/>
          <p:cNvPicPr>
            <a:picLocks noGrp="1"/>
          </p:cNvPicPr>
          <p:nvPr>
            <p:ph idx="1"/>
          </p:nvPr>
        </p:nvPicPr>
        <p:blipFill>
          <a:blip r:embed="rId2"/>
          <a:srcRect/>
          <a:stretch>
            <a:fillRect/>
          </a:stretch>
        </p:blipFill>
        <p:spPr bwMode="auto">
          <a:xfrm>
            <a:off x="0" y="0"/>
            <a:ext cx="9144000" cy="6858000"/>
          </a:xfrm>
          <a:prstGeom prst="rect">
            <a:avLst/>
          </a:prstGeom>
          <a:noFill/>
          <a:ln w="9525">
            <a:solidFill>
              <a:schemeClr val="tx1"/>
            </a:solidFill>
            <a:miter lim="800000"/>
            <a:headEnd/>
            <a:tailEnd/>
          </a:ln>
        </p:spPr>
      </p:pic>
      <p:sp>
        <p:nvSpPr>
          <p:cNvPr id="3" name="Footer Placeholder 2"/>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endParaRPr lang="en-US" dirty="0"/>
          </a:p>
        </p:txBody>
      </p:sp>
      <p:pic>
        <p:nvPicPr>
          <p:cNvPr id="4" name="Picture 3" descr="J:\Download\IVF1_1_.jpg"/>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 name="Rectangle 4"/>
          <p:cNvSpPr/>
          <p:nvPr/>
        </p:nvSpPr>
        <p:spPr>
          <a:xfrm>
            <a:off x="228600" y="838200"/>
            <a:ext cx="8915400" cy="4031873"/>
          </a:xfrm>
          <a:prstGeom prst="rect">
            <a:avLst/>
          </a:prstGeom>
        </p:spPr>
        <p:txBody>
          <a:bodyPr wrap="square">
            <a:spAutoFit/>
          </a:bodyPr>
          <a:lstStyle/>
          <a:p>
            <a:pPr lvl="0"/>
            <a:r>
              <a:rPr lang="en-US" sz="3200" b="1" dirty="0" smtClean="0">
                <a:solidFill>
                  <a:schemeClr val="bg2">
                    <a:lumMod val="50000"/>
                  </a:schemeClr>
                </a:solidFill>
                <a:latin typeface="Berlin Sans FB Demi" pitchFamily="34" charset="0"/>
              </a:rPr>
              <a:t>Zygote </a:t>
            </a:r>
            <a:r>
              <a:rPr lang="en-US" sz="3200" b="1" dirty="0" err="1" smtClean="0">
                <a:solidFill>
                  <a:schemeClr val="bg2">
                    <a:lumMod val="50000"/>
                  </a:schemeClr>
                </a:solidFill>
                <a:latin typeface="Berlin Sans FB Demi" pitchFamily="34" charset="0"/>
              </a:rPr>
              <a:t>intrafallopian</a:t>
            </a:r>
            <a:r>
              <a:rPr lang="en-US" sz="3200" b="1" dirty="0" smtClean="0">
                <a:solidFill>
                  <a:schemeClr val="bg2">
                    <a:lumMod val="50000"/>
                  </a:schemeClr>
                </a:solidFill>
                <a:latin typeface="Berlin Sans FB Demi" pitchFamily="34" charset="0"/>
              </a:rPr>
              <a:t> transfer (ZIFT)</a:t>
            </a:r>
            <a:r>
              <a:rPr lang="en-US" sz="3200" dirty="0" smtClean="0">
                <a:solidFill>
                  <a:schemeClr val="bg2">
                    <a:lumMod val="50000"/>
                  </a:schemeClr>
                </a:solidFill>
                <a:latin typeface="Berlin Sans FB Demi" pitchFamily="34" charset="0"/>
              </a:rPr>
              <a:t> </a:t>
            </a:r>
          </a:p>
          <a:p>
            <a:pPr lvl="0">
              <a:buNone/>
            </a:pPr>
            <a:r>
              <a:rPr lang="en-US" sz="3200" dirty="0" smtClean="0"/>
              <a:t>    </a:t>
            </a:r>
          </a:p>
          <a:p>
            <a:pPr lvl="0" algn="just">
              <a:buNone/>
            </a:pPr>
            <a:r>
              <a:rPr lang="en-US" sz="3200" dirty="0" smtClean="0"/>
              <a:t>    </a:t>
            </a:r>
            <a:r>
              <a:rPr lang="en-US" sz="3200" dirty="0" smtClean="0">
                <a:solidFill>
                  <a:schemeClr val="bg1"/>
                </a:solidFill>
                <a:latin typeface="Berlin Sans FB Demi" pitchFamily="34" charset="0"/>
              </a:rPr>
              <a:t>During zygote </a:t>
            </a:r>
            <a:r>
              <a:rPr lang="en-US" sz="3200" dirty="0" err="1" smtClean="0">
                <a:solidFill>
                  <a:schemeClr val="bg1"/>
                </a:solidFill>
                <a:latin typeface="Berlin Sans FB Demi" pitchFamily="34" charset="0"/>
              </a:rPr>
              <a:t>intrafallopian</a:t>
            </a:r>
            <a:r>
              <a:rPr lang="en-US" sz="3200" dirty="0" smtClean="0">
                <a:solidFill>
                  <a:schemeClr val="bg1"/>
                </a:solidFill>
                <a:latin typeface="Berlin Sans FB Demi" pitchFamily="34" charset="0"/>
              </a:rPr>
              <a:t> transfer (ZIFT), </a:t>
            </a:r>
            <a:r>
              <a:rPr lang="en-US" sz="3200" dirty="0" err="1" smtClean="0">
                <a:solidFill>
                  <a:schemeClr val="bg1"/>
                </a:solidFill>
                <a:latin typeface="Berlin Sans FB Demi" pitchFamily="34" charset="0"/>
              </a:rPr>
              <a:t>oocytes</a:t>
            </a:r>
            <a:r>
              <a:rPr lang="en-US" sz="3200" dirty="0" smtClean="0">
                <a:solidFill>
                  <a:schemeClr val="bg1"/>
                </a:solidFill>
                <a:latin typeface="Berlin Sans FB Demi" pitchFamily="34" charset="0"/>
              </a:rPr>
              <a:t> are retrieved similar to IVF and GIFT and they are allowed to fertilize in vitro in the laboratory as in IVF. A day after fertilization (2 cell stage), 3-4 embryos are transferred via laparoscopy into one of the fallopian tubes.</a:t>
            </a:r>
          </a:p>
        </p:txBody>
      </p:sp>
      <p:sp>
        <p:nvSpPr>
          <p:cNvPr id="6" name="TextBox 5"/>
          <p:cNvSpPr txBox="1"/>
          <p:nvPr/>
        </p:nvSpPr>
        <p:spPr>
          <a:xfrm>
            <a:off x="609600" y="304800"/>
            <a:ext cx="6858000" cy="523220"/>
          </a:xfrm>
          <a:prstGeom prst="rect">
            <a:avLst/>
          </a:prstGeom>
          <a:noFill/>
        </p:spPr>
        <p:txBody>
          <a:bodyPr wrap="square" rtlCol="0">
            <a:spAutoFit/>
          </a:bodyPr>
          <a:lstStyle/>
          <a:p>
            <a:r>
              <a:rPr lang="en-US" sz="2800" dirty="0" smtClean="0">
                <a:blipFill>
                  <a:blip r:embed="rId3"/>
                  <a:tile tx="0" ty="0" sx="100000" sy="100000" flip="none" algn="tl"/>
                </a:blipFill>
                <a:latin typeface="Aharoni" pitchFamily="2" charset="-79"/>
                <a:cs typeface="Aharoni" pitchFamily="2" charset="-79"/>
              </a:rPr>
              <a:t>OTHER METHODS OF ART</a:t>
            </a:r>
            <a:endParaRPr lang="en-US" sz="2800" dirty="0">
              <a:blipFill>
                <a:blip r:embed="rId3"/>
                <a:tile tx="0" ty="0" sx="100000" sy="100000" flip="none" algn="tl"/>
              </a:blipFill>
              <a:latin typeface="Aharoni" pitchFamily="2" charset="-79"/>
              <a:cs typeface="Aharoni" pitchFamily="2" charset="-79"/>
            </a:endParaRPr>
          </a:p>
        </p:txBody>
      </p:sp>
      <p:sp>
        <p:nvSpPr>
          <p:cNvPr id="7" name="Footer Placeholder 6"/>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buNone/>
            </a:pPr>
            <a:r>
              <a:rPr lang="en-US" dirty="0" smtClean="0"/>
              <a:t>    </a:t>
            </a:r>
          </a:p>
          <a:p>
            <a:pPr lvl="0">
              <a:buNone/>
            </a:pPr>
            <a:r>
              <a:rPr lang="en-US" dirty="0" smtClean="0"/>
              <a:t>    </a:t>
            </a:r>
            <a:endParaRPr lang="en-US" dirty="0"/>
          </a:p>
        </p:txBody>
      </p:sp>
      <p:pic>
        <p:nvPicPr>
          <p:cNvPr id="4" name="Picture 3" descr="J:\Download\IVF1_1_.jpg"/>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 name="Rectangle 4"/>
          <p:cNvSpPr/>
          <p:nvPr/>
        </p:nvSpPr>
        <p:spPr>
          <a:xfrm>
            <a:off x="304800" y="990601"/>
            <a:ext cx="8229600" cy="5109091"/>
          </a:xfrm>
          <a:prstGeom prst="rect">
            <a:avLst/>
          </a:prstGeom>
        </p:spPr>
        <p:txBody>
          <a:bodyPr wrap="square">
            <a:spAutoFit/>
          </a:bodyPr>
          <a:lstStyle/>
          <a:p>
            <a:pPr lvl="0" algn="just">
              <a:buNone/>
            </a:pPr>
            <a:r>
              <a:rPr lang="en-US" sz="2800" dirty="0" smtClean="0">
                <a:solidFill>
                  <a:schemeClr val="bg1"/>
                </a:solidFill>
                <a:latin typeface="Berlin Sans FB Demi" pitchFamily="34" charset="0"/>
              </a:rPr>
              <a:t>Was developed in 1984 for women with unexplained infertility. GIFT is much less utilized, but to certain religious and ethnic communities (in which fertilization inside the woman's body is the only type allowed), it is considered more acceptable. During this procedure, the patient undergoes a controlled ovarian </a:t>
            </a:r>
            <a:r>
              <a:rPr lang="en-US" sz="2800" dirty="0" err="1" smtClean="0">
                <a:solidFill>
                  <a:schemeClr val="bg1"/>
                </a:solidFill>
                <a:latin typeface="Berlin Sans FB Demi" pitchFamily="34" charset="0"/>
              </a:rPr>
              <a:t>hyperstimulation</a:t>
            </a:r>
            <a:r>
              <a:rPr lang="en-US" sz="2800" dirty="0" smtClean="0">
                <a:solidFill>
                  <a:schemeClr val="bg1"/>
                </a:solidFill>
                <a:latin typeface="Berlin Sans FB Demi" pitchFamily="34" charset="0"/>
              </a:rPr>
              <a:t>. The </a:t>
            </a:r>
            <a:r>
              <a:rPr lang="en-US" sz="2800" dirty="0" err="1" smtClean="0">
                <a:solidFill>
                  <a:schemeClr val="bg1"/>
                </a:solidFill>
                <a:latin typeface="Berlin Sans FB Demi" pitchFamily="34" charset="0"/>
              </a:rPr>
              <a:t>oocytes</a:t>
            </a:r>
            <a:r>
              <a:rPr lang="en-US" sz="2800" dirty="0" smtClean="0">
                <a:solidFill>
                  <a:schemeClr val="bg1"/>
                </a:solidFill>
                <a:latin typeface="Berlin Sans FB Demi" pitchFamily="34" charset="0"/>
              </a:rPr>
              <a:t> are retrieved </a:t>
            </a:r>
            <a:r>
              <a:rPr lang="en-US" sz="2800" dirty="0" err="1" smtClean="0">
                <a:solidFill>
                  <a:schemeClr val="bg1"/>
                </a:solidFill>
                <a:latin typeface="Berlin Sans FB Demi" pitchFamily="34" charset="0"/>
              </a:rPr>
              <a:t>transvaginally</a:t>
            </a:r>
            <a:r>
              <a:rPr lang="en-US" sz="2800" dirty="0" smtClean="0">
                <a:solidFill>
                  <a:schemeClr val="bg1"/>
                </a:solidFill>
                <a:latin typeface="Berlin Sans FB Demi" pitchFamily="34" charset="0"/>
              </a:rPr>
              <a:t> under </a:t>
            </a:r>
            <a:r>
              <a:rPr lang="en-US" sz="2800" dirty="0" err="1" smtClean="0">
                <a:solidFill>
                  <a:schemeClr val="bg1"/>
                </a:solidFill>
                <a:latin typeface="Berlin Sans FB Demi" pitchFamily="34" charset="0"/>
              </a:rPr>
              <a:t>ultrasonographic</a:t>
            </a:r>
            <a:r>
              <a:rPr lang="en-US" sz="2800" dirty="0" smtClean="0">
                <a:solidFill>
                  <a:schemeClr val="bg1"/>
                </a:solidFill>
                <a:latin typeface="Berlin Sans FB Demi" pitchFamily="34" charset="0"/>
              </a:rPr>
              <a:t> guidance, and 3-4 </a:t>
            </a:r>
            <a:r>
              <a:rPr lang="en-US" sz="2800" dirty="0" err="1" smtClean="0">
                <a:solidFill>
                  <a:schemeClr val="bg1"/>
                </a:solidFill>
                <a:latin typeface="Berlin Sans FB Demi" pitchFamily="34" charset="0"/>
              </a:rPr>
              <a:t>oocytes</a:t>
            </a:r>
            <a:r>
              <a:rPr lang="en-US" sz="2800" dirty="0" smtClean="0">
                <a:solidFill>
                  <a:schemeClr val="bg1"/>
                </a:solidFill>
                <a:latin typeface="Berlin Sans FB Demi" pitchFamily="34" charset="0"/>
              </a:rPr>
              <a:t> are placed via laparoscopy into one of the fallopian tubes along with sperm.</a:t>
            </a:r>
          </a:p>
          <a:p>
            <a:endParaRPr lang="en-US" dirty="0"/>
          </a:p>
        </p:txBody>
      </p:sp>
      <p:sp>
        <p:nvSpPr>
          <p:cNvPr id="6" name="Rectangle 5"/>
          <p:cNvSpPr/>
          <p:nvPr/>
        </p:nvSpPr>
        <p:spPr>
          <a:xfrm>
            <a:off x="304800" y="228600"/>
            <a:ext cx="6934200" cy="523220"/>
          </a:xfrm>
          <a:prstGeom prst="rect">
            <a:avLst/>
          </a:prstGeom>
        </p:spPr>
        <p:txBody>
          <a:bodyPr wrap="square">
            <a:spAutoFit/>
          </a:bodyPr>
          <a:lstStyle/>
          <a:p>
            <a:r>
              <a:rPr lang="en-US" sz="2800" b="1" dirty="0" smtClean="0">
                <a:solidFill>
                  <a:schemeClr val="bg2">
                    <a:lumMod val="75000"/>
                  </a:schemeClr>
                </a:solidFill>
                <a:latin typeface="Berlin Sans FB Demi" pitchFamily="34" charset="0"/>
              </a:rPr>
              <a:t>Gamete </a:t>
            </a:r>
            <a:r>
              <a:rPr lang="en-US" sz="2800" b="1" dirty="0" err="1" smtClean="0">
                <a:solidFill>
                  <a:schemeClr val="bg2">
                    <a:lumMod val="75000"/>
                  </a:schemeClr>
                </a:solidFill>
                <a:latin typeface="Berlin Sans FB Demi" pitchFamily="34" charset="0"/>
              </a:rPr>
              <a:t>intrafallopian</a:t>
            </a:r>
            <a:r>
              <a:rPr lang="en-US" sz="2800" b="1" dirty="0" smtClean="0">
                <a:solidFill>
                  <a:schemeClr val="bg2">
                    <a:lumMod val="75000"/>
                  </a:schemeClr>
                </a:solidFill>
                <a:latin typeface="Berlin Sans FB Demi" pitchFamily="34" charset="0"/>
              </a:rPr>
              <a:t> transfer (GIFT):</a:t>
            </a:r>
            <a:endParaRPr lang="en-US" sz="2800" dirty="0">
              <a:solidFill>
                <a:schemeClr val="bg2">
                  <a:lumMod val="75000"/>
                </a:schemeClr>
              </a:solidFill>
              <a:latin typeface="Berlin Sans FB Demi" pitchFamily="34" charset="0"/>
            </a:endParaRPr>
          </a:p>
        </p:txBody>
      </p:sp>
      <p:sp>
        <p:nvSpPr>
          <p:cNvPr id="7" name="Footer Placeholder 6"/>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6" name="Rectangle 6"/>
          <p:cNvSpPr>
            <a:spLocks noGrp="1" noChangeArrowheads="1"/>
          </p:cNvSpPr>
          <p:nvPr>
            <p:ph type="title"/>
          </p:nvPr>
        </p:nvSpPr>
        <p:spPr>
          <a:xfrm>
            <a:off x="609600" y="152400"/>
            <a:ext cx="8305800" cy="1143000"/>
          </a:xfrm>
        </p:spPr>
        <p:txBody>
          <a:bodyPr/>
          <a:lstStyle/>
          <a:p>
            <a:r>
              <a:rPr lang="en-US" dirty="0" smtClean="0">
                <a:latin typeface="Arial Narrow" pitchFamily="34" charset="0"/>
              </a:rPr>
              <a:t>Introduction</a:t>
            </a:r>
            <a:endParaRPr lang="en-US" dirty="0">
              <a:latin typeface="Arial Narrow" pitchFamily="34" charset="0"/>
            </a:endParaRPr>
          </a:p>
        </p:txBody>
      </p:sp>
      <p:sp>
        <p:nvSpPr>
          <p:cNvPr id="5127" name="Rectangle 7"/>
          <p:cNvSpPr>
            <a:spLocks noGrp="1" noChangeArrowheads="1"/>
          </p:cNvSpPr>
          <p:nvPr>
            <p:ph idx="1"/>
          </p:nvPr>
        </p:nvSpPr>
        <p:spPr>
          <a:xfrm>
            <a:off x="609600" y="1219200"/>
            <a:ext cx="8305800" cy="5105400"/>
          </a:xfrm>
          <a:ln/>
        </p:spPr>
        <p:txBody>
          <a:bodyPr>
            <a:normAutofit/>
          </a:bodyPr>
          <a:lstStyle/>
          <a:p>
            <a:pPr algn="just">
              <a:lnSpc>
                <a:spcPct val="90000"/>
              </a:lnSpc>
            </a:pPr>
            <a:endParaRPr lang="en-US" dirty="0" smtClean="0"/>
          </a:p>
          <a:p>
            <a:pPr algn="just">
              <a:lnSpc>
                <a:spcPct val="90000"/>
              </a:lnSpc>
            </a:pPr>
            <a:endParaRPr lang="en-US" dirty="0"/>
          </a:p>
          <a:p>
            <a:pPr algn="just">
              <a:lnSpc>
                <a:spcPct val="90000"/>
              </a:lnSpc>
            </a:pPr>
            <a:endParaRPr lang="en-US" sz="2400" dirty="0"/>
          </a:p>
        </p:txBody>
      </p:sp>
      <p:pic>
        <p:nvPicPr>
          <p:cNvPr id="4" name="Picture 3" descr="J:\Download\IVF1_1_.jpg"/>
          <p:cNvPicPr/>
          <p:nvPr/>
        </p:nvPicPr>
        <p:blipFill>
          <a:blip r:embed="rId2"/>
          <a:srcRect/>
          <a:stretch>
            <a:fillRect/>
          </a:stretch>
        </p:blipFill>
        <p:spPr bwMode="auto">
          <a:xfrm>
            <a:off x="0" y="0"/>
            <a:ext cx="9372600" cy="6858000"/>
          </a:xfrm>
          <a:prstGeom prst="rect">
            <a:avLst/>
          </a:prstGeom>
          <a:noFill/>
          <a:ln w="9525">
            <a:noFill/>
            <a:miter lim="800000"/>
            <a:headEnd/>
            <a:tailEnd/>
          </a:ln>
        </p:spPr>
      </p:pic>
      <p:sp>
        <p:nvSpPr>
          <p:cNvPr id="5" name="Rectangle 4"/>
          <p:cNvSpPr/>
          <p:nvPr/>
        </p:nvSpPr>
        <p:spPr>
          <a:xfrm>
            <a:off x="609600" y="2819400"/>
            <a:ext cx="7543800" cy="3170099"/>
          </a:xfrm>
          <a:prstGeom prst="rect">
            <a:avLst/>
          </a:prstGeom>
        </p:spPr>
        <p:txBody>
          <a:bodyPr wrap="square">
            <a:spAutoFit/>
          </a:bodyPr>
          <a:lstStyle/>
          <a:p>
            <a:pPr algn="just"/>
            <a:r>
              <a:rPr lang="en-US" sz="4000" dirty="0" smtClean="0">
                <a:solidFill>
                  <a:schemeClr val="bg1"/>
                </a:solidFill>
                <a:latin typeface="Berlin Sans FB" pitchFamily="34" charset="0"/>
              </a:rPr>
              <a:t>Infertility is fundamentally the inability to conceive a baby. Infertility also refers to a state of a women who is unable to carry a pregnancy to full term. </a:t>
            </a:r>
            <a:endParaRPr lang="en-US" sz="4000" dirty="0">
              <a:solidFill>
                <a:schemeClr val="bg1"/>
              </a:solidFill>
              <a:latin typeface="Berlin Sans FB" pitchFamily="34" charset="0"/>
            </a:endParaRPr>
          </a:p>
        </p:txBody>
      </p:sp>
      <p:sp>
        <p:nvSpPr>
          <p:cNvPr id="6" name="TextBox 5"/>
          <p:cNvSpPr txBox="1"/>
          <p:nvPr/>
        </p:nvSpPr>
        <p:spPr>
          <a:xfrm>
            <a:off x="228600" y="228600"/>
            <a:ext cx="3420100" cy="584775"/>
          </a:xfrm>
          <a:prstGeom prst="rect">
            <a:avLst/>
          </a:prstGeom>
          <a:noFill/>
        </p:spPr>
        <p:txBody>
          <a:bodyPr wrap="square" rtlCol="0">
            <a:spAutoFit/>
          </a:bodyPr>
          <a:lstStyle/>
          <a:p>
            <a:r>
              <a:rPr lang="en-US" sz="3200" b="1" dirty="0" smtClean="0">
                <a:solidFill>
                  <a:srgbClr val="00B0F0"/>
                </a:solidFill>
                <a:latin typeface="Berlin Sans FB" pitchFamily="34" charset="0"/>
              </a:rPr>
              <a:t>INFERTILITY</a:t>
            </a:r>
            <a:endParaRPr lang="en-US" sz="3200" b="1" dirty="0">
              <a:solidFill>
                <a:srgbClr val="00B0F0"/>
              </a:solidFill>
              <a:latin typeface="Berlin Sans FB" pitchFamily="34" charset="0"/>
            </a:endParaRPr>
          </a:p>
        </p:txBody>
      </p:sp>
      <p:sp>
        <p:nvSpPr>
          <p:cNvPr id="7" name="Footer Placeholder 6"/>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iterate type="lt">
                                    <p:tmPct val="10000"/>
                                  </p:iterate>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2000"/>
                                        <p:tgtEl>
                                          <p:spTgt spid="6">
                                            <p:txEl>
                                              <p:pRg st="0" end="0"/>
                                            </p:txEl>
                                          </p:spTgt>
                                        </p:tgtEl>
                                      </p:cBhvr>
                                    </p:animEffect>
                                    <p:anim calcmode="lin" valueType="num">
                                      <p:cBhvr>
                                        <p:cTn id="8" dur="2000" fill="hold"/>
                                        <p:tgtEl>
                                          <p:spTgt spid="6">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6">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6"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barn(inHorizontal)">
                                      <p:cBhvr>
                                        <p:cTn id="14"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lvl="0"/>
            <a:r>
              <a:rPr lang="en-US" b="1" dirty="0" smtClean="0"/>
              <a:t> </a:t>
            </a:r>
            <a:endParaRPr lang="en-US" dirty="0"/>
          </a:p>
        </p:txBody>
      </p:sp>
      <p:pic>
        <p:nvPicPr>
          <p:cNvPr id="4" name="Picture 3" descr="J:\Download\IVF1_1_.jpg"/>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 name="Rectangle 4"/>
          <p:cNvSpPr/>
          <p:nvPr/>
        </p:nvSpPr>
        <p:spPr>
          <a:xfrm>
            <a:off x="0" y="838200"/>
            <a:ext cx="8915400" cy="5632311"/>
          </a:xfrm>
          <a:prstGeom prst="rect">
            <a:avLst/>
          </a:prstGeom>
        </p:spPr>
        <p:txBody>
          <a:bodyPr wrap="square">
            <a:spAutoFit/>
          </a:bodyPr>
          <a:lstStyle/>
          <a:p>
            <a:pPr lvl="0"/>
            <a:endParaRPr lang="en-US" sz="3600" dirty="0" smtClean="0"/>
          </a:p>
          <a:p>
            <a:pPr lvl="0"/>
            <a:r>
              <a:rPr lang="en-US" sz="3600" dirty="0" smtClean="0">
                <a:solidFill>
                  <a:schemeClr val="bg1"/>
                </a:solidFill>
                <a:latin typeface="Berlin Sans FB Demi" pitchFamily="34" charset="0"/>
              </a:rPr>
              <a:t>Women with no eggs or unhealthy eggs might also want to consider surrogacy. A surrogate is a woman who agrees to become pregnant using the man's sperm and her own egg. The child will be genetically related to the surrogate and the male partner. After birth, the surrogate will give up the baby for adoption by the parents.</a:t>
            </a:r>
          </a:p>
        </p:txBody>
      </p:sp>
      <p:sp>
        <p:nvSpPr>
          <p:cNvPr id="6" name="Rectangle 5"/>
          <p:cNvSpPr/>
          <p:nvPr/>
        </p:nvSpPr>
        <p:spPr>
          <a:xfrm>
            <a:off x="228600" y="228600"/>
            <a:ext cx="4906022" cy="830997"/>
          </a:xfrm>
          <a:prstGeom prst="rect">
            <a:avLst/>
          </a:prstGeom>
        </p:spPr>
        <p:txBody>
          <a:bodyPr wrap="square">
            <a:spAutoFit/>
          </a:bodyPr>
          <a:lstStyle/>
          <a:p>
            <a:r>
              <a:rPr lang="en-US" sz="4800" b="1" dirty="0" smtClean="0">
                <a:solidFill>
                  <a:schemeClr val="bg2">
                    <a:lumMod val="75000"/>
                  </a:schemeClr>
                </a:solidFill>
                <a:latin typeface="Berlin Sans FB Demi" pitchFamily="34" charset="0"/>
              </a:rPr>
              <a:t>Surrogacy</a:t>
            </a:r>
            <a:endParaRPr lang="en-US" sz="4800" dirty="0">
              <a:solidFill>
                <a:schemeClr val="bg2">
                  <a:lumMod val="75000"/>
                </a:schemeClr>
              </a:solidFill>
              <a:latin typeface="Berlin Sans FB Demi" pitchFamily="34" charset="0"/>
            </a:endParaRPr>
          </a:p>
        </p:txBody>
      </p:sp>
      <p:sp>
        <p:nvSpPr>
          <p:cNvPr id="7" name="Footer Placeholder 6"/>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ransition>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buNone/>
            </a:pPr>
            <a:endParaRPr lang="en-US" b="1" dirty="0" smtClean="0"/>
          </a:p>
          <a:p>
            <a:pPr lvl="0">
              <a:buNone/>
            </a:pPr>
            <a:r>
              <a:rPr lang="en-US" b="1" dirty="0" smtClean="0"/>
              <a:t>    </a:t>
            </a:r>
            <a:endParaRPr lang="en-US" dirty="0"/>
          </a:p>
        </p:txBody>
      </p:sp>
      <p:pic>
        <p:nvPicPr>
          <p:cNvPr id="4" name="Picture 3" descr="J:\Download\IVF1_1_.jpg"/>
          <p:cNvPicPr/>
          <p:nvPr/>
        </p:nvPicPr>
        <p:blipFill>
          <a:blip r:embed="rId2"/>
          <a:srcRect/>
          <a:stretch>
            <a:fillRect/>
          </a:stretch>
        </p:blipFill>
        <p:spPr bwMode="auto">
          <a:xfrm>
            <a:off x="0" y="0"/>
            <a:ext cx="9143999" cy="6858000"/>
          </a:xfrm>
          <a:prstGeom prst="rect">
            <a:avLst/>
          </a:prstGeom>
          <a:noFill/>
          <a:ln w="9525">
            <a:noFill/>
            <a:miter lim="800000"/>
            <a:headEnd/>
            <a:tailEnd/>
          </a:ln>
        </p:spPr>
      </p:pic>
      <p:sp>
        <p:nvSpPr>
          <p:cNvPr id="5" name="Rectangle 4"/>
          <p:cNvSpPr/>
          <p:nvPr/>
        </p:nvSpPr>
        <p:spPr>
          <a:xfrm>
            <a:off x="228600" y="1371601"/>
            <a:ext cx="8458200" cy="5509200"/>
          </a:xfrm>
          <a:prstGeom prst="rect">
            <a:avLst/>
          </a:prstGeom>
        </p:spPr>
        <p:txBody>
          <a:bodyPr wrap="square">
            <a:spAutoFit/>
          </a:bodyPr>
          <a:lstStyle/>
          <a:p>
            <a:pPr lvl="0">
              <a:buNone/>
            </a:pPr>
            <a:r>
              <a:rPr lang="en-US" sz="3200" dirty="0" smtClean="0">
                <a:solidFill>
                  <a:schemeClr val="bg1"/>
                </a:solidFill>
                <a:latin typeface="Berlin Sans FB Demi" pitchFamily="34" charset="0"/>
              </a:rPr>
              <a:t>Women with ovaries but no uterus may be able to use a gestational carrier. This may also be an option for women who shouldn't become pregnant because of a serious health problem. In this case, a woman uses her own egg. It is fertilized by the man's sperm and the embryo is placed inside the carrier's uterus. The carrier will not be related to the baby and gives him or her to the parents at birth.</a:t>
            </a:r>
          </a:p>
          <a:p>
            <a:pPr>
              <a:buNone/>
            </a:pPr>
            <a:r>
              <a:rPr lang="en-US" sz="3200" dirty="0" smtClean="0">
                <a:solidFill>
                  <a:schemeClr val="bg1"/>
                </a:solidFill>
                <a:latin typeface="Berlin Sans FB Demi" pitchFamily="34" charset="0"/>
              </a:rPr>
              <a:t> </a:t>
            </a:r>
          </a:p>
        </p:txBody>
      </p:sp>
      <p:sp>
        <p:nvSpPr>
          <p:cNvPr id="6" name="Rectangle 5"/>
          <p:cNvSpPr/>
          <p:nvPr/>
        </p:nvSpPr>
        <p:spPr>
          <a:xfrm>
            <a:off x="381000" y="533400"/>
            <a:ext cx="7620000" cy="646331"/>
          </a:xfrm>
          <a:prstGeom prst="rect">
            <a:avLst/>
          </a:prstGeom>
        </p:spPr>
        <p:txBody>
          <a:bodyPr wrap="square">
            <a:spAutoFit/>
          </a:bodyPr>
          <a:lstStyle/>
          <a:p>
            <a:r>
              <a:rPr lang="en-US" sz="3600" b="1" dirty="0" smtClean="0">
                <a:solidFill>
                  <a:schemeClr val="bg2">
                    <a:lumMod val="75000"/>
                  </a:schemeClr>
                </a:solidFill>
                <a:latin typeface="Berlin Sans FB Demi" pitchFamily="34" charset="0"/>
              </a:rPr>
              <a:t>Gestational Carrier</a:t>
            </a:r>
            <a:endParaRPr lang="en-US" sz="3600" dirty="0">
              <a:solidFill>
                <a:schemeClr val="bg2">
                  <a:lumMod val="75000"/>
                </a:schemeClr>
              </a:solidFill>
              <a:latin typeface="Berlin Sans FB Demi" pitchFamily="34" charset="0"/>
            </a:endParaRPr>
          </a:p>
        </p:txBody>
      </p:sp>
      <p:sp>
        <p:nvSpPr>
          <p:cNvPr id="7" name="Footer Placeholder 6"/>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ransition>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Risks</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buNone/>
            </a:pPr>
            <a:r>
              <a:rPr lang="en-US" dirty="0" smtClean="0"/>
              <a:t> </a:t>
            </a:r>
          </a:p>
          <a:p>
            <a:endParaRPr lang="en-US" dirty="0"/>
          </a:p>
        </p:txBody>
      </p:sp>
      <p:pic>
        <p:nvPicPr>
          <p:cNvPr id="4" name="Picture 3" descr="J:\Download\IVF1_1_.jpg"/>
          <p:cNvPicPr/>
          <p:nvPr/>
        </p:nvPicPr>
        <p:blipFill>
          <a:blip r:embed="rId2"/>
          <a:srcRect/>
          <a:stretch>
            <a:fillRect/>
          </a:stretch>
        </p:blipFill>
        <p:spPr bwMode="auto">
          <a:xfrm>
            <a:off x="0" y="152400"/>
            <a:ext cx="9144000" cy="6858000"/>
          </a:xfrm>
          <a:prstGeom prst="rect">
            <a:avLst/>
          </a:prstGeom>
          <a:noFill/>
          <a:ln w="9525">
            <a:noFill/>
            <a:miter lim="800000"/>
            <a:headEnd/>
            <a:tailEnd/>
          </a:ln>
        </p:spPr>
      </p:pic>
      <p:sp>
        <p:nvSpPr>
          <p:cNvPr id="5" name="Rectangle 4"/>
          <p:cNvSpPr/>
          <p:nvPr/>
        </p:nvSpPr>
        <p:spPr>
          <a:xfrm>
            <a:off x="0" y="0"/>
            <a:ext cx="9144000" cy="6722685"/>
          </a:xfrm>
          <a:prstGeom prst="rect">
            <a:avLst/>
          </a:prstGeom>
        </p:spPr>
        <p:txBody>
          <a:bodyPr wrap="square">
            <a:spAutoFit/>
          </a:bodyPr>
          <a:lstStyle/>
          <a:p>
            <a:r>
              <a:rPr lang="en-US" sz="3200" b="1" dirty="0" smtClean="0">
                <a:latin typeface="Berlin Sans FB Demi" pitchFamily="34" charset="0"/>
              </a:rPr>
              <a:t>RISK</a:t>
            </a:r>
            <a:r>
              <a:rPr lang="en-US" sz="3200" b="1" dirty="0" smtClean="0"/>
              <a:t> </a:t>
            </a:r>
          </a:p>
          <a:p>
            <a:endParaRPr lang="en-US" sz="3200" b="1" dirty="0" smtClean="0"/>
          </a:p>
          <a:p>
            <a:pPr lvl="0">
              <a:buFont typeface="Wingdings" pitchFamily="2" charset="2"/>
              <a:buChar char="§"/>
            </a:pPr>
            <a:r>
              <a:rPr lang="en-US" sz="4400" b="1" u="sng" dirty="0" smtClean="0">
                <a:solidFill>
                  <a:schemeClr val="bg1"/>
                </a:solidFill>
                <a:latin typeface="Berlin Sans FB Demi" pitchFamily="34" charset="0"/>
                <a:hlinkClick r:id="rId3" tooltip="Genetic disorder"/>
              </a:rPr>
              <a:t>Genetic disorders</a:t>
            </a:r>
            <a:r>
              <a:rPr lang="en-US" sz="4400" b="1" u="sng" dirty="0" smtClean="0">
                <a:solidFill>
                  <a:schemeClr val="bg1"/>
                </a:solidFill>
                <a:latin typeface="Berlin Sans FB Demi" pitchFamily="34" charset="0"/>
              </a:rPr>
              <a:t>:</a:t>
            </a:r>
            <a:r>
              <a:rPr lang="en-US" sz="4400" dirty="0" smtClean="0">
                <a:solidFill>
                  <a:schemeClr val="bg1"/>
                </a:solidFill>
                <a:latin typeface="Berlin Sans FB Demi" pitchFamily="34" charset="0"/>
              </a:rPr>
              <a:t> </a:t>
            </a:r>
            <a:r>
              <a:rPr lang="en-US" sz="4400" u="sng" dirty="0" smtClean="0">
                <a:solidFill>
                  <a:schemeClr val="bg1"/>
                </a:solidFill>
                <a:latin typeface="Berlin Sans FB Demi" pitchFamily="34" charset="0"/>
                <a:hlinkClick r:id="rId4" tooltip="DNA damage"/>
              </a:rPr>
              <a:t>DNA damage</a:t>
            </a:r>
            <a:r>
              <a:rPr lang="en-US" sz="4400" dirty="0" smtClean="0">
                <a:solidFill>
                  <a:schemeClr val="bg1"/>
                </a:solidFill>
                <a:latin typeface="Berlin Sans FB Demi" pitchFamily="34" charset="0"/>
              </a:rPr>
              <a:t> </a:t>
            </a:r>
          </a:p>
          <a:p>
            <a:pPr lvl="0">
              <a:buFont typeface="Wingdings" pitchFamily="2" charset="2"/>
              <a:buChar char="§"/>
            </a:pPr>
            <a:r>
              <a:rPr lang="en-US" sz="4400" b="1" u="sng" dirty="0" smtClean="0">
                <a:solidFill>
                  <a:schemeClr val="bg1"/>
                </a:solidFill>
                <a:latin typeface="Berlin Sans FB Demi" pitchFamily="34" charset="0"/>
                <a:hlinkClick r:id="rId5" tooltip="Low birth weight"/>
              </a:rPr>
              <a:t>Low birth weight</a:t>
            </a:r>
            <a:r>
              <a:rPr lang="en-US" sz="4400" dirty="0" smtClean="0">
                <a:solidFill>
                  <a:schemeClr val="bg1"/>
                </a:solidFill>
                <a:latin typeface="Berlin Sans FB Demi" pitchFamily="34" charset="0"/>
              </a:rPr>
              <a:t> </a:t>
            </a:r>
          </a:p>
          <a:p>
            <a:pPr lvl="0">
              <a:buFont typeface="Wingdings" pitchFamily="2" charset="2"/>
              <a:buChar char="§"/>
            </a:pPr>
            <a:r>
              <a:rPr lang="en-US" sz="4400" b="1" u="sng" dirty="0" smtClean="0">
                <a:solidFill>
                  <a:schemeClr val="bg1"/>
                </a:solidFill>
                <a:latin typeface="Berlin Sans FB Demi" pitchFamily="34" charset="0"/>
                <a:hlinkClick r:id="rId6" tooltip="Preterm birth"/>
              </a:rPr>
              <a:t>Preterm birth</a:t>
            </a:r>
            <a:r>
              <a:rPr lang="en-US" sz="4400" dirty="0" smtClean="0">
                <a:solidFill>
                  <a:schemeClr val="bg1"/>
                </a:solidFill>
                <a:latin typeface="Berlin Sans FB Demi" pitchFamily="34" charset="0"/>
              </a:rPr>
              <a:t> </a:t>
            </a:r>
          </a:p>
          <a:p>
            <a:pPr lvl="0">
              <a:buFont typeface="Wingdings" pitchFamily="2" charset="2"/>
              <a:buChar char="§"/>
            </a:pPr>
            <a:r>
              <a:rPr lang="en-US" sz="4400" dirty="0" smtClean="0">
                <a:solidFill>
                  <a:schemeClr val="bg1"/>
                </a:solidFill>
                <a:latin typeface="Berlin Sans FB Demi" pitchFamily="34" charset="0"/>
              </a:rPr>
              <a:t> </a:t>
            </a:r>
            <a:r>
              <a:rPr lang="en-US" sz="4400" u="sng" dirty="0" smtClean="0">
                <a:solidFill>
                  <a:schemeClr val="bg1"/>
                </a:solidFill>
                <a:latin typeface="Berlin Sans FB Demi" pitchFamily="34" charset="0"/>
                <a:hlinkClick r:id="rId7" tooltip="Visual impairment"/>
              </a:rPr>
              <a:t>visual impairment</a:t>
            </a:r>
            <a:r>
              <a:rPr lang="en-US" sz="4400" dirty="0" smtClean="0">
                <a:solidFill>
                  <a:schemeClr val="bg1"/>
                </a:solidFill>
                <a:latin typeface="Berlin Sans FB Demi" pitchFamily="34" charset="0"/>
              </a:rPr>
              <a:t> </a:t>
            </a:r>
          </a:p>
          <a:p>
            <a:pPr lvl="0">
              <a:buFont typeface="Wingdings" pitchFamily="2" charset="2"/>
              <a:buChar char="§"/>
            </a:pPr>
            <a:r>
              <a:rPr lang="en-US" sz="4400" dirty="0" smtClean="0">
                <a:solidFill>
                  <a:schemeClr val="bg1"/>
                </a:solidFill>
                <a:latin typeface="Berlin Sans FB Demi" pitchFamily="34" charset="0"/>
              </a:rPr>
              <a:t> </a:t>
            </a:r>
            <a:r>
              <a:rPr lang="en-US" sz="4400" u="sng" dirty="0" smtClean="0">
                <a:solidFill>
                  <a:schemeClr val="bg1"/>
                </a:solidFill>
                <a:latin typeface="Berlin Sans FB Demi" pitchFamily="34" charset="0"/>
                <a:hlinkClick r:id="rId8" tooltip="Cerebral palsy"/>
              </a:rPr>
              <a:t>cerebral palsy</a:t>
            </a:r>
            <a:endParaRPr lang="en-US" sz="4400" dirty="0" smtClean="0">
              <a:solidFill>
                <a:schemeClr val="bg1"/>
              </a:solidFill>
              <a:latin typeface="Berlin Sans FB Demi" pitchFamily="34" charset="0"/>
            </a:endParaRPr>
          </a:p>
          <a:p>
            <a:pPr lvl="0">
              <a:buFont typeface="Wingdings" pitchFamily="2" charset="2"/>
              <a:buChar char="§"/>
            </a:pPr>
            <a:r>
              <a:rPr lang="en-US" sz="4400" dirty="0" smtClean="0">
                <a:solidFill>
                  <a:schemeClr val="bg1"/>
                </a:solidFill>
                <a:latin typeface="Berlin Sans FB Demi" pitchFamily="34" charset="0"/>
              </a:rPr>
              <a:t>Other risk factors are:</a:t>
            </a:r>
          </a:p>
          <a:p>
            <a:pPr lvl="0">
              <a:buFont typeface="Wingdings" pitchFamily="2" charset="2"/>
              <a:buChar char="§"/>
            </a:pPr>
            <a:r>
              <a:rPr lang="en-US" sz="4400" b="1" u="sng" dirty="0" smtClean="0">
                <a:solidFill>
                  <a:schemeClr val="bg1"/>
                </a:solidFill>
                <a:latin typeface="Berlin Sans FB Demi" pitchFamily="34" charset="0"/>
                <a:hlinkClick r:id="rId9" tooltip="Membrane damage"/>
              </a:rPr>
              <a:t>Membrane damage</a:t>
            </a:r>
            <a:endParaRPr lang="en-US" sz="4400" dirty="0" smtClean="0">
              <a:solidFill>
                <a:schemeClr val="bg1"/>
              </a:solidFill>
              <a:latin typeface="Berlin Sans FB Demi" pitchFamily="34" charset="0"/>
            </a:endParaRPr>
          </a:p>
          <a:p>
            <a:pPr>
              <a:buFont typeface="Wingdings" pitchFamily="2" charset="2"/>
              <a:buChar char="§"/>
            </a:pPr>
            <a:r>
              <a:rPr lang="en-US" sz="4400" dirty="0" smtClean="0">
                <a:solidFill>
                  <a:schemeClr val="bg1"/>
                </a:solidFill>
                <a:latin typeface="Berlin Sans FB Demi" pitchFamily="34" charset="0"/>
              </a:rPr>
              <a:t> </a:t>
            </a:r>
            <a:r>
              <a:rPr lang="en-US" sz="4400" u="sng" dirty="0" smtClean="0">
                <a:solidFill>
                  <a:schemeClr val="bg1"/>
                </a:solidFill>
                <a:latin typeface="Berlin Sans FB Demi" pitchFamily="34" charset="0"/>
                <a:hlinkClick r:id="rId10" tooltip="Postpartum depression"/>
              </a:rPr>
              <a:t>postpartum depression</a:t>
            </a:r>
            <a:r>
              <a:rPr lang="en-US" sz="4400" dirty="0" smtClean="0">
                <a:solidFill>
                  <a:schemeClr val="bg1"/>
                </a:solidFill>
                <a:latin typeface="Berlin Sans FB Demi" pitchFamily="34" charset="0"/>
              </a:rPr>
              <a:t> </a:t>
            </a:r>
          </a:p>
        </p:txBody>
      </p:sp>
      <p:sp>
        <p:nvSpPr>
          <p:cNvPr id="6" name="Footer Placeholder 5"/>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ransition>
    <p:cut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decel="50000" fill="hold">
                                          <p:stCondLst>
                                            <p:cond delay="0"/>
                                          </p:stCondLst>
                                        </p:cTn>
                                        <p:tgtEl>
                                          <p:spTgt spid="5">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5">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5">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5">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5">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5">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5">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0" y="0"/>
            <a:ext cx="9144000" cy="685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0" dirty="0" smtClean="0">
                <a:latin typeface="Berlin Sans FB Demi" pitchFamily="34" charset="0"/>
              </a:rPr>
              <a:t>ETHICAL ISSUES</a:t>
            </a:r>
            <a:endParaRPr lang="en-US" sz="8000" dirty="0">
              <a:latin typeface="Berlin Sans FB Demi" pitchFamily="34" charset="0"/>
            </a:endParaRPr>
          </a:p>
        </p:txBody>
      </p:sp>
      <p:sp>
        <p:nvSpPr>
          <p:cNvPr id="3" name="Footer Placeholder 2"/>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4">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4">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J:\Download\IVF1_1_.jpg"/>
          <p:cNvPicPr/>
          <p:nvPr/>
        </p:nvPicPr>
        <p:blipFill>
          <a:blip r:embed="rId2"/>
          <a:srcRect/>
          <a:stretch>
            <a:fillRect/>
          </a:stretch>
        </p:blipFill>
        <p:spPr bwMode="auto">
          <a:xfrm>
            <a:off x="0" y="0"/>
            <a:ext cx="9143999" cy="6858000"/>
          </a:xfrm>
          <a:prstGeom prst="rect">
            <a:avLst/>
          </a:prstGeom>
          <a:noFill/>
          <a:ln w="9525">
            <a:noFill/>
            <a:miter lim="800000"/>
            <a:headEnd/>
            <a:tailEnd/>
          </a:ln>
        </p:spPr>
      </p:pic>
      <p:sp>
        <p:nvSpPr>
          <p:cNvPr id="5" name="Rectangle 4"/>
          <p:cNvSpPr/>
          <p:nvPr/>
        </p:nvSpPr>
        <p:spPr>
          <a:xfrm>
            <a:off x="0" y="1"/>
            <a:ext cx="9144000" cy="6740307"/>
          </a:xfrm>
          <a:prstGeom prst="rect">
            <a:avLst/>
          </a:prstGeom>
        </p:spPr>
        <p:txBody>
          <a:bodyPr wrap="square">
            <a:spAutoFit/>
          </a:bodyPr>
          <a:lstStyle/>
          <a:p>
            <a:pPr>
              <a:buFont typeface="Wingdings" pitchFamily="2" charset="2"/>
              <a:buChar char="Ø"/>
            </a:pPr>
            <a:endParaRPr lang="en-US" sz="2400" dirty="0" smtClean="0">
              <a:solidFill>
                <a:schemeClr val="bg1"/>
              </a:solidFill>
              <a:latin typeface="Berlin Sans FB Demi" pitchFamily="34" charset="0"/>
            </a:endParaRPr>
          </a:p>
          <a:p>
            <a:pPr>
              <a:buFont typeface="Wingdings" pitchFamily="2" charset="2"/>
              <a:buChar char="Ø"/>
            </a:pPr>
            <a:r>
              <a:rPr lang="en-US" sz="2400" dirty="0" smtClean="0">
                <a:solidFill>
                  <a:schemeClr val="bg1"/>
                </a:solidFill>
                <a:latin typeface="Berlin Sans FB Demi" pitchFamily="34" charset="0"/>
              </a:rPr>
              <a:t>There are several ethical issues associated with infertility and its treatment.</a:t>
            </a:r>
          </a:p>
          <a:p>
            <a:pPr lvl="0">
              <a:buFont typeface="Wingdings" pitchFamily="2" charset="2"/>
              <a:buChar char="Ø"/>
            </a:pPr>
            <a:r>
              <a:rPr lang="en-US" sz="2400" dirty="0" smtClean="0">
                <a:solidFill>
                  <a:schemeClr val="bg1"/>
                </a:solidFill>
                <a:latin typeface="Berlin Sans FB Demi" pitchFamily="34" charset="0"/>
              </a:rPr>
              <a:t>High-cost treatments are out of financial reach for some couples.</a:t>
            </a:r>
          </a:p>
          <a:p>
            <a:pPr lvl="0">
              <a:buFont typeface="Wingdings" pitchFamily="2" charset="2"/>
              <a:buChar char="Ø"/>
            </a:pPr>
            <a:r>
              <a:rPr lang="en-US" sz="2400" dirty="0" smtClean="0">
                <a:solidFill>
                  <a:schemeClr val="bg1"/>
                </a:solidFill>
                <a:latin typeface="Berlin Sans FB Demi" pitchFamily="34" charset="0"/>
              </a:rPr>
              <a:t>Debate over whether health insurance companies (e.g. in the US) should be required to cover infertility treatment.</a:t>
            </a:r>
          </a:p>
          <a:p>
            <a:pPr lvl="0">
              <a:buFont typeface="Wingdings" pitchFamily="2" charset="2"/>
              <a:buChar char="Ø"/>
            </a:pPr>
            <a:r>
              <a:rPr lang="en-US" sz="2400" dirty="0" smtClean="0">
                <a:solidFill>
                  <a:schemeClr val="bg1"/>
                </a:solidFill>
                <a:latin typeface="Berlin Sans FB Demi" pitchFamily="34" charset="0"/>
              </a:rPr>
              <a:t>Allocation of medical resources that could be used elsewhere</a:t>
            </a:r>
          </a:p>
          <a:p>
            <a:pPr lvl="0">
              <a:buFont typeface="Wingdings" pitchFamily="2" charset="2"/>
              <a:buChar char="Ø"/>
            </a:pPr>
            <a:r>
              <a:rPr lang="en-US" sz="2400" dirty="0" smtClean="0">
                <a:solidFill>
                  <a:schemeClr val="bg1"/>
                </a:solidFill>
                <a:latin typeface="Berlin Sans FB Demi" pitchFamily="34" charset="0"/>
              </a:rPr>
              <a:t>The legal status of </a:t>
            </a:r>
            <a:r>
              <a:rPr lang="en-US" sz="2400" u="sng" dirty="0" smtClean="0">
                <a:solidFill>
                  <a:schemeClr val="bg1"/>
                </a:solidFill>
                <a:latin typeface="Berlin Sans FB Demi" pitchFamily="34" charset="0"/>
                <a:hlinkClick r:id="rId3" tooltip="Embryos"/>
              </a:rPr>
              <a:t>embryos</a:t>
            </a:r>
            <a:r>
              <a:rPr lang="en-US" sz="2400" dirty="0" smtClean="0">
                <a:solidFill>
                  <a:schemeClr val="bg1"/>
                </a:solidFill>
                <a:latin typeface="Berlin Sans FB Demi" pitchFamily="34" charset="0"/>
              </a:rPr>
              <a:t> fertilized </a:t>
            </a:r>
            <a:r>
              <a:rPr lang="en-US" sz="2400" u="sng" dirty="0" smtClean="0">
                <a:solidFill>
                  <a:schemeClr val="bg1"/>
                </a:solidFill>
                <a:latin typeface="Berlin Sans FB Demi" pitchFamily="34" charset="0"/>
                <a:hlinkClick r:id="rId4" tooltip="In vitro"/>
              </a:rPr>
              <a:t>in vitro</a:t>
            </a:r>
            <a:r>
              <a:rPr lang="en-US" sz="2400" dirty="0" smtClean="0">
                <a:solidFill>
                  <a:schemeClr val="bg1"/>
                </a:solidFill>
                <a:latin typeface="Berlin Sans FB Demi" pitchFamily="34" charset="0"/>
              </a:rPr>
              <a:t> and not transferred </a:t>
            </a:r>
            <a:r>
              <a:rPr lang="en-US" sz="2400" u="sng" dirty="0" smtClean="0">
                <a:solidFill>
                  <a:schemeClr val="bg1"/>
                </a:solidFill>
                <a:latin typeface="Berlin Sans FB Demi" pitchFamily="34" charset="0"/>
                <a:hlinkClick r:id="rId5" tooltip="In vivo"/>
              </a:rPr>
              <a:t>in vivo</a:t>
            </a:r>
            <a:r>
              <a:rPr lang="en-US" sz="2400" dirty="0" smtClean="0">
                <a:solidFill>
                  <a:schemeClr val="bg1"/>
                </a:solidFill>
                <a:latin typeface="Berlin Sans FB Demi" pitchFamily="34" charset="0"/>
              </a:rPr>
              <a:t>. </a:t>
            </a:r>
          </a:p>
          <a:p>
            <a:pPr lvl="0">
              <a:buFont typeface="Wingdings" pitchFamily="2" charset="2"/>
              <a:buChar char="Ø"/>
            </a:pPr>
            <a:r>
              <a:rPr lang="en-US" sz="2400" dirty="0" smtClean="0">
                <a:solidFill>
                  <a:schemeClr val="bg1"/>
                </a:solidFill>
                <a:latin typeface="Berlin Sans FB Demi" pitchFamily="34" charset="0"/>
              </a:rPr>
              <a:t>Pro-life opposition to the destruction of embryos not transferred </a:t>
            </a:r>
            <a:r>
              <a:rPr lang="en-US" sz="2400" u="sng" dirty="0" smtClean="0">
                <a:solidFill>
                  <a:schemeClr val="bg1"/>
                </a:solidFill>
                <a:latin typeface="Berlin Sans FB Demi" pitchFamily="34" charset="0"/>
                <a:hlinkClick r:id="rId5" tooltip="In vivo"/>
              </a:rPr>
              <a:t>in vivo</a:t>
            </a:r>
            <a:r>
              <a:rPr lang="en-US" sz="2400" dirty="0" smtClean="0">
                <a:solidFill>
                  <a:schemeClr val="bg1"/>
                </a:solidFill>
                <a:latin typeface="Berlin Sans FB Demi" pitchFamily="34" charset="0"/>
              </a:rPr>
              <a:t>.</a:t>
            </a:r>
          </a:p>
          <a:p>
            <a:pPr lvl="0">
              <a:buFont typeface="Wingdings" pitchFamily="2" charset="2"/>
              <a:buChar char="Ø"/>
            </a:pPr>
            <a:r>
              <a:rPr lang="en-US" sz="2400" dirty="0" smtClean="0">
                <a:solidFill>
                  <a:schemeClr val="bg1"/>
                </a:solidFill>
                <a:latin typeface="Berlin Sans FB Demi" pitchFamily="34" charset="0"/>
              </a:rPr>
              <a:t>IVF and other fertility treatments have resulted in an increase in </a:t>
            </a:r>
            <a:r>
              <a:rPr lang="en-US" sz="2400" u="sng" dirty="0" smtClean="0">
                <a:solidFill>
                  <a:schemeClr val="bg1"/>
                </a:solidFill>
                <a:latin typeface="Berlin Sans FB Demi" pitchFamily="34" charset="0"/>
                <a:hlinkClick r:id="rId6" tooltip="Multiple birth"/>
              </a:rPr>
              <a:t>multiple births</a:t>
            </a:r>
            <a:r>
              <a:rPr lang="en-US" sz="2400" dirty="0" smtClean="0">
                <a:solidFill>
                  <a:schemeClr val="bg1"/>
                </a:solidFill>
                <a:latin typeface="Berlin Sans FB Demi" pitchFamily="34" charset="0"/>
              </a:rPr>
              <a:t>, provoking ethical analysis because of the link between multiple pregnancies, </a:t>
            </a:r>
            <a:r>
              <a:rPr lang="en-US" sz="2400" u="sng" dirty="0" smtClean="0">
                <a:solidFill>
                  <a:schemeClr val="bg1"/>
                </a:solidFill>
                <a:latin typeface="Berlin Sans FB Demi" pitchFamily="34" charset="0"/>
                <a:hlinkClick r:id="rId7" tooltip="Premature birth"/>
              </a:rPr>
              <a:t>premature birth</a:t>
            </a:r>
            <a:r>
              <a:rPr lang="en-US" sz="2400" dirty="0" smtClean="0">
                <a:solidFill>
                  <a:schemeClr val="bg1"/>
                </a:solidFill>
                <a:latin typeface="Berlin Sans FB Demi" pitchFamily="34" charset="0"/>
              </a:rPr>
              <a:t>, and a host of health problems.</a:t>
            </a:r>
          </a:p>
          <a:p>
            <a:pPr lvl="0">
              <a:buFont typeface="Wingdings" pitchFamily="2" charset="2"/>
              <a:buChar char="Ø"/>
            </a:pPr>
            <a:r>
              <a:rPr lang="en-US" sz="2400" dirty="0" smtClean="0">
                <a:solidFill>
                  <a:schemeClr val="bg1"/>
                </a:solidFill>
                <a:latin typeface="Berlin Sans FB Demi" pitchFamily="34" charset="0"/>
              </a:rPr>
              <a:t>Religious leaders' opinions on fertility treatments.</a:t>
            </a:r>
          </a:p>
          <a:p>
            <a:pPr>
              <a:buFont typeface="Wingdings" pitchFamily="2" charset="2"/>
              <a:buChar char="Ø"/>
            </a:pPr>
            <a:endParaRPr lang="en-US" sz="2400" dirty="0"/>
          </a:p>
        </p:txBody>
      </p:sp>
      <p:sp>
        <p:nvSpPr>
          <p:cNvPr id="6" name="Footer Placeholder 5"/>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228600" y="0"/>
            <a:ext cx="9372600" cy="685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dirty="0" smtClean="0">
                <a:latin typeface="Berlin Sans FB Demi" pitchFamily="34" charset="0"/>
              </a:rPr>
              <a:t>LEGAL</a:t>
            </a:r>
            <a:r>
              <a:rPr lang="en-US" sz="6600" dirty="0" smtClean="0"/>
              <a:t> </a:t>
            </a:r>
            <a:r>
              <a:rPr lang="en-US" sz="6600" dirty="0" smtClean="0">
                <a:latin typeface="Berlin Sans FB Demi" pitchFamily="34" charset="0"/>
              </a:rPr>
              <a:t>ASPECTS</a:t>
            </a:r>
            <a:endParaRPr lang="en-US" sz="6600" dirty="0"/>
          </a:p>
        </p:txBody>
      </p:sp>
      <p:sp>
        <p:nvSpPr>
          <p:cNvPr id="3" name="Footer Placeholder 2"/>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buNone/>
            </a:pPr>
            <a:endParaRPr lang="en-US" dirty="0"/>
          </a:p>
        </p:txBody>
      </p:sp>
      <p:pic>
        <p:nvPicPr>
          <p:cNvPr id="4" name="Picture 3" descr="J:\Download\IVF1_1_.jpg"/>
          <p:cNvPicPr/>
          <p:nvPr/>
        </p:nvPicPr>
        <p:blipFill>
          <a:blip r:embed="rId2"/>
          <a:srcRect/>
          <a:stretch>
            <a:fillRect/>
          </a:stretch>
        </p:blipFill>
        <p:spPr bwMode="auto">
          <a:xfrm>
            <a:off x="-152400" y="0"/>
            <a:ext cx="9296400" cy="6858000"/>
          </a:xfrm>
          <a:prstGeom prst="rect">
            <a:avLst/>
          </a:prstGeom>
          <a:noFill/>
          <a:ln w="9525">
            <a:noFill/>
            <a:miter lim="800000"/>
            <a:headEnd/>
            <a:tailEnd/>
          </a:ln>
        </p:spPr>
      </p:pic>
      <p:sp>
        <p:nvSpPr>
          <p:cNvPr id="5" name="Rectangle 4"/>
          <p:cNvSpPr/>
          <p:nvPr/>
        </p:nvSpPr>
        <p:spPr>
          <a:xfrm>
            <a:off x="0" y="1066800"/>
            <a:ext cx="8534400" cy="3970318"/>
          </a:xfrm>
          <a:prstGeom prst="rect">
            <a:avLst/>
          </a:prstGeom>
        </p:spPr>
        <p:txBody>
          <a:bodyPr wrap="square">
            <a:spAutoFit/>
          </a:bodyPr>
          <a:lstStyle/>
          <a:p>
            <a:pPr algn="just"/>
            <a:r>
              <a:rPr lang="en-US" sz="3600" dirty="0" smtClean="0">
                <a:solidFill>
                  <a:schemeClr val="bg1"/>
                </a:solidFill>
                <a:latin typeface="Berlin Sans FB Demi" pitchFamily="34" charset="0"/>
              </a:rPr>
              <a:t>The </a:t>
            </a:r>
            <a:r>
              <a:rPr lang="en-US" sz="3600" b="1" dirty="0" smtClean="0">
                <a:solidFill>
                  <a:schemeClr val="bg1"/>
                </a:solidFill>
                <a:latin typeface="Berlin Sans FB Demi" pitchFamily="34" charset="0"/>
              </a:rPr>
              <a:t>Indian scenario </a:t>
            </a:r>
            <a:r>
              <a:rPr lang="en-US" sz="3600" dirty="0" smtClean="0">
                <a:solidFill>
                  <a:schemeClr val="bg1"/>
                </a:solidFill>
                <a:latin typeface="Berlin Sans FB Demi" pitchFamily="34" charset="0"/>
              </a:rPr>
              <a:t>in this field is quite bleak. </a:t>
            </a:r>
            <a:r>
              <a:rPr lang="en-US" sz="3600" b="1" dirty="0" smtClean="0">
                <a:solidFill>
                  <a:schemeClr val="bg1"/>
                </a:solidFill>
                <a:latin typeface="Berlin Sans FB Demi" pitchFamily="34" charset="0"/>
              </a:rPr>
              <a:t>Delhi artificial insemination (Human) Act 1995 </a:t>
            </a:r>
            <a:r>
              <a:rPr lang="en-US" sz="3600" dirty="0" smtClean="0">
                <a:solidFill>
                  <a:schemeClr val="bg1"/>
                </a:solidFill>
                <a:latin typeface="Berlin Sans FB Demi" pitchFamily="34" charset="0"/>
              </a:rPr>
              <a:t>is the only statutory act prevailing in India . Indian Infertility specialist have rather opposed the steps towards regulation of practice in this field. </a:t>
            </a:r>
          </a:p>
        </p:txBody>
      </p:sp>
      <p:sp>
        <p:nvSpPr>
          <p:cNvPr id="6" name="Footer Placeholder 5"/>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5">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endParaRPr lang="en-US" dirty="0"/>
          </a:p>
        </p:txBody>
      </p:sp>
      <p:pic>
        <p:nvPicPr>
          <p:cNvPr id="4" name="Picture 3" descr="J:\Download\IVF1_1_.jpg"/>
          <p:cNvPicPr/>
          <p:nvPr/>
        </p:nvPicPr>
        <p:blipFill>
          <a:blip r:embed="rId2"/>
          <a:srcRect/>
          <a:stretch>
            <a:fillRect/>
          </a:stretch>
        </p:blipFill>
        <p:spPr bwMode="auto">
          <a:xfrm>
            <a:off x="0" y="0"/>
            <a:ext cx="9143999" cy="6858000"/>
          </a:xfrm>
          <a:prstGeom prst="rect">
            <a:avLst/>
          </a:prstGeom>
          <a:noFill/>
          <a:ln w="9525">
            <a:noFill/>
            <a:miter lim="800000"/>
            <a:headEnd/>
            <a:tailEnd/>
          </a:ln>
        </p:spPr>
      </p:pic>
      <p:sp>
        <p:nvSpPr>
          <p:cNvPr id="5" name="Rectangle 4"/>
          <p:cNvSpPr/>
          <p:nvPr/>
        </p:nvSpPr>
        <p:spPr>
          <a:xfrm>
            <a:off x="304800" y="0"/>
            <a:ext cx="8534400" cy="6186309"/>
          </a:xfrm>
          <a:prstGeom prst="rect">
            <a:avLst/>
          </a:prstGeom>
        </p:spPr>
        <p:txBody>
          <a:bodyPr wrap="square">
            <a:spAutoFit/>
          </a:bodyPr>
          <a:lstStyle/>
          <a:p>
            <a:pPr marL="514350" indent="-514350">
              <a:buAutoNum type="arabicPeriod"/>
            </a:pPr>
            <a:r>
              <a:rPr lang="en-US" sz="2800" b="1" dirty="0" smtClean="0">
                <a:solidFill>
                  <a:schemeClr val="bg2">
                    <a:lumMod val="75000"/>
                  </a:schemeClr>
                </a:solidFill>
                <a:latin typeface="Berlin Sans FB Demi" pitchFamily="34" charset="0"/>
              </a:rPr>
              <a:t>Litigation against doctors </a:t>
            </a:r>
            <a:r>
              <a:rPr lang="en-US" sz="2800" b="1" dirty="0" smtClean="0">
                <a:solidFill>
                  <a:schemeClr val="bg1"/>
                </a:solidFill>
                <a:latin typeface="Berlin Sans FB Demi" pitchFamily="34" charset="0"/>
              </a:rPr>
              <a:t>– </a:t>
            </a:r>
          </a:p>
          <a:p>
            <a:pPr marL="514350" indent="-514350"/>
            <a:r>
              <a:rPr lang="en-US" sz="2800" dirty="0" smtClean="0">
                <a:solidFill>
                  <a:schemeClr val="bg1"/>
                </a:solidFill>
                <a:latin typeface="Berlin Sans FB Demi" pitchFamily="34" charset="0"/>
              </a:rPr>
              <a:t>     </a:t>
            </a:r>
          </a:p>
          <a:p>
            <a:pPr marL="514350" indent="-514350"/>
            <a:r>
              <a:rPr lang="en-US" sz="2800" dirty="0" smtClean="0">
                <a:solidFill>
                  <a:schemeClr val="bg1"/>
                </a:solidFill>
                <a:latin typeface="Berlin Sans FB Demi" pitchFamily="34" charset="0"/>
              </a:rPr>
              <a:t>Doctors can face few litigations like-</a:t>
            </a:r>
          </a:p>
          <a:p>
            <a:endParaRPr lang="en-US" sz="2400" b="1" dirty="0" smtClean="0">
              <a:solidFill>
                <a:schemeClr val="bg1"/>
              </a:solidFill>
              <a:latin typeface="Berlin Sans FB Demi" pitchFamily="34" charset="0"/>
            </a:endParaRPr>
          </a:p>
          <a:p>
            <a:r>
              <a:rPr lang="en-US" sz="2400" b="1" dirty="0" smtClean="0">
                <a:solidFill>
                  <a:schemeClr val="bg1"/>
                </a:solidFill>
                <a:latin typeface="Berlin Sans FB Demi" pitchFamily="34" charset="0"/>
              </a:rPr>
              <a:t>a. Not taking proper informed consent: </a:t>
            </a:r>
            <a:r>
              <a:rPr lang="en-US" sz="2400" dirty="0" smtClean="0">
                <a:solidFill>
                  <a:schemeClr val="bg1"/>
                </a:solidFill>
                <a:latin typeface="Berlin Sans FB Demi" pitchFamily="34" charset="0"/>
              </a:rPr>
              <a:t>After duly counseling the couple and / or </a:t>
            </a:r>
            <a:r>
              <a:rPr lang="en-US" sz="2400" dirty="0" err="1" smtClean="0">
                <a:solidFill>
                  <a:schemeClr val="bg1"/>
                </a:solidFill>
                <a:latin typeface="Berlin Sans FB Demi" pitchFamily="34" charset="0"/>
              </a:rPr>
              <a:t>oocytes</a:t>
            </a:r>
            <a:r>
              <a:rPr lang="en-US" sz="2400" dirty="0" smtClean="0">
                <a:solidFill>
                  <a:schemeClr val="bg1"/>
                </a:solidFill>
                <a:latin typeface="Berlin Sans FB Demi" pitchFamily="34" charset="0"/>
              </a:rPr>
              <a:t> / semen donor and informed and written consent should be taken from both the spouses as well as donor. They should be explained various risk factors including risks involve in ovarian hyper stimulation, </a:t>
            </a:r>
            <a:r>
              <a:rPr lang="en-US" sz="2400" dirty="0" err="1" smtClean="0">
                <a:solidFill>
                  <a:schemeClr val="bg1"/>
                </a:solidFill>
                <a:latin typeface="Berlin Sans FB Demi" pitchFamily="34" charset="0"/>
              </a:rPr>
              <a:t>anaesthetic</a:t>
            </a:r>
            <a:r>
              <a:rPr lang="en-US" sz="2400" dirty="0" smtClean="0">
                <a:solidFill>
                  <a:schemeClr val="bg1"/>
                </a:solidFill>
                <a:latin typeface="Berlin Sans FB Demi" pitchFamily="34" charset="0"/>
              </a:rPr>
              <a:t> procedures, invasive procedures like laparoscopy, aspiration of ovum etc. in simple language using the words that they can understand well. They should be explained the possibility of multiple pregnancies, ectopic gestation, increased rate of spontaneous abortion, premature birth, higher </a:t>
            </a:r>
            <a:r>
              <a:rPr lang="en-US" sz="2400" dirty="0" err="1" smtClean="0">
                <a:solidFill>
                  <a:schemeClr val="bg1"/>
                </a:solidFill>
                <a:latin typeface="Berlin Sans FB Demi" pitchFamily="34" charset="0"/>
              </a:rPr>
              <a:t>perinatal</a:t>
            </a:r>
            <a:r>
              <a:rPr lang="en-US" sz="2400" dirty="0" smtClean="0">
                <a:solidFill>
                  <a:schemeClr val="bg1"/>
                </a:solidFill>
                <a:latin typeface="Berlin Sans FB Demi" pitchFamily="34" charset="0"/>
              </a:rPr>
              <a:t> and infant mortality as well as growth related problems.</a:t>
            </a:r>
          </a:p>
        </p:txBody>
      </p:sp>
      <p:sp>
        <p:nvSpPr>
          <p:cNvPr id="6" name="Footer Placeholder 5"/>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ransition>
    <p:dissolv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endParaRPr lang="en-US" dirty="0"/>
          </a:p>
        </p:txBody>
      </p:sp>
      <p:pic>
        <p:nvPicPr>
          <p:cNvPr id="4" name="Picture 3" descr="J:\Download\IVF1_1_.jpg"/>
          <p:cNvPicPr/>
          <p:nvPr/>
        </p:nvPicPr>
        <p:blipFill>
          <a:blip r:embed="rId2"/>
          <a:srcRect/>
          <a:stretch>
            <a:fillRect/>
          </a:stretch>
        </p:blipFill>
        <p:spPr bwMode="auto">
          <a:xfrm>
            <a:off x="1" y="0"/>
            <a:ext cx="9143999" cy="6858000"/>
          </a:xfrm>
          <a:prstGeom prst="rect">
            <a:avLst/>
          </a:prstGeom>
          <a:noFill/>
          <a:ln w="9525">
            <a:noFill/>
            <a:miter lim="800000"/>
            <a:headEnd/>
            <a:tailEnd/>
          </a:ln>
        </p:spPr>
      </p:pic>
      <p:sp>
        <p:nvSpPr>
          <p:cNvPr id="5" name="Rectangle 4"/>
          <p:cNvSpPr/>
          <p:nvPr/>
        </p:nvSpPr>
        <p:spPr>
          <a:xfrm>
            <a:off x="0" y="228600"/>
            <a:ext cx="9144000" cy="6186309"/>
          </a:xfrm>
          <a:prstGeom prst="rect">
            <a:avLst/>
          </a:prstGeom>
        </p:spPr>
        <p:txBody>
          <a:bodyPr wrap="square">
            <a:spAutoFit/>
          </a:bodyPr>
          <a:lstStyle/>
          <a:p>
            <a:pPr algn="just"/>
            <a:r>
              <a:rPr lang="en-US" sz="4400" b="1" dirty="0" smtClean="0">
                <a:solidFill>
                  <a:srgbClr val="FFFF00"/>
                </a:solidFill>
                <a:latin typeface="Berlin Sans FB Demi" pitchFamily="34" charset="0"/>
              </a:rPr>
              <a:t>b. Following the birth of a defective child:</a:t>
            </a:r>
            <a:r>
              <a:rPr lang="en-US" sz="4400" b="1" dirty="0" smtClean="0">
                <a:solidFill>
                  <a:schemeClr val="bg1"/>
                </a:solidFill>
                <a:latin typeface="Berlin Sans FB Demi" pitchFamily="34" charset="0"/>
              </a:rPr>
              <a:t> </a:t>
            </a:r>
          </a:p>
          <a:p>
            <a:pPr algn="just"/>
            <a:endParaRPr lang="en-US" sz="4400" b="1" dirty="0" smtClean="0">
              <a:solidFill>
                <a:schemeClr val="bg1"/>
              </a:solidFill>
              <a:latin typeface="Berlin Sans FB Demi" pitchFamily="34" charset="0"/>
            </a:endParaRPr>
          </a:p>
          <a:p>
            <a:pPr algn="just"/>
            <a:r>
              <a:rPr lang="en-US" sz="4400" dirty="0" smtClean="0">
                <a:solidFill>
                  <a:schemeClr val="bg1"/>
                </a:solidFill>
                <a:latin typeface="Berlin Sans FB Demi" pitchFamily="34" charset="0"/>
              </a:rPr>
              <a:t>To avoid this, the donor's chromosomes must be thoroughly screened for possible genetic defect, and should also inform all the likely possibilities at the time of taking informed consent.</a:t>
            </a:r>
            <a:endParaRPr lang="en-US" sz="4400" dirty="0">
              <a:solidFill>
                <a:schemeClr val="bg1"/>
              </a:solidFill>
              <a:latin typeface="Berlin Sans FB Demi" pitchFamily="34" charset="0"/>
            </a:endParaRPr>
          </a:p>
        </p:txBody>
      </p:sp>
      <p:sp>
        <p:nvSpPr>
          <p:cNvPr id="6" name="Footer Placeholder 5"/>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ransition>
    <p:wipe di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endParaRPr lang="en-US" dirty="0"/>
          </a:p>
        </p:txBody>
      </p:sp>
      <p:pic>
        <p:nvPicPr>
          <p:cNvPr id="4" name="Picture 3" descr="J:\Download\IVF1_1_.jpg"/>
          <p:cNvPicPr/>
          <p:nvPr/>
        </p:nvPicPr>
        <p:blipFill>
          <a:blip r:embed="rId2"/>
          <a:srcRect/>
          <a:stretch>
            <a:fillRect/>
          </a:stretch>
        </p:blipFill>
        <p:spPr bwMode="auto">
          <a:xfrm>
            <a:off x="1" y="0"/>
            <a:ext cx="9143999" cy="6858000"/>
          </a:xfrm>
          <a:prstGeom prst="rect">
            <a:avLst/>
          </a:prstGeom>
          <a:noFill/>
          <a:ln w="9525">
            <a:noFill/>
            <a:miter lim="800000"/>
            <a:headEnd/>
            <a:tailEnd/>
          </a:ln>
        </p:spPr>
      </p:pic>
      <p:sp>
        <p:nvSpPr>
          <p:cNvPr id="5" name="Rectangle 4"/>
          <p:cNvSpPr/>
          <p:nvPr/>
        </p:nvSpPr>
        <p:spPr>
          <a:xfrm>
            <a:off x="152400" y="0"/>
            <a:ext cx="8991600" cy="6647974"/>
          </a:xfrm>
          <a:prstGeom prst="rect">
            <a:avLst/>
          </a:prstGeom>
        </p:spPr>
        <p:txBody>
          <a:bodyPr wrap="square">
            <a:spAutoFit/>
          </a:bodyPr>
          <a:lstStyle/>
          <a:p>
            <a:endParaRPr lang="en-US" sz="2400" b="1" dirty="0" smtClean="0"/>
          </a:p>
          <a:p>
            <a:r>
              <a:rPr lang="en-US" sz="2400" b="1" dirty="0" smtClean="0">
                <a:solidFill>
                  <a:srgbClr val="FFC000"/>
                </a:solidFill>
                <a:latin typeface="Berlin Sans FB Demi" pitchFamily="34" charset="0"/>
              </a:rPr>
              <a:t>2. Legitimacy</a:t>
            </a:r>
            <a:r>
              <a:rPr lang="en-US" sz="2400" b="1" dirty="0" smtClean="0">
                <a:solidFill>
                  <a:schemeClr val="bg1"/>
                </a:solidFill>
                <a:latin typeface="Berlin Sans FB Demi" pitchFamily="34" charset="0"/>
              </a:rPr>
              <a:t> </a:t>
            </a:r>
            <a:r>
              <a:rPr lang="en-US" sz="2400" dirty="0" smtClean="0">
                <a:solidFill>
                  <a:schemeClr val="bg1"/>
                </a:solidFill>
                <a:latin typeface="Berlin Sans FB Demi" pitchFamily="34" charset="0"/>
              </a:rPr>
              <a:t>- The child born by ART is considered legitimate with all the rights of parentage, support and inheritance, provided he is born during lawful wedlock and with consent of both the spouses. Sperm or </a:t>
            </a:r>
            <a:r>
              <a:rPr lang="en-US" sz="2400" dirty="0" err="1" smtClean="0">
                <a:solidFill>
                  <a:schemeClr val="bg1"/>
                </a:solidFill>
                <a:latin typeface="Berlin Sans FB Demi" pitchFamily="34" charset="0"/>
              </a:rPr>
              <a:t>oocyte</a:t>
            </a:r>
            <a:r>
              <a:rPr lang="en-US" sz="2400" dirty="0" smtClean="0">
                <a:solidFill>
                  <a:schemeClr val="bg1"/>
                </a:solidFill>
                <a:latin typeface="Berlin Sans FB Demi" pitchFamily="34" charset="0"/>
              </a:rPr>
              <a:t> donors shall have no parental rights or duties in relation to the child. A child can be given status of legitimacy also by adoption.</a:t>
            </a:r>
          </a:p>
          <a:p>
            <a:endParaRPr lang="en-US" sz="2400" dirty="0" smtClean="0">
              <a:solidFill>
                <a:schemeClr val="bg1"/>
              </a:solidFill>
              <a:latin typeface="Berlin Sans FB Demi" pitchFamily="34" charset="0"/>
            </a:endParaRPr>
          </a:p>
          <a:p>
            <a:r>
              <a:rPr lang="en-US" sz="2400" dirty="0" smtClean="0">
                <a:solidFill>
                  <a:schemeClr val="bg1"/>
                </a:solidFill>
                <a:latin typeface="Berlin Sans FB Demi" pitchFamily="34" charset="0"/>
              </a:rPr>
              <a:t>In a case, on the wife's petition for divorce and custody of the child, a question was raised before the court: whether the child, who is born to her consequent to AID, consented to by husband, is legitimate and belongs to mother only? Court held that a child so conceived was not a child born in wedlock and therefore illegitimate. As such it was the child of mother alone and the husband had no rights or interest in the child, not even that of visitation. The husband is not the actual father of the child and, therefore the child is illegitimate.</a:t>
            </a:r>
          </a:p>
          <a:p>
            <a:endParaRPr lang="en-US" dirty="0"/>
          </a:p>
        </p:txBody>
      </p:sp>
      <p:sp>
        <p:nvSpPr>
          <p:cNvPr id="6" name="Footer Placeholder 5"/>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normAutofit/>
          </a:bodyPr>
          <a:lstStyle/>
          <a:p>
            <a:endParaRPr lang="en-US" dirty="0"/>
          </a:p>
        </p:txBody>
      </p:sp>
      <p:pic>
        <p:nvPicPr>
          <p:cNvPr id="4" name="Picture 3" descr="J:\Download\IVF1_1_.jpg"/>
          <p:cNvPicPr/>
          <p:nvPr/>
        </p:nvPicPr>
        <p:blipFill>
          <a:blip r:embed="rId2"/>
          <a:srcRect/>
          <a:stretch>
            <a:fillRect/>
          </a:stretch>
        </p:blipFill>
        <p:spPr bwMode="auto">
          <a:xfrm>
            <a:off x="0" y="0"/>
            <a:ext cx="9143999" cy="6858000"/>
          </a:xfrm>
          <a:prstGeom prst="rect">
            <a:avLst/>
          </a:prstGeom>
          <a:noFill/>
          <a:ln w="9525">
            <a:noFill/>
            <a:miter lim="800000"/>
            <a:headEnd/>
            <a:tailEnd/>
          </a:ln>
        </p:spPr>
      </p:pic>
      <p:sp>
        <p:nvSpPr>
          <p:cNvPr id="5" name="Rectangle 4"/>
          <p:cNvSpPr/>
          <p:nvPr/>
        </p:nvSpPr>
        <p:spPr>
          <a:xfrm>
            <a:off x="0" y="1600200"/>
            <a:ext cx="8839200" cy="4401205"/>
          </a:xfrm>
          <a:prstGeom prst="rect">
            <a:avLst/>
          </a:prstGeom>
        </p:spPr>
        <p:txBody>
          <a:bodyPr wrap="square">
            <a:spAutoFit/>
          </a:bodyPr>
          <a:lstStyle/>
          <a:p>
            <a:pPr algn="just"/>
            <a:r>
              <a:rPr lang="en-US" sz="2800" dirty="0" smtClean="0">
                <a:solidFill>
                  <a:schemeClr val="bg1"/>
                </a:solidFill>
                <a:latin typeface="Berlin Sans FB" pitchFamily="34" charset="0"/>
              </a:rPr>
              <a:t>ART includes all fertility treatments in which both eggs and sperm are handled. In general, ART procedures involve surgically removing eggs from a woman’s ovaries, combining them with sperm in the laboratory, and returning them to the woman’s body or donating them to another woman. They do NOT include treatments in which only sperm are handled (i.e., intrauterine—or artificial—insemination) or procedures in which a woman takes medicine only to stimulate egg production without the intention of having eggs retrieved.</a:t>
            </a:r>
            <a:endParaRPr lang="en-US" sz="2800" dirty="0">
              <a:solidFill>
                <a:schemeClr val="bg1"/>
              </a:solidFill>
              <a:latin typeface="Berlin Sans FB" pitchFamily="34" charset="0"/>
            </a:endParaRPr>
          </a:p>
        </p:txBody>
      </p:sp>
      <p:sp>
        <p:nvSpPr>
          <p:cNvPr id="6" name="TextBox 5"/>
          <p:cNvSpPr txBox="1"/>
          <p:nvPr/>
        </p:nvSpPr>
        <p:spPr>
          <a:xfrm>
            <a:off x="457200" y="304800"/>
            <a:ext cx="8686800" cy="584775"/>
          </a:xfrm>
          <a:prstGeom prst="rect">
            <a:avLst/>
          </a:prstGeom>
          <a:noFill/>
        </p:spPr>
        <p:txBody>
          <a:bodyPr wrap="square" rtlCol="0">
            <a:spAutoFit/>
          </a:bodyPr>
          <a:lstStyle/>
          <a:p>
            <a:r>
              <a:rPr lang="en-US" sz="3200" b="1" dirty="0" smtClean="0">
                <a:solidFill>
                  <a:schemeClr val="accent1">
                    <a:lumMod val="75000"/>
                  </a:schemeClr>
                </a:solidFill>
                <a:latin typeface="Berlin Sans FB" pitchFamily="34" charset="0"/>
              </a:rPr>
              <a:t>ASSISTED REPRODUCTIVE TECHNOLOGY</a:t>
            </a:r>
            <a:endParaRPr lang="en-US" sz="3200" b="1" dirty="0">
              <a:solidFill>
                <a:schemeClr val="accent1">
                  <a:lumMod val="75000"/>
                </a:schemeClr>
              </a:solidFill>
              <a:latin typeface="Berlin Sans FB" pitchFamily="34" charset="0"/>
            </a:endParaRPr>
          </a:p>
        </p:txBody>
      </p:sp>
      <p:sp>
        <p:nvSpPr>
          <p:cNvPr id="7" name="Footer Placeholder 6"/>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endParaRPr lang="en-US" dirty="0"/>
          </a:p>
        </p:txBody>
      </p:sp>
      <p:pic>
        <p:nvPicPr>
          <p:cNvPr id="4" name="Picture 3" descr="J:\Download\IVF1_1_.jpg"/>
          <p:cNvPicPr/>
          <p:nvPr/>
        </p:nvPicPr>
        <p:blipFill>
          <a:blip r:embed="rId2"/>
          <a:srcRect/>
          <a:stretch>
            <a:fillRect/>
          </a:stretch>
        </p:blipFill>
        <p:spPr bwMode="auto">
          <a:xfrm>
            <a:off x="0" y="0"/>
            <a:ext cx="9143999" cy="6858000"/>
          </a:xfrm>
          <a:prstGeom prst="rect">
            <a:avLst/>
          </a:prstGeom>
          <a:noFill/>
          <a:ln w="9525">
            <a:noFill/>
            <a:miter lim="800000"/>
            <a:headEnd/>
            <a:tailEnd/>
          </a:ln>
        </p:spPr>
      </p:pic>
      <p:sp>
        <p:nvSpPr>
          <p:cNvPr id="5" name="Rectangle 4"/>
          <p:cNvSpPr/>
          <p:nvPr/>
        </p:nvSpPr>
        <p:spPr>
          <a:xfrm>
            <a:off x="228600" y="228601"/>
            <a:ext cx="8763000" cy="6555641"/>
          </a:xfrm>
          <a:prstGeom prst="rect">
            <a:avLst/>
          </a:prstGeom>
        </p:spPr>
        <p:txBody>
          <a:bodyPr wrap="square">
            <a:spAutoFit/>
          </a:bodyPr>
          <a:lstStyle/>
          <a:p>
            <a:pPr algn="just"/>
            <a:r>
              <a:rPr lang="en-US" sz="2800" b="1" dirty="0" smtClean="0">
                <a:solidFill>
                  <a:schemeClr val="bg2">
                    <a:lumMod val="75000"/>
                  </a:schemeClr>
                </a:solidFill>
                <a:latin typeface="Berlin Sans FB Demi" pitchFamily="34" charset="0"/>
              </a:rPr>
              <a:t>3. Inheritance of property </a:t>
            </a:r>
            <a:r>
              <a:rPr lang="en-US" sz="2800" b="1" dirty="0" smtClean="0">
                <a:solidFill>
                  <a:schemeClr val="bg1"/>
                </a:solidFill>
                <a:latin typeface="Berlin Sans FB Demi" pitchFamily="34" charset="0"/>
              </a:rPr>
              <a:t>– </a:t>
            </a:r>
            <a:r>
              <a:rPr lang="en-US" sz="2800" dirty="0" smtClean="0">
                <a:solidFill>
                  <a:schemeClr val="bg1"/>
                </a:solidFill>
                <a:latin typeface="Berlin Sans FB Demi" pitchFamily="34" charset="0"/>
              </a:rPr>
              <a:t>Since the child is illegitimate if born out of AID, it cannot inherit the property of his father. Any attempt to conceal this fact by registering the husband, as the father amounts to perjury.</a:t>
            </a:r>
          </a:p>
          <a:p>
            <a:pPr algn="just"/>
            <a:r>
              <a:rPr lang="en-US" sz="2800" b="1" dirty="0" smtClean="0">
                <a:solidFill>
                  <a:schemeClr val="bg2">
                    <a:lumMod val="75000"/>
                  </a:schemeClr>
                </a:solidFill>
                <a:latin typeface="Berlin Sans FB Demi" pitchFamily="34" charset="0"/>
              </a:rPr>
              <a:t>4. Consummation of marriage </a:t>
            </a:r>
            <a:r>
              <a:rPr lang="en-US" sz="2800" b="1" dirty="0" smtClean="0">
                <a:solidFill>
                  <a:schemeClr val="bg1"/>
                </a:solidFill>
                <a:latin typeface="Berlin Sans FB Demi" pitchFamily="34" charset="0"/>
              </a:rPr>
              <a:t>– </a:t>
            </a:r>
            <a:r>
              <a:rPr lang="en-US" sz="2800" dirty="0" smtClean="0">
                <a:solidFill>
                  <a:schemeClr val="bg1"/>
                </a:solidFill>
                <a:latin typeface="Berlin Sans FB Demi" pitchFamily="34" charset="0"/>
              </a:rPr>
              <a:t>Conception of the wife by AI (AIH or AID) does not amount to consummation of marriage, if there is no successful sexual act due to the impotency of husband. The decree of nullity may still be granted in favor of the wife on the ground of impotency of the husband or his willful refusal to consummate the marriage. However, such a decree could be excluded on the grounds of approbation. However in this situation the child will be illegitimate.</a:t>
            </a:r>
          </a:p>
        </p:txBody>
      </p:sp>
      <p:sp>
        <p:nvSpPr>
          <p:cNvPr id="6" name="Footer Placeholder 5"/>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endParaRPr lang="en-US" dirty="0"/>
          </a:p>
        </p:txBody>
      </p:sp>
      <p:pic>
        <p:nvPicPr>
          <p:cNvPr id="4" name="Picture 3" descr="J:\Download\IVF1_1_.jpg"/>
          <p:cNvPicPr/>
          <p:nvPr/>
        </p:nvPicPr>
        <p:blipFill>
          <a:blip r:embed="rId2"/>
          <a:srcRect/>
          <a:stretch>
            <a:fillRect/>
          </a:stretch>
        </p:blipFill>
        <p:spPr bwMode="auto">
          <a:xfrm>
            <a:off x="0" y="0"/>
            <a:ext cx="9143999" cy="7162800"/>
          </a:xfrm>
          <a:prstGeom prst="rect">
            <a:avLst/>
          </a:prstGeom>
          <a:noFill/>
          <a:ln w="9525">
            <a:noFill/>
            <a:miter lim="800000"/>
            <a:headEnd/>
            <a:tailEnd/>
          </a:ln>
        </p:spPr>
      </p:pic>
      <p:sp>
        <p:nvSpPr>
          <p:cNvPr id="5" name="Rectangle 4"/>
          <p:cNvSpPr/>
          <p:nvPr/>
        </p:nvSpPr>
        <p:spPr>
          <a:xfrm>
            <a:off x="0" y="0"/>
            <a:ext cx="9144000" cy="6986528"/>
          </a:xfrm>
          <a:prstGeom prst="rect">
            <a:avLst/>
          </a:prstGeom>
        </p:spPr>
        <p:txBody>
          <a:bodyPr wrap="square">
            <a:spAutoFit/>
          </a:bodyPr>
          <a:lstStyle/>
          <a:p>
            <a:pPr algn="just"/>
            <a:r>
              <a:rPr lang="en-US" sz="2800" b="1" dirty="0" smtClean="0">
                <a:solidFill>
                  <a:schemeClr val="bg2">
                    <a:lumMod val="75000"/>
                  </a:schemeClr>
                </a:solidFill>
                <a:latin typeface="Berlin Sans FB Demi" pitchFamily="34" charset="0"/>
              </a:rPr>
              <a:t>5. Rights of an unmarried woman to AID :</a:t>
            </a:r>
            <a:r>
              <a:rPr lang="en-US" sz="2800" b="1" dirty="0" smtClean="0">
                <a:solidFill>
                  <a:schemeClr val="bg1"/>
                </a:solidFill>
                <a:latin typeface="Berlin Sans FB Demi" pitchFamily="34" charset="0"/>
              </a:rPr>
              <a:t> </a:t>
            </a:r>
            <a:r>
              <a:rPr lang="en-US" sz="2800" dirty="0" smtClean="0">
                <a:solidFill>
                  <a:schemeClr val="bg1"/>
                </a:solidFill>
                <a:latin typeface="Berlin Sans FB Demi" pitchFamily="34" charset="0"/>
              </a:rPr>
              <a:t>There is no legal bar on an unmarried woman going for AID. A child born to a single woman through AID would be deemed to be legitimate. However, AID should normally be performed only on a married woman and that too, with the written consent of her husband, as a two-parent family would be always better for the child than a single parent one, and the child's interests must outweigh </a:t>
            </a:r>
            <a:r>
              <a:rPr lang="en-US" sz="2800" dirty="0" err="1" smtClean="0">
                <a:solidFill>
                  <a:schemeClr val="bg1"/>
                </a:solidFill>
                <a:latin typeface="Berlin Sans FB Demi" pitchFamily="34" charset="0"/>
              </a:rPr>
              <a:t>allother</a:t>
            </a:r>
            <a:r>
              <a:rPr lang="en-US" sz="2800" dirty="0" smtClean="0">
                <a:solidFill>
                  <a:schemeClr val="bg1"/>
                </a:solidFill>
                <a:latin typeface="Berlin Sans FB Demi" pitchFamily="34" charset="0"/>
              </a:rPr>
              <a:t> interests.</a:t>
            </a:r>
          </a:p>
          <a:p>
            <a:pPr algn="just"/>
            <a:endParaRPr lang="en-US" sz="2800" b="1" dirty="0" smtClean="0">
              <a:solidFill>
                <a:schemeClr val="bg1"/>
              </a:solidFill>
              <a:latin typeface="Berlin Sans FB Demi" pitchFamily="34" charset="0"/>
            </a:endParaRPr>
          </a:p>
          <a:p>
            <a:pPr algn="just"/>
            <a:r>
              <a:rPr lang="en-US" sz="2800" b="1" dirty="0" smtClean="0">
                <a:solidFill>
                  <a:schemeClr val="bg2">
                    <a:lumMod val="75000"/>
                  </a:schemeClr>
                </a:solidFill>
                <a:latin typeface="Berlin Sans FB Demi" pitchFamily="34" charset="0"/>
              </a:rPr>
              <a:t>6. Ground for divorce and judicial separation :</a:t>
            </a:r>
            <a:r>
              <a:rPr lang="en-US" sz="2800" b="1" dirty="0" smtClean="0">
                <a:solidFill>
                  <a:schemeClr val="bg1"/>
                </a:solidFill>
                <a:latin typeface="Berlin Sans FB Demi" pitchFamily="34" charset="0"/>
              </a:rPr>
              <a:t> </a:t>
            </a:r>
            <a:r>
              <a:rPr lang="en-US" sz="2800" dirty="0" smtClean="0">
                <a:solidFill>
                  <a:schemeClr val="bg1"/>
                </a:solidFill>
                <a:latin typeface="Berlin Sans FB Demi" pitchFamily="34" charset="0"/>
              </a:rPr>
              <a:t>Mere AI is not a ground for nullity of marriage and divorce since sterility is not a ground, however if AI is due to impotence of husband, it becomes the ground. AID without husbands consent can be a ground for divorce and judicial separation</a:t>
            </a:r>
            <a:r>
              <a:rPr lang="en-US" sz="2800" dirty="0" smtClean="0"/>
              <a:t>.</a:t>
            </a:r>
          </a:p>
        </p:txBody>
      </p:sp>
      <p:sp>
        <p:nvSpPr>
          <p:cNvPr id="6" name="Footer Placeholder 5"/>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 calcmode="lin" valueType="num">
                                      <p:cBhvr>
                                        <p:cTn id="12" dur="1000" fill="hold"/>
                                        <p:tgtEl>
                                          <p:spTgt spid="5">
                                            <p:txEl>
                                              <p:pRg st="2" end="2"/>
                                            </p:txEl>
                                          </p:spTgt>
                                        </p:tgtEl>
                                        <p:attrNameLst>
                                          <p:attrName>ppt_w</p:attrName>
                                        </p:attrNameLst>
                                      </p:cBhvr>
                                      <p:tavLst>
                                        <p:tav tm="0">
                                          <p:val>
                                            <p:strVal val="#ppt_w*0.70"/>
                                          </p:val>
                                        </p:tav>
                                        <p:tav tm="100000">
                                          <p:val>
                                            <p:strVal val="#ppt_w"/>
                                          </p:val>
                                        </p:tav>
                                      </p:tavLst>
                                    </p:anim>
                                    <p:anim calcmode="lin" valueType="num">
                                      <p:cBhvr>
                                        <p:cTn id="13" dur="1000" fill="hold"/>
                                        <p:tgtEl>
                                          <p:spTgt spid="5">
                                            <p:txEl>
                                              <p:pRg st="2" end="2"/>
                                            </p:txEl>
                                          </p:spTgt>
                                        </p:tgtEl>
                                        <p:attrNameLst>
                                          <p:attrName>ppt_h</p:attrName>
                                        </p:attrNameLst>
                                      </p:cBhvr>
                                      <p:tavLst>
                                        <p:tav tm="0">
                                          <p:val>
                                            <p:strVal val="#ppt_h"/>
                                          </p:val>
                                        </p:tav>
                                        <p:tav tm="100000">
                                          <p:val>
                                            <p:strVal val="#ppt_h"/>
                                          </p:val>
                                        </p:tav>
                                      </p:tavLst>
                                    </p:anim>
                                    <p:animEffect transition="in" filter="fade">
                                      <p:cBhvr>
                                        <p:cTn id="14" dur="1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endParaRPr lang="en-US" dirty="0"/>
          </a:p>
        </p:txBody>
      </p:sp>
      <p:pic>
        <p:nvPicPr>
          <p:cNvPr id="4" name="Picture 3" descr="J:\Download\IVF1_1_.jpg"/>
          <p:cNvPicPr/>
          <p:nvPr/>
        </p:nvPicPr>
        <p:blipFill>
          <a:blip r:embed="rId2"/>
          <a:srcRect/>
          <a:stretch>
            <a:fillRect/>
          </a:stretch>
        </p:blipFill>
        <p:spPr bwMode="auto">
          <a:xfrm>
            <a:off x="1" y="0"/>
            <a:ext cx="9143999" cy="6858000"/>
          </a:xfrm>
          <a:prstGeom prst="rect">
            <a:avLst/>
          </a:prstGeom>
          <a:noFill/>
          <a:ln w="9525">
            <a:noFill/>
            <a:miter lim="800000"/>
            <a:headEnd/>
            <a:tailEnd/>
          </a:ln>
        </p:spPr>
      </p:pic>
      <p:sp>
        <p:nvSpPr>
          <p:cNvPr id="5" name="Rectangle 4"/>
          <p:cNvSpPr/>
          <p:nvPr/>
        </p:nvSpPr>
        <p:spPr>
          <a:xfrm>
            <a:off x="228600" y="228600"/>
            <a:ext cx="8686800" cy="5693866"/>
          </a:xfrm>
          <a:prstGeom prst="rect">
            <a:avLst/>
          </a:prstGeom>
        </p:spPr>
        <p:txBody>
          <a:bodyPr wrap="square">
            <a:spAutoFit/>
          </a:bodyPr>
          <a:lstStyle/>
          <a:p>
            <a:pPr algn="just"/>
            <a:r>
              <a:rPr lang="en-US" sz="2800" b="1" dirty="0" smtClean="0">
                <a:solidFill>
                  <a:schemeClr val="bg2">
                    <a:lumMod val="75000"/>
                  </a:schemeClr>
                </a:solidFill>
                <a:latin typeface="Berlin Sans FB Demi" pitchFamily="34" charset="0"/>
              </a:rPr>
              <a:t>7. Maintenance and custody of child –</a:t>
            </a:r>
            <a:r>
              <a:rPr lang="en-US" sz="2800" b="1" dirty="0" smtClean="0">
                <a:solidFill>
                  <a:schemeClr val="bg1"/>
                </a:solidFill>
                <a:latin typeface="Berlin Sans FB Demi" pitchFamily="34" charset="0"/>
              </a:rPr>
              <a:t> </a:t>
            </a:r>
            <a:r>
              <a:rPr lang="en-US" sz="2800" dirty="0" smtClean="0">
                <a:solidFill>
                  <a:schemeClr val="bg1"/>
                </a:solidFill>
                <a:latin typeface="Berlin Sans FB Demi" pitchFamily="34" charset="0"/>
              </a:rPr>
              <a:t>Under Hindu Adoption and Maintenance Act 1956 the maintenance of the dependents is the responsibility of the parents, whether legitimate or illegitimate, till the son remains minor and daughter is unmarried.</a:t>
            </a:r>
          </a:p>
          <a:p>
            <a:pPr algn="just"/>
            <a:endParaRPr lang="en-US" sz="2800" b="1" dirty="0" smtClean="0">
              <a:solidFill>
                <a:schemeClr val="bg2">
                  <a:lumMod val="75000"/>
                </a:schemeClr>
              </a:solidFill>
              <a:latin typeface="Berlin Sans FB Demi" pitchFamily="34" charset="0"/>
            </a:endParaRPr>
          </a:p>
          <a:p>
            <a:pPr algn="just"/>
            <a:r>
              <a:rPr lang="en-US" sz="2800" b="1" dirty="0" smtClean="0">
                <a:solidFill>
                  <a:schemeClr val="bg2">
                    <a:lumMod val="75000"/>
                  </a:schemeClr>
                </a:solidFill>
                <a:latin typeface="Berlin Sans FB Demi" pitchFamily="34" charset="0"/>
              </a:rPr>
              <a:t>8. Insemination after the death of the husband –</a:t>
            </a:r>
            <a:r>
              <a:rPr lang="en-US" sz="2800" b="1" dirty="0" smtClean="0">
                <a:solidFill>
                  <a:schemeClr val="bg1"/>
                </a:solidFill>
                <a:latin typeface="Berlin Sans FB Demi" pitchFamily="34" charset="0"/>
              </a:rPr>
              <a:t> </a:t>
            </a:r>
            <a:r>
              <a:rPr lang="en-US" sz="2800" dirty="0" smtClean="0">
                <a:solidFill>
                  <a:schemeClr val="bg1"/>
                </a:solidFill>
                <a:latin typeface="Berlin Sans FB Demi" pitchFamily="34" charset="0"/>
              </a:rPr>
              <a:t>This is seen when semen of the husband is </a:t>
            </a:r>
            <a:r>
              <a:rPr lang="en-US" sz="2800" dirty="0" err="1" smtClean="0">
                <a:solidFill>
                  <a:schemeClr val="bg1"/>
                </a:solidFill>
                <a:latin typeface="Berlin Sans FB Demi" pitchFamily="34" charset="0"/>
              </a:rPr>
              <a:t>cryo</a:t>
            </a:r>
            <a:r>
              <a:rPr lang="en-US" sz="2800" dirty="0" smtClean="0">
                <a:solidFill>
                  <a:schemeClr val="bg1"/>
                </a:solidFill>
                <a:latin typeface="Berlin Sans FB Demi" pitchFamily="34" charset="0"/>
              </a:rPr>
              <a:t>-preserved by various methods and the women is inseminated after death of the husband. Such </a:t>
            </a:r>
            <a:r>
              <a:rPr lang="en-US" sz="2800" b="1" dirty="0" smtClean="0">
                <a:solidFill>
                  <a:schemeClr val="bg1"/>
                </a:solidFill>
                <a:latin typeface="Berlin Sans FB Demi" pitchFamily="34" charset="0"/>
              </a:rPr>
              <a:t>Posthumous child </a:t>
            </a:r>
            <a:r>
              <a:rPr lang="en-US" sz="2800" dirty="0" smtClean="0">
                <a:solidFill>
                  <a:schemeClr val="bg1"/>
                </a:solidFill>
                <a:latin typeface="Berlin Sans FB Demi" pitchFamily="34" charset="0"/>
              </a:rPr>
              <a:t>is said to be legitimate because the semen is of husband, although the complexity arises since conception is not during the continuance of marriage.</a:t>
            </a:r>
          </a:p>
        </p:txBody>
      </p:sp>
      <p:sp>
        <p:nvSpPr>
          <p:cNvPr id="6" name="Footer Placeholder 5"/>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ransition>
    <p:dissolv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endParaRPr lang="en-US" dirty="0"/>
          </a:p>
        </p:txBody>
      </p:sp>
      <p:pic>
        <p:nvPicPr>
          <p:cNvPr id="4" name="Picture 3" descr="J:\Download\IVF1_1_.jpg"/>
          <p:cNvPicPr/>
          <p:nvPr/>
        </p:nvPicPr>
        <p:blipFill>
          <a:blip r:embed="rId2"/>
          <a:srcRect/>
          <a:stretch>
            <a:fillRect/>
          </a:stretch>
        </p:blipFill>
        <p:spPr bwMode="auto">
          <a:xfrm>
            <a:off x="0" y="0"/>
            <a:ext cx="9143999" cy="6858000"/>
          </a:xfrm>
          <a:prstGeom prst="rect">
            <a:avLst/>
          </a:prstGeom>
          <a:noFill/>
          <a:ln w="9525">
            <a:noFill/>
            <a:miter lim="800000"/>
            <a:headEnd/>
            <a:tailEnd/>
          </a:ln>
        </p:spPr>
      </p:pic>
      <p:sp>
        <p:nvSpPr>
          <p:cNvPr id="5" name="Rectangle 4"/>
          <p:cNvSpPr/>
          <p:nvPr/>
        </p:nvSpPr>
        <p:spPr>
          <a:xfrm>
            <a:off x="228600" y="228601"/>
            <a:ext cx="8915400" cy="6124754"/>
          </a:xfrm>
          <a:prstGeom prst="rect">
            <a:avLst/>
          </a:prstGeom>
        </p:spPr>
        <p:txBody>
          <a:bodyPr wrap="square">
            <a:spAutoFit/>
          </a:bodyPr>
          <a:lstStyle/>
          <a:p>
            <a:r>
              <a:rPr lang="en-US" sz="2800" b="1" dirty="0" smtClean="0">
                <a:solidFill>
                  <a:schemeClr val="bg2">
                    <a:lumMod val="75000"/>
                  </a:schemeClr>
                </a:solidFill>
                <a:latin typeface="Berlin Sans FB Demi" pitchFamily="34" charset="0"/>
              </a:rPr>
              <a:t>9. Relation between AIH / AID child with subsequent Natural / Adopted child of same family - </a:t>
            </a:r>
            <a:r>
              <a:rPr lang="en-US" sz="2800" dirty="0" smtClean="0">
                <a:solidFill>
                  <a:schemeClr val="bg1"/>
                </a:solidFill>
                <a:latin typeface="Berlin Sans FB Demi" pitchFamily="34" charset="0"/>
              </a:rPr>
              <a:t>If the child is born of natural course some times after the birth of the child through AI, the status will remain same for AI child but the natural child born will remain legitimate.</a:t>
            </a:r>
          </a:p>
          <a:p>
            <a:endParaRPr lang="en-US" sz="2800" b="1" dirty="0" smtClean="0">
              <a:solidFill>
                <a:schemeClr val="bg1"/>
              </a:solidFill>
              <a:latin typeface="Berlin Sans FB Demi" pitchFamily="34" charset="0"/>
            </a:endParaRPr>
          </a:p>
          <a:p>
            <a:endParaRPr lang="en-US" sz="2800" b="1" dirty="0" smtClean="0">
              <a:solidFill>
                <a:schemeClr val="bg2">
                  <a:lumMod val="75000"/>
                </a:schemeClr>
              </a:solidFill>
              <a:latin typeface="Berlin Sans FB Demi" pitchFamily="34" charset="0"/>
            </a:endParaRPr>
          </a:p>
          <a:p>
            <a:r>
              <a:rPr lang="en-US" sz="2800" b="1" dirty="0" smtClean="0">
                <a:solidFill>
                  <a:schemeClr val="bg2">
                    <a:lumMod val="75000"/>
                  </a:schemeClr>
                </a:solidFill>
                <a:latin typeface="Berlin Sans FB Demi" pitchFamily="34" charset="0"/>
              </a:rPr>
              <a:t>10. Charge of Adultery </a:t>
            </a:r>
            <a:r>
              <a:rPr lang="en-US" sz="2800" dirty="0" smtClean="0">
                <a:solidFill>
                  <a:schemeClr val="bg2">
                    <a:lumMod val="75000"/>
                  </a:schemeClr>
                </a:solidFill>
                <a:latin typeface="Berlin Sans FB Demi" pitchFamily="34" charset="0"/>
              </a:rPr>
              <a:t>- </a:t>
            </a:r>
            <a:r>
              <a:rPr lang="en-US" sz="2800" dirty="0" smtClean="0">
                <a:solidFill>
                  <a:schemeClr val="bg1"/>
                </a:solidFill>
                <a:latin typeface="Berlin Sans FB Demi" pitchFamily="34" charset="0"/>
              </a:rPr>
              <a:t>AID does not amount to adultery, even if it was done without the consent of husband. For adultery to be committed both parties should be physically present and engage in sexual act and sexual union involving some degree of penetration of the female organ by the male organ should take place. AI is not equivalent to sexual intercourse.</a:t>
            </a:r>
            <a:endParaRPr lang="en-US" dirty="0" smtClean="0">
              <a:solidFill>
                <a:schemeClr val="bg1"/>
              </a:solidFill>
              <a:latin typeface="Berlin Sans FB Demi" pitchFamily="34" charset="0"/>
            </a:endParaRPr>
          </a:p>
        </p:txBody>
      </p:sp>
      <p:sp>
        <p:nvSpPr>
          <p:cNvPr id="6" name="Footer Placeholder 5"/>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ransition>
    <p:dissolv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endParaRPr lang="en-US" dirty="0"/>
          </a:p>
        </p:txBody>
      </p:sp>
      <p:pic>
        <p:nvPicPr>
          <p:cNvPr id="4" name="Picture 3" descr="J:\Download\IVF1_1_.jpg"/>
          <p:cNvPicPr/>
          <p:nvPr/>
        </p:nvPicPr>
        <p:blipFill>
          <a:blip r:embed="rId2"/>
          <a:srcRect/>
          <a:stretch>
            <a:fillRect/>
          </a:stretch>
        </p:blipFill>
        <p:spPr bwMode="auto">
          <a:xfrm>
            <a:off x="0" y="0"/>
            <a:ext cx="9143999" cy="6858000"/>
          </a:xfrm>
          <a:prstGeom prst="rect">
            <a:avLst/>
          </a:prstGeom>
          <a:noFill/>
          <a:ln w="9525">
            <a:noFill/>
            <a:miter lim="800000"/>
            <a:headEnd/>
            <a:tailEnd/>
          </a:ln>
        </p:spPr>
      </p:pic>
      <p:sp>
        <p:nvSpPr>
          <p:cNvPr id="5" name="Rectangle 4"/>
          <p:cNvSpPr/>
          <p:nvPr/>
        </p:nvSpPr>
        <p:spPr>
          <a:xfrm>
            <a:off x="152400" y="1"/>
            <a:ext cx="8839200" cy="6494085"/>
          </a:xfrm>
          <a:prstGeom prst="rect">
            <a:avLst/>
          </a:prstGeom>
        </p:spPr>
        <p:txBody>
          <a:bodyPr wrap="square">
            <a:spAutoFit/>
          </a:bodyPr>
          <a:lstStyle/>
          <a:p>
            <a:pPr algn="just"/>
            <a:r>
              <a:rPr lang="en-US" sz="3200" b="1" dirty="0" smtClean="0">
                <a:solidFill>
                  <a:srgbClr val="FFFF00"/>
                </a:solidFill>
                <a:latin typeface="Berlin Sans FB Demi" pitchFamily="34" charset="0"/>
              </a:rPr>
              <a:t>Under section 497 of IPC 1860 </a:t>
            </a:r>
            <a:r>
              <a:rPr lang="en-US" sz="3200" dirty="0" smtClean="0">
                <a:solidFill>
                  <a:schemeClr val="bg1"/>
                </a:solidFill>
                <a:latin typeface="Berlin Sans FB Demi" pitchFamily="34" charset="0"/>
              </a:rPr>
              <a:t>, sexual intercourse with a person who is or whom he knows or has reason to believe to be wife of another person without the consent or connivance of that man. For the charge of adultery two things must be proved, sexual intercourse took place with another person's wife and no consent or connivance from another man was granted.</a:t>
            </a:r>
          </a:p>
          <a:p>
            <a:pPr algn="just"/>
            <a:endParaRPr lang="en-US" sz="3200" b="1" dirty="0" smtClean="0">
              <a:solidFill>
                <a:schemeClr val="bg1"/>
              </a:solidFill>
              <a:latin typeface="Berlin Sans FB Demi" pitchFamily="34" charset="0"/>
            </a:endParaRPr>
          </a:p>
          <a:p>
            <a:pPr algn="just"/>
            <a:r>
              <a:rPr lang="en-US" sz="3200" b="1" dirty="0" smtClean="0">
                <a:solidFill>
                  <a:schemeClr val="bg2">
                    <a:lumMod val="75000"/>
                  </a:schemeClr>
                </a:solidFill>
                <a:latin typeface="Berlin Sans FB Demi" pitchFamily="34" charset="0"/>
              </a:rPr>
              <a:t>11. </a:t>
            </a:r>
            <a:r>
              <a:rPr lang="en-US" sz="3200" b="1" dirty="0" err="1" smtClean="0">
                <a:solidFill>
                  <a:schemeClr val="bg2">
                    <a:lumMod val="75000"/>
                  </a:schemeClr>
                </a:solidFill>
                <a:latin typeface="Berlin Sans FB Demi" pitchFamily="34" charset="0"/>
              </a:rPr>
              <a:t>Incestous</a:t>
            </a:r>
            <a:r>
              <a:rPr lang="en-US" sz="3200" b="1" dirty="0" smtClean="0">
                <a:solidFill>
                  <a:schemeClr val="bg2">
                    <a:lumMod val="75000"/>
                  </a:schemeClr>
                </a:solidFill>
                <a:latin typeface="Berlin Sans FB Demi" pitchFamily="34" charset="0"/>
              </a:rPr>
              <a:t> relationship – </a:t>
            </a:r>
            <a:r>
              <a:rPr lang="en-US" sz="3200" dirty="0" smtClean="0">
                <a:solidFill>
                  <a:schemeClr val="bg1"/>
                </a:solidFill>
                <a:latin typeface="Berlin Sans FB Demi" pitchFamily="34" charset="0"/>
              </a:rPr>
              <a:t>There is high risk of such relationship between naturally born child and child born out of AID of the same parent.</a:t>
            </a:r>
          </a:p>
        </p:txBody>
      </p:sp>
      <p:sp>
        <p:nvSpPr>
          <p:cNvPr id="6" name="Footer Placeholder 5"/>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ransition>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Oval 3"/>
          <p:cNvSpPr/>
          <p:nvPr/>
        </p:nvSpPr>
        <p:spPr>
          <a:xfrm>
            <a:off x="0" y="0"/>
            <a:ext cx="9144000" cy="685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dirty="0" smtClean="0">
                <a:latin typeface="Berlin Sans FB Demi" pitchFamily="34" charset="0"/>
              </a:rPr>
              <a:t>COUNSELLING  </a:t>
            </a:r>
            <a:endParaRPr lang="en-US" sz="7200" dirty="0">
              <a:latin typeface="Berlin Sans FB Demi" pitchFamily="34" charset="0"/>
            </a:endParaRPr>
          </a:p>
        </p:txBody>
      </p:sp>
      <p:sp>
        <p:nvSpPr>
          <p:cNvPr id="5" name="Footer Placeholder 4"/>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80">
                                          <p:stCondLst>
                                            <p:cond delay="0"/>
                                          </p:stCondLst>
                                        </p:cTn>
                                        <p:tgtEl>
                                          <p:spTgt spid="4">
                                            <p:txEl>
                                              <p:pRg st="0" end="0"/>
                                            </p:txEl>
                                          </p:spTgt>
                                        </p:tgtEl>
                                      </p:cBhvr>
                                    </p:animEffect>
                                    <p:anim calcmode="lin" valueType="num">
                                      <p:cBhvr>
                                        <p:cTn id="8" dur="1822" tmFilter="0,0; 0.14,0.36; 0.43,0.73; 0.71,0.91; 1.0,1.0">
                                          <p:stCondLst>
                                            <p:cond delay="0"/>
                                          </p:stCondLst>
                                        </p:cTn>
                                        <p:tgtEl>
                                          <p:spTgt spid="4">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xEl>
                                              <p:pRg st="0" end="0"/>
                                            </p:txEl>
                                          </p:spTgt>
                                        </p:tgtEl>
                                      </p:cBhvr>
                                      <p:to x="100000" y="60000"/>
                                    </p:animScale>
                                    <p:animScale>
                                      <p:cBhvr>
                                        <p:cTn id="14" dur="166" decel="50000">
                                          <p:stCondLst>
                                            <p:cond delay="676"/>
                                          </p:stCondLst>
                                        </p:cTn>
                                        <p:tgtEl>
                                          <p:spTgt spid="4">
                                            <p:txEl>
                                              <p:pRg st="0" end="0"/>
                                            </p:txEl>
                                          </p:spTgt>
                                        </p:tgtEl>
                                      </p:cBhvr>
                                      <p:to x="100000" y="100000"/>
                                    </p:animScale>
                                    <p:animScale>
                                      <p:cBhvr>
                                        <p:cTn id="15" dur="26">
                                          <p:stCondLst>
                                            <p:cond delay="1312"/>
                                          </p:stCondLst>
                                        </p:cTn>
                                        <p:tgtEl>
                                          <p:spTgt spid="4">
                                            <p:txEl>
                                              <p:pRg st="0" end="0"/>
                                            </p:txEl>
                                          </p:spTgt>
                                        </p:tgtEl>
                                      </p:cBhvr>
                                      <p:to x="100000" y="80000"/>
                                    </p:animScale>
                                    <p:animScale>
                                      <p:cBhvr>
                                        <p:cTn id="16" dur="166" decel="50000">
                                          <p:stCondLst>
                                            <p:cond delay="1338"/>
                                          </p:stCondLst>
                                        </p:cTn>
                                        <p:tgtEl>
                                          <p:spTgt spid="4">
                                            <p:txEl>
                                              <p:pRg st="0" end="0"/>
                                            </p:txEl>
                                          </p:spTgt>
                                        </p:tgtEl>
                                      </p:cBhvr>
                                      <p:to x="100000" y="100000"/>
                                    </p:animScale>
                                    <p:animScale>
                                      <p:cBhvr>
                                        <p:cTn id="17" dur="26">
                                          <p:stCondLst>
                                            <p:cond delay="1642"/>
                                          </p:stCondLst>
                                        </p:cTn>
                                        <p:tgtEl>
                                          <p:spTgt spid="4">
                                            <p:txEl>
                                              <p:pRg st="0" end="0"/>
                                            </p:txEl>
                                          </p:spTgt>
                                        </p:tgtEl>
                                      </p:cBhvr>
                                      <p:to x="100000" y="90000"/>
                                    </p:animScale>
                                    <p:animScale>
                                      <p:cBhvr>
                                        <p:cTn id="18" dur="166" decel="50000">
                                          <p:stCondLst>
                                            <p:cond delay="1668"/>
                                          </p:stCondLst>
                                        </p:cTn>
                                        <p:tgtEl>
                                          <p:spTgt spid="4">
                                            <p:txEl>
                                              <p:pRg st="0" end="0"/>
                                            </p:txEl>
                                          </p:spTgt>
                                        </p:tgtEl>
                                      </p:cBhvr>
                                      <p:to x="100000" y="100000"/>
                                    </p:animScale>
                                    <p:animScale>
                                      <p:cBhvr>
                                        <p:cTn id="19" dur="26">
                                          <p:stCondLst>
                                            <p:cond delay="1808"/>
                                          </p:stCondLst>
                                        </p:cTn>
                                        <p:tgtEl>
                                          <p:spTgt spid="4">
                                            <p:txEl>
                                              <p:pRg st="0" end="0"/>
                                            </p:txEl>
                                          </p:spTgt>
                                        </p:tgtEl>
                                      </p:cBhvr>
                                      <p:to x="100000" y="95000"/>
                                    </p:animScale>
                                    <p:animScale>
                                      <p:cBhvr>
                                        <p:cTn id="20" dur="166" decel="50000">
                                          <p:stCondLst>
                                            <p:cond delay="1834"/>
                                          </p:stCondLst>
                                        </p:cTn>
                                        <p:tgtEl>
                                          <p:spTgt spid="4">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Counseling for  infertility patient</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buNone/>
            </a:pPr>
            <a:endParaRPr lang="en-US" dirty="0"/>
          </a:p>
        </p:txBody>
      </p:sp>
      <p:pic>
        <p:nvPicPr>
          <p:cNvPr id="4" name="Picture 3" descr="J:\Download\IVF1_1_.jpg"/>
          <p:cNvPicPr/>
          <p:nvPr/>
        </p:nvPicPr>
        <p:blipFill>
          <a:blip r:embed="rId2"/>
          <a:srcRect/>
          <a:stretch>
            <a:fillRect/>
          </a:stretch>
        </p:blipFill>
        <p:spPr bwMode="auto">
          <a:xfrm>
            <a:off x="0" y="0"/>
            <a:ext cx="9143999" cy="6858000"/>
          </a:xfrm>
          <a:prstGeom prst="rect">
            <a:avLst/>
          </a:prstGeom>
          <a:noFill/>
          <a:ln w="9525">
            <a:noFill/>
            <a:miter lim="800000"/>
            <a:headEnd/>
            <a:tailEnd/>
          </a:ln>
        </p:spPr>
      </p:pic>
      <p:sp>
        <p:nvSpPr>
          <p:cNvPr id="5" name="Rectangle 4"/>
          <p:cNvSpPr/>
          <p:nvPr/>
        </p:nvSpPr>
        <p:spPr>
          <a:xfrm>
            <a:off x="0" y="0"/>
            <a:ext cx="9144000" cy="6740307"/>
          </a:xfrm>
          <a:prstGeom prst="rect">
            <a:avLst/>
          </a:prstGeom>
        </p:spPr>
        <p:txBody>
          <a:bodyPr wrap="square">
            <a:spAutoFit/>
          </a:bodyPr>
          <a:lstStyle/>
          <a:p>
            <a:r>
              <a:rPr lang="en-US" sz="5400" dirty="0" smtClean="0">
                <a:blipFill>
                  <a:blip r:embed="rId3"/>
                  <a:tile tx="0" ty="0" sx="100000" sy="100000" flip="none" algn="tl"/>
                </a:blipFill>
                <a:latin typeface="Berlin Sans FB Demi" pitchFamily="34" charset="0"/>
              </a:rPr>
              <a:t>A person suffering from infertility will face complex issues which span biological, psychological, social and ethical domains. Discussion of these issues in a counseling context is often beneficial for patients.</a:t>
            </a:r>
          </a:p>
        </p:txBody>
      </p:sp>
      <p:sp>
        <p:nvSpPr>
          <p:cNvPr id="6" name="Footer Placeholder 5"/>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ransition>
    <p:wedg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J:\Download\IVF1_1_.jpg"/>
          <p:cNvPicPr>
            <a:picLocks noGrp="1"/>
          </p:cNvPicPr>
          <p:nvPr>
            <p:ph idx="1"/>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 name="Rectangle 4"/>
          <p:cNvSpPr/>
          <p:nvPr/>
        </p:nvSpPr>
        <p:spPr>
          <a:xfrm>
            <a:off x="0" y="0"/>
            <a:ext cx="9144000" cy="6740307"/>
          </a:xfrm>
          <a:prstGeom prst="rect">
            <a:avLst/>
          </a:prstGeom>
        </p:spPr>
        <p:txBody>
          <a:bodyPr wrap="square">
            <a:spAutoFit/>
          </a:bodyPr>
          <a:lstStyle/>
          <a:p>
            <a:pPr algn="just"/>
            <a:r>
              <a:rPr lang="en-US" sz="3600" b="1" dirty="0" smtClean="0">
                <a:solidFill>
                  <a:schemeClr val="bg2">
                    <a:lumMod val="75000"/>
                  </a:schemeClr>
                </a:solidFill>
                <a:latin typeface="Berlin Sans FB Demi" pitchFamily="34" charset="0"/>
              </a:rPr>
              <a:t>Purpose </a:t>
            </a:r>
            <a:endParaRPr lang="en-US" sz="3600" dirty="0" smtClean="0">
              <a:solidFill>
                <a:schemeClr val="bg2">
                  <a:lumMod val="75000"/>
                </a:schemeClr>
              </a:solidFill>
              <a:latin typeface="Berlin Sans FB Demi" pitchFamily="34" charset="0"/>
            </a:endParaRPr>
          </a:p>
          <a:p>
            <a:pPr lvl="0" algn="just">
              <a:buFont typeface="Wingdings" pitchFamily="2" charset="2"/>
              <a:buChar char="§"/>
            </a:pPr>
            <a:r>
              <a:rPr lang="en-US" sz="3600" dirty="0" smtClean="0">
                <a:solidFill>
                  <a:schemeClr val="bg1"/>
                </a:solidFill>
                <a:latin typeface="Berlin Sans FB Demi" pitchFamily="34" charset="0"/>
              </a:rPr>
              <a:t>The aims of counseling are to explore, understand and resolve issues arising from infertility and infertility treatment and to clarify ways of dealing with the problem more effectively. </a:t>
            </a:r>
          </a:p>
          <a:p>
            <a:pPr lvl="0" algn="just">
              <a:buFont typeface="Wingdings" pitchFamily="2" charset="2"/>
              <a:buChar char="§"/>
            </a:pPr>
            <a:endParaRPr lang="en-US" sz="3600" dirty="0" smtClean="0">
              <a:solidFill>
                <a:schemeClr val="bg1"/>
              </a:solidFill>
              <a:latin typeface="Berlin Sans FB Demi" pitchFamily="34" charset="0"/>
            </a:endParaRPr>
          </a:p>
          <a:p>
            <a:pPr lvl="0" algn="just">
              <a:buFont typeface="Wingdings" pitchFamily="2" charset="2"/>
              <a:buChar char="§"/>
            </a:pPr>
            <a:r>
              <a:rPr lang="en-US" sz="3600" dirty="0" smtClean="0">
                <a:solidFill>
                  <a:schemeClr val="bg1"/>
                </a:solidFill>
                <a:latin typeface="Berlin Sans FB Demi" pitchFamily="34" charset="0"/>
              </a:rPr>
              <a:t>To help make decisions regarding the continuation or termination of treatment.</a:t>
            </a:r>
          </a:p>
          <a:p>
            <a:pPr lvl="0" algn="just">
              <a:buFont typeface="Wingdings" pitchFamily="2" charset="2"/>
              <a:buChar char="§"/>
            </a:pPr>
            <a:endParaRPr lang="en-US" sz="3600" dirty="0" smtClean="0">
              <a:solidFill>
                <a:schemeClr val="bg1"/>
              </a:solidFill>
              <a:latin typeface="Berlin Sans FB Demi" pitchFamily="34" charset="0"/>
            </a:endParaRPr>
          </a:p>
          <a:p>
            <a:pPr lvl="0" algn="just">
              <a:buFont typeface="Wingdings" pitchFamily="2" charset="2"/>
              <a:buChar char="§"/>
            </a:pPr>
            <a:r>
              <a:rPr lang="en-US" sz="3600" dirty="0" smtClean="0">
                <a:solidFill>
                  <a:schemeClr val="bg1"/>
                </a:solidFill>
                <a:latin typeface="Berlin Sans FB Demi" pitchFamily="34" charset="0"/>
              </a:rPr>
              <a:t>It may be used to discuss alternatives to parenthood such as adoption </a:t>
            </a:r>
          </a:p>
        </p:txBody>
      </p:sp>
      <p:sp>
        <p:nvSpPr>
          <p:cNvPr id="6" name="Footer Placeholder 5"/>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ransition>
    <p:pull dir="d"/>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buNone/>
            </a:pPr>
            <a:r>
              <a:rPr lang="en-US" b="1" dirty="0" smtClean="0"/>
              <a:t> </a:t>
            </a:r>
            <a:endParaRPr lang="en-US" dirty="0" smtClean="0"/>
          </a:p>
          <a:p>
            <a:endParaRPr lang="en-US" dirty="0"/>
          </a:p>
        </p:txBody>
      </p:sp>
      <p:pic>
        <p:nvPicPr>
          <p:cNvPr id="4" name="Picture 3" descr="J:\Download\IVF1_1_.jpg"/>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 name="Rectangle 4"/>
          <p:cNvSpPr/>
          <p:nvPr/>
        </p:nvSpPr>
        <p:spPr>
          <a:xfrm>
            <a:off x="228600" y="990600"/>
            <a:ext cx="8763000" cy="4031873"/>
          </a:xfrm>
          <a:prstGeom prst="rect">
            <a:avLst/>
          </a:prstGeom>
        </p:spPr>
        <p:txBody>
          <a:bodyPr wrap="square">
            <a:spAutoFit/>
          </a:bodyPr>
          <a:lstStyle/>
          <a:p>
            <a:pPr lvl="0" algn="just"/>
            <a:r>
              <a:rPr lang="en-US" sz="3200" b="1" dirty="0" smtClean="0">
                <a:solidFill>
                  <a:schemeClr val="bg1"/>
                </a:solidFill>
                <a:latin typeface="Berlin Sans FB Demi" pitchFamily="34" charset="0"/>
              </a:rPr>
              <a:t>Information gathering and analysis and implications and decision-making counseling : </a:t>
            </a:r>
            <a:r>
              <a:rPr lang="en-US" sz="3200" dirty="0" smtClean="0">
                <a:solidFill>
                  <a:schemeClr val="bg1"/>
                </a:solidFill>
                <a:latin typeface="Berlin Sans FB Demi" pitchFamily="34" charset="0"/>
              </a:rPr>
              <a:t>Providing sufficient information about the medical aspects of the treatment is primary responsibility. Counseling which focuses on information and implications should assist the patient in making decisions about the most appropriate course of action.</a:t>
            </a:r>
          </a:p>
        </p:txBody>
      </p:sp>
      <p:sp>
        <p:nvSpPr>
          <p:cNvPr id="6" name="Rectangle 5"/>
          <p:cNvSpPr/>
          <p:nvPr/>
        </p:nvSpPr>
        <p:spPr>
          <a:xfrm>
            <a:off x="381000" y="304800"/>
            <a:ext cx="8458200" cy="707886"/>
          </a:xfrm>
          <a:prstGeom prst="rect">
            <a:avLst/>
          </a:prstGeom>
        </p:spPr>
        <p:txBody>
          <a:bodyPr wrap="square">
            <a:spAutoFit/>
          </a:bodyPr>
          <a:lstStyle/>
          <a:p>
            <a:r>
              <a:rPr lang="en-US" sz="4000" b="1" dirty="0" smtClean="0">
                <a:solidFill>
                  <a:schemeClr val="bg2">
                    <a:lumMod val="50000"/>
                  </a:schemeClr>
                </a:solidFill>
                <a:latin typeface="Berlin Sans FB Demi" pitchFamily="34" charset="0"/>
              </a:rPr>
              <a:t>Tasks of counseling</a:t>
            </a:r>
            <a:endParaRPr lang="en-US" sz="4000" dirty="0">
              <a:solidFill>
                <a:schemeClr val="bg2">
                  <a:lumMod val="50000"/>
                </a:schemeClr>
              </a:solidFill>
              <a:latin typeface="Berlin Sans FB Demi" pitchFamily="34" charset="0"/>
            </a:endParaRPr>
          </a:p>
        </p:txBody>
      </p:sp>
      <p:sp>
        <p:nvSpPr>
          <p:cNvPr id="7" name="Footer Placeholder 6"/>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ransition>
    <p:pull dir="d"/>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endParaRPr lang="en-US" dirty="0"/>
          </a:p>
        </p:txBody>
      </p:sp>
      <p:pic>
        <p:nvPicPr>
          <p:cNvPr id="4" name="Picture 3" descr="J:\Download\IVF1_1_.jpg"/>
          <p:cNvPicPr/>
          <p:nvPr/>
        </p:nvPicPr>
        <p:blipFill>
          <a:blip r:embed="rId2"/>
          <a:srcRect/>
          <a:stretch>
            <a:fillRect/>
          </a:stretch>
        </p:blipFill>
        <p:spPr bwMode="auto">
          <a:xfrm>
            <a:off x="0" y="0"/>
            <a:ext cx="9143999" cy="6858000"/>
          </a:xfrm>
          <a:prstGeom prst="rect">
            <a:avLst/>
          </a:prstGeom>
          <a:noFill/>
          <a:ln w="9525">
            <a:noFill/>
            <a:miter lim="800000"/>
            <a:headEnd/>
            <a:tailEnd/>
          </a:ln>
        </p:spPr>
      </p:pic>
      <p:sp>
        <p:nvSpPr>
          <p:cNvPr id="5" name="Rectangle 4"/>
          <p:cNvSpPr/>
          <p:nvPr/>
        </p:nvSpPr>
        <p:spPr>
          <a:xfrm>
            <a:off x="0" y="0"/>
            <a:ext cx="9144000" cy="6740307"/>
          </a:xfrm>
          <a:prstGeom prst="rect">
            <a:avLst/>
          </a:prstGeom>
        </p:spPr>
        <p:txBody>
          <a:bodyPr wrap="square">
            <a:spAutoFit/>
          </a:bodyPr>
          <a:lstStyle/>
          <a:p>
            <a:pPr lvl="0" algn="just"/>
            <a:r>
              <a:rPr lang="en-US" sz="3600" b="1" dirty="0" smtClean="0">
                <a:solidFill>
                  <a:schemeClr val="bg2">
                    <a:lumMod val="75000"/>
                  </a:schemeClr>
                </a:solidFill>
                <a:latin typeface="Berlin Sans FB Demi" pitchFamily="34" charset="0"/>
              </a:rPr>
              <a:t>Support counseling</a:t>
            </a:r>
            <a:r>
              <a:rPr lang="en-US" sz="3600" dirty="0" smtClean="0">
                <a:solidFill>
                  <a:schemeClr val="bg2">
                    <a:lumMod val="75000"/>
                  </a:schemeClr>
                </a:solidFill>
                <a:latin typeface="Berlin Sans FB Demi" pitchFamily="34" charset="0"/>
              </a:rPr>
              <a:t> : </a:t>
            </a:r>
          </a:p>
          <a:p>
            <a:pPr lvl="0" algn="just"/>
            <a:endParaRPr lang="en-US" sz="3600" dirty="0" smtClean="0">
              <a:latin typeface="Berlin Sans FB Demi" pitchFamily="34" charset="0"/>
            </a:endParaRPr>
          </a:p>
          <a:p>
            <a:pPr lvl="0" algn="just"/>
            <a:r>
              <a:rPr lang="en-US" sz="3600" dirty="0" smtClean="0">
                <a:solidFill>
                  <a:schemeClr val="bg1"/>
                </a:solidFill>
                <a:latin typeface="Berlin Sans FB Demi" pitchFamily="34" charset="0"/>
              </a:rPr>
              <a:t>Support </a:t>
            </a:r>
            <a:r>
              <a:rPr lang="en-US" sz="3600" dirty="0" err="1" smtClean="0">
                <a:solidFill>
                  <a:schemeClr val="bg1"/>
                </a:solidFill>
                <a:latin typeface="Berlin Sans FB Demi" pitchFamily="34" charset="0"/>
              </a:rPr>
              <a:t>counselling</a:t>
            </a:r>
            <a:r>
              <a:rPr lang="en-US" sz="3600" dirty="0" smtClean="0">
                <a:solidFill>
                  <a:schemeClr val="bg1"/>
                </a:solidFill>
                <a:latin typeface="Berlin Sans FB Demi" pitchFamily="34" charset="0"/>
              </a:rPr>
              <a:t> aims to give emotional support to patients experiencing distress. Distress can be caused by the frustration of the desire for a child, social and family pressure as well as by the reproductive technology employed and its limited success rate. Such distress motivates the need for emotional support from many sources (such as family members, partner, support groups).</a:t>
            </a:r>
          </a:p>
        </p:txBody>
      </p:sp>
      <p:sp>
        <p:nvSpPr>
          <p:cNvPr id="6" name="Footer Placeholder 5"/>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ransition>
    <p:pull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smtClean="0"/>
              <a:t>Ms. Rachana Joshi, Assistant Professor, Sumandeep Nursing College</a:t>
            </a:r>
            <a:endParaRPr lang="en-US"/>
          </a:p>
        </p:txBody>
      </p:sp>
      <p:pic>
        <p:nvPicPr>
          <p:cNvPr id="6" name="Picture 5" descr="J:\Download\IVF1_1_.jpg"/>
          <p:cNvPicPr/>
          <p:nvPr/>
        </p:nvPicPr>
        <p:blipFill>
          <a:blip r:embed="rId2"/>
          <a:srcRect/>
          <a:stretch>
            <a:fillRect/>
          </a:stretch>
        </p:blipFill>
        <p:spPr bwMode="auto">
          <a:xfrm>
            <a:off x="1" y="0"/>
            <a:ext cx="9144000" cy="7315200"/>
          </a:xfrm>
          <a:prstGeom prst="rect">
            <a:avLst/>
          </a:prstGeom>
          <a:noFill/>
          <a:ln w="9525">
            <a:noFill/>
            <a:miter lim="800000"/>
            <a:headEnd/>
            <a:tailEnd/>
          </a:ln>
        </p:spPr>
      </p:pic>
      <p:sp>
        <p:nvSpPr>
          <p:cNvPr id="8" name="Rectangle 7"/>
          <p:cNvSpPr/>
          <p:nvPr/>
        </p:nvSpPr>
        <p:spPr>
          <a:xfrm>
            <a:off x="609600" y="990600"/>
            <a:ext cx="8382000" cy="5632311"/>
          </a:xfrm>
          <a:prstGeom prst="rect">
            <a:avLst/>
          </a:prstGeom>
        </p:spPr>
        <p:txBody>
          <a:bodyPr wrap="square">
            <a:spAutoFit/>
          </a:bodyPr>
          <a:lstStyle/>
          <a:p>
            <a:pPr>
              <a:lnSpc>
                <a:spcPct val="90000"/>
              </a:lnSpc>
              <a:buFont typeface="Wingdings" pitchFamily="2" charset="2"/>
              <a:buChar char="Ø"/>
            </a:pPr>
            <a:r>
              <a:rPr lang="en-US" sz="4000" dirty="0" smtClean="0">
                <a:solidFill>
                  <a:schemeClr val="bg1"/>
                </a:solidFill>
                <a:latin typeface="Berlin Sans FB" pitchFamily="34" charset="0"/>
              </a:rPr>
              <a:t>Women with tubal diseases</a:t>
            </a:r>
          </a:p>
          <a:p>
            <a:pPr>
              <a:lnSpc>
                <a:spcPct val="90000"/>
              </a:lnSpc>
              <a:buFont typeface="Wingdings" pitchFamily="2" charset="2"/>
              <a:buChar char="Ø"/>
            </a:pPr>
            <a:r>
              <a:rPr lang="en-US" sz="4000" dirty="0" smtClean="0">
                <a:solidFill>
                  <a:schemeClr val="bg1"/>
                </a:solidFill>
                <a:latin typeface="Berlin Sans FB" pitchFamily="34" charset="0"/>
              </a:rPr>
              <a:t>Unexplained infertility</a:t>
            </a:r>
          </a:p>
          <a:p>
            <a:pPr>
              <a:lnSpc>
                <a:spcPct val="90000"/>
              </a:lnSpc>
              <a:buFont typeface="Wingdings" pitchFamily="2" charset="2"/>
              <a:buChar char="Ø"/>
            </a:pPr>
            <a:r>
              <a:rPr lang="en-US" sz="4000" dirty="0" smtClean="0">
                <a:solidFill>
                  <a:schemeClr val="bg1"/>
                </a:solidFill>
                <a:latin typeface="Berlin Sans FB" pitchFamily="34" charset="0"/>
              </a:rPr>
              <a:t>Endometriosis</a:t>
            </a:r>
          </a:p>
          <a:p>
            <a:pPr>
              <a:lnSpc>
                <a:spcPct val="90000"/>
              </a:lnSpc>
              <a:buFont typeface="Wingdings" pitchFamily="2" charset="2"/>
              <a:buChar char="Ø"/>
            </a:pPr>
            <a:r>
              <a:rPr lang="en-US" sz="4000" dirty="0" smtClean="0">
                <a:solidFill>
                  <a:schemeClr val="bg1"/>
                </a:solidFill>
                <a:latin typeface="Berlin Sans FB" pitchFamily="34" charset="0"/>
              </a:rPr>
              <a:t>Immunologic causes for infertility</a:t>
            </a:r>
          </a:p>
          <a:p>
            <a:pPr>
              <a:lnSpc>
                <a:spcPct val="90000"/>
              </a:lnSpc>
              <a:buFont typeface="Wingdings" pitchFamily="2" charset="2"/>
              <a:buChar char="Ø"/>
            </a:pPr>
            <a:r>
              <a:rPr lang="en-US" sz="4000" dirty="0" smtClean="0">
                <a:solidFill>
                  <a:schemeClr val="bg1"/>
                </a:solidFill>
                <a:latin typeface="Berlin Sans FB" pitchFamily="34" charset="0"/>
              </a:rPr>
              <a:t>Women with premature ovarian failure</a:t>
            </a:r>
          </a:p>
          <a:p>
            <a:pPr>
              <a:lnSpc>
                <a:spcPct val="90000"/>
              </a:lnSpc>
              <a:buFont typeface="Wingdings" pitchFamily="2" charset="2"/>
              <a:buChar char="Ø"/>
            </a:pPr>
            <a:r>
              <a:rPr lang="en-US" sz="4000" dirty="0" smtClean="0">
                <a:solidFill>
                  <a:schemeClr val="bg1"/>
                </a:solidFill>
                <a:latin typeface="Berlin Sans FB" pitchFamily="34" charset="0"/>
              </a:rPr>
              <a:t>Individuals with male factor infertility (e.g., abnormalities in sperm production, function or transport or prior vasectomy) </a:t>
            </a:r>
          </a:p>
        </p:txBody>
      </p:sp>
      <p:sp>
        <p:nvSpPr>
          <p:cNvPr id="9" name="Rectangle 8"/>
          <p:cNvSpPr/>
          <p:nvPr/>
        </p:nvSpPr>
        <p:spPr>
          <a:xfrm>
            <a:off x="1447800" y="304800"/>
            <a:ext cx="5334000" cy="584775"/>
          </a:xfrm>
          <a:prstGeom prst="rect">
            <a:avLst/>
          </a:prstGeom>
        </p:spPr>
        <p:txBody>
          <a:bodyPr wrap="square">
            <a:spAutoFit/>
          </a:bodyPr>
          <a:lstStyle/>
          <a:p>
            <a:r>
              <a:rPr lang="en-US" sz="3200" dirty="0" smtClean="0">
                <a:solidFill>
                  <a:schemeClr val="bg2">
                    <a:lumMod val="90000"/>
                  </a:schemeClr>
                </a:solidFill>
                <a:latin typeface="Berlin Sans FB Demi" pitchFamily="34" charset="0"/>
              </a:rPr>
              <a:t>Who is eligible for ART ?</a:t>
            </a:r>
            <a:endParaRPr lang="en-US" sz="3200" dirty="0">
              <a:solidFill>
                <a:schemeClr val="bg2">
                  <a:lumMod val="90000"/>
                </a:schemeClr>
              </a:solidFill>
              <a:latin typeface="Berlin Sans FB Demi" pitchFamily="34" charset="0"/>
            </a:endParaRP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p:cTn id="7" dur="1000" fill="hold"/>
                                        <p:tgtEl>
                                          <p:spTgt spid="9">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9">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Effect transition="in" filter="blinds(horizontal)">
                                      <p:cBhvr>
                                        <p:cTn id="14" dur="500"/>
                                        <p:tgtEl>
                                          <p:spTgt spid="8">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8">
                                            <p:txEl>
                                              <p:pRg st="1" end="1"/>
                                            </p:txEl>
                                          </p:spTgt>
                                        </p:tgtEl>
                                        <p:attrNameLst>
                                          <p:attrName>style.visibility</p:attrName>
                                        </p:attrNameLst>
                                      </p:cBhvr>
                                      <p:to>
                                        <p:strVal val="visible"/>
                                      </p:to>
                                    </p:set>
                                    <p:animEffect transition="in" filter="blinds(horizontal)">
                                      <p:cBhvr>
                                        <p:cTn id="19" dur="500"/>
                                        <p:tgtEl>
                                          <p:spTgt spid="8">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8">
                                            <p:txEl>
                                              <p:pRg st="2" end="2"/>
                                            </p:txEl>
                                          </p:spTgt>
                                        </p:tgtEl>
                                        <p:attrNameLst>
                                          <p:attrName>style.visibility</p:attrName>
                                        </p:attrNameLst>
                                      </p:cBhvr>
                                      <p:to>
                                        <p:strVal val="visible"/>
                                      </p:to>
                                    </p:set>
                                    <p:animEffect transition="in" filter="blinds(horizontal)">
                                      <p:cBhvr>
                                        <p:cTn id="24" dur="500"/>
                                        <p:tgtEl>
                                          <p:spTgt spid="8">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nodeType="clickEffect">
                                  <p:stCondLst>
                                    <p:cond delay="0"/>
                                  </p:stCondLst>
                                  <p:childTnLst>
                                    <p:set>
                                      <p:cBhvr>
                                        <p:cTn id="28" dur="1" fill="hold">
                                          <p:stCondLst>
                                            <p:cond delay="0"/>
                                          </p:stCondLst>
                                        </p:cTn>
                                        <p:tgtEl>
                                          <p:spTgt spid="8">
                                            <p:txEl>
                                              <p:pRg st="3" end="3"/>
                                            </p:txEl>
                                          </p:spTgt>
                                        </p:tgtEl>
                                        <p:attrNameLst>
                                          <p:attrName>style.visibility</p:attrName>
                                        </p:attrNameLst>
                                      </p:cBhvr>
                                      <p:to>
                                        <p:strVal val="visible"/>
                                      </p:to>
                                    </p:set>
                                    <p:animEffect transition="in" filter="blinds(horizontal)">
                                      <p:cBhvr>
                                        <p:cTn id="29" dur="500"/>
                                        <p:tgtEl>
                                          <p:spTgt spid="8">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nodeType="clickEffect">
                                  <p:stCondLst>
                                    <p:cond delay="0"/>
                                  </p:stCondLst>
                                  <p:childTnLst>
                                    <p:set>
                                      <p:cBhvr>
                                        <p:cTn id="33" dur="1" fill="hold">
                                          <p:stCondLst>
                                            <p:cond delay="0"/>
                                          </p:stCondLst>
                                        </p:cTn>
                                        <p:tgtEl>
                                          <p:spTgt spid="8">
                                            <p:txEl>
                                              <p:pRg st="4" end="4"/>
                                            </p:txEl>
                                          </p:spTgt>
                                        </p:tgtEl>
                                        <p:attrNameLst>
                                          <p:attrName>style.visibility</p:attrName>
                                        </p:attrNameLst>
                                      </p:cBhvr>
                                      <p:to>
                                        <p:strVal val="visible"/>
                                      </p:to>
                                    </p:set>
                                    <p:animEffect transition="in" filter="blinds(horizontal)">
                                      <p:cBhvr>
                                        <p:cTn id="34" dur="500"/>
                                        <p:tgtEl>
                                          <p:spTgt spid="8">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nodeType="clickEffect">
                                  <p:stCondLst>
                                    <p:cond delay="0"/>
                                  </p:stCondLst>
                                  <p:childTnLst>
                                    <p:set>
                                      <p:cBhvr>
                                        <p:cTn id="38" dur="1" fill="hold">
                                          <p:stCondLst>
                                            <p:cond delay="0"/>
                                          </p:stCondLst>
                                        </p:cTn>
                                        <p:tgtEl>
                                          <p:spTgt spid="8">
                                            <p:txEl>
                                              <p:pRg st="5" end="5"/>
                                            </p:txEl>
                                          </p:spTgt>
                                        </p:tgtEl>
                                        <p:attrNameLst>
                                          <p:attrName>style.visibility</p:attrName>
                                        </p:attrNameLst>
                                      </p:cBhvr>
                                      <p:to>
                                        <p:strVal val="visible"/>
                                      </p:to>
                                    </p:set>
                                    <p:animEffect transition="in" filter="blinds(horizontal)">
                                      <p:cBhvr>
                                        <p:cTn id="39" dur="500"/>
                                        <p:tgtEl>
                                          <p:spTgt spid="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000" dirty="0" smtClean="0"/>
              <a:t/>
            </a:r>
            <a:br>
              <a:rPr lang="en-US" sz="4000" dirty="0" smtClean="0"/>
            </a:br>
            <a:endParaRPr lang="en-US" dirty="0"/>
          </a:p>
        </p:txBody>
      </p:sp>
      <p:sp>
        <p:nvSpPr>
          <p:cNvPr id="3" name="Content Placeholder 2"/>
          <p:cNvSpPr>
            <a:spLocks noGrp="1"/>
          </p:cNvSpPr>
          <p:nvPr>
            <p:ph idx="1"/>
          </p:nvPr>
        </p:nvSpPr>
        <p:spPr/>
        <p:txBody>
          <a:bodyPr>
            <a:normAutofit/>
          </a:bodyPr>
          <a:lstStyle/>
          <a:p>
            <a:endParaRPr lang="en-US" sz="2800" dirty="0" smtClean="0"/>
          </a:p>
          <a:p>
            <a:endParaRPr lang="en-US" dirty="0"/>
          </a:p>
        </p:txBody>
      </p:sp>
      <p:pic>
        <p:nvPicPr>
          <p:cNvPr id="4" name="Picture 3" descr="J:\Download\IVF1_1_.jpg"/>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 name="Rectangle 4"/>
          <p:cNvSpPr/>
          <p:nvPr/>
        </p:nvSpPr>
        <p:spPr>
          <a:xfrm>
            <a:off x="0" y="838200"/>
            <a:ext cx="8839200" cy="6586418"/>
          </a:xfrm>
          <a:prstGeom prst="rect">
            <a:avLst/>
          </a:prstGeom>
        </p:spPr>
        <p:txBody>
          <a:bodyPr wrap="square">
            <a:spAutoFit/>
          </a:bodyPr>
          <a:lstStyle/>
          <a:p>
            <a:pPr algn="just"/>
            <a:r>
              <a:rPr lang="en-US" sz="2800" dirty="0" smtClean="0"/>
              <a:t>     </a:t>
            </a:r>
            <a:r>
              <a:rPr lang="en-US" sz="2800" dirty="0" smtClean="0">
                <a:solidFill>
                  <a:schemeClr val="bg1"/>
                </a:solidFill>
                <a:latin typeface="Berlin Sans FB Demi" pitchFamily="34" charset="0"/>
              </a:rPr>
              <a:t>Therapeutic </a:t>
            </a:r>
            <a:r>
              <a:rPr lang="en-US" sz="2800" dirty="0" err="1" smtClean="0">
                <a:solidFill>
                  <a:schemeClr val="bg1"/>
                </a:solidFill>
                <a:latin typeface="Berlin Sans FB Demi" pitchFamily="34" charset="0"/>
              </a:rPr>
              <a:t>counselling</a:t>
            </a:r>
            <a:r>
              <a:rPr lang="en-US" sz="2800" dirty="0" smtClean="0">
                <a:solidFill>
                  <a:schemeClr val="bg1"/>
                </a:solidFill>
                <a:latin typeface="Berlin Sans FB Demi" pitchFamily="34" charset="0"/>
              </a:rPr>
              <a:t> can focus on</a:t>
            </a:r>
            <a:endParaRPr lang="en-US" sz="4000" dirty="0" smtClean="0">
              <a:solidFill>
                <a:schemeClr val="bg1"/>
              </a:solidFill>
              <a:latin typeface="Berlin Sans FB Demi" pitchFamily="34" charset="0"/>
            </a:endParaRPr>
          </a:p>
          <a:p>
            <a:pPr lvl="1" algn="just"/>
            <a:r>
              <a:rPr lang="en-US" sz="2800" dirty="0" smtClean="0">
                <a:solidFill>
                  <a:schemeClr val="bg1"/>
                </a:solidFill>
                <a:latin typeface="Berlin Sans FB Demi" pitchFamily="34" charset="0"/>
              </a:rPr>
              <a:t>reflection of individual problems and (family) history,</a:t>
            </a:r>
            <a:endParaRPr lang="en-US" sz="3600" dirty="0" smtClean="0">
              <a:solidFill>
                <a:schemeClr val="bg1"/>
              </a:solidFill>
              <a:latin typeface="Berlin Sans FB Demi" pitchFamily="34" charset="0"/>
            </a:endParaRPr>
          </a:p>
          <a:p>
            <a:pPr lvl="1" algn="just"/>
            <a:r>
              <a:rPr lang="en-US" sz="2800" dirty="0" smtClean="0">
                <a:solidFill>
                  <a:schemeClr val="bg1"/>
                </a:solidFill>
                <a:latin typeface="Berlin Sans FB Demi" pitchFamily="34" charset="0"/>
              </a:rPr>
              <a:t>the acceptance of the situation,</a:t>
            </a:r>
            <a:endParaRPr lang="en-US" sz="3600" dirty="0" smtClean="0">
              <a:solidFill>
                <a:schemeClr val="bg1"/>
              </a:solidFill>
              <a:latin typeface="Berlin Sans FB Demi" pitchFamily="34" charset="0"/>
            </a:endParaRPr>
          </a:p>
          <a:p>
            <a:pPr lvl="1" algn="just"/>
            <a:r>
              <a:rPr lang="en-US" sz="2800" dirty="0" smtClean="0">
                <a:solidFill>
                  <a:schemeClr val="bg1"/>
                </a:solidFill>
                <a:latin typeface="Berlin Sans FB Demi" pitchFamily="34" charset="0"/>
              </a:rPr>
              <a:t>the meaning and impact of infertility, including grief work,</a:t>
            </a:r>
            <a:endParaRPr lang="en-US" sz="3600" dirty="0" smtClean="0">
              <a:solidFill>
                <a:schemeClr val="bg1"/>
              </a:solidFill>
              <a:latin typeface="Berlin Sans FB Demi" pitchFamily="34" charset="0"/>
            </a:endParaRPr>
          </a:p>
          <a:p>
            <a:pPr lvl="1" algn="just"/>
            <a:r>
              <a:rPr lang="en-US" sz="2800" dirty="0" smtClean="0">
                <a:solidFill>
                  <a:schemeClr val="bg1"/>
                </a:solidFill>
                <a:latin typeface="Berlin Sans FB Demi" pitchFamily="34" charset="0"/>
              </a:rPr>
              <a:t>work on alternative life and self-concepts for the future,</a:t>
            </a:r>
            <a:endParaRPr lang="en-US" sz="3600" dirty="0" smtClean="0">
              <a:solidFill>
                <a:schemeClr val="bg1"/>
              </a:solidFill>
              <a:latin typeface="Berlin Sans FB Demi" pitchFamily="34" charset="0"/>
            </a:endParaRPr>
          </a:p>
          <a:p>
            <a:pPr lvl="1" algn="just"/>
            <a:r>
              <a:rPr lang="en-US" sz="2800" dirty="0" smtClean="0">
                <a:solidFill>
                  <a:schemeClr val="bg1"/>
                </a:solidFill>
                <a:latin typeface="Berlin Sans FB Demi" pitchFamily="34" charset="0"/>
              </a:rPr>
              <a:t>the development of coping strategies and strategies to minimize</a:t>
            </a:r>
            <a:endParaRPr lang="en-US" sz="3600" dirty="0" smtClean="0">
              <a:solidFill>
                <a:schemeClr val="bg1"/>
              </a:solidFill>
              <a:latin typeface="Berlin Sans FB Demi" pitchFamily="34" charset="0"/>
            </a:endParaRPr>
          </a:p>
          <a:p>
            <a:pPr lvl="1" algn="just"/>
            <a:r>
              <a:rPr lang="en-US" sz="2800" dirty="0" smtClean="0">
                <a:solidFill>
                  <a:schemeClr val="bg1"/>
                </a:solidFill>
                <a:latin typeface="Berlin Sans FB Demi" pitchFamily="34" charset="0"/>
              </a:rPr>
              <a:t>problem and conflict solving, and/or</a:t>
            </a:r>
            <a:endParaRPr lang="en-US" sz="3600" dirty="0" smtClean="0">
              <a:solidFill>
                <a:schemeClr val="bg1"/>
              </a:solidFill>
              <a:latin typeface="Berlin Sans FB Demi" pitchFamily="34" charset="0"/>
            </a:endParaRPr>
          </a:p>
          <a:p>
            <a:pPr lvl="1" algn="just"/>
            <a:r>
              <a:rPr lang="en-US" sz="2800" dirty="0" smtClean="0">
                <a:solidFill>
                  <a:schemeClr val="bg1"/>
                </a:solidFill>
                <a:latin typeface="Berlin Sans FB Demi" pitchFamily="34" charset="0"/>
              </a:rPr>
              <a:t>specific issues such as sexual, marital and other interpersonal problems</a:t>
            </a:r>
            <a:endParaRPr lang="en-US" sz="3600" dirty="0" smtClean="0">
              <a:solidFill>
                <a:schemeClr val="bg1"/>
              </a:solidFill>
              <a:latin typeface="Berlin Sans FB Demi" pitchFamily="34" charset="0"/>
            </a:endParaRPr>
          </a:p>
          <a:p>
            <a:pPr>
              <a:buNone/>
            </a:pPr>
            <a:r>
              <a:rPr lang="en-US" sz="2000" dirty="0" smtClean="0"/>
              <a:t> </a:t>
            </a:r>
            <a:endParaRPr lang="en-US" sz="3200" dirty="0" smtClean="0"/>
          </a:p>
          <a:p>
            <a:pPr>
              <a:buNone/>
            </a:pPr>
            <a:r>
              <a:rPr lang="en-US" sz="2000" dirty="0" smtClean="0"/>
              <a:t> </a:t>
            </a:r>
            <a:endParaRPr lang="en-US" sz="3200" dirty="0" smtClean="0"/>
          </a:p>
          <a:p>
            <a:pPr>
              <a:buNone/>
            </a:pPr>
            <a:r>
              <a:rPr lang="en-US" dirty="0" smtClean="0"/>
              <a:t> </a:t>
            </a:r>
            <a:endParaRPr lang="en-US" dirty="0"/>
          </a:p>
        </p:txBody>
      </p:sp>
      <p:sp>
        <p:nvSpPr>
          <p:cNvPr id="6" name="Rectangle 5"/>
          <p:cNvSpPr/>
          <p:nvPr/>
        </p:nvSpPr>
        <p:spPr>
          <a:xfrm>
            <a:off x="0" y="228600"/>
            <a:ext cx="8610600" cy="523220"/>
          </a:xfrm>
          <a:prstGeom prst="rect">
            <a:avLst/>
          </a:prstGeom>
        </p:spPr>
        <p:txBody>
          <a:bodyPr wrap="square">
            <a:spAutoFit/>
          </a:bodyPr>
          <a:lstStyle/>
          <a:p>
            <a:r>
              <a:rPr lang="en-US" sz="2800" b="1" dirty="0" smtClean="0">
                <a:solidFill>
                  <a:schemeClr val="bg2">
                    <a:lumMod val="75000"/>
                  </a:schemeClr>
                </a:solidFill>
                <a:latin typeface="Berlin Sans FB Demi" pitchFamily="34" charset="0"/>
              </a:rPr>
              <a:t>     Therapeutic counseling</a:t>
            </a:r>
            <a:endParaRPr lang="en-US" sz="2800" dirty="0">
              <a:solidFill>
                <a:schemeClr val="bg2">
                  <a:lumMod val="75000"/>
                </a:schemeClr>
              </a:solidFill>
              <a:latin typeface="Berlin Sans FB Demi" pitchFamily="34" charset="0"/>
            </a:endParaRPr>
          </a:p>
        </p:txBody>
      </p:sp>
      <p:sp>
        <p:nvSpPr>
          <p:cNvPr id="7" name="Footer Placeholder 6"/>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ransition>
    <p:pull dir="d"/>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J:\Download\4150-0550x0475.jpg"/>
          <p:cNvPicPr>
            <a:picLocks noGrp="1"/>
          </p:cNvPicPr>
          <p:nvPr>
            <p:ph idx="1"/>
          </p:nvPr>
        </p:nvPicPr>
        <p:blipFill>
          <a:blip r:embed="rId2"/>
          <a:srcRect/>
          <a:stretch>
            <a:fillRect/>
          </a:stretch>
        </p:blipFill>
        <p:spPr bwMode="auto">
          <a:xfrm>
            <a:off x="0" y="0"/>
            <a:ext cx="9143999" cy="6858000"/>
          </a:xfrm>
          <a:prstGeom prst="rect">
            <a:avLst/>
          </a:prstGeom>
          <a:noFill/>
          <a:ln w="9525">
            <a:noFill/>
            <a:miter lim="800000"/>
            <a:headEnd/>
            <a:tailEnd/>
          </a:ln>
        </p:spPr>
      </p:pic>
      <p:sp>
        <p:nvSpPr>
          <p:cNvPr id="5" name="TextBox 4"/>
          <p:cNvSpPr txBox="1"/>
          <p:nvPr/>
        </p:nvSpPr>
        <p:spPr>
          <a:xfrm>
            <a:off x="0" y="2590800"/>
            <a:ext cx="8991600" cy="954107"/>
          </a:xfrm>
          <a:prstGeom prst="rect">
            <a:avLst/>
          </a:prstGeom>
          <a:noFill/>
        </p:spPr>
        <p:txBody>
          <a:bodyPr wrap="square" rtlCol="0">
            <a:spAutoFit/>
          </a:bodyPr>
          <a:lstStyle/>
          <a:p>
            <a:pPr algn="ctr"/>
            <a:r>
              <a:rPr lang="en-US" sz="2800" dirty="0" smtClean="0">
                <a:latin typeface="Bodoni MT Black" pitchFamily="18" charset="0"/>
                <a:cs typeface="MV Boli" pitchFamily="2" charset="0"/>
              </a:rPr>
              <a:t>RECENT ADVANCEMENT IN INFERTILITY MANAGMENT</a:t>
            </a:r>
            <a:endParaRPr lang="en-US" sz="2800" dirty="0">
              <a:latin typeface="Bodoni MT Black" pitchFamily="18" charset="0"/>
              <a:cs typeface="MV Boli" pitchFamily="2" charset="0"/>
            </a:endParaRPr>
          </a:p>
        </p:txBody>
      </p:sp>
      <p:sp>
        <p:nvSpPr>
          <p:cNvPr id="6" name="Footer Placeholder 5"/>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
                                            <p:txEl>
                                              <p:pRg st="0" end="0"/>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Recent Advancement In Infertility Management</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buNone/>
            </a:pPr>
            <a:r>
              <a:rPr lang="en-US" b="1" dirty="0" smtClean="0"/>
              <a:t> </a:t>
            </a:r>
            <a:endParaRPr lang="en-US" dirty="0" smtClean="0"/>
          </a:p>
        </p:txBody>
      </p:sp>
      <p:pic>
        <p:nvPicPr>
          <p:cNvPr id="4" name="Picture 3" descr="J:\Download\IVF1_1_.jpg"/>
          <p:cNvPicPr/>
          <p:nvPr/>
        </p:nvPicPr>
        <p:blipFill>
          <a:blip r:embed="rId2"/>
          <a:srcRect/>
          <a:stretch>
            <a:fillRect/>
          </a:stretch>
        </p:blipFill>
        <p:spPr bwMode="auto">
          <a:xfrm>
            <a:off x="0" y="0"/>
            <a:ext cx="9143999" cy="6858000"/>
          </a:xfrm>
          <a:prstGeom prst="rect">
            <a:avLst/>
          </a:prstGeom>
          <a:noFill/>
          <a:ln w="9525">
            <a:noFill/>
            <a:miter lim="800000"/>
            <a:headEnd/>
            <a:tailEnd/>
          </a:ln>
        </p:spPr>
      </p:pic>
      <p:sp>
        <p:nvSpPr>
          <p:cNvPr id="5" name="Rectangle 4"/>
          <p:cNvSpPr/>
          <p:nvPr/>
        </p:nvSpPr>
        <p:spPr>
          <a:xfrm>
            <a:off x="0" y="0"/>
            <a:ext cx="9144000" cy="6278642"/>
          </a:xfrm>
          <a:prstGeom prst="rect">
            <a:avLst/>
          </a:prstGeom>
        </p:spPr>
        <p:txBody>
          <a:bodyPr wrap="square">
            <a:spAutoFit/>
          </a:bodyPr>
          <a:lstStyle/>
          <a:p>
            <a:pPr marL="742950" lvl="0" indent="-742950">
              <a:buFont typeface="Wingdings" pitchFamily="2" charset="2"/>
              <a:buChar char="§"/>
            </a:pPr>
            <a:r>
              <a:rPr lang="en-US" sz="4800" dirty="0" err="1" smtClean="0">
                <a:solidFill>
                  <a:srgbClr val="FFFF00"/>
                </a:solidFill>
                <a:latin typeface="Comic Sans MS" pitchFamily="66" charset="0"/>
              </a:rPr>
              <a:t>Intracytoplasmic</a:t>
            </a:r>
            <a:r>
              <a:rPr lang="en-US" sz="4800" dirty="0" smtClean="0">
                <a:solidFill>
                  <a:srgbClr val="FFFF00"/>
                </a:solidFill>
                <a:latin typeface="Comic Sans MS" pitchFamily="66" charset="0"/>
              </a:rPr>
              <a:t> sperm injection (ICSI)</a:t>
            </a:r>
          </a:p>
          <a:p>
            <a:pPr marL="742950" lvl="0" indent="-742950">
              <a:buFont typeface="Wingdings" pitchFamily="2" charset="2"/>
              <a:buChar char="§"/>
            </a:pPr>
            <a:r>
              <a:rPr lang="en-US" sz="4800" dirty="0" smtClean="0">
                <a:solidFill>
                  <a:srgbClr val="FF0000"/>
                </a:solidFill>
                <a:latin typeface="Comic Sans MS" pitchFamily="66" charset="0"/>
              </a:rPr>
              <a:t>Ovary Transplants</a:t>
            </a:r>
          </a:p>
          <a:p>
            <a:pPr marL="742950" lvl="0" indent="-742950">
              <a:buFont typeface="Wingdings" pitchFamily="2" charset="2"/>
              <a:buChar char="§"/>
            </a:pPr>
            <a:r>
              <a:rPr lang="en-US" sz="4800" dirty="0" smtClean="0">
                <a:latin typeface="Comic Sans MS" pitchFamily="66" charset="0"/>
              </a:rPr>
              <a:t> </a:t>
            </a:r>
            <a:r>
              <a:rPr lang="en-US" sz="4800" dirty="0" smtClean="0">
                <a:solidFill>
                  <a:schemeClr val="bg2">
                    <a:lumMod val="75000"/>
                  </a:schemeClr>
                </a:solidFill>
                <a:latin typeface="Comic Sans MS" pitchFamily="66" charset="0"/>
              </a:rPr>
              <a:t>Testicular sperm aspiration/extraction</a:t>
            </a:r>
          </a:p>
          <a:p>
            <a:pPr marL="742950" lvl="0" indent="-742950">
              <a:buFont typeface="Wingdings" pitchFamily="2" charset="2"/>
              <a:buChar char="§"/>
            </a:pPr>
            <a:r>
              <a:rPr lang="en-US" sz="4800" dirty="0" smtClean="0">
                <a:solidFill>
                  <a:schemeClr val="tx1">
                    <a:lumMod val="95000"/>
                    <a:lumOff val="5000"/>
                  </a:schemeClr>
                </a:solidFill>
                <a:latin typeface="Comic Sans MS" pitchFamily="66" charset="0"/>
              </a:rPr>
              <a:t>Cryopreservation technique</a:t>
            </a:r>
          </a:p>
          <a:p>
            <a:pPr marL="742950" lvl="0" indent="-742950">
              <a:buFont typeface="Wingdings" pitchFamily="2" charset="2"/>
              <a:buChar char="§"/>
            </a:pPr>
            <a:r>
              <a:rPr lang="en-US" sz="4800" dirty="0" smtClean="0">
                <a:solidFill>
                  <a:schemeClr val="bg1">
                    <a:lumMod val="95000"/>
                  </a:schemeClr>
                </a:solidFill>
                <a:latin typeface="Comic Sans MS" pitchFamily="66" charset="0"/>
              </a:rPr>
              <a:t>Introduction of long &amp; Short protocol </a:t>
            </a:r>
          </a:p>
          <a:p>
            <a:endParaRPr lang="en-US" dirty="0">
              <a:latin typeface="Comic Sans MS" pitchFamily="66" charset="0"/>
            </a:endParaRPr>
          </a:p>
        </p:txBody>
      </p:sp>
      <p:sp>
        <p:nvSpPr>
          <p:cNvPr id="6" name="Footer Placeholder 5"/>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80">
                                          <p:stCondLst>
                                            <p:cond delay="0"/>
                                          </p:stCondLst>
                                        </p:cTn>
                                        <p:tgtEl>
                                          <p:spTgt spid="5">
                                            <p:txEl>
                                              <p:pRg st="0" end="0"/>
                                            </p:txEl>
                                          </p:spTgt>
                                        </p:tgtEl>
                                      </p:cBhvr>
                                    </p:animEffect>
                                    <p:anim calcmode="lin" valueType="num">
                                      <p:cBhvr>
                                        <p:cTn id="8" dur="1822" tmFilter="0,0; 0.14,0.36; 0.43,0.73; 0.71,0.91; 1.0,1.0">
                                          <p:stCondLst>
                                            <p:cond delay="0"/>
                                          </p:stCondLst>
                                        </p:cTn>
                                        <p:tgtEl>
                                          <p:spTgt spid="5">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xEl>
                                              <p:pRg st="0" end="0"/>
                                            </p:txEl>
                                          </p:spTgt>
                                        </p:tgtEl>
                                      </p:cBhvr>
                                      <p:to x="100000" y="60000"/>
                                    </p:animScale>
                                    <p:animScale>
                                      <p:cBhvr>
                                        <p:cTn id="14" dur="166" decel="50000">
                                          <p:stCondLst>
                                            <p:cond delay="676"/>
                                          </p:stCondLst>
                                        </p:cTn>
                                        <p:tgtEl>
                                          <p:spTgt spid="5">
                                            <p:txEl>
                                              <p:pRg st="0" end="0"/>
                                            </p:txEl>
                                          </p:spTgt>
                                        </p:tgtEl>
                                      </p:cBhvr>
                                      <p:to x="100000" y="100000"/>
                                    </p:animScale>
                                    <p:animScale>
                                      <p:cBhvr>
                                        <p:cTn id="15" dur="26">
                                          <p:stCondLst>
                                            <p:cond delay="1312"/>
                                          </p:stCondLst>
                                        </p:cTn>
                                        <p:tgtEl>
                                          <p:spTgt spid="5">
                                            <p:txEl>
                                              <p:pRg st="0" end="0"/>
                                            </p:txEl>
                                          </p:spTgt>
                                        </p:tgtEl>
                                      </p:cBhvr>
                                      <p:to x="100000" y="80000"/>
                                    </p:animScale>
                                    <p:animScale>
                                      <p:cBhvr>
                                        <p:cTn id="16" dur="166" decel="50000">
                                          <p:stCondLst>
                                            <p:cond delay="1338"/>
                                          </p:stCondLst>
                                        </p:cTn>
                                        <p:tgtEl>
                                          <p:spTgt spid="5">
                                            <p:txEl>
                                              <p:pRg st="0" end="0"/>
                                            </p:txEl>
                                          </p:spTgt>
                                        </p:tgtEl>
                                      </p:cBhvr>
                                      <p:to x="100000" y="100000"/>
                                    </p:animScale>
                                    <p:animScale>
                                      <p:cBhvr>
                                        <p:cTn id="17" dur="26">
                                          <p:stCondLst>
                                            <p:cond delay="1642"/>
                                          </p:stCondLst>
                                        </p:cTn>
                                        <p:tgtEl>
                                          <p:spTgt spid="5">
                                            <p:txEl>
                                              <p:pRg st="0" end="0"/>
                                            </p:txEl>
                                          </p:spTgt>
                                        </p:tgtEl>
                                      </p:cBhvr>
                                      <p:to x="100000" y="90000"/>
                                    </p:animScale>
                                    <p:animScale>
                                      <p:cBhvr>
                                        <p:cTn id="18" dur="166" decel="50000">
                                          <p:stCondLst>
                                            <p:cond delay="1668"/>
                                          </p:stCondLst>
                                        </p:cTn>
                                        <p:tgtEl>
                                          <p:spTgt spid="5">
                                            <p:txEl>
                                              <p:pRg st="0" end="0"/>
                                            </p:txEl>
                                          </p:spTgt>
                                        </p:tgtEl>
                                      </p:cBhvr>
                                      <p:to x="100000" y="100000"/>
                                    </p:animScale>
                                    <p:animScale>
                                      <p:cBhvr>
                                        <p:cTn id="19" dur="26">
                                          <p:stCondLst>
                                            <p:cond delay="1808"/>
                                          </p:stCondLst>
                                        </p:cTn>
                                        <p:tgtEl>
                                          <p:spTgt spid="5">
                                            <p:txEl>
                                              <p:pRg st="0" end="0"/>
                                            </p:txEl>
                                          </p:spTgt>
                                        </p:tgtEl>
                                      </p:cBhvr>
                                      <p:to x="100000" y="95000"/>
                                    </p:animScale>
                                    <p:animScale>
                                      <p:cBhvr>
                                        <p:cTn id="20" dur="166" decel="50000">
                                          <p:stCondLst>
                                            <p:cond delay="1834"/>
                                          </p:stCondLst>
                                        </p:cTn>
                                        <p:tgtEl>
                                          <p:spTgt spid="5">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5">
                                            <p:txEl>
                                              <p:pRg st="1" end="1"/>
                                            </p:txEl>
                                          </p:spTgt>
                                        </p:tgtEl>
                                        <p:attrNameLst>
                                          <p:attrName>style.visibility</p:attrName>
                                        </p:attrNameLst>
                                      </p:cBhvr>
                                      <p:to>
                                        <p:strVal val="visible"/>
                                      </p:to>
                                    </p:set>
                                    <p:animEffect transition="in" filter="wipe(down)">
                                      <p:cBhvr>
                                        <p:cTn id="25" dur="580">
                                          <p:stCondLst>
                                            <p:cond delay="0"/>
                                          </p:stCondLst>
                                        </p:cTn>
                                        <p:tgtEl>
                                          <p:spTgt spid="5">
                                            <p:txEl>
                                              <p:pRg st="1" end="1"/>
                                            </p:txEl>
                                          </p:spTgt>
                                        </p:tgtEl>
                                      </p:cBhvr>
                                    </p:animEffect>
                                    <p:anim calcmode="lin" valueType="num">
                                      <p:cBhvr>
                                        <p:cTn id="26" dur="1822" tmFilter="0,0; 0.14,0.36; 0.43,0.73; 0.71,0.91; 1.0,1.0">
                                          <p:stCondLst>
                                            <p:cond delay="0"/>
                                          </p:stCondLst>
                                        </p:cTn>
                                        <p:tgtEl>
                                          <p:spTgt spid="5">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5">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5">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5">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5">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5">
                                            <p:txEl>
                                              <p:pRg st="1" end="1"/>
                                            </p:txEl>
                                          </p:spTgt>
                                        </p:tgtEl>
                                      </p:cBhvr>
                                      <p:to x="100000" y="60000"/>
                                    </p:animScale>
                                    <p:animScale>
                                      <p:cBhvr>
                                        <p:cTn id="32" dur="166" decel="50000">
                                          <p:stCondLst>
                                            <p:cond delay="676"/>
                                          </p:stCondLst>
                                        </p:cTn>
                                        <p:tgtEl>
                                          <p:spTgt spid="5">
                                            <p:txEl>
                                              <p:pRg st="1" end="1"/>
                                            </p:txEl>
                                          </p:spTgt>
                                        </p:tgtEl>
                                      </p:cBhvr>
                                      <p:to x="100000" y="100000"/>
                                    </p:animScale>
                                    <p:animScale>
                                      <p:cBhvr>
                                        <p:cTn id="33" dur="26">
                                          <p:stCondLst>
                                            <p:cond delay="1312"/>
                                          </p:stCondLst>
                                        </p:cTn>
                                        <p:tgtEl>
                                          <p:spTgt spid="5">
                                            <p:txEl>
                                              <p:pRg st="1" end="1"/>
                                            </p:txEl>
                                          </p:spTgt>
                                        </p:tgtEl>
                                      </p:cBhvr>
                                      <p:to x="100000" y="80000"/>
                                    </p:animScale>
                                    <p:animScale>
                                      <p:cBhvr>
                                        <p:cTn id="34" dur="166" decel="50000">
                                          <p:stCondLst>
                                            <p:cond delay="1338"/>
                                          </p:stCondLst>
                                        </p:cTn>
                                        <p:tgtEl>
                                          <p:spTgt spid="5">
                                            <p:txEl>
                                              <p:pRg st="1" end="1"/>
                                            </p:txEl>
                                          </p:spTgt>
                                        </p:tgtEl>
                                      </p:cBhvr>
                                      <p:to x="100000" y="100000"/>
                                    </p:animScale>
                                    <p:animScale>
                                      <p:cBhvr>
                                        <p:cTn id="35" dur="26">
                                          <p:stCondLst>
                                            <p:cond delay="1642"/>
                                          </p:stCondLst>
                                        </p:cTn>
                                        <p:tgtEl>
                                          <p:spTgt spid="5">
                                            <p:txEl>
                                              <p:pRg st="1" end="1"/>
                                            </p:txEl>
                                          </p:spTgt>
                                        </p:tgtEl>
                                      </p:cBhvr>
                                      <p:to x="100000" y="90000"/>
                                    </p:animScale>
                                    <p:animScale>
                                      <p:cBhvr>
                                        <p:cTn id="36" dur="166" decel="50000">
                                          <p:stCondLst>
                                            <p:cond delay="1668"/>
                                          </p:stCondLst>
                                        </p:cTn>
                                        <p:tgtEl>
                                          <p:spTgt spid="5">
                                            <p:txEl>
                                              <p:pRg st="1" end="1"/>
                                            </p:txEl>
                                          </p:spTgt>
                                        </p:tgtEl>
                                      </p:cBhvr>
                                      <p:to x="100000" y="100000"/>
                                    </p:animScale>
                                    <p:animScale>
                                      <p:cBhvr>
                                        <p:cTn id="37" dur="26">
                                          <p:stCondLst>
                                            <p:cond delay="1808"/>
                                          </p:stCondLst>
                                        </p:cTn>
                                        <p:tgtEl>
                                          <p:spTgt spid="5">
                                            <p:txEl>
                                              <p:pRg st="1" end="1"/>
                                            </p:txEl>
                                          </p:spTgt>
                                        </p:tgtEl>
                                      </p:cBhvr>
                                      <p:to x="100000" y="95000"/>
                                    </p:animScale>
                                    <p:animScale>
                                      <p:cBhvr>
                                        <p:cTn id="38" dur="166" decel="50000">
                                          <p:stCondLst>
                                            <p:cond delay="1834"/>
                                          </p:stCondLst>
                                        </p:cTn>
                                        <p:tgtEl>
                                          <p:spTgt spid="5">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5">
                                            <p:txEl>
                                              <p:pRg st="2" end="2"/>
                                            </p:txEl>
                                          </p:spTgt>
                                        </p:tgtEl>
                                        <p:attrNameLst>
                                          <p:attrName>style.visibility</p:attrName>
                                        </p:attrNameLst>
                                      </p:cBhvr>
                                      <p:to>
                                        <p:strVal val="visible"/>
                                      </p:to>
                                    </p:set>
                                    <p:animEffect transition="in" filter="wipe(down)">
                                      <p:cBhvr>
                                        <p:cTn id="43" dur="580">
                                          <p:stCondLst>
                                            <p:cond delay="0"/>
                                          </p:stCondLst>
                                        </p:cTn>
                                        <p:tgtEl>
                                          <p:spTgt spid="5">
                                            <p:txEl>
                                              <p:pRg st="2" end="2"/>
                                            </p:txEl>
                                          </p:spTgt>
                                        </p:tgtEl>
                                      </p:cBhvr>
                                    </p:animEffect>
                                    <p:anim calcmode="lin" valueType="num">
                                      <p:cBhvr>
                                        <p:cTn id="44" dur="1822" tmFilter="0,0; 0.14,0.36; 0.43,0.73; 0.71,0.91; 1.0,1.0">
                                          <p:stCondLst>
                                            <p:cond delay="0"/>
                                          </p:stCondLst>
                                        </p:cTn>
                                        <p:tgtEl>
                                          <p:spTgt spid="5">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5">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5">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5">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5">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5">
                                            <p:txEl>
                                              <p:pRg st="2" end="2"/>
                                            </p:txEl>
                                          </p:spTgt>
                                        </p:tgtEl>
                                      </p:cBhvr>
                                      <p:to x="100000" y="60000"/>
                                    </p:animScale>
                                    <p:animScale>
                                      <p:cBhvr>
                                        <p:cTn id="50" dur="166" decel="50000">
                                          <p:stCondLst>
                                            <p:cond delay="676"/>
                                          </p:stCondLst>
                                        </p:cTn>
                                        <p:tgtEl>
                                          <p:spTgt spid="5">
                                            <p:txEl>
                                              <p:pRg st="2" end="2"/>
                                            </p:txEl>
                                          </p:spTgt>
                                        </p:tgtEl>
                                      </p:cBhvr>
                                      <p:to x="100000" y="100000"/>
                                    </p:animScale>
                                    <p:animScale>
                                      <p:cBhvr>
                                        <p:cTn id="51" dur="26">
                                          <p:stCondLst>
                                            <p:cond delay="1312"/>
                                          </p:stCondLst>
                                        </p:cTn>
                                        <p:tgtEl>
                                          <p:spTgt spid="5">
                                            <p:txEl>
                                              <p:pRg st="2" end="2"/>
                                            </p:txEl>
                                          </p:spTgt>
                                        </p:tgtEl>
                                      </p:cBhvr>
                                      <p:to x="100000" y="80000"/>
                                    </p:animScale>
                                    <p:animScale>
                                      <p:cBhvr>
                                        <p:cTn id="52" dur="166" decel="50000">
                                          <p:stCondLst>
                                            <p:cond delay="1338"/>
                                          </p:stCondLst>
                                        </p:cTn>
                                        <p:tgtEl>
                                          <p:spTgt spid="5">
                                            <p:txEl>
                                              <p:pRg st="2" end="2"/>
                                            </p:txEl>
                                          </p:spTgt>
                                        </p:tgtEl>
                                      </p:cBhvr>
                                      <p:to x="100000" y="100000"/>
                                    </p:animScale>
                                    <p:animScale>
                                      <p:cBhvr>
                                        <p:cTn id="53" dur="26">
                                          <p:stCondLst>
                                            <p:cond delay="1642"/>
                                          </p:stCondLst>
                                        </p:cTn>
                                        <p:tgtEl>
                                          <p:spTgt spid="5">
                                            <p:txEl>
                                              <p:pRg st="2" end="2"/>
                                            </p:txEl>
                                          </p:spTgt>
                                        </p:tgtEl>
                                      </p:cBhvr>
                                      <p:to x="100000" y="90000"/>
                                    </p:animScale>
                                    <p:animScale>
                                      <p:cBhvr>
                                        <p:cTn id="54" dur="166" decel="50000">
                                          <p:stCondLst>
                                            <p:cond delay="1668"/>
                                          </p:stCondLst>
                                        </p:cTn>
                                        <p:tgtEl>
                                          <p:spTgt spid="5">
                                            <p:txEl>
                                              <p:pRg st="2" end="2"/>
                                            </p:txEl>
                                          </p:spTgt>
                                        </p:tgtEl>
                                      </p:cBhvr>
                                      <p:to x="100000" y="100000"/>
                                    </p:animScale>
                                    <p:animScale>
                                      <p:cBhvr>
                                        <p:cTn id="55" dur="26">
                                          <p:stCondLst>
                                            <p:cond delay="1808"/>
                                          </p:stCondLst>
                                        </p:cTn>
                                        <p:tgtEl>
                                          <p:spTgt spid="5">
                                            <p:txEl>
                                              <p:pRg st="2" end="2"/>
                                            </p:txEl>
                                          </p:spTgt>
                                        </p:tgtEl>
                                      </p:cBhvr>
                                      <p:to x="100000" y="95000"/>
                                    </p:animScale>
                                    <p:animScale>
                                      <p:cBhvr>
                                        <p:cTn id="56" dur="166" decel="50000">
                                          <p:stCondLst>
                                            <p:cond delay="1834"/>
                                          </p:stCondLst>
                                        </p:cTn>
                                        <p:tgtEl>
                                          <p:spTgt spid="5">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nodeType="clickEffect">
                                  <p:stCondLst>
                                    <p:cond delay="0"/>
                                  </p:stCondLst>
                                  <p:childTnLst>
                                    <p:set>
                                      <p:cBhvr>
                                        <p:cTn id="60" dur="1" fill="hold">
                                          <p:stCondLst>
                                            <p:cond delay="0"/>
                                          </p:stCondLst>
                                        </p:cTn>
                                        <p:tgtEl>
                                          <p:spTgt spid="5">
                                            <p:txEl>
                                              <p:pRg st="3" end="3"/>
                                            </p:txEl>
                                          </p:spTgt>
                                        </p:tgtEl>
                                        <p:attrNameLst>
                                          <p:attrName>style.visibility</p:attrName>
                                        </p:attrNameLst>
                                      </p:cBhvr>
                                      <p:to>
                                        <p:strVal val="visible"/>
                                      </p:to>
                                    </p:set>
                                    <p:animEffect transition="in" filter="wipe(down)">
                                      <p:cBhvr>
                                        <p:cTn id="61" dur="580">
                                          <p:stCondLst>
                                            <p:cond delay="0"/>
                                          </p:stCondLst>
                                        </p:cTn>
                                        <p:tgtEl>
                                          <p:spTgt spid="5">
                                            <p:txEl>
                                              <p:pRg st="3" end="3"/>
                                            </p:txEl>
                                          </p:spTgt>
                                        </p:tgtEl>
                                      </p:cBhvr>
                                    </p:animEffect>
                                    <p:anim calcmode="lin" valueType="num">
                                      <p:cBhvr>
                                        <p:cTn id="62" dur="1822" tmFilter="0,0; 0.14,0.36; 0.43,0.73; 0.71,0.91; 1.0,1.0">
                                          <p:stCondLst>
                                            <p:cond delay="0"/>
                                          </p:stCondLst>
                                        </p:cTn>
                                        <p:tgtEl>
                                          <p:spTgt spid="5">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5">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5">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5">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5">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5">
                                            <p:txEl>
                                              <p:pRg st="3" end="3"/>
                                            </p:txEl>
                                          </p:spTgt>
                                        </p:tgtEl>
                                      </p:cBhvr>
                                      <p:to x="100000" y="60000"/>
                                    </p:animScale>
                                    <p:animScale>
                                      <p:cBhvr>
                                        <p:cTn id="68" dur="166" decel="50000">
                                          <p:stCondLst>
                                            <p:cond delay="676"/>
                                          </p:stCondLst>
                                        </p:cTn>
                                        <p:tgtEl>
                                          <p:spTgt spid="5">
                                            <p:txEl>
                                              <p:pRg st="3" end="3"/>
                                            </p:txEl>
                                          </p:spTgt>
                                        </p:tgtEl>
                                      </p:cBhvr>
                                      <p:to x="100000" y="100000"/>
                                    </p:animScale>
                                    <p:animScale>
                                      <p:cBhvr>
                                        <p:cTn id="69" dur="26">
                                          <p:stCondLst>
                                            <p:cond delay="1312"/>
                                          </p:stCondLst>
                                        </p:cTn>
                                        <p:tgtEl>
                                          <p:spTgt spid="5">
                                            <p:txEl>
                                              <p:pRg st="3" end="3"/>
                                            </p:txEl>
                                          </p:spTgt>
                                        </p:tgtEl>
                                      </p:cBhvr>
                                      <p:to x="100000" y="80000"/>
                                    </p:animScale>
                                    <p:animScale>
                                      <p:cBhvr>
                                        <p:cTn id="70" dur="166" decel="50000">
                                          <p:stCondLst>
                                            <p:cond delay="1338"/>
                                          </p:stCondLst>
                                        </p:cTn>
                                        <p:tgtEl>
                                          <p:spTgt spid="5">
                                            <p:txEl>
                                              <p:pRg st="3" end="3"/>
                                            </p:txEl>
                                          </p:spTgt>
                                        </p:tgtEl>
                                      </p:cBhvr>
                                      <p:to x="100000" y="100000"/>
                                    </p:animScale>
                                    <p:animScale>
                                      <p:cBhvr>
                                        <p:cTn id="71" dur="26">
                                          <p:stCondLst>
                                            <p:cond delay="1642"/>
                                          </p:stCondLst>
                                        </p:cTn>
                                        <p:tgtEl>
                                          <p:spTgt spid="5">
                                            <p:txEl>
                                              <p:pRg st="3" end="3"/>
                                            </p:txEl>
                                          </p:spTgt>
                                        </p:tgtEl>
                                      </p:cBhvr>
                                      <p:to x="100000" y="90000"/>
                                    </p:animScale>
                                    <p:animScale>
                                      <p:cBhvr>
                                        <p:cTn id="72" dur="166" decel="50000">
                                          <p:stCondLst>
                                            <p:cond delay="1668"/>
                                          </p:stCondLst>
                                        </p:cTn>
                                        <p:tgtEl>
                                          <p:spTgt spid="5">
                                            <p:txEl>
                                              <p:pRg st="3" end="3"/>
                                            </p:txEl>
                                          </p:spTgt>
                                        </p:tgtEl>
                                      </p:cBhvr>
                                      <p:to x="100000" y="100000"/>
                                    </p:animScale>
                                    <p:animScale>
                                      <p:cBhvr>
                                        <p:cTn id="73" dur="26">
                                          <p:stCondLst>
                                            <p:cond delay="1808"/>
                                          </p:stCondLst>
                                        </p:cTn>
                                        <p:tgtEl>
                                          <p:spTgt spid="5">
                                            <p:txEl>
                                              <p:pRg st="3" end="3"/>
                                            </p:txEl>
                                          </p:spTgt>
                                        </p:tgtEl>
                                      </p:cBhvr>
                                      <p:to x="100000" y="95000"/>
                                    </p:animScale>
                                    <p:animScale>
                                      <p:cBhvr>
                                        <p:cTn id="74" dur="166" decel="50000">
                                          <p:stCondLst>
                                            <p:cond delay="1834"/>
                                          </p:stCondLst>
                                        </p:cTn>
                                        <p:tgtEl>
                                          <p:spTgt spid="5">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nodeType="clickEffect">
                                  <p:stCondLst>
                                    <p:cond delay="0"/>
                                  </p:stCondLst>
                                  <p:childTnLst>
                                    <p:set>
                                      <p:cBhvr>
                                        <p:cTn id="78" dur="1" fill="hold">
                                          <p:stCondLst>
                                            <p:cond delay="0"/>
                                          </p:stCondLst>
                                        </p:cTn>
                                        <p:tgtEl>
                                          <p:spTgt spid="5">
                                            <p:txEl>
                                              <p:pRg st="4" end="4"/>
                                            </p:txEl>
                                          </p:spTgt>
                                        </p:tgtEl>
                                        <p:attrNameLst>
                                          <p:attrName>style.visibility</p:attrName>
                                        </p:attrNameLst>
                                      </p:cBhvr>
                                      <p:to>
                                        <p:strVal val="visible"/>
                                      </p:to>
                                    </p:set>
                                    <p:animEffect transition="in" filter="wipe(down)">
                                      <p:cBhvr>
                                        <p:cTn id="79" dur="580">
                                          <p:stCondLst>
                                            <p:cond delay="0"/>
                                          </p:stCondLst>
                                        </p:cTn>
                                        <p:tgtEl>
                                          <p:spTgt spid="5">
                                            <p:txEl>
                                              <p:pRg st="4" end="4"/>
                                            </p:txEl>
                                          </p:spTgt>
                                        </p:tgtEl>
                                      </p:cBhvr>
                                    </p:animEffect>
                                    <p:anim calcmode="lin" valueType="num">
                                      <p:cBhvr>
                                        <p:cTn id="80" dur="1822" tmFilter="0,0; 0.14,0.36; 0.43,0.73; 0.71,0.91; 1.0,1.0">
                                          <p:stCondLst>
                                            <p:cond delay="0"/>
                                          </p:stCondLst>
                                        </p:cTn>
                                        <p:tgtEl>
                                          <p:spTgt spid="5">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5">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5">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5">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5">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5">
                                            <p:txEl>
                                              <p:pRg st="4" end="4"/>
                                            </p:txEl>
                                          </p:spTgt>
                                        </p:tgtEl>
                                      </p:cBhvr>
                                      <p:to x="100000" y="60000"/>
                                    </p:animScale>
                                    <p:animScale>
                                      <p:cBhvr>
                                        <p:cTn id="86" dur="166" decel="50000">
                                          <p:stCondLst>
                                            <p:cond delay="676"/>
                                          </p:stCondLst>
                                        </p:cTn>
                                        <p:tgtEl>
                                          <p:spTgt spid="5">
                                            <p:txEl>
                                              <p:pRg st="4" end="4"/>
                                            </p:txEl>
                                          </p:spTgt>
                                        </p:tgtEl>
                                      </p:cBhvr>
                                      <p:to x="100000" y="100000"/>
                                    </p:animScale>
                                    <p:animScale>
                                      <p:cBhvr>
                                        <p:cTn id="87" dur="26">
                                          <p:stCondLst>
                                            <p:cond delay="1312"/>
                                          </p:stCondLst>
                                        </p:cTn>
                                        <p:tgtEl>
                                          <p:spTgt spid="5">
                                            <p:txEl>
                                              <p:pRg st="4" end="4"/>
                                            </p:txEl>
                                          </p:spTgt>
                                        </p:tgtEl>
                                      </p:cBhvr>
                                      <p:to x="100000" y="80000"/>
                                    </p:animScale>
                                    <p:animScale>
                                      <p:cBhvr>
                                        <p:cTn id="88" dur="166" decel="50000">
                                          <p:stCondLst>
                                            <p:cond delay="1338"/>
                                          </p:stCondLst>
                                        </p:cTn>
                                        <p:tgtEl>
                                          <p:spTgt spid="5">
                                            <p:txEl>
                                              <p:pRg st="4" end="4"/>
                                            </p:txEl>
                                          </p:spTgt>
                                        </p:tgtEl>
                                      </p:cBhvr>
                                      <p:to x="100000" y="100000"/>
                                    </p:animScale>
                                    <p:animScale>
                                      <p:cBhvr>
                                        <p:cTn id="89" dur="26">
                                          <p:stCondLst>
                                            <p:cond delay="1642"/>
                                          </p:stCondLst>
                                        </p:cTn>
                                        <p:tgtEl>
                                          <p:spTgt spid="5">
                                            <p:txEl>
                                              <p:pRg st="4" end="4"/>
                                            </p:txEl>
                                          </p:spTgt>
                                        </p:tgtEl>
                                      </p:cBhvr>
                                      <p:to x="100000" y="90000"/>
                                    </p:animScale>
                                    <p:animScale>
                                      <p:cBhvr>
                                        <p:cTn id="90" dur="166" decel="50000">
                                          <p:stCondLst>
                                            <p:cond delay="1668"/>
                                          </p:stCondLst>
                                        </p:cTn>
                                        <p:tgtEl>
                                          <p:spTgt spid="5">
                                            <p:txEl>
                                              <p:pRg st="4" end="4"/>
                                            </p:txEl>
                                          </p:spTgt>
                                        </p:tgtEl>
                                      </p:cBhvr>
                                      <p:to x="100000" y="100000"/>
                                    </p:animScale>
                                    <p:animScale>
                                      <p:cBhvr>
                                        <p:cTn id="91" dur="26">
                                          <p:stCondLst>
                                            <p:cond delay="1808"/>
                                          </p:stCondLst>
                                        </p:cTn>
                                        <p:tgtEl>
                                          <p:spTgt spid="5">
                                            <p:txEl>
                                              <p:pRg st="4" end="4"/>
                                            </p:txEl>
                                          </p:spTgt>
                                        </p:tgtEl>
                                      </p:cBhvr>
                                      <p:to x="100000" y="95000"/>
                                    </p:animScale>
                                    <p:animScale>
                                      <p:cBhvr>
                                        <p:cTn id="92" dur="166" decel="50000">
                                          <p:stCondLst>
                                            <p:cond delay="1834"/>
                                          </p:stCondLst>
                                        </p:cTn>
                                        <p:tgtEl>
                                          <p:spTgt spid="5">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J:\Download\IVF1_1_.jpg"/>
          <p:cNvPicPr>
            <a:picLocks noGrp="1"/>
          </p:cNvPicPr>
          <p:nvPr>
            <p:ph idx="1"/>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 name="Rectangle 4"/>
          <p:cNvSpPr/>
          <p:nvPr/>
        </p:nvSpPr>
        <p:spPr>
          <a:xfrm>
            <a:off x="0" y="0"/>
            <a:ext cx="9144000" cy="5078313"/>
          </a:xfrm>
          <a:prstGeom prst="rect">
            <a:avLst/>
          </a:prstGeom>
        </p:spPr>
        <p:txBody>
          <a:bodyPr wrap="square">
            <a:spAutoFit/>
          </a:bodyPr>
          <a:lstStyle/>
          <a:p>
            <a:r>
              <a:rPr lang="en-GB" sz="4400" b="1" dirty="0" smtClean="0">
                <a:latin typeface="Berlin Sans FB Demi" pitchFamily="34" charset="0"/>
              </a:rPr>
              <a:t>Indications for ICSI:</a:t>
            </a:r>
            <a:endParaRPr lang="en-US" sz="4400" dirty="0" smtClean="0">
              <a:latin typeface="Berlin Sans FB Demi" pitchFamily="34" charset="0"/>
            </a:endParaRPr>
          </a:p>
          <a:p>
            <a:pPr lvl="0">
              <a:buFont typeface="Wingdings" pitchFamily="2" charset="2"/>
              <a:buChar char="§"/>
            </a:pPr>
            <a:endParaRPr lang="en-US" sz="4000" dirty="0" smtClean="0">
              <a:solidFill>
                <a:schemeClr val="bg1"/>
              </a:solidFill>
              <a:latin typeface="Berlin Sans FB Demi" pitchFamily="34" charset="0"/>
            </a:endParaRPr>
          </a:p>
          <a:p>
            <a:pPr lvl="0">
              <a:buFont typeface="Wingdings" pitchFamily="2" charset="2"/>
              <a:buChar char="§"/>
            </a:pPr>
            <a:r>
              <a:rPr lang="en-US" sz="4000" dirty="0" smtClean="0">
                <a:solidFill>
                  <a:schemeClr val="bg1"/>
                </a:solidFill>
                <a:latin typeface="Berlin Sans FB Demi" pitchFamily="34" charset="0"/>
              </a:rPr>
              <a:t>Sperm cell agglutinates availability</a:t>
            </a:r>
          </a:p>
          <a:p>
            <a:pPr lvl="0">
              <a:buFont typeface="Wingdings" pitchFamily="2" charset="2"/>
              <a:buChar char="§"/>
            </a:pPr>
            <a:r>
              <a:rPr lang="en-US" sz="4000" dirty="0" err="1" smtClean="0">
                <a:solidFill>
                  <a:schemeClr val="bg1"/>
                </a:solidFill>
                <a:latin typeface="Berlin Sans FB Demi" pitchFamily="34" charset="0"/>
              </a:rPr>
              <a:t>Azoospermia</a:t>
            </a:r>
            <a:r>
              <a:rPr lang="en-US" sz="4000" dirty="0" smtClean="0">
                <a:solidFill>
                  <a:schemeClr val="bg1"/>
                </a:solidFill>
                <a:latin typeface="Berlin Sans FB Demi" pitchFamily="34" charset="0"/>
              </a:rPr>
              <a:t> (in this case sperm cells are taken during testicular biopsy)</a:t>
            </a:r>
          </a:p>
          <a:p>
            <a:pPr lvl="0">
              <a:buFont typeface="Wingdings" pitchFamily="2" charset="2"/>
              <a:buChar char="§"/>
            </a:pPr>
            <a:r>
              <a:rPr lang="en-US" sz="4000" dirty="0" smtClean="0">
                <a:solidFill>
                  <a:schemeClr val="bg1"/>
                </a:solidFill>
                <a:latin typeface="Berlin Sans FB Demi" pitchFamily="34" charset="0"/>
              </a:rPr>
              <a:t>Unsatisfactory (absent) fertilization of </a:t>
            </a:r>
            <a:r>
              <a:rPr lang="en-US" sz="4000" dirty="0" err="1" smtClean="0">
                <a:solidFill>
                  <a:schemeClr val="bg1"/>
                </a:solidFill>
                <a:latin typeface="Berlin Sans FB Demi" pitchFamily="34" charset="0"/>
              </a:rPr>
              <a:t>oocytes</a:t>
            </a:r>
            <a:r>
              <a:rPr lang="en-US" sz="4000" dirty="0" smtClean="0">
                <a:solidFill>
                  <a:schemeClr val="bg1"/>
                </a:solidFill>
                <a:latin typeface="Berlin Sans FB Demi" pitchFamily="34" charset="0"/>
              </a:rPr>
              <a:t> during previous </a:t>
            </a:r>
            <a:r>
              <a:rPr lang="en-US" sz="4000" dirty="0" err="1" smtClean="0">
                <a:solidFill>
                  <a:schemeClr val="bg1"/>
                </a:solidFill>
                <a:latin typeface="Berlin Sans FB Demi" pitchFamily="34" charset="0"/>
              </a:rPr>
              <a:t>IvF</a:t>
            </a:r>
            <a:r>
              <a:rPr lang="en-US" sz="4000" dirty="0" smtClean="0">
                <a:solidFill>
                  <a:schemeClr val="bg1"/>
                </a:solidFill>
                <a:latin typeface="Berlin Sans FB Demi" pitchFamily="34" charset="0"/>
              </a:rPr>
              <a:t> (</a:t>
            </a:r>
            <a:r>
              <a:rPr lang="en-US" sz="4000" i="1" dirty="0" smtClean="0">
                <a:solidFill>
                  <a:schemeClr val="bg1"/>
                </a:solidFill>
                <a:latin typeface="Berlin Sans FB Demi" pitchFamily="34" charset="0"/>
              </a:rPr>
              <a:t>in vitro</a:t>
            </a:r>
            <a:r>
              <a:rPr lang="en-US" sz="4000" dirty="0" smtClean="0">
                <a:solidFill>
                  <a:schemeClr val="bg1"/>
                </a:solidFill>
                <a:latin typeface="Berlin Sans FB Demi" pitchFamily="34" charset="0"/>
              </a:rPr>
              <a:t> fertilization) attempts</a:t>
            </a:r>
            <a:endParaRPr lang="en-US" sz="4000" dirty="0">
              <a:solidFill>
                <a:schemeClr val="bg1"/>
              </a:solidFill>
              <a:latin typeface="Berlin Sans FB Demi" pitchFamily="34" charset="0"/>
            </a:endParaRPr>
          </a:p>
        </p:txBody>
      </p:sp>
      <p:sp>
        <p:nvSpPr>
          <p:cNvPr id="6" name="Footer Placeholder 5"/>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ransition>
    <p:strips/>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normAutofit/>
          </a:bodyPr>
          <a:lstStyle/>
          <a:p>
            <a:endParaRPr lang="en-US" dirty="0" smtClean="0"/>
          </a:p>
          <a:p>
            <a:pPr>
              <a:buNone/>
            </a:pPr>
            <a:endParaRPr lang="en-US" dirty="0" smtClean="0"/>
          </a:p>
          <a:p>
            <a:pPr>
              <a:buNone/>
            </a:pPr>
            <a:endParaRPr lang="en-US" dirty="0"/>
          </a:p>
        </p:txBody>
      </p:sp>
      <p:pic>
        <p:nvPicPr>
          <p:cNvPr id="4" name="Picture 3" descr="J:\Download\IVF1_1_.jpg"/>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 name="Rectangle 4"/>
          <p:cNvSpPr/>
          <p:nvPr/>
        </p:nvSpPr>
        <p:spPr>
          <a:xfrm>
            <a:off x="0" y="1066800"/>
            <a:ext cx="8686800" cy="5632311"/>
          </a:xfrm>
          <a:prstGeom prst="rect">
            <a:avLst/>
          </a:prstGeom>
        </p:spPr>
        <p:txBody>
          <a:bodyPr wrap="square">
            <a:spAutoFit/>
          </a:bodyPr>
          <a:lstStyle/>
          <a:p>
            <a:pPr lvl="0" algn="just"/>
            <a:r>
              <a:rPr lang="en-US" sz="3600" dirty="0" smtClean="0">
                <a:solidFill>
                  <a:schemeClr val="bg1"/>
                </a:solidFill>
                <a:latin typeface="Berlin Sans FB Demi" pitchFamily="34" charset="0"/>
              </a:rPr>
              <a:t>Is often used for couples in which there are serious problems with the sperm. Sometimes it is also used for older couples or for those with failed IVF attempts.  The ICSI procedure involves a single sperm carefully injected into the center of an egg using a </a:t>
            </a:r>
            <a:r>
              <a:rPr lang="en-US" sz="3600" dirty="0" err="1" smtClean="0">
                <a:solidFill>
                  <a:schemeClr val="bg1"/>
                </a:solidFill>
                <a:latin typeface="Berlin Sans FB Demi" pitchFamily="34" charset="0"/>
              </a:rPr>
              <a:t>microneedle</a:t>
            </a:r>
            <a:r>
              <a:rPr lang="en-US" sz="3600" dirty="0" smtClean="0">
                <a:solidFill>
                  <a:schemeClr val="bg1"/>
                </a:solidFill>
                <a:latin typeface="Berlin Sans FB Demi" pitchFamily="34" charset="0"/>
              </a:rPr>
              <a:t> Then the embryo is transferred to the uterus or Fallopian tube. This method is also sometimes employed when donor sperm is used.</a:t>
            </a:r>
          </a:p>
        </p:txBody>
      </p:sp>
      <p:sp>
        <p:nvSpPr>
          <p:cNvPr id="6" name="Rectangle 5"/>
          <p:cNvSpPr/>
          <p:nvPr/>
        </p:nvSpPr>
        <p:spPr>
          <a:xfrm>
            <a:off x="0" y="228600"/>
            <a:ext cx="8229600" cy="584775"/>
          </a:xfrm>
          <a:prstGeom prst="rect">
            <a:avLst/>
          </a:prstGeom>
        </p:spPr>
        <p:txBody>
          <a:bodyPr wrap="square">
            <a:spAutoFit/>
          </a:bodyPr>
          <a:lstStyle/>
          <a:p>
            <a:r>
              <a:rPr lang="en-US" sz="3200" b="1" u="sng" dirty="0" err="1" smtClean="0">
                <a:solidFill>
                  <a:schemeClr val="bg2">
                    <a:lumMod val="75000"/>
                  </a:schemeClr>
                </a:solidFill>
                <a:latin typeface="Berlin Sans FB Demi" pitchFamily="34" charset="0"/>
                <a:hlinkClick r:id="rId3" tooltip="Intracytoplasmic sperm injection"/>
              </a:rPr>
              <a:t>Intracytoplasmic</a:t>
            </a:r>
            <a:r>
              <a:rPr lang="en-US" sz="3200" b="1" u="sng" dirty="0" smtClean="0">
                <a:solidFill>
                  <a:schemeClr val="bg2">
                    <a:lumMod val="75000"/>
                  </a:schemeClr>
                </a:solidFill>
                <a:latin typeface="Berlin Sans FB Demi" pitchFamily="34" charset="0"/>
                <a:hlinkClick r:id="rId3" tooltip="Intracytoplasmic sperm injection"/>
              </a:rPr>
              <a:t> sperm injection</a:t>
            </a:r>
            <a:r>
              <a:rPr lang="en-US" sz="3200" b="1" dirty="0" smtClean="0">
                <a:solidFill>
                  <a:schemeClr val="bg2">
                    <a:lumMod val="75000"/>
                  </a:schemeClr>
                </a:solidFill>
                <a:latin typeface="Berlin Sans FB Demi" pitchFamily="34" charset="0"/>
              </a:rPr>
              <a:t> (ICSI)</a:t>
            </a:r>
            <a:endParaRPr lang="en-US" sz="3200" dirty="0">
              <a:solidFill>
                <a:schemeClr val="bg2">
                  <a:lumMod val="75000"/>
                </a:schemeClr>
              </a:solidFill>
              <a:latin typeface="Berlin Sans FB Demi" pitchFamily="34" charset="0"/>
            </a:endParaRPr>
          </a:p>
        </p:txBody>
      </p:sp>
      <p:sp>
        <p:nvSpPr>
          <p:cNvPr id="7" name="Footer Placeholder 6"/>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ransition>
    <p:dissolv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4" name="Picture 3" descr="J:\Download\IVF1_1_.jpg"/>
          <p:cNvPicPr/>
          <p:nvPr/>
        </p:nvPicPr>
        <p:blipFill>
          <a:blip r:embed="rId2"/>
          <a:srcRect/>
          <a:stretch>
            <a:fillRect/>
          </a:stretch>
        </p:blipFill>
        <p:spPr bwMode="auto">
          <a:xfrm>
            <a:off x="0" y="0"/>
            <a:ext cx="9143999" cy="6858000"/>
          </a:xfrm>
          <a:prstGeom prst="rect">
            <a:avLst/>
          </a:prstGeom>
          <a:noFill/>
          <a:ln w="9525">
            <a:noFill/>
            <a:miter lim="800000"/>
            <a:headEnd/>
            <a:tailEnd/>
          </a:ln>
        </p:spPr>
      </p:pic>
      <p:sp>
        <p:nvSpPr>
          <p:cNvPr id="5" name="Rectangle 4"/>
          <p:cNvSpPr/>
          <p:nvPr/>
        </p:nvSpPr>
        <p:spPr>
          <a:xfrm>
            <a:off x="0" y="0"/>
            <a:ext cx="9144000" cy="6771084"/>
          </a:xfrm>
          <a:prstGeom prst="rect">
            <a:avLst/>
          </a:prstGeom>
        </p:spPr>
        <p:txBody>
          <a:bodyPr wrap="square">
            <a:spAutoFit/>
          </a:bodyPr>
          <a:lstStyle/>
          <a:p>
            <a:pPr algn="just"/>
            <a:r>
              <a:rPr lang="en-GB" sz="4000" b="1" dirty="0" smtClean="0">
                <a:solidFill>
                  <a:schemeClr val="bg2">
                    <a:lumMod val="75000"/>
                  </a:schemeClr>
                </a:solidFill>
                <a:latin typeface="Berlin Sans FB Demi" pitchFamily="34" charset="0"/>
              </a:rPr>
              <a:t>ICSI methodology includes the following stages:</a:t>
            </a:r>
            <a:endParaRPr lang="en-US" sz="4000" dirty="0" smtClean="0">
              <a:solidFill>
                <a:schemeClr val="bg2">
                  <a:lumMod val="75000"/>
                </a:schemeClr>
              </a:solidFill>
              <a:latin typeface="Berlin Sans FB Demi" pitchFamily="34" charset="0"/>
            </a:endParaRPr>
          </a:p>
          <a:p>
            <a:pPr lvl="0" algn="just">
              <a:buFont typeface="Arial" pitchFamily="34" charset="0"/>
              <a:buChar char="•"/>
            </a:pPr>
            <a:r>
              <a:rPr lang="en-US" sz="4800" dirty="0" err="1" smtClean="0">
                <a:solidFill>
                  <a:schemeClr val="bg1"/>
                </a:solidFill>
                <a:latin typeface="Berlin Sans FB Demi" pitchFamily="34" charset="0"/>
              </a:rPr>
              <a:t>oocytes</a:t>
            </a:r>
            <a:r>
              <a:rPr lang="en-US" sz="4800" dirty="0" smtClean="0">
                <a:solidFill>
                  <a:schemeClr val="bg1"/>
                </a:solidFill>
                <a:latin typeface="Berlin Sans FB Demi" pitchFamily="34" charset="0"/>
              </a:rPr>
              <a:t> preparation</a:t>
            </a:r>
          </a:p>
          <a:p>
            <a:pPr lvl="0" algn="just">
              <a:buFont typeface="Arial" pitchFamily="34" charset="0"/>
              <a:buChar char="•"/>
            </a:pPr>
            <a:r>
              <a:rPr lang="en-US" sz="4800" dirty="0" smtClean="0">
                <a:solidFill>
                  <a:schemeClr val="bg1"/>
                </a:solidFill>
                <a:latin typeface="Berlin Sans FB Demi" pitchFamily="34" charset="0"/>
              </a:rPr>
              <a:t>sperm cells preparation</a:t>
            </a:r>
          </a:p>
          <a:p>
            <a:pPr lvl="0" algn="just">
              <a:buFont typeface="Arial" pitchFamily="34" charset="0"/>
              <a:buChar char="•"/>
            </a:pPr>
            <a:r>
              <a:rPr lang="en-US" sz="4800" dirty="0" smtClean="0">
                <a:solidFill>
                  <a:schemeClr val="bg1"/>
                </a:solidFill>
                <a:latin typeface="Berlin Sans FB Demi" pitchFamily="34" charset="0"/>
              </a:rPr>
              <a:t>sperm cell introduction into </a:t>
            </a:r>
            <a:r>
              <a:rPr lang="en-US" sz="4800" dirty="0" err="1" smtClean="0">
                <a:solidFill>
                  <a:schemeClr val="bg1"/>
                </a:solidFill>
                <a:latin typeface="Berlin Sans FB Demi" pitchFamily="34" charset="0"/>
              </a:rPr>
              <a:t>oocyte</a:t>
            </a:r>
            <a:r>
              <a:rPr lang="en-US" sz="4800" dirty="0" smtClean="0">
                <a:solidFill>
                  <a:schemeClr val="bg1"/>
                </a:solidFill>
                <a:latin typeface="Berlin Sans FB Demi" pitchFamily="34" charset="0"/>
              </a:rPr>
              <a:t> cytoplasm using a glass micro-needle</a:t>
            </a:r>
          </a:p>
          <a:p>
            <a:pPr lvl="0" algn="just">
              <a:buFont typeface="Arial" pitchFamily="34" charset="0"/>
              <a:buChar char="•"/>
            </a:pPr>
            <a:r>
              <a:rPr lang="en-US" sz="4800" dirty="0" smtClean="0">
                <a:solidFill>
                  <a:schemeClr val="bg1"/>
                </a:solidFill>
                <a:latin typeface="Berlin Sans FB Demi" pitchFamily="34" charset="0"/>
              </a:rPr>
              <a:t>ICSI is performed only with matured </a:t>
            </a:r>
            <a:r>
              <a:rPr lang="en-US" sz="4800" dirty="0" err="1" smtClean="0">
                <a:solidFill>
                  <a:schemeClr val="bg1"/>
                </a:solidFill>
                <a:latin typeface="Berlin Sans FB Demi" pitchFamily="34" charset="0"/>
              </a:rPr>
              <a:t>oocytes</a:t>
            </a:r>
            <a:endParaRPr lang="en-US" sz="4800" dirty="0" smtClean="0">
              <a:solidFill>
                <a:schemeClr val="bg1"/>
              </a:solidFill>
              <a:latin typeface="Berlin Sans FB Demi" pitchFamily="34" charset="0"/>
            </a:endParaRPr>
          </a:p>
          <a:p>
            <a:endParaRPr lang="en-US" dirty="0"/>
          </a:p>
        </p:txBody>
      </p:sp>
      <p:sp>
        <p:nvSpPr>
          <p:cNvPr id="6" name="Footer Placeholder 5"/>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ransition>
    <p:wip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endParaRPr lang="en-US" dirty="0"/>
          </a:p>
        </p:txBody>
      </p:sp>
      <p:sp>
        <p:nvSpPr>
          <p:cNvPr id="3" name="Content Placeholder 2"/>
          <p:cNvSpPr>
            <a:spLocks noGrp="1"/>
          </p:cNvSpPr>
          <p:nvPr>
            <p:ph idx="1"/>
          </p:nvPr>
        </p:nvSpPr>
        <p:spPr/>
        <p:txBody>
          <a:bodyPr>
            <a:normAutofit/>
          </a:bodyPr>
          <a:lstStyle/>
          <a:p>
            <a:endParaRPr lang="en-US" dirty="0"/>
          </a:p>
        </p:txBody>
      </p:sp>
      <p:pic>
        <p:nvPicPr>
          <p:cNvPr id="4" name="Picture 3" descr="J:\Download\IVF1_1_.jpg"/>
          <p:cNvPicPr/>
          <p:nvPr/>
        </p:nvPicPr>
        <p:blipFill>
          <a:blip r:embed="rId2"/>
          <a:srcRect/>
          <a:stretch>
            <a:fillRect/>
          </a:stretch>
        </p:blipFill>
        <p:spPr bwMode="auto">
          <a:xfrm>
            <a:off x="0" y="0"/>
            <a:ext cx="9144000" cy="7010400"/>
          </a:xfrm>
          <a:prstGeom prst="rect">
            <a:avLst/>
          </a:prstGeom>
          <a:noFill/>
          <a:ln w="9525">
            <a:noFill/>
            <a:miter lim="800000"/>
            <a:headEnd/>
            <a:tailEnd/>
          </a:ln>
        </p:spPr>
      </p:pic>
      <p:sp>
        <p:nvSpPr>
          <p:cNvPr id="5" name="Rectangle 4"/>
          <p:cNvSpPr/>
          <p:nvPr/>
        </p:nvSpPr>
        <p:spPr>
          <a:xfrm>
            <a:off x="0" y="1066800"/>
            <a:ext cx="8763000" cy="5632311"/>
          </a:xfrm>
          <a:prstGeom prst="rect">
            <a:avLst/>
          </a:prstGeom>
        </p:spPr>
        <p:txBody>
          <a:bodyPr wrap="square">
            <a:spAutoFit/>
          </a:bodyPr>
          <a:lstStyle/>
          <a:p>
            <a:pPr lvl="0" fontAlgn="base"/>
            <a:r>
              <a:rPr lang="en-US" sz="4000" dirty="0" smtClean="0">
                <a:solidFill>
                  <a:schemeClr val="bg1"/>
                </a:solidFill>
              </a:rPr>
              <a:t>The world’s first </a:t>
            </a:r>
            <a:r>
              <a:rPr lang="en-US" sz="4000" dirty="0" smtClean="0">
                <a:solidFill>
                  <a:schemeClr val="bg1"/>
                </a:solidFill>
                <a:hlinkClick r:id="rId3" tooltip="Learn More About Ovary Transplantation"/>
              </a:rPr>
              <a:t>ovary transplant</a:t>
            </a:r>
            <a:r>
              <a:rPr lang="en-US" sz="4000" dirty="0" smtClean="0">
                <a:solidFill>
                  <a:schemeClr val="bg1"/>
                </a:solidFill>
              </a:rPr>
              <a:t> surgery and a new method first developed by researchers in Japan called </a:t>
            </a:r>
            <a:r>
              <a:rPr lang="en-US" sz="4000" dirty="0" smtClean="0">
                <a:solidFill>
                  <a:schemeClr val="bg1"/>
                </a:solidFill>
                <a:hlinkClick r:id="rId4" tooltip="Learn More About Mini-IVF"/>
              </a:rPr>
              <a:t>minimal stimulation</a:t>
            </a:r>
            <a:r>
              <a:rPr lang="en-US" sz="4000" dirty="0" smtClean="0">
                <a:solidFill>
                  <a:schemeClr val="bg1"/>
                </a:solidFill>
              </a:rPr>
              <a:t>.</a:t>
            </a:r>
            <a:endParaRPr lang="en-US" sz="4000" b="1" dirty="0" smtClean="0">
              <a:solidFill>
                <a:schemeClr val="bg1"/>
              </a:solidFill>
            </a:endParaRPr>
          </a:p>
          <a:p>
            <a:pPr fontAlgn="base"/>
            <a:r>
              <a:rPr lang="en-US" sz="4000" dirty="0" smtClean="0">
                <a:solidFill>
                  <a:schemeClr val="bg1"/>
                </a:solidFill>
              </a:rPr>
              <a:t>The procedure involves the removal of an ovary which is frozen and placed in storage until required at a later date. This ovary is then thawed out slowly and transplanted back into the body.</a:t>
            </a:r>
          </a:p>
        </p:txBody>
      </p:sp>
      <p:sp>
        <p:nvSpPr>
          <p:cNvPr id="6" name="Rectangle 5"/>
          <p:cNvSpPr/>
          <p:nvPr/>
        </p:nvSpPr>
        <p:spPr>
          <a:xfrm>
            <a:off x="0" y="228601"/>
            <a:ext cx="6858000" cy="1138773"/>
          </a:xfrm>
          <a:prstGeom prst="rect">
            <a:avLst/>
          </a:prstGeom>
        </p:spPr>
        <p:txBody>
          <a:bodyPr wrap="square">
            <a:spAutoFit/>
          </a:bodyPr>
          <a:lstStyle/>
          <a:p>
            <a:r>
              <a:rPr lang="en-US" sz="4000" b="1" dirty="0" smtClean="0">
                <a:latin typeface="Berlin Sans FB Demi" pitchFamily="34" charset="0"/>
              </a:rPr>
              <a:t>Ovary Transplants</a:t>
            </a:r>
            <a:r>
              <a:rPr lang="en-US" sz="2800" b="1" dirty="0" smtClean="0">
                <a:latin typeface="Berlin Sans FB Demi" pitchFamily="34" charset="0"/>
              </a:rPr>
              <a:t/>
            </a:r>
            <a:br>
              <a:rPr lang="en-US" sz="2800" b="1" dirty="0" smtClean="0">
                <a:latin typeface="Berlin Sans FB Demi" pitchFamily="34" charset="0"/>
              </a:rPr>
            </a:br>
            <a:endParaRPr lang="en-US" sz="2800" dirty="0">
              <a:latin typeface="Berlin Sans FB Demi" pitchFamily="34" charset="0"/>
            </a:endParaRPr>
          </a:p>
        </p:txBody>
      </p:sp>
      <p:sp>
        <p:nvSpPr>
          <p:cNvPr id="7" name="Footer Placeholder 6"/>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ransition>
    <p:wipe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
            </a:r>
            <a:br>
              <a:rPr lang="en-US" b="1" i="1" dirty="0" smtClean="0"/>
            </a:br>
            <a:endParaRPr lang="en-US" dirty="0"/>
          </a:p>
        </p:txBody>
      </p:sp>
      <p:sp>
        <p:nvSpPr>
          <p:cNvPr id="3" name="Content Placeholder 2"/>
          <p:cNvSpPr>
            <a:spLocks noGrp="1"/>
          </p:cNvSpPr>
          <p:nvPr>
            <p:ph idx="1"/>
          </p:nvPr>
        </p:nvSpPr>
        <p:spPr/>
        <p:txBody>
          <a:bodyPr>
            <a:normAutofit/>
          </a:bodyPr>
          <a:lstStyle/>
          <a:p>
            <a:endParaRPr lang="en-US" dirty="0"/>
          </a:p>
        </p:txBody>
      </p:sp>
      <p:pic>
        <p:nvPicPr>
          <p:cNvPr id="4" name="Picture 3" descr="J:\Download\IVF1_1_.jpg"/>
          <p:cNvPicPr/>
          <p:nvPr/>
        </p:nvPicPr>
        <p:blipFill>
          <a:blip r:embed="rId2"/>
          <a:srcRect/>
          <a:stretch>
            <a:fillRect/>
          </a:stretch>
        </p:blipFill>
        <p:spPr bwMode="auto">
          <a:xfrm>
            <a:off x="0" y="0"/>
            <a:ext cx="9143999" cy="6858000"/>
          </a:xfrm>
          <a:prstGeom prst="rect">
            <a:avLst/>
          </a:prstGeom>
          <a:noFill/>
          <a:ln w="9525">
            <a:noFill/>
            <a:miter lim="800000"/>
            <a:headEnd/>
            <a:tailEnd/>
          </a:ln>
        </p:spPr>
      </p:pic>
      <p:sp>
        <p:nvSpPr>
          <p:cNvPr id="5" name="Rectangle 4"/>
          <p:cNvSpPr/>
          <p:nvPr/>
        </p:nvSpPr>
        <p:spPr>
          <a:xfrm>
            <a:off x="0" y="762000"/>
            <a:ext cx="9144000" cy="6124754"/>
          </a:xfrm>
          <a:prstGeom prst="rect">
            <a:avLst/>
          </a:prstGeom>
        </p:spPr>
        <p:txBody>
          <a:bodyPr wrap="square">
            <a:spAutoFit/>
          </a:bodyPr>
          <a:lstStyle/>
          <a:p>
            <a:pPr fontAlgn="base"/>
            <a:endParaRPr lang="en-US" sz="2800" dirty="0" smtClean="0">
              <a:solidFill>
                <a:schemeClr val="bg1"/>
              </a:solidFill>
            </a:endParaRPr>
          </a:p>
          <a:p>
            <a:pPr fontAlgn="base"/>
            <a:r>
              <a:rPr lang="en-US" sz="2800" dirty="0" smtClean="0">
                <a:solidFill>
                  <a:schemeClr val="bg1"/>
                </a:solidFill>
                <a:latin typeface="Berlin Sans FB Demi" pitchFamily="34" charset="0"/>
              </a:rPr>
              <a:t>There are a variety of reasons why a woman may need an ovary transplant. These include:</a:t>
            </a:r>
          </a:p>
          <a:p>
            <a:pPr lvl="0" fontAlgn="base"/>
            <a:r>
              <a:rPr lang="en-US" sz="2800" b="1" dirty="0" smtClean="0">
                <a:solidFill>
                  <a:srgbClr val="FFFF00"/>
                </a:solidFill>
                <a:latin typeface="Berlin Sans FB Demi" pitchFamily="34" charset="0"/>
              </a:rPr>
              <a:t>Early menopause</a:t>
            </a:r>
            <a:r>
              <a:rPr lang="en-US" sz="2800" dirty="0" smtClean="0">
                <a:solidFill>
                  <a:srgbClr val="FFFF00"/>
                </a:solidFill>
                <a:latin typeface="Berlin Sans FB Demi" pitchFamily="34" charset="0"/>
              </a:rPr>
              <a:t>: </a:t>
            </a:r>
            <a:r>
              <a:rPr lang="en-US" sz="2800" dirty="0" smtClean="0">
                <a:solidFill>
                  <a:schemeClr val="bg1"/>
                </a:solidFill>
                <a:latin typeface="Berlin Sans FB Demi" pitchFamily="34" charset="0"/>
              </a:rPr>
              <a:t>there are some women who undergo an early menopause which results in infertility. This procedure could work if an early menopausal woman has a sister with an identical tissue match. In other words, the sister is able to donate ovarian tissue or even a whole ovary which matches hers.</a:t>
            </a:r>
          </a:p>
          <a:p>
            <a:pPr lvl="0" fontAlgn="base"/>
            <a:r>
              <a:rPr lang="en-US" sz="2800" b="1" dirty="0" smtClean="0">
                <a:solidFill>
                  <a:srgbClr val="FFFF00"/>
                </a:solidFill>
                <a:latin typeface="Berlin Sans FB Demi" pitchFamily="34" charset="0"/>
              </a:rPr>
              <a:t>Cancer treatment</a:t>
            </a:r>
            <a:r>
              <a:rPr lang="en-US" sz="2800" dirty="0" smtClean="0">
                <a:solidFill>
                  <a:srgbClr val="FFFF00"/>
                </a:solidFill>
                <a:latin typeface="Berlin Sans FB Demi" pitchFamily="34" charset="0"/>
              </a:rPr>
              <a:t>: </a:t>
            </a:r>
            <a:r>
              <a:rPr lang="en-US" sz="2800" dirty="0" smtClean="0">
                <a:solidFill>
                  <a:schemeClr val="bg1"/>
                </a:solidFill>
                <a:latin typeface="Berlin Sans FB Demi" pitchFamily="34" charset="0"/>
              </a:rPr>
              <a:t>radiation treatment or chemotherapy can result in infertility. So if an ovary could be removed before starting this treatment then theoretically, this could be transplanted back into their body and restore their fertility.</a:t>
            </a:r>
          </a:p>
        </p:txBody>
      </p:sp>
      <p:sp>
        <p:nvSpPr>
          <p:cNvPr id="6" name="Rectangle 5"/>
          <p:cNvSpPr/>
          <p:nvPr/>
        </p:nvSpPr>
        <p:spPr>
          <a:xfrm>
            <a:off x="304800" y="228600"/>
            <a:ext cx="8382000" cy="646331"/>
          </a:xfrm>
          <a:prstGeom prst="rect">
            <a:avLst/>
          </a:prstGeom>
        </p:spPr>
        <p:txBody>
          <a:bodyPr wrap="square">
            <a:spAutoFit/>
          </a:bodyPr>
          <a:lstStyle/>
          <a:p>
            <a:r>
              <a:rPr lang="en-US" sz="3600" b="1" i="1" dirty="0" smtClean="0">
                <a:solidFill>
                  <a:schemeClr val="bg2">
                    <a:lumMod val="75000"/>
                  </a:schemeClr>
                </a:solidFill>
                <a:latin typeface="Berlin Sans FB Demi" pitchFamily="34" charset="0"/>
              </a:rPr>
              <a:t>Reasons for an ovary transplant</a:t>
            </a:r>
            <a:endParaRPr lang="en-US" sz="3600" dirty="0">
              <a:solidFill>
                <a:schemeClr val="bg2">
                  <a:lumMod val="75000"/>
                </a:schemeClr>
              </a:solidFill>
              <a:latin typeface="Berlin Sans FB Demi" pitchFamily="34" charset="0"/>
            </a:endParaRPr>
          </a:p>
        </p:txBody>
      </p:sp>
      <p:sp>
        <p:nvSpPr>
          <p:cNvPr id="7" name="Footer Placeholder 6"/>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endParaRPr lang="en-US" dirty="0"/>
          </a:p>
        </p:txBody>
      </p:sp>
      <p:pic>
        <p:nvPicPr>
          <p:cNvPr id="4" name="Picture 3" descr="J:\Download\IVF1_1_.jpg"/>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 name="Rectangle 4"/>
          <p:cNvSpPr/>
          <p:nvPr/>
        </p:nvSpPr>
        <p:spPr>
          <a:xfrm>
            <a:off x="0" y="0"/>
            <a:ext cx="9144000" cy="6986528"/>
          </a:xfrm>
          <a:prstGeom prst="rect">
            <a:avLst/>
          </a:prstGeom>
        </p:spPr>
        <p:txBody>
          <a:bodyPr wrap="square">
            <a:spAutoFit/>
          </a:bodyPr>
          <a:lstStyle/>
          <a:p>
            <a:pPr lvl="0" fontAlgn="base"/>
            <a:endParaRPr lang="en-US" sz="2800" b="1" dirty="0" smtClean="0"/>
          </a:p>
          <a:p>
            <a:pPr lvl="0" fontAlgn="base"/>
            <a:r>
              <a:rPr lang="en-US" sz="2800" b="1" dirty="0" smtClean="0">
                <a:solidFill>
                  <a:srgbClr val="FFFF00"/>
                </a:solidFill>
                <a:latin typeface="Berlin Sans FB Demi" pitchFamily="34" charset="0"/>
              </a:rPr>
              <a:t>Organ transplants</a:t>
            </a:r>
            <a:r>
              <a:rPr lang="en-US" sz="2800" dirty="0" smtClean="0">
                <a:solidFill>
                  <a:srgbClr val="FFFF00"/>
                </a:solidFill>
                <a:latin typeface="Berlin Sans FB Demi" pitchFamily="34" charset="0"/>
              </a:rPr>
              <a:t>: </a:t>
            </a:r>
            <a:r>
              <a:rPr lang="en-US" sz="2800" dirty="0" smtClean="0">
                <a:solidFill>
                  <a:schemeClr val="bg1"/>
                </a:solidFill>
                <a:latin typeface="Berlin Sans FB Demi" pitchFamily="34" charset="0"/>
              </a:rPr>
              <a:t>kidney, heart and other types of transplants require the patient to take large doses of immunosuppressive drugs which can cause infertility.</a:t>
            </a:r>
          </a:p>
          <a:p>
            <a:pPr fontAlgn="base"/>
            <a:r>
              <a:rPr lang="en-US" sz="2800" dirty="0" smtClean="0">
                <a:solidFill>
                  <a:schemeClr val="bg1"/>
                </a:solidFill>
                <a:latin typeface="Berlin Sans FB Demi" pitchFamily="34" charset="0"/>
              </a:rPr>
              <a:t>Ideally, the woman would have an ovary removed before undergoing this treatment which would then be replaced at a later date.</a:t>
            </a:r>
          </a:p>
          <a:p>
            <a:pPr fontAlgn="base"/>
            <a:r>
              <a:rPr lang="en-US" sz="2800" b="1" dirty="0" smtClean="0">
                <a:solidFill>
                  <a:srgbClr val="FFFF00"/>
                </a:solidFill>
                <a:latin typeface="Berlin Sans FB Demi" pitchFamily="34" charset="0"/>
              </a:rPr>
              <a:t>Ovary transplant procedure</a:t>
            </a:r>
            <a:endParaRPr lang="en-US" sz="2800" b="1" i="1" dirty="0" smtClean="0">
              <a:solidFill>
                <a:srgbClr val="FFFF00"/>
              </a:solidFill>
              <a:latin typeface="Berlin Sans FB Demi" pitchFamily="34" charset="0"/>
            </a:endParaRPr>
          </a:p>
          <a:p>
            <a:pPr lvl="0" fontAlgn="base"/>
            <a:r>
              <a:rPr lang="en-US" sz="2800" dirty="0" smtClean="0">
                <a:solidFill>
                  <a:schemeClr val="bg1"/>
                </a:solidFill>
                <a:latin typeface="Berlin Sans FB Demi" pitchFamily="34" charset="0"/>
              </a:rPr>
              <a:t>The ovary is removed via keyhole surgery which reduces recovery time. The ovary is then frozen until further notice.</a:t>
            </a:r>
          </a:p>
          <a:p>
            <a:pPr lvl="0" fontAlgn="base"/>
            <a:r>
              <a:rPr lang="en-US" sz="2800" dirty="0" smtClean="0">
                <a:solidFill>
                  <a:schemeClr val="bg1"/>
                </a:solidFill>
                <a:latin typeface="Berlin Sans FB Demi" pitchFamily="34" charset="0"/>
              </a:rPr>
              <a:t>The ovary to be transplanted is thawed out slowly beforehand. The transplant procedure is performed as open surgery this time and involves reconnecting tiny blood vessels to the ovary. This enables a steady blood flow to the ovary which is vital for it to function.</a:t>
            </a:r>
          </a:p>
        </p:txBody>
      </p:sp>
      <p:sp>
        <p:nvSpPr>
          <p:cNvPr id="6" name="Footer Placeholder 5"/>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ransition>
    <p:dissolv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lvl="0"/>
            <a:r>
              <a:rPr lang="en-US" b="1" dirty="0" smtClean="0"/>
              <a:t> </a:t>
            </a:r>
            <a:endParaRPr lang="en-US" dirty="0"/>
          </a:p>
        </p:txBody>
      </p:sp>
      <p:pic>
        <p:nvPicPr>
          <p:cNvPr id="4" name="Picture 3" descr="J:\Download\IVF1_1_.jpg"/>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 name="Rectangle 4"/>
          <p:cNvSpPr/>
          <p:nvPr/>
        </p:nvSpPr>
        <p:spPr>
          <a:xfrm>
            <a:off x="0" y="1"/>
            <a:ext cx="9144000" cy="6986528"/>
          </a:xfrm>
          <a:prstGeom prst="rect">
            <a:avLst/>
          </a:prstGeom>
        </p:spPr>
        <p:txBody>
          <a:bodyPr wrap="square">
            <a:spAutoFit/>
          </a:bodyPr>
          <a:lstStyle/>
          <a:p>
            <a:pPr lvl="0" algn="just"/>
            <a:r>
              <a:rPr lang="en-US" sz="2800" b="1" dirty="0" smtClean="0">
                <a:solidFill>
                  <a:srgbClr val="FFFF00"/>
                </a:solidFill>
                <a:latin typeface="Berlin Sans FB Demi" pitchFamily="34" charset="0"/>
              </a:rPr>
              <a:t>Testicular sperm aspiration/extraction (TESA/E)</a:t>
            </a:r>
            <a:endParaRPr lang="en-US" sz="2800" dirty="0" smtClean="0">
              <a:solidFill>
                <a:srgbClr val="FFFF00"/>
              </a:solidFill>
              <a:latin typeface="Berlin Sans FB Demi" pitchFamily="34" charset="0"/>
            </a:endParaRPr>
          </a:p>
          <a:p>
            <a:pPr algn="just"/>
            <a:r>
              <a:rPr lang="en-US" sz="2800" dirty="0" smtClean="0">
                <a:solidFill>
                  <a:schemeClr val="bg1"/>
                </a:solidFill>
                <a:latin typeface="Berlin Sans FB Demi" pitchFamily="34" charset="0"/>
              </a:rPr>
              <a:t>The testicular sperm aspiration/extraction (TESA/E) involves the direct removal of sperm from the testicles, which can then be used in conjunction with </a:t>
            </a:r>
            <a:r>
              <a:rPr lang="en-US" sz="2800" dirty="0" err="1" smtClean="0">
                <a:solidFill>
                  <a:schemeClr val="bg1"/>
                </a:solidFill>
                <a:latin typeface="Berlin Sans FB Demi" pitchFamily="34" charset="0"/>
              </a:rPr>
              <a:t>Intracytoplasmic</a:t>
            </a:r>
            <a:r>
              <a:rPr lang="en-US" sz="2800" dirty="0" smtClean="0">
                <a:solidFill>
                  <a:schemeClr val="bg1"/>
                </a:solidFill>
                <a:latin typeface="Berlin Sans FB Demi" pitchFamily="34" charset="0"/>
              </a:rPr>
              <a:t> sperm injection (ICSI).</a:t>
            </a:r>
          </a:p>
          <a:p>
            <a:pPr algn="just"/>
            <a:r>
              <a:rPr lang="en-US" sz="2800" b="1" dirty="0" smtClean="0">
                <a:solidFill>
                  <a:srgbClr val="FFFF00"/>
                </a:solidFill>
                <a:latin typeface="Berlin Sans FB Demi" pitchFamily="34" charset="0"/>
              </a:rPr>
              <a:t>Obstructive </a:t>
            </a:r>
            <a:r>
              <a:rPr lang="en-US" sz="2800" b="1" dirty="0" err="1" smtClean="0">
                <a:solidFill>
                  <a:srgbClr val="FFFF00"/>
                </a:solidFill>
                <a:latin typeface="Berlin Sans FB Demi" pitchFamily="34" charset="0"/>
              </a:rPr>
              <a:t>azoospermia</a:t>
            </a:r>
            <a:r>
              <a:rPr lang="en-US" sz="2800" b="1" dirty="0" smtClean="0">
                <a:solidFill>
                  <a:srgbClr val="FFFF00"/>
                </a:solidFill>
                <a:latin typeface="Berlin Sans FB Demi" pitchFamily="34" charset="0"/>
              </a:rPr>
              <a:t> </a:t>
            </a:r>
            <a:r>
              <a:rPr lang="en-US" sz="2800" b="1" dirty="0" smtClean="0">
                <a:solidFill>
                  <a:schemeClr val="bg1"/>
                </a:solidFill>
                <a:latin typeface="Berlin Sans FB Demi" pitchFamily="34" charset="0"/>
              </a:rPr>
              <a:t>–</a:t>
            </a:r>
            <a:r>
              <a:rPr lang="en-US" sz="2800" b="1" dirty="0" err="1" smtClean="0">
                <a:solidFill>
                  <a:schemeClr val="bg1"/>
                </a:solidFill>
                <a:latin typeface="Berlin Sans FB Demi" pitchFamily="34" charset="0"/>
              </a:rPr>
              <a:t>Percutaneous</a:t>
            </a:r>
            <a:r>
              <a:rPr lang="en-US" sz="2800" b="1" dirty="0" smtClean="0">
                <a:solidFill>
                  <a:schemeClr val="bg1"/>
                </a:solidFill>
                <a:latin typeface="Berlin Sans FB Demi" pitchFamily="34" charset="0"/>
              </a:rPr>
              <a:t> testicular sperm retrieval</a:t>
            </a:r>
            <a:endParaRPr lang="en-US" sz="2800" dirty="0" smtClean="0">
              <a:solidFill>
                <a:schemeClr val="bg1"/>
              </a:solidFill>
              <a:latin typeface="Berlin Sans FB Demi" pitchFamily="34" charset="0"/>
            </a:endParaRPr>
          </a:p>
          <a:p>
            <a:pPr algn="just"/>
            <a:r>
              <a:rPr lang="en-US" sz="2800" dirty="0" smtClean="0">
                <a:solidFill>
                  <a:schemeClr val="bg1"/>
                </a:solidFill>
                <a:latin typeface="Berlin Sans FB Demi" pitchFamily="34" charset="0"/>
              </a:rPr>
              <a:t>When dealing with obstructive </a:t>
            </a:r>
            <a:r>
              <a:rPr lang="en-US" sz="2800" dirty="0" err="1" smtClean="0">
                <a:solidFill>
                  <a:schemeClr val="bg1"/>
                </a:solidFill>
                <a:latin typeface="Berlin Sans FB Demi" pitchFamily="34" charset="0"/>
              </a:rPr>
              <a:t>azoospermia</a:t>
            </a:r>
            <a:r>
              <a:rPr lang="en-US" sz="2800" dirty="0" smtClean="0">
                <a:solidFill>
                  <a:schemeClr val="bg1"/>
                </a:solidFill>
                <a:latin typeface="Berlin Sans FB Demi" pitchFamily="34" charset="0"/>
              </a:rPr>
              <a:t> a simple </a:t>
            </a:r>
            <a:r>
              <a:rPr lang="en-US" sz="2800" dirty="0" err="1" smtClean="0">
                <a:solidFill>
                  <a:schemeClr val="bg1"/>
                </a:solidFill>
                <a:latin typeface="Berlin Sans FB Demi" pitchFamily="34" charset="0"/>
              </a:rPr>
              <a:t>percutaneous</a:t>
            </a:r>
            <a:r>
              <a:rPr lang="en-US" sz="2800" dirty="0" smtClean="0">
                <a:solidFill>
                  <a:schemeClr val="bg1"/>
                </a:solidFill>
                <a:latin typeface="Berlin Sans FB Demi" pitchFamily="34" charset="0"/>
              </a:rPr>
              <a:t> extraction of sperm is recommended. This procedure is performed under anesthesia (local or general) whereby a </a:t>
            </a:r>
            <a:r>
              <a:rPr lang="en-US" sz="2800" dirty="0" err="1" smtClean="0">
                <a:solidFill>
                  <a:schemeClr val="bg1"/>
                </a:solidFill>
                <a:latin typeface="Berlin Sans FB Demi" pitchFamily="34" charset="0"/>
              </a:rPr>
              <a:t>Tru</a:t>
            </a:r>
            <a:r>
              <a:rPr lang="en-US" sz="2800" dirty="0" smtClean="0">
                <a:solidFill>
                  <a:schemeClr val="bg1"/>
                </a:solidFill>
                <a:latin typeface="Berlin Sans FB Demi" pitchFamily="34" charset="0"/>
              </a:rPr>
              <a:t> Cut biopsy needle is utilized to extract a very small amount of testicular tissue. This tissue is then searched by a trained embryologist, who will then proceed with </a:t>
            </a:r>
            <a:r>
              <a:rPr lang="en-US" sz="2800" dirty="0" smtClean="0">
                <a:solidFill>
                  <a:schemeClr val="bg1"/>
                </a:solidFill>
                <a:latin typeface="Berlin Sans FB Demi" pitchFamily="34" charset="0"/>
                <a:hlinkClick r:id="rId3"/>
              </a:rPr>
              <a:t>ICSI</a:t>
            </a:r>
            <a:r>
              <a:rPr lang="en-US" sz="2800" dirty="0" smtClean="0">
                <a:solidFill>
                  <a:schemeClr val="bg1"/>
                </a:solidFill>
                <a:latin typeface="Berlin Sans FB Demi" pitchFamily="34" charset="0"/>
              </a:rPr>
              <a:t> in order to fertilize your partner’s eggs.  The wound is closed with a few small absorbable stitches.</a:t>
            </a:r>
          </a:p>
        </p:txBody>
      </p:sp>
      <p:sp>
        <p:nvSpPr>
          <p:cNvPr id="6" name="Footer Placeholder 5"/>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0" y="0"/>
            <a:ext cx="9144000" cy="685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gd name="adj" fmla="val 11005876"/>
              </a:avLst>
            </a:prstTxWarp>
          </a:bodyPr>
          <a:lstStyle/>
          <a:p>
            <a:pPr algn="ctr"/>
            <a:r>
              <a:rPr lang="en-US" sz="5400" dirty="0" smtClean="0">
                <a:ln>
                  <a:solidFill>
                    <a:schemeClr val="tx1"/>
                  </a:solidFill>
                </a:ln>
                <a:latin typeface="Berlin Sans FB Demi" pitchFamily="34" charset="0"/>
              </a:rPr>
              <a:t>TREATMENT MODALITIES</a:t>
            </a:r>
            <a:endParaRPr lang="en-US" sz="5400" dirty="0">
              <a:ln>
                <a:solidFill>
                  <a:schemeClr val="tx1"/>
                </a:solidFill>
              </a:ln>
              <a:latin typeface="Berlin Sans FB Demi" pitchFamily="34" charset="0"/>
            </a:endParaRPr>
          </a:p>
        </p:txBody>
      </p:sp>
      <p:pic>
        <p:nvPicPr>
          <p:cNvPr id="7" name="Picture 6" descr="J:\Download\gift.jpg"/>
          <p:cNvPicPr/>
          <p:nvPr/>
        </p:nvPicPr>
        <p:blipFill>
          <a:blip r:embed="rId2"/>
          <a:srcRect/>
          <a:stretch>
            <a:fillRect/>
          </a:stretch>
        </p:blipFill>
        <p:spPr bwMode="auto">
          <a:xfrm>
            <a:off x="2514600" y="2462212"/>
            <a:ext cx="3581400" cy="3024188"/>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4" name="Footer Placeholder 3"/>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anim calcmode="lin" valueType="num">
                                      <p:cBhvr>
                                        <p:cTn id="8" dur="2000" fill="hold"/>
                                        <p:tgtEl>
                                          <p:spTgt spid="5"/>
                                        </p:tgtEl>
                                        <p:attrNameLst>
                                          <p:attrName>ppt_w</p:attrName>
                                        </p:attrNameLst>
                                      </p:cBhvr>
                                      <p:tavLst>
                                        <p:tav tm="0" fmla="#ppt_w*sin(2.5*pi*$)">
                                          <p:val>
                                            <p:fltVal val="0"/>
                                          </p:val>
                                        </p:tav>
                                        <p:tav tm="100000">
                                          <p:val>
                                            <p:fltVal val="1"/>
                                          </p:val>
                                        </p:tav>
                                      </p:tavLst>
                                    </p:anim>
                                    <p:anim calcmode="lin" valueType="num">
                                      <p:cBhvr>
                                        <p:cTn id="9" dur="2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5" presetClass="entr" presetSubtype="0"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decel="50000" fill="hold">
                                          <p:stCondLst>
                                            <p:cond delay="0"/>
                                          </p:stCondLst>
                                        </p:cTn>
                                        <p:tgtEl>
                                          <p:spTgt spid="7"/>
                                        </p:tgtEl>
                                        <p:attrNameLst>
                                          <p:attrName>style.rotation</p:attrName>
                                        </p:attrNameLst>
                                      </p:cBhvr>
                                      <p:tavLst>
                                        <p:tav tm="0">
                                          <p:val>
                                            <p:fltVal val="-90"/>
                                          </p:val>
                                        </p:tav>
                                        <p:tav tm="100000">
                                          <p:val>
                                            <p:fltVal val="0"/>
                                          </p:val>
                                        </p:tav>
                                      </p:tavLst>
                                    </p:anim>
                                    <p:anim calcmode="lin" valueType="num">
                                      <p:cBhvr>
                                        <p:cTn id="15" dur="500" decel="50000" fill="hold">
                                          <p:stCondLst>
                                            <p:cond delay="0"/>
                                          </p:stCondLst>
                                        </p:cTn>
                                        <p:tgtEl>
                                          <p:spTgt spid="7"/>
                                        </p:tgtEl>
                                        <p:attrNameLst>
                                          <p:attrName>ppt_w</p:attrName>
                                        </p:attrNameLst>
                                      </p:cBhvr>
                                      <p:tavLst>
                                        <p:tav tm="0">
                                          <p:val>
                                            <p:strVal val="#ppt_w"/>
                                          </p:val>
                                        </p:tav>
                                        <p:tav tm="100000">
                                          <p:val>
                                            <p:strVal val="#ppt_w*.05"/>
                                          </p:val>
                                        </p:tav>
                                      </p:tavLst>
                                    </p:anim>
                                    <p:anim calcmode="lin" valueType="num">
                                      <p:cBhvr>
                                        <p:cTn id="16" dur="500" accel="50000" fill="hold">
                                          <p:stCondLst>
                                            <p:cond delay="500"/>
                                          </p:stCondLst>
                                        </p:cTn>
                                        <p:tgtEl>
                                          <p:spTgt spid="7"/>
                                        </p:tgtEl>
                                        <p:attrNameLst>
                                          <p:attrName>ppt_w</p:attrName>
                                        </p:attrNameLst>
                                      </p:cBhvr>
                                      <p:tavLst>
                                        <p:tav tm="0">
                                          <p:val>
                                            <p:strVal val="#ppt_w*.05"/>
                                          </p:val>
                                        </p:tav>
                                        <p:tav tm="100000">
                                          <p:val>
                                            <p:strVal val="#ppt_w"/>
                                          </p:val>
                                        </p:tav>
                                      </p:tavLst>
                                    </p:anim>
                                    <p:anim calcmode="lin" valueType="num">
                                      <p:cBhvr>
                                        <p:cTn id="17" dur="1000" fill="hold"/>
                                        <p:tgtEl>
                                          <p:spTgt spid="7"/>
                                        </p:tgtEl>
                                        <p:attrNameLst>
                                          <p:attrName>ppt_h</p:attrName>
                                        </p:attrNameLst>
                                      </p:cBhvr>
                                      <p:tavLst>
                                        <p:tav tm="0">
                                          <p:val>
                                            <p:strVal val="#ppt_h"/>
                                          </p:val>
                                        </p:tav>
                                        <p:tav tm="100000">
                                          <p:val>
                                            <p:strVal val="#ppt_h"/>
                                          </p:val>
                                        </p:tav>
                                      </p:tavLst>
                                    </p:anim>
                                    <p:anim calcmode="lin" valueType="num">
                                      <p:cBhvr>
                                        <p:cTn id="18" dur="500" decel="50000" fill="hold">
                                          <p:stCondLst>
                                            <p:cond delay="0"/>
                                          </p:stCondLst>
                                        </p:cTn>
                                        <p:tgtEl>
                                          <p:spTgt spid="7"/>
                                        </p:tgtEl>
                                        <p:attrNameLst>
                                          <p:attrName>ppt_x</p:attrName>
                                        </p:attrNameLst>
                                      </p:cBhvr>
                                      <p:tavLst>
                                        <p:tav tm="0">
                                          <p:val>
                                            <p:strVal val="#ppt_x+.4"/>
                                          </p:val>
                                        </p:tav>
                                        <p:tav tm="100000">
                                          <p:val>
                                            <p:strVal val="#ppt_x"/>
                                          </p:val>
                                        </p:tav>
                                      </p:tavLst>
                                    </p:anim>
                                    <p:anim calcmode="lin" valueType="num">
                                      <p:cBhvr>
                                        <p:cTn id="19" dur="500" decel="50000" fill="hold">
                                          <p:stCondLst>
                                            <p:cond delay="0"/>
                                          </p:stCondLst>
                                        </p:cTn>
                                        <p:tgtEl>
                                          <p:spTgt spid="7"/>
                                        </p:tgtEl>
                                        <p:attrNameLst>
                                          <p:attrName>ppt_y</p:attrName>
                                        </p:attrNameLst>
                                      </p:cBhvr>
                                      <p:tavLst>
                                        <p:tav tm="0">
                                          <p:val>
                                            <p:strVal val="#ppt_y-.2"/>
                                          </p:val>
                                        </p:tav>
                                        <p:tav tm="100000">
                                          <p:val>
                                            <p:strVal val="#ppt_y+.1"/>
                                          </p:val>
                                        </p:tav>
                                      </p:tavLst>
                                    </p:anim>
                                    <p:anim calcmode="lin" valueType="num">
                                      <p:cBhvr>
                                        <p:cTn id="20" dur="500" accel="50000" fill="hold">
                                          <p:stCondLst>
                                            <p:cond delay="500"/>
                                          </p:stCondLst>
                                        </p:cTn>
                                        <p:tgtEl>
                                          <p:spTgt spid="7"/>
                                        </p:tgtEl>
                                        <p:attrNameLst>
                                          <p:attrName>ppt_y</p:attrName>
                                        </p:attrNameLst>
                                      </p:cBhvr>
                                      <p:tavLst>
                                        <p:tav tm="0">
                                          <p:val>
                                            <p:strVal val="#ppt_y+.1"/>
                                          </p:val>
                                        </p:tav>
                                        <p:tav tm="100000">
                                          <p:val>
                                            <p:strVal val="#ppt_y"/>
                                          </p:val>
                                        </p:tav>
                                      </p:tavLst>
                                    </p:anim>
                                    <p:animEffect transition="in" filter="fade">
                                      <p:cBhvr>
                                        <p:cTn id="21" dur="1000" decel="50000">
                                          <p:stCondLst>
                                            <p:cond delay="0"/>
                                          </p:stCondLst>
                                        </p:cTn>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endParaRPr lang="en-US" dirty="0"/>
          </a:p>
        </p:txBody>
      </p:sp>
      <p:pic>
        <p:nvPicPr>
          <p:cNvPr id="4" name="Picture 3" descr="J:\Download\IVF1_1_.jpg"/>
          <p:cNvPicPr/>
          <p:nvPr/>
        </p:nvPicPr>
        <p:blipFill>
          <a:blip r:embed="rId2"/>
          <a:srcRect/>
          <a:stretch>
            <a:fillRect/>
          </a:stretch>
        </p:blipFill>
        <p:spPr bwMode="auto">
          <a:xfrm>
            <a:off x="0" y="0"/>
            <a:ext cx="9143999" cy="6858000"/>
          </a:xfrm>
          <a:prstGeom prst="rect">
            <a:avLst/>
          </a:prstGeom>
          <a:noFill/>
          <a:ln w="9525">
            <a:noFill/>
            <a:miter lim="800000"/>
            <a:headEnd/>
            <a:tailEnd/>
          </a:ln>
        </p:spPr>
      </p:pic>
      <p:sp>
        <p:nvSpPr>
          <p:cNvPr id="5" name="Rectangle 4"/>
          <p:cNvSpPr/>
          <p:nvPr/>
        </p:nvSpPr>
        <p:spPr>
          <a:xfrm>
            <a:off x="0" y="1305342"/>
            <a:ext cx="9144000" cy="5262979"/>
          </a:xfrm>
          <a:prstGeom prst="rect">
            <a:avLst/>
          </a:prstGeom>
        </p:spPr>
        <p:txBody>
          <a:bodyPr wrap="square">
            <a:spAutoFit/>
          </a:bodyPr>
          <a:lstStyle/>
          <a:p>
            <a:r>
              <a:rPr lang="en-US" sz="2800" dirty="0" smtClean="0">
                <a:solidFill>
                  <a:schemeClr val="bg1"/>
                </a:solidFill>
                <a:latin typeface="Berlin Sans FB Demi" pitchFamily="34" charset="0"/>
              </a:rPr>
              <a:t>In clinical scenarios in which the testes are not producing adequate amounts of sperm (testicular atrophy, </a:t>
            </a:r>
            <a:r>
              <a:rPr lang="en-US" sz="2800" dirty="0" err="1" smtClean="0">
                <a:solidFill>
                  <a:schemeClr val="bg1"/>
                </a:solidFill>
                <a:latin typeface="Berlin Sans FB Demi" pitchFamily="34" charset="0"/>
              </a:rPr>
              <a:t>Kleinfelter’s</a:t>
            </a:r>
            <a:r>
              <a:rPr lang="en-US" sz="2800" dirty="0" smtClean="0">
                <a:solidFill>
                  <a:schemeClr val="bg1"/>
                </a:solidFill>
                <a:latin typeface="Berlin Sans FB Demi" pitchFamily="34" charset="0"/>
              </a:rPr>
              <a:t> cases, post-chemotherapy/radiation) microsurgical testicular sperm extraction is performed. In this scenario, under general anesthesia an exhaustive search is performed under an operating microscope to search for testicular tubules that appear more developed and contain mature sperm. This procedure may take several hours and is done with direct input from the IVF embryology team. This procedure offers the most severe cases of male factor infertility the best chance of identifying sperm and proceeding with ICSI.</a:t>
            </a:r>
            <a:endParaRPr lang="en-US" sz="2400" dirty="0" smtClean="0">
              <a:solidFill>
                <a:schemeClr val="bg1"/>
              </a:solidFill>
              <a:latin typeface="Berlin Sans FB Demi" pitchFamily="34" charset="0"/>
            </a:endParaRPr>
          </a:p>
        </p:txBody>
      </p:sp>
      <p:sp>
        <p:nvSpPr>
          <p:cNvPr id="6" name="Rectangle 5"/>
          <p:cNvSpPr/>
          <p:nvPr/>
        </p:nvSpPr>
        <p:spPr>
          <a:xfrm>
            <a:off x="0" y="304800"/>
            <a:ext cx="8686800" cy="954107"/>
          </a:xfrm>
          <a:prstGeom prst="rect">
            <a:avLst/>
          </a:prstGeom>
        </p:spPr>
        <p:txBody>
          <a:bodyPr wrap="square">
            <a:spAutoFit/>
          </a:bodyPr>
          <a:lstStyle/>
          <a:p>
            <a:r>
              <a:rPr lang="en-US" sz="2800" b="1" dirty="0" err="1" smtClean="0">
                <a:solidFill>
                  <a:srgbClr val="FFFF00"/>
                </a:solidFill>
                <a:latin typeface="Berlin Sans FB Demi" pitchFamily="34" charset="0"/>
              </a:rPr>
              <a:t>Nonobstructive</a:t>
            </a:r>
            <a:r>
              <a:rPr lang="en-US" sz="2800" b="1" dirty="0" smtClean="0">
                <a:solidFill>
                  <a:srgbClr val="FFFF00"/>
                </a:solidFill>
                <a:latin typeface="Berlin Sans FB Demi" pitchFamily="34" charset="0"/>
              </a:rPr>
              <a:t> </a:t>
            </a:r>
            <a:r>
              <a:rPr lang="en-US" sz="2800" b="1" dirty="0" err="1" smtClean="0">
                <a:solidFill>
                  <a:srgbClr val="FFFF00"/>
                </a:solidFill>
                <a:latin typeface="Berlin Sans FB Demi" pitchFamily="34" charset="0"/>
              </a:rPr>
              <a:t>Azoospermia</a:t>
            </a:r>
            <a:r>
              <a:rPr lang="en-US" sz="2800" b="1" dirty="0" smtClean="0">
                <a:solidFill>
                  <a:srgbClr val="FFFF00"/>
                </a:solidFill>
                <a:latin typeface="Berlin Sans FB Demi" pitchFamily="34" charset="0"/>
              </a:rPr>
              <a:t> - Microscopic testicular sperm retrieval</a:t>
            </a:r>
            <a:endParaRPr lang="en-US" sz="2800" dirty="0">
              <a:solidFill>
                <a:srgbClr val="FFFF00"/>
              </a:solidFill>
              <a:latin typeface="Berlin Sans FB Demi" pitchFamily="34" charset="0"/>
            </a:endParaRPr>
          </a:p>
        </p:txBody>
      </p:sp>
      <p:sp>
        <p:nvSpPr>
          <p:cNvPr id="7" name="Footer Placeholder 6"/>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ransition>
    <p:dissolv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p:txBody>
          <a:bodyPr/>
          <a:lstStyle/>
          <a:p>
            <a:endParaRPr lang="en-US" dirty="0"/>
          </a:p>
        </p:txBody>
      </p:sp>
      <p:pic>
        <p:nvPicPr>
          <p:cNvPr id="4" name="Picture 3" descr="J:\Download\IVF1_1_.jpg"/>
          <p:cNvPicPr/>
          <p:nvPr/>
        </p:nvPicPr>
        <p:blipFill>
          <a:blip r:embed="rId2"/>
          <a:srcRect/>
          <a:stretch>
            <a:fillRect/>
          </a:stretch>
        </p:blipFill>
        <p:spPr bwMode="auto">
          <a:xfrm>
            <a:off x="0" y="0"/>
            <a:ext cx="9143999" cy="6858000"/>
          </a:xfrm>
          <a:prstGeom prst="rect">
            <a:avLst/>
          </a:prstGeom>
          <a:noFill/>
          <a:ln w="9525">
            <a:noFill/>
            <a:miter lim="800000"/>
            <a:headEnd/>
            <a:tailEnd/>
          </a:ln>
        </p:spPr>
      </p:pic>
      <p:sp>
        <p:nvSpPr>
          <p:cNvPr id="5" name="Rectangle 4"/>
          <p:cNvSpPr/>
          <p:nvPr/>
        </p:nvSpPr>
        <p:spPr>
          <a:xfrm>
            <a:off x="0" y="914400"/>
            <a:ext cx="9144000" cy="5509200"/>
          </a:xfrm>
          <a:prstGeom prst="rect">
            <a:avLst/>
          </a:prstGeom>
        </p:spPr>
        <p:txBody>
          <a:bodyPr wrap="square">
            <a:spAutoFit/>
          </a:bodyPr>
          <a:lstStyle/>
          <a:p>
            <a:pPr algn="just"/>
            <a:r>
              <a:rPr lang="en-US" sz="4400" dirty="0" smtClean="0">
                <a:solidFill>
                  <a:schemeClr val="bg1"/>
                </a:solidFill>
                <a:latin typeface="Berlin Sans FB Demi" pitchFamily="34" charset="0"/>
              </a:rPr>
              <a:t>There are many reasons why a TESA/E may need to be performed, but all involve an inability to produce an ejaculate with sperm sufficient for fertilization.  Some examples are obstructive and non-obstructive </a:t>
            </a:r>
            <a:r>
              <a:rPr lang="en-US" sz="4400" u="sng" dirty="0" err="1" smtClean="0">
                <a:solidFill>
                  <a:schemeClr val="bg1"/>
                </a:solidFill>
                <a:latin typeface="Berlin Sans FB Demi" pitchFamily="34" charset="0"/>
                <a:hlinkClick r:id="rId3"/>
              </a:rPr>
              <a:t>azoospermia</a:t>
            </a:r>
            <a:r>
              <a:rPr lang="en-US" sz="4400" dirty="0" smtClean="0">
                <a:solidFill>
                  <a:schemeClr val="bg1"/>
                </a:solidFill>
                <a:latin typeface="Berlin Sans FB Demi" pitchFamily="34" charset="0"/>
              </a:rPr>
              <a:t> (NOA) and history of a </a:t>
            </a:r>
            <a:r>
              <a:rPr lang="en-US" sz="4400" u="sng" dirty="0" smtClean="0">
                <a:solidFill>
                  <a:schemeClr val="bg1"/>
                </a:solidFill>
                <a:latin typeface="Berlin Sans FB Demi" pitchFamily="34" charset="0"/>
                <a:hlinkClick r:id="rId4"/>
              </a:rPr>
              <a:t>vasectomy</a:t>
            </a:r>
            <a:r>
              <a:rPr lang="en-US" sz="4400" dirty="0" smtClean="0">
                <a:solidFill>
                  <a:schemeClr val="bg1"/>
                </a:solidFill>
                <a:latin typeface="Berlin Sans FB Demi" pitchFamily="34" charset="0"/>
              </a:rPr>
              <a:t>.</a:t>
            </a:r>
          </a:p>
        </p:txBody>
      </p:sp>
      <p:sp>
        <p:nvSpPr>
          <p:cNvPr id="6" name="Rectangle 5"/>
          <p:cNvSpPr/>
          <p:nvPr/>
        </p:nvSpPr>
        <p:spPr>
          <a:xfrm>
            <a:off x="0" y="228600"/>
            <a:ext cx="7772400" cy="523220"/>
          </a:xfrm>
          <a:prstGeom prst="rect">
            <a:avLst/>
          </a:prstGeom>
        </p:spPr>
        <p:txBody>
          <a:bodyPr wrap="square">
            <a:spAutoFit/>
          </a:bodyPr>
          <a:lstStyle/>
          <a:p>
            <a:r>
              <a:rPr lang="en-US" sz="2800" b="1" dirty="0" smtClean="0">
                <a:solidFill>
                  <a:srgbClr val="FFFF00"/>
                </a:solidFill>
                <a:latin typeface="Berlin Sans FB Demi" pitchFamily="34" charset="0"/>
              </a:rPr>
              <a:t>Indications Of  TESA/E</a:t>
            </a:r>
            <a:endParaRPr lang="en-US" sz="2800" dirty="0">
              <a:solidFill>
                <a:srgbClr val="FFFF00"/>
              </a:solidFill>
              <a:latin typeface="Berlin Sans FB Demi" pitchFamily="34" charset="0"/>
            </a:endParaRPr>
          </a:p>
        </p:txBody>
      </p:sp>
      <p:sp>
        <p:nvSpPr>
          <p:cNvPr id="7" name="Footer Placeholder 6"/>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ransition>
    <p:dissolv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
            </a:r>
            <a:br>
              <a:rPr lang="en-US" b="1" dirty="0" smtClean="0"/>
            </a:br>
            <a:endParaRPr lang="en-US" dirty="0"/>
          </a:p>
        </p:txBody>
      </p:sp>
      <p:sp>
        <p:nvSpPr>
          <p:cNvPr id="3" name="Content Placeholder 2"/>
          <p:cNvSpPr>
            <a:spLocks noGrp="1"/>
          </p:cNvSpPr>
          <p:nvPr>
            <p:ph idx="1"/>
          </p:nvPr>
        </p:nvSpPr>
        <p:spPr/>
        <p:txBody>
          <a:bodyPr>
            <a:normAutofit/>
          </a:bodyPr>
          <a:lstStyle/>
          <a:p>
            <a:endParaRPr lang="en-US" dirty="0"/>
          </a:p>
        </p:txBody>
      </p:sp>
      <p:pic>
        <p:nvPicPr>
          <p:cNvPr id="4" name="Picture 3" descr="J:\Download\IVF1_1_.jpg"/>
          <p:cNvPicPr/>
          <p:nvPr/>
        </p:nvPicPr>
        <p:blipFill>
          <a:blip r:embed="rId2"/>
          <a:srcRect/>
          <a:stretch>
            <a:fillRect/>
          </a:stretch>
        </p:blipFill>
        <p:spPr bwMode="auto">
          <a:xfrm>
            <a:off x="-381000" y="0"/>
            <a:ext cx="9524999" cy="6858000"/>
          </a:xfrm>
          <a:prstGeom prst="rect">
            <a:avLst/>
          </a:prstGeom>
          <a:noFill/>
          <a:ln w="9525">
            <a:noFill/>
            <a:miter lim="800000"/>
            <a:headEnd/>
            <a:tailEnd/>
          </a:ln>
        </p:spPr>
      </p:pic>
      <p:sp>
        <p:nvSpPr>
          <p:cNvPr id="5" name="Rectangle 4"/>
          <p:cNvSpPr/>
          <p:nvPr/>
        </p:nvSpPr>
        <p:spPr>
          <a:xfrm>
            <a:off x="-304800" y="0"/>
            <a:ext cx="9448800" cy="7232749"/>
          </a:xfrm>
          <a:prstGeom prst="rect">
            <a:avLst/>
          </a:prstGeom>
        </p:spPr>
        <p:txBody>
          <a:bodyPr wrap="square">
            <a:spAutoFit/>
          </a:bodyPr>
          <a:lstStyle/>
          <a:p>
            <a:pPr lvl="0"/>
            <a:endParaRPr lang="en-GB" sz="2400" dirty="0" smtClean="0"/>
          </a:p>
          <a:p>
            <a:pPr lvl="0"/>
            <a:endParaRPr lang="en-GB" sz="2400" dirty="0" smtClean="0"/>
          </a:p>
          <a:p>
            <a:pPr lvl="0"/>
            <a:r>
              <a:rPr lang="en-GB" sz="2000" dirty="0" smtClean="0">
                <a:solidFill>
                  <a:schemeClr val="bg1"/>
                </a:solidFill>
                <a:latin typeface="Berlin Sans FB Demi" pitchFamily="34" charset="0"/>
              </a:rPr>
              <a:t>This is a method of embryos, eggs, and sperm preservation by freezing in liquid nitrogen.</a:t>
            </a:r>
            <a:endParaRPr lang="en-US" sz="2000" dirty="0" smtClean="0">
              <a:solidFill>
                <a:schemeClr val="bg1"/>
              </a:solidFill>
              <a:latin typeface="Berlin Sans FB Demi" pitchFamily="34" charset="0"/>
            </a:endParaRPr>
          </a:p>
          <a:p>
            <a:pPr lvl="0"/>
            <a:endParaRPr lang="en-US" sz="2000" u="sng" dirty="0" smtClean="0">
              <a:solidFill>
                <a:schemeClr val="bg1"/>
              </a:solidFill>
              <a:latin typeface="Berlin Sans FB Demi" pitchFamily="34" charset="0"/>
              <a:hlinkClick r:id="rId3" tooltip="Cryopreservation"/>
            </a:endParaRPr>
          </a:p>
          <a:p>
            <a:pPr lvl="0"/>
            <a:r>
              <a:rPr lang="en-US" sz="2000" u="sng" dirty="0" smtClean="0">
                <a:solidFill>
                  <a:schemeClr val="bg1"/>
                </a:solidFill>
                <a:latin typeface="Berlin Sans FB Demi" pitchFamily="34" charset="0"/>
                <a:hlinkClick r:id="rId3" tooltip="Cryopreservation"/>
              </a:rPr>
              <a:t>Cryopreservation</a:t>
            </a:r>
            <a:r>
              <a:rPr lang="en-US" sz="2000" dirty="0" smtClean="0">
                <a:solidFill>
                  <a:schemeClr val="bg1"/>
                </a:solidFill>
                <a:latin typeface="Berlin Sans FB Demi" pitchFamily="34" charset="0"/>
              </a:rPr>
              <a:t> can be performed as </a:t>
            </a:r>
            <a:r>
              <a:rPr lang="en-US" sz="2000" u="sng" dirty="0" err="1" smtClean="0">
                <a:solidFill>
                  <a:schemeClr val="bg1"/>
                </a:solidFill>
                <a:latin typeface="Berlin Sans FB Demi" pitchFamily="34" charset="0"/>
                <a:hlinkClick r:id="rId4" tooltip="Oocyte cryopreservation"/>
              </a:rPr>
              <a:t>oocyte</a:t>
            </a:r>
            <a:r>
              <a:rPr lang="en-US" sz="2000" u="sng" dirty="0" smtClean="0">
                <a:solidFill>
                  <a:schemeClr val="bg1"/>
                </a:solidFill>
                <a:latin typeface="Berlin Sans FB Demi" pitchFamily="34" charset="0"/>
                <a:hlinkClick r:id="rId4" tooltip="Oocyte cryopreservation"/>
              </a:rPr>
              <a:t> cryopreservation</a:t>
            </a:r>
            <a:r>
              <a:rPr lang="en-US" sz="2000" dirty="0" smtClean="0">
                <a:solidFill>
                  <a:schemeClr val="bg1"/>
                </a:solidFill>
                <a:latin typeface="Berlin Sans FB Demi" pitchFamily="34" charset="0"/>
              </a:rPr>
              <a:t> before </a:t>
            </a:r>
            <a:r>
              <a:rPr lang="en-US" sz="2000" dirty="0" err="1" smtClean="0">
                <a:solidFill>
                  <a:schemeClr val="bg1"/>
                </a:solidFill>
                <a:latin typeface="Berlin Sans FB Demi" pitchFamily="34" charset="0"/>
              </a:rPr>
              <a:t>fertilisation</a:t>
            </a:r>
            <a:r>
              <a:rPr lang="en-US" sz="2000" dirty="0" smtClean="0">
                <a:solidFill>
                  <a:schemeClr val="bg1"/>
                </a:solidFill>
                <a:latin typeface="Berlin Sans FB Demi" pitchFamily="34" charset="0"/>
              </a:rPr>
              <a:t>, or as </a:t>
            </a:r>
            <a:r>
              <a:rPr lang="en-US" sz="2000" u="sng" dirty="0" smtClean="0">
                <a:solidFill>
                  <a:schemeClr val="bg1"/>
                </a:solidFill>
                <a:latin typeface="Berlin Sans FB Demi" pitchFamily="34" charset="0"/>
                <a:hlinkClick r:id="rId5" tooltip="Embryo cryopreservation"/>
              </a:rPr>
              <a:t>embryo cryopreservation</a:t>
            </a:r>
            <a:r>
              <a:rPr lang="en-US" sz="2000" dirty="0" smtClean="0">
                <a:solidFill>
                  <a:schemeClr val="bg1"/>
                </a:solidFill>
                <a:latin typeface="Berlin Sans FB Demi" pitchFamily="34" charset="0"/>
              </a:rPr>
              <a:t> after </a:t>
            </a:r>
            <a:r>
              <a:rPr lang="en-US" sz="2000" dirty="0" err="1" smtClean="0">
                <a:solidFill>
                  <a:schemeClr val="bg1"/>
                </a:solidFill>
                <a:latin typeface="Berlin Sans FB Demi" pitchFamily="34" charset="0"/>
              </a:rPr>
              <a:t>fertilisation</a:t>
            </a:r>
            <a:r>
              <a:rPr lang="en-US" sz="2000" dirty="0" smtClean="0">
                <a:solidFill>
                  <a:schemeClr val="bg1"/>
                </a:solidFill>
                <a:latin typeface="Berlin Sans FB Demi" pitchFamily="34" charset="0"/>
              </a:rPr>
              <a:t>.</a:t>
            </a:r>
          </a:p>
          <a:p>
            <a:pPr lvl="0"/>
            <a:endParaRPr lang="en-US" sz="2000" dirty="0" smtClean="0">
              <a:solidFill>
                <a:schemeClr val="bg1"/>
              </a:solidFill>
              <a:latin typeface="Berlin Sans FB Demi" pitchFamily="34" charset="0"/>
            </a:endParaRPr>
          </a:p>
          <a:p>
            <a:pPr lvl="0"/>
            <a:endParaRPr lang="en-US" sz="2000" dirty="0" smtClean="0">
              <a:solidFill>
                <a:schemeClr val="bg1"/>
              </a:solidFill>
              <a:latin typeface="Berlin Sans FB Demi" pitchFamily="34" charset="0"/>
            </a:endParaRPr>
          </a:p>
          <a:p>
            <a:pPr lvl="0"/>
            <a:r>
              <a:rPr lang="en-US" sz="2000" dirty="0" smtClean="0">
                <a:solidFill>
                  <a:schemeClr val="bg1"/>
                </a:solidFill>
                <a:latin typeface="Berlin Sans FB Demi" pitchFamily="34" charset="0"/>
              </a:rPr>
              <a:t>The advantage is that patients who fail to conceive may become pregnant using such embryos without having to go through a full IVF cycle. Or, if pregnancy occurred, they could return later for another pregnancy. Spare </a:t>
            </a:r>
            <a:r>
              <a:rPr lang="en-US" sz="2000" dirty="0" err="1" smtClean="0">
                <a:solidFill>
                  <a:schemeClr val="bg1"/>
                </a:solidFill>
                <a:latin typeface="Berlin Sans FB Demi" pitchFamily="34" charset="0"/>
              </a:rPr>
              <a:t>oocytes</a:t>
            </a:r>
            <a:r>
              <a:rPr lang="en-US" sz="2000" dirty="0" smtClean="0">
                <a:solidFill>
                  <a:schemeClr val="bg1"/>
                </a:solidFill>
                <a:latin typeface="Berlin Sans FB Demi" pitchFamily="34" charset="0"/>
              </a:rPr>
              <a:t> or embryos resulting from fertility treatments may be used for </a:t>
            </a:r>
            <a:r>
              <a:rPr lang="en-US" sz="2000" u="sng" dirty="0" err="1" smtClean="0">
                <a:solidFill>
                  <a:schemeClr val="bg1"/>
                </a:solidFill>
                <a:latin typeface="Berlin Sans FB Demi" pitchFamily="34" charset="0"/>
                <a:hlinkClick r:id="rId6" tooltip="Oocyte donation"/>
              </a:rPr>
              <a:t>oocyte</a:t>
            </a:r>
            <a:r>
              <a:rPr lang="en-US" sz="2000" u="sng" dirty="0" smtClean="0">
                <a:solidFill>
                  <a:schemeClr val="bg1"/>
                </a:solidFill>
                <a:latin typeface="Berlin Sans FB Demi" pitchFamily="34" charset="0"/>
                <a:hlinkClick r:id="rId6" tooltip="Oocyte donation"/>
              </a:rPr>
              <a:t> donation</a:t>
            </a:r>
            <a:r>
              <a:rPr lang="en-US" sz="2000" dirty="0" smtClean="0">
                <a:solidFill>
                  <a:schemeClr val="bg1"/>
                </a:solidFill>
                <a:latin typeface="Berlin Sans FB Demi" pitchFamily="34" charset="0"/>
              </a:rPr>
              <a:t> or </a:t>
            </a:r>
            <a:r>
              <a:rPr lang="en-US" sz="2000" u="sng" dirty="0" smtClean="0">
                <a:solidFill>
                  <a:schemeClr val="bg1"/>
                </a:solidFill>
                <a:latin typeface="Berlin Sans FB Demi" pitchFamily="34" charset="0"/>
                <a:hlinkClick r:id="rId7" tooltip="Embryo donation"/>
              </a:rPr>
              <a:t>embryo donation</a:t>
            </a:r>
            <a:r>
              <a:rPr lang="en-US" sz="2000" dirty="0" smtClean="0">
                <a:solidFill>
                  <a:schemeClr val="bg1"/>
                </a:solidFill>
                <a:latin typeface="Berlin Sans FB Demi" pitchFamily="34" charset="0"/>
              </a:rPr>
              <a:t> to another woman or couple, and embryos may be created, frozen and stored specifically for transfer and donation by using donor eggs and sperm. Also, </a:t>
            </a:r>
            <a:r>
              <a:rPr lang="en-US" sz="2000" dirty="0" err="1" smtClean="0">
                <a:solidFill>
                  <a:schemeClr val="bg1"/>
                </a:solidFill>
                <a:latin typeface="Berlin Sans FB Demi" pitchFamily="34" charset="0"/>
              </a:rPr>
              <a:t>oocyte</a:t>
            </a:r>
            <a:r>
              <a:rPr lang="en-US" sz="2000" dirty="0" smtClean="0">
                <a:solidFill>
                  <a:schemeClr val="bg1"/>
                </a:solidFill>
                <a:latin typeface="Berlin Sans FB Demi" pitchFamily="34" charset="0"/>
              </a:rPr>
              <a:t> cryopreservation can be used for women who are likely to lose their ovarian reserve due to undergoing </a:t>
            </a:r>
            <a:r>
              <a:rPr lang="en-US" sz="2000" u="sng" dirty="0" smtClean="0">
                <a:solidFill>
                  <a:schemeClr val="bg1"/>
                </a:solidFill>
                <a:latin typeface="Berlin Sans FB Demi" pitchFamily="34" charset="0"/>
                <a:hlinkClick r:id="rId8" tooltip="Chemotherapy"/>
              </a:rPr>
              <a:t>chemotherapy</a:t>
            </a:r>
            <a:r>
              <a:rPr lang="en-US" sz="2000" dirty="0" smtClean="0">
                <a:solidFill>
                  <a:schemeClr val="bg1"/>
                </a:solidFill>
                <a:latin typeface="Berlin Sans FB Demi" pitchFamily="34" charset="0"/>
              </a:rPr>
              <a:t>.</a:t>
            </a:r>
          </a:p>
          <a:p>
            <a:pPr lvl="0"/>
            <a:endParaRPr lang="en-US" sz="2000" dirty="0" smtClean="0">
              <a:solidFill>
                <a:schemeClr val="bg1"/>
              </a:solidFill>
              <a:latin typeface="Berlin Sans FB Demi" pitchFamily="34" charset="0"/>
            </a:endParaRPr>
          </a:p>
          <a:p>
            <a:pPr lvl="0"/>
            <a:endParaRPr lang="en-US" sz="2000" dirty="0" smtClean="0">
              <a:solidFill>
                <a:schemeClr val="bg1"/>
              </a:solidFill>
              <a:latin typeface="Berlin Sans FB Demi" pitchFamily="34" charset="0"/>
            </a:endParaRPr>
          </a:p>
          <a:p>
            <a:pPr lvl="0"/>
            <a:endParaRPr lang="en-US" sz="2000" dirty="0" smtClean="0">
              <a:solidFill>
                <a:schemeClr val="bg1"/>
              </a:solidFill>
              <a:latin typeface="Berlin Sans FB Demi" pitchFamily="34" charset="0"/>
            </a:endParaRPr>
          </a:p>
          <a:p>
            <a:pPr lvl="0"/>
            <a:r>
              <a:rPr lang="en-US" sz="2000" dirty="0" smtClean="0">
                <a:solidFill>
                  <a:schemeClr val="bg1"/>
                </a:solidFill>
                <a:latin typeface="Berlin Sans FB Demi" pitchFamily="34" charset="0"/>
              </a:rPr>
              <a:t>The outcome from using </a:t>
            </a:r>
            <a:r>
              <a:rPr lang="en-US" sz="2000" dirty="0" err="1" smtClean="0">
                <a:solidFill>
                  <a:schemeClr val="bg1"/>
                </a:solidFill>
                <a:latin typeface="Berlin Sans FB Demi" pitchFamily="34" charset="0"/>
              </a:rPr>
              <a:t>cryopreserved</a:t>
            </a:r>
            <a:r>
              <a:rPr lang="en-US" sz="2000" dirty="0" smtClean="0">
                <a:solidFill>
                  <a:schemeClr val="bg1"/>
                </a:solidFill>
                <a:latin typeface="Berlin Sans FB Demi" pitchFamily="34" charset="0"/>
              </a:rPr>
              <a:t> embryos has uniformly been positive with no increase in birth defects or development abnormalities.</a:t>
            </a:r>
          </a:p>
          <a:p>
            <a:endParaRPr lang="en-US" sz="1600" dirty="0">
              <a:latin typeface="Berlin Sans FB Demi" pitchFamily="34" charset="0"/>
            </a:endParaRPr>
          </a:p>
        </p:txBody>
      </p:sp>
      <p:sp>
        <p:nvSpPr>
          <p:cNvPr id="6" name="Rectangle 5"/>
          <p:cNvSpPr/>
          <p:nvPr/>
        </p:nvSpPr>
        <p:spPr>
          <a:xfrm>
            <a:off x="381000" y="0"/>
            <a:ext cx="6781799" cy="707886"/>
          </a:xfrm>
          <a:prstGeom prst="rect">
            <a:avLst/>
          </a:prstGeom>
        </p:spPr>
        <p:txBody>
          <a:bodyPr wrap="square">
            <a:spAutoFit/>
          </a:bodyPr>
          <a:lstStyle/>
          <a:p>
            <a:r>
              <a:rPr lang="en-US" sz="4000" b="1" dirty="0" smtClean="0">
                <a:latin typeface="Berlin Sans FB Demi" pitchFamily="34" charset="0"/>
              </a:rPr>
              <a:t>Cryopreservation.</a:t>
            </a:r>
            <a:endParaRPr lang="en-US" sz="4000" dirty="0">
              <a:latin typeface="Berlin Sans FB Demi" pitchFamily="34" charset="0"/>
            </a:endParaRPr>
          </a:p>
        </p:txBody>
      </p:sp>
      <p:sp>
        <p:nvSpPr>
          <p:cNvPr id="7" name="Footer Placeholder 6"/>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ransition>
    <p:dissolv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9067800" cy="1905000"/>
          </a:xfrm>
        </p:spPr>
        <p:txBody>
          <a:bodyPr>
            <a:normAutofit/>
          </a:bodyPr>
          <a:lstStyle/>
          <a:p>
            <a:pPr lvl="0"/>
            <a:r>
              <a:rPr lang="en-US" dirty="0" smtClean="0"/>
              <a:t/>
            </a:r>
            <a:br>
              <a:rPr lang="en-US" dirty="0" smtClean="0"/>
            </a:br>
            <a:endParaRPr lang="en-US" dirty="0"/>
          </a:p>
        </p:txBody>
      </p:sp>
      <p:sp>
        <p:nvSpPr>
          <p:cNvPr id="3" name="Content Placeholder 2"/>
          <p:cNvSpPr>
            <a:spLocks noGrp="1"/>
          </p:cNvSpPr>
          <p:nvPr>
            <p:ph idx="1"/>
          </p:nvPr>
        </p:nvSpPr>
        <p:spPr/>
        <p:txBody>
          <a:bodyPr/>
          <a:lstStyle/>
          <a:p>
            <a:endParaRPr lang="en-US" dirty="0"/>
          </a:p>
        </p:txBody>
      </p:sp>
      <p:pic>
        <p:nvPicPr>
          <p:cNvPr id="5" name="Picture 4" descr="J:\Download\IVF1_1_.jpg"/>
          <p:cNvPicPr/>
          <p:nvPr/>
        </p:nvPicPr>
        <p:blipFill>
          <a:blip r:embed="rId2"/>
          <a:srcRect/>
          <a:stretch>
            <a:fillRect/>
          </a:stretch>
        </p:blipFill>
        <p:spPr bwMode="auto">
          <a:xfrm>
            <a:off x="0" y="0"/>
            <a:ext cx="9525000" cy="6858000"/>
          </a:xfrm>
          <a:prstGeom prst="rect">
            <a:avLst/>
          </a:prstGeom>
          <a:noFill/>
          <a:ln w="9525">
            <a:noFill/>
            <a:miter lim="800000"/>
            <a:headEnd/>
            <a:tailEnd/>
          </a:ln>
        </p:spPr>
      </p:pic>
      <p:sp>
        <p:nvSpPr>
          <p:cNvPr id="6" name="Rectangle 5"/>
          <p:cNvSpPr/>
          <p:nvPr/>
        </p:nvSpPr>
        <p:spPr>
          <a:xfrm>
            <a:off x="0" y="1066800"/>
            <a:ext cx="9525000" cy="5786199"/>
          </a:xfrm>
          <a:prstGeom prst="rect">
            <a:avLst/>
          </a:prstGeom>
        </p:spPr>
        <p:txBody>
          <a:bodyPr wrap="square">
            <a:spAutoFit/>
          </a:bodyPr>
          <a:lstStyle/>
          <a:p>
            <a:r>
              <a:rPr lang="en-US" sz="4400" dirty="0" smtClean="0">
                <a:solidFill>
                  <a:schemeClr val="bg1"/>
                </a:solidFill>
                <a:latin typeface="Berlin Sans FB Demi" pitchFamily="34" charset="0"/>
              </a:rPr>
              <a:t>The other recent advances include the introduction of long protocol and short protocol hormone injections which is effective for a week as opposed to the need for having daily hormone injections administered which has very much simplified the IVF process</a:t>
            </a:r>
            <a:r>
              <a:rPr lang="en-US" dirty="0" smtClean="0"/>
              <a:t>.</a:t>
            </a:r>
          </a:p>
          <a:p>
            <a:endParaRPr lang="en-US" dirty="0"/>
          </a:p>
        </p:txBody>
      </p:sp>
      <p:sp>
        <p:nvSpPr>
          <p:cNvPr id="7" name="Rectangle 6"/>
          <p:cNvSpPr/>
          <p:nvPr/>
        </p:nvSpPr>
        <p:spPr>
          <a:xfrm>
            <a:off x="0" y="228600"/>
            <a:ext cx="7848600" cy="523220"/>
          </a:xfrm>
          <a:prstGeom prst="rect">
            <a:avLst/>
          </a:prstGeom>
        </p:spPr>
        <p:txBody>
          <a:bodyPr wrap="square">
            <a:spAutoFit/>
          </a:bodyPr>
          <a:lstStyle/>
          <a:p>
            <a:r>
              <a:rPr lang="en-US" sz="2800" b="1" dirty="0" smtClean="0">
                <a:solidFill>
                  <a:schemeClr val="bg2">
                    <a:lumMod val="50000"/>
                  </a:schemeClr>
                </a:solidFill>
                <a:latin typeface="Berlin Sans FB Demi" pitchFamily="34" charset="0"/>
              </a:rPr>
              <a:t>      Introduction of long &amp; short protocol analog </a:t>
            </a:r>
            <a:endParaRPr lang="en-US" sz="2800" dirty="0">
              <a:latin typeface="Berlin Sans FB Demi" pitchFamily="34" charset="0"/>
            </a:endParaRPr>
          </a:p>
        </p:txBody>
      </p:sp>
      <p:sp>
        <p:nvSpPr>
          <p:cNvPr id="8" name="Footer Placeholder 7"/>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ransition>
    <p:dissolv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J:\Download\118599279.png"/>
          <p:cNvPicPr>
            <a:picLocks noGrp="1"/>
          </p:cNvPicPr>
          <p:nvPr>
            <p:ph idx="1"/>
          </p:nvPr>
        </p:nvPicPr>
        <p:blipFill>
          <a:blip r:embed="rId2"/>
          <a:srcRect/>
          <a:stretch>
            <a:fillRect/>
          </a:stretch>
        </p:blipFill>
        <p:spPr bwMode="auto">
          <a:xfrm>
            <a:off x="0" y="0"/>
            <a:ext cx="9143999" cy="7239000"/>
          </a:xfrm>
          <a:prstGeom prst="rect">
            <a:avLst/>
          </a:prstGeom>
          <a:noFill/>
          <a:ln w="9525">
            <a:noFill/>
            <a:miter lim="800000"/>
            <a:headEnd/>
            <a:tailEnd/>
          </a:ln>
        </p:spPr>
      </p:pic>
      <p:sp>
        <p:nvSpPr>
          <p:cNvPr id="5" name="Footer Placeholder 4"/>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J:\Download\Ovulation_20Induction_ShortProtocol.jpg"/>
          <p:cNvPicPr>
            <a:picLocks noGrp="1"/>
          </p:cNvPicPr>
          <p:nvPr>
            <p:ph idx="1"/>
          </p:nvPr>
        </p:nvPicPr>
        <p:blipFill>
          <a:blip r:embed="rId2"/>
          <a:srcRect/>
          <a:stretch>
            <a:fillRect/>
          </a:stretch>
        </p:blipFill>
        <p:spPr bwMode="auto">
          <a:xfrm>
            <a:off x="0" y="0"/>
            <a:ext cx="9144000" cy="7086599"/>
          </a:xfrm>
          <a:prstGeom prst="rect">
            <a:avLst/>
          </a:prstGeom>
          <a:noFill/>
          <a:ln w="9525">
            <a:noFill/>
            <a:miter lim="800000"/>
            <a:headEnd/>
            <a:tailEnd/>
          </a:ln>
        </p:spPr>
      </p:pic>
      <p:sp>
        <p:nvSpPr>
          <p:cNvPr id="5" name="Footer Placeholder 4"/>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7391400" cy="6858000"/>
          </a:xfrm>
        </p:spPr>
        <p:txBody>
          <a:bodyPr>
            <a:normAutofit fontScale="90000"/>
          </a:bodyPr>
          <a:lstStyle/>
          <a:p>
            <a:r>
              <a:rPr lang="en-US" b="1" dirty="0" smtClean="0">
                <a:latin typeface="Berlin Sans FB Demi" pitchFamily="34" charset="0"/>
              </a:rPr>
              <a:t>CONCLUSION</a:t>
            </a:r>
            <a:br>
              <a:rPr lang="en-US" b="1" dirty="0" smtClean="0">
                <a:latin typeface="Berlin Sans FB Demi" pitchFamily="34" charset="0"/>
              </a:rPr>
            </a:br>
            <a:r>
              <a:rPr lang="en-US" b="1" dirty="0" smtClean="0">
                <a:latin typeface="Berlin Sans FB Demi" pitchFamily="34" charset="0"/>
              </a:rPr>
              <a:t/>
            </a:r>
            <a:br>
              <a:rPr lang="en-US" b="1" dirty="0" smtClean="0">
                <a:latin typeface="Berlin Sans FB Demi" pitchFamily="34" charset="0"/>
              </a:rPr>
            </a:br>
            <a:r>
              <a:rPr lang="en-US" sz="2700" dirty="0" smtClean="0">
                <a:latin typeface="Berlin Sans FB Demi" pitchFamily="34" charset="0"/>
              </a:rPr>
              <a:t/>
            </a:r>
            <a:br>
              <a:rPr lang="en-US" sz="2700" dirty="0" smtClean="0">
                <a:latin typeface="Berlin Sans FB Demi" pitchFamily="34" charset="0"/>
              </a:rPr>
            </a:br>
            <a:r>
              <a:rPr lang="en-US" sz="2700" dirty="0" smtClean="0">
                <a:latin typeface="Berlin Sans FB Demi" pitchFamily="34" charset="0"/>
              </a:rPr>
              <a:t>The recent and new advanced growth of assisted reproductive technology has shown remarkable growth in the improvement of the infertility rates. The best estimate is that the birth of a live baby occurs in approximately 15-25% of women in whom embryos are transferred into the uterus. Success varies with many factors, including the number of embryos that are transferred. Presently, the collection of </a:t>
            </a:r>
            <a:r>
              <a:rPr lang="en-US" sz="2700" dirty="0" err="1" smtClean="0">
                <a:latin typeface="Berlin Sans FB Demi" pitchFamily="34" charset="0"/>
              </a:rPr>
              <a:t>oocytes</a:t>
            </a:r>
            <a:r>
              <a:rPr lang="en-US" sz="2700" dirty="0" smtClean="0">
                <a:latin typeface="Berlin Sans FB Demi" pitchFamily="34" charset="0"/>
              </a:rPr>
              <a:t>, fertilization, and early embryo growth are accomplished with a high degree of efficiency.  </a:t>
            </a:r>
            <a:br>
              <a:rPr lang="en-US" sz="2700" dirty="0" smtClean="0">
                <a:latin typeface="Berlin Sans FB Demi" pitchFamily="34" charset="0"/>
              </a:rPr>
            </a:br>
            <a:r>
              <a:rPr lang="en-US" sz="2700" dirty="0" smtClean="0">
                <a:latin typeface="Berlin Sans FB Demi" pitchFamily="34" charset="0"/>
              </a:rPr>
              <a:t> </a:t>
            </a:r>
            <a:br>
              <a:rPr lang="en-US" sz="2700" dirty="0" smtClean="0">
                <a:latin typeface="Berlin Sans FB Demi" pitchFamily="34" charset="0"/>
              </a:rPr>
            </a:br>
            <a:endParaRPr lang="en-US" dirty="0">
              <a:latin typeface="Berlin Sans FB Demi" pitchFamily="34" charset="0"/>
            </a:endParaRPr>
          </a:p>
        </p:txBody>
      </p:sp>
      <p:sp>
        <p:nvSpPr>
          <p:cNvPr id="3" name="Footer Placeholder 2"/>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J:\Download\IVF1_1_.jpg"/>
          <p:cNvPicPr/>
          <p:nvPr/>
        </p:nvPicPr>
        <p:blipFill>
          <a:blip r:embed="rId2"/>
          <a:srcRect/>
          <a:stretch>
            <a:fillRect/>
          </a:stretch>
        </p:blipFill>
        <p:spPr bwMode="auto">
          <a:xfrm>
            <a:off x="0" y="0"/>
            <a:ext cx="9143999" cy="6858000"/>
          </a:xfrm>
          <a:prstGeom prst="rect">
            <a:avLst/>
          </a:prstGeom>
          <a:noFill/>
          <a:ln w="9525">
            <a:noFill/>
            <a:miter lim="800000"/>
            <a:headEnd/>
            <a:tailEnd/>
          </a:ln>
        </p:spPr>
      </p:pic>
      <p:sp>
        <p:nvSpPr>
          <p:cNvPr id="5" name="Rectangle 4"/>
          <p:cNvSpPr/>
          <p:nvPr/>
        </p:nvSpPr>
        <p:spPr>
          <a:xfrm>
            <a:off x="0" y="0"/>
            <a:ext cx="9144000" cy="6432530"/>
          </a:xfrm>
          <a:prstGeom prst="rect">
            <a:avLst/>
          </a:prstGeom>
        </p:spPr>
        <p:txBody>
          <a:bodyPr wrap="square">
            <a:spAutoFit/>
          </a:bodyPr>
          <a:lstStyle/>
          <a:p>
            <a:endParaRPr lang="en-US" sz="2400" dirty="0" smtClean="0">
              <a:solidFill>
                <a:schemeClr val="accent1">
                  <a:lumMod val="40000"/>
                  <a:lumOff val="60000"/>
                </a:schemeClr>
              </a:solidFill>
              <a:latin typeface="Berlin Sans FB Demi" pitchFamily="34" charset="0"/>
            </a:endParaRPr>
          </a:p>
          <a:p>
            <a:r>
              <a:rPr lang="en-US" sz="2400" dirty="0" smtClean="0">
                <a:solidFill>
                  <a:schemeClr val="accent1">
                    <a:lumMod val="40000"/>
                    <a:lumOff val="60000"/>
                  </a:schemeClr>
                </a:solidFill>
                <a:latin typeface="Berlin Sans FB Demi" pitchFamily="34" charset="0"/>
              </a:rPr>
              <a:t>   </a:t>
            </a:r>
            <a:r>
              <a:rPr lang="en-US" sz="2800" dirty="0" smtClean="0">
                <a:solidFill>
                  <a:schemeClr val="accent1">
                    <a:lumMod val="40000"/>
                    <a:lumOff val="60000"/>
                  </a:schemeClr>
                </a:solidFill>
                <a:latin typeface="Berlin Sans FB Demi" pitchFamily="34" charset="0"/>
              </a:rPr>
              <a:t>OVULATION INDUCTION</a:t>
            </a:r>
            <a:endParaRPr lang="en-US" sz="2400" dirty="0" smtClean="0">
              <a:solidFill>
                <a:schemeClr val="accent1">
                  <a:lumMod val="40000"/>
                  <a:lumOff val="60000"/>
                </a:schemeClr>
              </a:solidFill>
              <a:latin typeface="Berlin Sans FB Demi" pitchFamily="34" charset="0"/>
            </a:endParaRPr>
          </a:p>
          <a:p>
            <a:pPr>
              <a:buNone/>
            </a:pPr>
            <a:r>
              <a:rPr lang="en-US" sz="2800" dirty="0" smtClean="0">
                <a:latin typeface="Berlin Sans FB Demi" pitchFamily="34" charset="0"/>
              </a:rPr>
              <a:t>   </a:t>
            </a:r>
          </a:p>
          <a:p>
            <a:pPr>
              <a:buNone/>
            </a:pPr>
            <a:r>
              <a:rPr lang="en-US" sz="2800" dirty="0" smtClean="0">
                <a:latin typeface="Berlin Sans FB Demi" pitchFamily="34" charset="0"/>
              </a:rPr>
              <a:t> </a:t>
            </a:r>
          </a:p>
          <a:p>
            <a:pPr>
              <a:buNone/>
            </a:pPr>
            <a:r>
              <a:rPr lang="en-US" sz="2800" dirty="0" smtClean="0">
                <a:solidFill>
                  <a:schemeClr val="bg1"/>
                </a:solidFill>
                <a:latin typeface="Berlin Sans FB Demi" pitchFamily="34" charset="0"/>
              </a:rPr>
              <a:t>Commonly known as fertility drugs, ovulation induction medications can be taken either orally or through injections to stimulate a women’s ovaries to release multiple mature eggs. This improves chances for fertilization and ultimately pregnancy. These medications also control the time that ovulation occurs, fertilization can occur naturally through sexual intercourse or via intra uterine (artificial) inseminations or other in vitro procedures at the time that is most likely to result in conception. Common medication used is </a:t>
            </a:r>
            <a:r>
              <a:rPr lang="en-US" sz="2800" dirty="0" err="1" smtClean="0">
                <a:solidFill>
                  <a:schemeClr val="bg1"/>
                </a:solidFill>
                <a:latin typeface="Berlin Sans FB Demi" pitchFamily="34" charset="0"/>
              </a:rPr>
              <a:t>Clomiphene</a:t>
            </a:r>
            <a:r>
              <a:rPr lang="en-US" sz="2800" dirty="0" smtClean="0">
                <a:solidFill>
                  <a:schemeClr val="bg1"/>
                </a:solidFill>
                <a:latin typeface="Berlin Sans FB Demi" pitchFamily="34" charset="0"/>
              </a:rPr>
              <a:t> Citrate.  </a:t>
            </a:r>
            <a:endParaRPr lang="en-US" sz="2800" dirty="0">
              <a:solidFill>
                <a:schemeClr val="bg1"/>
              </a:solidFill>
              <a:latin typeface="Berlin Sans FB Demi" pitchFamily="34" charset="0"/>
            </a:endParaRPr>
          </a:p>
        </p:txBody>
      </p:sp>
      <p:sp>
        <p:nvSpPr>
          <p:cNvPr id="6" name="Footer Placeholder 5"/>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p:cTn id="7" dur="1000" fill="hold"/>
                                        <p:tgtEl>
                                          <p:spTgt spid="5">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5">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J:\Download\IVF1_1_.jpg"/>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 name="Rectangle 4"/>
          <p:cNvSpPr/>
          <p:nvPr/>
        </p:nvSpPr>
        <p:spPr>
          <a:xfrm>
            <a:off x="304800" y="1225688"/>
            <a:ext cx="7924800" cy="4401205"/>
          </a:xfrm>
          <a:prstGeom prst="rect">
            <a:avLst/>
          </a:prstGeom>
        </p:spPr>
        <p:txBody>
          <a:bodyPr wrap="square">
            <a:spAutoFit/>
          </a:bodyPr>
          <a:lstStyle/>
          <a:p>
            <a:pPr algn="just"/>
            <a:r>
              <a:rPr lang="en-US" sz="2800" dirty="0" smtClean="0">
                <a:solidFill>
                  <a:schemeClr val="bg1">
                    <a:lumMod val="95000"/>
                  </a:schemeClr>
                </a:solidFill>
                <a:latin typeface="Berlin Sans FB Demi" pitchFamily="34" charset="0"/>
              </a:rPr>
              <a:t>Artificial insemination (AI) is the least complex of fertility procedures and is often tried first in uncomplicated cases of infertility. AI either involves placing the sperm directly in the cervix (called </a:t>
            </a:r>
            <a:r>
              <a:rPr lang="en-US" sz="2800" dirty="0" err="1" smtClean="0">
                <a:solidFill>
                  <a:schemeClr val="bg1">
                    <a:lumMod val="95000"/>
                  </a:schemeClr>
                </a:solidFill>
                <a:latin typeface="Berlin Sans FB Demi" pitchFamily="34" charset="0"/>
              </a:rPr>
              <a:t>intracervical</a:t>
            </a:r>
            <a:r>
              <a:rPr lang="en-US" sz="2800" dirty="0" smtClean="0">
                <a:solidFill>
                  <a:schemeClr val="bg1">
                    <a:lumMod val="95000"/>
                  </a:schemeClr>
                </a:solidFill>
                <a:latin typeface="Berlin Sans FB Demi" pitchFamily="34" charset="0"/>
              </a:rPr>
              <a:t> insemination) or into the uterus (called intrauterine insemination, or IUI). IUI is the standard AI procedure. IUI is less expensive and poses less risk for multiple births than the more advanced assisted reproductive technologies (ART), such as in vitro fertilization.</a:t>
            </a:r>
          </a:p>
        </p:txBody>
      </p:sp>
      <p:sp>
        <p:nvSpPr>
          <p:cNvPr id="6" name="Rectangle 5"/>
          <p:cNvSpPr/>
          <p:nvPr/>
        </p:nvSpPr>
        <p:spPr>
          <a:xfrm>
            <a:off x="609600" y="457200"/>
            <a:ext cx="6857999" cy="646331"/>
          </a:xfrm>
          <a:prstGeom prst="rect">
            <a:avLst/>
          </a:prstGeom>
        </p:spPr>
        <p:txBody>
          <a:bodyPr wrap="square">
            <a:spAutoFit/>
          </a:bodyPr>
          <a:lstStyle/>
          <a:p>
            <a:r>
              <a:rPr lang="en-US" sz="3600" b="1" dirty="0" smtClean="0">
                <a:solidFill>
                  <a:schemeClr val="bg2">
                    <a:lumMod val="50000"/>
                  </a:schemeClr>
                </a:solidFill>
                <a:latin typeface="Berlin Sans FB" pitchFamily="34" charset="0"/>
              </a:rPr>
              <a:t>Intrauterine Insemination  </a:t>
            </a:r>
            <a:endParaRPr lang="en-US" sz="3600" dirty="0">
              <a:solidFill>
                <a:schemeClr val="bg2">
                  <a:lumMod val="50000"/>
                </a:schemeClr>
              </a:solidFill>
              <a:latin typeface="Berlin Sans FB" pitchFamily="34" charset="0"/>
            </a:endParaRPr>
          </a:p>
        </p:txBody>
      </p:sp>
      <p:sp>
        <p:nvSpPr>
          <p:cNvPr id="7" name="Footer Placeholder 6"/>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J:\Download\Intrauterine-Insemination-IUI-Procedures-IUI-Success-Rates-395x350.png"/>
          <p:cNvPicPr>
            <a:picLocks noGrp="1"/>
          </p:cNvPicPr>
          <p:nvPr>
            <p:ph idx="1"/>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 name="Footer Placeholder 2"/>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endParaRPr lang="en-US" dirty="0"/>
          </a:p>
        </p:txBody>
      </p:sp>
      <p:pic>
        <p:nvPicPr>
          <p:cNvPr id="4" name="Picture 3" descr="J:\Download\IVF1_1_.jpg"/>
          <p:cNvPicPr/>
          <p:nvPr/>
        </p:nvPicPr>
        <p:blipFill>
          <a:blip r:embed="rId2"/>
          <a:srcRect/>
          <a:stretch>
            <a:fillRect/>
          </a:stretch>
        </p:blipFill>
        <p:spPr bwMode="auto">
          <a:xfrm>
            <a:off x="0" y="0"/>
            <a:ext cx="9143999" cy="6858000"/>
          </a:xfrm>
          <a:prstGeom prst="rect">
            <a:avLst/>
          </a:prstGeom>
          <a:noFill/>
          <a:ln w="9525">
            <a:noFill/>
            <a:miter lim="800000"/>
            <a:headEnd/>
            <a:tailEnd/>
          </a:ln>
        </p:spPr>
      </p:pic>
      <p:sp>
        <p:nvSpPr>
          <p:cNvPr id="5" name="Rectangle 4"/>
          <p:cNvSpPr/>
          <p:nvPr/>
        </p:nvSpPr>
        <p:spPr>
          <a:xfrm>
            <a:off x="457200" y="304800"/>
            <a:ext cx="8686800" cy="5816977"/>
          </a:xfrm>
          <a:prstGeom prst="rect">
            <a:avLst/>
          </a:prstGeom>
        </p:spPr>
        <p:txBody>
          <a:bodyPr wrap="square">
            <a:spAutoFit/>
          </a:bodyPr>
          <a:lstStyle/>
          <a:p>
            <a:pPr algn="just"/>
            <a:r>
              <a:rPr lang="en-US" sz="2800" dirty="0" smtClean="0">
                <a:solidFill>
                  <a:schemeClr val="bg2">
                    <a:lumMod val="75000"/>
                  </a:schemeClr>
                </a:solidFill>
                <a:latin typeface="Berlin Sans FB Demi" pitchFamily="34" charset="0"/>
              </a:rPr>
              <a:t>Intrauterine insemination may be used under the following circumstances:</a:t>
            </a:r>
          </a:p>
          <a:p>
            <a:pPr algn="just"/>
            <a:endParaRPr lang="en-US" sz="2800" dirty="0" smtClean="0">
              <a:solidFill>
                <a:schemeClr val="bg1"/>
              </a:solidFill>
            </a:endParaRPr>
          </a:p>
          <a:p>
            <a:pPr lvl="0" algn="just">
              <a:lnSpc>
                <a:spcPct val="150000"/>
              </a:lnSpc>
              <a:buFont typeface="Wingdings" pitchFamily="2" charset="2"/>
              <a:buChar char="Ø"/>
            </a:pPr>
            <a:r>
              <a:rPr lang="en-US" sz="2400" dirty="0" smtClean="0">
                <a:solidFill>
                  <a:schemeClr val="bg1"/>
                </a:solidFill>
                <a:latin typeface="Berlin Sans FB" pitchFamily="34" charset="0"/>
              </a:rPr>
              <a:t>When the woman's cervical mucus is unreceptive.</a:t>
            </a:r>
          </a:p>
          <a:p>
            <a:pPr lvl="0" algn="just">
              <a:lnSpc>
                <a:spcPct val="150000"/>
              </a:lnSpc>
              <a:buFont typeface="Wingdings" pitchFamily="2" charset="2"/>
              <a:buChar char="Ø"/>
            </a:pPr>
            <a:r>
              <a:rPr lang="en-US" sz="2400" dirty="0" smtClean="0">
                <a:solidFill>
                  <a:schemeClr val="bg1"/>
                </a:solidFill>
                <a:latin typeface="Berlin Sans FB" pitchFamily="34" charset="0"/>
              </a:rPr>
              <a:t>When donor sperm are required.</a:t>
            </a:r>
          </a:p>
          <a:p>
            <a:pPr lvl="0" algn="just">
              <a:lnSpc>
                <a:spcPct val="150000"/>
              </a:lnSpc>
              <a:buFont typeface="Wingdings" pitchFamily="2" charset="2"/>
              <a:buChar char="Ø"/>
            </a:pPr>
            <a:r>
              <a:rPr lang="en-US" sz="2400" dirty="0" smtClean="0">
                <a:solidFill>
                  <a:schemeClr val="bg1"/>
                </a:solidFill>
                <a:latin typeface="Berlin Sans FB" pitchFamily="34" charset="0"/>
              </a:rPr>
              <a:t>If the man's sperm count is very low.</a:t>
            </a:r>
          </a:p>
          <a:p>
            <a:pPr lvl="0" algn="just">
              <a:lnSpc>
                <a:spcPct val="150000"/>
              </a:lnSpc>
              <a:buFont typeface="Wingdings" pitchFamily="2" charset="2"/>
              <a:buChar char="Ø"/>
            </a:pPr>
            <a:r>
              <a:rPr lang="en-US" sz="2400" dirty="0" smtClean="0">
                <a:solidFill>
                  <a:schemeClr val="bg1"/>
                </a:solidFill>
                <a:latin typeface="Berlin Sans FB" pitchFamily="34" charset="0"/>
              </a:rPr>
              <a:t>If there is decreased sperm motility.</a:t>
            </a:r>
          </a:p>
          <a:p>
            <a:pPr lvl="0" algn="just">
              <a:lnSpc>
                <a:spcPct val="150000"/>
              </a:lnSpc>
              <a:buFont typeface="Wingdings" pitchFamily="2" charset="2"/>
              <a:buChar char="Ø"/>
            </a:pPr>
            <a:r>
              <a:rPr lang="en-US" sz="2400" dirty="0" smtClean="0">
                <a:solidFill>
                  <a:schemeClr val="bg1"/>
                </a:solidFill>
                <a:latin typeface="Berlin Sans FB" pitchFamily="34" charset="0"/>
              </a:rPr>
              <a:t>When unexplained infertility exists in both partners.</a:t>
            </a:r>
          </a:p>
          <a:p>
            <a:pPr algn="just">
              <a:lnSpc>
                <a:spcPct val="150000"/>
              </a:lnSpc>
              <a:buFont typeface="Wingdings" pitchFamily="2" charset="2"/>
              <a:buChar char="Ø"/>
            </a:pPr>
            <a:r>
              <a:rPr lang="en-US" sz="2400" dirty="0" smtClean="0">
                <a:solidFill>
                  <a:schemeClr val="bg1"/>
                </a:solidFill>
                <a:latin typeface="Berlin Sans FB" pitchFamily="34" charset="0"/>
              </a:rPr>
              <a:t>Those in whom artificial insemination fails, couples with specific fertility defects, or older women may be candidates for more advanced reproductive technologies.</a:t>
            </a:r>
            <a:endParaRPr lang="en-US" sz="2800" dirty="0" smtClean="0">
              <a:solidFill>
                <a:schemeClr val="bg1"/>
              </a:solidFill>
              <a:latin typeface="Berlin Sans FB" pitchFamily="34" charset="0"/>
            </a:endParaRPr>
          </a:p>
        </p:txBody>
      </p:sp>
      <p:sp>
        <p:nvSpPr>
          <p:cNvPr id="6" name="Footer Placeholder 5"/>
          <p:cNvSpPr>
            <a:spLocks noGrp="1"/>
          </p:cNvSpPr>
          <p:nvPr>
            <p:ph type="ftr" sz="quarter" idx="11"/>
          </p:nvPr>
        </p:nvSpPr>
        <p:spPr/>
        <p:txBody>
          <a:bodyPr/>
          <a:lstStyle/>
          <a:p>
            <a:r>
              <a:rPr lang="en-US" smtClean="0"/>
              <a:t>Ms. Rachana Joshi, Assistant Professor, Sumandeep Nursing College</a:t>
            </a:r>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1072</TotalTime>
  <Words>2678</Words>
  <Application>Microsoft Office PowerPoint</Application>
  <PresentationFormat>On-screen Show (4:3)</PresentationFormat>
  <Paragraphs>293</Paragraphs>
  <Slides>56</Slides>
  <Notes>2</Notes>
  <HiddenSlides>0</HiddenSlides>
  <MMClips>0</MMClips>
  <ScaleCrop>false</ScaleCrop>
  <HeadingPairs>
    <vt:vector size="4" baseType="variant">
      <vt:variant>
        <vt:lpstr>Theme</vt:lpstr>
      </vt:variant>
      <vt:variant>
        <vt:i4>1</vt:i4>
      </vt:variant>
      <vt:variant>
        <vt:lpstr>Slide Titles</vt:lpstr>
      </vt:variant>
      <vt:variant>
        <vt:i4>56</vt:i4>
      </vt:variant>
    </vt:vector>
  </HeadingPairs>
  <TitlesOfParts>
    <vt:vector size="57" baseType="lpstr">
      <vt:lpstr>Trek</vt:lpstr>
      <vt:lpstr>Slide 1</vt:lpstr>
      <vt:lpstr>Introduction</vt:lpstr>
      <vt:lpstr>Slide 3</vt:lpstr>
      <vt:lpstr>Slide 4</vt:lpstr>
      <vt:lpstr>Slide 5</vt:lpstr>
      <vt:lpstr>Slide 6</vt:lpstr>
      <vt:lpstr>Slide 7</vt:lpstr>
      <vt:lpstr>Slide 8</vt:lpstr>
      <vt:lpstr>Slide 9</vt:lpstr>
      <vt:lpstr>Slide 10</vt:lpstr>
      <vt:lpstr> </vt:lpstr>
      <vt:lpstr>Slide 12</vt:lpstr>
      <vt:lpstr> </vt:lpstr>
      <vt:lpstr>Slide 14</vt:lpstr>
      <vt:lpstr>Slide 15</vt:lpstr>
      <vt:lpstr>Slide 16</vt:lpstr>
      <vt:lpstr>Slide 17</vt:lpstr>
      <vt:lpstr> </vt:lpstr>
      <vt:lpstr>Slide 19</vt:lpstr>
      <vt:lpstr>Slide 20</vt:lpstr>
      <vt:lpstr>Slide 21</vt:lpstr>
      <vt:lpstr>Risks </vt:lpstr>
      <vt:lpstr>Slide 23</vt:lpstr>
      <vt:lpstr>Slide 24</vt:lpstr>
      <vt:lpstr>Slide 25</vt:lpstr>
      <vt:lpstr> </vt:lpstr>
      <vt:lpstr>Slide 27</vt:lpstr>
      <vt:lpstr>Slide 28</vt:lpstr>
      <vt:lpstr>Slide 29</vt:lpstr>
      <vt:lpstr>Slide 30</vt:lpstr>
      <vt:lpstr>Slide 31</vt:lpstr>
      <vt:lpstr>Slide 32</vt:lpstr>
      <vt:lpstr>Slide 33</vt:lpstr>
      <vt:lpstr>Slide 34</vt:lpstr>
      <vt:lpstr>Slide 35</vt:lpstr>
      <vt:lpstr>Counseling for  infertility patient </vt:lpstr>
      <vt:lpstr>Slide 37</vt:lpstr>
      <vt:lpstr> </vt:lpstr>
      <vt:lpstr>Slide 39</vt:lpstr>
      <vt:lpstr> </vt:lpstr>
      <vt:lpstr>Slide 41</vt:lpstr>
      <vt:lpstr>Recent Advancement In Infertility Management </vt:lpstr>
      <vt:lpstr>Slide 43</vt:lpstr>
      <vt:lpstr>Slide 44</vt:lpstr>
      <vt:lpstr>Slide 45</vt:lpstr>
      <vt:lpstr>Slide 46</vt:lpstr>
      <vt:lpstr> </vt:lpstr>
      <vt:lpstr>Slide 48</vt:lpstr>
      <vt:lpstr>Slide 49</vt:lpstr>
      <vt:lpstr> </vt:lpstr>
      <vt:lpstr> </vt:lpstr>
      <vt:lpstr> </vt:lpstr>
      <vt:lpstr> </vt:lpstr>
      <vt:lpstr>Slide 54</vt:lpstr>
      <vt:lpstr>Slide 55</vt:lpstr>
      <vt:lpstr>CONCLUSION   The recent and new advanced growth of assisted reproductive technology has shown remarkable growth in the improvement of the infertility rates. The best estimate is that the birth of a live baby occurs in approximately 15-25% of women in whom embryos are transferred into the uterus. Success varies with many factors, including the number of embryos that are transferred. Presently, the collection of oocytes, fertilization, and early embryo growth are accomplished with a high degree of efficiency.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ITIGODHRA</cp:lastModifiedBy>
  <cp:revision>100</cp:revision>
  <dcterms:created xsi:type="dcterms:W3CDTF">2013-10-08T16:49:16Z</dcterms:created>
  <dcterms:modified xsi:type="dcterms:W3CDTF">2020-08-14T04:05:56Z</dcterms:modified>
</cp:coreProperties>
</file>