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258"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06" r:id="rId22"/>
    <p:sldId id="307" r:id="rId23"/>
    <p:sldId id="308" r:id="rId24"/>
    <p:sldId id="309" r:id="rId25"/>
    <p:sldId id="310" r:id="rId26"/>
    <p:sldId id="311" r:id="rId27"/>
    <p:sldId id="31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283" r:id="rId51"/>
    <p:sldId id="277" r:id="rId52"/>
    <p:sldId id="278" r:id="rId53"/>
    <p:sldId id="279" r:id="rId54"/>
    <p:sldId id="280" r:id="rId55"/>
    <p:sldId id="281" r:id="rId56"/>
    <p:sldId id="282" r:id="rId57"/>
    <p:sldId id="313"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7" d="100"/>
          <a:sy n="37" d="100"/>
        </p:scale>
        <p:origin x="-2094" y="-84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F3B81-E138-46C1-8FF6-763B8072031A}"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4DB77-5728-49D0-99FC-4B67ECF15FD4}" type="slidenum">
              <a:rPr lang="en-US" smtClean="0"/>
              <a:pPr/>
              <a:t>‹#›</a:t>
            </a:fld>
            <a:endParaRPr lang="en-US"/>
          </a:p>
        </p:txBody>
      </p:sp>
    </p:spTree>
    <p:extLst>
      <p:ext uri="{BB962C8B-B14F-4D97-AF65-F5344CB8AC3E}">
        <p14:creationId xmlns="" xmlns:p14="http://schemas.microsoft.com/office/powerpoint/2010/main" val="54860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BFABDB8-DA0B-4C45-A46C-05CCD63C9814}" type="slidenum">
              <a:rPr lang="en-IN" smtClean="0"/>
              <a:pPr/>
              <a:t>15</a:t>
            </a:fld>
            <a:endParaRPr lang="en-I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7654" y="4803345"/>
            <a:ext cx="5787235" cy="1470025"/>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3044950" y="3887115"/>
            <a:ext cx="6400800" cy="1752600"/>
          </a:xfrm>
        </p:spPr>
        <p:txBody>
          <a:bodyPr/>
          <a:lstStyle>
            <a:lvl1pPr marL="0" indent="0" algn="ct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CE58F-2DDA-48C5-B55E-1DB9FC2A05E2}" type="datetime1">
              <a:rPr lang="en-US" smtClean="0"/>
              <a:t>8/13/2020</a:t>
            </a:fld>
            <a:endParaRPr lang="en-US"/>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
        <p:nvSpPr>
          <p:cNvPr id="6" name="Slide Number Placeholder 5"/>
          <p:cNvSpPr>
            <a:spLocks noGrp="1"/>
          </p:cNvSpPr>
          <p:nvPr>
            <p:ph type="sldNum" sz="quarter" idx="12"/>
          </p:nvPr>
        </p:nvSpPr>
        <p:spPr/>
        <p:txBody>
          <a:body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158453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57CBA-C7DC-466A-9650-8423A0248EE2}" type="datetime1">
              <a:rPr lang="en-US" smtClean="0"/>
              <a:t>8/13/2020</a:t>
            </a:fld>
            <a:endParaRPr lang="en-US"/>
          </a:p>
        </p:txBody>
      </p:sp>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
        <p:nvSpPr>
          <p:cNvPr id="7" name="Slide Number Placeholder 6"/>
          <p:cNvSpPr>
            <a:spLocks noGrp="1"/>
          </p:cNvSpPr>
          <p:nvPr>
            <p:ph type="sldNum" sz="quarter" idx="12"/>
          </p:nvPr>
        </p:nvSpPr>
        <p:spPr/>
        <p:txBody>
          <a:body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27868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E9A2A-97C5-45F2-B5B7-B958AA9027BD}" type="datetime1">
              <a:rPr lang="en-US" smtClean="0"/>
              <a:t>8/13/2020</a:t>
            </a:fld>
            <a:endParaRPr lang="en-US"/>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
        <p:nvSpPr>
          <p:cNvPr id="6" name="Slide Number Placeholder 5"/>
          <p:cNvSpPr>
            <a:spLocks noGrp="1"/>
          </p:cNvSpPr>
          <p:nvPr>
            <p:ph type="sldNum" sz="quarter" idx="12"/>
          </p:nvPr>
        </p:nvSpPr>
        <p:spPr/>
        <p:txBody>
          <a:body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193874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5F2D0-A46F-41E3-BAF5-2112789B33EF}" type="datetime1">
              <a:rPr lang="en-US" smtClean="0"/>
              <a:t>8/13/2020</a:t>
            </a:fld>
            <a:endParaRPr lang="en-US"/>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
        <p:nvSpPr>
          <p:cNvPr id="6" name="Slide Number Placeholder 5"/>
          <p:cNvSpPr>
            <a:spLocks noGrp="1"/>
          </p:cNvSpPr>
          <p:nvPr>
            <p:ph type="sldNum" sz="quarter" idx="12"/>
          </p:nvPr>
        </p:nvSpPr>
        <p:spPr/>
        <p:txBody>
          <a:body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221692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A2805-5C17-4368-A4A8-B2F6AC071F30}" type="datetime1">
              <a:rPr lang="en-US" smtClean="0"/>
              <a:t>8/13/2020</a:t>
            </a:fld>
            <a:endParaRPr lang="en-US"/>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
        <p:nvSpPr>
          <p:cNvPr id="6" name="Slide Number Placeholder 5"/>
          <p:cNvSpPr>
            <a:spLocks noGrp="1"/>
          </p:cNvSpPr>
          <p:nvPr>
            <p:ph type="sldNum" sz="quarter" idx="12"/>
          </p:nvPr>
        </p:nvSpPr>
        <p:spPr/>
        <p:txBody>
          <a:body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57376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7900" y="274638"/>
            <a:ext cx="71689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CC866-7E9E-43D3-8421-6EA0380D9A7F}" type="datetime1">
              <a:rPr lang="en-US" smtClean="0"/>
              <a:t>8/13/2020</a:t>
            </a:fld>
            <a:endParaRPr lang="en-US"/>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US"/>
          </a:p>
        </p:txBody>
      </p:sp>
      <p:sp>
        <p:nvSpPr>
          <p:cNvPr id="5" name="Slide Number Placeholder 4"/>
          <p:cNvSpPr>
            <a:spLocks noGrp="1"/>
          </p:cNvSpPr>
          <p:nvPr>
            <p:ph type="sldNum" sz="quarter" idx="12"/>
          </p:nvPr>
        </p:nvSpPr>
        <p:spPr/>
        <p:txBody>
          <a:bodyPr/>
          <a:lstStyle/>
          <a:p>
            <a:fld id="{0C80BC44-163F-4CFE-A256-2BF8B9D4537B}" type="slidenum">
              <a:rPr lang="en-US" smtClean="0"/>
              <a:pPr/>
              <a:t>‹#›</a:t>
            </a:fld>
            <a:endParaRPr lang="en-US"/>
          </a:p>
        </p:txBody>
      </p:sp>
      <p:sp>
        <p:nvSpPr>
          <p:cNvPr id="6" name="Content Placeholder 2"/>
          <p:cNvSpPr>
            <a:spLocks noGrp="1"/>
          </p:cNvSpPr>
          <p:nvPr>
            <p:ph idx="1"/>
          </p:nvPr>
        </p:nvSpPr>
        <p:spPr>
          <a:xfrm>
            <a:off x="1517900" y="1600200"/>
            <a:ext cx="71689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7863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B06951-1F1E-4977-BC19-EB521747FC4F}" type="datetime1">
              <a:rPr lang="en-US" smtClean="0"/>
              <a:t>8/13/2020</a:t>
            </a:fld>
            <a:endParaRPr lang="en-US"/>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
        <p:nvSpPr>
          <p:cNvPr id="6" name="Slide Number Placeholder 5"/>
          <p:cNvSpPr>
            <a:spLocks noGrp="1"/>
          </p:cNvSpPr>
          <p:nvPr>
            <p:ph type="sldNum" sz="quarter" idx="12"/>
          </p:nvPr>
        </p:nvSpPr>
        <p:spPr/>
        <p:txBody>
          <a:body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388931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5EA5C0-D264-41AD-BBCF-4D275E0D17AE}" type="datetime1">
              <a:rPr lang="en-US" smtClean="0"/>
              <a:t>8/13/2020</a:t>
            </a:fld>
            <a:endParaRPr lang="en-US"/>
          </a:p>
        </p:txBody>
      </p:sp>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
        <p:nvSpPr>
          <p:cNvPr id="7" name="Slide Number Placeholder 6"/>
          <p:cNvSpPr>
            <a:spLocks noGrp="1"/>
          </p:cNvSpPr>
          <p:nvPr>
            <p:ph type="sldNum" sz="quarter" idx="12"/>
          </p:nvPr>
        </p:nvSpPr>
        <p:spPr/>
        <p:txBody>
          <a:body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70192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5513F6-672D-478C-B7F6-72D6B54FE51B}" type="datetime1">
              <a:rPr lang="en-US" smtClean="0"/>
              <a:t>8/13/2020</a:t>
            </a:fld>
            <a:endParaRPr lang="en-US"/>
          </a:p>
        </p:txBody>
      </p:sp>
      <p:sp>
        <p:nvSpPr>
          <p:cNvPr id="8" name="Footer Placeholder 7"/>
          <p:cNvSpPr>
            <a:spLocks noGrp="1"/>
          </p:cNvSpPr>
          <p:nvPr>
            <p:ph type="ftr" sz="quarter" idx="11"/>
          </p:nvPr>
        </p:nvSpPr>
        <p:spPr/>
        <p:txBody>
          <a:bodyPr/>
          <a:lstStyle/>
          <a:p>
            <a:r>
              <a:rPr lang="en-IN" smtClean="0"/>
              <a:t>Mrs. Vruti Patel, Asst. Professor, Sumandeep Nursing College, SVDU.</a:t>
            </a:r>
            <a:endParaRPr lang="en-US"/>
          </a:p>
        </p:txBody>
      </p:sp>
      <p:sp>
        <p:nvSpPr>
          <p:cNvPr id="9" name="Slide Number Placeholder 8"/>
          <p:cNvSpPr>
            <a:spLocks noGrp="1"/>
          </p:cNvSpPr>
          <p:nvPr>
            <p:ph type="sldNum" sz="quarter" idx="12"/>
          </p:nvPr>
        </p:nvSpPr>
        <p:spPr/>
        <p:txBody>
          <a:body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359954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7DBFE9-F717-4749-9F09-C8F1C1B9007D}" type="datetime1">
              <a:rPr lang="en-US" smtClean="0"/>
              <a:t>8/13/2020</a:t>
            </a:fld>
            <a:endParaRPr lang="en-US"/>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US"/>
          </a:p>
        </p:txBody>
      </p:sp>
      <p:sp>
        <p:nvSpPr>
          <p:cNvPr id="5" name="Slide Number Placeholder 4"/>
          <p:cNvSpPr>
            <a:spLocks noGrp="1"/>
          </p:cNvSpPr>
          <p:nvPr>
            <p:ph type="sldNum" sz="quarter" idx="12"/>
          </p:nvPr>
        </p:nvSpPr>
        <p:spPr/>
        <p:txBody>
          <a:body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349460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4BFAA-E224-4C57-A43C-BBEFAB146B0F}" type="datetime1">
              <a:rPr lang="en-US" smtClean="0"/>
              <a:t>8/13/2020</a:t>
            </a:fld>
            <a:endParaRPr lang="en-US"/>
          </a:p>
        </p:txBody>
      </p:sp>
      <p:sp>
        <p:nvSpPr>
          <p:cNvPr id="3" name="Footer Placeholder 2"/>
          <p:cNvSpPr>
            <a:spLocks noGrp="1"/>
          </p:cNvSpPr>
          <p:nvPr>
            <p:ph type="ftr" sz="quarter" idx="11"/>
          </p:nvPr>
        </p:nvSpPr>
        <p:spPr/>
        <p:txBody>
          <a:bodyPr/>
          <a:lstStyle/>
          <a:p>
            <a:r>
              <a:rPr lang="en-IN" smtClean="0"/>
              <a:t>Mrs. Vruti Patel, Asst. Professor, Sumandeep Nursing College, SVDU.</a:t>
            </a:r>
            <a:endParaRPr lang="en-US"/>
          </a:p>
        </p:txBody>
      </p:sp>
      <p:sp>
        <p:nvSpPr>
          <p:cNvPr id="4" name="Slide Number Placeholder 3"/>
          <p:cNvSpPr>
            <a:spLocks noGrp="1"/>
          </p:cNvSpPr>
          <p:nvPr>
            <p:ph type="sldNum" sz="quarter" idx="12"/>
          </p:nvPr>
        </p:nvSpPr>
        <p:spPr/>
        <p:txBody>
          <a:body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106121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F196F-3150-4925-8695-CBAB8CB5C414}" type="datetime1">
              <a:rPr lang="en-US" smtClean="0"/>
              <a:t>8/13/2020</a:t>
            </a:fld>
            <a:endParaRPr lang="en-US"/>
          </a:p>
        </p:txBody>
      </p:sp>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
        <p:nvSpPr>
          <p:cNvPr id="7" name="Slide Number Placeholder 6"/>
          <p:cNvSpPr>
            <a:spLocks noGrp="1"/>
          </p:cNvSpPr>
          <p:nvPr>
            <p:ph type="sldNum" sz="quarter" idx="12"/>
          </p:nvPr>
        </p:nvSpPr>
        <p:spPr/>
        <p:txBody>
          <a:body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34944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751A-3163-473B-B503-F212F3204A90}" type="datetime1">
              <a:rPr lang="en-US" smtClean="0"/>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Mrs. Vruti Patel, Asst. Professor, Sumandeep Nursing College, SVDU.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0BC44-163F-4CFE-A256-2BF8B9D4537B}" type="slidenum">
              <a:rPr lang="en-US" smtClean="0"/>
              <a:pPr/>
              <a:t>‹#›</a:t>
            </a:fld>
            <a:endParaRPr lang="en-US"/>
          </a:p>
        </p:txBody>
      </p:sp>
    </p:spTree>
    <p:extLst>
      <p:ext uri="{BB962C8B-B14F-4D97-AF65-F5344CB8AC3E}">
        <p14:creationId xmlns="" xmlns:p14="http://schemas.microsoft.com/office/powerpoint/2010/main" val="266325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6765" y="5387975"/>
            <a:ext cx="5787235" cy="1470025"/>
          </a:xfrm>
        </p:spPr>
        <p:txBody>
          <a:bodyPr>
            <a:normAutofit fontScale="90000"/>
          </a:bodyPr>
          <a:lstStyle/>
          <a:p>
            <a:r>
              <a:rPr lang="en-US" sz="3600" b="1" dirty="0" smtClean="0">
                <a:solidFill>
                  <a:srgbClr val="002060"/>
                </a:solidFill>
              </a:rPr>
              <a:t>PRESENTED BY : </a:t>
            </a:r>
            <a:br>
              <a:rPr lang="en-US" sz="3600" b="1" dirty="0" smtClean="0">
                <a:solidFill>
                  <a:srgbClr val="002060"/>
                </a:solidFill>
              </a:rPr>
            </a:br>
            <a:r>
              <a:rPr lang="en-US" sz="3600" b="1" dirty="0" smtClean="0">
                <a:solidFill>
                  <a:srgbClr val="002060"/>
                </a:solidFill>
              </a:rPr>
              <a:t>MS. VRUTI PATEL</a:t>
            </a:r>
            <a:br>
              <a:rPr lang="en-US" sz="3600" b="1" dirty="0" smtClean="0">
                <a:solidFill>
                  <a:srgbClr val="002060"/>
                </a:solidFill>
              </a:rPr>
            </a:br>
            <a:r>
              <a:rPr lang="en-US" sz="3600" b="1" dirty="0" smtClean="0">
                <a:solidFill>
                  <a:srgbClr val="002060"/>
                </a:solidFill>
              </a:rPr>
              <a:t>ASST. PROFESSOR, </a:t>
            </a:r>
            <a:r>
              <a:rPr lang="en-US" sz="3600" b="1" dirty="0" smtClean="0">
                <a:solidFill>
                  <a:srgbClr val="002060"/>
                </a:solidFill>
              </a:rPr>
              <a:t>SNC.</a:t>
            </a:r>
            <a:r>
              <a:rPr lang="en-US" b="1" dirty="0" smtClean="0">
                <a:solidFill>
                  <a:srgbClr val="002060"/>
                </a:solidFill>
              </a:rPr>
              <a:t/>
            </a:r>
            <a:br>
              <a:rPr lang="en-US" b="1" dirty="0" smtClean="0">
                <a:solidFill>
                  <a:srgbClr val="002060"/>
                </a:solidFill>
              </a:rPr>
            </a:br>
            <a:endParaRPr lang="en-US" dirty="0"/>
          </a:p>
        </p:txBody>
      </p:sp>
      <p:sp>
        <p:nvSpPr>
          <p:cNvPr id="3" name="Subtitle 2"/>
          <p:cNvSpPr>
            <a:spLocks noGrp="1"/>
          </p:cNvSpPr>
          <p:nvPr>
            <p:ph type="subTitle" idx="1"/>
          </p:nvPr>
        </p:nvSpPr>
        <p:spPr>
          <a:xfrm>
            <a:off x="4038600" y="2895600"/>
            <a:ext cx="5105400" cy="1524000"/>
          </a:xfrm>
        </p:spPr>
        <p:txBody>
          <a:bodyPr>
            <a:noAutofit/>
          </a:bodyPr>
          <a:lstStyle/>
          <a:p>
            <a:r>
              <a:rPr lang="en-US" sz="4000" b="1" dirty="0" smtClean="0">
                <a:solidFill>
                  <a:schemeClr val="accent2">
                    <a:lumMod val="50000"/>
                  </a:schemeClr>
                </a:solidFill>
                <a:latin typeface="Bodoni MT Black" pitchFamily="18" charset="0"/>
              </a:rPr>
              <a:t>NORMAL PUPERPERIUM</a:t>
            </a:r>
            <a:endParaRPr lang="en-US" sz="4000" b="1" dirty="0">
              <a:solidFill>
                <a:schemeClr val="accent2">
                  <a:lumMod val="50000"/>
                </a:schemeClr>
              </a:solidFill>
              <a:latin typeface="Bodoni MT Black" pitchFamily="18" charset="0"/>
            </a:endParaRPr>
          </a:p>
        </p:txBody>
      </p:sp>
      <p:pic>
        <p:nvPicPr>
          <p:cNvPr id="4" name="Picture 5" descr="C:\Users\user\Desktop\index.jpg"/>
          <p:cNvPicPr>
            <a:picLocks noChangeAspect="1" noChangeArrowheads="1"/>
          </p:cNvPicPr>
          <p:nvPr/>
        </p:nvPicPr>
        <p:blipFill>
          <a:blip r:embed="rId3"/>
          <a:srcRect/>
          <a:stretch>
            <a:fillRect/>
          </a:stretch>
        </p:blipFill>
        <p:spPr bwMode="auto">
          <a:xfrm>
            <a:off x="7000875" y="0"/>
            <a:ext cx="2143125" cy="2143125"/>
          </a:xfrm>
          <a:prstGeom prst="rect">
            <a:avLst/>
          </a:prstGeom>
          <a:noFill/>
          <a:ln w="9525">
            <a:noFill/>
            <a:miter lim="800000"/>
            <a:headEnd/>
            <a:tailEnd/>
          </a:ln>
        </p:spPr>
      </p:pic>
    </p:spTree>
    <p:extLst>
      <p:ext uri="{BB962C8B-B14F-4D97-AF65-F5344CB8AC3E}">
        <p14:creationId xmlns="" xmlns:p14="http://schemas.microsoft.com/office/powerpoint/2010/main" val="150699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2022475"/>
            <a:ext cx="8229600" cy="4530725"/>
          </a:xfrm>
        </p:spPr>
        <p:txBody>
          <a:bodyPr/>
          <a:lstStyle/>
          <a:p>
            <a:pPr algn="just" eaLnBrk="1" hangingPunct="1">
              <a:defRPr/>
            </a:pPr>
            <a:r>
              <a:rPr lang="en-US" sz="3000" dirty="0" smtClean="0">
                <a:latin typeface="Monotype Corsiva" pitchFamily="66" charset="0"/>
              </a:rPr>
              <a:t>The involution may be affected adversely and is called </a:t>
            </a:r>
            <a:r>
              <a:rPr lang="en-US" sz="3000" b="1" dirty="0" smtClean="0">
                <a:solidFill>
                  <a:schemeClr val="hlink"/>
                </a:solidFill>
                <a:latin typeface="Monotype Corsiva" pitchFamily="66" charset="0"/>
              </a:rPr>
              <a:t>sub-involution .</a:t>
            </a:r>
            <a:r>
              <a:rPr lang="en-US" sz="3000" dirty="0" smtClean="0">
                <a:latin typeface="Monotype Corsiva" pitchFamily="66" charset="0"/>
              </a:rPr>
              <a:t> </a:t>
            </a:r>
          </a:p>
          <a:p>
            <a:pPr algn="just" eaLnBrk="1" hangingPunct="1">
              <a:defRPr/>
            </a:pPr>
            <a:r>
              <a:rPr lang="en-US" sz="3000" dirty="0" smtClean="0">
                <a:latin typeface="Monotype Corsiva" pitchFamily="66" charset="0"/>
              </a:rPr>
              <a:t>Some time the involution may be prolonged in woman who are </a:t>
            </a:r>
            <a:r>
              <a:rPr lang="en-US" sz="3000" b="1" dirty="0" smtClean="0">
                <a:solidFill>
                  <a:schemeClr val="hlink"/>
                </a:solidFill>
                <a:latin typeface="Monotype Corsiva" pitchFamily="66" charset="0"/>
              </a:rPr>
              <a:t>lactating </a:t>
            </a:r>
          </a:p>
          <a:p>
            <a:pPr algn="just" eaLnBrk="1" hangingPunct="1">
              <a:defRPr/>
            </a:pPr>
            <a:r>
              <a:rPr lang="en-US" sz="3000" dirty="0" smtClean="0">
                <a:latin typeface="Monotype Corsiva" pitchFamily="66" charset="0"/>
              </a:rPr>
              <a:t>The uterus may be smaller in size which is called as </a:t>
            </a:r>
            <a:r>
              <a:rPr lang="en-US" sz="3000" b="1" dirty="0" smtClean="0">
                <a:solidFill>
                  <a:schemeClr val="hlink"/>
                </a:solidFill>
                <a:latin typeface="Monotype Corsiva" pitchFamily="66" charset="0"/>
              </a:rPr>
              <a:t>super-involution .</a:t>
            </a:r>
            <a:r>
              <a:rPr lang="en-US" sz="3000" dirty="0" smtClean="0">
                <a:latin typeface="Monotype Corsiva" pitchFamily="66" charset="0"/>
              </a:rPr>
              <a:t> </a:t>
            </a:r>
          </a:p>
          <a:p>
            <a:pPr algn="just" eaLnBrk="1" hangingPunct="1">
              <a:defRPr/>
            </a:pPr>
            <a:r>
              <a:rPr lang="en-US" sz="3000" dirty="0" smtClean="0">
                <a:latin typeface="Monotype Corsiva" pitchFamily="66" charset="0"/>
              </a:rPr>
              <a:t>The uterus , however , returns to normal size if the lactation is withheld </a:t>
            </a:r>
          </a:p>
          <a:p>
            <a:pPr algn="just" eaLnBrk="1" hangingPunct="1">
              <a:defRPr/>
            </a:pPr>
            <a:endParaRPr lang="en-US" dirty="0" smtClean="0">
              <a:latin typeface="Monotype Corsiva" pitchFamily="66" charset="0"/>
            </a:endParaRPr>
          </a:p>
          <a:p>
            <a:pPr algn="just" eaLnBrk="1" hangingPunct="1">
              <a:defRPr/>
            </a:pPr>
            <a:endParaRPr lang="en-US" dirty="0" smtClean="0">
              <a:latin typeface="Monotype Corsiva" pitchFamily="66" charset="0"/>
            </a:endParaRPr>
          </a:p>
        </p:txBody>
      </p:sp>
      <p:sp>
        <p:nvSpPr>
          <p:cNvPr id="12291" name="WordArt 4"/>
          <p:cNvSpPr>
            <a:spLocks noChangeArrowheads="1" noChangeShapeType="1" noTextEdit="1"/>
          </p:cNvSpPr>
          <p:nvPr/>
        </p:nvSpPr>
        <p:spPr bwMode="auto">
          <a:xfrm>
            <a:off x="685800" y="381000"/>
            <a:ext cx="8001000" cy="5334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UTERUS</a:t>
            </a:r>
          </a:p>
        </p:txBody>
      </p:sp>
      <p:sp>
        <p:nvSpPr>
          <p:cNvPr id="12292" name="WordArt 5"/>
          <p:cNvSpPr>
            <a:spLocks noChangeArrowheads="1" noChangeShapeType="1" noTextEdit="1"/>
          </p:cNvSpPr>
          <p:nvPr/>
        </p:nvSpPr>
        <p:spPr bwMode="auto">
          <a:xfrm>
            <a:off x="2362200" y="1108075"/>
            <a:ext cx="45720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Clinical Assessment</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156330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90500" y="2743200"/>
            <a:ext cx="8229600" cy="3505200"/>
          </a:xfrm>
        </p:spPr>
        <p:txBody>
          <a:bodyPr/>
          <a:lstStyle/>
          <a:p>
            <a:pPr eaLnBrk="1" hangingPunct="1">
              <a:defRPr/>
            </a:pPr>
            <a:r>
              <a:rPr lang="en-US" b="1" dirty="0" smtClean="0">
                <a:latin typeface="Monotype Corsiva" pitchFamily="66" charset="0"/>
              </a:rPr>
              <a:t>The individual muscle fiber enlarge to the extent of </a:t>
            </a:r>
            <a:r>
              <a:rPr lang="en-US" b="1" dirty="0" smtClean="0">
                <a:solidFill>
                  <a:schemeClr val="hlink"/>
                </a:solidFill>
                <a:latin typeface="Monotype Corsiva" pitchFamily="66" charset="0"/>
              </a:rPr>
              <a:t>10 times in length and 5 times in breadth</a:t>
            </a:r>
            <a:r>
              <a:rPr lang="en-US" b="1" dirty="0" smtClean="0">
                <a:latin typeface="Monotype Corsiva" pitchFamily="66" charset="0"/>
              </a:rPr>
              <a:t> during pregnancy. </a:t>
            </a:r>
          </a:p>
          <a:p>
            <a:pPr eaLnBrk="1" hangingPunct="1">
              <a:defRPr/>
            </a:pPr>
            <a:r>
              <a:rPr lang="en-US" b="1" dirty="0" smtClean="0">
                <a:latin typeface="Monotype Corsiva" pitchFamily="66" charset="0"/>
              </a:rPr>
              <a:t>During puerperium, the number of muscle fibers is not decreased but there is substantial </a:t>
            </a:r>
            <a:r>
              <a:rPr lang="en-US" b="1" dirty="0" smtClean="0">
                <a:solidFill>
                  <a:schemeClr val="hlink"/>
                </a:solidFill>
                <a:latin typeface="Monotype Corsiva" pitchFamily="66" charset="0"/>
              </a:rPr>
              <a:t>reduction of the </a:t>
            </a:r>
            <a:r>
              <a:rPr lang="en-US" b="1" dirty="0" err="1" smtClean="0">
                <a:solidFill>
                  <a:schemeClr val="hlink"/>
                </a:solidFill>
                <a:latin typeface="Monotype Corsiva" pitchFamily="66" charset="0"/>
              </a:rPr>
              <a:t>myometrial</a:t>
            </a:r>
            <a:r>
              <a:rPr lang="en-US" b="1" dirty="0" smtClean="0">
                <a:solidFill>
                  <a:schemeClr val="hlink"/>
                </a:solidFill>
                <a:latin typeface="Monotype Corsiva" pitchFamily="66" charset="0"/>
              </a:rPr>
              <a:t> cell size. </a:t>
            </a:r>
          </a:p>
        </p:txBody>
      </p:sp>
      <p:sp>
        <p:nvSpPr>
          <p:cNvPr id="13315" name="WordArt 4"/>
          <p:cNvSpPr>
            <a:spLocks noChangeArrowheads="1" noChangeShapeType="1" noTextEdit="1"/>
          </p:cNvSpPr>
          <p:nvPr/>
        </p:nvSpPr>
        <p:spPr bwMode="auto">
          <a:xfrm>
            <a:off x="685800" y="381000"/>
            <a:ext cx="8001000" cy="5334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UTERUS</a:t>
            </a:r>
          </a:p>
        </p:txBody>
      </p:sp>
      <p:sp>
        <p:nvSpPr>
          <p:cNvPr id="13316" name="WordArt 5"/>
          <p:cNvSpPr>
            <a:spLocks noChangeArrowheads="1" noChangeShapeType="1" noTextEdit="1"/>
          </p:cNvSpPr>
          <p:nvPr/>
        </p:nvSpPr>
        <p:spPr bwMode="auto">
          <a:xfrm>
            <a:off x="3200400" y="1905000"/>
            <a:ext cx="22098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FFFF00"/>
                </a:solidFill>
                <a:effectLst>
                  <a:outerShdw dist="45791" dir="2021404" algn="ctr" rotWithShape="0">
                    <a:srgbClr val="B2B2B2">
                      <a:alpha val="79999"/>
                    </a:srgbClr>
                  </a:outerShdw>
                </a:effectLst>
                <a:latin typeface="Times New Roman"/>
                <a:cs typeface="Times New Roman"/>
              </a:rPr>
              <a:t>MUSCLES</a:t>
            </a:r>
          </a:p>
        </p:txBody>
      </p:sp>
      <p:sp>
        <p:nvSpPr>
          <p:cNvPr id="13317" name="WordArt 6"/>
          <p:cNvSpPr>
            <a:spLocks noChangeArrowheads="1" noChangeShapeType="1" noTextEdit="1"/>
          </p:cNvSpPr>
          <p:nvPr/>
        </p:nvSpPr>
        <p:spPr bwMode="auto">
          <a:xfrm>
            <a:off x="1828800" y="1219200"/>
            <a:ext cx="53340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Physiological Consideration</a:t>
            </a:r>
          </a:p>
        </p:txBody>
      </p:sp>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649416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42900" y="2743200"/>
            <a:ext cx="8229600" cy="3429000"/>
          </a:xfrm>
        </p:spPr>
        <p:txBody>
          <a:bodyPr/>
          <a:lstStyle/>
          <a:p>
            <a:pPr algn="just" eaLnBrk="1" hangingPunct="1">
              <a:lnSpc>
                <a:spcPct val="80000"/>
              </a:lnSpc>
              <a:defRPr/>
            </a:pPr>
            <a:r>
              <a:rPr lang="en-US" sz="3000" b="1" dirty="0" smtClean="0">
                <a:latin typeface="Monotype Corsiva" pitchFamily="66" charset="0"/>
              </a:rPr>
              <a:t>The </a:t>
            </a:r>
            <a:r>
              <a:rPr lang="en-US" sz="3000" b="1" dirty="0" smtClean="0">
                <a:solidFill>
                  <a:schemeClr val="hlink"/>
                </a:solidFill>
                <a:latin typeface="Monotype Corsiva" pitchFamily="66" charset="0"/>
              </a:rPr>
              <a:t>connective tissues</a:t>
            </a:r>
            <a:r>
              <a:rPr lang="en-US" sz="3000" b="1" dirty="0" smtClean="0">
                <a:latin typeface="Monotype Corsiva" pitchFamily="66" charset="0"/>
              </a:rPr>
              <a:t> also undergo the some type of </a:t>
            </a:r>
            <a:r>
              <a:rPr lang="en-US" sz="3000" b="1" dirty="0" smtClean="0">
                <a:solidFill>
                  <a:schemeClr val="hlink"/>
                </a:solidFill>
                <a:latin typeface="Monotype Corsiva" pitchFamily="66" charset="0"/>
              </a:rPr>
              <a:t>degeneration</a:t>
            </a:r>
            <a:r>
              <a:rPr lang="en-US" sz="3000" b="1" dirty="0" smtClean="0">
                <a:latin typeface="Monotype Corsiva" pitchFamily="66" charset="0"/>
              </a:rPr>
              <a:t>. </a:t>
            </a:r>
          </a:p>
          <a:p>
            <a:pPr algn="just" eaLnBrk="1" hangingPunct="1">
              <a:lnSpc>
                <a:spcPct val="80000"/>
              </a:lnSpc>
              <a:buFont typeface="Wingdings" pitchFamily="2" charset="2"/>
              <a:buNone/>
              <a:defRPr/>
            </a:pPr>
            <a:endParaRPr lang="en-US" sz="3000" b="1" dirty="0" smtClean="0">
              <a:latin typeface="Monotype Corsiva" pitchFamily="66" charset="0"/>
            </a:endParaRPr>
          </a:p>
          <a:p>
            <a:pPr algn="just" eaLnBrk="1" hangingPunct="1">
              <a:lnSpc>
                <a:spcPct val="80000"/>
              </a:lnSpc>
              <a:defRPr/>
            </a:pPr>
            <a:r>
              <a:rPr lang="en-US" sz="3000" b="1" dirty="0" smtClean="0">
                <a:latin typeface="Monotype Corsiva" pitchFamily="66" charset="0"/>
              </a:rPr>
              <a:t>The condition which favors involution are –</a:t>
            </a:r>
          </a:p>
          <a:p>
            <a:pPr algn="just" eaLnBrk="1" hangingPunct="1">
              <a:lnSpc>
                <a:spcPct val="80000"/>
              </a:lnSpc>
              <a:buFont typeface="Wingdings" pitchFamily="2" charset="2"/>
              <a:buNone/>
              <a:defRPr/>
            </a:pPr>
            <a:r>
              <a:rPr lang="en-US" sz="3000" b="1" dirty="0" smtClean="0">
                <a:latin typeface="Monotype Corsiva" pitchFamily="66" charset="0"/>
              </a:rPr>
              <a:t> a)     Efficacy of the enzymatic action and</a:t>
            </a:r>
          </a:p>
          <a:p>
            <a:pPr algn="just" eaLnBrk="1" hangingPunct="1">
              <a:lnSpc>
                <a:spcPct val="80000"/>
              </a:lnSpc>
              <a:buFont typeface="Wingdings" pitchFamily="2" charset="2"/>
              <a:buNone/>
              <a:defRPr/>
            </a:pPr>
            <a:r>
              <a:rPr lang="en-US" sz="3000" b="1" dirty="0" smtClean="0">
                <a:latin typeface="Monotype Corsiva" pitchFamily="66" charset="0"/>
              </a:rPr>
              <a:t> b) Relative anoxia induced by effective contraction and retraction of the uterus </a:t>
            </a:r>
          </a:p>
          <a:p>
            <a:pPr algn="just" eaLnBrk="1" hangingPunct="1">
              <a:lnSpc>
                <a:spcPct val="80000"/>
              </a:lnSpc>
              <a:defRPr/>
            </a:pPr>
            <a:endParaRPr lang="en-US" sz="3600" b="1" dirty="0" smtClean="0">
              <a:latin typeface="Monotype Corsiva" pitchFamily="66" charset="0"/>
            </a:endParaRPr>
          </a:p>
        </p:txBody>
      </p:sp>
      <p:sp>
        <p:nvSpPr>
          <p:cNvPr id="14339" name="WordArt 4"/>
          <p:cNvSpPr>
            <a:spLocks noChangeArrowheads="1" noChangeShapeType="1" noTextEdit="1"/>
          </p:cNvSpPr>
          <p:nvPr/>
        </p:nvSpPr>
        <p:spPr bwMode="auto">
          <a:xfrm>
            <a:off x="685800" y="381000"/>
            <a:ext cx="8001000" cy="5334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UTERUS</a:t>
            </a:r>
          </a:p>
        </p:txBody>
      </p:sp>
      <p:sp>
        <p:nvSpPr>
          <p:cNvPr id="14340" name="WordArt 5"/>
          <p:cNvSpPr>
            <a:spLocks noChangeArrowheads="1" noChangeShapeType="1" noTextEdit="1"/>
          </p:cNvSpPr>
          <p:nvPr/>
        </p:nvSpPr>
        <p:spPr bwMode="auto">
          <a:xfrm>
            <a:off x="3276600" y="1905000"/>
            <a:ext cx="23622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FFFF00"/>
                </a:solidFill>
                <a:effectLst>
                  <a:outerShdw dist="45791" dir="2021404" algn="ctr" rotWithShape="0">
                    <a:srgbClr val="B2B2B2">
                      <a:alpha val="79999"/>
                    </a:srgbClr>
                  </a:outerShdw>
                </a:effectLst>
                <a:latin typeface="Times New Roman"/>
                <a:cs typeface="Times New Roman"/>
              </a:rPr>
              <a:t>MUSCLES</a:t>
            </a:r>
          </a:p>
        </p:txBody>
      </p:sp>
      <p:sp>
        <p:nvSpPr>
          <p:cNvPr id="14341" name="WordArt 6"/>
          <p:cNvSpPr>
            <a:spLocks noChangeArrowheads="1" noChangeShapeType="1" noTextEdit="1"/>
          </p:cNvSpPr>
          <p:nvPr/>
        </p:nvSpPr>
        <p:spPr bwMode="auto">
          <a:xfrm>
            <a:off x="1981200" y="1219200"/>
            <a:ext cx="53340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Physiological Consideration</a:t>
            </a:r>
          </a:p>
        </p:txBody>
      </p:sp>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49224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2286000"/>
            <a:ext cx="8229600" cy="3692525"/>
          </a:xfrm>
        </p:spPr>
        <p:txBody>
          <a:bodyPr>
            <a:normAutofit fontScale="92500" lnSpcReduction="20000"/>
          </a:bodyPr>
          <a:lstStyle/>
          <a:p>
            <a:pPr eaLnBrk="1" hangingPunct="1">
              <a:lnSpc>
                <a:spcPct val="90000"/>
              </a:lnSpc>
              <a:defRPr/>
            </a:pPr>
            <a:r>
              <a:rPr lang="en-US" sz="2900" b="1" dirty="0" smtClean="0">
                <a:latin typeface="Monotype Corsiva" pitchFamily="66" charset="0"/>
              </a:rPr>
              <a:t>The changes of the blood vessels are pronounced at the </a:t>
            </a:r>
            <a:r>
              <a:rPr lang="en-US" sz="2900" b="1" dirty="0" smtClean="0">
                <a:solidFill>
                  <a:schemeClr val="hlink"/>
                </a:solidFill>
                <a:latin typeface="Monotype Corsiva" pitchFamily="66" charset="0"/>
              </a:rPr>
              <a:t>placental site.</a:t>
            </a:r>
            <a:r>
              <a:rPr lang="en-US" sz="2900" b="1" dirty="0" smtClean="0">
                <a:latin typeface="Monotype Corsiva" pitchFamily="66" charset="0"/>
              </a:rPr>
              <a:t> </a:t>
            </a:r>
          </a:p>
          <a:p>
            <a:pPr eaLnBrk="1" hangingPunct="1">
              <a:lnSpc>
                <a:spcPct val="90000"/>
              </a:lnSpc>
              <a:defRPr/>
            </a:pPr>
            <a:r>
              <a:rPr lang="en-US" sz="2900" b="1" dirty="0" smtClean="0">
                <a:latin typeface="Monotype Corsiva" pitchFamily="66" charset="0"/>
              </a:rPr>
              <a:t>The arteries are constricted by contraction of its wall and thickness of the intima followed by </a:t>
            </a:r>
            <a:r>
              <a:rPr lang="en-US" sz="2900" b="1" dirty="0" smtClean="0">
                <a:solidFill>
                  <a:schemeClr val="hlink"/>
                </a:solidFill>
                <a:latin typeface="Monotype Corsiva" pitchFamily="66" charset="0"/>
              </a:rPr>
              <a:t>thrombosis.</a:t>
            </a:r>
          </a:p>
          <a:p>
            <a:pPr eaLnBrk="1" hangingPunct="1">
              <a:lnSpc>
                <a:spcPct val="90000"/>
              </a:lnSpc>
              <a:defRPr/>
            </a:pPr>
            <a:r>
              <a:rPr lang="en-US" sz="2900" b="1" dirty="0" smtClean="0">
                <a:solidFill>
                  <a:schemeClr val="hlink"/>
                </a:solidFill>
                <a:latin typeface="Monotype Corsiva" pitchFamily="66" charset="0"/>
              </a:rPr>
              <a:t>New blood vessels</a:t>
            </a:r>
            <a:r>
              <a:rPr lang="en-US" sz="2900" b="1" dirty="0" smtClean="0">
                <a:latin typeface="Monotype Corsiva" pitchFamily="66" charset="0"/>
              </a:rPr>
              <a:t> grow inside the thrombi. </a:t>
            </a:r>
          </a:p>
          <a:p>
            <a:pPr eaLnBrk="1" hangingPunct="1">
              <a:lnSpc>
                <a:spcPct val="90000"/>
              </a:lnSpc>
              <a:defRPr/>
            </a:pPr>
            <a:r>
              <a:rPr lang="en-US" sz="2900" b="1" dirty="0" smtClean="0">
                <a:latin typeface="Monotype Corsiva" pitchFamily="66" charset="0"/>
              </a:rPr>
              <a:t>Fibrous tissue on the wall undergoes </a:t>
            </a:r>
            <a:r>
              <a:rPr lang="en-US" sz="2900" b="1" dirty="0" smtClean="0">
                <a:solidFill>
                  <a:schemeClr val="hlink"/>
                </a:solidFill>
                <a:latin typeface="Monotype Corsiva" pitchFamily="66" charset="0"/>
              </a:rPr>
              <a:t>hyaline degeneration</a:t>
            </a:r>
            <a:r>
              <a:rPr lang="en-US" sz="2900" b="1" dirty="0" smtClean="0">
                <a:latin typeface="Monotype Corsiva" pitchFamily="66" charset="0"/>
              </a:rPr>
              <a:t> and the products are removed by macrophages. </a:t>
            </a:r>
          </a:p>
          <a:p>
            <a:pPr eaLnBrk="1" hangingPunct="1">
              <a:lnSpc>
                <a:spcPct val="90000"/>
              </a:lnSpc>
              <a:defRPr/>
            </a:pPr>
            <a:r>
              <a:rPr lang="en-US" sz="2900" b="1" dirty="0" smtClean="0">
                <a:latin typeface="Monotype Corsiva" pitchFamily="66" charset="0"/>
              </a:rPr>
              <a:t>There is also </a:t>
            </a:r>
            <a:r>
              <a:rPr lang="en-US" sz="2900" b="1" dirty="0" smtClean="0">
                <a:solidFill>
                  <a:schemeClr val="hlink"/>
                </a:solidFill>
                <a:latin typeface="Monotype Corsiva" pitchFamily="66" charset="0"/>
              </a:rPr>
              <a:t>degeneration of the  elastic tissue</a:t>
            </a:r>
            <a:r>
              <a:rPr lang="en-US" sz="2900" b="1" dirty="0" smtClean="0">
                <a:latin typeface="Monotype Corsiva" pitchFamily="66" charset="0"/>
              </a:rPr>
              <a:t> but some of them remain and affords a means of diagnosis of the existence of previous pregnancy. </a:t>
            </a:r>
          </a:p>
        </p:txBody>
      </p:sp>
      <p:sp>
        <p:nvSpPr>
          <p:cNvPr id="15363" name="WordArt 4"/>
          <p:cNvSpPr>
            <a:spLocks noChangeArrowheads="1" noChangeShapeType="1" noTextEdit="1"/>
          </p:cNvSpPr>
          <p:nvPr/>
        </p:nvSpPr>
        <p:spPr bwMode="auto">
          <a:xfrm>
            <a:off x="685800" y="381000"/>
            <a:ext cx="8001000" cy="5334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UTERUS</a:t>
            </a:r>
          </a:p>
        </p:txBody>
      </p:sp>
      <p:sp>
        <p:nvSpPr>
          <p:cNvPr id="15364" name="WordArt 5"/>
          <p:cNvSpPr>
            <a:spLocks noChangeArrowheads="1" noChangeShapeType="1" noTextEdit="1"/>
          </p:cNvSpPr>
          <p:nvPr/>
        </p:nvSpPr>
        <p:spPr bwMode="auto">
          <a:xfrm>
            <a:off x="2743200" y="1752600"/>
            <a:ext cx="3048000" cy="304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FFFF00"/>
                </a:solidFill>
                <a:effectLst>
                  <a:outerShdw dist="45791" dir="2021404" algn="ctr" rotWithShape="0">
                    <a:srgbClr val="B2B2B2">
                      <a:alpha val="79999"/>
                    </a:srgbClr>
                  </a:outerShdw>
                </a:effectLst>
                <a:latin typeface="Times New Roman"/>
                <a:cs typeface="Times New Roman"/>
              </a:rPr>
              <a:t>Blood Vessels</a:t>
            </a:r>
          </a:p>
        </p:txBody>
      </p:sp>
      <p:sp>
        <p:nvSpPr>
          <p:cNvPr id="15365" name="WordArt 6"/>
          <p:cNvSpPr>
            <a:spLocks noChangeArrowheads="1" noChangeShapeType="1" noTextEdit="1"/>
          </p:cNvSpPr>
          <p:nvPr/>
        </p:nvSpPr>
        <p:spPr bwMode="auto">
          <a:xfrm>
            <a:off x="1905000" y="1219200"/>
            <a:ext cx="5410200" cy="304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Physiological Consideration</a:t>
            </a:r>
          </a:p>
        </p:txBody>
      </p:sp>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816363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66700" y="2133600"/>
            <a:ext cx="8229600" cy="4191000"/>
          </a:xfrm>
        </p:spPr>
        <p:txBody>
          <a:bodyPr/>
          <a:lstStyle/>
          <a:p>
            <a:pPr algn="just" eaLnBrk="1" hangingPunct="1">
              <a:lnSpc>
                <a:spcPct val="80000"/>
              </a:lnSpc>
              <a:defRPr/>
            </a:pPr>
            <a:r>
              <a:rPr lang="en-US" sz="2800" dirty="0" smtClean="0">
                <a:latin typeface="Monotype Corsiva" pitchFamily="66" charset="0"/>
              </a:rPr>
              <a:t>Following delivery, the major part of the </a:t>
            </a:r>
            <a:r>
              <a:rPr lang="en-US" sz="2800" dirty="0" err="1" smtClean="0">
                <a:latin typeface="Monotype Corsiva" pitchFamily="66" charset="0"/>
              </a:rPr>
              <a:t>deciduas</a:t>
            </a:r>
            <a:r>
              <a:rPr lang="en-US" sz="2800" dirty="0" smtClean="0">
                <a:latin typeface="Monotype Corsiva" pitchFamily="66" charset="0"/>
              </a:rPr>
              <a:t> is cast off with the </a:t>
            </a:r>
            <a:r>
              <a:rPr lang="en-US" sz="2800" dirty="0" smtClean="0">
                <a:solidFill>
                  <a:schemeClr val="hlink"/>
                </a:solidFill>
                <a:latin typeface="Monotype Corsiva" pitchFamily="66" charset="0"/>
              </a:rPr>
              <a:t>expulsion of the placenta and the membranes, more at the placement site</a:t>
            </a:r>
            <a:r>
              <a:rPr lang="en-US" sz="2800" dirty="0" smtClean="0">
                <a:latin typeface="Monotype Corsiva" pitchFamily="66" charset="0"/>
              </a:rPr>
              <a:t>. </a:t>
            </a:r>
          </a:p>
          <a:p>
            <a:pPr algn="just" eaLnBrk="1" hangingPunct="1">
              <a:lnSpc>
                <a:spcPct val="80000"/>
              </a:lnSpc>
              <a:defRPr/>
            </a:pPr>
            <a:r>
              <a:rPr lang="en-US" sz="2800" dirty="0" smtClean="0">
                <a:latin typeface="Monotype Corsiva" pitchFamily="66" charset="0"/>
              </a:rPr>
              <a:t>The endometrium left behind varies in </a:t>
            </a:r>
            <a:r>
              <a:rPr lang="en-US" sz="2800" dirty="0" smtClean="0">
                <a:solidFill>
                  <a:schemeClr val="hlink"/>
                </a:solidFill>
                <a:latin typeface="Monotype Corsiva" pitchFamily="66" charset="0"/>
              </a:rPr>
              <a:t>thickness from 2-5 mm</a:t>
            </a:r>
            <a:r>
              <a:rPr lang="en-US" sz="2800" dirty="0" smtClean="0">
                <a:latin typeface="Monotype Corsiva" pitchFamily="66" charset="0"/>
              </a:rPr>
              <a:t>. </a:t>
            </a:r>
          </a:p>
          <a:p>
            <a:pPr algn="just" eaLnBrk="1" hangingPunct="1">
              <a:lnSpc>
                <a:spcPct val="80000"/>
              </a:lnSpc>
              <a:defRPr/>
            </a:pPr>
            <a:r>
              <a:rPr lang="en-US" sz="2800" dirty="0" smtClean="0">
                <a:latin typeface="Monotype Corsiva" pitchFamily="66" charset="0"/>
              </a:rPr>
              <a:t>The superficial part containing the degenerated </a:t>
            </a:r>
            <a:r>
              <a:rPr lang="en-US" sz="2800" dirty="0" err="1" smtClean="0">
                <a:latin typeface="Monotype Corsiva" pitchFamily="66" charset="0"/>
              </a:rPr>
              <a:t>deciduas</a:t>
            </a:r>
            <a:r>
              <a:rPr lang="en-US" sz="2800" dirty="0" smtClean="0">
                <a:latin typeface="Monotype Corsiva" pitchFamily="66" charset="0"/>
              </a:rPr>
              <a:t>, blood cell and bits of fetal membranes becomes necrotic and is </a:t>
            </a:r>
            <a:r>
              <a:rPr lang="en-US" sz="2800" dirty="0" smtClean="0">
                <a:solidFill>
                  <a:schemeClr val="hlink"/>
                </a:solidFill>
                <a:latin typeface="Monotype Corsiva" pitchFamily="66" charset="0"/>
              </a:rPr>
              <a:t>cast off in lochia.</a:t>
            </a:r>
          </a:p>
          <a:p>
            <a:pPr algn="just" eaLnBrk="1" hangingPunct="1">
              <a:lnSpc>
                <a:spcPct val="80000"/>
              </a:lnSpc>
              <a:defRPr/>
            </a:pPr>
            <a:r>
              <a:rPr lang="en-US" sz="2800" dirty="0" smtClean="0">
                <a:latin typeface="Monotype Corsiva" pitchFamily="66" charset="0"/>
              </a:rPr>
              <a:t>Regeneration of the epithelium is completed by </a:t>
            </a:r>
            <a:r>
              <a:rPr lang="en-US" sz="2800" dirty="0" smtClean="0">
                <a:solidFill>
                  <a:schemeClr val="hlink"/>
                </a:solidFill>
                <a:latin typeface="Monotype Corsiva" pitchFamily="66" charset="0"/>
              </a:rPr>
              <a:t>10th day</a:t>
            </a:r>
            <a:r>
              <a:rPr lang="en-US" sz="2800" dirty="0" smtClean="0">
                <a:latin typeface="Monotype Corsiva" pitchFamily="66" charset="0"/>
              </a:rPr>
              <a:t> and the </a:t>
            </a:r>
            <a:r>
              <a:rPr lang="en-US" sz="2800" dirty="0" smtClean="0">
                <a:solidFill>
                  <a:schemeClr val="hlink"/>
                </a:solidFill>
                <a:latin typeface="Monotype Corsiva" pitchFamily="66" charset="0"/>
              </a:rPr>
              <a:t>entire endometrium is restored by the day 16, </a:t>
            </a:r>
          </a:p>
          <a:p>
            <a:pPr algn="just" eaLnBrk="1" hangingPunct="1">
              <a:lnSpc>
                <a:spcPct val="80000"/>
              </a:lnSpc>
              <a:defRPr/>
            </a:pPr>
            <a:r>
              <a:rPr lang="en-US" sz="2800" dirty="0" smtClean="0">
                <a:latin typeface="Monotype Corsiva" pitchFamily="66" charset="0"/>
              </a:rPr>
              <a:t>The placental site takes about </a:t>
            </a:r>
            <a:r>
              <a:rPr lang="en-US" sz="2800" dirty="0" smtClean="0">
                <a:solidFill>
                  <a:schemeClr val="hlink"/>
                </a:solidFill>
                <a:latin typeface="Monotype Corsiva" pitchFamily="66" charset="0"/>
              </a:rPr>
              <a:t>6 weeks</a:t>
            </a:r>
            <a:r>
              <a:rPr lang="en-US" sz="2800" dirty="0" smtClean="0">
                <a:latin typeface="Monotype Corsiva" pitchFamily="66" charset="0"/>
              </a:rPr>
              <a:t> to regenerate completely.</a:t>
            </a:r>
          </a:p>
        </p:txBody>
      </p:sp>
      <p:sp>
        <p:nvSpPr>
          <p:cNvPr id="16387" name="WordArt 4"/>
          <p:cNvSpPr>
            <a:spLocks noChangeArrowheads="1" noChangeShapeType="1" noTextEdit="1"/>
          </p:cNvSpPr>
          <p:nvPr/>
        </p:nvSpPr>
        <p:spPr bwMode="auto">
          <a:xfrm>
            <a:off x="1066800" y="381000"/>
            <a:ext cx="7162800" cy="5334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UTERUS</a:t>
            </a:r>
          </a:p>
        </p:txBody>
      </p:sp>
      <p:sp>
        <p:nvSpPr>
          <p:cNvPr id="16388" name="WordArt 5"/>
          <p:cNvSpPr>
            <a:spLocks noChangeArrowheads="1" noChangeShapeType="1" noTextEdit="1"/>
          </p:cNvSpPr>
          <p:nvPr/>
        </p:nvSpPr>
        <p:spPr bwMode="auto">
          <a:xfrm>
            <a:off x="2743200" y="1695450"/>
            <a:ext cx="3276600" cy="304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FFFF00"/>
                </a:solidFill>
                <a:effectLst>
                  <a:outerShdw dist="45791" dir="2021404" algn="ctr" rotWithShape="0">
                    <a:srgbClr val="B2B2B2">
                      <a:alpha val="79999"/>
                    </a:srgbClr>
                  </a:outerShdw>
                </a:effectLst>
                <a:latin typeface="Times New Roman"/>
                <a:cs typeface="Times New Roman"/>
              </a:rPr>
              <a:t>Endometrium</a:t>
            </a:r>
          </a:p>
        </p:txBody>
      </p:sp>
      <p:sp>
        <p:nvSpPr>
          <p:cNvPr id="16389" name="WordArt 6"/>
          <p:cNvSpPr>
            <a:spLocks noChangeArrowheads="1" noChangeShapeType="1" noTextEdit="1"/>
          </p:cNvSpPr>
          <p:nvPr/>
        </p:nvSpPr>
        <p:spPr bwMode="auto">
          <a:xfrm>
            <a:off x="1905000" y="1219200"/>
            <a:ext cx="5105400" cy="304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kern="10">
                <a:solidFill>
                  <a:schemeClr val="tx2"/>
                </a:solidFill>
                <a:effectLst>
                  <a:outerShdw dist="45791" dir="2021404" algn="ctr" rotWithShape="0">
                    <a:srgbClr val="B2B2B2">
                      <a:alpha val="79999"/>
                    </a:srgbClr>
                  </a:outerShdw>
                </a:effectLst>
                <a:latin typeface="Times New Roman"/>
                <a:cs typeface="Times New Roman"/>
              </a:rPr>
              <a:t>Physiological Consideration</a:t>
            </a:r>
          </a:p>
        </p:txBody>
      </p:sp>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60296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2057400"/>
            <a:ext cx="8229600" cy="4572000"/>
          </a:xfrm>
        </p:spPr>
        <p:txBody>
          <a:bodyPr/>
          <a:lstStyle/>
          <a:p>
            <a:pPr algn="just" eaLnBrk="1" hangingPunct="1">
              <a:defRPr/>
            </a:pPr>
            <a:r>
              <a:rPr lang="en-US" sz="3000" smtClean="0">
                <a:latin typeface="Monotype Corsiva" pitchFamily="66" charset="0"/>
              </a:rPr>
              <a:t>The distensible vagina takes a long time </a:t>
            </a:r>
            <a:r>
              <a:rPr lang="en-US" sz="3000" smtClean="0">
                <a:solidFill>
                  <a:schemeClr val="hlink"/>
                </a:solidFill>
                <a:latin typeface="Monotype Corsiva" pitchFamily="66" charset="0"/>
              </a:rPr>
              <a:t>(4-8 week) to involute . </a:t>
            </a:r>
          </a:p>
          <a:p>
            <a:pPr algn="just" eaLnBrk="1" hangingPunct="1">
              <a:defRPr/>
            </a:pPr>
            <a:r>
              <a:rPr lang="en-US" sz="3000" smtClean="0">
                <a:latin typeface="Monotype Corsiva" pitchFamily="66" charset="0"/>
              </a:rPr>
              <a:t>It regains its tone but </a:t>
            </a:r>
            <a:r>
              <a:rPr lang="en-US" sz="3000" smtClean="0">
                <a:solidFill>
                  <a:schemeClr val="hlink"/>
                </a:solidFill>
                <a:latin typeface="Monotype Corsiva" pitchFamily="66" charset="0"/>
              </a:rPr>
              <a:t>never to the virginal state</a:t>
            </a:r>
            <a:r>
              <a:rPr lang="en-US" sz="3000" smtClean="0">
                <a:latin typeface="Monotype Corsiva" pitchFamily="66" charset="0"/>
              </a:rPr>
              <a:t>. </a:t>
            </a:r>
          </a:p>
          <a:p>
            <a:pPr algn="just" eaLnBrk="1" hangingPunct="1">
              <a:defRPr/>
            </a:pPr>
            <a:r>
              <a:rPr lang="en-US" sz="3000" smtClean="0">
                <a:latin typeface="Monotype Corsiva" pitchFamily="66" charset="0"/>
              </a:rPr>
              <a:t>The mucosa remain delicate for the first few week and submucous  </a:t>
            </a:r>
            <a:r>
              <a:rPr lang="en-US" sz="3000" smtClean="0">
                <a:solidFill>
                  <a:schemeClr val="hlink"/>
                </a:solidFill>
                <a:latin typeface="Monotype Corsiva" pitchFamily="66" charset="0"/>
              </a:rPr>
              <a:t>venous congestion persists even longer</a:t>
            </a:r>
            <a:r>
              <a:rPr lang="en-US" sz="3000" smtClean="0">
                <a:latin typeface="Monotype Corsiva" pitchFamily="66" charset="0"/>
              </a:rPr>
              <a:t>  . </a:t>
            </a:r>
          </a:p>
          <a:p>
            <a:pPr algn="just" eaLnBrk="1" hangingPunct="1">
              <a:defRPr/>
            </a:pPr>
            <a:r>
              <a:rPr lang="en-US" sz="3000" smtClean="0">
                <a:latin typeface="Monotype Corsiva" pitchFamily="66" charset="0"/>
              </a:rPr>
              <a:t>It is the reason to withhold surgery on puerperal vagina . </a:t>
            </a:r>
          </a:p>
          <a:p>
            <a:pPr algn="just" eaLnBrk="1" hangingPunct="1">
              <a:defRPr/>
            </a:pPr>
            <a:r>
              <a:rPr lang="en-US" sz="3000" smtClean="0">
                <a:latin typeface="Monotype Corsiva" pitchFamily="66" charset="0"/>
              </a:rPr>
              <a:t>Rugae partially reappear at </a:t>
            </a:r>
            <a:r>
              <a:rPr lang="en-US" sz="3000" smtClean="0">
                <a:solidFill>
                  <a:schemeClr val="hlink"/>
                </a:solidFill>
                <a:latin typeface="Monotype Corsiva" pitchFamily="66" charset="0"/>
              </a:rPr>
              <a:t>third week</a:t>
            </a:r>
            <a:r>
              <a:rPr lang="en-US" sz="3000" smtClean="0">
                <a:latin typeface="Monotype Corsiva" pitchFamily="66" charset="0"/>
              </a:rPr>
              <a:t> but never to the same degree as in pre- pregnant state. </a:t>
            </a:r>
          </a:p>
        </p:txBody>
      </p:sp>
      <p:sp>
        <p:nvSpPr>
          <p:cNvPr id="17411" name="WordArt 4"/>
          <p:cNvSpPr>
            <a:spLocks noChangeArrowheads="1" noChangeShapeType="1" noTextEdit="1"/>
          </p:cNvSpPr>
          <p:nvPr/>
        </p:nvSpPr>
        <p:spPr bwMode="auto">
          <a:xfrm>
            <a:off x="381000" y="381000"/>
            <a:ext cx="8305800" cy="8382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OTHER PELVIC STRUCTURES</a:t>
            </a:r>
          </a:p>
        </p:txBody>
      </p:sp>
      <p:sp>
        <p:nvSpPr>
          <p:cNvPr id="17412" name="WordArt 5"/>
          <p:cNvSpPr>
            <a:spLocks noChangeArrowheads="1" noChangeShapeType="1" noTextEdit="1"/>
          </p:cNvSpPr>
          <p:nvPr/>
        </p:nvSpPr>
        <p:spPr bwMode="auto">
          <a:xfrm>
            <a:off x="3352800" y="1447800"/>
            <a:ext cx="19812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VAGINA</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3517083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1219200"/>
            <a:ext cx="8153400" cy="5638800"/>
          </a:xfrm>
        </p:spPr>
        <p:txBody>
          <a:bodyPr/>
          <a:lstStyle/>
          <a:p>
            <a:pPr algn="just" eaLnBrk="1" hangingPunct="1">
              <a:defRPr/>
            </a:pPr>
            <a:r>
              <a:rPr lang="en-US" dirty="0" smtClean="0">
                <a:latin typeface="Monotype Corsiva" pitchFamily="66" charset="0"/>
              </a:rPr>
              <a:t>The introitus remain </a:t>
            </a:r>
            <a:r>
              <a:rPr lang="en-US" dirty="0" smtClean="0">
                <a:solidFill>
                  <a:schemeClr val="hlink"/>
                </a:solidFill>
                <a:latin typeface="Monotype Corsiva" pitchFamily="66" charset="0"/>
              </a:rPr>
              <a:t>permanently larger</a:t>
            </a:r>
            <a:r>
              <a:rPr lang="en-US" dirty="0" smtClean="0">
                <a:latin typeface="Monotype Corsiva" pitchFamily="66" charset="0"/>
              </a:rPr>
              <a:t> then the virginal state. </a:t>
            </a:r>
          </a:p>
          <a:p>
            <a:pPr algn="just" eaLnBrk="1" hangingPunct="1">
              <a:defRPr/>
            </a:pPr>
            <a:r>
              <a:rPr lang="en-US" dirty="0" smtClean="0">
                <a:solidFill>
                  <a:schemeClr val="hlink"/>
                </a:solidFill>
                <a:latin typeface="Monotype Corsiva" pitchFamily="66" charset="0"/>
              </a:rPr>
              <a:t>Hymen is lacerated</a:t>
            </a:r>
            <a:r>
              <a:rPr lang="en-US" dirty="0" smtClean="0">
                <a:latin typeface="Monotype Corsiva" pitchFamily="66" charset="0"/>
              </a:rPr>
              <a:t> and is  represent the nodular tags- the </a:t>
            </a:r>
            <a:r>
              <a:rPr lang="en-US" dirty="0" err="1" smtClean="0">
                <a:solidFill>
                  <a:srgbClr val="FF00FF"/>
                </a:solidFill>
                <a:latin typeface="Monotype Corsiva" pitchFamily="66" charset="0"/>
              </a:rPr>
              <a:t>carunculae</a:t>
            </a:r>
            <a:r>
              <a:rPr lang="en-US" dirty="0" smtClean="0">
                <a:solidFill>
                  <a:srgbClr val="FF00FF"/>
                </a:solidFill>
                <a:latin typeface="Monotype Corsiva" pitchFamily="66" charset="0"/>
              </a:rPr>
              <a:t>,  </a:t>
            </a:r>
            <a:r>
              <a:rPr lang="en-US" dirty="0" err="1" smtClean="0">
                <a:solidFill>
                  <a:srgbClr val="FF00FF"/>
                </a:solidFill>
                <a:latin typeface="Monotype Corsiva" pitchFamily="66" charset="0"/>
              </a:rPr>
              <a:t>myrtiformes</a:t>
            </a:r>
            <a:r>
              <a:rPr lang="en-US" dirty="0" smtClean="0">
                <a:latin typeface="Monotype Corsiva" pitchFamily="66" charset="0"/>
              </a:rPr>
              <a:t>. </a:t>
            </a:r>
          </a:p>
          <a:p>
            <a:pPr algn="just" eaLnBrk="1" hangingPunct="1">
              <a:defRPr/>
            </a:pPr>
            <a:r>
              <a:rPr lang="en-US" dirty="0" smtClean="0">
                <a:latin typeface="Monotype Corsiva" pitchFamily="66" charset="0"/>
              </a:rPr>
              <a:t>Board ligament and round ligaments require </a:t>
            </a:r>
            <a:r>
              <a:rPr lang="en-US" dirty="0" smtClean="0">
                <a:solidFill>
                  <a:schemeClr val="hlink"/>
                </a:solidFill>
                <a:latin typeface="Monotype Corsiva" pitchFamily="66" charset="0"/>
              </a:rPr>
              <a:t>considerable time to recover</a:t>
            </a:r>
            <a:r>
              <a:rPr lang="en-US" dirty="0" smtClean="0">
                <a:latin typeface="Monotype Corsiva" pitchFamily="66" charset="0"/>
              </a:rPr>
              <a:t> from the stretching and  laxation. </a:t>
            </a:r>
          </a:p>
          <a:p>
            <a:pPr algn="just" eaLnBrk="1" hangingPunct="1">
              <a:defRPr/>
            </a:pPr>
            <a:r>
              <a:rPr lang="en-US" dirty="0" smtClean="0">
                <a:latin typeface="Monotype Corsiva" pitchFamily="66" charset="0"/>
              </a:rPr>
              <a:t>Pelvic floor and pelvic fascia takes </a:t>
            </a:r>
            <a:r>
              <a:rPr lang="en-US" dirty="0" smtClean="0">
                <a:solidFill>
                  <a:schemeClr val="hlink"/>
                </a:solidFill>
                <a:latin typeface="Monotype Corsiva" pitchFamily="66" charset="0"/>
              </a:rPr>
              <a:t>a long time to involute</a:t>
            </a:r>
            <a:r>
              <a:rPr lang="en-US" dirty="0" smtClean="0">
                <a:latin typeface="Monotype Corsiva" pitchFamily="66" charset="0"/>
              </a:rPr>
              <a:t> from the stretching effect during parturition.</a:t>
            </a:r>
          </a:p>
          <a:p>
            <a:pPr algn="just" eaLnBrk="1" hangingPunct="1">
              <a:defRPr/>
            </a:pPr>
            <a:endParaRPr lang="en-US" sz="3400" dirty="0" smtClean="0">
              <a:latin typeface="Monotype Corsiva" pitchFamily="66" charset="0"/>
            </a:endParaRPr>
          </a:p>
        </p:txBody>
      </p:sp>
      <p:sp>
        <p:nvSpPr>
          <p:cNvPr id="18435" name="WordArt 5"/>
          <p:cNvSpPr>
            <a:spLocks noChangeArrowheads="1" noChangeShapeType="1" noTextEdit="1"/>
          </p:cNvSpPr>
          <p:nvPr/>
        </p:nvSpPr>
        <p:spPr bwMode="auto">
          <a:xfrm>
            <a:off x="457200" y="76200"/>
            <a:ext cx="8305800" cy="5334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OTHER PELVIC STRUCTURES</a:t>
            </a:r>
          </a:p>
        </p:txBody>
      </p:sp>
      <p:sp>
        <p:nvSpPr>
          <p:cNvPr id="18436" name="WordArt 6"/>
          <p:cNvSpPr>
            <a:spLocks noChangeArrowheads="1" noChangeShapeType="1" noTextEdit="1"/>
          </p:cNvSpPr>
          <p:nvPr/>
        </p:nvSpPr>
        <p:spPr bwMode="auto">
          <a:xfrm>
            <a:off x="3124200" y="779463"/>
            <a:ext cx="2362200" cy="3810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VAGINA</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682749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1066800"/>
            <a:ext cx="8229600" cy="5562600"/>
          </a:xfrm>
        </p:spPr>
        <p:txBody>
          <a:bodyPr>
            <a:normAutofit lnSpcReduction="10000"/>
          </a:bodyPr>
          <a:lstStyle/>
          <a:p>
            <a:pPr marL="381000" indent="-381000" algn="just" eaLnBrk="1" hangingPunct="1">
              <a:lnSpc>
                <a:spcPct val="80000"/>
              </a:lnSpc>
              <a:defRPr/>
            </a:pPr>
            <a:r>
              <a:rPr lang="en-US" sz="2800" smtClean="0">
                <a:latin typeface="Monotype Corsiva" pitchFamily="66" charset="0"/>
              </a:rPr>
              <a:t>It is the vaginal discharge for the </a:t>
            </a:r>
            <a:r>
              <a:rPr lang="en-US" sz="2800" smtClean="0">
                <a:solidFill>
                  <a:schemeClr val="hlink"/>
                </a:solidFill>
                <a:latin typeface="Monotype Corsiva" pitchFamily="66" charset="0"/>
              </a:rPr>
              <a:t>first fortnight</a:t>
            </a:r>
            <a:r>
              <a:rPr lang="en-US" sz="2800" smtClean="0">
                <a:latin typeface="Monotype Corsiva" pitchFamily="66" charset="0"/>
              </a:rPr>
              <a:t> during. </a:t>
            </a:r>
          </a:p>
          <a:p>
            <a:pPr marL="381000" indent="-381000" algn="just" eaLnBrk="1" hangingPunct="1">
              <a:lnSpc>
                <a:spcPct val="80000"/>
              </a:lnSpc>
              <a:defRPr/>
            </a:pPr>
            <a:r>
              <a:rPr lang="en-US" sz="2800" smtClean="0">
                <a:latin typeface="Monotype Corsiva" pitchFamily="66" charset="0"/>
              </a:rPr>
              <a:t>The discharge originates from the </a:t>
            </a:r>
            <a:r>
              <a:rPr lang="en-US" sz="2800" smtClean="0">
                <a:solidFill>
                  <a:schemeClr val="hlink"/>
                </a:solidFill>
                <a:latin typeface="Monotype Corsiva" pitchFamily="66" charset="0"/>
              </a:rPr>
              <a:t>uterine body cervix and vagina.</a:t>
            </a:r>
          </a:p>
          <a:p>
            <a:pPr marL="381000" indent="-381000" algn="just" eaLnBrk="1" hangingPunct="1">
              <a:lnSpc>
                <a:spcPct val="80000"/>
              </a:lnSpc>
              <a:defRPr/>
            </a:pPr>
            <a:r>
              <a:rPr lang="en-US" sz="2800" smtClean="0">
                <a:latin typeface="Monotype Corsiva" pitchFamily="66" charset="0"/>
              </a:rPr>
              <a:t>It has got a </a:t>
            </a:r>
            <a:r>
              <a:rPr lang="en-US" sz="2800" smtClean="0">
                <a:solidFill>
                  <a:schemeClr val="hlink"/>
                </a:solidFill>
                <a:latin typeface="Monotype Corsiva" pitchFamily="66" charset="0"/>
              </a:rPr>
              <a:t>peculiar offensive fishy smell</a:t>
            </a:r>
            <a:r>
              <a:rPr lang="en-US" sz="2800" smtClean="0">
                <a:latin typeface="Monotype Corsiva" pitchFamily="66" charset="0"/>
              </a:rPr>
              <a:t> . </a:t>
            </a:r>
          </a:p>
          <a:p>
            <a:pPr marL="381000" indent="-381000" algn="just" eaLnBrk="1" hangingPunct="1">
              <a:lnSpc>
                <a:spcPct val="80000"/>
              </a:lnSpc>
              <a:defRPr/>
            </a:pPr>
            <a:r>
              <a:rPr lang="en-US" sz="2800" smtClean="0">
                <a:latin typeface="Monotype Corsiva" pitchFamily="66" charset="0"/>
              </a:rPr>
              <a:t>Its reaction is alkaline tending to become acid towards the end.</a:t>
            </a:r>
          </a:p>
          <a:p>
            <a:pPr marL="381000" indent="-381000" algn="just" eaLnBrk="1" hangingPunct="1">
              <a:lnSpc>
                <a:spcPct val="80000"/>
              </a:lnSpc>
              <a:defRPr/>
            </a:pPr>
            <a:r>
              <a:rPr lang="en-US" sz="2800" smtClean="0">
                <a:latin typeface="Monotype Corsiva" pitchFamily="66" charset="0"/>
              </a:rPr>
              <a:t>Depending upon the variation of the color of the discharge it is named as </a:t>
            </a:r>
          </a:p>
          <a:p>
            <a:pPr marL="381000" indent="-381000" algn="just" eaLnBrk="1" hangingPunct="1">
              <a:lnSpc>
                <a:spcPct val="80000"/>
              </a:lnSpc>
              <a:buFont typeface="Wingdings" pitchFamily="2" charset="2"/>
              <a:buAutoNum type="arabicParenBoth"/>
              <a:defRPr/>
            </a:pPr>
            <a:r>
              <a:rPr lang="en-US" sz="2800" smtClean="0">
                <a:solidFill>
                  <a:schemeClr val="hlink"/>
                </a:solidFill>
                <a:latin typeface="Monotype Corsiva" pitchFamily="66" charset="0"/>
              </a:rPr>
              <a:t>Lochia Rubra</a:t>
            </a:r>
            <a:r>
              <a:rPr lang="en-US" sz="2800" smtClean="0">
                <a:latin typeface="Monotype Corsiva" pitchFamily="66" charset="0"/>
              </a:rPr>
              <a:t> -----	(red)-----1-4days </a:t>
            </a:r>
          </a:p>
          <a:p>
            <a:pPr marL="381000" indent="-381000" algn="just" eaLnBrk="1" hangingPunct="1">
              <a:lnSpc>
                <a:spcPct val="80000"/>
              </a:lnSpc>
              <a:buFont typeface="Wingdings" pitchFamily="2" charset="2"/>
              <a:buAutoNum type="arabicParenBoth"/>
              <a:defRPr/>
            </a:pPr>
            <a:r>
              <a:rPr lang="en-US" sz="2800" smtClean="0">
                <a:solidFill>
                  <a:schemeClr val="hlink"/>
                </a:solidFill>
                <a:latin typeface="Monotype Corsiva" pitchFamily="66" charset="0"/>
              </a:rPr>
              <a:t>Lochia Serosa</a:t>
            </a:r>
            <a:r>
              <a:rPr lang="en-US" sz="2800" smtClean="0">
                <a:latin typeface="Monotype Corsiva" pitchFamily="66" charset="0"/>
              </a:rPr>
              <a:t> (5-9) days---the color is yellowish pink or pale brownish.</a:t>
            </a:r>
          </a:p>
          <a:p>
            <a:pPr marL="381000" indent="-381000" algn="just" eaLnBrk="1" hangingPunct="1">
              <a:lnSpc>
                <a:spcPct val="80000"/>
              </a:lnSpc>
              <a:buFont typeface="Wingdings" pitchFamily="2" charset="2"/>
              <a:buAutoNum type="arabicParenBoth"/>
              <a:defRPr/>
            </a:pPr>
            <a:r>
              <a:rPr lang="en-US" sz="2800" smtClean="0">
                <a:solidFill>
                  <a:schemeClr val="hlink"/>
                </a:solidFill>
                <a:latin typeface="Monotype Corsiva" pitchFamily="66" charset="0"/>
              </a:rPr>
              <a:t>Lochia Alba-</a:t>
            </a:r>
            <a:r>
              <a:rPr lang="en-US" sz="2800" smtClean="0">
                <a:latin typeface="Monotype Corsiva" pitchFamily="66" charset="0"/>
              </a:rPr>
              <a:t>---(pale white) -----10-15 days.</a:t>
            </a:r>
          </a:p>
          <a:p>
            <a:pPr marL="381000" indent="-381000" algn="just" eaLnBrk="1" hangingPunct="1">
              <a:lnSpc>
                <a:spcPct val="80000"/>
              </a:lnSpc>
              <a:defRPr/>
            </a:pPr>
            <a:r>
              <a:rPr lang="en-US" sz="2800" smtClean="0">
                <a:latin typeface="Monotype Corsiva" pitchFamily="66" charset="0"/>
              </a:rPr>
              <a:t>Composition Lochia Rubra consists or blood shred of fetal membranes and decidua, vernix caseaosa, lanugo and meconium </a:t>
            </a:r>
          </a:p>
        </p:txBody>
      </p:sp>
      <p:sp>
        <p:nvSpPr>
          <p:cNvPr id="19459" name="WordArt 4"/>
          <p:cNvSpPr>
            <a:spLocks noChangeArrowheads="1" noChangeShapeType="1" noTextEdit="1"/>
          </p:cNvSpPr>
          <p:nvPr/>
        </p:nvSpPr>
        <p:spPr bwMode="auto">
          <a:xfrm>
            <a:off x="2819400" y="285750"/>
            <a:ext cx="30480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LOCHIA</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130521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04800" y="1143000"/>
            <a:ext cx="8610600" cy="5715000"/>
          </a:xfrm>
        </p:spPr>
        <p:txBody>
          <a:bodyPr/>
          <a:lstStyle/>
          <a:p>
            <a:pPr eaLnBrk="1" hangingPunct="1">
              <a:lnSpc>
                <a:spcPct val="80000"/>
              </a:lnSpc>
              <a:defRPr/>
            </a:pPr>
            <a:r>
              <a:rPr lang="en-US" sz="3000" dirty="0" smtClean="0">
                <a:solidFill>
                  <a:schemeClr val="hlink"/>
                </a:solidFill>
                <a:latin typeface="Monotype Corsiva" pitchFamily="66" charset="0"/>
              </a:rPr>
              <a:t>Lochia Serosa</a:t>
            </a:r>
            <a:r>
              <a:rPr lang="en-US" sz="3000" dirty="0" smtClean="0">
                <a:latin typeface="Monotype Corsiva" pitchFamily="66" charset="0"/>
              </a:rPr>
              <a:t> consists of less RBC but more leucocytes wound </a:t>
            </a:r>
            <a:r>
              <a:rPr lang="en-US" sz="3000" dirty="0" err="1" smtClean="0">
                <a:latin typeface="Monotype Corsiva" pitchFamily="66" charset="0"/>
              </a:rPr>
              <a:t>excudate</a:t>
            </a:r>
            <a:r>
              <a:rPr lang="en-US" sz="3000" dirty="0" smtClean="0">
                <a:latin typeface="Monotype Corsiva" pitchFamily="66" charset="0"/>
              </a:rPr>
              <a:t> mucus from the cervix and microorganisms </a:t>
            </a:r>
          </a:p>
          <a:p>
            <a:pPr eaLnBrk="1" hangingPunct="1">
              <a:lnSpc>
                <a:spcPct val="80000"/>
              </a:lnSpc>
              <a:defRPr/>
            </a:pPr>
            <a:r>
              <a:rPr lang="en-US" sz="3000" dirty="0" smtClean="0">
                <a:solidFill>
                  <a:schemeClr val="hlink"/>
                </a:solidFill>
                <a:latin typeface="Monotype Corsiva" pitchFamily="66" charset="0"/>
              </a:rPr>
              <a:t>Lochia Alba</a:t>
            </a:r>
            <a:r>
              <a:rPr lang="en-US" sz="3000" dirty="0" smtClean="0">
                <a:latin typeface="Monotype Corsiva" pitchFamily="66" charset="0"/>
              </a:rPr>
              <a:t>  contain plenty of decidual cells, mucus </a:t>
            </a:r>
            <a:r>
              <a:rPr lang="en-US" sz="3000" dirty="0" err="1" smtClean="0">
                <a:latin typeface="Monotype Corsiva" pitchFamily="66" charset="0"/>
              </a:rPr>
              <a:t>cholestrin</a:t>
            </a:r>
            <a:r>
              <a:rPr lang="en-US" sz="3000" dirty="0" smtClean="0">
                <a:latin typeface="Monotype Corsiva" pitchFamily="66" charset="0"/>
              </a:rPr>
              <a:t> crystals, fatty and granular epithelial cells and micro organisms.</a:t>
            </a:r>
          </a:p>
          <a:p>
            <a:pPr eaLnBrk="1" hangingPunct="1">
              <a:lnSpc>
                <a:spcPct val="80000"/>
              </a:lnSpc>
              <a:defRPr/>
            </a:pPr>
            <a:r>
              <a:rPr lang="en-US" sz="3000" dirty="0" smtClean="0">
                <a:latin typeface="Monotype Corsiva" pitchFamily="66" charset="0"/>
              </a:rPr>
              <a:t>The average amount of discharge for the first 5-6 days is estimated to be </a:t>
            </a:r>
            <a:r>
              <a:rPr lang="en-US" sz="3000" dirty="0" smtClean="0">
                <a:solidFill>
                  <a:schemeClr val="hlink"/>
                </a:solidFill>
                <a:latin typeface="Monotype Corsiva" pitchFamily="66" charset="0"/>
              </a:rPr>
              <a:t>250 ml.</a:t>
            </a:r>
          </a:p>
          <a:p>
            <a:pPr eaLnBrk="1" hangingPunct="1">
              <a:lnSpc>
                <a:spcPct val="80000"/>
              </a:lnSpc>
              <a:defRPr/>
            </a:pPr>
            <a:r>
              <a:rPr lang="en-US" sz="3000" dirty="0" smtClean="0">
                <a:latin typeface="Monotype Corsiva" pitchFamily="66" charset="0"/>
              </a:rPr>
              <a:t>The </a:t>
            </a:r>
            <a:r>
              <a:rPr lang="en-US" sz="3000" dirty="0" smtClean="0">
                <a:solidFill>
                  <a:schemeClr val="hlink"/>
                </a:solidFill>
                <a:latin typeface="Monotype Corsiva" pitchFamily="66" charset="0"/>
              </a:rPr>
              <a:t>normal duration</a:t>
            </a:r>
            <a:r>
              <a:rPr lang="en-US" sz="3000" dirty="0" smtClean="0">
                <a:latin typeface="Monotype Corsiva" pitchFamily="66" charset="0"/>
              </a:rPr>
              <a:t> may extend up to </a:t>
            </a:r>
            <a:r>
              <a:rPr lang="en-US" sz="3000" dirty="0" smtClean="0">
                <a:solidFill>
                  <a:schemeClr val="hlink"/>
                </a:solidFill>
                <a:latin typeface="Monotype Corsiva" pitchFamily="66" charset="0"/>
              </a:rPr>
              <a:t>3 week</a:t>
            </a:r>
            <a:r>
              <a:rPr lang="en-US" sz="3000" dirty="0" smtClean="0">
                <a:latin typeface="Monotype Corsiva" pitchFamily="66" charset="0"/>
              </a:rPr>
              <a:t> . </a:t>
            </a:r>
          </a:p>
          <a:p>
            <a:pPr eaLnBrk="1" hangingPunct="1">
              <a:lnSpc>
                <a:spcPct val="80000"/>
              </a:lnSpc>
              <a:defRPr/>
            </a:pPr>
            <a:r>
              <a:rPr lang="en-US" sz="3000" dirty="0" smtClean="0">
                <a:latin typeface="Monotype Corsiva" pitchFamily="66" charset="0"/>
              </a:rPr>
              <a:t>The red lochia may persist for longer duration specially in women  who get up from the bed for the first time in later period</a:t>
            </a:r>
          </a:p>
          <a:p>
            <a:pPr eaLnBrk="1" hangingPunct="1">
              <a:lnSpc>
                <a:spcPct val="80000"/>
              </a:lnSpc>
              <a:defRPr/>
            </a:pPr>
            <a:r>
              <a:rPr lang="en-US" sz="3000" dirty="0" smtClean="0">
                <a:latin typeface="Monotype Corsiva" pitchFamily="66" charset="0"/>
              </a:rPr>
              <a:t>The </a:t>
            </a:r>
            <a:r>
              <a:rPr lang="en-US" sz="3000" dirty="0" smtClean="0">
                <a:solidFill>
                  <a:schemeClr val="hlink"/>
                </a:solidFill>
                <a:latin typeface="Monotype Corsiva" pitchFamily="66" charset="0"/>
              </a:rPr>
              <a:t>discharge may be scanty</a:t>
            </a:r>
            <a:r>
              <a:rPr lang="en-US" sz="3000" dirty="0" smtClean="0">
                <a:latin typeface="Monotype Corsiva" pitchFamily="66" charset="0"/>
              </a:rPr>
              <a:t> specially following premature </a:t>
            </a:r>
            <a:r>
              <a:rPr lang="en-US" sz="3000" dirty="0" err="1" smtClean="0">
                <a:latin typeface="Monotype Corsiva" pitchFamily="66" charset="0"/>
              </a:rPr>
              <a:t>labour</a:t>
            </a:r>
            <a:r>
              <a:rPr lang="en-US" sz="3000" dirty="0" smtClean="0">
                <a:latin typeface="Monotype Corsiva" pitchFamily="66" charset="0"/>
              </a:rPr>
              <a:t> or may be </a:t>
            </a:r>
            <a:r>
              <a:rPr lang="en-US" sz="3000" dirty="0" smtClean="0">
                <a:solidFill>
                  <a:schemeClr val="hlink"/>
                </a:solidFill>
                <a:latin typeface="Monotype Corsiva" pitchFamily="66" charset="0"/>
              </a:rPr>
              <a:t>excessive in twin delivery or </a:t>
            </a:r>
            <a:r>
              <a:rPr lang="en-US" sz="3000" dirty="0" err="1" smtClean="0">
                <a:solidFill>
                  <a:schemeClr val="hlink"/>
                </a:solidFill>
                <a:latin typeface="Monotype Corsiva" pitchFamily="66" charset="0"/>
              </a:rPr>
              <a:t>hydramnios</a:t>
            </a:r>
            <a:r>
              <a:rPr lang="en-US" sz="3000" dirty="0" smtClean="0">
                <a:latin typeface="Monotype Corsiva" pitchFamily="66" charset="0"/>
              </a:rPr>
              <a:t>.</a:t>
            </a:r>
          </a:p>
        </p:txBody>
      </p:sp>
      <p:sp>
        <p:nvSpPr>
          <p:cNvPr id="20483" name="WordArt 4"/>
          <p:cNvSpPr>
            <a:spLocks noChangeArrowheads="1" noChangeShapeType="1" noTextEdit="1"/>
          </p:cNvSpPr>
          <p:nvPr/>
        </p:nvSpPr>
        <p:spPr bwMode="auto">
          <a:xfrm>
            <a:off x="2438400" y="76200"/>
            <a:ext cx="4343400" cy="685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LOCHIA</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237457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533400" y="1219200"/>
            <a:ext cx="8229600" cy="5105400"/>
          </a:xfrm>
        </p:spPr>
        <p:txBody>
          <a:bodyPr/>
          <a:lstStyle/>
          <a:p>
            <a:pPr eaLnBrk="1" hangingPunct="1">
              <a:lnSpc>
                <a:spcPct val="80000"/>
              </a:lnSpc>
              <a:defRPr/>
            </a:pPr>
            <a:r>
              <a:rPr lang="en-US" smtClean="0">
                <a:latin typeface="Monotype Corsiva" pitchFamily="66" charset="0"/>
              </a:rPr>
              <a:t>The character of the lochial discharge gives useful information about the </a:t>
            </a:r>
            <a:r>
              <a:rPr lang="en-US" smtClean="0">
                <a:solidFill>
                  <a:schemeClr val="hlink"/>
                </a:solidFill>
                <a:latin typeface="Monotype Corsiva" pitchFamily="66" charset="0"/>
              </a:rPr>
              <a:t>abnormal puerperal state</a:t>
            </a:r>
            <a:r>
              <a:rPr lang="en-US" smtClean="0">
                <a:latin typeface="Monotype Corsiva" pitchFamily="66" charset="0"/>
              </a:rPr>
              <a:t> . </a:t>
            </a:r>
          </a:p>
          <a:p>
            <a:pPr eaLnBrk="1" hangingPunct="1">
              <a:lnSpc>
                <a:spcPct val="80000"/>
              </a:lnSpc>
              <a:defRPr/>
            </a:pPr>
            <a:r>
              <a:rPr lang="en-US" smtClean="0">
                <a:latin typeface="Monotype Corsiva" pitchFamily="66" charset="0"/>
              </a:rPr>
              <a:t>The </a:t>
            </a:r>
            <a:r>
              <a:rPr lang="en-US" smtClean="0">
                <a:solidFill>
                  <a:schemeClr val="hlink"/>
                </a:solidFill>
                <a:latin typeface="Monotype Corsiva" pitchFamily="66" charset="0"/>
              </a:rPr>
              <a:t>Vulval pads</a:t>
            </a:r>
            <a:r>
              <a:rPr lang="en-US" smtClean="0">
                <a:latin typeface="Monotype Corsiva" pitchFamily="66" charset="0"/>
              </a:rPr>
              <a:t> are to be inspected daily to get information .</a:t>
            </a:r>
          </a:p>
          <a:p>
            <a:pPr eaLnBrk="1" hangingPunct="1">
              <a:lnSpc>
                <a:spcPct val="80000"/>
              </a:lnSpc>
              <a:defRPr/>
            </a:pPr>
            <a:r>
              <a:rPr lang="en-US" smtClean="0">
                <a:solidFill>
                  <a:schemeClr val="hlink"/>
                </a:solidFill>
                <a:latin typeface="Monotype Corsiva" pitchFamily="66" charset="0"/>
              </a:rPr>
              <a:t>Offensive odor</a:t>
            </a:r>
            <a:r>
              <a:rPr lang="en-US" smtClean="0">
                <a:latin typeface="Monotype Corsiva" pitchFamily="66" charset="0"/>
              </a:rPr>
              <a:t> indicate infection . </a:t>
            </a:r>
          </a:p>
          <a:p>
            <a:pPr eaLnBrk="1" hangingPunct="1">
              <a:lnSpc>
                <a:spcPct val="80000"/>
              </a:lnSpc>
              <a:defRPr/>
            </a:pPr>
            <a:r>
              <a:rPr lang="en-US" smtClean="0">
                <a:latin typeface="Monotype Corsiva" pitchFamily="66" charset="0"/>
              </a:rPr>
              <a:t>Retain plug or cotton piece inside the vagina should be kept in mind .</a:t>
            </a:r>
          </a:p>
          <a:p>
            <a:pPr eaLnBrk="1" hangingPunct="1">
              <a:lnSpc>
                <a:spcPct val="80000"/>
              </a:lnSpc>
              <a:defRPr/>
            </a:pPr>
            <a:r>
              <a:rPr lang="en-US" smtClean="0">
                <a:latin typeface="Monotype Corsiva" pitchFamily="66" charset="0"/>
              </a:rPr>
              <a:t>Amount : scantly  or absent signifies infection or </a:t>
            </a:r>
            <a:r>
              <a:rPr lang="en-US" smtClean="0">
                <a:solidFill>
                  <a:schemeClr val="hlink"/>
                </a:solidFill>
                <a:latin typeface="Monotype Corsiva" pitchFamily="66" charset="0"/>
              </a:rPr>
              <a:t>Lochiometra</a:t>
            </a:r>
            <a:r>
              <a:rPr lang="en-US" smtClean="0">
                <a:latin typeface="Monotype Corsiva" pitchFamily="66" charset="0"/>
              </a:rPr>
              <a:t>  . If excessive indicate </a:t>
            </a:r>
            <a:r>
              <a:rPr lang="en-US" smtClean="0">
                <a:solidFill>
                  <a:schemeClr val="hlink"/>
                </a:solidFill>
                <a:latin typeface="Monotype Corsiva" pitchFamily="66" charset="0"/>
              </a:rPr>
              <a:t>infection. </a:t>
            </a:r>
          </a:p>
          <a:p>
            <a:pPr eaLnBrk="1" hangingPunct="1">
              <a:lnSpc>
                <a:spcPct val="80000"/>
              </a:lnSpc>
              <a:defRPr/>
            </a:pPr>
            <a:r>
              <a:rPr lang="en-US" smtClean="0">
                <a:solidFill>
                  <a:schemeClr val="hlink"/>
                </a:solidFill>
                <a:latin typeface="Monotype Corsiva" pitchFamily="66" charset="0"/>
              </a:rPr>
              <a:t>Color</a:t>
            </a:r>
            <a:r>
              <a:rPr lang="en-US" smtClean="0">
                <a:latin typeface="Monotype Corsiva" pitchFamily="66" charset="0"/>
              </a:rPr>
              <a:t> : persistence of red color beyond 3 week suggest local genital lesion.</a:t>
            </a:r>
          </a:p>
          <a:p>
            <a:pPr eaLnBrk="1" hangingPunct="1">
              <a:lnSpc>
                <a:spcPct val="80000"/>
              </a:lnSpc>
              <a:defRPr/>
            </a:pPr>
            <a:endParaRPr lang="en-US" smtClean="0">
              <a:latin typeface="Monotype Corsiva" pitchFamily="66" charset="0"/>
            </a:endParaRPr>
          </a:p>
          <a:p>
            <a:pPr eaLnBrk="1" hangingPunct="1">
              <a:lnSpc>
                <a:spcPct val="80000"/>
              </a:lnSpc>
              <a:defRPr/>
            </a:pPr>
            <a:endParaRPr lang="en-US" smtClean="0"/>
          </a:p>
        </p:txBody>
      </p:sp>
      <p:sp>
        <p:nvSpPr>
          <p:cNvPr id="21507" name="WordArt 4"/>
          <p:cNvSpPr>
            <a:spLocks noChangeArrowheads="1" noChangeShapeType="1" noTextEdit="1"/>
          </p:cNvSpPr>
          <p:nvPr/>
        </p:nvSpPr>
        <p:spPr bwMode="auto">
          <a:xfrm>
            <a:off x="2438400" y="76200"/>
            <a:ext cx="4343400" cy="685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LOCHIA</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3106916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latin typeface="Aharoni" pitchFamily="2" charset="-79"/>
                <a:cs typeface="Aharoni" pitchFamily="2" charset="-79"/>
              </a:rPr>
              <a:t>DEFINITION</a:t>
            </a:r>
            <a:endParaRPr lang="en-US" b="1" dirty="0">
              <a:solidFill>
                <a:schemeClr val="accent4">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296260" y="1291130"/>
            <a:ext cx="8551479" cy="4428445"/>
          </a:xfrm>
        </p:spPr>
        <p:txBody>
          <a:bodyPr>
            <a:normAutofit/>
          </a:bodyPr>
          <a:lstStyle/>
          <a:p>
            <a:pPr algn="just"/>
            <a:r>
              <a:rPr lang="en-US" dirty="0" smtClean="0">
                <a:latin typeface="Monotype Corsiva" pitchFamily="66" charset="0"/>
              </a:rPr>
              <a:t>Puerperium is the period following childbirth during which the body tissues, specially the pelvic organs revert back approximately to the pre-pregnant state both anatomically and physiologically.</a:t>
            </a:r>
          </a:p>
          <a:p>
            <a:pPr algn="just"/>
            <a:r>
              <a:rPr lang="en-US" dirty="0" smtClean="0">
                <a:latin typeface="Monotype Corsiva" pitchFamily="66" charset="0"/>
              </a:rPr>
              <a:t>Involution is the process where by the genital organs revert back </a:t>
            </a:r>
            <a:r>
              <a:rPr lang="en-US" dirty="0">
                <a:latin typeface="Monotype Corsiva" pitchFamily="66" charset="0"/>
              </a:rPr>
              <a:t>approximately to the </a:t>
            </a:r>
            <a:r>
              <a:rPr lang="en-US" dirty="0" smtClean="0">
                <a:latin typeface="Monotype Corsiva" pitchFamily="66" charset="0"/>
              </a:rPr>
              <a:t>state as they were before pregnancy. </a:t>
            </a:r>
          </a:p>
          <a:p>
            <a:pPr algn="just"/>
            <a:r>
              <a:rPr lang="en-US" dirty="0" smtClean="0">
                <a:latin typeface="Monotype Corsiva" pitchFamily="66" charset="0"/>
              </a:rPr>
              <a:t>The woman is termed as a </a:t>
            </a:r>
            <a:r>
              <a:rPr lang="en-US" dirty="0" err="1" smtClean="0">
                <a:latin typeface="Monotype Corsiva" pitchFamily="66" charset="0"/>
              </a:rPr>
              <a:t>puerpera</a:t>
            </a:r>
            <a:r>
              <a:rPr lang="en-US" dirty="0" smtClean="0">
                <a:latin typeface="Monotype Corsiva" pitchFamily="66" charset="0"/>
              </a:rPr>
              <a:t>.</a:t>
            </a:r>
            <a:endParaRPr lang="en-US" dirty="0">
              <a:latin typeface="Monotype Corsiva" pitchFamily="66" charset="0"/>
            </a:endParaRP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91174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95300" y="2207359"/>
            <a:ext cx="5756455" cy="2901396"/>
          </a:xfrm>
        </p:spPr>
        <p:txBody>
          <a:bodyPr>
            <a:normAutofit/>
          </a:bodyPr>
          <a:lstStyle/>
          <a:p>
            <a:pPr eaLnBrk="1" hangingPunct="1">
              <a:defRPr/>
            </a:pPr>
            <a:r>
              <a:rPr lang="en-US" sz="2800" dirty="0" smtClean="0">
                <a:latin typeface="Monotype Corsiva" pitchFamily="66" charset="0"/>
              </a:rPr>
              <a:t>For a few hour after delivery the pulse rate is likely to be raised which settle down to normal during the second day .  </a:t>
            </a:r>
          </a:p>
          <a:p>
            <a:pPr eaLnBrk="1" hangingPunct="1">
              <a:defRPr/>
            </a:pPr>
            <a:r>
              <a:rPr lang="en-US" sz="2800" dirty="0" smtClean="0">
                <a:latin typeface="Monotype Corsiva" pitchFamily="66" charset="0"/>
              </a:rPr>
              <a:t>However the pulse rate often rises with after pain or excitement. </a:t>
            </a:r>
          </a:p>
        </p:txBody>
      </p:sp>
      <p:sp>
        <p:nvSpPr>
          <p:cNvPr id="22531" name="WordArt 4"/>
          <p:cNvSpPr>
            <a:spLocks noChangeArrowheads="1" noChangeShapeType="1" noTextEdit="1"/>
          </p:cNvSpPr>
          <p:nvPr/>
        </p:nvSpPr>
        <p:spPr bwMode="auto">
          <a:xfrm>
            <a:off x="457200" y="152400"/>
            <a:ext cx="8305800" cy="527910"/>
          </a:xfrm>
          <a:prstGeom prst="rect">
            <a:avLst/>
          </a:prstGeom>
        </p:spPr>
        <p:txBody>
          <a:bodyPr wrap="none" fromWordArt="1">
            <a:prstTxWarp prst="textPlain">
              <a:avLst>
                <a:gd name="adj" fmla="val 50000"/>
              </a:avLst>
            </a:prstTxWarp>
          </a:bodyPr>
          <a:lstStyle/>
          <a:p>
            <a:pPr algn="ctr"/>
            <a:r>
              <a:rPr lang="en-IN"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22532" name="WordArt 5"/>
          <p:cNvSpPr>
            <a:spLocks noChangeArrowheads="1" noChangeShapeType="1" noTextEdit="1"/>
          </p:cNvSpPr>
          <p:nvPr/>
        </p:nvSpPr>
        <p:spPr bwMode="auto">
          <a:xfrm>
            <a:off x="3541165" y="1443835"/>
            <a:ext cx="2137870" cy="38618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2000" kern="10" dirty="0">
                <a:solidFill>
                  <a:srgbClr val="00FF00"/>
                </a:solidFill>
                <a:effectLst>
                  <a:outerShdw dist="45791" dir="2021404" algn="ctr" rotWithShape="0">
                    <a:srgbClr val="B2B2B2">
                      <a:alpha val="79999"/>
                    </a:srgbClr>
                  </a:outerShdw>
                </a:effectLst>
                <a:latin typeface="Times New Roman"/>
                <a:cs typeface="Times New Roman"/>
              </a:rPr>
              <a:t>PULSE</a:t>
            </a: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36775" y="1207915"/>
            <a:ext cx="2507225" cy="56500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590980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533400" y="1143000"/>
            <a:ext cx="8229600" cy="2057400"/>
          </a:xfrm>
        </p:spPr>
        <p:txBody>
          <a:bodyPr/>
          <a:lstStyle/>
          <a:p>
            <a:pPr eaLnBrk="1" hangingPunct="1">
              <a:defRPr/>
            </a:pPr>
            <a:r>
              <a:rPr lang="en-US" sz="2800" smtClean="0">
                <a:latin typeface="Monotype Corsiva" pitchFamily="66" charset="0"/>
              </a:rPr>
              <a:t>For a few hour after delivery the pulse rate is likely to be raised which settle down to normal during the second day . . </a:t>
            </a:r>
          </a:p>
          <a:p>
            <a:pPr eaLnBrk="1" hangingPunct="1">
              <a:defRPr/>
            </a:pPr>
            <a:r>
              <a:rPr lang="en-US" sz="2800" smtClean="0">
                <a:latin typeface="Monotype Corsiva" pitchFamily="66" charset="0"/>
              </a:rPr>
              <a:t>However the pulse rate often rises with after pain or excitement. </a:t>
            </a:r>
          </a:p>
        </p:txBody>
      </p:sp>
      <p:sp>
        <p:nvSpPr>
          <p:cNvPr id="22531" name="WordArt 4"/>
          <p:cNvSpPr>
            <a:spLocks noChangeArrowheads="1" noChangeShapeType="1" noTextEdit="1"/>
          </p:cNvSpPr>
          <p:nvPr/>
        </p:nvSpPr>
        <p:spPr bwMode="auto">
          <a:xfrm>
            <a:off x="457200" y="0"/>
            <a:ext cx="8305800" cy="6858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22532" name="WordArt 5"/>
          <p:cNvSpPr>
            <a:spLocks noChangeArrowheads="1" noChangeShapeType="1" noTextEdit="1"/>
          </p:cNvSpPr>
          <p:nvPr/>
        </p:nvSpPr>
        <p:spPr bwMode="auto">
          <a:xfrm>
            <a:off x="2438400" y="838200"/>
            <a:ext cx="3810000" cy="3810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PULSE</a:t>
            </a:r>
          </a:p>
        </p:txBody>
      </p:sp>
      <p:sp>
        <p:nvSpPr>
          <p:cNvPr id="32774" name="Rectangle 6"/>
          <p:cNvSpPr>
            <a:spLocks noChangeArrowheads="1"/>
          </p:cNvSpPr>
          <p:nvPr/>
        </p:nvSpPr>
        <p:spPr bwMode="auto">
          <a:xfrm>
            <a:off x="381000" y="3352800"/>
            <a:ext cx="8229600" cy="2743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l"/>
              <a:defRPr/>
            </a:pPr>
            <a:r>
              <a:rPr lang="en-US" sz="3200">
                <a:effectLst>
                  <a:outerShdw blurRad="38100" dist="38100" dir="2700000" algn="tl">
                    <a:srgbClr val="000000"/>
                  </a:outerShdw>
                </a:effectLst>
                <a:latin typeface="Monotype Corsiva" pitchFamily="66" charset="0"/>
              </a:rPr>
              <a:t>The temperature should not be above 37.2 within the first 24 hour . </a:t>
            </a:r>
          </a:p>
          <a:p>
            <a:pPr marL="342900" indent="-342900" eaLnBrk="1" hangingPunct="1">
              <a:spcBef>
                <a:spcPct val="20000"/>
              </a:spcBef>
              <a:buClr>
                <a:schemeClr val="hlink"/>
              </a:buClr>
              <a:buSzPct val="80000"/>
              <a:buFont typeface="Wingdings" pitchFamily="2" charset="2"/>
              <a:buChar char="l"/>
              <a:defRPr/>
            </a:pPr>
            <a:r>
              <a:rPr lang="en-US" sz="3200">
                <a:effectLst>
                  <a:outerShdw blurRad="38100" dist="38100" dir="2700000" algn="tl">
                    <a:srgbClr val="000000"/>
                  </a:outerShdw>
                </a:effectLst>
                <a:latin typeface="Monotype Corsiva" pitchFamily="66" charset="0"/>
              </a:rPr>
              <a:t>There may be slight raised of temperature due to breast engorgement which should not last for more then 24 hour . </a:t>
            </a:r>
          </a:p>
          <a:p>
            <a:pPr marL="342900" indent="-342900" eaLnBrk="1" hangingPunct="1">
              <a:spcBef>
                <a:spcPct val="20000"/>
              </a:spcBef>
              <a:buClr>
                <a:schemeClr val="hlink"/>
              </a:buClr>
              <a:buSzPct val="80000"/>
              <a:buFont typeface="Wingdings" pitchFamily="2" charset="2"/>
              <a:buChar char="l"/>
              <a:defRPr/>
            </a:pPr>
            <a:r>
              <a:rPr lang="en-US" sz="3200">
                <a:effectLst>
                  <a:outerShdw blurRad="38100" dist="38100" dir="2700000" algn="tl">
                    <a:srgbClr val="000000"/>
                  </a:outerShdw>
                </a:effectLst>
                <a:latin typeface="Monotype Corsiva" pitchFamily="66" charset="0"/>
              </a:rPr>
              <a:t>However genito- urinary tract infection should be excluded if there is rise of temperature. </a:t>
            </a:r>
          </a:p>
        </p:txBody>
      </p:sp>
      <p:sp>
        <p:nvSpPr>
          <p:cNvPr id="22534" name="WordArt 7"/>
          <p:cNvSpPr>
            <a:spLocks noChangeArrowheads="1" noChangeShapeType="1" noTextEdit="1"/>
          </p:cNvSpPr>
          <p:nvPr/>
        </p:nvSpPr>
        <p:spPr bwMode="auto">
          <a:xfrm>
            <a:off x="1752600" y="2971800"/>
            <a:ext cx="57150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TEMPERATURE</a:t>
            </a:r>
          </a:p>
        </p:txBody>
      </p:sp>
      <p:sp>
        <p:nvSpPr>
          <p:cNvPr id="7" name="Footer Placeholder 6"/>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9521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457200" y="1600200"/>
            <a:ext cx="8686800" cy="3810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l"/>
              <a:defRPr/>
            </a:pPr>
            <a:r>
              <a:rPr lang="en-US" sz="2700" b="1">
                <a:effectLst>
                  <a:outerShdw blurRad="38100" dist="38100" dir="2700000" algn="tl">
                    <a:srgbClr val="000000"/>
                  </a:outerShdw>
                </a:effectLst>
                <a:latin typeface="Monotype Corsiva" pitchFamily="66" charset="0"/>
              </a:rPr>
              <a:t>The bladder wall become edematous and hyperemic and often shows evidence of submucous extravasation of blood . </a:t>
            </a:r>
          </a:p>
          <a:p>
            <a:pPr marL="342900" indent="-342900" eaLnBrk="1" hangingPunct="1">
              <a:spcBef>
                <a:spcPct val="20000"/>
              </a:spcBef>
              <a:buClr>
                <a:schemeClr val="hlink"/>
              </a:buClr>
              <a:buSzPct val="80000"/>
              <a:buFont typeface="Wingdings" pitchFamily="2" charset="2"/>
              <a:buChar char="l"/>
              <a:defRPr/>
            </a:pPr>
            <a:r>
              <a:rPr lang="en-US" sz="2700" b="1">
                <a:solidFill>
                  <a:schemeClr val="hlink"/>
                </a:solidFill>
                <a:effectLst>
                  <a:outerShdw blurRad="38100" dist="38100" dir="2700000" algn="tl">
                    <a:srgbClr val="000000"/>
                  </a:outerShdw>
                </a:effectLst>
                <a:latin typeface="Monotype Corsiva" pitchFamily="66" charset="0"/>
              </a:rPr>
              <a:t>Because of trauma sustained to the nerve  plexus during delivery the bladder may be over distended without any desire to pass urine. </a:t>
            </a:r>
          </a:p>
          <a:p>
            <a:pPr marL="342900" indent="-342900" eaLnBrk="1" hangingPunct="1">
              <a:spcBef>
                <a:spcPct val="20000"/>
              </a:spcBef>
              <a:buClr>
                <a:schemeClr val="hlink"/>
              </a:buClr>
              <a:buSzPct val="80000"/>
              <a:buFont typeface="Wingdings" pitchFamily="2" charset="2"/>
              <a:buChar char="l"/>
              <a:defRPr/>
            </a:pPr>
            <a:r>
              <a:rPr lang="en-US" sz="2700" b="1">
                <a:effectLst>
                  <a:outerShdw blurRad="38100" dist="38100" dir="2700000" algn="tl">
                    <a:srgbClr val="000000"/>
                  </a:outerShdw>
                </a:effectLst>
                <a:latin typeface="Monotype Corsiva" pitchFamily="66" charset="0"/>
              </a:rPr>
              <a:t>Stagnation of the urine along with a  devitalized bladder will contribute to the urinary tract infection in puerperium . </a:t>
            </a:r>
          </a:p>
          <a:p>
            <a:pPr marL="342900" indent="-342900" eaLnBrk="1" hangingPunct="1">
              <a:spcBef>
                <a:spcPct val="20000"/>
              </a:spcBef>
              <a:buClr>
                <a:schemeClr val="hlink"/>
              </a:buClr>
              <a:buSzPct val="80000"/>
              <a:buFont typeface="Wingdings" pitchFamily="2" charset="2"/>
              <a:buChar char="l"/>
              <a:defRPr/>
            </a:pPr>
            <a:r>
              <a:rPr lang="en-US" sz="2700" b="1">
                <a:solidFill>
                  <a:schemeClr val="hlink"/>
                </a:solidFill>
                <a:effectLst>
                  <a:outerShdw blurRad="38100" dist="38100" dir="2700000" algn="tl">
                    <a:srgbClr val="000000"/>
                  </a:outerShdw>
                </a:effectLst>
                <a:latin typeface="Monotype Corsiva" pitchFamily="66" charset="0"/>
              </a:rPr>
              <a:t>Dilated ureters and renal pelvis return to normal size within 8 week . </a:t>
            </a:r>
          </a:p>
          <a:p>
            <a:pPr marL="342900" indent="-342900" eaLnBrk="1" hangingPunct="1">
              <a:spcBef>
                <a:spcPct val="20000"/>
              </a:spcBef>
              <a:buClr>
                <a:schemeClr val="hlink"/>
              </a:buClr>
              <a:buSzPct val="80000"/>
              <a:buFont typeface="Wingdings" pitchFamily="2" charset="2"/>
              <a:buChar char="l"/>
              <a:defRPr/>
            </a:pPr>
            <a:r>
              <a:rPr lang="en-US" sz="2700" b="1">
                <a:effectLst>
                  <a:outerShdw blurRad="38100" dist="38100" dir="2700000" algn="tl">
                    <a:srgbClr val="000000"/>
                  </a:outerShdw>
                </a:effectLst>
                <a:latin typeface="Monotype Corsiva" pitchFamily="66" charset="0"/>
              </a:rPr>
              <a:t>There is pronounced diuresis on the second or third day of the puerperium . Only clean catch sample of urine should be collect and sent for examination and contamination with lochia should be avoided .</a:t>
            </a:r>
          </a:p>
        </p:txBody>
      </p:sp>
      <p:sp>
        <p:nvSpPr>
          <p:cNvPr id="23555" name="WordArt 5"/>
          <p:cNvSpPr>
            <a:spLocks noChangeArrowheads="1" noChangeShapeType="1" noTextEdit="1"/>
          </p:cNvSpPr>
          <p:nvPr/>
        </p:nvSpPr>
        <p:spPr bwMode="auto">
          <a:xfrm>
            <a:off x="1752600" y="838200"/>
            <a:ext cx="57150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URINARY TRACT</a:t>
            </a:r>
          </a:p>
        </p:txBody>
      </p:sp>
      <p:sp>
        <p:nvSpPr>
          <p:cNvPr id="23556" name="WordArt 6"/>
          <p:cNvSpPr>
            <a:spLocks noChangeArrowheads="1" noChangeShapeType="1" noTextEdit="1"/>
          </p:cNvSpPr>
          <p:nvPr/>
        </p:nvSpPr>
        <p:spPr bwMode="auto">
          <a:xfrm>
            <a:off x="457200" y="0"/>
            <a:ext cx="8305800" cy="6858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3676512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1600200"/>
            <a:ext cx="8229600" cy="1600200"/>
          </a:xfrm>
        </p:spPr>
        <p:txBody>
          <a:bodyPr>
            <a:normAutofit fontScale="92500"/>
          </a:bodyPr>
          <a:lstStyle/>
          <a:p>
            <a:pPr eaLnBrk="1" hangingPunct="1">
              <a:defRPr/>
            </a:pPr>
            <a:r>
              <a:rPr lang="en-US" smtClean="0">
                <a:latin typeface="Monotype Corsiva" pitchFamily="66" charset="0"/>
              </a:rPr>
              <a:t>Increased thist in early puerperium is </a:t>
            </a:r>
            <a:r>
              <a:rPr lang="en-US" smtClean="0">
                <a:solidFill>
                  <a:schemeClr val="hlink"/>
                </a:solidFill>
                <a:latin typeface="Monotype Corsiva" pitchFamily="66" charset="0"/>
              </a:rPr>
              <a:t>due to loss of fluid during labour, in the lochia, diuresis and perspiration .  </a:t>
            </a:r>
          </a:p>
          <a:p>
            <a:pPr eaLnBrk="1" hangingPunct="1">
              <a:defRPr/>
            </a:pPr>
            <a:r>
              <a:rPr lang="en-US" smtClean="0">
                <a:latin typeface="Monotype Corsiva" pitchFamily="66" charset="0"/>
              </a:rPr>
              <a:t>Slight intestinal paresis leads to constipation.</a:t>
            </a:r>
          </a:p>
        </p:txBody>
      </p:sp>
      <p:sp>
        <p:nvSpPr>
          <p:cNvPr id="24579" name="WordArt 4"/>
          <p:cNvSpPr>
            <a:spLocks noChangeArrowheads="1" noChangeShapeType="1" noTextEdit="1"/>
          </p:cNvSpPr>
          <p:nvPr/>
        </p:nvSpPr>
        <p:spPr bwMode="auto">
          <a:xfrm>
            <a:off x="1066800" y="838200"/>
            <a:ext cx="7391400" cy="609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GASTRO-INTESTINAL TRACT</a:t>
            </a:r>
          </a:p>
        </p:txBody>
      </p:sp>
      <p:sp>
        <p:nvSpPr>
          <p:cNvPr id="24580" name="WordArt 5"/>
          <p:cNvSpPr>
            <a:spLocks noChangeArrowheads="1" noChangeShapeType="1" noTextEdit="1"/>
          </p:cNvSpPr>
          <p:nvPr/>
        </p:nvSpPr>
        <p:spPr bwMode="auto">
          <a:xfrm>
            <a:off x="457200" y="0"/>
            <a:ext cx="8305800" cy="6858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34823" name="Rectangle 7"/>
          <p:cNvSpPr>
            <a:spLocks noChangeArrowheads="1"/>
          </p:cNvSpPr>
          <p:nvPr/>
        </p:nvSpPr>
        <p:spPr bwMode="auto">
          <a:xfrm>
            <a:off x="381000" y="4648200"/>
            <a:ext cx="8229600" cy="20574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l"/>
              <a:defRPr/>
            </a:pPr>
            <a:r>
              <a:rPr lang="en-US" sz="3200" dirty="0">
                <a:effectLst>
                  <a:outerShdw blurRad="38100" dist="38100" dir="2700000" algn="tl">
                    <a:srgbClr val="000000"/>
                  </a:outerShdw>
                </a:effectLst>
                <a:latin typeface="Monotype Corsiva" pitchFamily="66" charset="0"/>
              </a:rPr>
              <a:t>In addition to the weight loss as a consequence of the expulsion of the uterine contents a further loss of </a:t>
            </a:r>
            <a:r>
              <a:rPr lang="en-US" sz="3200" dirty="0">
                <a:solidFill>
                  <a:schemeClr val="hlink"/>
                </a:solidFill>
                <a:effectLst>
                  <a:outerShdw blurRad="38100" dist="38100" dir="2700000" algn="tl">
                    <a:srgbClr val="000000"/>
                  </a:outerShdw>
                </a:effectLst>
                <a:latin typeface="Monotype Corsiva" pitchFamily="66" charset="0"/>
              </a:rPr>
              <a:t>about 2 kg</a:t>
            </a:r>
            <a:r>
              <a:rPr lang="en-US" sz="3200" dirty="0">
                <a:effectLst>
                  <a:outerShdw blurRad="38100" dist="38100" dir="2700000" algn="tl">
                    <a:srgbClr val="000000"/>
                  </a:outerShdw>
                </a:effectLst>
                <a:latin typeface="Monotype Corsiva" pitchFamily="66" charset="0"/>
              </a:rPr>
              <a:t>  occurs during puerperium chiefly caused by diuresis.</a:t>
            </a:r>
          </a:p>
        </p:txBody>
      </p:sp>
      <p:sp>
        <p:nvSpPr>
          <p:cNvPr id="24582" name="WordArt 8"/>
          <p:cNvSpPr>
            <a:spLocks noChangeArrowheads="1" noChangeShapeType="1" noTextEdit="1"/>
          </p:cNvSpPr>
          <p:nvPr/>
        </p:nvSpPr>
        <p:spPr bwMode="auto">
          <a:xfrm>
            <a:off x="990600" y="3962400"/>
            <a:ext cx="73914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WEIGHT LOSS</a:t>
            </a:r>
          </a:p>
        </p:txBody>
      </p:sp>
      <p:sp>
        <p:nvSpPr>
          <p:cNvPr id="7" name="Footer Placeholder 6"/>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602155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609600" y="1981200"/>
            <a:ext cx="8229600" cy="4530725"/>
          </a:xfrm>
        </p:spPr>
        <p:txBody>
          <a:bodyPr/>
          <a:lstStyle/>
          <a:p>
            <a:pPr eaLnBrk="1" hangingPunct="1">
              <a:defRPr/>
            </a:pPr>
            <a:r>
              <a:rPr lang="en-US" sz="3600" smtClean="0"/>
              <a:t>There is net fluid loss of </a:t>
            </a:r>
            <a:r>
              <a:rPr lang="en-US" sz="3600" smtClean="0">
                <a:solidFill>
                  <a:schemeClr val="hlink"/>
                </a:solidFill>
              </a:rPr>
              <a:t>2 liters</a:t>
            </a:r>
            <a:r>
              <a:rPr lang="en-US" sz="3600" smtClean="0"/>
              <a:t> during 1</a:t>
            </a:r>
            <a:r>
              <a:rPr lang="en-US" sz="3600" baseline="30000" smtClean="0"/>
              <a:t>st</a:t>
            </a:r>
            <a:r>
              <a:rPr lang="en-US" sz="3600" smtClean="0"/>
              <a:t> week.</a:t>
            </a:r>
          </a:p>
          <a:p>
            <a:pPr eaLnBrk="1" hangingPunct="1">
              <a:defRPr/>
            </a:pPr>
            <a:r>
              <a:rPr lang="en-US" sz="3600" smtClean="0"/>
              <a:t>Additional </a:t>
            </a:r>
            <a:r>
              <a:rPr lang="en-US" sz="3600" smtClean="0">
                <a:solidFill>
                  <a:schemeClr val="hlink"/>
                </a:solidFill>
              </a:rPr>
              <a:t>1.5 liter</a:t>
            </a:r>
            <a:r>
              <a:rPr lang="en-US" sz="3600" smtClean="0"/>
              <a:t> fluid loss occur in next 5 weeks.</a:t>
            </a:r>
          </a:p>
          <a:p>
            <a:pPr eaLnBrk="1" hangingPunct="1">
              <a:defRPr/>
            </a:pPr>
            <a:r>
              <a:rPr lang="en-US" sz="3600" smtClean="0"/>
              <a:t>The amount of loss depends on </a:t>
            </a:r>
            <a:r>
              <a:rPr lang="en-US" sz="3600" smtClean="0">
                <a:solidFill>
                  <a:schemeClr val="hlink"/>
                </a:solidFill>
              </a:rPr>
              <a:t>amount retained during pregnancy, dehydration and blood loss during labour.</a:t>
            </a:r>
          </a:p>
        </p:txBody>
      </p:sp>
      <p:sp>
        <p:nvSpPr>
          <p:cNvPr id="25603" name="WordArt 4"/>
          <p:cNvSpPr>
            <a:spLocks noChangeArrowheads="1" noChangeShapeType="1" noTextEdit="1"/>
          </p:cNvSpPr>
          <p:nvPr/>
        </p:nvSpPr>
        <p:spPr bwMode="auto">
          <a:xfrm>
            <a:off x="1066800" y="838200"/>
            <a:ext cx="7391400" cy="609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FLUID LOSS</a:t>
            </a:r>
          </a:p>
        </p:txBody>
      </p:sp>
      <p:sp>
        <p:nvSpPr>
          <p:cNvPr id="25604" name="WordArt 5"/>
          <p:cNvSpPr>
            <a:spLocks noChangeArrowheads="1" noChangeShapeType="1" noTextEdit="1"/>
          </p:cNvSpPr>
          <p:nvPr/>
        </p:nvSpPr>
        <p:spPr bwMode="auto">
          <a:xfrm>
            <a:off x="457200" y="0"/>
            <a:ext cx="8305800" cy="6858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466616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1905000"/>
            <a:ext cx="8229600" cy="4530725"/>
          </a:xfrm>
        </p:spPr>
        <p:txBody>
          <a:bodyPr/>
          <a:lstStyle/>
          <a:p>
            <a:pPr eaLnBrk="1" hangingPunct="1">
              <a:defRPr/>
            </a:pPr>
            <a:r>
              <a:rPr lang="en-US" sz="3600" smtClean="0"/>
              <a:t>There is </a:t>
            </a:r>
            <a:r>
              <a:rPr lang="en-US" sz="3600" smtClean="0">
                <a:solidFill>
                  <a:schemeClr val="hlink"/>
                </a:solidFill>
              </a:rPr>
              <a:t>slight decrease</a:t>
            </a:r>
            <a:r>
              <a:rPr lang="en-US" sz="3600" smtClean="0"/>
              <a:t> in blood volume after delivery but it returns to pre-pregnant state by </a:t>
            </a:r>
            <a:r>
              <a:rPr lang="en-US" sz="3600" smtClean="0">
                <a:solidFill>
                  <a:schemeClr val="hlink"/>
                </a:solidFill>
              </a:rPr>
              <a:t>2</a:t>
            </a:r>
            <a:r>
              <a:rPr lang="en-US" sz="3600" baseline="30000" smtClean="0">
                <a:solidFill>
                  <a:schemeClr val="hlink"/>
                </a:solidFill>
              </a:rPr>
              <a:t>nd</a:t>
            </a:r>
            <a:r>
              <a:rPr lang="en-US" sz="3600" smtClean="0">
                <a:solidFill>
                  <a:schemeClr val="hlink"/>
                </a:solidFill>
              </a:rPr>
              <a:t> week.</a:t>
            </a:r>
          </a:p>
          <a:p>
            <a:pPr eaLnBrk="1" hangingPunct="1">
              <a:defRPr/>
            </a:pPr>
            <a:endParaRPr lang="en-US" sz="3600" smtClean="0"/>
          </a:p>
          <a:p>
            <a:pPr eaLnBrk="1" hangingPunct="1">
              <a:defRPr/>
            </a:pPr>
            <a:r>
              <a:rPr lang="en-US" sz="3600" smtClean="0"/>
              <a:t>Cardiac output </a:t>
            </a:r>
            <a:r>
              <a:rPr lang="en-US" sz="3600" smtClean="0">
                <a:solidFill>
                  <a:schemeClr val="hlink"/>
                </a:solidFill>
              </a:rPr>
              <a:t>rises soon</a:t>
            </a:r>
            <a:r>
              <a:rPr lang="en-US" sz="3600" smtClean="0"/>
              <a:t> after delivery to 60% but gradually returns to normal within </a:t>
            </a:r>
            <a:r>
              <a:rPr lang="en-US" sz="3600" smtClean="0">
                <a:solidFill>
                  <a:schemeClr val="hlink"/>
                </a:solidFill>
              </a:rPr>
              <a:t>one week</a:t>
            </a:r>
            <a:r>
              <a:rPr lang="en-US" sz="3600" smtClean="0"/>
              <a:t>.</a:t>
            </a:r>
          </a:p>
        </p:txBody>
      </p:sp>
      <p:sp>
        <p:nvSpPr>
          <p:cNvPr id="26627" name="WordArt 4"/>
          <p:cNvSpPr>
            <a:spLocks noChangeArrowheads="1" noChangeShapeType="1" noTextEdit="1"/>
          </p:cNvSpPr>
          <p:nvPr/>
        </p:nvSpPr>
        <p:spPr bwMode="auto">
          <a:xfrm>
            <a:off x="1066800" y="838200"/>
            <a:ext cx="7391400" cy="609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BLOOD VALUES</a:t>
            </a:r>
          </a:p>
        </p:txBody>
      </p:sp>
      <p:sp>
        <p:nvSpPr>
          <p:cNvPr id="26628" name="WordArt 5"/>
          <p:cNvSpPr>
            <a:spLocks noChangeArrowheads="1" noChangeShapeType="1" noTextEdit="1"/>
          </p:cNvSpPr>
          <p:nvPr/>
        </p:nvSpPr>
        <p:spPr bwMode="auto">
          <a:xfrm>
            <a:off x="457200" y="0"/>
            <a:ext cx="8305800" cy="6858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3652588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533400" y="1828800"/>
            <a:ext cx="8229600" cy="4530725"/>
          </a:xfrm>
        </p:spPr>
        <p:txBody>
          <a:bodyPr/>
          <a:lstStyle/>
          <a:p>
            <a:pPr algn="just" eaLnBrk="1" hangingPunct="1">
              <a:lnSpc>
                <a:spcPct val="90000"/>
              </a:lnSpc>
              <a:defRPr/>
            </a:pPr>
            <a:r>
              <a:rPr lang="en-US" smtClean="0"/>
              <a:t>In non lactating mothers </a:t>
            </a:r>
            <a:r>
              <a:rPr lang="en-US" smtClean="0">
                <a:solidFill>
                  <a:schemeClr val="hlink"/>
                </a:solidFill>
              </a:rPr>
              <a:t>ovulation </a:t>
            </a:r>
            <a:r>
              <a:rPr lang="en-US" smtClean="0"/>
              <a:t>may occurs as early by 4</a:t>
            </a:r>
            <a:r>
              <a:rPr lang="en-US" baseline="30000" smtClean="0"/>
              <a:t>th</a:t>
            </a:r>
            <a:r>
              <a:rPr lang="en-US" smtClean="0"/>
              <a:t> weeks and the </a:t>
            </a:r>
            <a:r>
              <a:rPr lang="en-US" smtClean="0">
                <a:solidFill>
                  <a:schemeClr val="hlink"/>
                </a:solidFill>
              </a:rPr>
              <a:t>menstruation</a:t>
            </a:r>
            <a:r>
              <a:rPr lang="en-US" smtClean="0"/>
              <a:t> returns by </a:t>
            </a:r>
            <a:r>
              <a:rPr lang="en-US" smtClean="0">
                <a:solidFill>
                  <a:schemeClr val="hlink"/>
                </a:solidFill>
              </a:rPr>
              <a:t>6</a:t>
            </a:r>
            <a:r>
              <a:rPr lang="en-US" baseline="30000" smtClean="0">
                <a:solidFill>
                  <a:schemeClr val="hlink"/>
                </a:solidFill>
              </a:rPr>
              <a:t>th</a:t>
            </a:r>
            <a:r>
              <a:rPr lang="en-US" smtClean="0">
                <a:solidFill>
                  <a:schemeClr val="hlink"/>
                </a:solidFill>
              </a:rPr>
              <a:t> week</a:t>
            </a:r>
            <a:r>
              <a:rPr lang="en-US" smtClean="0"/>
              <a:t> following delivery.</a:t>
            </a:r>
          </a:p>
          <a:p>
            <a:pPr algn="just" eaLnBrk="1" hangingPunct="1">
              <a:lnSpc>
                <a:spcPct val="90000"/>
              </a:lnSpc>
              <a:defRPr/>
            </a:pPr>
            <a:r>
              <a:rPr lang="en-US" smtClean="0"/>
              <a:t>Therefore it is possible for the mother to </a:t>
            </a:r>
            <a:r>
              <a:rPr lang="en-US" smtClean="0">
                <a:solidFill>
                  <a:schemeClr val="hlink"/>
                </a:solidFill>
              </a:rPr>
              <a:t>become pregnant before she menstruates following her confinement.</a:t>
            </a:r>
          </a:p>
          <a:p>
            <a:pPr algn="just" eaLnBrk="1" hangingPunct="1">
              <a:lnSpc>
                <a:spcPct val="90000"/>
              </a:lnSpc>
              <a:defRPr/>
            </a:pPr>
            <a:r>
              <a:rPr lang="en-US" smtClean="0"/>
              <a:t>These mothers should </a:t>
            </a:r>
            <a:r>
              <a:rPr lang="en-US" smtClean="0">
                <a:solidFill>
                  <a:schemeClr val="hlink"/>
                </a:solidFill>
              </a:rPr>
              <a:t>use contraceptive</a:t>
            </a:r>
            <a:r>
              <a:rPr lang="en-US" smtClean="0"/>
              <a:t> measures after 3 weeks.</a:t>
            </a:r>
          </a:p>
        </p:txBody>
      </p:sp>
      <p:sp>
        <p:nvSpPr>
          <p:cNvPr id="27651" name="WordArt 4"/>
          <p:cNvSpPr>
            <a:spLocks noChangeArrowheads="1" noChangeShapeType="1" noTextEdit="1"/>
          </p:cNvSpPr>
          <p:nvPr/>
        </p:nvSpPr>
        <p:spPr bwMode="auto">
          <a:xfrm>
            <a:off x="457200" y="838200"/>
            <a:ext cx="8001000" cy="609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MENSTRUATION &amp; OVULATION</a:t>
            </a:r>
          </a:p>
        </p:txBody>
      </p:sp>
      <p:sp>
        <p:nvSpPr>
          <p:cNvPr id="27652" name="WordArt 5"/>
          <p:cNvSpPr>
            <a:spLocks noChangeArrowheads="1" noChangeShapeType="1" noTextEdit="1"/>
          </p:cNvSpPr>
          <p:nvPr/>
        </p:nvSpPr>
        <p:spPr bwMode="auto">
          <a:xfrm>
            <a:off x="457200" y="0"/>
            <a:ext cx="8305800" cy="6858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902644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2251075"/>
            <a:ext cx="8229600" cy="4530725"/>
          </a:xfrm>
        </p:spPr>
        <p:txBody>
          <a:bodyPr/>
          <a:lstStyle/>
          <a:p>
            <a:pPr eaLnBrk="1" hangingPunct="1">
              <a:defRPr/>
            </a:pPr>
            <a:r>
              <a:rPr lang="en-US" smtClean="0"/>
              <a:t>In lactating mother ovulation occur about after </a:t>
            </a:r>
            <a:r>
              <a:rPr lang="en-US" smtClean="0">
                <a:solidFill>
                  <a:schemeClr val="hlink"/>
                </a:solidFill>
              </a:rPr>
              <a:t>10</a:t>
            </a:r>
            <a:r>
              <a:rPr lang="en-US" baseline="30000" smtClean="0">
                <a:solidFill>
                  <a:schemeClr val="hlink"/>
                </a:solidFill>
              </a:rPr>
              <a:t>th</a:t>
            </a:r>
            <a:r>
              <a:rPr lang="en-US" smtClean="0">
                <a:solidFill>
                  <a:schemeClr val="hlink"/>
                </a:solidFill>
              </a:rPr>
              <a:t> weeks</a:t>
            </a:r>
            <a:r>
              <a:rPr lang="en-US" smtClean="0"/>
              <a:t> of delivery.</a:t>
            </a:r>
          </a:p>
          <a:p>
            <a:pPr eaLnBrk="1" hangingPunct="1">
              <a:defRPr/>
            </a:pPr>
            <a:r>
              <a:rPr lang="en-US" smtClean="0"/>
              <a:t> Contraceptive protection is about </a:t>
            </a:r>
            <a:r>
              <a:rPr lang="en-US" smtClean="0">
                <a:solidFill>
                  <a:schemeClr val="hlink"/>
                </a:solidFill>
              </a:rPr>
              <a:t>98% up to 6 months post-partum </a:t>
            </a:r>
            <a:r>
              <a:rPr lang="en-US" smtClean="0"/>
              <a:t>for the women who is exclusively breastfeeding.</a:t>
            </a:r>
          </a:p>
          <a:p>
            <a:pPr eaLnBrk="1" hangingPunct="1">
              <a:defRPr/>
            </a:pPr>
            <a:r>
              <a:rPr lang="en-US" smtClean="0"/>
              <a:t> The lactating mother should use contraceptive methods after 3 months of delivery.</a:t>
            </a:r>
          </a:p>
        </p:txBody>
      </p:sp>
      <p:sp>
        <p:nvSpPr>
          <p:cNvPr id="28675" name="WordArt 4"/>
          <p:cNvSpPr>
            <a:spLocks noChangeArrowheads="1" noChangeShapeType="1" noTextEdit="1"/>
          </p:cNvSpPr>
          <p:nvPr/>
        </p:nvSpPr>
        <p:spPr bwMode="auto">
          <a:xfrm>
            <a:off x="457200" y="1447800"/>
            <a:ext cx="8001000" cy="609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MENSTRUATION &amp; OVULATION</a:t>
            </a:r>
          </a:p>
        </p:txBody>
      </p:sp>
      <p:sp>
        <p:nvSpPr>
          <p:cNvPr id="28676" name="WordArt 5"/>
          <p:cNvSpPr>
            <a:spLocks noChangeArrowheads="1" noChangeShapeType="1" noTextEdit="1"/>
          </p:cNvSpPr>
          <p:nvPr/>
        </p:nvSpPr>
        <p:spPr bwMode="auto">
          <a:xfrm>
            <a:off x="457200" y="0"/>
            <a:ext cx="8305800" cy="9144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4110416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9664"/>
            <a:ext cx="9144000" cy="6838335"/>
          </a:xfrm>
          <a:prstGeom prst="rect">
            <a:avLst/>
          </a:prstGeom>
          <a:ln>
            <a:noFill/>
          </a:ln>
          <a:effectLst>
            <a:softEdge rad="112500"/>
          </a:effectLst>
        </p:spPr>
      </p:pic>
      <p:sp>
        <p:nvSpPr>
          <p:cNvPr id="3" name="TextBox 2"/>
          <p:cNvSpPr txBox="1"/>
          <p:nvPr/>
        </p:nvSpPr>
        <p:spPr>
          <a:xfrm>
            <a:off x="5181600" y="498987"/>
            <a:ext cx="4572000" cy="1446550"/>
          </a:xfrm>
          <a:prstGeom prst="rect">
            <a:avLst/>
          </a:prstGeom>
          <a:noFill/>
        </p:spPr>
        <p:txBody>
          <a:bodyPr wrap="square" rtlCol="0">
            <a:spAutoFit/>
          </a:bodyPr>
          <a:lstStyle/>
          <a:p>
            <a:r>
              <a:rPr lang="en-US" sz="4400" b="1" dirty="0" smtClean="0">
                <a:solidFill>
                  <a:schemeClr val="bg1"/>
                </a:solidFill>
                <a:latin typeface="Algerian" pitchFamily="82" charset="0"/>
              </a:rPr>
              <a:t>Care  in puerperium</a:t>
            </a:r>
            <a:endParaRPr lang="en-US" sz="4400" b="1" dirty="0">
              <a:solidFill>
                <a:schemeClr val="bg1"/>
              </a:solidFill>
              <a:latin typeface="Algerian" pitchFamily="82" charset="0"/>
            </a:endParaRP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47788521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955"/>
            <a:ext cx="8229600" cy="1143000"/>
          </a:xfrm>
        </p:spPr>
        <p:txBody>
          <a:bodyPr>
            <a:normAutofit/>
          </a:bodyPr>
          <a:lstStyle/>
          <a:p>
            <a:r>
              <a:rPr lang="en-US" sz="4800" u="sng" dirty="0" smtClean="0">
                <a:solidFill>
                  <a:schemeClr val="tx1"/>
                </a:solidFill>
                <a:effectLst>
                  <a:outerShdw blurRad="38100" dist="38100" dir="2700000" algn="tl">
                    <a:srgbClr val="000000">
                      <a:alpha val="43137"/>
                    </a:srgbClr>
                  </a:outerShdw>
                </a:effectLst>
                <a:latin typeface="Monotype Corsiva" pitchFamily="66" charset="0"/>
              </a:rPr>
              <a:t>Immediate care</a:t>
            </a:r>
            <a:endParaRPr lang="en-US" sz="4800" u="sng" dirty="0">
              <a:solidFill>
                <a:schemeClr val="tx1"/>
              </a:solidFill>
              <a:effectLst>
                <a:outerShdw blurRad="38100" dist="38100" dir="2700000" algn="tl">
                  <a:srgbClr val="000000">
                    <a:alpha val="43137"/>
                  </a:srgbClr>
                </a:outerShdw>
              </a:effectLst>
              <a:latin typeface="Monotype Corsiva" pitchFamily="66" charset="0"/>
            </a:endParaRPr>
          </a:p>
        </p:txBody>
      </p:sp>
      <p:sp>
        <p:nvSpPr>
          <p:cNvPr id="3" name="Content Placeholder 2"/>
          <p:cNvSpPr>
            <a:spLocks noGrp="1"/>
          </p:cNvSpPr>
          <p:nvPr>
            <p:ph idx="1"/>
          </p:nvPr>
        </p:nvSpPr>
        <p:spPr>
          <a:xfrm>
            <a:off x="280988" y="1112885"/>
            <a:ext cx="8686800" cy="5562600"/>
          </a:xfrm>
        </p:spPr>
        <p:txBody>
          <a:bodyPr>
            <a:normAutofit/>
          </a:bodyPr>
          <a:lstStyle/>
          <a:p>
            <a:r>
              <a:rPr lang="en-US" sz="2800" dirty="0" smtClean="0">
                <a:solidFill>
                  <a:schemeClr val="tx1"/>
                </a:solidFill>
              </a:rPr>
              <a:t>Observed for minimum 2hours in labor ward : vital signs, bleeding, micturition</a:t>
            </a:r>
          </a:p>
          <a:p>
            <a:r>
              <a:rPr lang="en-US" sz="2800" dirty="0" smtClean="0">
                <a:solidFill>
                  <a:schemeClr val="tx1"/>
                </a:solidFill>
              </a:rPr>
              <a:t>Uterus : well contracted. Bleeding: within normal limits</a:t>
            </a:r>
          </a:p>
          <a:p>
            <a:r>
              <a:rPr lang="en-US" sz="2800" dirty="0" smtClean="0">
                <a:solidFill>
                  <a:schemeClr val="tx1"/>
                </a:solidFill>
              </a:rPr>
              <a:t>Before shifting to ward:</a:t>
            </a:r>
          </a:p>
          <a:p>
            <a:pPr marL="0" indent="0">
              <a:buNone/>
            </a:pPr>
            <a:r>
              <a:rPr lang="en-US" sz="2800" dirty="0" smtClean="0">
                <a:solidFill>
                  <a:schemeClr val="tx1"/>
                </a:solidFill>
              </a:rPr>
              <a:t>	&gt;examine perineum, episiotomy site</a:t>
            </a:r>
          </a:p>
          <a:p>
            <a:pPr marL="0" indent="0">
              <a:buNone/>
            </a:pPr>
            <a:r>
              <a:rPr lang="en-US" sz="2800" dirty="0">
                <a:solidFill>
                  <a:schemeClr val="tx1"/>
                </a:solidFill>
              </a:rPr>
              <a:t>	</a:t>
            </a:r>
            <a:r>
              <a:rPr lang="en-US" sz="2800" dirty="0" smtClean="0">
                <a:solidFill>
                  <a:schemeClr val="tx1"/>
                </a:solidFill>
              </a:rPr>
              <a:t>&gt;sterile dressing with antiseptic</a:t>
            </a:r>
          </a:p>
          <a:p>
            <a:r>
              <a:rPr lang="en-US" sz="2800" dirty="0" smtClean="0">
                <a:solidFill>
                  <a:schemeClr val="tx1"/>
                </a:solidFill>
              </a:rPr>
              <a:t>Relatives, food, fluids, good sleep</a:t>
            </a:r>
          </a:p>
          <a:p>
            <a:r>
              <a:rPr lang="en-US" sz="2800" dirty="0" smtClean="0">
                <a:solidFill>
                  <a:schemeClr val="tx1"/>
                </a:solidFill>
              </a:rPr>
              <a:t>Encourage early ambulation</a:t>
            </a:r>
            <a:endParaRPr lang="en-US" sz="28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21110" y="3810000"/>
            <a:ext cx="3146678" cy="2865485"/>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90047249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chemeClr val="accent4">
                    <a:lumMod val="75000"/>
                  </a:schemeClr>
                </a:solidFill>
                <a:latin typeface="Aharoni" pitchFamily="2" charset="-79"/>
                <a:cs typeface="Aharoni" pitchFamily="2" charset="-79"/>
              </a:rPr>
              <a:t>PUERPERIUM PERIOD</a:t>
            </a:r>
            <a:endParaRPr lang="en-US" b="1" dirty="0">
              <a:solidFill>
                <a:schemeClr val="accent4">
                  <a:lumMod val="75000"/>
                </a:schemeClr>
              </a:solidFill>
              <a:latin typeface="Aharoni" pitchFamily="2" charset="-79"/>
              <a:cs typeface="Aharoni" pitchFamily="2" charset="-79"/>
            </a:endParaRPr>
          </a:p>
        </p:txBody>
      </p:sp>
      <p:sp>
        <p:nvSpPr>
          <p:cNvPr id="5" name="Content Placeholder 4"/>
          <p:cNvSpPr>
            <a:spLocks noGrp="1"/>
          </p:cNvSpPr>
          <p:nvPr>
            <p:ph idx="1"/>
          </p:nvPr>
        </p:nvSpPr>
        <p:spPr>
          <a:xfrm>
            <a:off x="1212490" y="1596540"/>
            <a:ext cx="7635250" cy="4886560"/>
          </a:xfrm>
        </p:spPr>
        <p:txBody>
          <a:bodyPr>
            <a:normAutofit fontScale="92500" lnSpcReduction="20000"/>
          </a:bodyPr>
          <a:lstStyle/>
          <a:p>
            <a:pPr algn="just">
              <a:lnSpc>
                <a:spcPct val="90000"/>
              </a:lnSpc>
            </a:pPr>
            <a:r>
              <a:rPr lang="en-US" b="1" dirty="0">
                <a:solidFill>
                  <a:srgbClr val="0000CC"/>
                </a:solidFill>
                <a:latin typeface="Monotype Corsiva" pitchFamily="66" charset="0"/>
              </a:rPr>
              <a:t>The post partum period has been divided into:</a:t>
            </a:r>
          </a:p>
          <a:p>
            <a:pPr algn="just">
              <a:lnSpc>
                <a:spcPct val="90000"/>
              </a:lnSpc>
              <a:buNone/>
            </a:pPr>
            <a:endParaRPr lang="en-US" b="1" dirty="0">
              <a:solidFill>
                <a:srgbClr val="0000CC"/>
              </a:solidFill>
              <a:latin typeface="Monotype Corsiva" pitchFamily="66" charset="0"/>
            </a:endParaRPr>
          </a:p>
          <a:p>
            <a:pPr algn="just">
              <a:lnSpc>
                <a:spcPct val="90000"/>
              </a:lnSpc>
            </a:pPr>
            <a:r>
              <a:rPr lang="en-US" b="1" dirty="0">
                <a:solidFill>
                  <a:srgbClr val="FF0000"/>
                </a:solidFill>
                <a:latin typeface="Monotype Corsiva" pitchFamily="66" charset="0"/>
              </a:rPr>
              <a:t>The immediate puerperium</a:t>
            </a:r>
            <a:r>
              <a:rPr lang="en-US" dirty="0">
                <a:latin typeface="Monotype Corsiva" pitchFamily="66" charset="0"/>
              </a:rPr>
              <a:t>, the first 24 hours after parturition; when acute post anesthetic or post delivery complications may occur.</a:t>
            </a:r>
          </a:p>
          <a:p>
            <a:pPr algn="just">
              <a:lnSpc>
                <a:spcPct val="90000"/>
              </a:lnSpc>
            </a:pPr>
            <a:endParaRPr lang="en-US" dirty="0">
              <a:latin typeface="Monotype Corsiva" pitchFamily="66" charset="0"/>
            </a:endParaRPr>
          </a:p>
          <a:p>
            <a:pPr algn="just">
              <a:lnSpc>
                <a:spcPct val="90000"/>
              </a:lnSpc>
            </a:pPr>
            <a:r>
              <a:rPr lang="en-US" b="1" dirty="0">
                <a:solidFill>
                  <a:srgbClr val="FF0000"/>
                </a:solidFill>
                <a:latin typeface="Monotype Corsiva" pitchFamily="66" charset="0"/>
              </a:rPr>
              <a:t>The early puerperium</a:t>
            </a:r>
            <a:r>
              <a:rPr lang="en-US" dirty="0">
                <a:latin typeface="Monotype Corsiva" pitchFamily="66" charset="0"/>
              </a:rPr>
              <a:t>, which extends until the first week post partum.</a:t>
            </a:r>
          </a:p>
          <a:p>
            <a:pPr algn="just">
              <a:lnSpc>
                <a:spcPct val="90000"/>
              </a:lnSpc>
            </a:pPr>
            <a:endParaRPr lang="en-US" dirty="0">
              <a:latin typeface="Monotype Corsiva" pitchFamily="66" charset="0"/>
            </a:endParaRPr>
          </a:p>
          <a:p>
            <a:pPr algn="just">
              <a:lnSpc>
                <a:spcPct val="90000"/>
              </a:lnSpc>
            </a:pPr>
            <a:r>
              <a:rPr lang="en-US" b="1" dirty="0">
                <a:solidFill>
                  <a:srgbClr val="FF0000"/>
                </a:solidFill>
                <a:latin typeface="Monotype Corsiva" pitchFamily="66" charset="0"/>
              </a:rPr>
              <a:t>The remote puerperium</a:t>
            </a:r>
            <a:r>
              <a:rPr lang="en-US" dirty="0">
                <a:latin typeface="Monotype Corsiva" pitchFamily="66" charset="0"/>
              </a:rPr>
              <a:t>, which includes the period of time required for involution of the genital organs through the sixth weeks postpartum.  </a:t>
            </a:r>
          </a:p>
          <a:p>
            <a:pPr algn="just"/>
            <a:endParaRPr lang="en-IN" dirty="0"/>
          </a:p>
          <a:p>
            <a:endParaRPr lang="en-US" dirty="0"/>
          </a:p>
        </p:txBody>
      </p:sp>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205360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dirty="0" smtClean="0">
                <a:solidFill>
                  <a:schemeClr val="tx1"/>
                </a:solidFill>
                <a:effectLst>
                  <a:outerShdw blurRad="38100" dist="38100" dir="2700000" algn="tl">
                    <a:srgbClr val="000000">
                      <a:alpha val="43137"/>
                    </a:srgbClr>
                  </a:outerShdw>
                </a:effectLst>
                <a:latin typeface="Monotype Corsiva" pitchFamily="66" charset="0"/>
              </a:rPr>
              <a:t>Involution of uterus</a:t>
            </a:r>
            <a:endParaRPr lang="en-US" sz="4800" u="sng" dirty="0">
              <a:solidFill>
                <a:schemeClr val="tx1"/>
              </a:solidFill>
              <a:effectLst>
                <a:outerShdw blurRad="38100" dist="38100" dir="2700000" algn="tl">
                  <a:srgbClr val="000000">
                    <a:alpha val="43137"/>
                  </a:srgbClr>
                </a:outerShdw>
              </a:effectLst>
              <a:latin typeface="Monotype Corsiva" pitchFamily="66" charset="0"/>
            </a:endParaRPr>
          </a:p>
        </p:txBody>
      </p:sp>
      <p:sp>
        <p:nvSpPr>
          <p:cNvPr id="3" name="Content Placeholder 2"/>
          <p:cNvSpPr>
            <a:spLocks noGrp="1"/>
          </p:cNvSpPr>
          <p:nvPr>
            <p:ph idx="1"/>
          </p:nvPr>
        </p:nvSpPr>
        <p:spPr>
          <a:xfrm>
            <a:off x="381000" y="1851818"/>
            <a:ext cx="8229600" cy="4525963"/>
          </a:xfrm>
        </p:spPr>
        <p:txBody>
          <a:bodyPr>
            <a:normAutofit/>
          </a:bodyPr>
          <a:lstStyle/>
          <a:p>
            <a:r>
              <a:rPr lang="en-US" sz="2800" dirty="0" smtClean="0">
                <a:solidFill>
                  <a:schemeClr val="tx1"/>
                </a:solidFill>
              </a:rPr>
              <a:t>Assessed by noting height of fundus above symphysis pubis</a:t>
            </a:r>
          </a:p>
          <a:p>
            <a:r>
              <a:rPr lang="en-US" sz="2800" dirty="0" smtClean="0">
                <a:solidFill>
                  <a:schemeClr val="tx1"/>
                </a:solidFill>
              </a:rPr>
              <a:t>Day after delivery: 12 cm above symphysis</a:t>
            </a:r>
          </a:p>
          <a:p>
            <a:r>
              <a:rPr lang="en-US" sz="2800" dirty="0" smtClean="0">
                <a:solidFill>
                  <a:schemeClr val="tx1"/>
                </a:solidFill>
              </a:rPr>
              <a:t>1cm decrease per day</a:t>
            </a:r>
          </a:p>
          <a:p>
            <a:r>
              <a:rPr lang="en-US" sz="2800" dirty="0" smtClean="0">
                <a:solidFill>
                  <a:schemeClr val="tx1"/>
                </a:solidFill>
              </a:rPr>
              <a:t>By end of 2</a:t>
            </a:r>
            <a:r>
              <a:rPr lang="en-US" sz="2800" baseline="30000" dirty="0" smtClean="0">
                <a:solidFill>
                  <a:schemeClr val="tx1"/>
                </a:solidFill>
              </a:rPr>
              <a:t>nd</a:t>
            </a:r>
            <a:r>
              <a:rPr lang="en-US" sz="2800" dirty="0" smtClean="0">
                <a:solidFill>
                  <a:schemeClr val="tx1"/>
                </a:solidFill>
              </a:rPr>
              <a:t> week: no longer </a:t>
            </a:r>
          </a:p>
          <a:p>
            <a:pPr marL="0" indent="0">
              <a:buNone/>
            </a:pPr>
            <a:r>
              <a:rPr lang="en-US" sz="2800" dirty="0">
                <a:solidFill>
                  <a:schemeClr val="tx1"/>
                </a:solidFill>
              </a:rPr>
              <a:t>	</a:t>
            </a:r>
            <a:r>
              <a:rPr lang="en-US" sz="2800" dirty="0" smtClean="0">
                <a:solidFill>
                  <a:schemeClr val="tx1"/>
                </a:solidFill>
              </a:rPr>
              <a:t>			palpable</a:t>
            </a:r>
          </a:p>
          <a:p>
            <a:pPr marL="0" indent="0">
              <a:buNone/>
            </a:pPr>
            <a:endParaRPr lang="en-US" sz="2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52407" y="4114800"/>
            <a:ext cx="3343956" cy="2550254"/>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69700592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r>
              <a:rPr lang="en-US" sz="4400" u="sng" dirty="0" smtClean="0">
                <a:solidFill>
                  <a:schemeClr val="tx1"/>
                </a:solidFill>
                <a:effectLst>
                  <a:outerShdw blurRad="38100" dist="38100" dir="2700000" algn="tl">
                    <a:srgbClr val="000000">
                      <a:alpha val="43137"/>
                    </a:srgbClr>
                  </a:outerShdw>
                </a:effectLst>
                <a:latin typeface="Monotype Corsiva" pitchFamily="66" charset="0"/>
              </a:rPr>
              <a:t>Care of bladder</a:t>
            </a:r>
            <a:endParaRPr lang="en-US" sz="4400" u="sng" dirty="0">
              <a:solidFill>
                <a:schemeClr val="tx1"/>
              </a:solidFill>
              <a:effectLst>
                <a:outerShdw blurRad="38100" dist="38100" dir="2700000" algn="tl">
                  <a:srgbClr val="000000">
                    <a:alpha val="43137"/>
                  </a:srgbClr>
                </a:outerShdw>
              </a:effectLst>
              <a:latin typeface="Monotype Corsiva" pitchFamily="66" charset="0"/>
            </a:endParaRPr>
          </a:p>
        </p:txBody>
      </p:sp>
      <p:sp>
        <p:nvSpPr>
          <p:cNvPr id="3" name="Content Placeholder 2"/>
          <p:cNvSpPr>
            <a:spLocks noGrp="1"/>
          </p:cNvSpPr>
          <p:nvPr>
            <p:ph idx="1"/>
          </p:nvPr>
        </p:nvSpPr>
        <p:spPr>
          <a:xfrm>
            <a:off x="228600" y="914400"/>
            <a:ext cx="8610600" cy="5562600"/>
          </a:xfrm>
        </p:spPr>
        <p:txBody>
          <a:bodyPr>
            <a:normAutofit/>
          </a:bodyPr>
          <a:lstStyle/>
          <a:p>
            <a:r>
              <a:rPr lang="en-US" sz="2800" dirty="0" smtClean="0">
                <a:solidFill>
                  <a:schemeClr val="tx1"/>
                </a:solidFill>
              </a:rPr>
              <a:t>Encouraged to void soon after delivery</a:t>
            </a:r>
          </a:p>
          <a:p>
            <a:r>
              <a:rPr lang="en-US" sz="2800" dirty="0" smtClean="0">
                <a:solidFill>
                  <a:schemeClr val="tx1"/>
                </a:solidFill>
              </a:rPr>
              <a:t>Doesn’t void within 6-8 hours : bladder </a:t>
            </a:r>
            <a:r>
              <a:rPr lang="en-US" sz="2800" dirty="0" err="1" smtClean="0">
                <a:solidFill>
                  <a:schemeClr val="tx1"/>
                </a:solidFill>
              </a:rPr>
              <a:t>atony</a:t>
            </a:r>
            <a:endParaRPr lang="en-US" sz="2800" dirty="0" smtClean="0">
              <a:solidFill>
                <a:schemeClr val="tx1"/>
              </a:solidFill>
            </a:endParaRPr>
          </a:p>
          <a:p>
            <a:r>
              <a:rPr lang="en-US" sz="2800" u="sng" dirty="0" smtClean="0">
                <a:solidFill>
                  <a:schemeClr val="tx1"/>
                </a:solidFill>
              </a:rPr>
              <a:t>Retention</a:t>
            </a:r>
            <a:r>
              <a:rPr lang="en-US" sz="2800" dirty="0" smtClean="0">
                <a:solidFill>
                  <a:schemeClr val="tx1"/>
                </a:solidFill>
              </a:rPr>
              <a:t> : common in early puerperium </a:t>
            </a:r>
            <a:r>
              <a:rPr lang="en-US" sz="2200" dirty="0" smtClean="0">
                <a:solidFill>
                  <a:schemeClr val="tx1"/>
                </a:solidFill>
              </a:rPr>
              <a:t>(esp. in epidural analgesia &amp; traumatic delivery with </a:t>
            </a:r>
            <a:r>
              <a:rPr lang="en-US" sz="2200" dirty="0" err="1" smtClean="0">
                <a:solidFill>
                  <a:schemeClr val="tx1"/>
                </a:solidFill>
              </a:rPr>
              <a:t>perineal</a:t>
            </a:r>
            <a:r>
              <a:rPr lang="en-US" sz="2200" dirty="0" smtClean="0">
                <a:solidFill>
                  <a:schemeClr val="tx1"/>
                </a:solidFill>
              </a:rPr>
              <a:t> lacerations)</a:t>
            </a:r>
          </a:p>
          <a:p>
            <a:pPr marL="0" indent="0">
              <a:buNone/>
            </a:pPr>
            <a:r>
              <a:rPr lang="en-US" sz="2200" dirty="0">
                <a:solidFill>
                  <a:schemeClr val="tx1"/>
                </a:solidFill>
              </a:rPr>
              <a:t>	</a:t>
            </a:r>
            <a:r>
              <a:rPr lang="en-US" sz="2200" dirty="0" smtClean="0">
                <a:solidFill>
                  <a:schemeClr val="tx1"/>
                </a:solidFill>
              </a:rPr>
              <a:t>	</a:t>
            </a:r>
            <a:r>
              <a:rPr lang="en-US" sz="2800" dirty="0" smtClean="0">
                <a:solidFill>
                  <a:schemeClr val="tx1"/>
                </a:solidFill>
              </a:rPr>
              <a:t>: vulvovaginal hematoma</a:t>
            </a:r>
          </a:p>
          <a:p>
            <a:pPr>
              <a:buFont typeface="Wingdings" pitchFamily="2" charset="2"/>
              <a:buChar char="Ø"/>
            </a:pPr>
            <a:r>
              <a:rPr lang="en-US" dirty="0" smtClean="0">
                <a:solidFill>
                  <a:schemeClr val="tx1"/>
                </a:solidFill>
              </a:rPr>
              <a:t>Uterine </a:t>
            </a:r>
            <a:r>
              <a:rPr lang="en-US" dirty="0" err="1" smtClean="0">
                <a:solidFill>
                  <a:schemeClr val="tx1"/>
                </a:solidFill>
              </a:rPr>
              <a:t>atony</a:t>
            </a:r>
            <a:r>
              <a:rPr lang="en-US" dirty="0" smtClean="0">
                <a:solidFill>
                  <a:schemeClr val="tx1"/>
                </a:solidFill>
              </a:rPr>
              <a:t>     hemorrhage</a:t>
            </a:r>
          </a:p>
          <a:p>
            <a:pPr>
              <a:buFont typeface="Wingdings" pitchFamily="2" charset="2"/>
              <a:buChar char="Ø"/>
            </a:pPr>
            <a:r>
              <a:rPr lang="en-US" dirty="0" smtClean="0">
                <a:solidFill>
                  <a:schemeClr val="tx1"/>
                </a:solidFill>
              </a:rPr>
              <a:t>Urinary infection</a:t>
            </a:r>
          </a:p>
          <a:p>
            <a:pPr>
              <a:buFont typeface="Wingdings" pitchFamily="2" charset="2"/>
              <a:buChar char="Ø"/>
            </a:pPr>
            <a:endParaRPr lang="en-US" dirty="0">
              <a:solidFill>
                <a:schemeClr val="tx1"/>
              </a:solidFill>
            </a:endParaRPr>
          </a:p>
          <a:p>
            <a:r>
              <a:rPr lang="en-US" sz="2800" dirty="0" smtClean="0">
                <a:solidFill>
                  <a:schemeClr val="tx1"/>
                </a:solidFill>
              </a:rPr>
              <a:t>Local analgesics </a:t>
            </a:r>
          </a:p>
          <a:p>
            <a:r>
              <a:rPr lang="en-US" sz="2800" dirty="0" smtClean="0">
                <a:solidFill>
                  <a:schemeClr val="tx1"/>
                </a:solidFill>
              </a:rPr>
              <a:t>Catheterization (for 24 hours) till tone restoration</a:t>
            </a:r>
          </a:p>
          <a:p>
            <a:pPr marL="0" indent="0">
              <a:buNone/>
            </a:pPr>
            <a:endParaRPr lang="en-US" sz="2800" dirty="0" smtClean="0">
              <a:solidFill>
                <a:schemeClr val="tx1"/>
              </a:solidFill>
            </a:endParaRPr>
          </a:p>
          <a:p>
            <a:pPr marL="0" indent="0">
              <a:buNone/>
            </a:pPr>
            <a:endParaRPr lang="en-US" sz="2200" dirty="0">
              <a:solidFill>
                <a:schemeClr val="tx1"/>
              </a:solidFill>
            </a:endParaRPr>
          </a:p>
        </p:txBody>
      </p:sp>
      <p:sp>
        <p:nvSpPr>
          <p:cNvPr id="4" name="Right Arrow 3"/>
          <p:cNvSpPr/>
          <p:nvPr/>
        </p:nvSpPr>
        <p:spPr>
          <a:xfrm>
            <a:off x="2315496" y="3441290"/>
            <a:ext cx="304800" cy="30480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317791134"/>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US" sz="4800" u="sng" dirty="0" smtClean="0">
                <a:solidFill>
                  <a:schemeClr val="tx1"/>
                </a:solidFill>
                <a:effectLst>
                  <a:outerShdw blurRad="38100" dist="38100" dir="2700000" algn="tl">
                    <a:srgbClr val="000000">
                      <a:alpha val="43137"/>
                    </a:srgbClr>
                  </a:outerShdw>
                </a:effectLst>
                <a:latin typeface="Monotype Corsiva" pitchFamily="66" charset="0"/>
              </a:rPr>
              <a:t>Care of bowels</a:t>
            </a:r>
            <a:endParaRPr lang="en-US" sz="4800" u="sng" dirty="0">
              <a:solidFill>
                <a:schemeClr val="tx1"/>
              </a:solidFill>
              <a:effectLst>
                <a:outerShdw blurRad="38100" dist="38100" dir="2700000" algn="tl">
                  <a:srgbClr val="000000">
                    <a:alpha val="43137"/>
                  </a:srgbClr>
                </a:outerShdw>
              </a:effectLst>
              <a:latin typeface="Monotype Corsiva" pitchFamily="66" charset="0"/>
            </a:endParaRPr>
          </a:p>
        </p:txBody>
      </p:sp>
      <p:sp>
        <p:nvSpPr>
          <p:cNvPr id="3" name="Content Placeholder 2"/>
          <p:cNvSpPr>
            <a:spLocks noGrp="1"/>
          </p:cNvSpPr>
          <p:nvPr>
            <p:ph idx="1"/>
          </p:nvPr>
        </p:nvSpPr>
        <p:spPr>
          <a:xfrm>
            <a:off x="228600" y="1676400"/>
            <a:ext cx="8229600" cy="4525963"/>
          </a:xfrm>
        </p:spPr>
        <p:txBody>
          <a:bodyPr>
            <a:normAutofit/>
          </a:bodyPr>
          <a:lstStyle/>
          <a:p>
            <a:r>
              <a:rPr lang="en-US" sz="3200" dirty="0" smtClean="0">
                <a:solidFill>
                  <a:schemeClr val="tx1"/>
                </a:solidFill>
              </a:rPr>
              <a:t>Constipation </a:t>
            </a:r>
          </a:p>
          <a:p>
            <a:r>
              <a:rPr lang="en-US" sz="3200" dirty="0" smtClean="0">
                <a:solidFill>
                  <a:schemeClr val="tx1"/>
                </a:solidFill>
              </a:rPr>
              <a:t>Increase fluid intake &amp; roughage </a:t>
            </a:r>
          </a:p>
          <a:p>
            <a:r>
              <a:rPr lang="en-US" sz="3200" dirty="0" smtClean="0">
                <a:solidFill>
                  <a:schemeClr val="tx1"/>
                </a:solidFill>
              </a:rPr>
              <a:t>Prescription of mild laxatives </a:t>
            </a:r>
            <a:endParaRPr lang="en-US" sz="3200"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32430" y="3962400"/>
            <a:ext cx="3687746" cy="276225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54891394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r>
              <a:rPr lang="en-US" sz="4800" u="sng" dirty="0" smtClean="0">
                <a:solidFill>
                  <a:schemeClr val="tx1"/>
                </a:solidFill>
                <a:latin typeface="Monotype Corsiva" pitchFamily="66" charset="0"/>
              </a:rPr>
              <a:t>Diet </a:t>
            </a:r>
            <a:endParaRPr lang="en-US" sz="4800" u="sng" dirty="0">
              <a:solidFill>
                <a:schemeClr val="tx1"/>
              </a:solidFill>
              <a:latin typeface="Monotype Corsiva" pitchFamily="66" charset="0"/>
            </a:endParaRPr>
          </a:p>
        </p:txBody>
      </p:sp>
      <p:sp>
        <p:nvSpPr>
          <p:cNvPr id="3" name="Content Placeholder 2"/>
          <p:cNvSpPr>
            <a:spLocks noGrp="1"/>
          </p:cNvSpPr>
          <p:nvPr>
            <p:ph idx="1"/>
          </p:nvPr>
        </p:nvSpPr>
        <p:spPr>
          <a:xfrm>
            <a:off x="228600" y="990600"/>
            <a:ext cx="8229600" cy="4525963"/>
          </a:xfrm>
        </p:spPr>
        <p:txBody>
          <a:bodyPr>
            <a:normAutofit/>
          </a:bodyPr>
          <a:lstStyle/>
          <a:p>
            <a:r>
              <a:rPr lang="en-US" sz="2800" dirty="0" smtClean="0">
                <a:solidFill>
                  <a:schemeClr val="tx1"/>
                </a:solidFill>
              </a:rPr>
              <a:t>Immediately start normal diet</a:t>
            </a:r>
          </a:p>
          <a:p>
            <a:r>
              <a:rPr lang="en-US" sz="2800" dirty="0" smtClean="0">
                <a:solidFill>
                  <a:schemeClr val="tx1"/>
                </a:solidFill>
              </a:rPr>
              <a:t>Plenty of fluids &amp; milk daily : lactation</a:t>
            </a:r>
          </a:p>
          <a:p>
            <a:r>
              <a:rPr lang="en-US" sz="2800" dirty="0" smtClean="0">
                <a:solidFill>
                  <a:schemeClr val="tx1"/>
                </a:solidFill>
              </a:rPr>
              <a:t>    Calorie &amp; protein intake</a:t>
            </a:r>
          </a:p>
          <a:p>
            <a:r>
              <a:rPr lang="en-US" sz="2800" dirty="0" smtClean="0">
                <a:solidFill>
                  <a:schemeClr val="tx1"/>
                </a:solidFill>
              </a:rPr>
              <a:t>Additional daily requirement: 500kcal &amp; 25g proteins</a:t>
            </a:r>
          </a:p>
          <a:p>
            <a:r>
              <a:rPr lang="en-US" sz="2800" dirty="0" smtClean="0">
                <a:solidFill>
                  <a:schemeClr val="tx1"/>
                </a:solidFill>
              </a:rPr>
              <a:t>Fresh fruits &amp; green leafy veg : vitamins</a:t>
            </a:r>
          </a:p>
          <a:p>
            <a:r>
              <a:rPr lang="en-US" sz="2800" dirty="0" smtClean="0">
                <a:solidFill>
                  <a:schemeClr val="tx1"/>
                </a:solidFill>
              </a:rPr>
              <a:t>Iron: continued for 3 months / whole lactating period</a:t>
            </a:r>
          </a:p>
          <a:p>
            <a:endParaRPr lang="en-US" sz="2800" dirty="0">
              <a:solidFill>
                <a:schemeClr val="tx1"/>
              </a:solidFill>
            </a:endParaRPr>
          </a:p>
        </p:txBody>
      </p:sp>
      <p:sp>
        <p:nvSpPr>
          <p:cNvPr id="4" name="Up Arrow 3"/>
          <p:cNvSpPr/>
          <p:nvPr/>
        </p:nvSpPr>
        <p:spPr>
          <a:xfrm>
            <a:off x="571500" y="1997448"/>
            <a:ext cx="381000"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73825" y="4155204"/>
            <a:ext cx="4057885" cy="2700338"/>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004204537"/>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143000"/>
          </a:xfrm>
        </p:spPr>
        <p:txBody>
          <a:bodyPr>
            <a:normAutofit/>
          </a:bodyPr>
          <a:lstStyle/>
          <a:p>
            <a:r>
              <a:rPr lang="en-US" sz="4800" u="sng" dirty="0" smtClean="0">
                <a:solidFill>
                  <a:schemeClr val="tx1"/>
                </a:solidFill>
                <a:latin typeface="Monotype Corsiva" pitchFamily="66" charset="0"/>
              </a:rPr>
              <a:t>Care of perineum</a:t>
            </a:r>
            <a:endParaRPr lang="en-US" sz="4800" u="sng" dirty="0">
              <a:solidFill>
                <a:schemeClr val="tx1"/>
              </a:solidFill>
              <a:latin typeface="Monotype Corsiva" pitchFamily="66" charset="0"/>
            </a:endParaRPr>
          </a:p>
        </p:txBody>
      </p:sp>
      <p:sp>
        <p:nvSpPr>
          <p:cNvPr id="3" name="Content Placeholder 2"/>
          <p:cNvSpPr>
            <a:spLocks noGrp="1"/>
          </p:cNvSpPr>
          <p:nvPr>
            <p:ph idx="1"/>
          </p:nvPr>
        </p:nvSpPr>
        <p:spPr>
          <a:xfrm>
            <a:off x="228600" y="914400"/>
            <a:ext cx="8229600" cy="4525963"/>
          </a:xfrm>
        </p:spPr>
        <p:txBody>
          <a:bodyPr>
            <a:normAutofit/>
          </a:bodyPr>
          <a:lstStyle/>
          <a:p>
            <a:r>
              <a:rPr lang="en-US" sz="2800" dirty="0" smtClean="0">
                <a:solidFill>
                  <a:schemeClr val="tx1"/>
                </a:solidFill>
              </a:rPr>
              <a:t>Regular antiseptic cleaning of episiotomy wound</a:t>
            </a:r>
          </a:p>
          <a:p>
            <a:r>
              <a:rPr lang="en-US" sz="2800" dirty="0" smtClean="0">
                <a:solidFill>
                  <a:schemeClr val="tx1"/>
                </a:solidFill>
              </a:rPr>
              <a:t>Wash with warm water &amp; use sterile pads</a:t>
            </a:r>
          </a:p>
          <a:p>
            <a:r>
              <a:rPr lang="en-US" sz="2800" dirty="0" smtClean="0">
                <a:solidFill>
                  <a:schemeClr val="tx1"/>
                </a:solidFill>
              </a:rPr>
              <a:t>Analgesics </a:t>
            </a:r>
          </a:p>
          <a:p>
            <a:r>
              <a:rPr lang="en-US" sz="2800" dirty="0" smtClean="0">
                <a:solidFill>
                  <a:schemeClr val="tx1"/>
                </a:solidFill>
              </a:rPr>
              <a:t>Severe pain: hematoma</a:t>
            </a:r>
          </a:p>
          <a:p>
            <a:r>
              <a:rPr lang="en-US" sz="2800" dirty="0" smtClean="0">
                <a:solidFill>
                  <a:schemeClr val="tx1"/>
                </a:solidFill>
              </a:rPr>
              <a:t>Infection : antibiotics</a:t>
            </a:r>
          </a:p>
          <a:p>
            <a:r>
              <a:rPr lang="en-US" sz="2800" dirty="0" smtClean="0">
                <a:solidFill>
                  <a:schemeClr val="tx1"/>
                </a:solidFill>
              </a:rPr>
              <a:t>Episiotomy wound: healed by 3 weeks</a:t>
            </a:r>
            <a:endParaRPr lang="en-US" sz="2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3716256"/>
            <a:ext cx="2305050" cy="3022438"/>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49151127"/>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r>
              <a:rPr lang="en-US" sz="4800" u="sng" dirty="0" smtClean="0">
                <a:solidFill>
                  <a:schemeClr val="tx1"/>
                </a:solidFill>
                <a:effectLst>
                  <a:outerShdw blurRad="38100" dist="38100" dir="2700000" algn="tl">
                    <a:srgbClr val="000000">
                      <a:alpha val="43137"/>
                    </a:srgbClr>
                  </a:outerShdw>
                </a:effectLst>
                <a:latin typeface="Monotype Corsiva" pitchFamily="66" charset="0"/>
              </a:rPr>
              <a:t>Sleep &amp; rest</a:t>
            </a:r>
            <a:endParaRPr lang="en-US" sz="4800" u="sng" dirty="0">
              <a:solidFill>
                <a:schemeClr val="tx1"/>
              </a:solidFill>
              <a:effectLst>
                <a:outerShdw blurRad="38100" dist="38100" dir="2700000" algn="tl">
                  <a:srgbClr val="000000">
                    <a:alpha val="43137"/>
                  </a:srgbClr>
                </a:outerShdw>
              </a:effectLst>
              <a:latin typeface="Monotype Corsiva" pitchFamily="66" charset="0"/>
            </a:endParaRPr>
          </a:p>
        </p:txBody>
      </p:sp>
      <p:sp>
        <p:nvSpPr>
          <p:cNvPr id="3" name="Content Placeholder 2"/>
          <p:cNvSpPr>
            <a:spLocks noGrp="1"/>
          </p:cNvSpPr>
          <p:nvPr>
            <p:ph idx="1"/>
          </p:nvPr>
        </p:nvSpPr>
        <p:spPr>
          <a:xfrm>
            <a:off x="228600" y="914400"/>
            <a:ext cx="8229600" cy="4525963"/>
          </a:xfrm>
        </p:spPr>
        <p:txBody>
          <a:bodyPr>
            <a:normAutofit/>
          </a:bodyPr>
          <a:lstStyle/>
          <a:p>
            <a:r>
              <a:rPr lang="en-US" sz="2800" dirty="0" smtClean="0">
                <a:solidFill>
                  <a:schemeClr val="tx1"/>
                </a:solidFill>
              </a:rPr>
              <a:t>Must be adequate,  </a:t>
            </a:r>
          </a:p>
          <a:p>
            <a:r>
              <a:rPr lang="en-US" sz="2800" i="1" dirty="0" smtClean="0">
                <a:solidFill>
                  <a:schemeClr val="tx1"/>
                </a:solidFill>
              </a:rPr>
              <a:t>Rooming in</a:t>
            </a:r>
            <a:r>
              <a:rPr lang="en-US" sz="2800" dirty="0" smtClean="0">
                <a:solidFill>
                  <a:schemeClr val="tx1"/>
                </a:solidFill>
              </a:rPr>
              <a:t> : baby on mother’s cot</a:t>
            </a:r>
          </a:p>
          <a:p>
            <a:endParaRPr lang="en-US" sz="2800" dirty="0">
              <a:solidFill>
                <a:schemeClr val="tx1"/>
              </a:solidFill>
            </a:endParaRPr>
          </a:p>
          <a:p>
            <a:pPr marL="0" indent="0">
              <a:buNone/>
            </a:pPr>
            <a:r>
              <a:rPr lang="en-US" sz="4800" u="sng" dirty="0" smtClean="0">
                <a:solidFill>
                  <a:schemeClr val="tx1"/>
                </a:solidFill>
                <a:effectLst>
                  <a:outerShdw blurRad="38100" dist="38100" dir="2700000" algn="tl">
                    <a:srgbClr val="000000">
                      <a:alpha val="43137"/>
                    </a:srgbClr>
                  </a:outerShdw>
                </a:effectLst>
                <a:latin typeface="Monotype Corsiva" pitchFamily="66" charset="0"/>
              </a:rPr>
              <a:t>Early ambulation</a:t>
            </a:r>
          </a:p>
          <a:p>
            <a:r>
              <a:rPr lang="en-US" sz="2800" dirty="0" smtClean="0">
                <a:solidFill>
                  <a:schemeClr val="tx1"/>
                </a:solidFill>
                <a:effectLst>
                  <a:outerShdw blurRad="38100" dist="38100" dir="2700000" algn="tl">
                    <a:srgbClr val="000000">
                      <a:alpha val="43137"/>
                    </a:srgbClr>
                  </a:outerShdw>
                </a:effectLst>
                <a:latin typeface="+mj-lt"/>
              </a:rPr>
              <a:t>   Venous thrombosis &amp;</a:t>
            </a:r>
            <a:r>
              <a:rPr lang="en-US" sz="2800" dirty="0" smtClean="0">
                <a:solidFill>
                  <a:schemeClr val="tx1"/>
                </a:solidFill>
                <a:latin typeface="+mj-lt"/>
              </a:rPr>
              <a:t> embolism</a:t>
            </a:r>
          </a:p>
        </p:txBody>
      </p:sp>
      <p:sp>
        <p:nvSpPr>
          <p:cNvPr id="5" name="Down Arrow 4"/>
          <p:cNvSpPr/>
          <p:nvPr/>
        </p:nvSpPr>
        <p:spPr>
          <a:xfrm>
            <a:off x="457200" y="34290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00600" y="3778858"/>
            <a:ext cx="4100513" cy="2850542"/>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11142017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r>
              <a:rPr lang="en-US" sz="4800" u="sng" dirty="0" smtClean="0">
                <a:solidFill>
                  <a:schemeClr val="tx1"/>
                </a:solidFill>
                <a:latin typeface="Monotype Corsiva" pitchFamily="66" charset="0"/>
              </a:rPr>
              <a:t>Care of breast</a:t>
            </a:r>
            <a:endParaRPr lang="en-US" sz="4800" u="sng" dirty="0">
              <a:solidFill>
                <a:schemeClr val="tx1"/>
              </a:solidFill>
              <a:latin typeface="Monotype Corsiva" pitchFamily="66" charset="0"/>
            </a:endParaRPr>
          </a:p>
        </p:txBody>
      </p:sp>
      <p:sp>
        <p:nvSpPr>
          <p:cNvPr id="3" name="Content Placeholder 2"/>
          <p:cNvSpPr>
            <a:spLocks noGrp="1"/>
          </p:cNvSpPr>
          <p:nvPr>
            <p:ph idx="1"/>
          </p:nvPr>
        </p:nvSpPr>
        <p:spPr>
          <a:xfrm>
            <a:off x="152400" y="1401097"/>
            <a:ext cx="8534400" cy="5486400"/>
          </a:xfrm>
        </p:spPr>
        <p:txBody>
          <a:bodyPr>
            <a:normAutofit/>
          </a:bodyPr>
          <a:lstStyle/>
          <a:p>
            <a:r>
              <a:rPr lang="en-US" sz="2800" dirty="0" smtClean="0">
                <a:solidFill>
                  <a:schemeClr val="tx1"/>
                </a:solidFill>
              </a:rPr>
              <a:t>Baby breast fed as soon as possible</a:t>
            </a:r>
          </a:p>
          <a:p>
            <a:r>
              <a:rPr lang="en-US" sz="2800" dirty="0" smtClean="0">
                <a:solidFill>
                  <a:schemeClr val="tx1"/>
                </a:solidFill>
              </a:rPr>
              <a:t>No frequent &amp; early feeding       engorged &amp; painful</a:t>
            </a:r>
          </a:p>
          <a:p>
            <a:r>
              <a:rPr lang="en-US" sz="2800" dirty="0" smtClean="0">
                <a:solidFill>
                  <a:schemeClr val="tx1"/>
                </a:solidFill>
              </a:rPr>
              <a:t>Correct positioning &amp;clean nipples</a:t>
            </a:r>
          </a:p>
          <a:p>
            <a:r>
              <a:rPr lang="en-US" sz="2800" dirty="0" smtClean="0">
                <a:solidFill>
                  <a:schemeClr val="tx1"/>
                </a:solidFill>
              </a:rPr>
              <a:t>Draw out retracted nipples</a:t>
            </a:r>
          </a:p>
          <a:p>
            <a:r>
              <a:rPr lang="en-US" sz="2800" dirty="0" smtClean="0">
                <a:solidFill>
                  <a:schemeClr val="tx1"/>
                </a:solidFill>
              </a:rPr>
              <a:t>Cracked nipples: painful</a:t>
            </a:r>
          </a:p>
          <a:p>
            <a:pPr marL="0" indent="0">
              <a:buNone/>
            </a:pPr>
            <a:r>
              <a:rPr lang="en-US" sz="2800" dirty="0">
                <a:solidFill>
                  <a:schemeClr val="tx1"/>
                </a:solidFill>
              </a:rPr>
              <a:t>	</a:t>
            </a:r>
            <a:r>
              <a:rPr lang="en-US" sz="2800" dirty="0" smtClean="0">
                <a:solidFill>
                  <a:schemeClr val="tx1"/>
                </a:solidFill>
              </a:rPr>
              <a:t>: emollient creams after feeds</a:t>
            </a:r>
            <a:endParaRPr lang="en-US" sz="2800" dirty="0">
              <a:solidFill>
                <a:schemeClr val="tx1"/>
              </a:solidFill>
            </a:endParaRPr>
          </a:p>
        </p:txBody>
      </p:sp>
      <p:sp>
        <p:nvSpPr>
          <p:cNvPr id="4" name="Right Arrow 3"/>
          <p:cNvSpPr/>
          <p:nvPr/>
        </p:nvSpPr>
        <p:spPr>
          <a:xfrm>
            <a:off x="4811661" y="2057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43600" y="2578100"/>
            <a:ext cx="3200400" cy="4074583"/>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123673383"/>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r>
              <a:rPr lang="en-US" sz="4800" u="sng" dirty="0" smtClean="0">
                <a:solidFill>
                  <a:schemeClr val="tx1"/>
                </a:solidFill>
                <a:latin typeface="Monotype Corsiva" pitchFamily="66" charset="0"/>
              </a:rPr>
              <a:t>Discomfor</a:t>
            </a:r>
            <a:r>
              <a:rPr lang="en-US" sz="4800" u="sng" dirty="0">
                <a:solidFill>
                  <a:schemeClr val="tx1"/>
                </a:solidFill>
                <a:latin typeface="Monotype Corsiva" pitchFamily="66" charset="0"/>
              </a:rPr>
              <a:t>t</a:t>
            </a:r>
          </a:p>
        </p:txBody>
      </p:sp>
      <p:sp>
        <p:nvSpPr>
          <p:cNvPr id="3" name="Content Placeholder 2"/>
          <p:cNvSpPr>
            <a:spLocks noGrp="1"/>
          </p:cNvSpPr>
          <p:nvPr>
            <p:ph idx="1"/>
          </p:nvPr>
        </p:nvSpPr>
        <p:spPr>
          <a:xfrm>
            <a:off x="152400" y="1600200"/>
            <a:ext cx="8610600" cy="5638800"/>
          </a:xfrm>
        </p:spPr>
        <p:txBody>
          <a:bodyPr>
            <a:normAutofit/>
          </a:bodyPr>
          <a:lstStyle/>
          <a:p>
            <a:r>
              <a:rPr lang="en-US" sz="2800" dirty="0" smtClean="0">
                <a:solidFill>
                  <a:schemeClr val="tx1"/>
                </a:solidFill>
              </a:rPr>
              <a:t>Episiotomy &amp; </a:t>
            </a:r>
            <a:r>
              <a:rPr lang="en-US" sz="2800" dirty="0" err="1" smtClean="0">
                <a:solidFill>
                  <a:schemeClr val="tx1"/>
                </a:solidFill>
              </a:rPr>
              <a:t>perineal</a:t>
            </a:r>
            <a:r>
              <a:rPr lang="en-US" sz="2800" dirty="0" smtClean="0">
                <a:solidFill>
                  <a:schemeClr val="tx1"/>
                </a:solidFill>
              </a:rPr>
              <a:t> lacerations, breast engorgement &amp; after pains ( uterine contraction )</a:t>
            </a:r>
          </a:p>
          <a:p>
            <a:r>
              <a:rPr lang="en-US" sz="2800" dirty="0" smtClean="0">
                <a:solidFill>
                  <a:schemeClr val="tx1"/>
                </a:solidFill>
              </a:rPr>
              <a:t>Caesarean section: pain at incision site, post spinal headache</a:t>
            </a:r>
          </a:p>
          <a:p>
            <a:r>
              <a:rPr lang="en-US" sz="2800" dirty="0" smtClean="0">
                <a:solidFill>
                  <a:schemeClr val="tx1"/>
                </a:solidFill>
              </a:rPr>
              <a:t>Analgesics </a:t>
            </a:r>
            <a:endParaRPr lang="en-US" sz="2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86400" y="3109639"/>
            <a:ext cx="3477356" cy="3610249"/>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71695692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r>
              <a:rPr lang="en-US" sz="4800" u="sng" dirty="0" smtClean="0">
                <a:solidFill>
                  <a:schemeClr val="tx1"/>
                </a:solidFill>
                <a:latin typeface="Monotype Corsiva" pitchFamily="66" charset="0"/>
              </a:rPr>
              <a:t>Mood changes</a:t>
            </a:r>
            <a:endParaRPr lang="en-US" sz="4800" u="sng" dirty="0">
              <a:solidFill>
                <a:schemeClr val="tx1"/>
              </a:solidFill>
              <a:latin typeface="Monotype Corsiva" pitchFamily="66" charset="0"/>
            </a:endParaRPr>
          </a:p>
        </p:txBody>
      </p:sp>
      <p:sp>
        <p:nvSpPr>
          <p:cNvPr id="3" name="Content Placeholder 2"/>
          <p:cNvSpPr>
            <a:spLocks noGrp="1"/>
          </p:cNvSpPr>
          <p:nvPr>
            <p:ph idx="1"/>
          </p:nvPr>
        </p:nvSpPr>
        <p:spPr>
          <a:xfrm>
            <a:off x="228600" y="914400"/>
            <a:ext cx="8686800" cy="5638800"/>
          </a:xfrm>
        </p:spPr>
        <p:txBody>
          <a:bodyPr/>
          <a:lstStyle/>
          <a:p>
            <a:r>
              <a:rPr lang="en-US" sz="2800" dirty="0" smtClean="0">
                <a:solidFill>
                  <a:schemeClr val="tx1"/>
                </a:solidFill>
              </a:rPr>
              <a:t>Common in early puerperium : </a:t>
            </a:r>
            <a:r>
              <a:rPr lang="en-US" sz="2800" i="1" dirty="0" smtClean="0">
                <a:solidFill>
                  <a:schemeClr val="accent2"/>
                </a:solidFill>
              </a:rPr>
              <a:t>postpartum blues</a:t>
            </a:r>
          </a:p>
          <a:p>
            <a:r>
              <a:rPr lang="en-US" sz="2800" dirty="0" smtClean="0">
                <a:solidFill>
                  <a:schemeClr val="tx1"/>
                </a:solidFill>
              </a:rPr>
              <a:t>Reassurance &amp; support </a:t>
            </a:r>
          </a:p>
          <a:p>
            <a:pPr marL="0" indent="0">
              <a:buNone/>
            </a:pPr>
            <a:endParaRPr lang="en-US" sz="2800" dirty="0" smtClean="0">
              <a:solidFill>
                <a:schemeClr val="tx1"/>
              </a:solidFill>
            </a:endParaRPr>
          </a:p>
          <a:p>
            <a:pPr marL="0" indent="0">
              <a:buNone/>
            </a:pPr>
            <a:r>
              <a:rPr lang="en-US" sz="4800" u="sng" dirty="0" smtClean="0">
                <a:solidFill>
                  <a:schemeClr val="tx1"/>
                </a:solidFill>
                <a:effectLst>
                  <a:outerShdw blurRad="38100" dist="38100" dir="2700000" algn="tl">
                    <a:srgbClr val="000000">
                      <a:alpha val="43137"/>
                    </a:srgbClr>
                  </a:outerShdw>
                </a:effectLst>
                <a:latin typeface="Monotype Corsiva" pitchFamily="66" charset="0"/>
              </a:rPr>
              <a:t>Hospital stay</a:t>
            </a:r>
          </a:p>
          <a:p>
            <a:pPr>
              <a:buFont typeface="Wingdings" pitchFamily="2" charset="2"/>
              <a:buChar char="§"/>
            </a:pPr>
            <a:r>
              <a:rPr lang="en-US" sz="2800" dirty="0" smtClean="0">
                <a:solidFill>
                  <a:schemeClr val="tx1"/>
                </a:solidFill>
                <a:effectLst>
                  <a:outerShdw blurRad="38100" dist="38100" dir="2700000" algn="tl">
                    <a:srgbClr val="000000">
                      <a:alpha val="43137"/>
                    </a:srgbClr>
                  </a:outerShdw>
                </a:effectLst>
                <a:latin typeface="+mj-lt"/>
              </a:rPr>
              <a:t>Vaginal delivery: after 48hrs</a:t>
            </a:r>
          </a:p>
          <a:p>
            <a:pPr>
              <a:buFont typeface="Wingdings" pitchFamily="2" charset="2"/>
              <a:buChar char="§"/>
            </a:pPr>
            <a:r>
              <a:rPr lang="en-US" sz="2800" dirty="0" smtClean="0">
                <a:solidFill>
                  <a:schemeClr val="tx1"/>
                </a:solidFill>
                <a:effectLst>
                  <a:outerShdw blurRad="38100" dist="38100" dir="2700000" algn="tl">
                    <a:srgbClr val="000000">
                      <a:alpha val="43137"/>
                    </a:srgbClr>
                  </a:outerShdw>
                </a:effectLst>
                <a:latin typeface="+mj-lt"/>
              </a:rPr>
              <a:t>Caesarian section : 4-5 days</a:t>
            </a:r>
            <a:endParaRPr lang="en-US" sz="2800" dirty="0">
              <a:solidFill>
                <a:schemeClr val="tx1"/>
              </a:solidFill>
              <a:effectLst>
                <a:outerShdw blurRad="38100" dist="38100" dir="2700000" algn="tl">
                  <a:srgbClr val="000000">
                    <a:alpha val="43137"/>
                  </a:srgbClr>
                </a:outerShdw>
              </a:effectLst>
              <a:latin typeface="+mj-lt"/>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48400" y="3429295"/>
            <a:ext cx="2781300" cy="3226308"/>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389631260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normAutofit/>
          </a:bodyPr>
          <a:lstStyle/>
          <a:p>
            <a:r>
              <a:rPr lang="en-US" sz="4800" u="sng" dirty="0" smtClean="0">
                <a:solidFill>
                  <a:schemeClr val="tx1"/>
                </a:solidFill>
                <a:effectLst>
                  <a:outerShdw blurRad="38100" dist="38100" dir="2700000" algn="tl">
                    <a:srgbClr val="000000">
                      <a:alpha val="43137"/>
                    </a:srgbClr>
                  </a:outerShdw>
                </a:effectLst>
                <a:latin typeface="Monotype Corsiva" pitchFamily="66" charset="0"/>
              </a:rPr>
              <a:t>Advice on Discharge</a:t>
            </a:r>
            <a:endParaRPr lang="en-US" sz="4800" u="sng" dirty="0">
              <a:solidFill>
                <a:schemeClr val="tx1"/>
              </a:solidFill>
              <a:effectLst>
                <a:outerShdw blurRad="38100" dist="38100" dir="2700000" algn="tl">
                  <a:srgbClr val="000000">
                    <a:alpha val="43137"/>
                  </a:srgbClr>
                </a:outerShdw>
              </a:effectLst>
              <a:latin typeface="Monotype Corsiva" pitchFamily="66" charset="0"/>
            </a:endParaRPr>
          </a:p>
        </p:txBody>
      </p:sp>
      <p:sp>
        <p:nvSpPr>
          <p:cNvPr id="3" name="Content Placeholder 2"/>
          <p:cNvSpPr>
            <a:spLocks noGrp="1"/>
          </p:cNvSpPr>
          <p:nvPr>
            <p:ph idx="1"/>
          </p:nvPr>
        </p:nvSpPr>
        <p:spPr>
          <a:xfrm>
            <a:off x="304800" y="1143000"/>
            <a:ext cx="8382000" cy="5257800"/>
          </a:xfrm>
        </p:spPr>
        <p:txBody>
          <a:bodyPr>
            <a:normAutofit/>
          </a:bodyPr>
          <a:lstStyle/>
          <a:p>
            <a:pPr marL="514350" indent="-514350">
              <a:buAutoNum type="arabicPeriod"/>
            </a:pPr>
            <a:r>
              <a:rPr lang="en-US" sz="3200" b="1" dirty="0" smtClean="0">
                <a:solidFill>
                  <a:srgbClr val="92D050"/>
                </a:solidFill>
                <a:latin typeface="Andalus" pitchFamily="18" charset="-78"/>
                <a:cs typeface="Andalus" pitchFamily="18" charset="-78"/>
              </a:rPr>
              <a:t>Immunization of mother</a:t>
            </a:r>
          </a:p>
          <a:p>
            <a:pPr>
              <a:buFont typeface="Wingdings" pitchFamily="2" charset="2"/>
              <a:buChar char="Ø"/>
            </a:pPr>
            <a:r>
              <a:rPr lang="en-US" sz="2800" dirty="0" smtClean="0">
                <a:solidFill>
                  <a:schemeClr val="tx1"/>
                </a:solidFill>
                <a:latin typeface="+mj-lt"/>
                <a:cs typeface="Andalus" pitchFamily="18" charset="-78"/>
              </a:rPr>
              <a:t>Anti-D </a:t>
            </a:r>
            <a:r>
              <a:rPr lang="en-US" sz="2800" dirty="0" err="1" smtClean="0">
                <a:solidFill>
                  <a:schemeClr val="tx1"/>
                </a:solidFill>
                <a:latin typeface="+mj-lt"/>
                <a:cs typeface="Andalus" pitchFamily="18" charset="-78"/>
              </a:rPr>
              <a:t>IgG</a:t>
            </a:r>
            <a:r>
              <a:rPr lang="en-US" sz="2800" dirty="0" smtClean="0">
                <a:solidFill>
                  <a:schemeClr val="tx1"/>
                </a:solidFill>
                <a:latin typeface="+mj-lt"/>
                <a:cs typeface="Andalus" pitchFamily="18" charset="-78"/>
              </a:rPr>
              <a:t> within 72hrs</a:t>
            </a:r>
          </a:p>
          <a:p>
            <a:pPr>
              <a:buFont typeface="Wingdings" pitchFamily="2" charset="2"/>
              <a:buChar char="Ø"/>
            </a:pPr>
            <a:r>
              <a:rPr lang="en-US" sz="2800" dirty="0" smtClean="0">
                <a:solidFill>
                  <a:schemeClr val="tx1"/>
                </a:solidFill>
                <a:latin typeface="+mj-lt"/>
                <a:cs typeface="Andalus" pitchFamily="18" charset="-78"/>
              </a:rPr>
              <a:t>Rubella vaccine / MMR</a:t>
            </a:r>
          </a:p>
          <a:p>
            <a:pPr>
              <a:buFont typeface="Wingdings" pitchFamily="2" charset="2"/>
              <a:buChar char="Ø"/>
            </a:pPr>
            <a:endParaRPr lang="en-US" sz="2800" dirty="0">
              <a:latin typeface="+mj-lt"/>
              <a:cs typeface="Andalus" pitchFamily="18" charset="-78"/>
            </a:endParaRPr>
          </a:p>
          <a:p>
            <a:pPr marL="0" indent="0">
              <a:buNone/>
            </a:pPr>
            <a:r>
              <a:rPr lang="en-US" sz="3200" b="1" dirty="0" smtClean="0">
                <a:solidFill>
                  <a:srgbClr val="92D050"/>
                </a:solidFill>
                <a:latin typeface="Andalus" pitchFamily="18" charset="-78"/>
                <a:cs typeface="Andalus" pitchFamily="18" charset="-78"/>
              </a:rPr>
              <a:t>2. Contraception </a:t>
            </a:r>
          </a:p>
          <a:p>
            <a:pPr>
              <a:buFont typeface="Wingdings" pitchFamily="2" charset="2"/>
              <a:buChar char="Ø"/>
            </a:pPr>
            <a:r>
              <a:rPr lang="en-US" sz="2800" dirty="0" smtClean="0">
                <a:solidFill>
                  <a:schemeClr val="tx1"/>
                </a:solidFill>
                <a:latin typeface="+mj-lt"/>
                <a:cs typeface="Andalus" pitchFamily="18" charset="-78"/>
              </a:rPr>
              <a:t>Post partum sterilization</a:t>
            </a:r>
          </a:p>
          <a:p>
            <a:pPr>
              <a:buFont typeface="Wingdings" pitchFamily="2" charset="2"/>
              <a:buChar char="Ø"/>
            </a:pPr>
            <a:r>
              <a:rPr lang="en-US" sz="2800" dirty="0" smtClean="0">
                <a:solidFill>
                  <a:schemeClr val="tx1"/>
                </a:solidFill>
                <a:latin typeface="+mj-lt"/>
                <a:cs typeface="Andalus" pitchFamily="18" charset="-78"/>
              </a:rPr>
              <a:t>Interval sterilization </a:t>
            </a:r>
          </a:p>
          <a:p>
            <a:pPr>
              <a:buFont typeface="Wingdings" pitchFamily="2" charset="2"/>
              <a:buChar char="Ø"/>
            </a:pPr>
            <a:r>
              <a:rPr lang="en-US" sz="2800" dirty="0" smtClean="0">
                <a:solidFill>
                  <a:schemeClr val="tx1"/>
                </a:solidFill>
                <a:latin typeface="+mj-lt"/>
                <a:cs typeface="Andalus" pitchFamily="18" charset="-78"/>
              </a:rPr>
              <a:t>Counseling </a:t>
            </a:r>
          </a:p>
          <a:p>
            <a:pPr marL="0" indent="0">
              <a:buNone/>
            </a:pPr>
            <a:endParaRPr lang="en-US" sz="2800" dirty="0">
              <a:solidFill>
                <a:srgbClr val="92D050"/>
              </a:solidFill>
              <a:latin typeface="+mj-lt"/>
              <a:cs typeface="Andalus" pitchFamily="18" charset="-78"/>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53200" y="1143000"/>
            <a:ext cx="2286000" cy="190500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48616" y="4114800"/>
            <a:ext cx="2095500" cy="2257425"/>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6349441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04800" y="2209800"/>
            <a:ext cx="8229600" cy="4302125"/>
          </a:xfrm>
        </p:spPr>
        <p:txBody>
          <a:bodyPr/>
          <a:lstStyle/>
          <a:p>
            <a:pPr algn="just" eaLnBrk="1" hangingPunct="1">
              <a:defRPr/>
            </a:pPr>
            <a:r>
              <a:rPr lang="en-US" dirty="0" smtClean="0">
                <a:latin typeface="Monotype Corsiva" pitchFamily="66" charset="0"/>
              </a:rPr>
              <a:t>Immediately following delivery, the uterus becomes firm and retracted with alternate hardening and softening. </a:t>
            </a:r>
          </a:p>
          <a:p>
            <a:pPr algn="just" eaLnBrk="1" hangingPunct="1">
              <a:defRPr/>
            </a:pPr>
            <a:r>
              <a:rPr lang="en-US" dirty="0" smtClean="0">
                <a:latin typeface="Monotype Corsiva" pitchFamily="66" charset="0"/>
              </a:rPr>
              <a:t>The uterus measures about </a:t>
            </a:r>
            <a:r>
              <a:rPr lang="en-US" dirty="0" smtClean="0">
                <a:solidFill>
                  <a:schemeClr val="hlink"/>
                </a:solidFill>
                <a:latin typeface="Monotype Corsiva" pitchFamily="66" charset="0"/>
              </a:rPr>
              <a:t>20X12X7.5</a:t>
            </a:r>
            <a:r>
              <a:rPr lang="en-US" dirty="0" smtClean="0">
                <a:latin typeface="Monotype Corsiva" pitchFamily="66" charset="0"/>
              </a:rPr>
              <a:t> cm (length, breadth and thickness) and weight about </a:t>
            </a:r>
            <a:r>
              <a:rPr lang="en-US" dirty="0" smtClean="0">
                <a:solidFill>
                  <a:schemeClr val="hlink"/>
                </a:solidFill>
                <a:latin typeface="Monotype Corsiva" pitchFamily="66" charset="0"/>
              </a:rPr>
              <a:t>1000 gm</a:t>
            </a:r>
            <a:r>
              <a:rPr lang="en-US" dirty="0" smtClean="0">
                <a:latin typeface="Monotype Corsiva" pitchFamily="66" charset="0"/>
              </a:rPr>
              <a:t>. </a:t>
            </a:r>
          </a:p>
          <a:p>
            <a:pPr algn="just" eaLnBrk="1" hangingPunct="1">
              <a:defRPr/>
            </a:pPr>
            <a:r>
              <a:rPr lang="en-US" dirty="0" smtClean="0">
                <a:latin typeface="Monotype Corsiva" pitchFamily="66" charset="0"/>
              </a:rPr>
              <a:t>At the end of 6 weeks, its it measurement is almost similar to that most </a:t>
            </a:r>
            <a:r>
              <a:rPr lang="en-US" dirty="0" smtClean="0">
                <a:solidFill>
                  <a:schemeClr val="hlink"/>
                </a:solidFill>
                <a:latin typeface="Monotype Corsiva" pitchFamily="66" charset="0"/>
              </a:rPr>
              <a:t>60 gm.</a:t>
            </a:r>
            <a:r>
              <a:rPr lang="en-US" dirty="0" smtClean="0">
                <a:latin typeface="Monotype Corsiva" pitchFamily="66" charset="0"/>
              </a:rPr>
              <a:t> </a:t>
            </a:r>
          </a:p>
        </p:txBody>
      </p:sp>
      <p:sp>
        <p:nvSpPr>
          <p:cNvPr id="6147" name="WordArt 4"/>
          <p:cNvSpPr>
            <a:spLocks noChangeArrowheads="1" noChangeShapeType="1" noTextEdit="1"/>
          </p:cNvSpPr>
          <p:nvPr/>
        </p:nvSpPr>
        <p:spPr bwMode="auto">
          <a:xfrm>
            <a:off x="685800" y="381000"/>
            <a:ext cx="8001000" cy="7620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UTERUS</a:t>
            </a:r>
          </a:p>
        </p:txBody>
      </p:sp>
      <p:sp>
        <p:nvSpPr>
          <p:cNvPr id="6148" name="WordArt 6"/>
          <p:cNvSpPr>
            <a:spLocks noChangeArrowheads="1" noChangeShapeType="1" noTextEdit="1"/>
          </p:cNvSpPr>
          <p:nvPr/>
        </p:nvSpPr>
        <p:spPr bwMode="auto">
          <a:xfrm>
            <a:off x="1371600" y="1447800"/>
            <a:ext cx="6096000" cy="5334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Upper Uterine Segment</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163203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a:bodyPr>
          <a:lstStyle/>
          <a:p>
            <a:pPr marL="0" indent="0">
              <a:buNone/>
            </a:pPr>
            <a:r>
              <a:rPr lang="en-US" sz="3200" b="1" dirty="0" smtClean="0">
                <a:solidFill>
                  <a:srgbClr val="92D050"/>
                </a:solidFill>
                <a:latin typeface="Andalus" pitchFamily="18" charset="-78"/>
                <a:cs typeface="Andalus" pitchFamily="18" charset="-78"/>
              </a:rPr>
              <a:t>3. Medications </a:t>
            </a:r>
          </a:p>
          <a:p>
            <a:pPr>
              <a:buFont typeface="Wingdings" pitchFamily="2" charset="2"/>
              <a:buChar char="§"/>
            </a:pPr>
            <a:r>
              <a:rPr lang="en-US" sz="2800" dirty="0" err="1" smtClean="0">
                <a:solidFill>
                  <a:schemeClr val="tx1"/>
                </a:solidFill>
                <a:latin typeface="+mj-lt"/>
                <a:cs typeface="Andalus" pitchFamily="18" charset="-78"/>
              </a:rPr>
              <a:t>Adviced</a:t>
            </a:r>
            <a:r>
              <a:rPr lang="en-US" sz="2800" dirty="0" smtClean="0">
                <a:solidFill>
                  <a:schemeClr val="tx1"/>
                </a:solidFill>
                <a:latin typeface="+mj-lt"/>
                <a:cs typeface="Andalus" pitchFamily="18" charset="-78"/>
              </a:rPr>
              <a:t> to avoid medications as far as possible</a:t>
            </a:r>
          </a:p>
          <a:p>
            <a:pPr>
              <a:buFont typeface="Wingdings" pitchFamily="2" charset="2"/>
              <a:buChar char="§"/>
            </a:pPr>
            <a:r>
              <a:rPr lang="en-US" sz="2800" dirty="0" smtClean="0">
                <a:solidFill>
                  <a:schemeClr val="tx1"/>
                </a:solidFill>
                <a:latin typeface="+mj-lt"/>
                <a:cs typeface="Andalus" pitchFamily="18" charset="-78"/>
              </a:rPr>
              <a:t>Take only on medical advice</a:t>
            </a:r>
          </a:p>
          <a:p>
            <a:pPr>
              <a:buFont typeface="Wingdings" pitchFamily="2" charset="2"/>
              <a:buChar char="§"/>
            </a:pPr>
            <a:endParaRPr lang="en-US" sz="2800" dirty="0">
              <a:latin typeface="+mj-lt"/>
              <a:cs typeface="Andalus" pitchFamily="18" charset="-78"/>
            </a:endParaRPr>
          </a:p>
          <a:p>
            <a:pPr marL="0" indent="0">
              <a:buNone/>
            </a:pPr>
            <a:r>
              <a:rPr lang="en-US" sz="3200" b="1" dirty="0" smtClean="0">
                <a:solidFill>
                  <a:srgbClr val="92D050"/>
                </a:solidFill>
                <a:latin typeface="Andalus" pitchFamily="18" charset="-78"/>
                <a:cs typeface="Andalus" pitchFamily="18" charset="-78"/>
              </a:rPr>
              <a:t>4. Infant advice</a:t>
            </a:r>
          </a:p>
          <a:p>
            <a:pPr>
              <a:buFont typeface="Wingdings" pitchFamily="2" charset="2"/>
              <a:buChar char="§"/>
            </a:pPr>
            <a:r>
              <a:rPr lang="en-US" sz="2800" dirty="0" smtClean="0">
                <a:solidFill>
                  <a:schemeClr val="tx1"/>
                </a:solidFill>
                <a:latin typeface="+mj-lt"/>
                <a:cs typeface="Andalus" pitchFamily="18" charset="-78"/>
              </a:rPr>
              <a:t>Adequate follow up</a:t>
            </a:r>
          </a:p>
          <a:p>
            <a:pPr>
              <a:buFont typeface="Wingdings" pitchFamily="2" charset="2"/>
              <a:buChar char="§"/>
            </a:pPr>
            <a:r>
              <a:rPr lang="en-US" sz="2800" dirty="0" smtClean="0">
                <a:solidFill>
                  <a:schemeClr val="tx1"/>
                </a:solidFill>
                <a:latin typeface="+mj-lt"/>
                <a:cs typeface="Andalus" pitchFamily="18" charset="-78"/>
              </a:rPr>
              <a:t>Rooming in</a:t>
            </a:r>
          </a:p>
          <a:p>
            <a:pPr>
              <a:buFont typeface="Wingdings" pitchFamily="2" charset="2"/>
              <a:buChar char="§"/>
            </a:pPr>
            <a:r>
              <a:rPr lang="en-US" sz="2800" dirty="0" smtClean="0">
                <a:solidFill>
                  <a:schemeClr val="tx1"/>
                </a:solidFill>
                <a:latin typeface="+mj-lt"/>
                <a:cs typeface="Andalus" pitchFamily="18" charset="-78"/>
              </a:rPr>
              <a:t>BCG vaccine prior to going home</a:t>
            </a:r>
          </a:p>
          <a:p>
            <a:pPr>
              <a:buFont typeface="Wingdings" pitchFamily="2" charset="2"/>
              <a:buChar char="§"/>
            </a:pPr>
            <a:r>
              <a:rPr lang="en-US" sz="2800" dirty="0" err="1" smtClean="0">
                <a:solidFill>
                  <a:schemeClr val="tx1"/>
                </a:solidFill>
                <a:latin typeface="+mj-lt"/>
                <a:cs typeface="Andalus" pitchFamily="18" charset="-78"/>
              </a:rPr>
              <a:t>Immunisation</a:t>
            </a:r>
            <a:r>
              <a:rPr lang="en-US" sz="2800" dirty="0" smtClean="0">
                <a:solidFill>
                  <a:schemeClr val="tx1"/>
                </a:solidFill>
                <a:latin typeface="+mj-lt"/>
                <a:cs typeface="Andalus" pitchFamily="18" charset="-78"/>
              </a:rPr>
              <a:t> schedule </a:t>
            </a:r>
          </a:p>
          <a:p>
            <a:pPr>
              <a:buFont typeface="Wingdings" pitchFamily="2" charset="2"/>
              <a:buChar char="§"/>
            </a:pPr>
            <a:r>
              <a:rPr lang="en-US" sz="2800" dirty="0" smtClean="0">
                <a:solidFill>
                  <a:schemeClr val="tx1"/>
                </a:solidFill>
                <a:latin typeface="+mj-lt"/>
                <a:cs typeface="Andalus" pitchFamily="18" charset="-78"/>
              </a:rPr>
              <a:t>Advice mother to feed on demand</a:t>
            </a:r>
          </a:p>
          <a:p>
            <a:pPr>
              <a:buFont typeface="Wingdings" pitchFamily="2" charset="2"/>
              <a:buChar char="§"/>
            </a:pPr>
            <a:endParaRPr lang="en-US" sz="2800" b="1" dirty="0">
              <a:solidFill>
                <a:srgbClr val="92D050"/>
              </a:solidFill>
              <a:latin typeface="+mj-lt"/>
              <a:cs typeface="Andalus" pitchFamily="18" charset="-78"/>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00600" y="1905000"/>
            <a:ext cx="4225636"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94428059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4525963"/>
          </a:xfrm>
        </p:spPr>
        <p:txBody>
          <a:bodyPr>
            <a:normAutofit lnSpcReduction="10000"/>
          </a:bodyPr>
          <a:lstStyle/>
          <a:p>
            <a:pPr marL="0" indent="0">
              <a:buNone/>
            </a:pPr>
            <a:r>
              <a:rPr lang="en-US" sz="3200" b="1" dirty="0" smtClean="0">
                <a:solidFill>
                  <a:srgbClr val="92D050"/>
                </a:solidFill>
                <a:latin typeface="Andalus" pitchFamily="18" charset="-78"/>
                <a:cs typeface="Andalus" pitchFamily="18" charset="-78"/>
              </a:rPr>
              <a:t>4. Postnatal exercises </a:t>
            </a:r>
          </a:p>
          <a:p>
            <a:pPr>
              <a:buFont typeface="Wingdings" pitchFamily="2" charset="2"/>
              <a:buChar char="ü"/>
            </a:pPr>
            <a:r>
              <a:rPr lang="en-US" sz="2800" dirty="0" smtClean="0">
                <a:solidFill>
                  <a:schemeClr val="tx1"/>
                </a:solidFill>
                <a:latin typeface="+mj-lt"/>
                <a:cs typeface="Andalus" pitchFamily="18" charset="-78"/>
              </a:rPr>
              <a:t>Early in puerperium</a:t>
            </a:r>
          </a:p>
          <a:p>
            <a:pPr>
              <a:buFont typeface="Wingdings" pitchFamily="2" charset="2"/>
              <a:buChar char="ü"/>
            </a:pPr>
            <a:r>
              <a:rPr lang="en-US" sz="2800" dirty="0" smtClean="0">
                <a:solidFill>
                  <a:schemeClr val="tx1"/>
                </a:solidFill>
                <a:latin typeface="+mj-lt"/>
                <a:cs typeface="Andalus" pitchFamily="18" charset="-78"/>
              </a:rPr>
              <a:t>Move limbs, deep breathing exercises, abdominal muscle tightening exercises everyday</a:t>
            </a:r>
          </a:p>
          <a:p>
            <a:pPr>
              <a:buFont typeface="Wingdings" pitchFamily="2" charset="2"/>
              <a:buChar char="ü"/>
            </a:pPr>
            <a:r>
              <a:rPr lang="en-US" sz="2800" dirty="0" smtClean="0">
                <a:solidFill>
                  <a:schemeClr val="tx1"/>
                </a:solidFill>
                <a:latin typeface="+mj-lt"/>
                <a:cs typeface="Andalus" pitchFamily="18" charset="-78"/>
              </a:rPr>
              <a:t>Repeated 3-4 times a day</a:t>
            </a:r>
          </a:p>
          <a:p>
            <a:pPr>
              <a:buFont typeface="Wingdings" pitchFamily="2" charset="2"/>
              <a:buChar char="ü"/>
            </a:pPr>
            <a:r>
              <a:rPr lang="en-US" sz="2800" dirty="0" err="1" smtClean="0">
                <a:solidFill>
                  <a:schemeClr val="tx1"/>
                </a:solidFill>
                <a:latin typeface="+mj-lt"/>
                <a:cs typeface="Andalus" pitchFamily="18" charset="-78"/>
              </a:rPr>
              <a:t>Perineal</a:t>
            </a:r>
            <a:r>
              <a:rPr lang="en-US" sz="2800" dirty="0" smtClean="0">
                <a:solidFill>
                  <a:schemeClr val="tx1"/>
                </a:solidFill>
                <a:latin typeface="+mj-lt"/>
                <a:cs typeface="Andalus" pitchFamily="18" charset="-78"/>
              </a:rPr>
              <a:t> muscle exercises: </a:t>
            </a:r>
            <a:r>
              <a:rPr lang="en-US" dirty="0" smtClean="0">
                <a:solidFill>
                  <a:schemeClr val="tx1"/>
                </a:solidFill>
                <a:latin typeface="+mj-lt"/>
                <a:cs typeface="Andalus" pitchFamily="18" charset="-78"/>
              </a:rPr>
              <a:t>improve vaginal muscle tone, prevent vaginal laxity &amp; stress incontinence</a:t>
            </a:r>
          </a:p>
          <a:p>
            <a:pPr>
              <a:buFont typeface="Wingdings" pitchFamily="2" charset="2"/>
              <a:buChar char="ü"/>
            </a:pPr>
            <a:r>
              <a:rPr lang="en-US" sz="2800" dirty="0" smtClean="0">
                <a:solidFill>
                  <a:schemeClr val="tx1"/>
                </a:solidFill>
                <a:latin typeface="+mj-lt"/>
                <a:cs typeface="Andalus" pitchFamily="18" charset="-78"/>
              </a:rPr>
              <a:t>Back muscle toning</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45085061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0" y="1371600"/>
            <a:ext cx="4683833" cy="24384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86200" y="4267200"/>
            <a:ext cx="5135766" cy="2381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666548184"/>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2290"/>
            <a:ext cx="9144000" cy="6858000"/>
          </a:xfrm>
          <a:prstGeom prst="rect">
            <a:avLst/>
          </a:prstGeom>
          <a:ln>
            <a:noFill/>
          </a:ln>
          <a:effectLst>
            <a:softEdge rad="112500"/>
          </a:effectLst>
        </p:spPr>
      </p:pic>
      <p:sp>
        <p:nvSpPr>
          <p:cNvPr id="3" name="TextBox 2"/>
          <p:cNvSpPr txBox="1"/>
          <p:nvPr/>
        </p:nvSpPr>
        <p:spPr>
          <a:xfrm>
            <a:off x="4953000" y="685800"/>
            <a:ext cx="4009103" cy="1446550"/>
          </a:xfrm>
          <a:prstGeom prst="rect">
            <a:avLst/>
          </a:prstGeom>
          <a:noFill/>
        </p:spPr>
        <p:txBody>
          <a:bodyPr wrap="square" rtlCol="0">
            <a:spAutoFit/>
          </a:bodyPr>
          <a:lstStyle/>
          <a:p>
            <a:r>
              <a:rPr lang="en-US" sz="4400" b="1" dirty="0" smtClean="0">
                <a:solidFill>
                  <a:schemeClr val="bg1"/>
                </a:solidFill>
                <a:latin typeface="Algerian" pitchFamily="82" charset="0"/>
              </a:rPr>
              <a:t>Postnatal check-up</a:t>
            </a:r>
            <a:endParaRPr lang="en-US" sz="4400" b="1" dirty="0">
              <a:solidFill>
                <a:schemeClr val="bg1"/>
              </a:solidFill>
              <a:latin typeface="Algerian" pitchFamily="82" charset="0"/>
            </a:endParaRP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34180843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63000" cy="6477000"/>
          </a:xfrm>
        </p:spPr>
        <p:txBody>
          <a:bodyPr>
            <a:normAutofit/>
          </a:bodyPr>
          <a:lstStyle/>
          <a:p>
            <a:r>
              <a:rPr lang="en-US" sz="2800" dirty="0" smtClean="0">
                <a:solidFill>
                  <a:schemeClr val="tx1"/>
                </a:solidFill>
              </a:rPr>
              <a:t>Scheduled at 6 weeks</a:t>
            </a:r>
          </a:p>
          <a:p>
            <a:r>
              <a:rPr lang="en-US" sz="2800" dirty="0" smtClean="0">
                <a:solidFill>
                  <a:schemeClr val="tx1"/>
                </a:solidFill>
              </a:rPr>
              <a:t>Maternal problems discussed</a:t>
            </a:r>
          </a:p>
          <a:p>
            <a:r>
              <a:rPr lang="en-US" sz="2800" dirty="0" smtClean="0">
                <a:solidFill>
                  <a:schemeClr val="tx1"/>
                </a:solidFill>
              </a:rPr>
              <a:t>Breast-feeding</a:t>
            </a:r>
          </a:p>
          <a:p>
            <a:r>
              <a:rPr lang="en-US" sz="2800" dirty="0" smtClean="0">
                <a:solidFill>
                  <a:schemeClr val="tx1"/>
                </a:solidFill>
              </a:rPr>
              <a:t>Lochia &amp; menses</a:t>
            </a:r>
          </a:p>
          <a:p>
            <a:r>
              <a:rPr lang="en-US" sz="2800" dirty="0" smtClean="0">
                <a:solidFill>
                  <a:schemeClr val="tx1"/>
                </a:solidFill>
              </a:rPr>
              <a:t>Clinical examination, abdomen, breasts</a:t>
            </a:r>
          </a:p>
          <a:p>
            <a:r>
              <a:rPr lang="en-US" sz="2800" dirty="0" smtClean="0">
                <a:solidFill>
                  <a:schemeClr val="tx1"/>
                </a:solidFill>
              </a:rPr>
              <a:t>Local examination : episiotomy &amp; discharge</a:t>
            </a:r>
          </a:p>
          <a:p>
            <a:r>
              <a:rPr lang="en-US" sz="2800" dirty="0" smtClean="0">
                <a:solidFill>
                  <a:schemeClr val="tx1"/>
                </a:solidFill>
              </a:rPr>
              <a:t>Pelvic examination</a:t>
            </a:r>
          </a:p>
          <a:p>
            <a:r>
              <a:rPr lang="en-US" sz="2800" dirty="0" smtClean="0">
                <a:solidFill>
                  <a:schemeClr val="tx1"/>
                </a:solidFill>
              </a:rPr>
              <a:t>PIH, GDM</a:t>
            </a:r>
          </a:p>
          <a:p>
            <a:r>
              <a:rPr lang="en-US" sz="2800" dirty="0" smtClean="0">
                <a:solidFill>
                  <a:schemeClr val="tx1"/>
                </a:solidFill>
              </a:rPr>
              <a:t>Any medical problems</a:t>
            </a:r>
          </a:p>
          <a:p>
            <a:r>
              <a:rPr lang="en-US" sz="2800" dirty="0" smtClean="0">
                <a:solidFill>
                  <a:schemeClr val="tx1"/>
                </a:solidFill>
              </a:rPr>
              <a:t>Advice on resuming job, coitus, </a:t>
            </a:r>
          </a:p>
          <a:p>
            <a:pPr marL="0" indent="0">
              <a:buNone/>
            </a:pPr>
            <a:r>
              <a:rPr lang="en-US" sz="2800" dirty="0">
                <a:solidFill>
                  <a:schemeClr val="tx1"/>
                </a:solidFill>
              </a:rPr>
              <a:t>	</a:t>
            </a:r>
            <a:r>
              <a:rPr lang="en-US" sz="2800" dirty="0" smtClean="0">
                <a:solidFill>
                  <a:schemeClr val="tx1"/>
                </a:solidFill>
              </a:rPr>
              <a:t>		other activities</a:t>
            </a:r>
          </a:p>
          <a:p>
            <a:endParaRPr lang="en-US" sz="280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13185" y="3962400"/>
            <a:ext cx="3930816" cy="2895601"/>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247858651"/>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r>
              <a:rPr lang="en-US" sz="4800" u="sng" dirty="0" smtClean="0">
                <a:solidFill>
                  <a:schemeClr val="tx1"/>
                </a:solidFill>
                <a:effectLst>
                  <a:outerShdw blurRad="38100" dist="38100" dir="2700000" algn="tl">
                    <a:srgbClr val="000000">
                      <a:alpha val="43137"/>
                    </a:srgbClr>
                  </a:outerShdw>
                </a:effectLst>
                <a:latin typeface="Monotype Corsiva" pitchFamily="66" charset="0"/>
              </a:rPr>
              <a:t>Contraceptive advice</a:t>
            </a:r>
            <a:endParaRPr lang="en-US" sz="4800" u="sng" dirty="0">
              <a:solidFill>
                <a:schemeClr val="tx1"/>
              </a:solidFill>
              <a:effectLst>
                <a:outerShdw blurRad="38100" dist="38100" dir="2700000" algn="tl">
                  <a:srgbClr val="000000">
                    <a:alpha val="43137"/>
                  </a:srgbClr>
                </a:outerShdw>
              </a:effectLst>
              <a:latin typeface="Monotype Corsiva" pitchFamily="66" charset="0"/>
            </a:endParaRPr>
          </a:p>
        </p:txBody>
      </p:sp>
      <p:sp>
        <p:nvSpPr>
          <p:cNvPr id="3" name="Content Placeholder 2"/>
          <p:cNvSpPr>
            <a:spLocks noGrp="1"/>
          </p:cNvSpPr>
          <p:nvPr>
            <p:ph idx="1"/>
          </p:nvPr>
        </p:nvSpPr>
        <p:spPr>
          <a:xfrm>
            <a:off x="152400" y="1143000"/>
            <a:ext cx="8763000" cy="5486400"/>
          </a:xfrm>
        </p:spPr>
        <p:txBody>
          <a:bodyPr>
            <a:normAutofit/>
          </a:bodyPr>
          <a:lstStyle/>
          <a:p>
            <a:r>
              <a:rPr lang="en-US" sz="2800" dirty="0" smtClean="0">
                <a:solidFill>
                  <a:schemeClr val="tx1"/>
                </a:solidFill>
              </a:rPr>
              <a:t>Breast feeding alone wont suffice as contraception</a:t>
            </a:r>
          </a:p>
          <a:p>
            <a:r>
              <a:rPr lang="en-US" sz="2800" dirty="0" smtClean="0">
                <a:solidFill>
                  <a:schemeClr val="tx1"/>
                </a:solidFill>
              </a:rPr>
              <a:t>Various options given, partner included</a:t>
            </a:r>
          </a:p>
          <a:p>
            <a:r>
              <a:rPr lang="en-US" sz="2800" dirty="0" smtClean="0">
                <a:solidFill>
                  <a:schemeClr val="tx1"/>
                </a:solidFill>
              </a:rPr>
              <a:t>IUCD inserted if acceptable</a:t>
            </a:r>
          </a:p>
          <a:p>
            <a:r>
              <a:rPr lang="en-US" sz="2800" dirty="0" smtClean="0">
                <a:solidFill>
                  <a:schemeClr val="tx1"/>
                </a:solidFill>
              </a:rPr>
              <a:t>Other options which wont reduce breast milk amount</a:t>
            </a:r>
          </a:p>
          <a:p>
            <a:pPr lvl="1">
              <a:buFont typeface="Wingdings" pitchFamily="2" charset="2"/>
              <a:buChar char="Ø"/>
            </a:pPr>
            <a:r>
              <a:rPr lang="en-US" sz="2800" dirty="0" smtClean="0"/>
              <a:t>Progesterone only pill</a:t>
            </a:r>
          </a:p>
          <a:p>
            <a:pPr lvl="1">
              <a:buFont typeface="Wingdings" pitchFamily="2" charset="2"/>
              <a:buChar char="Ø"/>
            </a:pPr>
            <a:r>
              <a:rPr lang="en-US" sz="2800" dirty="0" smtClean="0"/>
              <a:t>Injectable </a:t>
            </a:r>
            <a:r>
              <a:rPr lang="en-US" sz="2800" dirty="0" err="1" smtClean="0"/>
              <a:t>progestogens</a:t>
            </a:r>
            <a:endParaRPr lang="en-US" sz="2800" dirty="0"/>
          </a:p>
          <a:p>
            <a:pPr marL="365760" lvl="1" indent="0">
              <a:buNone/>
            </a:pPr>
            <a:r>
              <a:rPr lang="en-US" sz="3200" dirty="0" smtClean="0"/>
              <a:t>(</a:t>
            </a:r>
            <a:r>
              <a:rPr lang="en-US" sz="2400" dirty="0" smtClean="0"/>
              <a:t>depot </a:t>
            </a:r>
            <a:r>
              <a:rPr lang="en-US" sz="2400" dirty="0" err="1" smtClean="0"/>
              <a:t>medroxy</a:t>
            </a:r>
            <a:r>
              <a:rPr lang="en-US" sz="2400" dirty="0" smtClean="0"/>
              <a:t> progesterone acetate</a:t>
            </a:r>
            <a:r>
              <a:rPr lang="en-US" sz="3200" dirty="0" smtClean="0"/>
              <a:t>)</a:t>
            </a:r>
          </a:p>
          <a:p>
            <a:pPr marL="365760" lvl="1" indent="0">
              <a:buNone/>
            </a:pPr>
            <a:endParaRPr lang="en-US" sz="2800" dirty="0" smtClean="0"/>
          </a:p>
        </p:txBody>
      </p:sp>
      <p:pic>
        <p:nvPicPr>
          <p:cNvPr id="4" name="Picture 3" descr="fgjfgjfgjfgjfgjfgj.jpg"/>
          <p:cNvPicPr>
            <a:picLocks noChangeAspect="1"/>
          </p:cNvPicPr>
          <p:nvPr/>
        </p:nvPicPr>
        <p:blipFill>
          <a:blip r:embed="rId2" cstate="print"/>
          <a:stretch>
            <a:fillRect/>
          </a:stretch>
        </p:blipFill>
        <p:spPr>
          <a:xfrm>
            <a:off x="5562600" y="3143250"/>
            <a:ext cx="3581400" cy="371475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5354669"/>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4525963"/>
          </a:xfrm>
        </p:spPr>
        <p:txBody>
          <a:bodyPr/>
          <a:lstStyle/>
          <a:p>
            <a:pPr lvl="1">
              <a:buFont typeface="Wingdings" pitchFamily="2" charset="2"/>
              <a:buChar char="§"/>
            </a:pPr>
            <a:r>
              <a:rPr lang="en-US" sz="2800" dirty="0"/>
              <a:t>Inform about possible side-effects</a:t>
            </a:r>
          </a:p>
          <a:p>
            <a:pPr lvl="1">
              <a:buFont typeface="Wingdings" pitchFamily="2" charset="2"/>
              <a:buChar char="§"/>
            </a:pPr>
            <a:r>
              <a:rPr lang="en-US" sz="2800" dirty="0"/>
              <a:t>Should avoid estrogen-</a:t>
            </a:r>
            <a:r>
              <a:rPr lang="en-US" sz="2800" dirty="0" err="1"/>
              <a:t>pregesterone</a:t>
            </a:r>
            <a:r>
              <a:rPr lang="en-US" sz="2800" dirty="0"/>
              <a:t> combination: affect quantity &amp; quality of milk</a:t>
            </a:r>
          </a:p>
          <a:p>
            <a:pPr lvl="1">
              <a:buFont typeface="Wingdings" pitchFamily="2" charset="2"/>
              <a:buChar char="§"/>
            </a:pPr>
            <a:r>
              <a:rPr lang="en-US" sz="2800" dirty="0"/>
              <a:t>Permanent sterilizations: postpartum/ interval sterilization/</a:t>
            </a:r>
          </a:p>
          <a:p>
            <a:endParaRPr lang="en-US"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43600" y="3429000"/>
            <a:ext cx="3048000" cy="3287889"/>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780610827"/>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dirty="0" smtClean="0">
                <a:effectLst>
                  <a:outerShdw blurRad="38100" dist="38100" dir="2700000" algn="tl">
                    <a:srgbClr val="000000">
                      <a:alpha val="43137"/>
                    </a:srgbClr>
                  </a:outerShdw>
                </a:effectLst>
                <a:latin typeface="Monotype Corsiva" pitchFamily="66" charset="0"/>
              </a:rPr>
              <a:t>Infant </a:t>
            </a:r>
            <a:endParaRPr lang="en-US" sz="4800" u="sng" dirty="0">
              <a:effectLst>
                <a:outerShdw blurRad="38100" dist="38100" dir="2700000" algn="tl">
                  <a:srgbClr val="000000">
                    <a:alpha val="43137"/>
                  </a:srgbClr>
                </a:outerShdw>
              </a:effectLst>
              <a:latin typeface="Monotype Corsiva" pitchFamily="66" charset="0"/>
            </a:endParaRPr>
          </a:p>
        </p:txBody>
      </p:sp>
      <p:sp>
        <p:nvSpPr>
          <p:cNvPr id="3" name="Content Placeholder 2"/>
          <p:cNvSpPr>
            <a:spLocks noGrp="1"/>
          </p:cNvSpPr>
          <p:nvPr>
            <p:ph idx="1"/>
          </p:nvPr>
        </p:nvSpPr>
        <p:spPr/>
        <p:txBody>
          <a:bodyPr>
            <a:normAutofit/>
          </a:bodyPr>
          <a:lstStyle/>
          <a:p>
            <a:r>
              <a:rPr lang="en-US" sz="2800" dirty="0" smtClean="0">
                <a:solidFill>
                  <a:schemeClr val="tx1"/>
                </a:solidFill>
              </a:rPr>
              <a:t>Seen by pediatrician </a:t>
            </a:r>
          </a:p>
          <a:p>
            <a:r>
              <a:rPr lang="en-US" sz="2800" dirty="0" smtClean="0">
                <a:solidFill>
                  <a:schemeClr val="tx1"/>
                </a:solidFill>
              </a:rPr>
              <a:t>Checked for any problems</a:t>
            </a:r>
          </a:p>
          <a:p>
            <a:r>
              <a:rPr lang="en-US" sz="2800" dirty="0" smtClean="0">
                <a:solidFill>
                  <a:schemeClr val="tx1"/>
                </a:solidFill>
              </a:rPr>
              <a:t>Weight , feeding problems</a:t>
            </a:r>
          </a:p>
          <a:p>
            <a:r>
              <a:rPr lang="en-US" sz="2800" dirty="0" smtClean="0">
                <a:solidFill>
                  <a:schemeClr val="tx1"/>
                </a:solidFill>
              </a:rPr>
              <a:t>Reinforce immunization schedule</a:t>
            </a:r>
            <a:endParaRPr lang="en-US" sz="28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39734" y="3657600"/>
            <a:ext cx="4504266" cy="3200400"/>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334561454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pPr algn="ctr"/>
            <a:r>
              <a:rPr lang="en-US" sz="4400" dirty="0" smtClean="0">
                <a:solidFill>
                  <a:schemeClr val="accent2">
                    <a:lumMod val="60000"/>
                    <a:lumOff val="40000"/>
                  </a:schemeClr>
                </a:solidFill>
                <a:latin typeface="Harlow Solid Italic" pitchFamily="82" charset="0"/>
              </a:rPr>
              <a:t>Principles of puerperal care</a:t>
            </a:r>
            <a:endParaRPr lang="en-US" sz="4400" dirty="0">
              <a:solidFill>
                <a:schemeClr val="accent2">
                  <a:lumMod val="60000"/>
                  <a:lumOff val="40000"/>
                </a:schemeClr>
              </a:solidFill>
              <a:latin typeface="Harlow Solid Italic" pitchFamily="82" charset="0"/>
            </a:endParaRPr>
          </a:p>
        </p:txBody>
      </p:sp>
      <p:sp>
        <p:nvSpPr>
          <p:cNvPr id="3" name="Content Placeholder 2"/>
          <p:cNvSpPr>
            <a:spLocks noGrp="1"/>
          </p:cNvSpPr>
          <p:nvPr>
            <p:ph idx="1"/>
          </p:nvPr>
        </p:nvSpPr>
        <p:spPr>
          <a:xfrm>
            <a:off x="228600" y="1524000"/>
            <a:ext cx="8610600" cy="4572000"/>
          </a:xfrm>
        </p:spPr>
        <p:txBody>
          <a:bodyPr>
            <a:normAutofit fontScale="92500" lnSpcReduction="10000"/>
          </a:bodyPr>
          <a:lstStyle/>
          <a:p>
            <a:pPr>
              <a:buFont typeface="Wingdings" pitchFamily="2" charset="2"/>
              <a:buChar char="ü"/>
            </a:pPr>
            <a:r>
              <a:rPr lang="en-US" sz="3200" i="1" u="sng" dirty="0" smtClean="0">
                <a:latin typeface="Baskerville Old Face" pitchFamily="18" charset="0"/>
              </a:rPr>
              <a:t>Restoration of maternal health to </a:t>
            </a:r>
            <a:r>
              <a:rPr lang="en-US" sz="3200" i="1" u="sng" dirty="0" err="1" smtClean="0">
                <a:latin typeface="Baskerville Old Face" pitchFamily="18" charset="0"/>
              </a:rPr>
              <a:t>prepregnant</a:t>
            </a:r>
            <a:r>
              <a:rPr lang="en-US" sz="3200" i="1" u="sng" dirty="0" smtClean="0">
                <a:latin typeface="Baskerville Old Face" pitchFamily="18" charset="0"/>
              </a:rPr>
              <a:t> state</a:t>
            </a:r>
          </a:p>
          <a:p>
            <a:pPr marL="0" indent="0">
              <a:buNone/>
            </a:pPr>
            <a:endParaRPr lang="en-US" sz="3200" i="1" u="sng" dirty="0" smtClean="0">
              <a:latin typeface="Baskerville Old Face" pitchFamily="18" charset="0"/>
            </a:endParaRPr>
          </a:p>
          <a:p>
            <a:pPr>
              <a:buFont typeface="Wingdings" pitchFamily="2" charset="2"/>
              <a:buChar char="ü"/>
            </a:pPr>
            <a:r>
              <a:rPr lang="en-US" sz="3200" i="1" u="sng" dirty="0" smtClean="0">
                <a:latin typeface="Baskerville Old Face" pitchFamily="18" charset="0"/>
              </a:rPr>
              <a:t>Promotion of breast feeding</a:t>
            </a:r>
          </a:p>
          <a:p>
            <a:pPr marL="0" indent="0">
              <a:buNone/>
            </a:pPr>
            <a:endParaRPr lang="en-US" sz="3200" i="1" u="sng" dirty="0" smtClean="0">
              <a:latin typeface="Baskerville Old Face" pitchFamily="18" charset="0"/>
            </a:endParaRPr>
          </a:p>
          <a:p>
            <a:pPr>
              <a:buFont typeface="Wingdings" pitchFamily="2" charset="2"/>
              <a:buChar char="ü"/>
            </a:pPr>
            <a:r>
              <a:rPr lang="en-US" sz="3200" i="1" u="sng" dirty="0" smtClean="0">
                <a:latin typeface="Baskerville Old Face" pitchFamily="18" charset="0"/>
              </a:rPr>
              <a:t>Correction of any problems arising due to delivery</a:t>
            </a:r>
          </a:p>
          <a:p>
            <a:pPr marL="0" indent="0">
              <a:buNone/>
            </a:pPr>
            <a:endParaRPr lang="en-US" sz="3200" i="1" u="sng" dirty="0" smtClean="0">
              <a:latin typeface="Baskerville Old Face" pitchFamily="18" charset="0"/>
            </a:endParaRPr>
          </a:p>
          <a:p>
            <a:pPr>
              <a:buFont typeface="Wingdings" pitchFamily="2" charset="2"/>
              <a:buChar char="ü"/>
            </a:pPr>
            <a:r>
              <a:rPr lang="en-US" sz="3200" i="1" u="sng" dirty="0" smtClean="0">
                <a:latin typeface="Baskerville Old Face" pitchFamily="18" charset="0"/>
              </a:rPr>
              <a:t>Advice on baby care &amp; immunization</a:t>
            </a:r>
          </a:p>
          <a:p>
            <a:pPr marL="0" indent="0">
              <a:buNone/>
            </a:pPr>
            <a:endParaRPr lang="en-US" sz="3200" i="1" u="sng" dirty="0" smtClean="0">
              <a:latin typeface="Baskerville Old Face" pitchFamily="18" charset="0"/>
            </a:endParaRPr>
          </a:p>
          <a:p>
            <a:pPr>
              <a:buFont typeface="Wingdings" pitchFamily="2" charset="2"/>
              <a:buChar char="ü"/>
            </a:pPr>
            <a:r>
              <a:rPr lang="en-US" sz="3200" i="1" u="sng" dirty="0" smtClean="0">
                <a:latin typeface="Baskerville Old Face" pitchFamily="18" charset="0"/>
              </a:rPr>
              <a:t>Contraceptive advice</a:t>
            </a:r>
            <a:endParaRPr lang="en-US" sz="3200" i="1" u="sng" dirty="0">
              <a:latin typeface="Baskerville Old Face" pitchFamily="18" charset="0"/>
            </a:endParaRP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18025604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123" y="0"/>
            <a:ext cx="9064256" cy="6858000"/>
          </a:xfrm>
        </p:spPr>
      </p:pic>
      <p:sp>
        <p:nvSpPr>
          <p:cNvPr id="5" name="TextBox 4"/>
          <p:cNvSpPr txBox="1"/>
          <p:nvPr/>
        </p:nvSpPr>
        <p:spPr>
          <a:xfrm>
            <a:off x="152400" y="228600"/>
            <a:ext cx="5486400" cy="923330"/>
          </a:xfrm>
          <a:prstGeom prst="rect">
            <a:avLst/>
          </a:prstGeom>
          <a:noFill/>
        </p:spPr>
        <p:txBody>
          <a:bodyPr wrap="square" rtlCol="0">
            <a:spAutoFit/>
          </a:bodyPr>
          <a:lstStyle/>
          <a:p>
            <a:r>
              <a:rPr lang="en-US" sz="5400" b="1" dirty="0" smtClean="0">
                <a:solidFill>
                  <a:srgbClr val="002060"/>
                </a:solidFill>
                <a:latin typeface="Curlz MT" pitchFamily="82" charset="0"/>
              </a:rPr>
              <a:t>Thank you</a:t>
            </a:r>
            <a:endParaRPr lang="en-US" sz="5400" b="1" dirty="0">
              <a:solidFill>
                <a:srgbClr val="002060"/>
              </a:solidFill>
              <a:latin typeface="Curlz MT" pitchFamily="82" charset="0"/>
            </a:endParaRPr>
          </a:p>
        </p:txBody>
      </p:sp>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761912114"/>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81000" y="2054656"/>
            <a:ext cx="8229600" cy="5143070"/>
          </a:xfrm>
        </p:spPr>
        <p:txBody>
          <a:bodyPr/>
          <a:lstStyle/>
          <a:p>
            <a:pPr algn="just" eaLnBrk="1" hangingPunct="1">
              <a:defRPr/>
            </a:pPr>
            <a:r>
              <a:rPr lang="en-US" b="1" dirty="0" smtClean="0">
                <a:latin typeface="Monotype Corsiva" pitchFamily="66" charset="0"/>
              </a:rPr>
              <a:t>The placental site contracts </a:t>
            </a:r>
            <a:r>
              <a:rPr lang="en-US" dirty="0" smtClean="0">
                <a:latin typeface="Monotype Corsiva" pitchFamily="66" charset="0"/>
              </a:rPr>
              <a:t>rapidly presenting a raised surface with measures about </a:t>
            </a:r>
            <a:r>
              <a:rPr lang="en-US" dirty="0" smtClean="0">
                <a:solidFill>
                  <a:schemeClr val="hlink"/>
                </a:solidFill>
                <a:latin typeface="Monotype Corsiva" pitchFamily="66" charset="0"/>
              </a:rPr>
              <a:t>7.5 cm</a:t>
            </a:r>
            <a:r>
              <a:rPr lang="en-US" dirty="0" smtClean="0">
                <a:latin typeface="Monotype Corsiva" pitchFamily="66" charset="0"/>
              </a:rPr>
              <a:t>. </a:t>
            </a:r>
          </a:p>
          <a:p>
            <a:pPr algn="just" eaLnBrk="1" hangingPunct="1">
              <a:defRPr/>
            </a:pPr>
            <a:r>
              <a:rPr lang="en-US" dirty="0" smtClean="0">
                <a:latin typeface="Monotype Corsiva" pitchFamily="66" charset="0"/>
              </a:rPr>
              <a:t>It remain elevated even at </a:t>
            </a:r>
            <a:r>
              <a:rPr lang="en-US" dirty="0" smtClean="0">
                <a:solidFill>
                  <a:schemeClr val="hlink"/>
                </a:solidFill>
                <a:latin typeface="Monotype Corsiva" pitchFamily="66" charset="0"/>
              </a:rPr>
              <a:t>6 weeks</a:t>
            </a:r>
            <a:r>
              <a:rPr lang="en-US" dirty="0" smtClean="0">
                <a:latin typeface="Monotype Corsiva" pitchFamily="66" charset="0"/>
              </a:rPr>
              <a:t> when it measures about </a:t>
            </a:r>
            <a:r>
              <a:rPr lang="en-US" dirty="0" smtClean="0">
                <a:solidFill>
                  <a:schemeClr val="hlink"/>
                </a:solidFill>
                <a:latin typeface="Monotype Corsiva" pitchFamily="66" charset="0"/>
              </a:rPr>
              <a:t>1.5 cm</a:t>
            </a:r>
            <a:r>
              <a:rPr lang="en-US" dirty="0" smtClean="0">
                <a:latin typeface="Monotype Corsiva" pitchFamily="66" charset="0"/>
              </a:rPr>
              <a:t>.</a:t>
            </a:r>
          </a:p>
          <a:p>
            <a:pPr eaLnBrk="1" hangingPunct="1">
              <a:defRPr/>
            </a:pPr>
            <a:endParaRPr lang="en-US" dirty="0" smtClean="0"/>
          </a:p>
        </p:txBody>
      </p:sp>
      <p:sp>
        <p:nvSpPr>
          <p:cNvPr id="7171" name="WordArt 4"/>
          <p:cNvSpPr>
            <a:spLocks noChangeArrowheads="1" noChangeShapeType="1" noTextEdit="1"/>
          </p:cNvSpPr>
          <p:nvPr/>
        </p:nvSpPr>
        <p:spPr bwMode="auto">
          <a:xfrm>
            <a:off x="685800" y="69490"/>
            <a:ext cx="8001000" cy="763526"/>
          </a:xfrm>
          <a:prstGeom prst="rect">
            <a:avLst/>
          </a:prstGeom>
        </p:spPr>
        <p:txBody>
          <a:bodyPr wrap="none" fromWordArt="1">
            <a:prstTxWarp prst="textPlain">
              <a:avLst>
                <a:gd name="adj" fmla="val 49827"/>
              </a:avLst>
            </a:prstTxWarp>
          </a:bodyPr>
          <a:lstStyle/>
          <a:p>
            <a:pPr algn="ctr"/>
            <a:r>
              <a:rPr lang="en-IN"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UTERUS</a:t>
            </a:r>
          </a:p>
        </p:txBody>
      </p:sp>
      <p:sp>
        <p:nvSpPr>
          <p:cNvPr id="7172" name="WordArt 5"/>
          <p:cNvSpPr>
            <a:spLocks noChangeArrowheads="1" noChangeShapeType="1" noTextEdit="1"/>
          </p:cNvSpPr>
          <p:nvPr/>
        </p:nvSpPr>
        <p:spPr bwMode="auto">
          <a:xfrm>
            <a:off x="1371600" y="1285009"/>
            <a:ext cx="6629400" cy="5334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dirty="0">
                <a:solidFill>
                  <a:schemeClr val="tx2"/>
                </a:solidFill>
                <a:effectLst>
                  <a:outerShdw dist="45791" dir="2021404" algn="ctr" rotWithShape="0">
                    <a:srgbClr val="B2B2B2">
                      <a:alpha val="79999"/>
                    </a:srgbClr>
                  </a:outerShdw>
                </a:effectLst>
                <a:latin typeface="Times New Roman"/>
                <a:cs typeface="Times New Roman"/>
              </a:rPr>
              <a:t>Upper Uterine Segment</a:t>
            </a:r>
          </a:p>
        </p:txBody>
      </p:sp>
      <p:pic>
        <p:nvPicPr>
          <p:cNvPr id="307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4091" t="39394" r="3333" b="7071"/>
          <a:stretch/>
        </p:blipFill>
        <p:spPr bwMode="auto">
          <a:xfrm>
            <a:off x="3044950" y="3734410"/>
            <a:ext cx="3754944" cy="31235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84389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idx="1"/>
          </p:nvPr>
        </p:nvSpPr>
        <p:spPr bwMode="auto">
          <a:xfrm>
            <a:off x="754375" y="2054655"/>
            <a:ext cx="7787956" cy="4071507"/>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l"/>
              <a:defRPr/>
            </a:pPr>
            <a:r>
              <a:rPr lang="en-US" sz="3200" dirty="0">
                <a:latin typeface="Monotype Corsiva" pitchFamily="66" charset="0"/>
              </a:rPr>
              <a:t>The temperature should not be above 37.2 within the first 24 hour . </a:t>
            </a:r>
          </a:p>
          <a:p>
            <a:pPr marL="342900" indent="-342900" eaLnBrk="1" hangingPunct="1">
              <a:spcBef>
                <a:spcPct val="20000"/>
              </a:spcBef>
              <a:buClr>
                <a:schemeClr val="hlink"/>
              </a:buClr>
              <a:buSzPct val="80000"/>
              <a:buFont typeface="Wingdings" pitchFamily="2" charset="2"/>
              <a:buChar char="l"/>
              <a:defRPr/>
            </a:pPr>
            <a:r>
              <a:rPr lang="en-US" sz="3200" dirty="0">
                <a:latin typeface="Monotype Corsiva" pitchFamily="66" charset="0"/>
              </a:rPr>
              <a:t>There may be slight raised of temperature due to breast engorgement which should not last for more then 24 hour . </a:t>
            </a:r>
          </a:p>
          <a:p>
            <a:pPr marL="342900" indent="-342900" eaLnBrk="1" hangingPunct="1">
              <a:spcBef>
                <a:spcPct val="20000"/>
              </a:spcBef>
              <a:buClr>
                <a:schemeClr val="hlink"/>
              </a:buClr>
              <a:buSzPct val="80000"/>
              <a:buFont typeface="Wingdings" pitchFamily="2" charset="2"/>
              <a:buChar char="l"/>
              <a:defRPr/>
            </a:pPr>
            <a:r>
              <a:rPr lang="en-US" sz="3200" dirty="0">
                <a:latin typeface="Monotype Corsiva" pitchFamily="66" charset="0"/>
              </a:rPr>
              <a:t>However </a:t>
            </a:r>
            <a:r>
              <a:rPr lang="en-US" sz="3200" dirty="0" err="1">
                <a:latin typeface="Monotype Corsiva" pitchFamily="66" charset="0"/>
              </a:rPr>
              <a:t>genito</a:t>
            </a:r>
            <a:r>
              <a:rPr lang="en-US" sz="3200" dirty="0">
                <a:latin typeface="Monotype Corsiva" pitchFamily="66" charset="0"/>
              </a:rPr>
              <a:t>- urinary tract infection should be excluded if there is rise of temperature. </a:t>
            </a:r>
          </a:p>
        </p:txBody>
      </p:sp>
      <p:sp>
        <p:nvSpPr>
          <p:cNvPr id="5" name="WordArt 7"/>
          <p:cNvSpPr>
            <a:spLocks noGrp="1" noChangeArrowheads="1" noChangeShapeType="1" noTextEdit="1"/>
          </p:cNvSpPr>
          <p:nvPr>
            <p:ph type="title"/>
          </p:nvPr>
        </p:nvSpPr>
        <p:spPr bwMode="auto">
          <a:xfrm>
            <a:off x="2434130" y="1291130"/>
            <a:ext cx="5344674" cy="43191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normAutofit fontScale="90000"/>
          </a:bodyPr>
          <a:lstStyle/>
          <a:p>
            <a:pPr algn="ctr"/>
            <a:r>
              <a:rPr lang="en-IN" sz="3600" kern="10" dirty="0">
                <a:solidFill>
                  <a:srgbClr val="00FF00"/>
                </a:solidFill>
                <a:effectLst>
                  <a:outerShdw dist="45791" dir="2021404" algn="ctr" rotWithShape="0">
                    <a:srgbClr val="B2B2B2">
                      <a:alpha val="79999"/>
                    </a:srgbClr>
                  </a:outerShdw>
                </a:effectLst>
                <a:latin typeface="Times New Roman"/>
                <a:cs typeface="Times New Roman"/>
              </a:rPr>
              <a:t>TEMPERATURE</a:t>
            </a:r>
          </a:p>
        </p:txBody>
      </p:sp>
      <p:sp>
        <p:nvSpPr>
          <p:cNvPr id="6" name="WordArt 4"/>
          <p:cNvSpPr>
            <a:spLocks noChangeArrowheads="1" noChangeShapeType="1" noTextEdit="1"/>
          </p:cNvSpPr>
          <p:nvPr/>
        </p:nvSpPr>
        <p:spPr bwMode="auto">
          <a:xfrm>
            <a:off x="457200" y="152400"/>
            <a:ext cx="8305800" cy="527910"/>
          </a:xfrm>
          <a:prstGeom prst="rect">
            <a:avLst/>
          </a:prstGeom>
        </p:spPr>
        <p:txBody>
          <a:bodyPr wrap="none" fromWordArt="1">
            <a:prstTxWarp prst="textPlain">
              <a:avLst>
                <a:gd name="adj" fmla="val 50000"/>
              </a:avLst>
            </a:prstTxWarp>
          </a:bodyPr>
          <a:lstStyle/>
          <a:p>
            <a:pPr algn="ctr"/>
            <a:r>
              <a:rPr lang="en-IN"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7" name="Footer Placeholder 6"/>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271296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457200" y="1600200"/>
            <a:ext cx="8686800" cy="3810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l"/>
              <a:defRPr/>
            </a:pPr>
            <a:r>
              <a:rPr lang="en-US" sz="2700" b="1">
                <a:effectLst>
                  <a:outerShdw blurRad="38100" dist="38100" dir="2700000" algn="tl">
                    <a:srgbClr val="000000"/>
                  </a:outerShdw>
                </a:effectLst>
                <a:latin typeface="Monotype Corsiva" pitchFamily="66" charset="0"/>
              </a:rPr>
              <a:t>The bladder wall become edematous and hyperemic and often shows evidence of submucous extravasation of blood . </a:t>
            </a:r>
          </a:p>
          <a:p>
            <a:pPr marL="342900" indent="-342900" eaLnBrk="1" hangingPunct="1">
              <a:spcBef>
                <a:spcPct val="20000"/>
              </a:spcBef>
              <a:buClr>
                <a:schemeClr val="hlink"/>
              </a:buClr>
              <a:buSzPct val="80000"/>
              <a:buFont typeface="Wingdings" pitchFamily="2" charset="2"/>
              <a:buChar char="l"/>
              <a:defRPr/>
            </a:pPr>
            <a:r>
              <a:rPr lang="en-US" sz="2700" b="1">
                <a:solidFill>
                  <a:schemeClr val="hlink"/>
                </a:solidFill>
                <a:effectLst>
                  <a:outerShdw blurRad="38100" dist="38100" dir="2700000" algn="tl">
                    <a:srgbClr val="000000"/>
                  </a:outerShdw>
                </a:effectLst>
                <a:latin typeface="Monotype Corsiva" pitchFamily="66" charset="0"/>
              </a:rPr>
              <a:t>Because of trauma sustained to the nerve  plexus during delivery the bladder may be over distended without any desire to pass urine. </a:t>
            </a:r>
          </a:p>
          <a:p>
            <a:pPr marL="342900" indent="-342900" eaLnBrk="1" hangingPunct="1">
              <a:spcBef>
                <a:spcPct val="20000"/>
              </a:spcBef>
              <a:buClr>
                <a:schemeClr val="hlink"/>
              </a:buClr>
              <a:buSzPct val="80000"/>
              <a:buFont typeface="Wingdings" pitchFamily="2" charset="2"/>
              <a:buChar char="l"/>
              <a:defRPr/>
            </a:pPr>
            <a:r>
              <a:rPr lang="en-US" sz="2700" b="1">
                <a:effectLst>
                  <a:outerShdw blurRad="38100" dist="38100" dir="2700000" algn="tl">
                    <a:srgbClr val="000000"/>
                  </a:outerShdw>
                </a:effectLst>
                <a:latin typeface="Monotype Corsiva" pitchFamily="66" charset="0"/>
              </a:rPr>
              <a:t>Stagnation of the urine along with a  devitalized bladder will contribute to the urinary tract infection in puerperium . </a:t>
            </a:r>
          </a:p>
          <a:p>
            <a:pPr marL="342900" indent="-342900" eaLnBrk="1" hangingPunct="1">
              <a:spcBef>
                <a:spcPct val="20000"/>
              </a:spcBef>
              <a:buClr>
                <a:schemeClr val="hlink"/>
              </a:buClr>
              <a:buSzPct val="80000"/>
              <a:buFont typeface="Wingdings" pitchFamily="2" charset="2"/>
              <a:buChar char="l"/>
              <a:defRPr/>
            </a:pPr>
            <a:r>
              <a:rPr lang="en-US" sz="2700" b="1">
                <a:solidFill>
                  <a:schemeClr val="hlink"/>
                </a:solidFill>
                <a:effectLst>
                  <a:outerShdw blurRad="38100" dist="38100" dir="2700000" algn="tl">
                    <a:srgbClr val="000000"/>
                  </a:outerShdw>
                </a:effectLst>
                <a:latin typeface="Monotype Corsiva" pitchFamily="66" charset="0"/>
              </a:rPr>
              <a:t>Dilated ureters and renal pelvis return to normal size within 8 week . </a:t>
            </a:r>
          </a:p>
          <a:p>
            <a:pPr marL="342900" indent="-342900" eaLnBrk="1" hangingPunct="1">
              <a:spcBef>
                <a:spcPct val="20000"/>
              </a:spcBef>
              <a:buClr>
                <a:schemeClr val="hlink"/>
              </a:buClr>
              <a:buSzPct val="80000"/>
              <a:buFont typeface="Wingdings" pitchFamily="2" charset="2"/>
              <a:buChar char="l"/>
              <a:defRPr/>
            </a:pPr>
            <a:r>
              <a:rPr lang="en-US" sz="2700" b="1">
                <a:effectLst>
                  <a:outerShdw blurRad="38100" dist="38100" dir="2700000" algn="tl">
                    <a:srgbClr val="000000"/>
                  </a:outerShdw>
                </a:effectLst>
                <a:latin typeface="Monotype Corsiva" pitchFamily="66" charset="0"/>
              </a:rPr>
              <a:t>There is pronounced diuresis on the second or third day of the puerperium . Only clean catch sample of urine should be collect and sent for examination and contamination with lochia should be avoided .</a:t>
            </a:r>
          </a:p>
        </p:txBody>
      </p:sp>
      <p:sp>
        <p:nvSpPr>
          <p:cNvPr id="23555" name="WordArt 5"/>
          <p:cNvSpPr>
            <a:spLocks noChangeArrowheads="1" noChangeShapeType="1" noTextEdit="1"/>
          </p:cNvSpPr>
          <p:nvPr/>
        </p:nvSpPr>
        <p:spPr bwMode="auto">
          <a:xfrm>
            <a:off x="1752600" y="838200"/>
            <a:ext cx="57150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dirty="0">
                <a:solidFill>
                  <a:srgbClr val="00FF00"/>
                </a:solidFill>
                <a:effectLst>
                  <a:outerShdw dist="45791" dir="2021404" algn="ctr" rotWithShape="0">
                    <a:srgbClr val="B2B2B2">
                      <a:alpha val="79999"/>
                    </a:srgbClr>
                  </a:outerShdw>
                </a:effectLst>
                <a:latin typeface="Times New Roman"/>
                <a:cs typeface="Times New Roman"/>
              </a:rPr>
              <a:t>URINARY TRACT</a:t>
            </a:r>
          </a:p>
        </p:txBody>
      </p:sp>
      <p:sp>
        <p:nvSpPr>
          <p:cNvPr id="23556" name="WordArt 6"/>
          <p:cNvSpPr>
            <a:spLocks noChangeArrowheads="1" noChangeShapeType="1" noTextEdit="1"/>
          </p:cNvSpPr>
          <p:nvPr/>
        </p:nvSpPr>
        <p:spPr bwMode="auto">
          <a:xfrm>
            <a:off x="457200" y="0"/>
            <a:ext cx="8305800" cy="6858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7207125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1600200"/>
            <a:ext cx="8229600" cy="1600200"/>
          </a:xfrm>
        </p:spPr>
        <p:txBody>
          <a:bodyPr>
            <a:normAutofit fontScale="92500"/>
          </a:bodyPr>
          <a:lstStyle/>
          <a:p>
            <a:pPr eaLnBrk="1" hangingPunct="1">
              <a:defRPr/>
            </a:pPr>
            <a:r>
              <a:rPr lang="en-US" smtClean="0">
                <a:latin typeface="Monotype Corsiva" pitchFamily="66" charset="0"/>
              </a:rPr>
              <a:t>Increased thist in early puerperium is </a:t>
            </a:r>
            <a:r>
              <a:rPr lang="en-US" smtClean="0">
                <a:solidFill>
                  <a:schemeClr val="hlink"/>
                </a:solidFill>
                <a:latin typeface="Monotype Corsiva" pitchFamily="66" charset="0"/>
              </a:rPr>
              <a:t>due to loss of fluid during labour, in the lochia, diuresis and perspiration .  </a:t>
            </a:r>
          </a:p>
          <a:p>
            <a:pPr eaLnBrk="1" hangingPunct="1">
              <a:defRPr/>
            </a:pPr>
            <a:r>
              <a:rPr lang="en-US" smtClean="0">
                <a:latin typeface="Monotype Corsiva" pitchFamily="66" charset="0"/>
              </a:rPr>
              <a:t>Slight intestinal paresis leads to constipation.</a:t>
            </a:r>
          </a:p>
        </p:txBody>
      </p:sp>
      <p:sp>
        <p:nvSpPr>
          <p:cNvPr id="24579" name="WordArt 4"/>
          <p:cNvSpPr>
            <a:spLocks noChangeArrowheads="1" noChangeShapeType="1" noTextEdit="1"/>
          </p:cNvSpPr>
          <p:nvPr/>
        </p:nvSpPr>
        <p:spPr bwMode="auto">
          <a:xfrm>
            <a:off x="1066800" y="838200"/>
            <a:ext cx="7391400" cy="609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GASTRO-INTESTINAL TRACT</a:t>
            </a:r>
          </a:p>
        </p:txBody>
      </p:sp>
      <p:sp>
        <p:nvSpPr>
          <p:cNvPr id="24580" name="WordArt 5"/>
          <p:cNvSpPr>
            <a:spLocks noChangeArrowheads="1" noChangeShapeType="1" noTextEdit="1"/>
          </p:cNvSpPr>
          <p:nvPr/>
        </p:nvSpPr>
        <p:spPr bwMode="auto">
          <a:xfrm>
            <a:off x="457200" y="0"/>
            <a:ext cx="8305800" cy="6858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34823" name="Rectangle 7"/>
          <p:cNvSpPr>
            <a:spLocks noChangeArrowheads="1"/>
          </p:cNvSpPr>
          <p:nvPr/>
        </p:nvSpPr>
        <p:spPr bwMode="auto">
          <a:xfrm>
            <a:off x="381000" y="4648200"/>
            <a:ext cx="8229600" cy="20574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l"/>
              <a:defRPr/>
            </a:pPr>
            <a:r>
              <a:rPr lang="en-US" sz="3200" dirty="0">
                <a:effectLst>
                  <a:outerShdw blurRad="38100" dist="38100" dir="2700000" algn="tl">
                    <a:srgbClr val="000000"/>
                  </a:outerShdw>
                </a:effectLst>
                <a:latin typeface="Monotype Corsiva" pitchFamily="66" charset="0"/>
              </a:rPr>
              <a:t>In addition to the weight loss as a consequence of the expulsion of the uterine contents a further loss of </a:t>
            </a:r>
            <a:r>
              <a:rPr lang="en-US" sz="3200" dirty="0">
                <a:solidFill>
                  <a:schemeClr val="hlink"/>
                </a:solidFill>
                <a:effectLst>
                  <a:outerShdw blurRad="38100" dist="38100" dir="2700000" algn="tl">
                    <a:srgbClr val="000000"/>
                  </a:outerShdw>
                </a:effectLst>
                <a:latin typeface="Monotype Corsiva" pitchFamily="66" charset="0"/>
              </a:rPr>
              <a:t>about 2 kg</a:t>
            </a:r>
            <a:r>
              <a:rPr lang="en-US" sz="3200" dirty="0">
                <a:effectLst>
                  <a:outerShdw blurRad="38100" dist="38100" dir="2700000" algn="tl">
                    <a:srgbClr val="000000"/>
                  </a:outerShdw>
                </a:effectLst>
                <a:latin typeface="Monotype Corsiva" pitchFamily="66" charset="0"/>
              </a:rPr>
              <a:t>  occurs during puerperium chiefly caused by diuresis.</a:t>
            </a:r>
          </a:p>
        </p:txBody>
      </p:sp>
      <p:sp>
        <p:nvSpPr>
          <p:cNvPr id="24582" name="WordArt 8"/>
          <p:cNvSpPr>
            <a:spLocks noChangeArrowheads="1" noChangeShapeType="1" noTextEdit="1"/>
          </p:cNvSpPr>
          <p:nvPr/>
        </p:nvSpPr>
        <p:spPr bwMode="auto">
          <a:xfrm>
            <a:off x="990600" y="3962400"/>
            <a:ext cx="73914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WEIGHT LOSS</a:t>
            </a:r>
          </a:p>
        </p:txBody>
      </p:sp>
      <p:sp>
        <p:nvSpPr>
          <p:cNvPr id="7" name="Footer Placeholder 6"/>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4838234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609600" y="1981200"/>
            <a:ext cx="8229600" cy="4530725"/>
          </a:xfrm>
        </p:spPr>
        <p:txBody>
          <a:bodyPr/>
          <a:lstStyle/>
          <a:p>
            <a:pPr eaLnBrk="1" hangingPunct="1">
              <a:defRPr/>
            </a:pPr>
            <a:r>
              <a:rPr lang="en-US" sz="3600" smtClean="0"/>
              <a:t>There is net fluid loss of </a:t>
            </a:r>
            <a:r>
              <a:rPr lang="en-US" sz="3600" smtClean="0">
                <a:solidFill>
                  <a:schemeClr val="hlink"/>
                </a:solidFill>
              </a:rPr>
              <a:t>2 liters</a:t>
            </a:r>
            <a:r>
              <a:rPr lang="en-US" sz="3600" smtClean="0"/>
              <a:t> during 1</a:t>
            </a:r>
            <a:r>
              <a:rPr lang="en-US" sz="3600" baseline="30000" smtClean="0"/>
              <a:t>st</a:t>
            </a:r>
            <a:r>
              <a:rPr lang="en-US" sz="3600" smtClean="0"/>
              <a:t> week.</a:t>
            </a:r>
          </a:p>
          <a:p>
            <a:pPr eaLnBrk="1" hangingPunct="1">
              <a:defRPr/>
            </a:pPr>
            <a:r>
              <a:rPr lang="en-US" sz="3600" smtClean="0"/>
              <a:t>Additional </a:t>
            </a:r>
            <a:r>
              <a:rPr lang="en-US" sz="3600" smtClean="0">
                <a:solidFill>
                  <a:schemeClr val="hlink"/>
                </a:solidFill>
              </a:rPr>
              <a:t>1.5 liter</a:t>
            </a:r>
            <a:r>
              <a:rPr lang="en-US" sz="3600" smtClean="0"/>
              <a:t> fluid loss occur in next 5 weeks.</a:t>
            </a:r>
          </a:p>
          <a:p>
            <a:pPr eaLnBrk="1" hangingPunct="1">
              <a:defRPr/>
            </a:pPr>
            <a:r>
              <a:rPr lang="en-US" sz="3600" smtClean="0"/>
              <a:t>The amount of loss depends on </a:t>
            </a:r>
            <a:r>
              <a:rPr lang="en-US" sz="3600" smtClean="0">
                <a:solidFill>
                  <a:schemeClr val="hlink"/>
                </a:solidFill>
              </a:rPr>
              <a:t>amount retained during pregnancy, dehydration and blood loss during labour.</a:t>
            </a:r>
          </a:p>
        </p:txBody>
      </p:sp>
      <p:sp>
        <p:nvSpPr>
          <p:cNvPr id="25603" name="WordArt 4"/>
          <p:cNvSpPr>
            <a:spLocks noChangeArrowheads="1" noChangeShapeType="1" noTextEdit="1"/>
          </p:cNvSpPr>
          <p:nvPr/>
        </p:nvSpPr>
        <p:spPr bwMode="auto">
          <a:xfrm>
            <a:off x="1066800" y="838200"/>
            <a:ext cx="7391400" cy="609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FLUID LOSS</a:t>
            </a:r>
          </a:p>
        </p:txBody>
      </p:sp>
      <p:sp>
        <p:nvSpPr>
          <p:cNvPr id="25604" name="WordArt 5"/>
          <p:cNvSpPr>
            <a:spLocks noChangeArrowheads="1" noChangeShapeType="1" noTextEdit="1"/>
          </p:cNvSpPr>
          <p:nvPr/>
        </p:nvSpPr>
        <p:spPr bwMode="auto">
          <a:xfrm>
            <a:off x="457200" y="0"/>
            <a:ext cx="8305800" cy="6858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42132108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1905000"/>
            <a:ext cx="8229600" cy="4530725"/>
          </a:xfrm>
        </p:spPr>
        <p:txBody>
          <a:bodyPr/>
          <a:lstStyle/>
          <a:p>
            <a:pPr eaLnBrk="1" hangingPunct="1">
              <a:defRPr/>
            </a:pPr>
            <a:r>
              <a:rPr lang="en-US" sz="3600" smtClean="0"/>
              <a:t>There is </a:t>
            </a:r>
            <a:r>
              <a:rPr lang="en-US" sz="3600" smtClean="0">
                <a:solidFill>
                  <a:schemeClr val="hlink"/>
                </a:solidFill>
              </a:rPr>
              <a:t>slight decrease</a:t>
            </a:r>
            <a:r>
              <a:rPr lang="en-US" sz="3600" smtClean="0"/>
              <a:t> in blood volume after delivery but it returns to pre-pregnant state by </a:t>
            </a:r>
            <a:r>
              <a:rPr lang="en-US" sz="3600" smtClean="0">
                <a:solidFill>
                  <a:schemeClr val="hlink"/>
                </a:solidFill>
              </a:rPr>
              <a:t>2</a:t>
            </a:r>
            <a:r>
              <a:rPr lang="en-US" sz="3600" baseline="30000" smtClean="0">
                <a:solidFill>
                  <a:schemeClr val="hlink"/>
                </a:solidFill>
              </a:rPr>
              <a:t>nd</a:t>
            </a:r>
            <a:r>
              <a:rPr lang="en-US" sz="3600" smtClean="0">
                <a:solidFill>
                  <a:schemeClr val="hlink"/>
                </a:solidFill>
              </a:rPr>
              <a:t> week.</a:t>
            </a:r>
          </a:p>
          <a:p>
            <a:pPr eaLnBrk="1" hangingPunct="1">
              <a:defRPr/>
            </a:pPr>
            <a:endParaRPr lang="en-US" sz="3600" smtClean="0"/>
          </a:p>
          <a:p>
            <a:pPr eaLnBrk="1" hangingPunct="1">
              <a:defRPr/>
            </a:pPr>
            <a:r>
              <a:rPr lang="en-US" sz="3600" smtClean="0"/>
              <a:t>Cardiac output </a:t>
            </a:r>
            <a:r>
              <a:rPr lang="en-US" sz="3600" smtClean="0">
                <a:solidFill>
                  <a:schemeClr val="hlink"/>
                </a:solidFill>
              </a:rPr>
              <a:t>rises soon</a:t>
            </a:r>
            <a:r>
              <a:rPr lang="en-US" sz="3600" smtClean="0"/>
              <a:t> after delivery to 60% but gradually returns to normal within </a:t>
            </a:r>
            <a:r>
              <a:rPr lang="en-US" sz="3600" smtClean="0">
                <a:solidFill>
                  <a:schemeClr val="hlink"/>
                </a:solidFill>
              </a:rPr>
              <a:t>one week</a:t>
            </a:r>
            <a:r>
              <a:rPr lang="en-US" sz="3600" smtClean="0"/>
              <a:t>.</a:t>
            </a:r>
          </a:p>
        </p:txBody>
      </p:sp>
      <p:sp>
        <p:nvSpPr>
          <p:cNvPr id="26627" name="WordArt 4"/>
          <p:cNvSpPr>
            <a:spLocks noChangeArrowheads="1" noChangeShapeType="1" noTextEdit="1"/>
          </p:cNvSpPr>
          <p:nvPr/>
        </p:nvSpPr>
        <p:spPr bwMode="auto">
          <a:xfrm>
            <a:off x="1066800" y="838200"/>
            <a:ext cx="7391400" cy="609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BLOOD VALUES</a:t>
            </a:r>
          </a:p>
        </p:txBody>
      </p:sp>
      <p:sp>
        <p:nvSpPr>
          <p:cNvPr id="26628" name="WordArt 5"/>
          <p:cNvSpPr>
            <a:spLocks noChangeArrowheads="1" noChangeShapeType="1" noTextEdit="1"/>
          </p:cNvSpPr>
          <p:nvPr/>
        </p:nvSpPr>
        <p:spPr bwMode="auto">
          <a:xfrm>
            <a:off x="457200" y="0"/>
            <a:ext cx="8305800" cy="6858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275018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533400" y="1828800"/>
            <a:ext cx="8229600" cy="4530725"/>
          </a:xfrm>
        </p:spPr>
        <p:txBody>
          <a:bodyPr/>
          <a:lstStyle/>
          <a:p>
            <a:pPr algn="just" eaLnBrk="1" hangingPunct="1">
              <a:lnSpc>
                <a:spcPct val="90000"/>
              </a:lnSpc>
              <a:defRPr/>
            </a:pPr>
            <a:r>
              <a:rPr lang="en-US" smtClean="0"/>
              <a:t>In non lactating mothers </a:t>
            </a:r>
            <a:r>
              <a:rPr lang="en-US" smtClean="0">
                <a:solidFill>
                  <a:schemeClr val="hlink"/>
                </a:solidFill>
              </a:rPr>
              <a:t>ovulation </a:t>
            </a:r>
            <a:r>
              <a:rPr lang="en-US" smtClean="0"/>
              <a:t>may occurs as early by 4</a:t>
            </a:r>
            <a:r>
              <a:rPr lang="en-US" baseline="30000" smtClean="0"/>
              <a:t>th</a:t>
            </a:r>
            <a:r>
              <a:rPr lang="en-US" smtClean="0"/>
              <a:t> weeks and the </a:t>
            </a:r>
            <a:r>
              <a:rPr lang="en-US" smtClean="0">
                <a:solidFill>
                  <a:schemeClr val="hlink"/>
                </a:solidFill>
              </a:rPr>
              <a:t>menstruation</a:t>
            </a:r>
            <a:r>
              <a:rPr lang="en-US" smtClean="0"/>
              <a:t> returns by </a:t>
            </a:r>
            <a:r>
              <a:rPr lang="en-US" smtClean="0">
                <a:solidFill>
                  <a:schemeClr val="hlink"/>
                </a:solidFill>
              </a:rPr>
              <a:t>6</a:t>
            </a:r>
            <a:r>
              <a:rPr lang="en-US" baseline="30000" smtClean="0">
                <a:solidFill>
                  <a:schemeClr val="hlink"/>
                </a:solidFill>
              </a:rPr>
              <a:t>th</a:t>
            </a:r>
            <a:r>
              <a:rPr lang="en-US" smtClean="0">
                <a:solidFill>
                  <a:schemeClr val="hlink"/>
                </a:solidFill>
              </a:rPr>
              <a:t> week</a:t>
            </a:r>
            <a:r>
              <a:rPr lang="en-US" smtClean="0"/>
              <a:t> following delivery.</a:t>
            </a:r>
          </a:p>
          <a:p>
            <a:pPr algn="just" eaLnBrk="1" hangingPunct="1">
              <a:lnSpc>
                <a:spcPct val="90000"/>
              </a:lnSpc>
              <a:defRPr/>
            </a:pPr>
            <a:r>
              <a:rPr lang="en-US" smtClean="0"/>
              <a:t>Therefore it is possible for the mother to </a:t>
            </a:r>
            <a:r>
              <a:rPr lang="en-US" smtClean="0">
                <a:solidFill>
                  <a:schemeClr val="hlink"/>
                </a:solidFill>
              </a:rPr>
              <a:t>become pregnant before she menstruates following her confinement.</a:t>
            </a:r>
          </a:p>
          <a:p>
            <a:pPr algn="just" eaLnBrk="1" hangingPunct="1">
              <a:lnSpc>
                <a:spcPct val="90000"/>
              </a:lnSpc>
              <a:defRPr/>
            </a:pPr>
            <a:r>
              <a:rPr lang="en-US" smtClean="0"/>
              <a:t>These mothers should </a:t>
            </a:r>
            <a:r>
              <a:rPr lang="en-US" smtClean="0">
                <a:solidFill>
                  <a:schemeClr val="hlink"/>
                </a:solidFill>
              </a:rPr>
              <a:t>use contraceptive</a:t>
            </a:r>
            <a:r>
              <a:rPr lang="en-US" smtClean="0"/>
              <a:t> measures after 3 weeks.</a:t>
            </a:r>
          </a:p>
        </p:txBody>
      </p:sp>
      <p:sp>
        <p:nvSpPr>
          <p:cNvPr id="27651" name="WordArt 4"/>
          <p:cNvSpPr>
            <a:spLocks noChangeArrowheads="1" noChangeShapeType="1" noTextEdit="1"/>
          </p:cNvSpPr>
          <p:nvPr/>
        </p:nvSpPr>
        <p:spPr bwMode="auto">
          <a:xfrm>
            <a:off x="457200" y="838200"/>
            <a:ext cx="8001000" cy="609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MENSTRUATION &amp; OVULATION</a:t>
            </a:r>
          </a:p>
        </p:txBody>
      </p:sp>
      <p:sp>
        <p:nvSpPr>
          <p:cNvPr id="27652" name="WordArt 5"/>
          <p:cNvSpPr>
            <a:spLocks noChangeArrowheads="1" noChangeShapeType="1" noTextEdit="1"/>
          </p:cNvSpPr>
          <p:nvPr/>
        </p:nvSpPr>
        <p:spPr bwMode="auto">
          <a:xfrm>
            <a:off x="457200" y="0"/>
            <a:ext cx="8305800" cy="6858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9619762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2251075"/>
            <a:ext cx="8229600" cy="4530725"/>
          </a:xfrm>
        </p:spPr>
        <p:txBody>
          <a:bodyPr/>
          <a:lstStyle/>
          <a:p>
            <a:pPr eaLnBrk="1" hangingPunct="1">
              <a:defRPr/>
            </a:pPr>
            <a:r>
              <a:rPr lang="en-US" smtClean="0"/>
              <a:t>In lactating mother ovulation occur about after </a:t>
            </a:r>
            <a:r>
              <a:rPr lang="en-US" smtClean="0">
                <a:solidFill>
                  <a:schemeClr val="hlink"/>
                </a:solidFill>
              </a:rPr>
              <a:t>10</a:t>
            </a:r>
            <a:r>
              <a:rPr lang="en-US" baseline="30000" smtClean="0">
                <a:solidFill>
                  <a:schemeClr val="hlink"/>
                </a:solidFill>
              </a:rPr>
              <a:t>th</a:t>
            </a:r>
            <a:r>
              <a:rPr lang="en-US" smtClean="0">
                <a:solidFill>
                  <a:schemeClr val="hlink"/>
                </a:solidFill>
              </a:rPr>
              <a:t> weeks</a:t>
            </a:r>
            <a:r>
              <a:rPr lang="en-US" smtClean="0"/>
              <a:t> of delivery.</a:t>
            </a:r>
          </a:p>
          <a:p>
            <a:pPr eaLnBrk="1" hangingPunct="1">
              <a:defRPr/>
            </a:pPr>
            <a:r>
              <a:rPr lang="en-US" smtClean="0"/>
              <a:t> Contraceptive protection is about </a:t>
            </a:r>
            <a:r>
              <a:rPr lang="en-US" smtClean="0">
                <a:solidFill>
                  <a:schemeClr val="hlink"/>
                </a:solidFill>
              </a:rPr>
              <a:t>98% up to 6 months post-partum </a:t>
            </a:r>
            <a:r>
              <a:rPr lang="en-US" smtClean="0"/>
              <a:t>for the women who is exclusively breastfeeding.</a:t>
            </a:r>
          </a:p>
          <a:p>
            <a:pPr eaLnBrk="1" hangingPunct="1">
              <a:defRPr/>
            </a:pPr>
            <a:r>
              <a:rPr lang="en-US" smtClean="0"/>
              <a:t> The lactating mother should use contraceptive methods after 3 months of delivery.</a:t>
            </a:r>
          </a:p>
        </p:txBody>
      </p:sp>
      <p:sp>
        <p:nvSpPr>
          <p:cNvPr id="28675" name="WordArt 4"/>
          <p:cNvSpPr>
            <a:spLocks noChangeArrowheads="1" noChangeShapeType="1" noTextEdit="1"/>
          </p:cNvSpPr>
          <p:nvPr/>
        </p:nvSpPr>
        <p:spPr bwMode="auto">
          <a:xfrm>
            <a:off x="457200" y="1447800"/>
            <a:ext cx="8001000" cy="609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rgbClr val="00FF00"/>
                </a:solidFill>
                <a:effectLst>
                  <a:outerShdw dist="45791" dir="2021404" algn="ctr" rotWithShape="0">
                    <a:srgbClr val="B2B2B2">
                      <a:alpha val="79999"/>
                    </a:srgbClr>
                  </a:outerShdw>
                </a:effectLst>
                <a:latin typeface="Times New Roman"/>
                <a:cs typeface="Times New Roman"/>
              </a:rPr>
              <a:t>MENSTRUATION &amp; OVULATION</a:t>
            </a:r>
          </a:p>
        </p:txBody>
      </p:sp>
      <p:sp>
        <p:nvSpPr>
          <p:cNvPr id="28676" name="WordArt 5"/>
          <p:cNvSpPr>
            <a:spLocks noChangeArrowheads="1" noChangeShapeType="1" noTextEdit="1"/>
          </p:cNvSpPr>
          <p:nvPr/>
        </p:nvSpPr>
        <p:spPr bwMode="auto">
          <a:xfrm>
            <a:off x="457200" y="0"/>
            <a:ext cx="8305800" cy="9144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GENERAL PHYSIOLOGICAL CHANGES</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12501623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96260" y="222195"/>
            <a:ext cx="8704185" cy="6413609"/>
          </a:xfrm>
        </p:spPr>
        <p:txBody>
          <a:bodyPr>
            <a:normAutofit fontScale="25000" lnSpcReduction="20000"/>
          </a:bodyPr>
          <a:lstStyle/>
          <a:p>
            <a:pPr marL="0" indent="0">
              <a:buNone/>
            </a:pPr>
            <a:r>
              <a:rPr lang="en-IN" sz="7200" dirty="0"/>
              <a:t>Deep Vein Thrombosis During Pregnancy and the Puerperium: A Meta-Analysis of the Period of Risk and the Leg of Presentation</a:t>
            </a:r>
          </a:p>
          <a:p>
            <a:pPr marL="0" indent="0">
              <a:buNone/>
            </a:pPr>
            <a:r>
              <a:rPr lang="en-IN" sz="7200" dirty="0"/>
              <a:t>Ray, J. G.; Chan, W. S.</a:t>
            </a:r>
          </a:p>
          <a:p>
            <a:r>
              <a:rPr lang="en-IN" sz="4400" b="1" dirty="0"/>
              <a:t>Abstract</a:t>
            </a:r>
          </a:p>
          <a:p>
            <a:pPr marL="0" indent="0" algn="just">
              <a:buNone/>
            </a:pPr>
            <a:r>
              <a:rPr lang="en-IN" sz="8000" dirty="0"/>
              <a:t>We p</a:t>
            </a:r>
            <a:r>
              <a:rPr lang="en-IN" sz="7200" dirty="0"/>
              <a:t>erformed a meta-analysis of all published studies of deep vein thrombosis during pregnancy and the puerperium using MEDLINE between 1966 and May 1998. Data were pooled using a random effects model. Fourteen studies included relevant information on deep vein thrombosis in pregnancy or the puerperium, and used objective testing to diagnose deep vein thrombosis. The pooled event rate for left sided or bilateral deep vein thrombosis was 82.2 percent (95 percent CI 75.1 to 87.5). There was no statistical evidence of heterogeneity for this figure (P = .08). Twelve studies reported on the trimester in which deep vein thrombosis was diagnosed. The deep vein thrombosis event rate during the first trimester was 21.9 percent (95 percent CI 17.4 to 27.3), 33.7 percent (95 percent CI 28.1 to 39.8) during the second trimester, and 47.6 percent (95 percent CI 39.2 to 56.2) for the third trimester. Heterogeneity testing was not significant. Nine studies compared deep vein thrombosis events between the antepartum and puerperium periods, with 65.5 percent (95 percent CI 58.1 to 72.1) arising during pregnancy, and 34.5 percent (95 percent CI 27.9 to 41.9) postpartum (P = .08, not heterogeneous). Using these figures, the estimated relative distribution of 100 deep vein thrombosis events during pregnancy and the puerperium would be 0.23 per day during pregnancy, and 0.82 per day in the postpartum period. During pregnancy and the puerperium, deep vein thrombosis is more likely to arise in the left leg. More than half of all deep vein </a:t>
            </a:r>
            <a:r>
              <a:rPr lang="en-IN" sz="7200" dirty="0" err="1"/>
              <a:t>thromboses</a:t>
            </a:r>
            <a:r>
              <a:rPr lang="en-IN" sz="7200" dirty="0"/>
              <a:t> during pregnancy occur during the first and second trimesters. Furthermore, during the puerperium, the risk of developing deep vein thrombosis is significantly higher than antepartum.</a:t>
            </a:r>
          </a:p>
          <a:p>
            <a:endParaRPr lang="en-IN" sz="5600" dirty="0"/>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212737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627356644"/>
              </p:ext>
            </p:extLst>
          </p:nvPr>
        </p:nvGraphicFramePr>
        <p:xfrm>
          <a:off x="-2" y="2"/>
          <a:ext cx="9144002" cy="6857998"/>
        </p:xfrm>
        <a:graphic>
          <a:graphicData uri="http://schemas.openxmlformats.org/drawingml/2006/table">
            <a:tbl>
              <a:tblPr firstRow="1" bandRow="1">
                <a:tableStyleId>{21E4AEA4-8DFA-4A89-87EB-49C32662AFE0}</a:tableStyleId>
              </a:tblPr>
              <a:tblGrid>
                <a:gridCol w="1517901"/>
                <a:gridCol w="2139700"/>
                <a:gridCol w="1067106"/>
                <a:gridCol w="3054101"/>
                <a:gridCol w="1365194"/>
              </a:tblGrid>
              <a:tr h="377294">
                <a:tc>
                  <a:txBody>
                    <a:bodyPr/>
                    <a:lstStyle/>
                    <a:p>
                      <a:pPr algn="ctr"/>
                      <a:r>
                        <a:rPr lang="en-US" sz="1800" dirty="0" smtClean="0"/>
                        <a:t>P</a:t>
                      </a:r>
                      <a:endParaRPr lang="en-IN" sz="1800" dirty="0"/>
                    </a:p>
                  </a:txBody>
                  <a:tcPr/>
                </a:tc>
                <a:tc>
                  <a:txBody>
                    <a:bodyPr/>
                    <a:lstStyle/>
                    <a:p>
                      <a:pPr algn="ctr"/>
                      <a:r>
                        <a:rPr lang="en-US" sz="1800" dirty="0" smtClean="0"/>
                        <a:t>I</a:t>
                      </a:r>
                      <a:endParaRPr lang="en-IN" sz="1800" dirty="0"/>
                    </a:p>
                  </a:txBody>
                  <a:tcPr/>
                </a:tc>
                <a:tc>
                  <a:txBody>
                    <a:bodyPr/>
                    <a:lstStyle/>
                    <a:p>
                      <a:pPr algn="ctr"/>
                      <a:r>
                        <a:rPr lang="en-US" sz="1800" dirty="0" smtClean="0"/>
                        <a:t>C</a:t>
                      </a:r>
                      <a:endParaRPr lang="en-IN" sz="1800" dirty="0"/>
                    </a:p>
                  </a:txBody>
                  <a:tcPr/>
                </a:tc>
                <a:tc>
                  <a:txBody>
                    <a:bodyPr/>
                    <a:lstStyle/>
                    <a:p>
                      <a:pPr algn="ctr"/>
                      <a:r>
                        <a:rPr lang="en-US" sz="1800" dirty="0" smtClean="0"/>
                        <a:t>O</a:t>
                      </a:r>
                      <a:endParaRPr lang="en-IN" sz="1800" dirty="0"/>
                    </a:p>
                  </a:txBody>
                  <a:tcPr/>
                </a:tc>
                <a:tc>
                  <a:txBody>
                    <a:bodyPr/>
                    <a:lstStyle/>
                    <a:p>
                      <a:pPr algn="ctr"/>
                      <a:r>
                        <a:rPr lang="en-US" sz="1800" dirty="0" smtClean="0"/>
                        <a:t>LOE</a:t>
                      </a:r>
                      <a:endParaRPr lang="en-IN" sz="1800" dirty="0"/>
                    </a:p>
                  </a:txBody>
                  <a:tcPr/>
                </a:tc>
              </a:tr>
              <a:tr h="6480704">
                <a:tc>
                  <a:txBody>
                    <a:bodyPr/>
                    <a:lstStyle/>
                    <a:p>
                      <a:pPr algn="ctr"/>
                      <a:r>
                        <a:rPr lang="en-IN" sz="1600" dirty="0" smtClean="0"/>
                        <a:t>Deep Vein Thrombosis During Pregnancy and the Puerperium</a:t>
                      </a:r>
                      <a:endParaRPr lang="en-IN" sz="1600" dirty="0"/>
                    </a:p>
                  </a:txBody>
                  <a:tcPr/>
                </a:tc>
                <a:tc>
                  <a:txBody>
                    <a:bodyPr/>
                    <a:lstStyle/>
                    <a:p>
                      <a:pPr algn="ctr"/>
                      <a:r>
                        <a:rPr lang="en-IN" sz="1800" dirty="0" smtClean="0"/>
                        <a:t>p</a:t>
                      </a:r>
                      <a:r>
                        <a:rPr lang="en-IN" sz="1600" dirty="0" smtClean="0"/>
                        <a:t>erformed a meta-analysis of all published studies of deep vein thrombosis during pregnancy and the puerperium using MEDLINE between 1966 and May 1998. Data were pooled using a random effects model. Fourteen studies included relevant information on deep vein thrombosis in pregnancy or the puerperium, and used objective testing to diagnose deep vein thrombosis. </a:t>
                      </a:r>
                      <a:endParaRPr lang="en-IN" sz="1600" dirty="0"/>
                    </a:p>
                  </a:txBody>
                  <a:tcPr/>
                </a:tc>
                <a:tc>
                  <a:txBody>
                    <a:bodyPr/>
                    <a:lstStyle/>
                    <a:p>
                      <a:pPr algn="ctr"/>
                      <a:r>
                        <a:rPr lang="en-US" sz="1600" dirty="0" smtClean="0"/>
                        <a:t>-</a:t>
                      </a:r>
                      <a:endParaRPr lang="en-IN" sz="1600" dirty="0"/>
                    </a:p>
                  </a:txBody>
                  <a:tcPr/>
                </a:tc>
                <a:tc>
                  <a:txBody>
                    <a:bodyPr/>
                    <a:lstStyle/>
                    <a:p>
                      <a:pPr algn="ctr"/>
                      <a:r>
                        <a:rPr lang="en-IN" sz="1600" dirty="0" smtClean="0"/>
                        <a:t>The deep vein thrombosis event rate during the first trimester was 21.9 percent (95 percent CI 17.4 to 27.3), 33.7 percent (95 percent CI 28.1 to 39.8) during the second trimester, and 47.6 percent (95 percent CI 39.2 to 56.2) for the third trimester. Heterogeneity testing was not significant. Nine studies compared deep vein thrombosis events between the antepartum and puerperium periods, with 65.5 percent (95 percent CI 58.1 to 72.1) arising during pregnancy, and 34.5 percent (95 percent CI 27.9 to 41.9) postpartum (P = .08, not heterogeneous). Using these figures, the estimated relative distribution of 100 deep vein thrombosis events during pregnancy and the puerperium would be 0.23 per day during pregnancy, and 0.82 per day in the postpartum period. </a:t>
                      </a:r>
                      <a:endParaRPr lang="en-IN" sz="1600" dirty="0"/>
                    </a:p>
                  </a:txBody>
                  <a:tcPr/>
                </a:tc>
                <a:tc>
                  <a:txBody>
                    <a:bodyPr/>
                    <a:lstStyle/>
                    <a:p>
                      <a:pPr algn="ctr"/>
                      <a:r>
                        <a:rPr lang="en-US" dirty="0" smtClean="0"/>
                        <a:t>2</a:t>
                      </a:r>
                      <a:endParaRPr lang="en-IN" dirty="0"/>
                    </a:p>
                  </a:txBody>
                  <a:tcPr/>
                </a:tc>
              </a:tr>
            </a:tbl>
          </a:graphicData>
        </a:graphic>
      </p:graphicFrame>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344877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04800" y="2286000"/>
            <a:ext cx="8229600" cy="3962400"/>
          </a:xfrm>
        </p:spPr>
        <p:txBody>
          <a:bodyPr>
            <a:normAutofit lnSpcReduction="10000"/>
          </a:bodyPr>
          <a:lstStyle/>
          <a:p>
            <a:pPr eaLnBrk="1" hangingPunct="1">
              <a:defRPr/>
            </a:pPr>
            <a:r>
              <a:rPr lang="en-US" sz="3600" b="1" dirty="0" smtClean="0">
                <a:latin typeface="Monotype Corsiva" pitchFamily="66" charset="0"/>
              </a:rPr>
              <a:t>Immediately following delivery, the lower segment becomes a </a:t>
            </a:r>
            <a:r>
              <a:rPr lang="en-US" sz="3600" b="1" dirty="0" smtClean="0">
                <a:solidFill>
                  <a:schemeClr val="hlink"/>
                </a:solidFill>
                <a:latin typeface="Monotype Corsiva" pitchFamily="66" charset="0"/>
              </a:rPr>
              <a:t>thin, flabby and collapsed</a:t>
            </a:r>
            <a:r>
              <a:rPr lang="en-US" sz="3600" b="1" dirty="0" smtClean="0">
                <a:latin typeface="Monotype Corsiva" pitchFamily="66" charset="0"/>
              </a:rPr>
              <a:t> structure. </a:t>
            </a:r>
          </a:p>
          <a:p>
            <a:pPr eaLnBrk="1" hangingPunct="1">
              <a:defRPr/>
            </a:pPr>
            <a:r>
              <a:rPr lang="en-US" sz="3600" b="1" dirty="0" smtClean="0">
                <a:latin typeface="Monotype Corsiva" pitchFamily="66" charset="0"/>
              </a:rPr>
              <a:t>Within few weeks it revert back to the normal shape and size of the isthmus, i.e. the part between the body of the uterus and internal os of the cervix.</a:t>
            </a:r>
          </a:p>
        </p:txBody>
      </p:sp>
      <p:sp>
        <p:nvSpPr>
          <p:cNvPr id="8195" name="WordArt 4"/>
          <p:cNvSpPr>
            <a:spLocks noChangeArrowheads="1" noChangeShapeType="1" noTextEdit="1"/>
          </p:cNvSpPr>
          <p:nvPr/>
        </p:nvSpPr>
        <p:spPr bwMode="auto">
          <a:xfrm>
            <a:off x="685800" y="381000"/>
            <a:ext cx="8001000" cy="7620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UTERUS</a:t>
            </a:r>
          </a:p>
        </p:txBody>
      </p:sp>
      <p:sp>
        <p:nvSpPr>
          <p:cNvPr id="8196" name="WordArt 6"/>
          <p:cNvSpPr>
            <a:spLocks noChangeArrowheads="1" noChangeShapeType="1" noTextEdit="1"/>
          </p:cNvSpPr>
          <p:nvPr/>
        </p:nvSpPr>
        <p:spPr bwMode="auto">
          <a:xfrm>
            <a:off x="1676400" y="1524000"/>
            <a:ext cx="6019800" cy="5334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Lower Uterine Segment</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3713300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04800" y="2327275"/>
            <a:ext cx="8229600" cy="4073525"/>
          </a:xfrm>
        </p:spPr>
        <p:txBody>
          <a:bodyPr/>
          <a:lstStyle/>
          <a:p>
            <a:pPr eaLnBrk="1" hangingPunct="1">
              <a:defRPr/>
            </a:pPr>
            <a:r>
              <a:rPr lang="en-US" sz="2800" b="1" dirty="0" smtClean="0">
                <a:latin typeface="Monotype Corsiva" pitchFamily="66" charset="0"/>
              </a:rPr>
              <a:t>The cervix contracts </a:t>
            </a:r>
            <a:r>
              <a:rPr lang="en-US" sz="2800" b="1" dirty="0" smtClean="0">
                <a:solidFill>
                  <a:schemeClr val="hlink"/>
                </a:solidFill>
                <a:latin typeface="Monotype Corsiva" pitchFamily="66" charset="0"/>
              </a:rPr>
              <a:t>slowly</a:t>
            </a:r>
          </a:p>
          <a:p>
            <a:pPr eaLnBrk="1" hangingPunct="1">
              <a:defRPr/>
            </a:pPr>
            <a:r>
              <a:rPr lang="en-US" sz="2800" b="1" dirty="0" smtClean="0">
                <a:latin typeface="Monotype Corsiva" pitchFamily="66" charset="0"/>
              </a:rPr>
              <a:t>The external os admits </a:t>
            </a:r>
            <a:r>
              <a:rPr lang="en-US" sz="2800" b="1" dirty="0" smtClean="0">
                <a:solidFill>
                  <a:schemeClr val="hlink"/>
                </a:solidFill>
                <a:latin typeface="Monotype Corsiva" pitchFamily="66" charset="0"/>
              </a:rPr>
              <a:t>two fingers for a few days.</a:t>
            </a:r>
          </a:p>
          <a:p>
            <a:pPr eaLnBrk="1" hangingPunct="1">
              <a:defRPr/>
            </a:pPr>
            <a:r>
              <a:rPr lang="en-US" sz="2800" b="1" dirty="0" smtClean="0">
                <a:latin typeface="Monotype Corsiva" pitchFamily="66" charset="0"/>
              </a:rPr>
              <a:t>At the </a:t>
            </a:r>
            <a:r>
              <a:rPr lang="en-US" sz="2800" b="1" dirty="0" smtClean="0">
                <a:solidFill>
                  <a:schemeClr val="hlink"/>
                </a:solidFill>
                <a:latin typeface="Monotype Corsiva" pitchFamily="66" charset="0"/>
              </a:rPr>
              <a:t>end of first week</a:t>
            </a:r>
            <a:r>
              <a:rPr lang="en-US" sz="2800" b="1" dirty="0" smtClean="0">
                <a:latin typeface="Monotype Corsiva" pitchFamily="66" charset="0"/>
              </a:rPr>
              <a:t> it narrows down to admit the </a:t>
            </a:r>
            <a:r>
              <a:rPr lang="en-US" sz="2800" b="1" dirty="0" smtClean="0">
                <a:solidFill>
                  <a:schemeClr val="hlink"/>
                </a:solidFill>
                <a:latin typeface="Monotype Corsiva" pitchFamily="66" charset="0"/>
              </a:rPr>
              <a:t>tip of a finger</a:t>
            </a:r>
            <a:r>
              <a:rPr lang="en-US" sz="2800" b="1" dirty="0" smtClean="0">
                <a:latin typeface="Monotype Corsiva" pitchFamily="66" charset="0"/>
              </a:rPr>
              <a:t> only.</a:t>
            </a:r>
          </a:p>
          <a:p>
            <a:pPr eaLnBrk="1" hangingPunct="1">
              <a:defRPr/>
            </a:pPr>
            <a:r>
              <a:rPr lang="en-US" sz="2800" b="1" dirty="0" smtClean="0">
                <a:latin typeface="Monotype Corsiva" pitchFamily="66" charset="0"/>
              </a:rPr>
              <a:t>The contour of the cervix takes a longer time to regain (6 weeks).</a:t>
            </a:r>
          </a:p>
          <a:p>
            <a:pPr eaLnBrk="1" hangingPunct="1">
              <a:defRPr/>
            </a:pPr>
            <a:r>
              <a:rPr lang="en-US" sz="2800" b="1" dirty="0" smtClean="0">
                <a:latin typeface="Monotype Corsiva" pitchFamily="66" charset="0"/>
              </a:rPr>
              <a:t>The external os </a:t>
            </a:r>
            <a:r>
              <a:rPr lang="en-US" sz="2800" b="1" dirty="0" smtClean="0">
                <a:solidFill>
                  <a:schemeClr val="hlink"/>
                </a:solidFill>
                <a:latin typeface="Monotype Corsiva" pitchFamily="66" charset="0"/>
              </a:rPr>
              <a:t>never reverts back</a:t>
            </a:r>
            <a:r>
              <a:rPr lang="en-US" sz="2800" b="1" dirty="0" smtClean="0">
                <a:latin typeface="Monotype Corsiva" pitchFamily="66" charset="0"/>
              </a:rPr>
              <a:t> to the nulliparous state.</a:t>
            </a:r>
          </a:p>
        </p:txBody>
      </p:sp>
      <p:sp>
        <p:nvSpPr>
          <p:cNvPr id="9219" name="WordArt 4"/>
          <p:cNvSpPr>
            <a:spLocks noChangeArrowheads="1" noChangeShapeType="1" noTextEdit="1"/>
          </p:cNvSpPr>
          <p:nvPr/>
        </p:nvSpPr>
        <p:spPr bwMode="auto">
          <a:xfrm>
            <a:off x="671945" y="34636"/>
            <a:ext cx="8001000" cy="762000"/>
          </a:xfrm>
          <a:prstGeom prst="rect">
            <a:avLst/>
          </a:prstGeom>
        </p:spPr>
        <p:txBody>
          <a:bodyPr wrap="none" fromWordArt="1">
            <a:prstTxWarp prst="textPlain">
              <a:avLst>
                <a:gd name="adj" fmla="val 50000"/>
              </a:avLst>
            </a:prstTxWarp>
          </a:bodyPr>
          <a:lstStyle/>
          <a:p>
            <a:pPr algn="ctr"/>
            <a:r>
              <a:rPr lang="en-IN"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UTERUS</a:t>
            </a:r>
          </a:p>
        </p:txBody>
      </p:sp>
      <p:sp>
        <p:nvSpPr>
          <p:cNvPr id="9220" name="WordArt 5"/>
          <p:cNvSpPr>
            <a:spLocks noChangeArrowheads="1" noChangeShapeType="1" noTextEdit="1"/>
          </p:cNvSpPr>
          <p:nvPr/>
        </p:nvSpPr>
        <p:spPr bwMode="auto">
          <a:xfrm>
            <a:off x="3503065" y="1104900"/>
            <a:ext cx="2209800" cy="5334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dirty="0">
                <a:solidFill>
                  <a:schemeClr val="tx2"/>
                </a:solidFill>
                <a:effectLst>
                  <a:outerShdw dist="45791" dir="2021404" algn="ctr" rotWithShape="0">
                    <a:srgbClr val="B2B2B2">
                      <a:alpha val="79999"/>
                    </a:srgbClr>
                  </a:outerShdw>
                </a:effectLst>
                <a:latin typeface="Times New Roman"/>
                <a:cs typeface="Times New Roman"/>
              </a:rPr>
              <a:t>Cervix</a:t>
            </a:r>
          </a:p>
        </p:txBody>
      </p:sp>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1270" t="31787" b="21351"/>
          <a:stretch/>
        </p:blipFill>
        <p:spPr bwMode="auto">
          <a:xfrm>
            <a:off x="5946345" y="836762"/>
            <a:ext cx="2924175"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871474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96260" y="1596540"/>
            <a:ext cx="8229600" cy="4530725"/>
          </a:xfrm>
        </p:spPr>
        <p:txBody>
          <a:bodyPr/>
          <a:lstStyle/>
          <a:p>
            <a:pPr algn="just" eaLnBrk="1" hangingPunct="1">
              <a:defRPr/>
            </a:pPr>
            <a:r>
              <a:rPr lang="en-US" dirty="0" smtClean="0">
                <a:latin typeface="Monotype Corsiva" pitchFamily="66" charset="0"/>
              </a:rPr>
              <a:t>The rate of involution of the uterus can be assessed clinically by noting the </a:t>
            </a:r>
            <a:r>
              <a:rPr lang="en-US" dirty="0" smtClean="0">
                <a:solidFill>
                  <a:schemeClr val="hlink"/>
                </a:solidFill>
                <a:latin typeface="Monotype Corsiva" pitchFamily="66" charset="0"/>
              </a:rPr>
              <a:t>height of the fundus</a:t>
            </a:r>
            <a:r>
              <a:rPr lang="en-US" dirty="0" smtClean="0">
                <a:latin typeface="Monotype Corsiva" pitchFamily="66" charset="0"/>
              </a:rPr>
              <a:t> of the uterus in relation to the symphysis pubis. </a:t>
            </a:r>
          </a:p>
          <a:p>
            <a:pPr algn="just" eaLnBrk="1" hangingPunct="1">
              <a:defRPr/>
            </a:pPr>
            <a:r>
              <a:rPr lang="en-US" dirty="0" smtClean="0">
                <a:latin typeface="Monotype Corsiva" pitchFamily="66" charset="0"/>
              </a:rPr>
              <a:t>The measurement should be taken carefully </a:t>
            </a:r>
            <a:r>
              <a:rPr lang="en-US" dirty="0" smtClean="0">
                <a:solidFill>
                  <a:schemeClr val="hlink"/>
                </a:solidFill>
                <a:latin typeface="Monotype Corsiva" pitchFamily="66" charset="0"/>
              </a:rPr>
              <a:t>at a fixed time every day</a:t>
            </a:r>
            <a:r>
              <a:rPr lang="en-US" dirty="0" smtClean="0">
                <a:latin typeface="Monotype Corsiva" pitchFamily="66" charset="0"/>
              </a:rPr>
              <a:t>, preferably by the same observer. </a:t>
            </a:r>
          </a:p>
          <a:p>
            <a:pPr algn="just" eaLnBrk="1" hangingPunct="1">
              <a:defRPr/>
            </a:pPr>
            <a:r>
              <a:rPr lang="en-US" dirty="0" smtClean="0">
                <a:solidFill>
                  <a:schemeClr val="hlink"/>
                </a:solidFill>
                <a:latin typeface="Monotype Corsiva" pitchFamily="66" charset="0"/>
              </a:rPr>
              <a:t>Bladder </a:t>
            </a:r>
            <a:r>
              <a:rPr lang="en-US" dirty="0" smtClean="0">
                <a:latin typeface="Monotype Corsiva" pitchFamily="66" charset="0"/>
              </a:rPr>
              <a:t>must be emptied before hand and preferably the </a:t>
            </a:r>
            <a:r>
              <a:rPr lang="en-US" dirty="0" smtClean="0">
                <a:solidFill>
                  <a:schemeClr val="hlink"/>
                </a:solidFill>
                <a:latin typeface="Monotype Corsiva" pitchFamily="66" charset="0"/>
              </a:rPr>
              <a:t>bowel </a:t>
            </a:r>
            <a:r>
              <a:rPr lang="en-US" dirty="0" smtClean="0">
                <a:latin typeface="Monotype Corsiva" pitchFamily="66" charset="0"/>
              </a:rPr>
              <a:t>too as the , full bladder and the loaded bowel may raise the level of the fundus. </a:t>
            </a:r>
          </a:p>
        </p:txBody>
      </p:sp>
      <p:sp>
        <p:nvSpPr>
          <p:cNvPr id="10243" name="WordArt 4"/>
          <p:cNvSpPr>
            <a:spLocks noChangeArrowheads="1" noChangeShapeType="1" noTextEdit="1"/>
          </p:cNvSpPr>
          <p:nvPr/>
        </p:nvSpPr>
        <p:spPr bwMode="auto">
          <a:xfrm>
            <a:off x="685800" y="135082"/>
            <a:ext cx="8001000" cy="5334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UTERUS</a:t>
            </a:r>
          </a:p>
        </p:txBody>
      </p:sp>
      <p:sp>
        <p:nvSpPr>
          <p:cNvPr id="10244" name="WordArt 5"/>
          <p:cNvSpPr>
            <a:spLocks noChangeArrowheads="1" noChangeShapeType="1" noTextEdit="1"/>
          </p:cNvSpPr>
          <p:nvPr/>
        </p:nvSpPr>
        <p:spPr bwMode="auto">
          <a:xfrm>
            <a:off x="2286000" y="865909"/>
            <a:ext cx="47244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dirty="0">
                <a:solidFill>
                  <a:schemeClr val="tx2"/>
                </a:solidFill>
                <a:effectLst>
                  <a:outerShdw dist="45791" dir="2021404" algn="ctr" rotWithShape="0">
                    <a:srgbClr val="B2B2B2">
                      <a:alpha val="79999"/>
                    </a:srgbClr>
                  </a:outerShdw>
                </a:effectLst>
                <a:latin typeface="Times New Roman"/>
                <a:cs typeface="Times New Roman"/>
              </a:rPr>
              <a:t>Clinical Assessment</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57165" y="5261460"/>
            <a:ext cx="2586835" cy="15965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2595708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04800" y="1828800"/>
            <a:ext cx="8229600" cy="4530725"/>
          </a:xfrm>
        </p:spPr>
        <p:txBody>
          <a:bodyPr>
            <a:normAutofit lnSpcReduction="10000"/>
          </a:bodyPr>
          <a:lstStyle/>
          <a:p>
            <a:pPr algn="just" eaLnBrk="1" hangingPunct="1">
              <a:defRPr/>
            </a:pPr>
            <a:r>
              <a:rPr lang="en-US" sz="3000" dirty="0" smtClean="0">
                <a:latin typeface="Monotype Corsiva" pitchFamily="66" charset="0"/>
              </a:rPr>
              <a:t>The uterus is to be </a:t>
            </a:r>
            <a:r>
              <a:rPr lang="en-US" sz="3000" dirty="0" smtClean="0">
                <a:solidFill>
                  <a:schemeClr val="hlink"/>
                </a:solidFill>
                <a:latin typeface="Monotype Corsiva" pitchFamily="66" charset="0"/>
              </a:rPr>
              <a:t>centralized</a:t>
            </a:r>
            <a:r>
              <a:rPr lang="en-US" sz="3000" dirty="0" smtClean="0">
                <a:latin typeface="Monotype Corsiva" pitchFamily="66" charset="0"/>
              </a:rPr>
              <a:t> </a:t>
            </a:r>
          </a:p>
          <a:p>
            <a:pPr algn="just" eaLnBrk="1" hangingPunct="1">
              <a:defRPr/>
            </a:pPr>
            <a:r>
              <a:rPr lang="en-US" sz="3000" dirty="0" smtClean="0">
                <a:latin typeface="Monotype Corsiva" pitchFamily="66" charset="0"/>
              </a:rPr>
              <a:t>With a measuring tape the fundal height is measured </a:t>
            </a:r>
            <a:r>
              <a:rPr lang="en-US" sz="3000" dirty="0" smtClean="0">
                <a:solidFill>
                  <a:schemeClr val="hlink"/>
                </a:solidFill>
                <a:latin typeface="Monotype Corsiva" pitchFamily="66" charset="0"/>
              </a:rPr>
              <a:t>above the symphysis pubis.</a:t>
            </a:r>
          </a:p>
          <a:p>
            <a:pPr algn="just" eaLnBrk="1" hangingPunct="1">
              <a:defRPr/>
            </a:pPr>
            <a:r>
              <a:rPr lang="en-US" sz="3000" dirty="0" smtClean="0">
                <a:latin typeface="Monotype Corsiva" pitchFamily="66" charset="0"/>
              </a:rPr>
              <a:t>Following delivery the fundus lies above </a:t>
            </a:r>
            <a:r>
              <a:rPr lang="en-US" sz="3000" dirty="0" smtClean="0">
                <a:solidFill>
                  <a:schemeClr val="hlink"/>
                </a:solidFill>
                <a:latin typeface="Monotype Corsiva" pitchFamily="66" charset="0"/>
              </a:rPr>
              <a:t>13.5cm</a:t>
            </a:r>
            <a:r>
              <a:rPr lang="en-US" sz="3000" dirty="0" smtClean="0">
                <a:latin typeface="Monotype Corsiva" pitchFamily="66" charset="0"/>
              </a:rPr>
              <a:t> (5 ½’) above the symphysis pubis. </a:t>
            </a:r>
          </a:p>
          <a:p>
            <a:pPr algn="just" eaLnBrk="1" hangingPunct="1">
              <a:defRPr/>
            </a:pPr>
            <a:r>
              <a:rPr lang="en-US" sz="3000" dirty="0" smtClean="0">
                <a:latin typeface="Monotype Corsiva" pitchFamily="66" charset="0"/>
              </a:rPr>
              <a:t>During the first 24 hours , the level remain constant ; </a:t>
            </a:r>
          </a:p>
          <a:p>
            <a:pPr algn="just" eaLnBrk="1" hangingPunct="1">
              <a:defRPr/>
            </a:pPr>
            <a:r>
              <a:rPr lang="en-US" sz="3000" dirty="0" smtClean="0">
                <a:latin typeface="Monotype Corsiva" pitchFamily="66" charset="0"/>
              </a:rPr>
              <a:t>There is a study decrease in height by </a:t>
            </a:r>
            <a:r>
              <a:rPr lang="en-US" sz="3000" dirty="0" smtClean="0">
                <a:solidFill>
                  <a:schemeClr val="hlink"/>
                </a:solidFill>
                <a:latin typeface="Monotype Corsiva" pitchFamily="66" charset="0"/>
              </a:rPr>
              <a:t>1.25 cm</a:t>
            </a:r>
            <a:r>
              <a:rPr lang="en-US" sz="3000" dirty="0" smtClean="0">
                <a:latin typeface="Monotype Corsiva" pitchFamily="66" charset="0"/>
              </a:rPr>
              <a:t> (1/2”) in 24 hours.</a:t>
            </a:r>
          </a:p>
          <a:p>
            <a:pPr algn="just" eaLnBrk="1" hangingPunct="1">
              <a:defRPr/>
            </a:pPr>
            <a:r>
              <a:rPr lang="en-US" sz="3000" dirty="0" smtClean="0">
                <a:latin typeface="Monotype Corsiva" pitchFamily="66" charset="0"/>
              </a:rPr>
              <a:t>By the end of the </a:t>
            </a:r>
            <a:r>
              <a:rPr lang="en-US" sz="3000" dirty="0" smtClean="0">
                <a:solidFill>
                  <a:schemeClr val="hlink"/>
                </a:solidFill>
                <a:latin typeface="Monotype Corsiva" pitchFamily="66" charset="0"/>
              </a:rPr>
              <a:t>second week</a:t>
            </a:r>
            <a:r>
              <a:rPr lang="en-US" sz="3000" dirty="0" smtClean="0">
                <a:latin typeface="Monotype Corsiva" pitchFamily="66" charset="0"/>
              </a:rPr>
              <a:t> it become a pelvic organ.</a:t>
            </a:r>
          </a:p>
        </p:txBody>
      </p:sp>
      <p:sp>
        <p:nvSpPr>
          <p:cNvPr id="11267" name="WordArt 4"/>
          <p:cNvSpPr>
            <a:spLocks noChangeArrowheads="1" noChangeShapeType="1" noTextEdit="1"/>
          </p:cNvSpPr>
          <p:nvPr/>
        </p:nvSpPr>
        <p:spPr bwMode="auto">
          <a:xfrm>
            <a:off x="685800" y="381000"/>
            <a:ext cx="8001000" cy="533400"/>
          </a:xfrm>
          <a:prstGeom prst="rect">
            <a:avLst/>
          </a:prstGeom>
        </p:spPr>
        <p:txBody>
          <a:bodyPr wrap="none" fromWordArt="1">
            <a:prstTxWarp prst="textPlain">
              <a:avLst>
                <a:gd name="adj" fmla="val 50000"/>
              </a:avLst>
            </a:prstTxWarp>
          </a:bodyPr>
          <a:lstStyle/>
          <a:p>
            <a:pPr algn="ctr"/>
            <a:r>
              <a:rPr lang="en-I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INVOLUTION OF UTERUS</a:t>
            </a:r>
          </a:p>
        </p:txBody>
      </p:sp>
      <p:sp>
        <p:nvSpPr>
          <p:cNvPr id="11268" name="WordArt 5"/>
          <p:cNvSpPr>
            <a:spLocks noChangeArrowheads="1" noChangeShapeType="1" noTextEdit="1"/>
          </p:cNvSpPr>
          <p:nvPr/>
        </p:nvSpPr>
        <p:spPr bwMode="auto">
          <a:xfrm>
            <a:off x="2209800" y="1066800"/>
            <a:ext cx="4724400" cy="457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N" sz="3600" kern="10">
                <a:solidFill>
                  <a:schemeClr val="tx2"/>
                </a:solidFill>
                <a:effectLst>
                  <a:outerShdw dist="45791" dir="2021404" algn="ctr" rotWithShape="0">
                    <a:srgbClr val="B2B2B2">
                      <a:alpha val="79999"/>
                    </a:srgbClr>
                  </a:outerShdw>
                </a:effectLst>
                <a:latin typeface="Times New Roman"/>
                <a:cs typeface="Times New Roman"/>
              </a:rPr>
              <a:t>Clinical Assessment</a:t>
            </a: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US"/>
          </a:p>
        </p:txBody>
      </p:sp>
    </p:spTree>
    <p:extLst>
      <p:ext uri="{BB962C8B-B14F-4D97-AF65-F5344CB8AC3E}">
        <p14:creationId xmlns="" xmlns:p14="http://schemas.microsoft.com/office/powerpoint/2010/main" val="4179211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4381</TotalTime>
  <Words>4130</Words>
  <Application>Microsoft Office PowerPoint</Application>
  <PresentationFormat>On-screen Show (4:3)</PresentationFormat>
  <Paragraphs>405</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PRESENTED BY :  MS. VRUTI PATEL ASST. PROFESSOR, SNC. </vt:lpstr>
      <vt:lpstr>DEFINITION</vt:lpstr>
      <vt:lpstr>PUERPERIUM PERIOD</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Immediate care</vt:lpstr>
      <vt:lpstr>Involution of uterus</vt:lpstr>
      <vt:lpstr>Care of bladder</vt:lpstr>
      <vt:lpstr>Care of bowels</vt:lpstr>
      <vt:lpstr>Diet </vt:lpstr>
      <vt:lpstr>Care of perineum</vt:lpstr>
      <vt:lpstr>Sleep &amp; rest</vt:lpstr>
      <vt:lpstr>Care of breast</vt:lpstr>
      <vt:lpstr>Discomfort</vt:lpstr>
      <vt:lpstr>Mood changes</vt:lpstr>
      <vt:lpstr>Advice on Discharge</vt:lpstr>
      <vt:lpstr>Slide 40</vt:lpstr>
      <vt:lpstr>Slide 41</vt:lpstr>
      <vt:lpstr>Slide 42</vt:lpstr>
      <vt:lpstr>Slide 43</vt:lpstr>
      <vt:lpstr>Slide 44</vt:lpstr>
      <vt:lpstr>Contraceptive advice</vt:lpstr>
      <vt:lpstr>Slide 46</vt:lpstr>
      <vt:lpstr>Infant </vt:lpstr>
      <vt:lpstr>Principles of puerperal care</vt:lpstr>
      <vt:lpstr>Slide 49</vt:lpstr>
      <vt:lpstr>TEMPERATURE</vt:lpstr>
      <vt:lpstr>Slide 51</vt:lpstr>
      <vt:lpstr>Slide 52</vt:lpstr>
      <vt:lpstr>Slide 53</vt:lpstr>
      <vt:lpstr>Slide 54</vt:lpstr>
      <vt:lpstr>Slide 55</vt:lpstr>
      <vt:lpstr>Slide 56</vt:lpstr>
      <vt:lpstr>Slide 57</vt:lpstr>
      <vt:lpstr>Slide 58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49</cp:revision>
  <dcterms:created xsi:type="dcterms:W3CDTF">2013-08-16T04:31:43Z</dcterms:created>
  <dcterms:modified xsi:type="dcterms:W3CDTF">2020-08-13T10:41:57Z</dcterms:modified>
</cp:coreProperties>
</file>