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9" r:id="rId4"/>
    <p:sldId id="281" r:id="rId5"/>
    <p:sldId id="266" r:id="rId6"/>
    <p:sldId id="257" r:id="rId7"/>
    <p:sldId id="261" r:id="rId8"/>
    <p:sldId id="262" r:id="rId9"/>
    <p:sldId id="268" r:id="rId10"/>
    <p:sldId id="258" r:id="rId11"/>
    <p:sldId id="269" r:id="rId12"/>
    <p:sldId id="271" r:id="rId13"/>
    <p:sldId id="270" r:id="rId14"/>
    <p:sldId id="274" r:id="rId15"/>
    <p:sldId id="272" r:id="rId16"/>
    <p:sldId id="282" r:id="rId17"/>
    <p:sldId id="259" r:id="rId18"/>
    <p:sldId id="260" r:id="rId19"/>
    <p:sldId id="277" r:id="rId20"/>
    <p:sldId id="276" r:id="rId21"/>
    <p:sldId id="263" r:id="rId22"/>
    <p:sldId id="288" r:id="rId23"/>
    <p:sldId id="283" r:id="rId24"/>
    <p:sldId id="285" r:id="rId25"/>
    <p:sldId id="286" r:id="rId26"/>
    <p:sldId id="287" r:id="rId27"/>
    <p:sldId id="278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BFCB25-74EF-46F8-A885-6E8B6DCC3FBC}" type="datetimeFigureOut">
              <a:rPr lang="en-IN" smtClean="0"/>
              <a:pPr/>
              <a:t>18-08-2020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440116-4B5E-47B0-AFA5-3FFBD572AF11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pinal_disc_hernia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PATHOLOGY OF LUMBAR DISC DISEASE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BHAGWATI SALGOTRA</a:t>
            </a:r>
          </a:p>
          <a:p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IN" dirty="0"/>
          </a:p>
        </p:txBody>
      </p:sp>
      <p:pic>
        <p:nvPicPr>
          <p:cNvPr id="3074" name="Picture 2" descr="C:\Users\BHAGWATI SALGOTRA\Pictures\lumbar-spine-4-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248472" cy="5661248"/>
          </a:xfrm>
          <a:prstGeom prst="rect">
            <a:avLst/>
          </a:prstGeom>
          <a:noFill/>
        </p:spPr>
      </p:pic>
      <p:pic>
        <p:nvPicPr>
          <p:cNvPr id="3075" name="Picture 3" descr="C:\Users\Public\Pictures\Sample Pictures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03244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anatomy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 err="1" smtClean="0"/>
              <a:t>intervertebral</a:t>
            </a:r>
            <a:r>
              <a:rPr lang="en-IN" dirty="0" smtClean="0"/>
              <a:t> disc is composed of Nucleus </a:t>
            </a:r>
            <a:r>
              <a:rPr lang="en-IN" dirty="0" err="1" smtClean="0"/>
              <a:t>pulposus</a:t>
            </a:r>
            <a:r>
              <a:rPr lang="en-IN" dirty="0" smtClean="0"/>
              <a:t>: consists of scattered cells and thin collagen fibrils dispersed in a </a:t>
            </a:r>
            <a:r>
              <a:rPr lang="en-IN" dirty="0" err="1" smtClean="0"/>
              <a:t>proteoglycan</a:t>
            </a:r>
            <a:r>
              <a:rPr lang="en-IN" dirty="0" smtClean="0"/>
              <a:t>-rich ground substance.</a:t>
            </a:r>
          </a:p>
          <a:p>
            <a:r>
              <a:rPr lang="en-IN" dirty="0" smtClean="0"/>
              <a:t>Annulus </a:t>
            </a:r>
            <a:r>
              <a:rPr lang="en-IN" dirty="0" err="1" smtClean="0"/>
              <a:t>fibrosus:The</a:t>
            </a:r>
            <a:r>
              <a:rPr lang="en-IN" dirty="0" smtClean="0"/>
              <a:t> outer portion of the disc is the </a:t>
            </a:r>
            <a:r>
              <a:rPr lang="en-IN" dirty="0" err="1" smtClean="0"/>
              <a:t>anulus</a:t>
            </a:r>
            <a:r>
              <a:rPr lang="en-IN" dirty="0" smtClean="0"/>
              <a:t> fibrosis, and it is composed of concentric layers of intertwined </a:t>
            </a:r>
            <a:r>
              <a:rPr lang="en-IN" dirty="0" err="1" smtClean="0"/>
              <a:t>anular</a:t>
            </a:r>
            <a:r>
              <a:rPr lang="en-IN" dirty="0" smtClean="0"/>
              <a:t> bands. These </a:t>
            </a:r>
            <a:r>
              <a:rPr lang="en-IN" dirty="0" err="1" smtClean="0"/>
              <a:t>anular</a:t>
            </a:r>
            <a:r>
              <a:rPr lang="en-IN" dirty="0" smtClean="0"/>
              <a:t> bands are arranged in a specific pattern to resist forces placed on the lumbar spine. The </a:t>
            </a:r>
            <a:r>
              <a:rPr lang="en-IN" dirty="0" err="1" smtClean="0"/>
              <a:t>anular</a:t>
            </a:r>
            <a:r>
              <a:rPr lang="en-IN" dirty="0" smtClean="0"/>
              <a:t> bands are subdivided into inner </a:t>
            </a:r>
            <a:r>
              <a:rPr lang="en-IN" dirty="0" err="1" smtClean="0"/>
              <a:t>fibers</a:t>
            </a:r>
            <a:r>
              <a:rPr lang="en-IN" dirty="0" smtClean="0"/>
              <a:t>, which are connected to the cartilaginous endplate, and outer </a:t>
            </a:r>
            <a:r>
              <a:rPr lang="en-IN" dirty="0" err="1" smtClean="0"/>
              <a:t>Sharpy</a:t>
            </a:r>
            <a:r>
              <a:rPr lang="en-IN" dirty="0" smtClean="0"/>
              <a:t> </a:t>
            </a:r>
            <a:r>
              <a:rPr lang="en-IN" dirty="0" err="1" smtClean="0"/>
              <a:t>fibers</a:t>
            </a:r>
            <a:r>
              <a:rPr lang="en-IN" dirty="0" smtClean="0"/>
              <a:t>, which are attached to the VB: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 nerve supply</a:t>
            </a:r>
            <a:endParaRPr lang="en-IN" dirty="0"/>
          </a:p>
        </p:txBody>
      </p:sp>
      <p:pic>
        <p:nvPicPr>
          <p:cNvPr id="4098" name="Picture 2" descr="C:\Users\Public\Pictures\Sample Pictures\sin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583264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A </a:t>
            </a:r>
            <a:r>
              <a:rPr lang="en-IN" dirty="0" err="1" smtClean="0"/>
              <a:t>meningeal</a:t>
            </a:r>
            <a:r>
              <a:rPr lang="en-IN" dirty="0" smtClean="0"/>
              <a:t> branch of the spinal nerve, better known as the recurrent </a:t>
            </a:r>
            <a:r>
              <a:rPr lang="en-IN" dirty="0" err="1" smtClean="0"/>
              <a:t>sinuvertebral</a:t>
            </a:r>
            <a:r>
              <a:rPr lang="en-IN" dirty="0" smtClean="0"/>
              <a:t> nerve, innervates the area around the disc space .This nerve exits from the dorsal root ganglion and enters the foramen, where it then divides into a major ascending and lesser descending branch.</a:t>
            </a:r>
            <a:r>
              <a:rPr lang="en-IN" baseline="30000" dirty="0" smtClean="0"/>
              <a:t>[</a:t>
            </a:r>
          </a:p>
          <a:p>
            <a:r>
              <a:rPr lang="en-IN" dirty="0" smtClean="0"/>
              <a:t> It has been shown in animal studies that further afferent </a:t>
            </a:r>
            <a:r>
              <a:rPr lang="en-IN" dirty="0" err="1" smtClean="0"/>
              <a:t>innervation</a:t>
            </a:r>
            <a:r>
              <a:rPr lang="en-IN" dirty="0" smtClean="0"/>
              <a:t> to the </a:t>
            </a:r>
            <a:r>
              <a:rPr lang="en-IN" dirty="0" err="1" smtClean="0"/>
              <a:t>sinuvertebral</a:t>
            </a:r>
            <a:r>
              <a:rPr lang="en-IN" dirty="0" smtClean="0"/>
              <a:t> nerve arises via the </a:t>
            </a:r>
            <a:r>
              <a:rPr lang="en-IN" dirty="0" err="1" smtClean="0"/>
              <a:t>rami</a:t>
            </a:r>
            <a:r>
              <a:rPr lang="en-IN" dirty="0" smtClean="0"/>
              <a:t> </a:t>
            </a:r>
            <a:r>
              <a:rPr lang="en-IN" dirty="0" err="1" smtClean="0"/>
              <a:t>communicantes</a:t>
            </a:r>
            <a:r>
              <a:rPr lang="en-IN" dirty="0" smtClean="0"/>
              <a:t> from multiple superior and inferior dorsal root ganglia.</a:t>
            </a:r>
            <a:endParaRPr lang="en-IN" baseline="30000" dirty="0" smtClean="0"/>
          </a:p>
          <a:p>
            <a:r>
              <a:rPr lang="en-IN" dirty="0" smtClean="0"/>
              <a:t>  the outer </a:t>
            </a:r>
            <a:r>
              <a:rPr lang="en-IN" dirty="0" err="1" smtClean="0"/>
              <a:t>anular</a:t>
            </a:r>
            <a:r>
              <a:rPr lang="en-IN" dirty="0" smtClean="0"/>
              <a:t> regions are innervated, but the inner regions and nucleus </a:t>
            </a:r>
            <a:r>
              <a:rPr lang="en-IN" dirty="0" err="1" smtClean="0"/>
              <a:t>pulposus</a:t>
            </a:r>
            <a:r>
              <a:rPr lang="en-IN" dirty="0" smtClean="0"/>
              <a:t> are not innervated. In addition studies have demonstrated that the ALL also receives afferent </a:t>
            </a:r>
            <a:r>
              <a:rPr lang="en-IN" dirty="0" err="1" smtClean="0"/>
              <a:t>innervation</a:t>
            </a:r>
            <a:r>
              <a:rPr lang="en-IN" dirty="0" smtClean="0"/>
              <a:t> from branches that originate in the dorsal root ganglion. The PLL is richly innervated by </a:t>
            </a:r>
            <a:r>
              <a:rPr lang="en-IN" dirty="0" err="1" smtClean="0"/>
              <a:t>nociceptive</a:t>
            </a:r>
            <a:r>
              <a:rPr lang="en-IN" dirty="0" smtClean="0"/>
              <a:t> </a:t>
            </a:r>
            <a:r>
              <a:rPr lang="en-IN" dirty="0" err="1" smtClean="0"/>
              <a:t>fibers</a:t>
            </a:r>
            <a:r>
              <a:rPr lang="en-IN" dirty="0" smtClean="0"/>
              <a:t> from the major ascending branch of the </a:t>
            </a:r>
            <a:r>
              <a:rPr lang="en-IN" dirty="0" err="1" smtClean="0"/>
              <a:t>sinuvertebral</a:t>
            </a:r>
            <a:r>
              <a:rPr lang="en-IN" dirty="0" smtClean="0"/>
              <a:t> nerve. These nerves also innervate the adjacent outer layers of the </a:t>
            </a:r>
            <a:r>
              <a:rPr lang="en-IN" dirty="0" err="1" smtClean="0"/>
              <a:t>anulus</a:t>
            </a:r>
            <a:r>
              <a:rPr lang="en-IN" dirty="0" smtClean="0"/>
              <a:t> fibrosis. Degenerated human lumbar discs have been shown to contain more nerve tissue and to be more vascular than normal discs.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dirty="0" smtClean="0"/>
              <a:t>Biomechanics and stress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Six degrees of freedom</a:t>
            </a:r>
          </a:p>
          <a:p>
            <a:r>
              <a:rPr lang="en-US" dirty="0" smtClean="0"/>
              <a:t>3 translational:</a:t>
            </a:r>
          </a:p>
          <a:p>
            <a:r>
              <a:rPr lang="en-US" dirty="0" smtClean="0"/>
              <a:t>      Forward-backward</a:t>
            </a:r>
          </a:p>
          <a:p>
            <a:r>
              <a:rPr lang="en-US" dirty="0" smtClean="0"/>
              <a:t>      Left-right</a:t>
            </a:r>
          </a:p>
          <a:p>
            <a:r>
              <a:rPr lang="en-US" dirty="0" smtClean="0"/>
              <a:t>      Up-down</a:t>
            </a:r>
          </a:p>
          <a:p>
            <a:r>
              <a:rPr lang="en-US" dirty="0" smtClean="0"/>
              <a:t>3 rotational:</a:t>
            </a:r>
          </a:p>
          <a:p>
            <a:r>
              <a:rPr lang="en-US" dirty="0" smtClean="0"/>
              <a:t>Flexion-</a:t>
            </a:r>
            <a:r>
              <a:rPr lang="en-US" dirty="0" err="1" smtClean="0"/>
              <a:t>extention</a:t>
            </a:r>
            <a:endParaRPr lang="en-US" dirty="0" smtClean="0"/>
          </a:p>
          <a:p>
            <a:r>
              <a:rPr lang="en-US" dirty="0" smtClean="0"/>
              <a:t>Lateral bending</a:t>
            </a:r>
          </a:p>
          <a:p>
            <a:r>
              <a:rPr lang="en-US" dirty="0" smtClean="0"/>
              <a:t>Axial rotation</a:t>
            </a:r>
            <a:endParaRPr lang="en-IN" dirty="0"/>
          </a:p>
        </p:txBody>
      </p:sp>
      <p:pic>
        <p:nvPicPr>
          <p:cNvPr id="4" name="Picture 6" descr="func uni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268760"/>
            <a:ext cx="4536504" cy="5328591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Biochemical changes in the disc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en-US" dirty="0" smtClean="0"/>
              <a:t>Dominant </a:t>
            </a:r>
            <a:r>
              <a:rPr lang="en-US" dirty="0" err="1" smtClean="0"/>
              <a:t>proteoglycan</a:t>
            </a:r>
            <a:r>
              <a:rPr lang="en-US" dirty="0" smtClean="0"/>
              <a:t> in disc is </a:t>
            </a:r>
            <a:r>
              <a:rPr lang="en-US" dirty="0" err="1" smtClean="0"/>
              <a:t>aggrecan</a:t>
            </a:r>
            <a:r>
              <a:rPr lang="en-US" dirty="0" smtClean="0"/>
              <a:t> which consists of core protein conjugated with </a:t>
            </a:r>
            <a:r>
              <a:rPr lang="en-US" dirty="0" err="1" smtClean="0"/>
              <a:t>keratan</a:t>
            </a:r>
            <a:r>
              <a:rPr lang="en-US" dirty="0" smtClean="0"/>
              <a:t> sulfate and </a:t>
            </a:r>
            <a:r>
              <a:rPr lang="en-US" dirty="0" err="1" smtClean="0"/>
              <a:t>chondroitin</a:t>
            </a:r>
            <a:r>
              <a:rPr lang="en-US" dirty="0" smtClean="0"/>
              <a:t> sulfate molecules.</a:t>
            </a:r>
            <a:endParaRPr lang="en-IN" dirty="0" smtClean="0"/>
          </a:p>
          <a:p>
            <a:r>
              <a:rPr lang="en-IN" dirty="0" smtClean="0"/>
              <a:t>The strength of the lumbar disc is related to the fluid and </a:t>
            </a:r>
            <a:r>
              <a:rPr lang="en-IN" dirty="0" err="1" smtClean="0"/>
              <a:t>proteoglycan</a:t>
            </a:r>
            <a:r>
              <a:rPr lang="en-IN" dirty="0" smtClean="0"/>
              <a:t> content of the disc.</a:t>
            </a:r>
          </a:p>
          <a:p>
            <a:r>
              <a:rPr lang="en-US" dirty="0" smtClean="0"/>
              <a:t>Collagen in the disc is of type 1 and 2</a:t>
            </a:r>
            <a:endParaRPr lang="en-IN" dirty="0" smtClean="0"/>
          </a:p>
          <a:p>
            <a:r>
              <a:rPr lang="en-IN" dirty="0" smtClean="0"/>
              <a:t>Degenerated discs have been demonstrated to vary specifically in the degree of </a:t>
            </a:r>
            <a:r>
              <a:rPr lang="en-IN" dirty="0" err="1" smtClean="0"/>
              <a:t>sulfation</a:t>
            </a:r>
            <a:r>
              <a:rPr lang="en-IN" dirty="0" smtClean="0"/>
              <a:t> of </a:t>
            </a:r>
            <a:r>
              <a:rPr lang="en-IN" dirty="0" err="1" smtClean="0"/>
              <a:t>chondroitin.Degenerated</a:t>
            </a:r>
            <a:r>
              <a:rPr lang="en-IN" dirty="0" smtClean="0"/>
              <a:t> discs lacks adequate </a:t>
            </a:r>
            <a:r>
              <a:rPr lang="en-IN" dirty="0" err="1" smtClean="0"/>
              <a:t>sulfation</a:t>
            </a:r>
            <a:r>
              <a:rPr lang="en-IN" dirty="0" smtClean="0"/>
              <a:t> of </a:t>
            </a:r>
            <a:r>
              <a:rPr lang="en-IN" dirty="0" err="1" smtClean="0"/>
              <a:t>chondroitin</a:t>
            </a:r>
            <a:r>
              <a:rPr lang="en-IN" dirty="0" smtClean="0"/>
              <a:t> when compared with controls, . The specific disaccharide involved is </a:t>
            </a:r>
            <a:r>
              <a:rPr lang="en-IN" dirty="0" err="1" smtClean="0"/>
              <a:t>chondroitin</a:t>
            </a:r>
            <a:r>
              <a:rPr lang="en-IN" dirty="0" smtClean="0"/>
              <a:t> </a:t>
            </a:r>
            <a:r>
              <a:rPr lang="en-IN" dirty="0" err="1" smtClean="0"/>
              <a:t>sulfate</a:t>
            </a:r>
            <a:r>
              <a:rPr lang="en-IN" dirty="0" smtClean="0"/>
              <a:t>, which gets reduced to </a:t>
            </a:r>
            <a:r>
              <a:rPr lang="en-IN" dirty="0" err="1" smtClean="0"/>
              <a:t>unsulfated</a:t>
            </a:r>
            <a:r>
              <a:rPr lang="en-IN" dirty="0" smtClean="0"/>
              <a:t> </a:t>
            </a:r>
            <a:r>
              <a:rPr lang="en-IN" dirty="0" err="1" smtClean="0"/>
              <a:t>chondroitin</a:t>
            </a:r>
            <a:r>
              <a:rPr lang="en-IN" dirty="0" smtClean="0"/>
              <a:t> in degenerated sections.  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lumbar spine there is a large amount of  </a:t>
            </a:r>
            <a:r>
              <a:rPr lang="en-US" dirty="0" err="1" smtClean="0"/>
              <a:t>flexion,extention</a:t>
            </a:r>
            <a:r>
              <a:rPr lang="en-US" dirty="0" smtClean="0"/>
              <a:t> ,rotational and translational movement as compared to the other  regions of spine.</a:t>
            </a:r>
          </a:p>
          <a:p>
            <a:r>
              <a:rPr lang="en-US" dirty="0" smtClean="0"/>
              <a:t>This accounts for the higher incidence of disc disease in L4 –L5 and L5-S1 disc level 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EPIDEMIOLOGY  of lumbar disc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Disc </a:t>
            </a:r>
            <a:r>
              <a:rPr lang="en-IN" dirty="0" err="1" smtClean="0"/>
              <a:t>herniation</a:t>
            </a:r>
            <a:r>
              <a:rPr lang="en-IN" dirty="0" smtClean="0"/>
              <a:t> can occur in any disc in the spine, but the two most common forms are lumbar disc </a:t>
            </a:r>
            <a:r>
              <a:rPr lang="en-IN" dirty="0" err="1" smtClean="0"/>
              <a:t>herniation</a:t>
            </a:r>
            <a:r>
              <a:rPr lang="en-IN" dirty="0" smtClean="0"/>
              <a:t> and cervical disc </a:t>
            </a:r>
            <a:r>
              <a:rPr lang="en-IN" dirty="0" err="1" smtClean="0"/>
              <a:t>herniation</a:t>
            </a:r>
            <a:r>
              <a:rPr lang="en-IN" dirty="0" smtClean="0"/>
              <a:t>. The former is the most common, causing lower back pain (lumbago) and often </a:t>
            </a:r>
            <a:r>
              <a:rPr lang="en-IN" dirty="0" err="1" smtClean="0"/>
              <a:t>radicular</a:t>
            </a:r>
            <a:r>
              <a:rPr lang="en-IN" dirty="0" smtClean="0"/>
              <a:t> leg pain as well, in which case it is commonly referred to as sciatica.</a:t>
            </a:r>
          </a:p>
          <a:p>
            <a:r>
              <a:rPr lang="en-IN" dirty="0" smtClean="0"/>
              <a:t>Lumbar disc </a:t>
            </a:r>
            <a:r>
              <a:rPr lang="en-IN" dirty="0" err="1" smtClean="0"/>
              <a:t>herniation</a:t>
            </a:r>
            <a:r>
              <a:rPr lang="en-IN" dirty="0" smtClean="0"/>
              <a:t> occurs 15 times more often than cervical (neck) disc </a:t>
            </a:r>
            <a:r>
              <a:rPr lang="en-IN" dirty="0" err="1" smtClean="0"/>
              <a:t>herniation</a:t>
            </a:r>
            <a:r>
              <a:rPr lang="en-IN" dirty="0" smtClean="0"/>
              <a:t>, and it is one of the most common causes of lower back pain. The cervical discs are affected 8% of the time and the upper-to-mid-back (thoracic) discs only 1 - 2% of the time.</a:t>
            </a:r>
            <a:endParaRPr lang="en-IN" baseline="30000" dirty="0" smtClean="0">
              <a:hlinkClick r:id="rId2"/>
            </a:endParaRPr>
          </a:p>
          <a:p>
            <a:endParaRPr lang="en-IN" baseline="30000" dirty="0" smtClean="0">
              <a:hlinkClick r:id="rId2"/>
            </a:endParaRPr>
          </a:p>
          <a:p>
            <a:r>
              <a:rPr lang="en-IN" baseline="30000" dirty="0" smtClean="0">
                <a:hlinkClick r:id="rId2"/>
              </a:rPr>
              <a:t>]</a:t>
            </a:r>
            <a:r>
              <a:rPr lang="en-IN" dirty="0" smtClean="0"/>
              <a:t> locations  exempt from the risk of disc </a:t>
            </a:r>
            <a:r>
              <a:rPr lang="en-IN" dirty="0" err="1" smtClean="0"/>
              <a:t>herniation</a:t>
            </a:r>
            <a:r>
              <a:rPr lang="en-IN" dirty="0" smtClean="0"/>
              <a:t>: the upper two cervical </a:t>
            </a:r>
            <a:r>
              <a:rPr lang="en-IN" dirty="0" err="1" smtClean="0"/>
              <a:t>intervertebral</a:t>
            </a:r>
            <a:r>
              <a:rPr lang="en-IN" dirty="0" smtClean="0"/>
              <a:t> spaces, the sacrum  and the coccyx</a:t>
            </a:r>
            <a:endParaRPr lang="en-IN" baseline="30000" dirty="0" smtClean="0"/>
          </a:p>
          <a:p>
            <a:endParaRPr lang="en-IN" dirty="0" smtClean="0"/>
          </a:p>
          <a:p>
            <a:r>
              <a:rPr lang="en-IN" dirty="0" smtClean="0"/>
              <a:t>Most disc </a:t>
            </a:r>
            <a:r>
              <a:rPr lang="en-IN" dirty="0" err="1" smtClean="0"/>
              <a:t>herniations</a:t>
            </a:r>
            <a:r>
              <a:rPr lang="en-IN" dirty="0" smtClean="0"/>
              <a:t> occur when a person is in their thirties or forties when the nucleus </a:t>
            </a:r>
            <a:r>
              <a:rPr lang="en-IN" dirty="0" err="1" smtClean="0"/>
              <a:t>pulposus</a:t>
            </a:r>
            <a:r>
              <a:rPr lang="en-IN" dirty="0" smtClean="0"/>
              <a:t> is still a </a:t>
            </a:r>
            <a:r>
              <a:rPr lang="en-IN" dirty="0" err="1" smtClean="0"/>
              <a:t>gelatin</a:t>
            </a:r>
            <a:r>
              <a:rPr lang="en-IN" dirty="0" smtClean="0"/>
              <a:t>-like substance. With age the nucleus </a:t>
            </a:r>
            <a:r>
              <a:rPr lang="en-IN" dirty="0" err="1" smtClean="0"/>
              <a:t>pulposus</a:t>
            </a:r>
            <a:r>
              <a:rPr lang="en-IN" dirty="0" smtClean="0"/>
              <a:t> changes ("dries out") and the risk of </a:t>
            </a:r>
            <a:r>
              <a:rPr lang="en-IN" dirty="0" err="1" smtClean="0"/>
              <a:t>herniation</a:t>
            </a:r>
            <a:r>
              <a:rPr lang="en-IN" dirty="0" smtClean="0"/>
              <a:t> is greatly reduced. After age 50 or 60, </a:t>
            </a:r>
            <a:r>
              <a:rPr lang="en-IN" dirty="0" err="1" smtClean="0"/>
              <a:t>osteoarthritic</a:t>
            </a:r>
            <a:r>
              <a:rPr lang="en-IN" dirty="0" smtClean="0"/>
              <a:t> degeneration (</a:t>
            </a:r>
            <a:r>
              <a:rPr lang="en-IN" dirty="0" err="1" smtClean="0"/>
              <a:t>spondylosis</a:t>
            </a:r>
            <a:r>
              <a:rPr lang="en-IN" dirty="0" smtClean="0"/>
              <a:t>) or spinal </a:t>
            </a:r>
            <a:r>
              <a:rPr lang="en-IN" dirty="0" err="1" smtClean="0"/>
              <a:t>stenosis</a:t>
            </a:r>
            <a:r>
              <a:rPr lang="en-IN" dirty="0" smtClean="0"/>
              <a:t> are more likely causes of low back pain or leg pain.</a:t>
            </a:r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Pathology of disc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Stages of disc degeneration(</a:t>
            </a:r>
            <a:r>
              <a:rPr lang="en-US" dirty="0" err="1" smtClean="0"/>
              <a:t>discosis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First stage: adolescence and young </a:t>
            </a:r>
            <a:r>
              <a:rPr lang="en-US" dirty="0" err="1" smtClean="0"/>
              <a:t>adulthood:First</a:t>
            </a:r>
            <a:r>
              <a:rPr lang="en-US" dirty="0" smtClean="0"/>
              <a:t> stage begins with the regression of the </a:t>
            </a:r>
            <a:r>
              <a:rPr lang="en-US" dirty="0" err="1" smtClean="0"/>
              <a:t>intradiscal</a:t>
            </a:r>
            <a:r>
              <a:rPr lang="en-US" dirty="0" smtClean="0"/>
              <a:t> vessels between the age of 2yr -4yr.here after disc receives nutrition only by diffusion .</a:t>
            </a:r>
          </a:p>
          <a:p>
            <a:r>
              <a:rPr lang="en-US" dirty="0" smtClean="0"/>
              <a:t>Second stage :middle age:20- 50 :by this stage poorly nourished fibroblasts and </a:t>
            </a:r>
            <a:r>
              <a:rPr lang="en-US" dirty="0" err="1" smtClean="0"/>
              <a:t>chondrocytes</a:t>
            </a:r>
            <a:r>
              <a:rPr lang="en-US" dirty="0" smtClean="0"/>
              <a:t> produce poor quality fibers that are no longer able to withstand the </a:t>
            </a:r>
            <a:r>
              <a:rPr lang="en-US" dirty="0" err="1" smtClean="0"/>
              <a:t>expansile</a:t>
            </a:r>
            <a:r>
              <a:rPr lang="en-US" dirty="0" smtClean="0"/>
              <a:t> pressure of the central </a:t>
            </a:r>
            <a:r>
              <a:rPr lang="en-US" dirty="0" err="1" smtClean="0"/>
              <a:t>disc.annulus</a:t>
            </a:r>
            <a:r>
              <a:rPr lang="en-US" dirty="0" smtClean="0"/>
              <a:t> fibrosis develops both radial and circular </a:t>
            </a:r>
            <a:r>
              <a:rPr lang="en-US" dirty="0" err="1" smtClean="0"/>
              <a:t>tear.segmental</a:t>
            </a:r>
            <a:r>
              <a:rPr lang="en-US" dirty="0" smtClean="0"/>
              <a:t> instability develops.</a:t>
            </a:r>
          </a:p>
          <a:p>
            <a:r>
              <a:rPr lang="en-US" dirty="0" smtClean="0"/>
              <a:t>Third stage:  old age: after 60 years the disc tissue loses water and becomes fibrotic and </a:t>
            </a:r>
            <a:r>
              <a:rPr lang="en-US" dirty="0" err="1" smtClean="0"/>
              <a:t>firm.less</a:t>
            </a:r>
            <a:r>
              <a:rPr lang="en-US" dirty="0" smtClean="0"/>
              <a:t> liable to </a:t>
            </a:r>
            <a:r>
              <a:rPr lang="en-US" dirty="0" err="1" smtClean="0"/>
              <a:t>displacement.calcification</a:t>
            </a:r>
            <a:r>
              <a:rPr lang="en-US" dirty="0" smtClean="0"/>
              <a:t> of ligaments ,</a:t>
            </a:r>
            <a:r>
              <a:rPr lang="en-US" dirty="0" err="1" smtClean="0"/>
              <a:t>spondylotic</a:t>
            </a:r>
            <a:r>
              <a:rPr lang="en-US" dirty="0" smtClean="0"/>
              <a:t> process contributes to further fixation of motion segments.  net effect  is partial stabilization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THOMPSON MORPHOLOGIC GRADING OF DISC DEGENERATION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630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56882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ANNULUS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PLATE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VERTEBRAL BODY</a:t>
                      </a:r>
                      <a:endParaRPr lang="en-IN" dirty="0"/>
                    </a:p>
                  </a:txBody>
                  <a:tcPr/>
                </a:tc>
              </a:tr>
              <a:tr h="65688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Bulging gel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Discrete fibrous lamellae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Hyline</a:t>
                      </a:r>
                      <a:r>
                        <a:rPr lang="en-US" dirty="0" smtClean="0"/>
                        <a:t> ,uniformly thick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Margine</a:t>
                      </a:r>
                      <a:r>
                        <a:rPr lang="en-US" baseline="0" dirty="0" smtClean="0"/>
                        <a:t> round</a:t>
                      </a:r>
                      <a:endParaRPr lang="en-IN" dirty="0"/>
                    </a:p>
                  </a:txBody>
                  <a:tcPr/>
                </a:tc>
              </a:tr>
              <a:tr h="93840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fibrous tissue peripherally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Mucinous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materal</a:t>
                      </a:r>
                      <a:r>
                        <a:rPr lang="en-US" baseline="0" dirty="0" smtClean="0"/>
                        <a:t> btw lamellae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Thickness irregular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Margine</a:t>
                      </a:r>
                      <a:r>
                        <a:rPr lang="en-US" dirty="0" smtClean="0"/>
                        <a:t> pointed</a:t>
                      </a:r>
                      <a:endParaRPr lang="en-IN" dirty="0"/>
                    </a:p>
                  </a:txBody>
                  <a:tcPr/>
                </a:tc>
              </a:tr>
              <a:tr h="121992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Consolidated</a:t>
                      </a:r>
                      <a:r>
                        <a:rPr lang="en-US" baseline="0" dirty="0" smtClean="0"/>
                        <a:t> fibrous tissue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Extensive </a:t>
                      </a:r>
                      <a:r>
                        <a:rPr lang="en-US" dirty="0" err="1" smtClean="0"/>
                        <a:t>mucinous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infilatration</a:t>
                      </a:r>
                      <a:r>
                        <a:rPr lang="en-US" dirty="0" smtClean="0"/>
                        <a:t> loss of demarcation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Focal defect in cartilage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</a:t>
                      </a:r>
                      <a:r>
                        <a:rPr lang="en-US" dirty="0" err="1" smtClean="0"/>
                        <a:t>osteophytes</a:t>
                      </a:r>
                      <a:endParaRPr lang="en-IN" dirty="0"/>
                    </a:p>
                  </a:txBody>
                  <a:tcPr/>
                </a:tc>
              </a:tr>
              <a:tr h="121992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 cleft parallel to end plate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Focal disruption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Irregularity and focal sclerosis in </a:t>
                      </a:r>
                      <a:r>
                        <a:rPr lang="en-US" dirty="0" err="1" smtClean="0"/>
                        <a:t>subchondral</a:t>
                      </a:r>
                      <a:r>
                        <a:rPr lang="en-US" dirty="0" smtClean="0"/>
                        <a:t> bone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Osteophytes</a:t>
                      </a:r>
                      <a:r>
                        <a:rPr lang="en-US" dirty="0" smtClean="0"/>
                        <a:t> smaller that 2mm</a:t>
                      </a:r>
                      <a:endParaRPr lang="en-IN" dirty="0"/>
                    </a:p>
                  </a:txBody>
                  <a:tcPr/>
                </a:tc>
              </a:tr>
              <a:tr h="93840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Cleft extends through the annulus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tear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Diffuse sclerosis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Osteophytes</a:t>
                      </a:r>
                      <a:r>
                        <a:rPr lang="en-US" dirty="0" smtClean="0"/>
                        <a:t> larger than</a:t>
                      </a:r>
                      <a:r>
                        <a:rPr lang="en-US" baseline="0" dirty="0" smtClean="0"/>
                        <a:t> 2mm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Lumbar disc disease is a disease of the </a:t>
            </a:r>
            <a:r>
              <a:rPr lang="en-IN" dirty="0" err="1" smtClean="0"/>
              <a:t>intervertebral</a:t>
            </a:r>
            <a:r>
              <a:rPr lang="en-IN" dirty="0" smtClean="0"/>
              <a:t> discs of  the lumbar spine.</a:t>
            </a:r>
          </a:p>
          <a:p>
            <a:r>
              <a:rPr lang="en-IN" dirty="0" smtClean="0"/>
              <a:t> The most common form of disc disease is a herniated disc, and a lumbar herniated disc is one of the most common locations for disc </a:t>
            </a:r>
            <a:r>
              <a:rPr lang="en-IN" dirty="0" err="1" smtClean="0"/>
              <a:t>herniations</a:t>
            </a:r>
            <a:r>
              <a:rPr lang="en-IN" dirty="0" smtClean="0"/>
              <a:t>. </a:t>
            </a:r>
          </a:p>
          <a:p>
            <a:r>
              <a:rPr lang="en-IN" dirty="0" smtClean="0"/>
              <a:t>Lumbar disc </a:t>
            </a:r>
            <a:r>
              <a:rPr lang="en-IN" dirty="0" err="1" smtClean="0"/>
              <a:t>herniation</a:t>
            </a:r>
            <a:r>
              <a:rPr lang="en-IN" dirty="0" smtClean="0"/>
              <a:t> occurs 15 times more often than cervical (neck) disc </a:t>
            </a:r>
            <a:r>
              <a:rPr lang="en-IN" dirty="0" err="1" smtClean="0"/>
              <a:t>herniation</a:t>
            </a:r>
            <a:r>
              <a:rPr lang="en-IN" dirty="0" smtClean="0"/>
              <a:t>, and it is one of the most common causes of lower back pain. </a:t>
            </a:r>
          </a:p>
          <a:p>
            <a:r>
              <a:rPr lang="en-US" dirty="0" smtClean="0"/>
              <a:t>Affects adults more commonly in there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decade of life.</a:t>
            </a:r>
          </a:p>
          <a:p>
            <a:r>
              <a:rPr lang="en-US" dirty="0" smtClean="0"/>
              <a:t>Spectrum of lumbar disc disease include ..low back pain,   sciatica, progressive neurological deficit and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syndrome.   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PFIRRMANN GRADING OF DISC DEGENERATION BASED ON MRI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Distinction btw Nucleus and annulus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Signal intensity on </a:t>
                      </a:r>
                      <a:r>
                        <a:rPr lang="en-US" dirty="0" err="1" smtClean="0"/>
                        <a:t>mri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 height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Homogeneous ,bright white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hyperintense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Inhomogeneous</a:t>
                      </a:r>
                    </a:p>
                    <a:p>
                      <a:r>
                        <a:rPr lang="en-US" dirty="0" smtClean="0"/>
                        <a:t>With or without clear bands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hyperintense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Inhomogeneous,gray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unclear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Slightly decreased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Inhomogeneous,gray</a:t>
                      </a:r>
                      <a:r>
                        <a:rPr lang="en-US" dirty="0" smtClean="0"/>
                        <a:t> to black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 to </a:t>
                      </a:r>
                      <a:r>
                        <a:rPr lang="en-US" dirty="0" err="1" smtClean="0"/>
                        <a:t>hypointense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Moderately decreased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Inhomogeneous,black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hypointense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Collapsed disc space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Disk bulge - Annular </a:t>
            </a:r>
            <a:r>
              <a:rPr lang="en-IN" dirty="0" err="1" smtClean="0"/>
              <a:t>fibers</a:t>
            </a:r>
            <a:r>
              <a:rPr lang="en-IN" dirty="0" smtClean="0"/>
              <a:t> intact</a:t>
            </a:r>
          </a:p>
          <a:p>
            <a:r>
              <a:rPr lang="en-IN" dirty="0" smtClean="0"/>
              <a:t>Disk protrusion - Localized bulging with damage of some annular </a:t>
            </a:r>
            <a:r>
              <a:rPr lang="en-IN" dirty="0" err="1" smtClean="0"/>
              <a:t>fibers</a:t>
            </a:r>
            <a:endParaRPr lang="en-IN" dirty="0" smtClean="0"/>
          </a:p>
          <a:p>
            <a:r>
              <a:rPr lang="en-IN" dirty="0" smtClean="0"/>
              <a:t>Disk extrusion - Extended bulge with loss of annular </a:t>
            </a:r>
            <a:r>
              <a:rPr lang="en-IN" dirty="0" err="1" smtClean="0"/>
              <a:t>fibers</a:t>
            </a:r>
            <a:r>
              <a:rPr lang="en-IN" dirty="0" smtClean="0"/>
              <a:t>, but disk remains intact</a:t>
            </a:r>
          </a:p>
          <a:p>
            <a:r>
              <a:rPr lang="en-IN" dirty="0" smtClean="0"/>
              <a:t>Disk sequestration - Fragment of disk broken off from the nucleus </a:t>
            </a:r>
            <a:r>
              <a:rPr lang="en-IN" dirty="0" err="1" smtClean="0"/>
              <a:t>pulposus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636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67279">
                <a:tc>
                  <a:txBody>
                    <a:bodyPr/>
                    <a:lstStyle/>
                    <a:p>
                      <a:r>
                        <a:rPr lang="en-US" dirty="0" smtClean="0"/>
                        <a:t>GENE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 PRODUCT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CHROMOSOME</a:t>
                      </a:r>
                      <a:endParaRPr lang="en-IN" dirty="0"/>
                    </a:p>
                  </a:txBody>
                  <a:tcPr/>
                </a:tc>
              </a:tr>
              <a:tr h="806536">
                <a:tc>
                  <a:txBody>
                    <a:bodyPr/>
                    <a:lstStyle/>
                    <a:p>
                      <a:r>
                        <a:rPr lang="en-US" dirty="0" smtClean="0"/>
                        <a:t>COL1A1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COLLAGEN 1 a 1 SUBUNIT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17q21</a:t>
                      </a:r>
                      <a:endParaRPr lang="en-IN" dirty="0"/>
                    </a:p>
                  </a:txBody>
                  <a:tcPr/>
                </a:tc>
              </a:tr>
              <a:tr h="806536">
                <a:tc>
                  <a:txBody>
                    <a:bodyPr/>
                    <a:lstStyle/>
                    <a:p>
                      <a:r>
                        <a:rPr lang="en-US" dirty="0" smtClean="0"/>
                        <a:t>COL9A2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COLLAGEN 9 a2</a:t>
                      </a:r>
                      <a:r>
                        <a:rPr lang="en-US" baseline="0" dirty="0" smtClean="0"/>
                        <a:t> SUBUNIT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1P33</a:t>
                      </a:r>
                      <a:endParaRPr lang="en-IN" dirty="0"/>
                    </a:p>
                  </a:txBody>
                  <a:tcPr/>
                </a:tc>
              </a:tr>
              <a:tr h="806536">
                <a:tc>
                  <a:txBody>
                    <a:bodyPr/>
                    <a:lstStyle/>
                    <a:p>
                      <a:r>
                        <a:rPr lang="en-US" dirty="0" smtClean="0"/>
                        <a:t>COL9A3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COLLAGEN 9 a 3 SUBUNIT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20q13</a:t>
                      </a:r>
                      <a:endParaRPr lang="en-IN" dirty="0"/>
                    </a:p>
                  </a:txBody>
                  <a:tcPr/>
                </a:tc>
              </a:tr>
              <a:tr h="467279">
                <a:tc>
                  <a:txBody>
                    <a:bodyPr/>
                    <a:lstStyle/>
                    <a:p>
                      <a:r>
                        <a:rPr lang="en-US" dirty="0" smtClean="0"/>
                        <a:t>VDR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VIT D RECEPTOR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12q13.11</a:t>
                      </a:r>
                      <a:endParaRPr lang="en-IN" dirty="0"/>
                    </a:p>
                  </a:txBody>
                  <a:tcPr/>
                </a:tc>
              </a:tr>
              <a:tr h="467279">
                <a:tc>
                  <a:txBody>
                    <a:bodyPr/>
                    <a:lstStyle/>
                    <a:p>
                      <a:r>
                        <a:rPr lang="en-US" dirty="0" smtClean="0"/>
                        <a:t>AGC-1/ACAN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AGGRECAN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15q26</a:t>
                      </a:r>
                      <a:endParaRPr lang="en-IN" dirty="0"/>
                    </a:p>
                  </a:txBody>
                  <a:tcPr/>
                </a:tc>
              </a:tr>
              <a:tr h="467279">
                <a:tc>
                  <a:txBody>
                    <a:bodyPr/>
                    <a:lstStyle/>
                    <a:p>
                      <a:r>
                        <a:rPr lang="en-US" dirty="0" smtClean="0"/>
                        <a:t>IL   1A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interleukins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2q14</a:t>
                      </a:r>
                      <a:endParaRPr lang="en-IN" dirty="0"/>
                    </a:p>
                  </a:txBody>
                  <a:tcPr/>
                </a:tc>
              </a:tr>
              <a:tr h="806536">
                <a:tc>
                  <a:txBody>
                    <a:bodyPr/>
                    <a:lstStyle/>
                    <a:p>
                      <a:r>
                        <a:rPr lang="en-US" dirty="0" smtClean="0"/>
                        <a:t>IL   1B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interleukins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2q14</a:t>
                      </a:r>
                      <a:endParaRPr lang="en-IN" dirty="0"/>
                    </a:p>
                  </a:txBody>
                  <a:tcPr/>
                </a:tc>
              </a:tr>
              <a:tr h="806536">
                <a:tc>
                  <a:txBody>
                    <a:bodyPr/>
                    <a:lstStyle/>
                    <a:p>
                      <a:r>
                        <a:rPr lang="en-US" dirty="0" smtClean="0"/>
                        <a:t>IL</a:t>
                      </a:r>
                      <a:r>
                        <a:rPr lang="en-US" baseline="0" dirty="0" smtClean="0"/>
                        <a:t>  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interleukins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7p21</a:t>
                      </a:r>
                      <a:endParaRPr lang="en-IN" dirty="0"/>
                    </a:p>
                  </a:txBody>
                  <a:tcPr/>
                </a:tc>
              </a:tr>
              <a:tr h="467279">
                <a:tc>
                  <a:txBody>
                    <a:bodyPr/>
                    <a:lstStyle/>
                    <a:p>
                      <a:r>
                        <a:rPr lang="en-US" dirty="0" smtClean="0"/>
                        <a:t>MMP3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Matrix </a:t>
                      </a:r>
                      <a:r>
                        <a:rPr lang="en-US" dirty="0" err="1" smtClean="0"/>
                        <a:t>metaloproteinase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15q22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C:\Users\Public\Pictures\Sample Pictures\t-Pix_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20888"/>
            <a:ext cx="2757264" cy="3024336"/>
          </a:xfrm>
          <a:prstGeom prst="rect">
            <a:avLst/>
          </a:prstGeom>
          <a:noFill/>
        </p:spPr>
      </p:pic>
      <p:pic>
        <p:nvPicPr>
          <p:cNvPr id="6147" name="Picture 3" descr="C:\Users\Public\Pictures\Sample Pictures\sagi.di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446449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4104456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Journal of  Korean </a:t>
            </a:r>
            <a:r>
              <a:rPr lang="en-IN" dirty="0" err="1" smtClean="0"/>
              <a:t>Neurosurg</a:t>
            </a:r>
            <a:r>
              <a:rPr lang="en-IN" dirty="0" smtClean="0"/>
              <a:t> Soc. 2010 December; 48(6): 538–540.</a:t>
            </a:r>
          </a:p>
          <a:p>
            <a:r>
              <a:rPr lang="en-IN" dirty="0" smtClean="0"/>
              <a:t>Published online 2010 December 31. </a:t>
            </a:r>
            <a:r>
              <a:rPr lang="en-IN" dirty="0" err="1" smtClean="0"/>
              <a:t>doi</a:t>
            </a:r>
            <a:r>
              <a:rPr lang="en-IN" dirty="0" smtClean="0"/>
              <a:t>:</a:t>
            </a:r>
          </a:p>
          <a:p>
            <a:pPr>
              <a:buNone/>
            </a:pPr>
            <a:endParaRPr lang="en-IN" b="1" dirty="0" smtClean="0"/>
          </a:p>
          <a:p>
            <a:r>
              <a:rPr lang="en-IN" b="1" dirty="0" smtClean="0"/>
              <a:t>Lumbar Disc </a:t>
            </a:r>
            <a:r>
              <a:rPr lang="en-IN" b="1" dirty="0" err="1" smtClean="0"/>
              <a:t>Herniation</a:t>
            </a:r>
            <a:r>
              <a:rPr lang="en-IN" b="1" dirty="0" smtClean="0"/>
              <a:t> in Tae Kwon Do Athletic Child</a:t>
            </a:r>
          </a:p>
          <a:p>
            <a:r>
              <a:rPr lang="en-IN" dirty="0" smtClean="0"/>
              <a:t>Sung </a:t>
            </a:r>
            <a:r>
              <a:rPr lang="en-IN" dirty="0" err="1" smtClean="0"/>
              <a:t>Hoon</a:t>
            </a:r>
            <a:r>
              <a:rPr lang="en-IN" dirty="0" smtClean="0"/>
              <a:t> Kim, M.D., Ph.D.,</a:t>
            </a:r>
            <a:r>
              <a:rPr lang="en-IN" baseline="30000" dirty="0" smtClean="0"/>
              <a:t>2</a:t>
            </a:r>
            <a:r>
              <a:rPr lang="en-IN" dirty="0" smtClean="0"/>
              <a:t> </a:t>
            </a:r>
            <a:r>
              <a:rPr lang="en-IN" dirty="0" err="1" smtClean="0"/>
              <a:t>Hyeun</a:t>
            </a:r>
            <a:r>
              <a:rPr lang="en-IN" dirty="0" smtClean="0"/>
              <a:t> Sung Kim, M.D., Ph.D.,</a:t>
            </a:r>
            <a:r>
              <a:rPr lang="en-IN" baseline="30000" dirty="0" smtClean="0"/>
              <a:t>3</a:t>
            </a:r>
            <a:r>
              <a:rPr lang="en-IN" dirty="0" smtClean="0"/>
              <a:t> and </a:t>
            </a:r>
            <a:r>
              <a:rPr lang="en-IN" dirty="0" err="1" smtClean="0"/>
              <a:t>Seok</a:t>
            </a:r>
            <a:r>
              <a:rPr lang="en-IN" dirty="0" smtClean="0"/>
              <a:t> Won Kim, M.D., Ph.D.</a:t>
            </a:r>
            <a:r>
              <a:rPr lang="en-IN" baseline="30000" dirty="0" smtClean="0"/>
              <a:t>1</a:t>
            </a:r>
            <a:endParaRPr lang="en-IN" dirty="0" smtClean="0"/>
          </a:p>
          <a:p>
            <a:r>
              <a:rPr lang="en-IN" baseline="30000" dirty="0" smtClean="0"/>
              <a:t>1</a:t>
            </a:r>
            <a:r>
              <a:rPr lang="en-IN" dirty="0" smtClean="0"/>
              <a:t>Department of Neurosurgery, College of Medicine, </a:t>
            </a:r>
            <a:r>
              <a:rPr lang="en-IN" dirty="0" err="1" smtClean="0"/>
              <a:t>Chosun</a:t>
            </a:r>
            <a:r>
              <a:rPr lang="en-IN" dirty="0" smtClean="0"/>
              <a:t> University, </a:t>
            </a:r>
            <a:r>
              <a:rPr lang="en-IN" dirty="0" err="1" smtClean="0"/>
              <a:t>Gwangju</a:t>
            </a:r>
            <a:r>
              <a:rPr lang="en-IN" dirty="0" smtClean="0"/>
              <a:t>, Korea.</a:t>
            </a:r>
          </a:p>
          <a:p>
            <a:r>
              <a:rPr lang="en-IN" dirty="0" smtClean="0"/>
              <a:t>Case report.</a:t>
            </a:r>
            <a:br>
              <a:rPr lang="en-IN" dirty="0" smtClean="0"/>
            </a:br>
            <a:r>
              <a:rPr lang="en-IN" dirty="0" smtClean="0"/>
              <a:t> A 7-year-old boy is reported who presented with low back pain and left leg radiating pain. The pain started seven days prior to presentation . Magnetic resonance imaging revealed a </a:t>
            </a:r>
            <a:r>
              <a:rPr lang="en-IN" dirty="0" err="1" smtClean="0"/>
              <a:t>posterolateral</a:t>
            </a:r>
            <a:r>
              <a:rPr lang="en-IN" dirty="0" smtClean="0"/>
              <a:t> disc </a:t>
            </a:r>
            <a:r>
              <a:rPr lang="en-IN" dirty="0" err="1" smtClean="0"/>
              <a:t>herniation</a:t>
            </a:r>
            <a:r>
              <a:rPr lang="en-IN" dirty="0" smtClean="0"/>
              <a:t> at the L3-4 level and multiple degenerative changes. </a:t>
            </a:r>
            <a:endParaRPr lang="en-IN" dirty="0"/>
          </a:p>
        </p:txBody>
      </p:sp>
      <p:pic>
        <p:nvPicPr>
          <p:cNvPr id="4" name="Picture 2" descr="C:\Users\Public\Pictures\Sample Pictures\jkns-48-538-g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4032448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disc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factors:  disc degeneration</a:t>
            </a:r>
          </a:p>
          <a:p>
            <a:r>
              <a:rPr lang="en-US" dirty="0" smtClean="0"/>
              <a:t>               lifestyle and mechanical stress over spine</a:t>
            </a:r>
          </a:p>
          <a:p>
            <a:r>
              <a:rPr lang="en-US" dirty="0" smtClean="0"/>
              <a:t>               genetics</a:t>
            </a:r>
          </a:p>
          <a:p>
            <a:r>
              <a:rPr lang="en-US" dirty="0" smtClean="0"/>
              <a:t>               smoking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low back pain</a:t>
            </a:r>
          </a:p>
          <a:p>
            <a:r>
              <a:rPr lang="en-US" dirty="0" smtClean="0"/>
              <a:t>Sciatica</a:t>
            </a:r>
          </a:p>
          <a:p>
            <a:r>
              <a:rPr lang="en-US" dirty="0" smtClean="0"/>
              <a:t>Secondary canal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syndrome.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Lumbar disc disease is the price human pays for walking erect</a:t>
            </a:r>
            <a:endParaRPr lang="en-IN" dirty="0"/>
          </a:p>
        </p:txBody>
      </p:sp>
      <p:pic>
        <p:nvPicPr>
          <p:cNvPr id="1026" name="Picture 2" descr="C:\Users\Public\Pictures\Sample Pictures\evolution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8175" y="2691606"/>
            <a:ext cx="7867650" cy="28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dirty="0" smtClean="0"/>
              <a:t>Lumbar disc disease</a:t>
            </a:r>
            <a:endParaRPr lang="en-IN" dirty="0"/>
          </a:p>
        </p:txBody>
      </p:sp>
      <p:pic>
        <p:nvPicPr>
          <p:cNvPr id="5122" name="Picture 2" descr="C:\Users\Public\Pictures\Sample Pictures\dic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84784"/>
            <a:ext cx="4348311" cy="5184575"/>
          </a:xfrm>
          <a:prstGeom prst="rect">
            <a:avLst/>
          </a:prstGeom>
          <a:noFill/>
        </p:spPr>
      </p:pic>
      <p:pic>
        <p:nvPicPr>
          <p:cNvPr id="5123" name="Picture 3" descr="C:\Users\Public\Pictures\Sample Pictures\mri sp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67240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dirty="0" smtClean="0"/>
              <a:t> posture</a:t>
            </a:r>
            <a:endParaRPr lang="en-IN" dirty="0"/>
          </a:p>
        </p:txBody>
      </p:sp>
      <p:pic>
        <p:nvPicPr>
          <p:cNvPr id="2050" name="Picture 2" descr="C:\Users\Public\Pictures\Sample Pictures\Arabian_horse_skelet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00200"/>
            <a:ext cx="4320479" cy="4525963"/>
          </a:xfrm>
          <a:prstGeom prst="rect">
            <a:avLst/>
          </a:prstGeom>
          <a:noFill/>
        </p:spPr>
      </p:pic>
      <p:pic>
        <p:nvPicPr>
          <p:cNvPr id="2052" name="Picture 4" descr="C:\Users\Public\Pictures\Sample Pictures\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600400" cy="469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vertical human spine is subjected to much greater gravitational stress.</a:t>
            </a:r>
          </a:p>
          <a:p>
            <a:pPr>
              <a:buNone/>
            </a:pPr>
            <a:r>
              <a:rPr lang="en-US" dirty="0" err="1" smtClean="0"/>
              <a:t>Schmorls</a:t>
            </a:r>
            <a:r>
              <a:rPr lang="en-US" dirty="0" smtClean="0"/>
              <a:t> node..</a:t>
            </a:r>
            <a:r>
              <a:rPr lang="en-US" dirty="0" err="1" smtClean="0"/>
              <a:t>i.e</a:t>
            </a:r>
            <a:r>
              <a:rPr lang="en-US" dirty="0" smtClean="0"/>
              <a:t> circumscribed protrusion of disc tissue in vertebral end plates are not found in </a:t>
            </a:r>
            <a:r>
              <a:rPr lang="en-US" dirty="0" err="1" smtClean="0"/>
              <a:t>quarupeds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Wassilev</a:t>
            </a:r>
            <a:r>
              <a:rPr lang="en-US" dirty="0" smtClean="0"/>
              <a:t> ,</a:t>
            </a:r>
            <a:r>
              <a:rPr lang="en-US" dirty="0" err="1" smtClean="0"/>
              <a:t>dimova,cassidy</a:t>
            </a:r>
            <a:r>
              <a:rPr lang="en-US" dirty="0" smtClean="0"/>
              <a:t> et al 1988:experimentaly forced mice to walk upright by amputating their forelegs and  </a:t>
            </a:r>
            <a:r>
              <a:rPr lang="en-US" dirty="0" err="1" smtClean="0"/>
              <a:t>intervertebral</a:t>
            </a:r>
            <a:r>
              <a:rPr lang="en-US" dirty="0" smtClean="0"/>
              <a:t> disc degeneration was seen </a:t>
            </a:r>
            <a:r>
              <a:rPr lang="en-US" dirty="0" err="1" smtClean="0"/>
              <a:t>withing</a:t>
            </a:r>
            <a:r>
              <a:rPr lang="en-US" dirty="0" smtClean="0"/>
              <a:t> a year .</a:t>
            </a:r>
          </a:p>
          <a:p>
            <a:pPr>
              <a:buNone/>
            </a:pPr>
            <a:r>
              <a:rPr lang="en-US" dirty="0" smtClean="0"/>
              <a:t>Degeneration process starts as soon as child begins to stand and walk.</a:t>
            </a:r>
          </a:p>
          <a:p>
            <a:pPr>
              <a:buNone/>
            </a:pPr>
            <a:r>
              <a:rPr lang="en-IN" dirty="0" smtClean="0"/>
              <a:t>The incidence of lumbar disc </a:t>
            </a:r>
            <a:r>
              <a:rPr lang="en-IN" dirty="0" err="1" smtClean="0"/>
              <a:t>herniation</a:t>
            </a:r>
            <a:r>
              <a:rPr lang="en-IN" dirty="0" smtClean="0"/>
              <a:t> in adolescents and children  accounts for 0.5% to 3.8% of cases .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Hippocrates: 460-377 BC: –description of sciatica as hip pain</a:t>
            </a:r>
          </a:p>
          <a:p>
            <a:r>
              <a:rPr lang="en-US" dirty="0" smtClean="0"/>
              <a:t>Galen:  129-199 AD:     lifestyle as cause of sciatica.</a:t>
            </a:r>
          </a:p>
          <a:p>
            <a:r>
              <a:rPr lang="en-US" dirty="0" smtClean="0"/>
              <a:t>Andreas vesalius:1543:first  description of </a:t>
            </a:r>
            <a:r>
              <a:rPr lang="en-US" dirty="0" err="1" smtClean="0"/>
              <a:t>intervertebral</a:t>
            </a:r>
            <a:r>
              <a:rPr lang="en-US" dirty="0" smtClean="0"/>
              <a:t> disc</a:t>
            </a:r>
            <a:r>
              <a:rPr lang="en-IN" dirty="0" smtClean="0"/>
              <a:t>.</a:t>
            </a:r>
          </a:p>
          <a:p>
            <a:r>
              <a:rPr lang="en-US" dirty="0" smtClean="0"/>
              <a:t>Sydenham 1624-1689: coined the term lumbago for low back pain</a:t>
            </a:r>
          </a:p>
          <a:p>
            <a:r>
              <a:rPr lang="en-US" dirty="0" smtClean="0"/>
              <a:t>Cotugno:1736-1822: first description of sign and symptoms and treatment  of </a:t>
            </a:r>
            <a:r>
              <a:rPr lang="en-US" dirty="0" err="1" smtClean="0"/>
              <a:t>sciatica.malum</a:t>
            </a:r>
            <a:r>
              <a:rPr lang="en-US" dirty="0" smtClean="0"/>
              <a:t> </a:t>
            </a:r>
            <a:r>
              <a:rPr lang="en-US" dirty="0" err="1" smtClean="0"/>
              <a:t>cotunii</a:t>
            </a:r>
            <a:r>
              <a:rPr lang="en-US" dirty="0" smtClean="0"/>
              <a:t>..</a:t>
            </a:r>
            <a:r>
              <a:rPr lang="en-US" dirty="0" err="1" smtClean="0"/>
              <a:t>cotugno</a:t>
            </a:r>
            <a:r>
              <a:rPr lang="en-US" dirty="0" smtClean="0"/>
              <a:t> disease.</a:t>
            </a:r>
          </a:p>
          <a:p>
            <a:r>
              <a:rPr lang="en-US" dirty="0" err="1" smtClean="0"/>
              <a:t>Lasegue</a:t>
            </a:r>
            <a:r>
              <a:rPr lang="en-US" dirty="0" smtClean="0"/>
              <a:t> 1864:lasegues test.</a:t>
            </a:r>
          </a:p>
          <a:p>
            <a:r>
              <a:rPr lang="en-US" dirty="0" err="1" smtClean="0"/>
              <a:t>Goldthwait</a:t>
            </a:r>
            <a:r>
              <a:rPr lang="en-US" dirty="0" smtClean="0"/>
              <a:t>: 1911:recognition of </a:t>
            </a:r>
            <a:r>
              <a:rPr lang="en-US" dirty="0" err="1" smtClean="0"/>
              <a:t>intervertebral</a:t>
            </a:r>
            <a:r>
              <a:rPr lang="en-US" dirty="0" smtClean="0"/>
              <a:t> disc as cause of sciatica and 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Dandy:1919:pneumomyelography.demonstrated herniated disc</a:t>
            </a:r>
          </a:p>
          <a:p>
            <a:r>
              <a:rPr lang="en-US" dirty="0" err="1" smtClean="0"/>
              <a:t>Sicard</a:t>
            </a:r>
            <a:r>
              <a:rPr lang="en-US" dirty="0" smtClean="0"/>
              <a:t> and forestier:1922: injected </a:t>
            </a:r>
            <a:r>
              <a:rPr lang="en-US" dirty="0" err="1" smtClean="0"/>
              <a:t>lipiodol</a:t>
            </a:r>
            <a:r>
              <a:rPr lang="en-US" dirty="0" smtClean="0"/>
              <a:t> for </a:t>
            </a:r>
            <a:r>
              <a:rPr lang="en-US" dirty="0" err="1" smtClean="0"/>
              <a:t>myelography</a:t>
            </a:r>
            <a:r>
              <a:rPr lang="en-US" dirty="0" smtClean="0"/>
              <a:t>.</a:t>
            </a:r>
            <a:endParaRPr lang="en-IN" dirty="0" smtClean="0"/>
          </a:p>
          <a:p>
            <a:endParaRPr lang="en-IN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Schmorl:1928:described </a:t>
            </a:r>
            <a:r>
              <a:rPr lang="en-US" dirty="0" err="1" smtClean="0"/>
              <a:t>schmorls</a:t>
            </a:r>
            <a:r>
              <a:rPr lang="en-US" dirty="0" smtClean="0"/>
              <a:t> nodes.</a:t>
            </a:r>
          </a:p>
          <a:p>
            <a:r>
              <a:rPr lang="en-US" dirty="0" err="1" smtClean="0"/>
              <a:t>Mixter</a:t>
            </a:r>
            <a:r>
              <a:rPr lang="en-US" dirty="0" smtClean="0"/>
              <a:t> and barr:1934: suggested removal of herniated disc and </a:t>
            </a:r>
            <a:r>
              <a:rPr lang="en-US" dirty="0" err="1" smtClean="0"/>
              <a:t>hemilaminectomy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Junghanns:1951: described biomechanical and biochemical nature of disc.</a:t>
            </a:r>
          </a:p>
          <a:p>
            <a:r>
              <a:rPr lang="en-US" dirty="0" smtClean="0"/>
              <a:t>Smith:1964 :suggested </a:t>
            </a:r>
            <a:r>
              <a:rPr lang="en-US" dirty="0" err="1" smtClean="0"/>
              <a:t>intradiscal</a:t>
            </a:r>
            <a:r>
              <a:rPr lang="en-US" dirty="0" smtClean="0"/>
              <a:t> </a:t>
            </a:r>
            <a:r>
              <a:rPr lang="en-US" dirty="0" err="1" smtClean="0"/>
              <a:t>chymopapain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Hounsfield:1973:CT scan</a:t>
            </a:r>
          </a:p>
          <a:p>
            <a:r>
              <a:rPr lang="en-US" dirty="0" err="1" smtClean="0"/>
              <a:t>Lauterbur</a:t>
            </a:r>
            <a:r>
              <a:rPr lang="en-US" dirty="0" smtClean="0"/>
              <a:t> and mansfield:1973: MRI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Embrology</a:t>
            </a:r>
            <a:r>
              <a:rPr lang="en-US" dirty="0" smtClean="0"/>
              <a:t> of </a:t>
            </a:r>
            <a:r>
              <a:rPr lang="en-US" dirty="0" err="1" smtClean="0"/>
              <a:t>intervertebral</a:t>
            </a:r>
            <a:r>
              <a:rPr lang="en-US" dirty="0" smtClean="0"/>
              <a:t> disc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Intervertebral</a:t>
            </a:r>
            <a:r>
              <a:rPr lang="en-US" dirty="0" smtClean="0"/>
              <a:t> </a:t>
            </a:r>
            <a:r>
              <a:rPr lang="en-US" dirty="0" err="1" smtClean="0"/>
              <a:t>dics</a:t>
            </a:r>
            <a:r>
              <a:rPr lang="en-US" dirty="0" smtClean="0"/>
              <a:t> forms from notochord.</a:t>
            </a:r>
          </a:p>
          <a:p>
            <a:r>
              <a:rPr lang="en-US" dirty="0" smtClean="0"/>
              <a:t>12mm embryo: </a:t>
            </a:r>
            <a:r>
              <a:rPr lang="en-US" dirty="0" err="1" smtClean="0"/>
              <a:t>primodial</a:t>
            </a:r>
            <a:r>
              <a:rPr lang="en-US" dirty="0" smtClean="0"/>
              <a:t> vertebral column with cartilaginous vertebral body with </a:t>
            </a:r>
            <a:r>
              <a:rPr lang="en-US" dirty="0" err="1" smtClean="0"/>
              <a:t>intervertebral</a:t>
            </a:r>
            <a:r>
              <a:rPr lang="en-US" dirty="0" smtClean="0"/>
              <a:t> disc can be </a:t>
            </a:r>
            <a:r>
              <a:rPr lang="en-US" dirty="0" err="1" smtClean="0"/>
              <a:t>seen.notochord</a:t>
            </a:r>
            <a:r>
              <a:rPr lang="en-US" dirty="0" smtClean="0"/>
              <a:t> traverses all segments.</a:t>
            </a:r>
          </a:p>
          <a:p>
            <a:r>
              <a:rPr lang="en-US" dirty="0" smtClean="0"/>
              <a:t>30mm embryo: notochord is thickened at the level of </a:t>
            </a:r>
            <a:r>
              <a:rPr lang="en-US" dirty="0" err="1" smtClean="0"/>
              <a:t>intervertebral</a:t>
            </a:r>
            <a:r>
              <a:rPr lang="en-US" dirty="0" smtClean="0"/>
              <a:t> </a:t>
            </a:r>
            <a:r>
              <a:rPr lang="en-US" dirty="0" err="1" smtClean="0"/>
              <a:t>dics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50mm </a:t>
            </a:r>
            <a:r>
              <a:rPr lang="en-US" dirty="0" err="1" smtClean="0"/>
              <a:t>embryo:notohcord</a:t>
            </a:r>
            <a:r>
              <a:rPr lang="en-US" dirty="0" smtClean="0"/>
              <a:t> disappears at the level of </a:t>
            </a:r>
            <a:r>
              <a:rPr lang="en-US" dirty="0" err="1" smtClean="0"/>
              <a:t>primodial</a:t>
            </a:r>
            <a:r>
              <a:rPr lang="en-US" dirty="0" smtClean="0"/>
              <a:t> vertebral bodies.</a:t>
            </a:r>
          </a:p>
          <a:p>
            <a:r>
              <a:rPr lang="en-US" dirty="0" smtClean="0"/>
              <a:t>Ultimately notochord persists only as drop like remnants in the center of </a:t>
            </a:r>
            <a:r>
              <a:rPr lang="en-US" dirty="0" err="1" smtClean="0"/>
              <a:t>intervertebral</a:t>
            </a:r>
            <a:r>
              <a:rPr lang="en-US" dirty="0" smtClean="0"/>
              <a:t> disc as nucleus </a:t>
            </a:r>
            <a:r>
              <a:rPr lang="en-US" dirty="0" err="1" smtClean="0"/>
              <a:t>pulposus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Primodial</a:t>
            </a:r>
            <a:r>
              <a:rPr lang="en-US" dirty="0" smtClean="0"/>
              <a:t> disc tissue surrounding the notochord forms outer and inner </a:t>
            </a:r>
            <a:r>
              <a:rPr lang="en-US" dirty="0" err="1" smtClean="0"/>
              <a:t>zone.outer</a:t>
            </a:r>
            <a:r>
              <a:rPr lang="en-US" dirty="0" smtClean="0"/>
              <a:t> zone forms annulus fibrosis.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2050" name="Picture 2" descr="C:\Users\Public\Pictures\Sample Pictures\image[26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124" y="764704"/>
            <a:ext cx="5883752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467</TotalTime>
  <Words>1212</Words>
  <Application>Microsoft Office PowerPoint</Application>
  <PresentationFormat>On-screen Show (4:3)</PresentationFormat>
  <Paragraphs>199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PATHOLOGY OF LUMBAR DISC DISEASE</vt:lpstr>
      <vt:lpstr>introduction</vt:lpstr>
      <vt:lpstr>Lumbar disc disease</vt:lpstr>
      <vt:lpstr> posture</vt:lpstr>
      <vt:lpstr>Slide 5</vt:lpstr>
      <vt:lpstr>HISTORY</vt:lpstr>
      <vt:lpstr>Slide 7</vt:lpstr>
      <vt:lpstr>Embrology of intervertebral disc</vt:lpstr>
      <vt:lpstr> </vt:lpstr>
      <vt:lpstr>ANATOMY</vt:lpstr>
      <vt:lpstr> anatomy</vt:lpstr>
      <vt:lpstr> nerve supply</vt:lpstr>
      <vt:lpstr> </vt:lpstr>
      <vt:lpstr>Biomechanics and stress</vt:lpstr>
      <vt:lpstr>Biochemical changes in the disc</vt:lpstr>
      <vt:lpstr>Slide 16</vt:lpstr>
      <vt:lpstr>EPIDEMIOLOGY  of lumbar disc disease</vt:lpstr>
      <vt:lpstr>Pathology of disc</vt:lpstr>
      <vt:lpstr>THOMPSON MORPHOLOGIC GRADING OF DISC DEGENERATION</vt:lpstr>
      <vt:lpstr>PFIRRMANN GRADING OF DISC DEGENERATION BASED ON MRI</vt:lpstr>
      <vt:lpstr>Slide 21</vt:lpstr>
      <vt:lpstr>genetics</vt:lpstr>
      <vt:lpstr>Slide 23</vt:lpstr>
      <vt:lpstr>  </vt:lpstr>
      <vt:lpstr>Lumbar disc disease</vt:lpstr>
      <vt:lpstr>Slide 26</vt:lpstr>
      <vt:lpstr>Lumbar disc disease is the price human pays for walking erect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LUMBAR DISC DISEASE</dc:title>
  <dc:creator>BHAGWATI SALGOTRA</dc:creator>
  <cp:lastModifiedBy>Sony</cp:lastModifiedBy>
  <cp:revision>84</cp:revision>
  <dcterms:created xsi:type="dcterms:W3CDTF">2011-09-13T20:07:20Z</dcterms:created>
  <dcterms:modified xsi:type="dcterms:W3CDTF">2020-08-18T17:53:14Z</dcterms:modified>
</cp:coreProperties>
</file>