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65" r:id="rId6"/>
    <p:sldId id="264" r:id="rId7"/>
    <p:sldId id="266" r:id="rId8"/>
    <p:sldId id="259" r:id="rId9"/>
    <p:sldId id="260" r:id="rId10"/>
    <p:sldId id="261"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0260" y="1704954"/>
            <a:ext cx="9817480" cy="2047741"/>
          </a:xfrm>
        </p:spPr>
        <p:txBody>
          <a:bodyPr>
            <a:noAutofit/>
          </a:bodyPr>
          <a:lstStyle/>
          <a:p>
            <a:pPr algn="ctr"/>
            <a:r>
              <a:rPr lang="en-US" sz="6600" dirty="0">
                <a:solidFill>
                  <a:srgbClr val="00B050"/>
                </a:solidFill>
                <a:latin typeface="Algerian" panose="04020705040A02060702" pitchFamily="82" charset="0"/>
              </a:rPr>
              <a:t>Role of various health personnel</a:t>
            </a:r>
          </a:p>
        </p:txBody>
      </p:sp>
      <p:sp>
        <p:nvSpPr>
          <p:cNvPr id="3" name="Subtitle 2"/>
          <p:cNvSpPr>
            <a:spLocks noGrp="1"/>
          </p:cNvSpPr>
          <p:nvPr>
            <p:ph type="subTitle" idx="1"/>
          </p:nvPr>
        </p:nvSpPr>
        <p:spPr/>
        <p:txBody>
          <a:bodyPr>
            <a:noAutofit/>
          </a:bodyPr>
          <a:lstStyle/>
          <a:p>
            <a:pPr lvl="8" algn="l"/>
            <a:r>
              <a:rPr lang="en-US" sz="2400" b="1" dirty="0">
                <a:solidFill>
                  <a:srgbClr val="002060"/>
                </a:solidFill>
                <a:latin typeface="Times New Roman" panose="02020603050405020304" pitchFamily="18" charset="0"/>
                <a:cs typeface="Times New Roman" panose="02020603050405020304" pitchFamily="18" charset="0"/>
              </a:rPr>
              <a:t>Mr. Adithya S.</a:t>
            </a:r>
          </a:p>
          <a:p>
            <a:pPr lvl="8" algn="l"/>
            <a:r>
              <a:rPr lang="en-US" sz="2400" b="1" dirty="0" smtClean="0">
                <a:solidFill>
                  <a:srgbClr val="002060"/>
                </a:solidFill>
                <a:latin typeface="Times New Roman" panose="02020603050405020304" pitchFamily="18" charset="0"/>
                <a:cs typeface="Times New Roman" panose="02020603050405020304" pitchFamily="18" charset="0"/>
              </a:rPr>
              <a:t>Asst. Professor</a:t>
            </a:r>
            <a:endParaRPr lang="en-US" sz="2400" b="1" dirty="0">
              <a:solidFill>
                <a:srgbClr val="002060"/>
              </a:solidFill>
              <a:latin typeface="Times New Roman" panose="02020603050405020304" pitchFamily="18" charset="0"/>
              <a:cs typeface="Times New Roman" panose="02020603050405020304" pitchFamily="18" charset="0"/>
            </a:endParaRPr>
          </a:p>
          <a:p>
            <a:pPr lvl="8" algn="l"/>
            <a:r>
              <a:rPr lang="en-US" sz="2400" b="1" dirty="0">
                <a:solidFill>
                  <a:srgbClr val="002060"/>
                </a:solidFill>
                <a:latin typeface="Times New Roman" panose="02020603050405020304" pitchFamily="18" charset="0"/>
                <a:cs typeface="Times New Roman" panose="02020603050405020304" pitchFamily="18" charset="0"/>
              </a:rPr>
              <a:t>SNC</a:t>
            </a:r>
          </a:p>
        </p:txBody>
      </p:sp>
      <p:pic>
        <p:nvPicPr>
          <p:cNvPr id="7" name="Picture 6">
            <a:extLst>
              <a:ext uri="{FF2B5EF4-FFF2-40B4-BE49-F238E27FC236}">
                <a16:creationId xmlns:a16="http://schemas.microsoft.com/office/drawing/2014/main" xmlns="" id="{D65A1682-785F-42C4-800A-11913474127D}"/>
              </a:ext>
            </a:extLst>
          </p:cNvPr>
          <p:cNvPicPr>
            <a:picLocks noChangeAspect="1"/>
          </p:cNvPicPr>
          <p:nvPr/>
        </p:nvPicPr>
        <p:blipFill>
          <a:blip r:embed="rId2"/>
          <a:stretch>
            <a:fillRect/>
          </a:stretch>
        </p:blipFill>
        <p:spPr>
          <a:xfrm>
            <a:off x="9388262" y="181041"/>
            <a:ext cx="1295400" cy="1295400"/>
          </a:xfrm>
          <a:prstGeom prst="rect">
            <a:avLst/>
          </a:prstGeom>
        </p:spPr>
      </p:pic>
      <p:pic>
        <p:nvPicPr>
          <p:cNvPr id="9" name="Picture 8">
            <a:extLst>
              <a:ext uri="{FF2B5EF4-FFF2-40B4-BE49-F238E27FC236}">
                <a16:creationId xmlns:a16="http://schemas.microsoft.com/office/drawing/2014/main" xmlns="" id="{DD22CDEE-156F-493F-94B9-7F044E5DE49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98760" y="259328"/>
            <a:ext cx="1143000" cy="1217113"/>
          </a:xfrm>
          <a:prstGeom prst="rect">
            <a:avLst/>
          </a:prstGeom>
        </p:spPr>
      </p:pic>
    </p:spTree>
    <p:extLst>
      <p:ext uri="{BB962C8B-B14F-4D97-AF65-F5344CB8AC3E}">
        <p14:creationId xmlns:p14="http://schemas.microsoft.com/office/powerpoint/2010/main" xmlns="" val="106007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0017" y="257578"/>
            <a:ext cx="7637172" cy="6647974"/>
          </a:xfrm>
          <a:prstGeom prst="rect">
            <a:avLst/>
          </a:prstGeom>
        </p:spPr>
        <p:txBody>
          <a:bodyPr wrap="square">
            <a:spAutoFit/>
          </a:bodyPr>
          <a:lstStyle/>
          <a:p>
            <a:r>
              <a:rPr lang="en-US" sz="4800" b="1" dirty="0">
                <a:latin typeface="Times New Roman" panose="02020603050405020304" pitchFamily="18" charset="0"/>
                <a:cs typeface="Times New Roman" panose="02020603050405020304" pitchFamily="18" charset="0"/>
              </a:rPr>
              <a:t>Health worker (male)</a:t>
            </a:r>
            <a:endParaRPr lang="en-US" sz="4800" b="1"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p>
            <a:endParaRPr lang="en-US" b="1"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Malaria:-</a:t>
            </a:r>
            <a:endParaRPr lang="en-US" sz="3600" dirty="0">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Communicable diseases </a:t>
            </a:r>
            <a:endParaRPr lang="en-US" sz="3600" dirty="0">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Leprosy</a:t>
            </a:r>
            <a:endParaRPr lang="en-US" sz="3600" dirty="0">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Tuberculosis</a:t>
            </a:r>
            <a:endParaRPr lang="en-US" sz="3600" dirty="0">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Environmental sanitation</a:t>
            </a:r>
            <a:endParaRPr lang="en-US" sz="3600" dirty="0">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Universal immunization </a:t>
            </a:r>
            <a:r>
              <a:rPr lang="en-US" sz="3600" dirty="0" err="1">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programme</a:t>
            </a:r>
            <a:endParaRPr lang="en-US" sz="3600" dirty="0">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Family planning</a:t>
            </a:r>
            <a:endParaRPr lang="en-US" sz="3600" dirty="0">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Health Education</a:t>
            </a:r>
            <a:endParaRPr lang="en-US" sz="3600" dirty="0">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Nutrition</a:t>
            </a:r>
            <a:endParaRPr lang="en-US" sz="3600" dirty="0">
              <a:latin typeface="Times New Roman" panose="02020603050405020304" pitchFamily="18" charset="0"/>
              <a:cs typeface="Times New Roman" panose="02020603050405020304" pitchFamily="18" charset="0"/>
            </a:endParaRPr>
          </a:p>
          <a:p>
            <a:r>
              <a:rPr lang="en-US" sz="3600" dirty="0">
                <a:effectLst>
                  <a:outerShdw blurRad="50800" dist="38100" algn="tr" rotWithShape="0">
                    <a:prstClr val="black">
                      <a:alpha val="40000"/>
                    </a:prstClr>
                  </a:outerShdw>
                </a:effectLst>
                <a:latin typeface="Times New Roman" panose="02020603050405020304" pitchFamily="18" charset="0"/>
                <a:cs typeface="Times New Roman" panose="02020603050405020304" pitchFamily="18" charset="0"/>
              </a:rPr>
              <a:t>Vitals Events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5246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Lady health visitor</a:t>
            </a:r>
          </a:p>
        </p:txBody>
      </p:sp>
      <p:sp>
        <p:nvSpPr>
          <p:cNvPr id="3" name="Content Placeholder 2"/>
          <p:cNvSpPr>
            <a:spLocks noGrp="1"/>
          </p:cNvSpPr>
          <p:nvPr>
            <p:ph idx="1"/>
          </p:nvPr>
        </p:nvSpPr>
        <p:spPr>
          <a:xfrm>
            <a:off x="1339403" y="1313645"/>
            <a:ext cx="10165209" cy="4597577"/>
          </a:xfrm>
        </p:spPr>
        <p:txBody>
          <a:bodyPr>
            <a:noAutofit/>
          </a:bodyPr>
          <a:lstStyle/>
          <a:p>
            <a:r>
              <a:rPr lang="en-US" sz="2800" b="1" dirty="0">
                <a:latin typeface="Times New Roman" panose="02020603050405020304" pitchFamily="18" charset="0"/>
                <a:cs typeface="Times New Roman" panose="02020603050405020304" pitchFamily="18" charset="0"/>
              </a:rPr>
              <a:t>Rendering health care at private residencies and health </a:t>
            </a:r>
            <a:r>
              <a:rPr lang="en-US" sz="2800" b="1" dirty="0" err="1">
                <a:latin typeface="Times New Roman" panose="02020603050405020304" pitchFamily="18" charset="0"/>
                <a:cs typeface="Times New Roman" panose="02020603050405020304" pitchFamily="18" charset="0"/>
              </a:rPr>
              <a:t>centres</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Rendering antenatal care and advice expectant mother</a:t>
            </a:r>
          </a:p>
          <a:p>
            <a:r>
              <a:rPr lang="en-US" sz="2800" b="1" dirty="0">
                <a:latin typeface="Times New Roman" panose="02020603050405020304" pitchFamily="18" charset="0"/>
                <a:cs typeface="Times New Roman" panose="02020603050405020304" pitchFamily="18" charset="0"/>
              </a:rPr>
              <a:t>Rendering post-natal care</a:t>
            </a:r>
          </a:p>
          <a:p>
            <a:r>
              <a:rPr lang="en-US" sz="2800" b="1" dirty="0">
                <a:latin typeface="Times New Roman" panose="02020603050405020304" pitchFamily="18" charset="0"/>
                <a:cs typeface="Times New Roman" panose="02020603050405020304" pitchFamily="18" charset="0"/>
              </a:rPr>
              <a:t>Performing duties like weighing babies, distributing milk, tonics , etc.</a:t>
            </a:r>
          </a:p>
          <a:p>
            <a:r>
              <a:rPr lang="en-US" sz="2800" b="1" dirty="0">
                <a:latin typeface="Times New Roman" panose="02020603050405020304" pitchFamily="18" charset="0"/>
                <a:cs typeface="Times New Roman" panose="02020603050405020304" pitchFamily="18" charset="0"/>
              </a:rPr>
              <a:t>Administering stock of medicine.</a:t>
            </a:r>
          </a:p>
          <a:p>
            <a:r>
              <a:rPr lang="en-US" sz="2800" b="1" dirty="0">
                <a:latin typeface="Times New Roman" panose="02020603050405020304" pitchFamily="18" charset="0"/>
                <a:cs typeface="Times New Roman" panose="02020603050405020304" pitchFamily="18" charset="0"/>
              </a:rPr>
              <a:t>Supervising training and work of </a:t>
            </a:r>
            <a:r>
              <a:rPr lang="en-US" sz="2800" b="1" dirty="0" err="1">
                <a:latin typeface="Times New Roman" panose="02020603050405020304" pitchFamily="18" charset="0"/>
                <a:cs typeface="Times New Roman" panose="02020603050405020304" pitchFamily="18" charset="0"/>
              </a:rPr>
              <a:t>dias</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Ensuring vaccine.</a:t>
            </a:r>
          </a:p>
          <a:p>
            <a:r>
              <a:rPr lang="en-US" sz="2800" b="1" dirty="0">
                <a:latin typeface="Times New Roman" panose="02020603050405020304" pitchFamily="18" charset="0"/>
                <a:cs typeface="Times New Roman" panose="02020603050405020304" pitchFamily="18" charset="0"/>
              </a:rPr>
              <a:t>Advising a personal and environmental hygiene. </a:t>
            </a:r>
          </a:p>
        </p:txBody>
      </p:sp>
    </p:spTree>
    <p:extLst>
      <p:ext uri="{BB962C8B-B14F-4D97-AF65-F5344CB8AC3E}">
        <p14:creationId xmlns:p14="http://schemas.microsoft.com/office/powerpoint/2010/main" xmlns="" val="286685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3037" y="218940"/>
            <a:ext cx="10831132" cy="6297769"/>
          </a:xfrm>
          <a:prstGeom prst="rect">
            <a:avLst/>
          </a:prstGeom>
        </p:spPr>
      </p:pic>
    </p:spTree>
    <p:extLst>
      <p:ext uri="{BB962C8B-B14F-4D97-AF65-F5344CB8AC3E}">
        <p14:creationId xmlns:p14="http://schemas.microsoft.com/office/powerpoint/2010/main" xmlns="" val="11583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9712" y="360608"/>
            <a:ext cx="8925059" cy="6063198"/>
          </a:xfrm>
          <a:prstGeom prst="rect">
            <a:avLst/>
          </a:prstGeom>
        </p:spPr>
        <p:txBody>
          <a:bodyPr wrap="square">
            <a:spAutoFit/>
          </a:bodyPr>
          <a:lstStyle/>
          <a:p>
            <a:r>
              <a:rPr lang="en-US" sz="4000" b="1" u="sng" dirty="0">
                <a:solidFill>
                  <a:srgbClr val="00B0F0"/>
                </a:solidFill>
                <a:latin typeface="Times New Roman" panose="02020603050405020304" pitchFamily="18" charset="0"/>
                <a:cs typeface="Times New Roman" panose="02020603050405020304" pitchFamily="18" charset="0"/>
              </a:rPr>
              <a:t>WORKING RELATIONSHIP</a:t>
            </a:r>
          </a:p>
          <a:p>
            <a:endParaRPr lang="en-US" sz="4000" u="sng" dirty="0"/>
          </a:p>
          <a:p>
            <a:pPr lvl="0"/>
            <a:r>
              <a:rPr lang="en-US" sz="2800" b="1" dirty="0"/>
              <a:t>The public health nurse will assist the District Medical Officer/District Family Welfare Officer in planning, implementing and evaluating maternal &amp; child health and nutrition program undertaken in the district. She will receive technical guidance from him and will be under the administrative control. She will work in collaboration with other functionaries in the district family welfare bureau like the mass media and the extension officer, health education officer, statistical officer, etc.</a:t>
            </a:r>
          </a:p>
          <a:p>
            <a:endParaRPr lang="en-US" sz="2800" dirty="0"/>
          </a:p>
        </p:txBody>
      </p:sp>
    </p:spTree>
    <p:extLst>
      <p:ext uri="{BB962C8B-B14F-4D97-AF65-F5344CB8AC3E}">
        <p14:creationId xmlns:p14="http://schemas.microsoft.com/office/powerpoint/2010/main" xmlns="" val="308557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649" y="489397"/>
            <a:ext cx="9221272" cy="5878532"/>
          </a:xfrm>
          <a:prstGeom prst="rect">
            <a:avLst/>
          </a:prstGeom>
        </p:spPr>
        <p:txBody>
          <a:bodyPr wrap="square">
            <a:spAutoFit/>
          </a:bodyPr>
          <a:lstStyle/>
          <a:p>
            <a:r>
              <a:rPr lang="en-US" sz="3200" b="1" u="sng" dirty="0">
                <a:latin typeface="Times New Roman" panose="02020603050405020304" pitchFamily="18" charset="0"/>
                <a:cs typeface="Times New Roman" panose="02020603050405020304" pitchFamily="18" charset="0"/>
              </a:rPr>
              <a:t>DUTIES &amp; FUNCTIONS</a:t>
            </a:r>
          </a:p>
          <a:p>
            <a:endParaRPr lang="en-US" u="sng" dirty="0"/>
          </a:p>
          <a:p>
            <a:pPr marL="1234440" lvl="3" indent="-457200">
              <a:buClr>
                <a:srgbClr val="00B050"/>
              </a:buClr>
              <a:buSzPct val="120000"/>
              <a:buFont typeface="Wingdings" pitchFamily="2" charset="2"/>
              <a:buChar char="q"/>
            </a:pPr>
            <a:r>
              <a:rPr lang="en-US" sz="2800" b="1" dirty="0">
                <a:solidFill>
                  <a:schemeClr val="accent5">
                    <a:lumMod val="75000"/>
                  </a:schemeClr>
                </a:solidFill>
                <a:latin typeface="Times New Roman" panose="02020603050405020304" pitchFamily="18" charset="0"/>
                <a:cs typeface="Times New Roman" panose="02020603050405020304" pitchFamily="18" charset="0"/>
              </a:rPr>
              <a:t>To help in the organization of maternal &amp; child health program.</a:t>
            </a:r>
          </a:p>
          <a:p>
            <a:pPr marL="1234440" lvl="3" indent="-457200">
              <a:buClr>
                <a:srgbClr val="00B050"/>
              </a:buClr>
              <a:buSzPct val="120000"/>
              <a:buFont typeface="Wingdings" pitchFamily="2" charset="2"/>
              <a:buChar char="q"/>
            </a:pPr>
            <a:r>
              <a:rPr lang="en-US" sz="2800" b="1" dirty="0">
                <a:solidFill>
                  <a:schemeClr val="accent5">
                    <a:lumMod val="75000"/>
                  </a:schemeClr>
                </a:solidFill>
                <a:latin typeface="Times New Roman" panose="02020603050405020304" pitchFamily="18" charset="0"/>
                <a:cs typeface="Times New Roman" panose="02020603050405020304" pitchFamily="18" charset="0"/>
              </a:rPr>
              <a:t>To promote health &amp; nutrition education activities through lady health visitors, auxiliary nurse midwives.</a:t>
            </a:r>
          </a:p>
          <a:p>
            <a:pPr marL="1234440" lvl="3" indent="-457200">
              <a:buClr>
                <a:srgbClr val="00B050"/>
              </a:buClr>
              <a:buSzPct val="120000"/>
              <a:buFont typeface="Wingdings" pitchFamily="2" charset="2"/>
              <a:buChar char="q"/>
            </a:pPr>
            <a:r>
              <a:rPr lang="en-US" sz="2800" b="1" dirty="0">
                <a:solidFill>
                  <a:schemeClr val="accent5">
                    <a:lumMod val="75000"/>
                  </a:schemeClr>
                </a:solidFill>
                <a:latin typeface="Times New Roman" panose="02020603050405020304" pitchFamily="18" charset="0"/>
                <a:cs typeface="Times New Roman" panose="02020603050405020304" pitchFamily="18" charset="0"/>
              </a:rPr>
              <a:t>To ensure that the lady health visitors/ ANMs/ female multipurpose workers, etc. integrated MCH family planning and health and nutrition/ education in their day to day activities.</a:t>
            </a:r>
          </a:p>
          <a:p>
            <a:pPr marL="1234440" lvl="3" indent="-457200">
              <a:buClr>
                <a:srgbClr val="00B050"/>
              </a:buClr>
              <a:buSzPct val="120000"/>
              <a:buFont typeface="Wingdings" pitchFamily="2" charset="2"/>
              <a:buChar char="q"/>
            </a:pPr>
            <a:r>
              <a:rPr lang="en-US" sz="2800" b="1" dirty="0">
                <a:solidFill>
                  <a:schemeClr val="accent5">
                    <a:lumMod val="75000"/>
                  </a:schemeClr>
                </a:solidFill>
                <a:latin typeface="Times New Roman" panose="02020603050405020304" pitchFamily="18" charset="0"/>
                <a:cs typeface="Times New Roman" panose="02020603050405020304" pitchFamily="18" charset="0"/>
              </a:rPr>
              <a:t>To help in developing school health program in the district.</a:t>
            </a:r>
            <a:endParaRPr lang="en-US" sz="2000" b="1" dirty="0">
              <a:solidFill>
                <a:schemeClr val="accent5">
                  <a:lumMod val="75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201810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0766" y="824248"/>
            <a:ext cx="10328857" cy="5262979"/>
          </a:xfrm>
          <a:prstGeom prst="rect">
            <a:avLst/>
          </a:prstGeom>
        </p:spPr>
        <p:txBody>
          <a:bodyPr wrap="square">
            <a:spAutoFit/>
          </a:bodyPr>
          <a:lstStyle/>
          <a:p>
            <a:pPr lvl="3">
              <a:buClr>
                <a:srgbClr val="00B050"/>
              </a:buClr>
              <a:buSzPct val="120000"/>
              <a:buFont typeface="Wingdings" pitchFamily="2" charset="2"/>
              <a:buChar char="q"/>
            </a:pPr>
            <a:r>
              <a:rPr lang="en-US" sz="2400" b="1" dirty="0">
                <a:solidFill>
                  <a:schemeClr val="accent5">
                    <a:lumMod val="75000"/>
                  </a:schemeClr>
                </a:solidFill>
              </a:rPr>
              <a:t>To review the periodical progress reports on MCH/FP work done by the LHVs/ANMs, female, multipurpose workers, etc. and put up to the District Medical Officer/  District Family Welfare Officer  the points requiring attention and further action.</a:t>
            </a:r>
          </a:p>
          <a:p>
            <a:pPr lvl="3">
              <a:buClr>
                <a:srgbClr val="00B050"/>
              </a:buClr>
              <a:buSzPct val="120000"/>
              <a:buFont typeface="Wingdings" pitchFamily="2" charset="2"/>
              <a:buChar char="q"/>
            </a:pPr>
            <a:r>
              <a:rPr lang="en-US" sz="2400" b="1" dirty="0">
                <a:solidFill>
                  <a:schemeClr val="accent5">
                    <a:lumMod val="75000"/>
                  </a:schemeClr>
                </a:solidFill>
              </a:rPr>
              <a:t>To give technical guidance, supervision and support to the ANMs, female, multipurpose workers, LHVs, public health nurse working in MCH/FP program in the district and to review the annual confidential reports in respect of these functionaries.</a:t>
            </a:r>
          </a:p>
          <a:p>
            <a:pPr lvl="3">
              <a:buClr>
                <a:srgbClr val="00B050"/>
              </a:buClr>
              <a:buSzPct val="120000"/>
              <a:buFont typeface="Wingdings" pitchFamily="2" charset="2"/>
              <a:buChar char="q"/>
            </a:pPr>
            <a:r>
              <a:rPr lang="en-US" sz="2400" b="1" dirty="0">
                <a:solidFill>
                  <a:schemeClr val="accent5">
                    <a:lumMod val="75000"/>
                  </a:schemeClr>
                </a:solidFill>
              </a:rPr>
              <a:t>To investigate into complaints against female paramedical personnel in the district and submit reports/ recommend to District Medical Officer/ District Family Welfare Officer  .</a:t>
            </a:r>
          </a:p>
        </p:txBody>
      </p:sp>
    </p:spTree>
    <p:extLst>
      <p:ext uri="{BB962C8B-B14F-4D97-AF65-F5344CB8AC3E}">
        <p14:creationId xmlns:p14="http://schemas.microsoft.com/office/powerpoint/2010/main" xmlns="" val="366758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0011" y="540913"/>
            <a:ext cx="9787943" cy="5262979"/>
          </a:xfrm>
          <a:prstGeom prst="rect">
            <a:avLst/>
          </a:prstGeom>
        </p:spPr>
        <p:txBody>
          <a:bodyPr wrap="square">
            <a:spAutoFit/>
          </a:bodyPr>
          <a:lstStyle/>
          <a:p>
            <a:pPr marL="1234440" lvl="3" indent="-457200">
              <a:buClr>
                <a:srgbClr val="00B050"/>
              </a:buClr>
              <a:buSzPct val="120000"/>
              <a:buFont typeface="Wingdings" pitchFamily="2" charset="2"/>
              <a:buChar char="q"/>
            </a:pPr>
            <a:r>
              <a:rPr lang="en-US" sz="2800" b="1" dirty="0">
                <a:solidFill>
                  <a:schemeClr val="accent5">
                    <a:lumMod val="75000"/>
                  </a:schemeClr>
                </a:solidFill>
              </a:rPr>
              <a:t>To ensure regular supply of </a:t>
            </a:r>
            <a:r>
              <a:rPr lang="en-US" sz="2800" b="1" dirty="0" err="1">
                <a:solidFill>
                  <a:schemeClr val="accent5">
                    <a:lumMod val="75000"/>
                  </a:schemeClr>
                </a:solidFill>
              </a:rPr>
              <a:t>equipments</a:t>
            </a:r>
            <a:r>
              <a:rPr lang="en-US" sz="2800" b="1" dirty="0">
                <a:solidFill>
                  <a:schemeClr val="accent5">
                    <a:lumMod val="75000"/>
                  </a:schemeClr>
                </a:solidFill>
              </a:rPr>
              <a:t>, records, registers, drugs, vaccines, and other sundries necessary for MCH work in the primary health centers and sub-centers by assisting storekeeper in procuring and distributing the supplies.</a:t>
            </a:r>
            <a:endParaRPr lang="en-US" sz="2000" b="1" dirty="0">
              <a:solidFill>
                <a:schemeClr val="accent5">
                  <a:lumMod val="75000"/>
                </a:schemeClr>
              </a:solidFill>
            </a:endParaRPr>
          </a:p>
          <a:p>
            <a:pPr marL="1234440" lvl="3" indent="-457200">
              <a:buClr>
                <a:srgbClr val="00B050"/>
              </a:buClr>
              <a:buSzPct val="120000"/>
              <a:buFont typeface="Wingdings" pitchFamily="2" charset="2"/>
              <a:buChar char="q"/>
            </a:pPr>
            <a:r>
              <a:rPr lang="en-US" sz="2800" b="1" dirty="0">
                <a:solidFill>
                  <a:schemeClr val="accent5">
                    <a:lumMod val="75000"/>
                  </a:schemeClr>
                </a:solidFill>
              </a:rPr>
              <a:t>To ensure the maintenance of prescribed records and submission of periodical progress of MCH/FP/Nutrition work activities.</a:t>
            </a:r>
            <a:endParaRPr lang="en-US" sz="2000" b="1" dirty="0">
              <a:solidFill>
                <a:schemeClr val="accent5">
                  <a:lumMod val="75000"/>
                </a:schemeClr>
              </a:solidFill>
            </a:endParaRPr>
          </a:p>
          <a:p>
            <a:pPr marL="1234440" lvl="3" indent="-457200">
              <a:buClr>
                <a:srgbClr val="00B050"/>
              </a:buClr>
              <a:buSzPct val="120000"/>
              <a:buFont typeface="Wingdings" pitchFamily="2" charset="2"/>
              <a:buChar char="q"/>
            </a:pPr>
            <a:r>
              <a:rPr lang="en-US" sz="2800" b="1" dirty="0">
                <a:solidFill>
                  <a:schemeClr val="accent5">
                    <a:lumMod val="75000"/>
                  </a:schemeClr>
                </a:solidFill>
              </a:rPr>
              <a:t>To help the statistical officer in the District Family Welfare Bureau in compiling the periodical progress reports of MCH activities.</a:t>
            </a:r>
            <a:endParaRPr lang="en-US" sz="2000" b="1" dirty="0">
              <a:solidFill>
                <a:schemeClr val="accent5">
                  <a:lumMod val="75000"/>
                </a:schemeClr>
              </a:solidFill>
            </a:endParaRPr>
          </a:p>
        </p:txBody>
      </p:sp>
    </p:spTree>
    <p:extLst>
      <p:ext uri="{BB962C8B-B14F-4D97-AF65-F5344CB8AC3E}">
        <p14:creationId xmlns:p14="http://schemas.microsoft.com/office/powerpoint/2010/main" xmlns="" val="68677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35" y="231820"/>
            <a:ext cx="11359166" cy="6432530"/>
          </a:xfrm>
          <a:prstGeom prst="rect">
            <a:avLst/>
          </a:prstGeom>
        </p:spPr>
        <p:txBody>
          <a:bodyPr wrap="square">
            <a:spAutoFit/>
          </a:bodyPr>
          <a:lstStyle/>
          <a:p>
            <a:pPr lvl="3">
              <a:buClr>
                <a:srgbClr val="00B050"/>
              </a:buClr>
              <a:buSzPct val="120000"/>
              <a:buFont typeface="Wingdings" pitchFamily="2" charset="2"/>
              <a:buChar char="q"/>
            </a:pPr>
            <a:r>
              <a:rPr lang="en-US" sz="2800" b="1" dirty="0">
                <a:solidFill>
                  <a:schemeClr val="accent5">
                    <a:lumMod val="75000"/>
                  </a:schemeClr>
                </a:solidFill>
              </a:rPr>
              <a:t>To provide for continuing education of the female MCH/FP/functionaries in the district through short in-service training sources.</a:t>
            </a:r>
            <a:endParaRPr lang="en-US" sz="2000" b="1" dirty="0">
              <a:solidFill>
                <a:schemeClr val="accent5">
                  <a:lumMod val="75000"/>
                </a:schemeClr>
              </a:solidFill>
            </a:endParaRPr>
          </a:p>
          <a:p>
            <a:pPr lvl="3">
              <a:buClr>
                <a:srgbClr val="00B050"/>
              </a:buClr>
              <a:buSzPct val="120000"/>
              <a:buFont typeface="Wingdings" pitchFamily="2" charset="2"/>
              <a:buChar char="q"/>
            </a:pPr>
            <a:r>
              <a:rPr lang="en-US" sz="2800" b="1" dirty="0">
                <a:solidFill>
                  <a:schemeClr val="accent5">
                    <a:lumMod val="75000"/>
                  </a:schemeClr>
                </a:solidFill>
              </a:rPr>
              <a:t>To work together with the functionaries of other government departments like social welfare, Rural Development and education engaged in programs for women and children.</a:t>
            </a:r>
            <a:endParaRPr lang="en-US" sz="2000" b="1" dirty="0">
              <a:solidFill>
                <a:schemeClr val="accent5">
                  <a:lumMod val="75000"/>
                </a:schemeClr>
              </a:solidFill>
            </a:endParaRPr>
          </a:p>
          <a:p>
            <a:pPr lvl="3">
              <a:buClr>
                <a:srgbClr val="00B050"/>
              </a:buClr>
              <a:buSzPct val="120000"/>
              <a:buFont typeface="Wingdings" pitchFamily="2" charset="2"/>
              <a:buChar char="q"/>
            </a:pPr>
            <a:r>
              <a:rPr lang="en-US" sz="2800" b="1" dirty="0">
                <a:solidFill>
                  <a:schemeClr val="accent5">
                    <a:lumMod val="75000"/>
                  </a:schemeClr>
                </a:solidFill>
              </a:rPr>
              <a:t>To co-operate MCH/FP activities under taken through the voluntary organization in the district and provide health inputs to the possible extent for mothers and children organized in </a:t>
            </a:r>
            <a:r>
              <a:rPr lang="en-US" sz="2800" b="1" dirty="0" err="1">
                <a:solidFill>
                  <a:schemeClr val="accent5">
                    <a:lumMod val="75000"/>
                  </a:schemeClr>
                </a:solidFill>
              </a:rPr>
              <a:t>balwadis</a:t>
            </a:r>
            <a:r>
              <a:rPr lang="en-US" sz="2800" b="1" dirty="0">
                <a:solidFill>
                  <a:schemeClr val="accent5">
                    <a:lumMod val="75000"/>
                  </a:schemeClr>
                </a:solidFill>
              </a:rPr>
              <a:t>, </a:t>
            </a:r>
            <a:r>
              <a:rPr lang="en-US" sz="2800" b="1" dirty="0" err="1">
                <a:solidFill>
                  <a:schemeClr val="accent5">
                    <a:lumMod val="75000"/>
                  </a:schemeClr>
                </a:solidFill>
              </a:rPr>
              <a:t>anganwadis</a:t>
            </a:r>
            <a:r>
              <a:rPr lang="en-US" sz="2800" b="1" dirty="0">
                <a:solidFill>
                  <a:schemeClr val="accent5">
                    <a:lumMod val="75000"/>
                  </a:schemeClr>
                </a:solidFill>
              </a:rPr>
              <a:t>, etc.</a:t>
            </a:r>
            <a:endParaRPr lang="en-US" sz="2000" b="1" dirty="0">
              <a:solidFill>
                <a:schemeClr val="accent5">
                  <a:lumMod val="75000"/>
                </a:schemeClr>
              </a:solidFill>
            </a:endParaRPr>
          </a:p>
          <a:p>
            <a:pPr lvl="3">
              <a:buClr>
                <a:srgbClr val="00B050"/>
              </a:buClr>
              <a:buSzPct val="120000"/>
              <a:buFont typeface="Wingdings" pitchFamily="2" charset="2"/>
              <a:buChar char="q"/>
            </a:pPr>
            <a:r>
              <a:rPr lang="en-US" sz="2800" b="1" dirty="0">
                <a:solidFill>
                  <a:schemeClr val="accent5">
                    <a:lumMod val="75000"/>
                  </a:schemeClr>
                </a:solidFill>
              </a:rPr>
              <a:t>To tour for a minimum of 15 days in a month and visit primary health centers, sub-centers, village dais, </a:t>
            </a:r>
            <a:r>
              <a:rPr lang="en-US" sz="2800" b="1" dirty="0" err="1">
                <a:solidFill>
                  <a:schemeClr val="accent5">
                    <a:lumMod val="75000"/>
                  </a:schemeClr>
                </a:solidFill>
              </a:rPr>
              <a:t>balwadi</a:t>
            </a:r>
            <a:r>
              <a:rPr lang="en-US" sz="2800" b="1" dirty="0">
                <a:solidFill>
                  <a:schemeClr val="accent5">
                    <a:lumMod val="75000"/>
                  </a:schemeClr>
                </a:solidFill>
              </a:rPr>
              <a:t>, </a:t>
            </a:r>
            <a:r>
              <a:rPr lang="en-US" sz="2800" b="1" dirty="0" err="1">
                <a:solidFill>
                  <a:schemeClr val="accent5">
                    <a:lumMod val="75000"/>
                  </a:schemeClr>
                </a:solidFill>
              </a:rPr>
              <a:t>mahila</a:t>
            </a:r>
            <a:r>
              <a:rPr lang="en-US" sz="2800" b="1" dirty="0">
                <a:solidFill>
                  <a:schemeClr val="accent5">
                    <a:lumMod val="75000"/>
                  </a:schemeClr>
                </a:solidFill>
              </a:rPr>
              <a:t> </a:t>
            </a:r>
            <a:r>
              <a:rPr lang="en-US" sz="2800" b="1" dirty="0" err="1">
                <a:solidFill>
                  <a:schemeClr val="accent5">
                    <a:lumMod val="75000"/>
                  </a:schemeClr>
                </a:solidFill>
              </a:rPr>
              <a:t>mandals</a:t>
            </a:r>
            <a:r>
              <a:rPr lang="en-US" sz="2800" b="1" dirty="0">
                <a:solidFill>
                  <a:schemeClr val="accent5">
                    <a:lumMod val="75000"/>
                  </a:schemeClr>
                </a:solidFill>
              </a:rPr>
              <a:t>, etc.</a:t>
            </a:r>
            <a:endParaRPr lang="en-US" sz="2000" b="1" dirty="0">
              <a:solidFill>
                <a:schemeClr val="accent5">
                  <a:lumMod val="75000"/>
                </a:schemeClr>
              </a:solidFill>
            </a:endParaRPr>
          </a:p>
          <a:p>
            <a:endParaRPr lang="en-US" sz="2000" dirty="0"/>
          </a:p>
        </p:txBody>
      </p:sp>
    </p:spTree>
    <p:extLst>
      <p:ext uri="{BB962C8B-B14F-4D97-AF65-F5344CB8AC3E}">
        <p14:creationId xmlns:p14="http://schemas.microsoft.com/office/powerpoint/2010/main" xmlns="" val="371501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6824" y="128789"/>
            <a:ext cx="11178862" cy="6490952"/>
          </a:xfrm>
          <a:prstGeom prst="rect">
            <a:avLst/>
          </a:prstGeom>
        </p:spPr>
      </p:pic>
    </p:spTree>
    <p:extLst>
      <p:ext uri="{BB962C8B-B14F-4D97-AF65-F5344CB8AC3E}">
        <p14:creationId xmlns:p14="http://schemas.microsoft.com/office/powerpoint/2010/main" xmlns="" val="199980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06" y="103032"/>
            <a:ext cx="11153104" cy="6529588"/>
          </a:xfrm>
          <a:prstGeom prst="rect">
            <a:avLst/>
          </a:prstGeom>
        </p:spPr>
      </p:pic>
    </p:spTree>
    <p:extLst>
      <p:ext uri="{BB962C8B-B14F-4D97-AF65-F5344CB8AC3E}">
        <p14:creationId xmlns:p14="http://schemas.microsoft.com/office/powerpoint/2010/main" xmlns="" val="324116249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168</TotalTime>
  <Words>543</Words>
  <Application>Microsoft Office PowerPoint</Application>
  <PresentationFormat>Custom</PresentationFormat>
  <Paragraphs>44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Wisp</vt:lpstr>
      <vt:lpstr>Role of various health personnel</vt:lpstr>
      <vt:lpstr>Slide 2</vt:lpstr>
      <vt:lpstr>Slide 3</vt:lpstr>
      <vt:lpstr>Slide 4</vt:lpstr>
      <vt:lpstr>Slide 5</vt:lpstr>
      <vt:lpstr>Slide 6</vt:lpstr>
      <vt:lpstr>Slide 7</vt:lpstr>
      <vt:lpstr>Slide 8</vt:lpstr>
      <vt:lpstr>Slide 9</vt:lpstr>
      <vt:lpstr>Slide 10</vt:lpstr>
      <vt:lpstr>Lady health visitor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MILU</dc:creator>
  <cp:lastModifiedBy>user</cp:lastModifiedBy>
  <cp:revision>12</cp:revision>
  <dcterms:created xsi:type="dcterms:W3CDTF">2020-04-22T04:20:54Z</dcterms:created>
  <dcterms:modified xsi:type="dcterms:W3CDTF">2020-08-17T09:35:37Z</dcterms:modified>
</cp:coreProperties>
</file>