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6" r:id="rId4"/>
    <p:sldId id="264" r:id="rId5"/>
    <p:sldId id="288" r:id="rId6"/>
    <p:sldId id="289" r:id="rId7"/>
    <p:sldId id="287" r:id="rId8"/>
    <p:sldId id="290" r:id="rId9"/>
    <p:sldId id="263" r:id="rId10"/>
    <p:sldId id="280" r:id="rId11"/>
    <p:sldId id="284" r:id="rId12"/>
    <p:sldId id="291" r:id="rId13"/>
    <p:sldId id="258" r:id="rId14"/>
    <p:sldId id="262" r:id="rId15"/>
    <p:sldId id="269" r:id="rId16"/>
    <p:sldId id="272" r:id="rId17"/>
    <p:sldId id="271" r:id="rId18"/>
    <p:sldId id="292" r:id="rId19"/>
    <p:sldId id="293" r:id="rId20"/>
    <p:sldId id="299" r:id="rId21"/>
    <p:sldId id="297" r:id="rId22"/>
    <p:sldId id="298" r:id="rId23"/>
    <p:sldId id="304" r:id="rId24"/>
    <p:sldId id="303" r:id="rId25"/>
    <p:sldId id="270" r:id="rId26"/>
    <p:sldId id="265" r:id="rId27"/>
    <p:sldId id="266" r:id="rId28"/>
    <p:sldId id="267" r:id="rId29"/>
    <p:sldId id="268" r:id="rId30"/>
    <p:sldId id="274" r:id="rId31"/>
    <p:sldId id="275" r:id="rId32"/>
    <p:sldId id="294" r:id="rId33"/>
    <p:sldId id="277" r:id="rId34"/>
    <p:sldId id="307" r:id="rId35"/>
    <p:sldId id="305" r:id="rId36"/>
    <p:sldId id="300" r:id="rId37"/>
    <p:sldId id="276" r:id="rId38"/>
    <p:sldId id="301" r:id="rId39"/>
    <p:sldId id="295" r:id="rId40"/>
    <p:sldId id="296" r:id="rId41"/>
    <p:sldId id="30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DD4863D-1932-4490-8EDB-C41ECE899C89}" type="datetimeFigureOut">
              <a:rPr lang="en-IN" smtClean="0"/>
              <a:pPr/>
              <a:t>18-08-2020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3B106759-77CA-4D3D-A0DC-21050F591CE4}"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D4863D-1932-4490-8EDB-C41ECE899C89}"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106759-77CA-4D3D-A0DC-21050F591CE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D4863D-1932-4490-8EDB-C41ECE899C89}"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106759-77CA-4D3D-A0DC-21050F591CE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D4863D-1932-4490-8EDB-C41ECE899C89}"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106759-77CA-4D3D-A0DC-21050F591CE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DD4863D-1932-4490-8EDB-C41ECE899C89}"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106759-77CA-4D3D-A0DC-21050F591CE4}"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D4863D-1932-4490-8EDB-C41ECE899C89}"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106759-77CA-4D3D-A0DC-21050F591CE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DD4863D-1932-4490-8EDB-C41ECE899C89}" type="datetimeFigureOut">
              <a:rPr lang="en-IN" smtClean="0"/>
              <a:pPr/>
              <a:t>18-08-2020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B106759-77CA-4D3D-A0DC-21050F591CE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DD4863D-1932-4490-8EDB-C41ECE899C89}" type="datetimeFigureOut">
              <a:rPr lang="en-IN" smtClean="0"/>
              <a:pPr/>
              <a:t>18-08-2020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B106759-77CA-4D3D-A0DC-21050F591CE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4863D-1932-4490-8EDB-C41ECE899C89}" type="datetimeFigureOut">
              <a:rPr lang="en-IN" smtClean="0"/>
              <a:pPr/>
              <a:t>18-08-2020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B106759-77CA-4D3D-A0DC-21050F591CE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D4863D-1932-4490-8EDB-C41ECE899C89}"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106759-77CA-4D3D-A0DC-21050F591CE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DD4863D-1932-4490-8EDB-C41ECE899C89}"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3B106759-77CA-4D3D-A0DC-21050F591CE4}"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D4863D-1932-4490-8EDB-C41ECE899C89}" type="datetimeFigureOut">
              <a:rPr lang="en-IN" smtClean="0"/>
              <a:pPr/>
              <a:t>18-08-2020</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B106759-77CA-4D3D-A0DC-21050F591CE4}"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PHYSIOLOGY OF CSF and raised ICP</a:t>
            </a:r>
            <a:endParaRPr lang="en-IN" dirty="0"/>
          </a:p>
        </p:txBody>
      </p:sp>
      <p:sp>
        <p:nvSpPr>
          <p:cNvPr id="3" name="Subtitle 2"/>
          <p:cNvSpPr>
            <a:spLocks noGrp="1"/>
          </p:cNvSpPr>
          <p:nvPr>
            <p:ph type="subTitle" idx="1"/>
          </p:nvPr>
        </p:nvSpPr>
        <p:spPr/>
        <p:txBody>
          <a:bodyPr/>
          <a:lstStyle/>
          <a:p>
            <a:r>
              <a:rPr lang="en-US" dirty="0" smtClean="0"/>
              <a:t>DR BHAGWATI </a:t>
            </a:r>
            <a:r>
              <a:rPr lang="en-US" dirty="0" smtClean="0"/>
              <a:t>SALGOTRA</a:t>
            </a:r>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pic>
        <p:nvPicPr>
          <p:cNvPr id="4" name="Picture 4" descr="arachnoid granulations meninges"/>
          <p:cNvPicPr>
            <a:picLocks noGrp="1" noChangeAspect="1" noChangeArrowheads="1"/>
          </p:cNvPicPr>
          <p:nvPr>
            <p:ph idx="1"/>
          </p:nvPr>
        </p:nvPicPr>
        <p:blipFill>
          <a:blip r:embed="rId2" cstate="print"/>
          <a:srcRect/>
          <a:stretch>
            <a:fillRect/>
          </a:stretch>
        </p:blipFill>
        <p:spPr>
          <a:xfrm>
            <a:off x="539552" y="116632"/>
            <a:ext cx="8424936" cy="6552728"/>
          </a:xfr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a:xfrm>
            <a:off x="457200" y="0"/>
            <a:ext cx="8229600" cy="6858000"/>
          </a:xfrm>
        </p:spPr>
        <p:txBody>
          <a:bodyPr>
            <a:normAutofit/>
          </a:bodyPr>
          <a:lstStyle/>
          <a:p>
            <a:pPr>
              <a:buNone/>
            </a:pPr>
            <a:r>
              <a:rPr lang="en-US" dirty="0" smtClean="0"/>
              <a:t>Properties of CSF:</a:t>
            </a:r>
          </a:p>
          <a:p>
            <a:pPr>
              <a:buNone/>
            </a:pPr>
            <a:r>
              <a:rPr lang="en-US" dirty="0" smtClean="0"/>
              <a:t> it is a clear, transparent fluid does not coagulates on standing.</a:t>
            </a:r>
          </a:p>
          <a:p>
            <a:pPr>
              <a:buNone/>
            </a:pPr>
            <a:r>
              <a:rPr lang="en-US" dirty="0" smtClean="0"/>
              <a:t>Ph is 7.33 to 7.35</a:t>
            </a:r>
          </a:p>
          <a:p>
            <a:pPr>
              <a:buNone/>
            </a:pPr>
            <a:r>
              <a:rPr lang="en-US" dirty="0" smtClean="0"/>
              <a:t>Specific gravity of 1.007</a:t>
            </a:r>
          </a:p>
          <a:p>
            <a:pPr>
              <a:buNone/>
            </a:pPr>
            <a:r>
              <a:rPr lang="en-US" dirty="0" smtClean="0"/>
              <a:t>Normal volume = 150 ml</a:t>
            </a:r>
          </a:p>
          <a:p>
            <a:pPr>
              <a:buNone/>
            </a:pPr>
            <a:r>
              <a:rPr lang="en-US" dirty="0" smtClean="0"/>
              <a:t>Normal CSF Pressure range is 5 to 10 mm Hg or 70 to 180 mm H2O.</a:t>
            </a:r>
          </a:p>
          <a:p>
            <a:pPr>
              <a:buNone/>
            </a:pPr>
            <a:r>
              <a:rPr lang="en-US" dirty="0" smtClean="0"/>
              <a:t>Cellular component: 0-5 </a:t>
            </a:r>
            <a:r>
              <a:rPr lang="en-US" dirty="0" err="1" smtClean="0"/>
              <a:t>lympocytes</a:t>
            </a:r>
            <a:r>
              <a:rPr lang="en-US" dirty="0" smtClean="0"/>
              <a:t> ,    no RBCs</a:t>
            </a:r>
          </a:p>
          <a:p>
            <a:pPr>
              <a:buNone/>
            </a:pPr>
            <a:endParaRPr lang="en-IN"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graphicFrame>
        <p:nvGraphicFramePr>
          <p:cNvPr id="4" name="Content Placeholder 3"/>
          <p:cNvGraphicFramePr>
            <a:graphicFrameLocks noGrp="1"/>
          </p:cNvGraphicFramePr>
          <p:nvPr>
            <p:ph idx="1"/>
          </p:nvPr>
        </p:nvGraphicFramePr>
        <p:xfrm>
          <a:off x="457200" y="260647"/>
          <a:ext cx="8229600" cy="6192688"/>
        </p:xfrm>
        <a:graphic>
          <a:graphicData uri="http://schemas.openxmlformats.org/drawingml/2006/table">
            <a:tbl>
              <a:tblPr firstRow="1" bandRow="1">
                <a:tableStyleId>{5C22544A-7EE6-4342-B048-85BDC9FD1C3A}</a:tableStyleId>
              </a:tblPr>
              <a:tblGrid>
                <a:gridCol w="2057400"/>
                <a:gridCol w="2057400"/>
                <a:gridCol w="2057400"/>
                <a:gridCol w="2057400"/>
              </a:tblGrid>
              <a:tr h="1590664">
                <a:tc>
                  <a:txBody>
                    <a:bodyPr/>
                    <a:lstStyle/>
                    <a:p>
                      <a:r>
                        <a:rPr lang="en-US" dirty="0" smtClean="0"/>
                        <a:t>Constituents</a:t>
                      </a:r>
                      <a:endParaRPr lang="en-IN" dirty="0"/>
                    </a:p>
                  </a:txBody>
                  <a:tcPr/>
                </a:tc>
                <a:tc>
                  <a:txBody>
                    <a:bodyPr/>
                    <a:lstStyle/>
                    <a:p>
                      <a:r>
                        <a:rPr lang="en-US" dirty="0" smtClean="0"/>
                        <a:t>Units</a:t>
                      </a:r>
                      <a:endParaRPr lang="en-IN" dirty="0"/>
                    </a:p>
                  </a:txBody>
                  <a:tcPr/>
                </a:tc>
                <a:tc>
                  <a:txBody>
                    <a:bodyPr/>
                    <a:lstStyle/>
                    <a:p>
                      <a:r>
                        <a:rPr lang="en-US" dirty="0" smtClean="0"/>
                        <a:t>CSF</a:t>
                      </a:r>
                      <a:endParaRPr lang="en-IN" dirty="0"/>
                    </a:p>
                  </a:txBody>
                  <a:tcPr/>
                </a:tc>
                <a:tc>
                  <a:txBody>
                    <a:bodyPr/>
                    <a:lstStyle/>
                    <a:p>
                      <a:r>
                        <a:rPr lang="en-US" dirty="0" smtClean="0"/>
                        <a:t>Plasma</a:t>
                      </a:r>
                      <a:endParaRPr lang="en-IN" dirty="0"/>
                    </a:p>
                  </a:txBody>
                  <a:tcPr/>
                </a:tc>
              </a:tr>
              <a:tr h="595652">
                <a:tc>
                  <a:txBody>
                    <a:bodyPr/>
                    <a:lstStyle/>
                    <a:p>
                      <a:r>
                        <a:rPr lang="en-US" dirty="0" err="1" smtClean="0"/>
                        <a:t>Osmolarity</a:t>
                      </a:r>
                      <a:endParaRPr lang="en-IN" dirty="0"/>
                    </a:p>
                  </a:txBody>
                  <a:tcPr/>
                </a:tc>
                <a:tc>
                  <a:txBody>
                    <a:bodyPr/>
                    <a:lstStyle/>
                    <a:p>
                      <a:r>
                        <a:rPr lang="en-US" dirty="0" err="1" smtClean="0"/>
                        <a:t>mOsm</a:t>
                      </a:r>
                      <a:r>
                        <a:rPr lang="en-US" dirty="0" smtClean="0"/>
                        <a:t>/L</a:t>
                      </a:r>
                      <a:endParaRPr lang="en-IN" dirty="0"/>
                    </a:p>
                  </a:txBody>
                  <a:tcPr/>
                </a:tc>
                <a:tc>
                  <a:txBody>
                    <a:bodyPr/>
                    <a:lstStyle/>
                    <a:p>
                      <a:r>
                        <a:rPr lang="en-US" dirty="0" smtClean="0"/>
                        <a:t>295</a:t>
                      </a:r>
                      <a:endParaRPr lang="en-IN" dirty="0"/>
                    </a:p>
                  </a:txBody>
                  <a:tcPr/>
                </a:tc>
                <a:tc>
                  <a:txBody>
                    <a:bodyPr/>
                    <a:lstStyle/>
                    <a:p>
                      <a:r>
                        <a:rPr lang="en-US" dirty="0" smtClean="0"/>
                        <a:t>295</a:t>
                      </a:r>
                      <a:endParaRPr lang="en-IN" dirty="0"/>
                    </a:p>
                  </a:txBody>
                  <a:tcPr/>
                </a:tc>
              </a:tr>
              <a:tr h="595652">
                <a:tc>
                  <a:txBody>
                    <a:bodyPr/>
                    <a:lstStyle/>
                    <a:p>
                      <a:r>
                        <a:rPr lang="en-US" dirty="0" smtClean="0"/>
                        <a:t>H2O content</a:t>
                      </a:r>
                      <a:endParaRPr lang="en-IN" dirty="0"/>
                    </a:p>
                  </a:txBody>
                  <a:tcPr/>
                </a:tc>
                <a:tc>
                  <a:txBody>
                    <a:bodyPr/>
                    <a:lstStyle/>
                    <a:p>
                      <a:endParaRPr lang="en-IN" dirty="0"/>
                    </a:p>
                  </a:txBody>
                  <a:tcPr/>
                </a:tc>
                <a:tc>
                  <a:txBody>
                    <a:bodyPr/>
                    <a:lstStyle/>
                    <a:p>
                      <a:r>
                        <a:rPr lang="en-US" dirty="0" smtClean="0"/>
                        <a:t>99%</a:t>
                      </a:r>
                      <a:endParaRPr lang="en-IN" dirty="0"/>
                    </a:p>
                  </a:txBody>
                  <a:tcPr/>
                </a:tc>
                <a:tc>
                  <a:txBody>
                    <a:bodyPr/>
                    <a:lstStyle/>
                    <a:p>
                      <a:r>
                        <a:rPr lang="en-US" dirty="0" smtClean="0"/>
                        <a:t>93%</a:t>
                      </a:r>
                      <a:endParaRPr lang="en-IN" dirty="0"/>
                    </a:p>
                  </a:txBody>
                  <a:tcPr/>
                </a:tc>
              </a:tr>
              <a:tr h="595652">
                <a:tc>
                  <a:txBody>
                    <a:bodyPr/>
                    <a:lstStyle/>
                    <a:p>
                      <a:r>
                        <a:rPr lang="en-US" dirty="0" smtClean="0"/>
                        <a:t>Glucose</a:t>
                      </a:r>
                      <a:endParaRPr lang="en-IN" dirty="0"/>
                    </a:p>
                  </a:txBody>
                  <a:tcPr/>
                </a:tc>
                <a:tc>
                  <a:txBody>
                    <a:bodyPr/>
                    <a:lstStyle/>
                    <a:p>
                      <a:r>
                        <a:rPr lang="en-US" dirty="0" smtClean="0"/>
                        <a:t>mg%</a:t>
                      </a:r>
                      <a:endParaRPr lang="en-IN" dirty="0"/>
                    </a:p>
                  </a:txBody>
                  <a:tcPr/>
                </a:tc>
                <a:tc>
                  <a:txBody>
                    <a:bodyPr/>
                    <a:lstStyle/>
                    <a:p>
                      <a:r>
                        <a:rPr lang="en-US" dirty="0" smtClean="0"/>
                        <a:t>40-80</a:t>
                      </a:r>
                      <a:endParaRPr lang="en-IN" dirty="0"/>
                    </a:p>
                  </a:txBody>
                  <a:tcPr/>
                </a:tc>
                <a:tc>
                  <a:txBody>
                    <a:bodyPr/>
                    <a:lstStyle/>
                    <a:p>
                      <a:r>
                        <a:rPr lang="en-US" dirty="0" smtClean="0"/>
                        <a:t>80-110</a:t>
                      </a:r>
                      <a:endParaRPr lang="en-IN" dirty="0"/>
                    </a:p>
                  </a:txBody>
                  <a:tcPr/>
                </a:tc>
              </a:tr>
              <a:tr h="595652">
                <a:tc>
                  <a:txBody>
                    <a:bodyPr/>
                    <a:lstStyle/>
                    <a:p>
                      <a:r>
                        <a:rPr lang="en-US" dirty="0" smtClean="0"/>
                        <a:t>proteins</a:t>
                      </a:r>
                      <a:endParaRPr lang="en-IN" dirty="0"/>
                    </a:p>
                  </a:txBody>
                  <a:tcPr/>
                </a:tc>
                <a:tc>
                  <a:txBody>
                    <a:bodyPr/>
                    <a:lstStyle/>
                    <a:p>
                      <a:r>
                        <a:rPr lang="en-US" dirty="0" smtClean="0"/>
                        <a:t>mg/dl</a:t>
                      </a:r>
                      <a:endParaRPr lang="en-IN" dirty="0"/>
                    </a:p>
                  </a:txBody>
                  <a:tcPr/>
                </a:tc>
                <a:tc>
                  <a:txBody>
                    <a:bodyPr/>
                    <a:lstStyle/>
                    <a:p>
                      <a:r>
                        <a:rPr lang="en-US" dirty="0" smtClean="0"/>
                        <a:t>20 -45</a:t>
                      </a:r>
                      <a:endParaRPr lang="en-IN" dirty="0"/>
                    </a:p>
                  </a:txBody>
                  <a:tcPr/>
                </a:tc>
                <a:tc>
                  <a:txBody>
                    <a:bodyPr/>
                    <a:lstStyle/>
                    <a:p>
                      <a:r>
                        <a:rPr lang="en-US" dirty="0" smtClean="0"/>
                        <a:t>7000</a:t>
                      </a:r>
                      <a:endParaRPr lang="en-IN" dirty="0"/>
                    </a:p>
                  </a:txBody>
                  <a:tcPr/>
                </a:tc>
              </a:tr>
              <a:tr h="595652">
                <a:tc>
                  <a:txBody>
                    <a:bodyPr/>
                    <a:lstStyle/>
                    <a:p>
                      <a:r>
                        <a:rPr lang="en-US" dirty="0" smtClean="0"/>
                        <a:t>PC02</a:t>
                      </a:r>
                      <a:endParaRPr lang="en-IN" dirty="0"/>
                    </a:p>
                  </a:txBody>
                  <a:tcPr/>
                </a:tc>
                <a:tc>
                  <a:txBody>
                    <a:bodyPr/>
                    <a:lstStyle/>
                    <a:p>
                      <a:r>
                        <a:rPr lang="en-US" dirty="0" smtClean="0"/>
                        <a:t>mmHg</a:t>
                      </a:r>
                      <a:endParaRPr lang="en-IN" dirty="0"/>
                    </a:p>
                  </a:txBody>
                  <a:tcPr/>
                </a:tc>
                <a:tc>
                  <a:txBody>
                    <a:bodyPr/>
                    <a:lstStyle/>
                    <a:p>
                      <a:r>
                        <a:rPr lang="en-US" dirty="0" smtClean="0"/>
                        <a:t>47</a:t>
                      </a:r>
                      <a:endParaRPr lang="en-IN" dirty="0"/>
                    </a:p>
                  </a:txBody>
                  <a:tcPr/>
                </a:tc>
                <a:tc>
                  <a:txBody>
                    <a:bodyPr/>
                    <a:lstStyle/>
                    <a:p>
                      <a:r>
                        <a:rPr lang="en-US" dirty="0" smtClean="0"/>
                        <a:t>41</a:t>
                      </a:r>
                      <a:endParaRPr lang="en-IN" dirty="0"/>
                    </a:p>
                  </a:txBody>
                  <a:tcPr/>
                </a:tc>
              </a:tr>
              <a:tr h="595652">
                <a:tc>
                  <a:txBody>
                    <a:bodyPr/>
                    <a:lstStyle/>
                    <a:p>
                      <a:r>
                        <a:rPr lang="en-US" dirty="0" smtClean="0"/>
                        <a:t>Lactate</a:t>
                      </a:r>
                      <a:endParaRPr lang="en-IN" dirty="0"/>
                    </a:p>
                  </a:txBody>
                  <a:tcPr/>
                </a:tc>
                <a:tc>
                  <a:txBody>
                    <a:bodyPr/>
                    <a:lstStyle/>
                    <a:p>
                      <a:r>
                        <a:rPr lang="en-US" dirty="0" err="1" smtClean="0"/>
                        <a:t>mEq</a:t>
                      </a:r>
                      <a:r>
                        <a:rPr lang="en-US" dirty="0" smtClean="0"/>
                        <a:t>/L</a:t>
                      </a:r>
                      <a:endParaRPr lang="en-IN" dirty="0"/>
                    </a:p>
                  </a:txBody>
                  <a:tcPr/>
                </a:tc>
                <a:tc>
                  <a:txBody>
                    <a:bodyPr/>
                    <a:lstStyle/>
                    <a:p>
                      <a:r>
                        <a:rPr lang="en-US" dirty="0" smtClean="0"/>
                        <a:t>1.6</a:t>
                      </a:r>
                      <a:endParaRPr lang="en-IN" dirty="0"/>
                    </a:p>
                  </a:txBody>
                  <a:tcPr/>
                </a:tc>
                <a:tc>
                  <a:txBody>
                    <a:bodyPr/>
                    <a:lstStyle/>
                    <a:p>
                      <a:r>
                        <a:rPr lang="en-US" dirty="0" smtClean="0"/>
                        <a:t>1.0</a:t>
                      </a:r>
                      <a:endParaRPr lang="en-IN" dirty="0"/>
                    </a:p>
                  </a:txBody>
                  <a:tcPr/>
                </a:tc>
              </a:tr>
              <a:tr h="1028112">
                <a:tc>
                  <a:txBody>
                    <a:bodyPr/>
                    <a:lstStyle/>
                    <a:p>
                      <a:r>
                        <a:rPr lang="en-US" dirty="0" err="1" smtClean="0"/>
                        <a:t>Ig</a:t>
                      </a:r>
                      <a:endParaRPr lang="en-IN" dirty="0"/>
                    </a:p>
                  </a:txBody>
                  <a:tcPr/>
                </a:tc>
                <a:tc>
                  <a:txBody>
                    <a:bodyPr/>
                    <a:lstStyle/>
                    <a:p>
                      <a:r>
                        <a:rPr lang="en-US" dirty="0" smtClean="0"/>
                        <a:t>mg/L</a:t>
                      </a:r>
                      <a:endParaRPr lang="en-IN" dirty="0"/>
                    </a:p>
                  </a:txBody>
                  <a:tcPr/>
                </a:tc>
                <a:tc>
                  <a:txBody>
                    <a:bodyPr/>
                    <a:lstStyle/>
                    <a:p>
                      <a:r>
                        <a:rPr lang="en-US" dirty="0" smtClean="0"/>
                        <a:t>12.3</a:t>
                      </a:r>
                      <a:endParaRPr lang="en-IN" dirty="0"/>
                    </a:p>
                  </a:txBody>
                  <a:tcPr/>
                </a:tc>
                <a:tc>
                  <a:txBody>
                    <a:bodyPr/>
                    <a:lstStyle/>
                    <a:p>
                      <a:r>
                        <a:rPr lang="en-US" dirty="0" smtClean="0"/>
                        <a:t>9870</a:t>
                      </a:r>
                    </a:p>
                    <a:p>
                      <a:endParaRPr lang="en-IN"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OF  CSF</a:t>
            </a:r>
            <a:endParaRPr lang="en-IN" dirty="0"/>
          </a:p>
        </p:txBody>
      </p:sp>
      <p:sp>
        <p:nvSpPr>
          <p:cNvPr id="3" name="Content Placeholder 2"/>
          <p:cNvSpPr>
            <a:spLocks noGrp="1"/>
          </p:cNvSpPr>
          <p:nvPr>
            <p:ph idx="1"/>
          </p:nvPr>
        </p:nvSpPr>
        <p:spPr/>
        <p:txBody>
          <a:bodyPr/>
          <a:lstStyle/>
          <a:p>
            <a:r>
              <a:rPr lang="en-IN" dirty="0" smtClean="0"/>
              <a:t>Mechanical </a:t>
            </a:r>
            <a:r>
              <a:rPr lang="en-IN" dirty="0"/>
              <a:t>cushion to brain</a:t>
            </a:r>
          </a:p>
          <a:p>
            <a:r>
              <a:rPr lang="en-IN" dirty="0" smtClean="0"/>
              <a:t> </a:t>
            </a:r>
            <a:r>
              <a:rPr lang="en-IN" dirty="0"/>
              <a:t>Source of nutrition to brain</a:t>
            </a:r>
          </a:p>
          <a:p>
            <a:r>
              <a:rPr lang="en-IN" dirty="0" smtClean="0"/>
              <a:t> </a:t>
            </a:r>
            <a:r>
              <a:rPr lang="en-IN" dirty="0"/>
              <a:t>Excretion of </a:t>
            </a:r>
            <a:r>
              <a:rPr lang="en-IN" dirty="0" smtClean="0"/>
              <a:t> products of cerebral metabolism</a:t>
            </a:r>
            <a:endParaRPr lang="en-IN" dirty="0"/>
          </a:p>
          <a:p>
            <a:r>
              <a:rPr lang="en-IN" dirty="0" smtClean="0"/>
              <a:t> </a:t>
            </a:r>
            <a:r>
              <a:rPr lang="en-IN" dirty="0" err="1"/>
              <a:t>Intracerebral</a:t>
            </a:r>
            <a:r>
              <a:rPr lang="en-IN" dirty="0"/>
              <a:t> transport medium</a:t>
            </a:r>
          </a:p>
          <a:p>
            <a:r>
              <a:rPr lang="en-IN" dirty="0" smtClean="0"/>
              <a:t> </a:t>
            </a:r>
            <a:r>
              <a:rPr lang="en-IN" dirty="0"/>
              <a:t>Control of chemical environment</a:t>
            </a:r>
          </a:p>
          <a:p>
            <a:r>
              <a:rPr lang="en-IN" dirty="0" smtClean="0"/>
              <a:t> </a:t>
            </a:r>
            <a:r>
              <a:rPr lang="en-IN" dirty="0" err="1"/>
              <a:t>Autoregulation</a:t>
            </a:r>
            <a:r>
              <a:rPr lang="en-IN" dirty="0"/>
              <a:t> of intracranial pressure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Physiology of raised intracranial pressure</a:t>
            </a:r>
            <a:endParaRPr lang="en-IN" dirty="0"/>
          </a:p>
        </p:txBody>
      </p:sp>
      <p:sp>
        <p:nvSpPr>
          <p:cNvPr id="3" name="Content Placeholder 2"/>
          <p:cNvSpPr>
            <a:spLocks noGrp="1"/>
          </p:cNvSpPr>
          <p:nvPr>
            <p:ph idx="1"/>
          </p:nvPr>
        </p:nvSpPr>
        <p:spPr/>
        <p:txBody>
          <a:bodyPr>
            <a:normAutofit/>
          </a:bodyPr>
          <a:lstStyle/>
          <a:p>
            <a:r>
              <a:rPr lang="en-US" dirty="0" smtClean="0"/>
              <a:t>The cranium is a hollow rigid structure of constant volume.</a:t>
            </a:r>
          </a:p>
          <a:p>
            <a:r>
              <a:rPr lang="en-US" dirty="0" smtClean="0"/>
              <a:t>Three components of  this intracranial space is brain, blood and CSF</a:t>
            </a:r>
          </a:p>
          <a:p>
            <a:r>
              <a:rPr lang="en-US" dirty="0" smtClean="0"/>
              <a:t>Intracranial volume is about 1400 -1500ml.and about 87% of  this volume is brain.9% is occupied by CSF and 4% of this volume is  occupied by blood.</a:t>
            </a:r>
          </a:p>
          <a:p>
            <a:r>
              <a:rPr lang="en-US" dirty="0" smtClean="0"/>
              <a:t>Total intracranial volume remains always constant except in infants where skull bones are not fused.</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MONRO-KELLIE DOCTRINE</a:t>
            </a:r>
            <a:endParaRPr lang="en-IN" dirty="0"/>
          </a:p>
        </p:txBody>
      </p:sp>
      <p:sp>
        <p:nvSpPr>
          <p:cNvPr id="5" name="Content Placeholder 4"/>
          <p:cNvSpPr>
            <a:spLocks noGrp="1"/>
          </p:cNvSpPr>
          <p:nvPr>
            <p:ph idx="1"/>
          </p:nvPr>
        </p:nvSpPr>
        <p:spPr/>
        <p:txBody>
          <a:bodyPr/>
          <a:lstStyle/>
          <a:p>
            <a:r>
              <a:rPr lang="en-IN" dirty="0"/>
              <a:t>T</a:t>
            </a:r>
            <a:r>
              <a:rPr lang="en-IN" dirty="0" smtClean="0"/>
              <a:t>he </a:t>
            </a:r>
            <a:r>
              <a:rPr lang="en-IN" dirty="0" err="1"/>
              <a:t>Monro</a:t>
            </a:r>
            <a:r>
              <a:rPr lang="en-IN" dirty="0"/>
              <a:t>-Kellie </a:t>
            </a:r>
            <a:r>
              <a:rPr lang="en-IN" dirty="0" smtClean="0"/>
              <a:t>doctrine </a:t>
            </a:r>
            <a:r>
              <a:rPr lang="en-IN" dirty="0"/>
              <a:t>states that </a:t>
            </a:r>
            <a:r>
              <a:rPr lang="en-IN" dirty="0" smtClean="0"/>
              <a:t> </a:t>
            </a:r>
            <a:r>
              <a:rPr lang="en-IN" dirty="0"/>
              <a:t>the </a:t>
            </a:r>
            <a:r>
              <a:rPr lang="en-IN" dirty="0" smtClean="0"/>
              <a:t>total volume </a:t>
            </a:r>
            <a:r>
              <a:rPr lang="en-IN" dirty="0"/>
              <a:t>inside the cranium is a fixed volume. The cranium and its constituents (blood, CSF, and brain tissue) create a state of volume equilibrium, such that any increase in volume of one of </a:t>
            </a:r>
            <a:r>
              <a:rPr lang="en-IN" dirty="0" smtClean="0"/>
              <a:t>the </a:t>
            </a:r>
            <a:r>
              <a:rPr lang="en-IN" dirty="0"/>
              <a:t>constituents must be compensated by a decrease in volume of another</a:t>
            </a:r>
            <a:r>
              <a:rPr lang="en-IN" dirty="0" smtClean="0"/>
              <a:t>.</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IN" dirty="0"/>
          </a:p>
        </p:txBody>
      </p:sp>
      <p:sp>
        <p:nvSpPr>
          <p:cNvPr id="3" name="Content Placeholder 2"/>
          <p:cNvSpPr>
            <a:spLocks noGrp="1"/>
          </p:cNvSpPr>
          <p:nvPr>
            <p:ph idx="1"/>
          </p:nvPr>
        </p:nvSpPr>
        <p:spPr/>
        <p:txBody>
          <a:bodyPr/>
          <a:lstStyle/>
          <a:p>
            <a:r>
              <a:rPr lang="en-IN" dirty="0" smtClean="0"/>
              <a:t>Brain: volume</a:t>
            </a:r>
            <a:endParaRPr lang="en-IN" dirty="0"/>
          </a:p>
          <a:p>
            <a:r>
              <a:rPr lang="en-IN" dirty="0"/>
              <a:t>– </a:t>
            </a:r>
            <a:r>
              <a:rPr lang="en-IN" dirty="0" smtClean="0"/>
              <a:t>Neurons    500 </a:t>
            </a:r>
            <a:r>
              <a:rPr lang="en-IN" dirty="0"/>
              <a:t>- 700 ml</a:t>
            </a:r>
          </a:p>
          <a:p>
            <a:r>
              <a:rPr lang="en-IN" dirty="0"/>
              <a:t>– </a:t>
            </a:r>
            <a:r>
              <a:rPr lang="en-IN" dirty="0" err="1" smtClean="0"/>
              <a:t>Glial</a:t>
            </a:r>
            <a:r>
              <a:rPr lang="en-IN" dirty="0" smtClean="0"/>
              <a:t> cells   </a:t>
            </a:r>
            <a:r>
              <a:rPr lang="en-IN" dirty="0"/>
              <a:t>700 - 900 ml</a:t>
            </a:r>
          </a:p>
          <a:p>
            <a:r>
              <a:rPr lang="pt-BR" dirty="0"/>
              <a:t>– Extracellular fluid </a:t>
            </a:r>
            <a:r>
              <a:rPr lang="pt-BR" dirty="0" smtClean="0"/>
              <a:t>volume  100 </a:t>
            </a:r>
            <a:r>
              <a:rPr lang="pt-BR" dirty="0"/>
              <a:t>- 150 ml</a:t>
            </a:r>
          </a:p>
          <a:p>
            <a:r>
              <a:rPr lang="en-IN" dirty="0"/>
              <a:t> </a:t>
            </a:r>
            <a:r>
              <a:rPr lang="en-IN" dirty="0" smtClean="0"/>
              <a:t>Blood  volume: </a:t>
            </a:r>
            <a:r>
              <a:rPr lang="en-IN" dirty="0"/>
              <a:t>100 - 150 ml</a:t>
            </a:r>
          </a:p>
          <a:p>
            <a:r>
              <a:rPr lang="en-IN" dirty="0"/>
              <a:t> </a:t>
            </a:r>
            <a:r>
              <a:rPr lang="en-IN" dirty="0" smtClean="0"/>
              <a:t>Cerebrospinal fluid volume : </a:t>
            </a:r>
            <a:r>
              <a:rPr lang="en-IN" dirty="0"/>
              <a:t>100 - 150 ml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a:xfrm>
            <a:off x="457200" y="360040"/>
            <a:ext cx="8229600" cy="6525344"/>
          </a:xfrm>
        </p:spPr>
        <p:txBody>
          <a:bodyPr>
            <a:normAutofit/>
          </a:bodyPr>
          <a:lstStyle/>
          <a:p>
            <a:r>
              <a:rPr lang="en-US" dirty="0" smtClean="0"/>
              <a:t>Cerebral perfusion pressure:</a:t>
            </a:r>
          </a:p>
          <a:p>
            <a:r>
              <a:rPr lang="en-US" dirty="0" smtClean="0"/>
              <a:t>CPP:  this is the net  pressure gradient causing blood flow to the brain.</a:t>
            </a:r>
          </a:p>
          <a:p>
            <a:r>
              <a:rPr lang="en-IN" dirty="0" smtClean="0"/>
              <a:t> In other body tissues, the perfusion pressure is just the pressure difference between the arterial side  and the venous side and this depends upon the peripheral vascular resistance. In brain  there is a third pressure to consider(ICP) and this is the pressure external to the blood vessels because if high this pressure can restrict flow through the tissue. This component is known as a Starling’s resistor. This  external pressure is the ICP. </a:t>
            </a:r>
            <a:endParaRPr lang="en-US" dirty="0" smtClean="0"/>
          </a:p>
          <a:p>
            <a:endParaRPr lang="en-US" dirty="0" smtClean="0"/>
          </a:p>
          <a:p>
            <a:r>
              <a:rPr lang="en-US" dirty="0" smtClean="0"/>
              <a:t>cerebral perfusion pressure:</a:t>
            </a:r>
          </a:p>
          <a:p>
            <a:pPr>
              <a:buNone/>
            </a:pPr>
            <a:r>
              <a:rPr lang="en-US" dirty="0"/>
              <a:t> </a:t>
            </a:r>
            <a:r>
              <a:rPr lang="en-US" dirty="0" smtClean="0"/>
              <a:t>                           =MAP – ICP.</a:t>
            </a:r>
          </a:p>
          <a:p>
            <a:pPr>
              <a:buNone/>
            </a:pPr>
            <a:endParaRPr lang="en-US" dirty="0" smtClean="0"/>
          </a:p>
          <a:p>
            <a:pPr>
              <a:buNone/>
            </a:pP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a:xfrm>
            <a:off x="457200" y="260648"/>
            <a:ext cx="8229600" cy="6063952"/>
          </a:xfrm>
        </p:spPr>
        <p:txBody>
          <a:bodyPr/>
          <a:lstStyle/>
          <a:p>
            <a:r>
              <a:rPr lang="en-US" dirty="0" smtClean="0"/>
              <a:t>Therefore  CVR=CPP/CBF</a:t>
            </a:r>
          </a:p>
          <a:p>
            <a:endParaRPr lang="en-US" dirty="0" smtClean="0"/>
          </a:p>
          <a:p>
            <a:r>
              <a:rPr lang="en-US" dirty="0" smtClean="0"/>
              <a:t>Normal cerebral blood flow =53ml/100 g per min</a:t>
            </a:r>
          </a:p>
          <a:p>
            <a:endParaRPr lang="en-US" dirty="0" smtClean="0"/>
          </a:p>
          <a:p>
            <a:endParaRPr lang="en-US" dirty="0" smtClean="0"/>
          </a:p>
          <a:p>
            <a:r>
              <a:rPr lang="en-US" dirty="0" smtClean="0"/>
              <a:t>Normal CPP = 70 to 90 mmHg </a:t>
            </a:r>
          </a:p>
          <a:p>
            <a:endParaRPr lang="en-US" dirty="0" smtClean="0"/>
          </a:p>
          <a:p>
            <a:r>
              <a:rPr lang="en-US" dirty="0" smtClean="0"/>
              <a:t>MAP= diastolic pressure  + 1/3(systolic-diastolic pressure)</a:t>
            </a:r>
          </a:p>
          <a:p>
            <a:r>
              <a:rPr lang="en-US" dirty="0" smtClean="0"/>
              <a:t>Normal range of MAP=60 to 150 mmHg</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Autoregulation</a:t>
            </a:r>
            <a:r>
              <a:rPr lang="en-US" dirty="0" smtClean="0"/>
              <a:t>  and cerebral perfusion</a:t>
            </a:r>
            <a:endParaRPr lang="en-IN" dirty="0"/>
          </a:p>
        </p:txBody>
      </p:sp>
      <p:sp>
        <p:nvSpPr>
          <p:cNvPr id="3" name="Content Placeholder 2"/>
          <p:cNvSpPr>
            <a:spLocks noGrp="1"/>
          </p:cNvSpPr>
          <p:nvPr>
            <p:ph idx="1"/>
          </p:nvPr>
        </p:nvSpPr>
        <p:spPr/>
        <p:txBody>
          <a:bodyPr>
            <a:normAutofit/>
          </a:bodyPr>
          <a:lstStyle/>
          <a:p>
            <a:pPr>
              <a:buNone/>
            </a:pPr>
            <a:endParaRPr lang="en-US" dirty="0" smtClean="0"/>
          </a:p>
          <a:p>
            <a:pPr>
              <a:buNone/>
            </a:pPr>
            <a:r>
              <a:rPr lang="en-IN" dirty="0" err="1" smtClean="0"/>
              <a:t>Autoregulation</a:t>
            </a:r>
            <a:r>
              <a:rPr lang="en-IN" dirty="0" smtClean="0"/>
              <a:t> of blood flow denotes the intrinsic ability of an organ or a vascular bed to maintain a constant perfusion in the face of blood pressure changes.</a:t>
            </a:r>
          </a:p>
          <a:p>
            <a:pPr>
              <a:buNone/>
            </a:pPr>
            <a:r>
              <a:rPr lang="en-IN" dirty="0" smtClean="0"/>
              <a:t> Within the </a:t>
            </a:r>
            <a:r>
              <a:rPr lang="en-IN" dirty="0" err="1" smtClean="0"/>
              <a:t>autoregulatory</a:t>
            </a:r>
            <a:r>
              <a:rPr lang="en-IN" dirty="0" smtClean="0"/>
              <a:t> range, if CPP falls there is, within seconds, vasodilatation of the cerebral  vessels resulting in a fall in </a:t>
            </a:r>
            <a:r>
              <a:rPr lang="en-IN" dirty="0" err="1" smtClean="0"/>
              <a:t>cerebrovascular</a:t>
            </a:r>
            <a:r>
              <a:rPr lang="en-IN" dirty="0" smtClean="0"/>
              <a:t> resistance and a rise in </a:t>
            </a:r>
            <a:r>
              <a:rPr lang="en-IN" dirty="0" err="1" smtClean="0"/>
              <a:t>cerebro</a:t>
            </a:r>
            <a:r>
              <a:rPr lang="en-IN" dirty="0" smtClean="0"/>
              <a:t>-blood volume (CBV),thus </a:t>
            </a:r>
            <a:r>
              <a:rPr lang="en-IN" dirty="0" err="1" smtClean="0"/>
              <a:t>maintaing</a:t>
            </a:r>
            <a:r>
              <a:rPr lang="en-IN" dirty="0" smtClean="0"/>
              <a:t> CBF at a  constant rate.</a:t>
            </a:r>
          </a:p>
          <a:p>
            <a:pPr>
              <a:buNone/>
            </a:pPr>
            <a:endParaRPr lang="en-IN" dirty="0" smtClean="0"/>
          </a:p>
          <a:p>
            <a:pPr>
              <a:buNone/>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lstStyle/>
          <a:p>
            <a:r>
              <a:rPr lang="en-US" dirty="0" smtClean="0"/>
              <a:t>HISTORY</a:t>
            </a:r>
            <a:endParaRPr lang="en-IN" dirty="0"/>
          </a:p>
        </p:txBody>
      </p:sp>
      <p:sp>
        <p:nvSpPr>
          <p:cNvPr id="3" name="Content Placeholder 2"/>
          <p:cNvSpPr>
            <a:spLocks noGrp="1"/>
          </p:cNvSpPr>
          <p:nvPr>
            <p:ph idx="1"/>
          </p:nvPr>
        </p:nvSpPr>
        <p:spPr>
          <a:xfrm>
            <a:off x="457200" y="548680"/>
            <a:ext cx="8229600" cy="6309320"/>
          </a:xfrm>
        </p:spPr>
        <p:txBody>
          <a:bodyPr>
            <a:normAutofit fontScale="77500" lnSpcReduction="20000"/>
          </a:bodyPr>
          <a:lstStyle/>
          <a:p>
            <a:pPr>
              <a:buNone/>
            </a:pPr>
            <a:endParaRPr lang="en-US" dirty="0" smtClean="0"/>
          </a:p>
          <a:p>
            <a:r>
              <a:rPr lang="en-IN" dirty="0" smtClean="0"/>
              <a:t>Hippocrates </a:t>
            </a:r>
            <a:r>
              <a:rPr lang="en-IN" dirty="0"/>
              <a:t>(460-375 BC</a:t>
            </a:r>
            <a:r>
              <a:rPr lang="en-IN" dirty="0" smtClean="0"/>
              <a:t>): described water surrounding the brain</a:t>
            </a:r>
          </a:p>
          <a:p>
            <a:r>
              <a:rPr lang="en-IN" dirty="0" smtClean="0"/>
              <a:t> </a:t>
            </a:r>
            <a:r>
              <a:rPr lang="en-IN" dirty="0"/>
              <a:t>Galen (</a:t>
            </a:r>
            <a:r>
              <a:rPr lang="en-IN" dirty="0" smtClean="0"/>
              <a:t>130-200 BC):   “excremental liquid</a:t>
            </a:r>
            <a:r>
              <a:rPr lang="en-IN" dirty="0"/>
              <a:t>” </a:t>
            </a:r>
            <a:endParaRPr lang="en-IN" dirty="0" smtClean="0"/>
          </a:p>
          <a:p>
            <a:r>
              <a:rPr lang="en-IN" dirty="0" smtClean="0"/>
              <a:t> </a:t>
            </a:r>
            <a:r>
              <a:rPr lang="en-IN" dirty="0"/>
              <a:t>Vesalius (1514-1564</a:t>
            </a:r>
            <a:r>
              <a:rPr lang="en-IN" dirty="0" smtClean="0"/>
              <a:t>): revised  the work of </a:t>
            </a:r>
            <a:r>
              <a:rPr lang="en-IN" dirty="0" err="1" smtClean="0"/>
              <a:t>galen</a:t>
            </a:r>
            <a:r>
              <a:rPr lang="en-IN" dirty="0" smtClean="0"/>
              <a:t> ,</a:t>
            </a:r>
          </a:p>
          <a:p>
            <a:r>
              <a:rPr lang="en-IN" dirty="0" smtClean="0"/>
              <a:t>Emanuel Swedenborg </a:t>
            </a:r>
            <a:r>
              <a:rPr lang="en-IN" dirty="0"/>
              <a:t>(1688-1772</a:t>
            </a:r>
            <a:r>
              <a:rPr lang="en-IN" dirty="0" smtClean="0"/>
              <a:t>): </a:t>
            </a:r>
            <a:r>
              <a:rPr lang="en-IN" dirty="0"/>
              <a:t>“</a:t>
            </a:r>
            <a:r>
              <a:rPr lang="en-IN" dirty="0" smtClean="0"/>
              <a:t>spirituous lymph</a:t>
            </a:r>
            <a:r>
              <a:rPr lang="en-IN" dirty="0"/>
              <a:t>” and “highly gifted juice”</a:t>
            </a:r>
            <a:endParaRPr lang="en-IN" dirty="0" smtClean="0"/>
          </a:p>
          <a:p>
            <a:r>
              <a:rPr lang="en-IN" dirty="0" smtClean="0"/>
              <a:t> </a:t>
            </a:r>
            <a:r>
              <a:rPr lang="en-IN" dirty="0"/>
              <a:t>Albrecht von </a:t>
            </a:r>
            <a:r>
              <a:rPr lang="en-IN" dirty="0" smtClean="0"/>
              <a:t>Haller(1708-1777): </a:t>
            </a:r>
            <a:r>
              <a:rPr lang="en-IN" dirty="0"/>
              <a:t>In 1747, in a landmark work in physiology [4</a:t>
            </a:r>
            <a:r>
              <a:rPr lang="en-IN" dirty="0" smtClean="0"/>
              <a:t>], von </a:t>
            </a:r>
            <a:r>
              <a:rPr lang="en-IN" dirty="0"/>
              <a:t>Haller presented factual information, based </a:t>
            </a:r>
            <a:r>
              <a:rPr lang="en-IN" dirty="0" smtClean="0"/>
              <a:t>on his </a:t>
            </a:r>
            <a:r>
              <a:rPr lang="en-IN" dirty="0"/>
              <a:t>experiments, that the “water” in the brain </a:t>
            </a:r>
            <a:r>
              <a:rPr lang="en-IN" dirty="0" smtClean="0"/>
              <a:t>is secreted </a:t>
            </a:r>
            <a:r>
              <a:rPr lang="en-IN" dirty="0"/>
              <a:t>into the ventricles and absorbed in </a:t>
            </a:r>
            <a:r>
              <a:rPr lang="en-IN" dirty="0" smtClean="0"/>
              <a:t>the veins.</a:t>
            </a:r>
          </a:p>
          <a:p>
            <a:r>
              <a:rPr lang="en-IN" dirty="0" smtClean="0"/>
              <a:t>Francois </a:t>
            </a:r>
            <a:r>
              <a:rPr lang="en-IN" dirty="0" err="1"/>
              <a:t>Magendie</a:t>
            </a:r>
            <a:r>
              <a:rPr lang="en-IN" dirty="0"/>
              <a:t> (1783-1855</a:t>
            </a:r>
            <a:r>
              <a:rPr lang="en-IN" dirty="0" smtClean="0"/>
              <a:t>):</a:t>
            </a:r>
            <a:r>
              <a:rPr lang="en-IN" dirty="0"/>
              <a:t>He discovered </a:t>
            </a:r>
            <a:r>
              <a:rPr lang="en-IN" dirty="0" smtClean="0"/>
              <a:t>the foramen </a:t>
            </a:r>
            <a:r>
              <a:rPr lang="en-IN" dirty="0" err="1"/>
              <a:t>Magendie</a:t>
            </a:r>
            <a:r>
              <a:rPr lang="en-IN" dirty="0"/>
              <a:t>, the opening in the roof of </a:t>
            </a:r>
            <a:r>
              <a:rPr lang="en-IN" dirty="0" smtClean="0"/>
              <a:t>the fourth </a:t>
            </a:r>
            <a:r>
              <a:rPr lang="en-IN" dirty="0"/>
              <a:t>ventricle, but erroneously concluded </a:t>
            </a:r>
            <a:r>
              <a:rPr lang="en-IN" dirty="0" smtClean="0"/>
              <a:t>that CSF </a:t>
            </a:r>
            <a:r>
              <a:rPr lang="en-IN" dirty="0"/>
              <a:t>was secreted by the </a:t>
            </a:r>
            <a:r>
              <a:rPr lang="en-IN" dirty="0" err="1"/>
              <a:t>pia</a:t>
            </a:r>
            <a:r>
              <a:rPr lang="en-IN" dirty="0"/>
              <a:t> </a:t>
            </a:r>
            <a:r>
              <a:rPr lang="en-IN" dirty="0" smtClean="0"/>
              <a:t>mater.</a:t>
            </a:r>
          </a:p>
          <a:p>
            <a:r>
              <a:rPr lang="en-IN" dirty="0" smtClean="0"/>
              <a:t> </a:t>
            </a:r>
            <a:r>
              <a:rPr lang="en-IN" dirty="0"/>
              <a:t>Thomas Willis (1621-1675</a:t>
            </a:r>
            <a:r>
              <a:rPr lang="en-IN" dirty="0" smtClean="0"/>
              <a:t>): described “a liquid” in </a:t>
            </a:r>
            <a:r>
              <a:rPr lang="en-IN" dirty="0"/>
              <a:t>the aqueduct of </a:t>
            </a:r>
            <a:r>
              <a:rPr lang="en-IN" dirty="0" err="1"/>
              <a:t>Sylvius</a:t>
            </a:r>
            <a:r>
              <a:rPr lang="en-IN" dirty="0"/>
              <a:t> that connects </a:t>
            </a:r>
            <a:r>
              <a:rPr lang="en-IN" dirty="0" smtClean="0"/>
              <a:t>the </a:t>
            </a:r>
            <a:r>
              <a:rPr lang="en-IN" dirty="0" err="1" smtClean="0"/>
              <a:t>ventricles,also</a:t>
            </a:r>
            <a:r>
              <a:rPr lang="en-IN" dirty="0" smtClean="0"/>
              <a:t>  noted </a:t>
            </a:r>
            <a:r>
              <a:rPr lang="en-IN" dirty="0"/>
              <a:t>that in “epidemic fever,” </a:t>
            </a:r>
            <a:r>
              <a:rPr lang="en-IN" dirty="0" err="1" smtClean="0"/>
              <a:t>ie</a:t>
            </a:r>
            <a:r>
              <a:rPr lang="en-IN" dirty="0" smtClean="0"/>
              <a:t>, meningitis</a:t>
            </a:r>
            <a:r>
              <a:rPr lang="en-IN" dirty="0"/>
              <a:t>, the consistency of the “liquid” is </a:t>
            </a:r>
            <a:r>
              <a:rPr lang="en-IN" dirty="0" smtClean="0"/>
              <a:t>altered.</a:t>
            </a:r>
          </a:p>
          <a:p>
            <a:r>
              <a:rPr lang="en-IN" dirty="0" smtClean="0"/>
              <a:t> Heinrich </a:t>
            </a:r>
            <a:r>
              <a:rPr lang="en-IN" dirty="0" err="1" smtClean="0"/>
              <a:t>Quincke</a:t>
            </a:r>
            <a:r>
              <a:rPr lang="en-IN" dirty="0" smtClean="0"/>
              <a:t> </a:t>
            </a:r>
            <a:r>
              <a:rPr lang="en-IN" dirty="0"/>
              <a:t>(1842-1922</a:t>
            </a:r>
            <a:r>
              <a:rPr lang="en-IN" dirty="0" smtClean="0"/>
              <a:t>):</a:t>
            </a:r>
            <a:r>
              <a:rPr lang="en-IN" dirty="0"/>
              <a:t>popularized lumbar </a:t>
            </a:r>
            <a:r>
              <a:rPr lang="en-IN" dirty="0" smtClean="0"/>
              <a:t>puncture by </a:t>
            </a:r>
            <a:r>
              <a:rPr lang="en-IN" dirty="0"/>
              <a:t>presenting the technique at the German </a:t>
            </a:r>
            <a:r>
              <a:rPr lang="en-IN" dirty="0" smtClean="0"/>
              <a:t>Congress of </a:t>
            </a:r>
            <a:r>
              <a:rPr lang="en-IN" dirty="0"/>
              <a:t>Medicine and </a:t>
            </a:r>
            <a:r>
              <a:rPr lang="en-IN" dirty="0" smtClean="0"/>
              <a:t>advocated </a:t>
            </a:r>
            <a:r>
              <a:rPr lang="en-IN" dirty="0"/>
              <a:t>its use for </a:t>
            </a:r>
            <a:r>
              <a:rPr lang="en-IN" dirty="0" smtClean="0"/>
              <a:t>diagnostic and </a:t>
            </a:r>
            <a:r>
              <a:rPr lang="en-IN" dirty="0"/>
              <a:t>therapeutic purposes</a:t>
            </a:r>
            <a:endParaRPr lang="en-IN" dirty="0" smtClean="0"/>
          </a:p>
          <a:p>
            <a:r>
              <a:rPr lang="en-IN" dirty="0" smtClean="0"/>
              <a:t> </a:t>
            </a:r>
            <a:r>
              <a:rPr lang="en-IN" dirty="0"/>
              <a:t>Harvey </a:t>
            </a:r>
            <a:r>
              <a:rPr lang="en-IN" dirty="0" smtClean="0"/>
              <a:t>W. Cushing </a:t>
            </a:r>
            <a:r>
              <a:rPr lang="en-IN" dirty="0"/>
              <a:t>(1869-1939</a:t>
            </a:r>
            <a:r>
              <a:rPr lang="en-IN" dirty="0" smtClean="0"/>
              <a:t>):</a:t>
            </a:r>
            <a:r>
              <a:rPr lang="en-IN" dirty="0"/>
              <a:t>in </a:t>
            </a:r>
            <a:r>
              <a:rPr lang="en-IN" dirty="0" smtClean="0"/>
              <a:t>1914, Cushing </a:t>
            </a:r>
            <a:r>
              <a:rPr lang="en-IN" dirty="0"/>
              <a:t>produced conclusive evidence that the </a:t>
            </a:r>
            <a:r>
              <a:rPr lang="en-IN" dirty="0" smtClean="0"/>
              <a:t>CSF is </a:t>
            </a:r>
            <a:r>
              <a:rPr lang="en-IN" dirty="0"/>
              <a:t>secreted by the choroid plexus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r>
              <a:rPr lang="en-US" dirty="0" smtClean="0"/>
              <a:t> </a:t>
            </a:r>
            <a:endParaRPr lang="en-IN" dirty="0"/>
          </a:p>
        </p:txBody>
      </p:sp>
      <p:sp>
        <p:nvSpPr>
          <p:cNvPr id="3" name="Content Placeholder 2"/>
          <p:cNvSpPr>
            <a:spLocks noGrp="1"/>
          </p:cNvSpPr>
          <p:nvPr>
            <p:ph idx="1"/>
          </p:nvPr>
        </p:nvSpPr>
        <p:spPr>
          <a:xfrm>
            <a:off x="457200" y="620688"/>
            <a:ext cx="8229600" cy="6237312"/>
          </a:xfrm>
        </p:spPr>
        <p:txBody>
          <a:bodyPr>
            <a:normAutofit lnSpcReduction="10000"/>
          </a:bodyPr>
          <a:lstStyle/>
          <a:p>
            <a:pPr fontAlgn="base"/>
            <a:endParaRPr lang="en-IN" dirty="0" smtClean="0"/>
          </a:p>
          <a:p>
            <a:pPr fontAlgn="base"/>
            <a:r>
              <a:rPr lang="en-IN" dirty="0" smtClean="0"/>
              <a:t>“spatial compensation ”: </a:t>
            </a:r>
          </a:p>
          <a:p>
            <a:pPr fontAlgn="base">
              <a:buNone/>
            </a:pPr>
            <a:r>
              <a:rPr lang="en-IN" dirty="0" smtClean="0"/>
              <a:t>    An increase in the volume of one of the components of the intracranial cavity (e.g., brain) requires a compensatory reduction in another (e.g., CSF) to maintain a constant pressure. Brain tissue is essentially incompressible, so any increase in ICP due to brain swelling initially results in extrusion of CSF and  venous blood from the intracranial cavity, a phenomenon known as “spatial compensation.” CSF plays the largest role in spatial compensation because it can be expelled from the intracranial cavity into the “reservoir” of the spinal theca.</a:t>
            </a:r>
          </a:p>
          <a:p>
            <a:pPr>
              <a:buNone/>
            </a:pPr>
            <a:r>
              <a:rPr lang="en-IN" dirty="0" smtClean="0"/>
              <a:t/>
            </a:r>
            <a:br>
              <a:rPr lang="en-IN" dirty="0" smtClean="0"/>
            </a:b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normAutofit fontScale="90000"/>
          </a:bodyPr>
          <a:lstStyle/>
          <a:p>
            <a:r>
              <a:rPr lang="en-US" dirty="0" smtClean="0"/>
              <a:t>INTRACRANIAL PRESSURE –VOLUME RELATION</a:t>
            </a:r>
            <a:endParaRPr lang="en-IN" dirty="0"/>
          </a:p>
        </p:txBody>
      </p:sp>
      <p:pic>
        <p:nvPicPr>
          <p:cNvPr id="4" name="Content Placeholder 3"/>
          <p:cNvPicPr>
            <a:picLocks noGrp="1" noChangeAspect="1" noChangeArrowheads="1"/>
          </p:cNvPicPr>
          <p:nvPr>
            <p:ph idx="1"/>
          </p:nvPr>
        </p:nvPicPr>
        <p:blipFill>
          <a:blip r:embed="rId2" cstate="print"/>
          <a:stretch>
            <a:fillRect/>
          </a:stretch>
        </p:blipFill>
        <p:spPr bwMode="auto">
          <a:xfrm>
            <a:off x="395536" y="1196753"/>
            <a:ext cx="8748464" cy="5661248"/>
          </a:xfrm>
          <a:prstGeom prst="rect">
            <a:avLst/>
          </a:prstGeom>
          <a:noFill/>
          <a:ln w="9525">
            <a:noFill/>
            <a:round/>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a:xfrm>
            <a:off x="0" y="188640"/>
            <a:ext cx="9144000" cy="6669360"/>
          </a:xfrm>
        </p:spPr>
        <p:txBody>
          <a:bodyPr>
            <a:normAutofit/>
          </a:bodyPr>
          <a:lstStyle/>
          <a:p>
            <a:r>
              <a:rPr lang="en-IN" dirty="0" smtClean="0"/>
              <a:t>Intracranial pressure (ICP) volume curve. The curve has three parts: </a:t>
            </a:r>
          </a:p>
          <a:p>
            <a:r>
              <a:rPr lang="en-IN" dirty="0" smtClean="0"/>
              <a:t>COMPENSATORY </a:t>
            </a:r>
            <a:r>
              <a:rPr lang="en-IN" dirty="0" err="1" smtClean="0"/>
              <a:t>RESERVE:a</a:t>
            </a:r>
            <a:r>
              <a:rPr lang="en-IN" dirty="0" smtClean="0"/>
              <a:t> flat part representing good compensatory reserve (A-B), </a:t>
            </a:r>
          </a:p>
          <a:p>
            <a:endParaRPr lang="en-IN" dirty="0" smtClean="0"/>
          </a:p>
          <a:p>
            <a:r>
              <a:rPr lang="en-IN" dirty="0" smtClean="0"/>
              <a:t>POOR COMPENSATORY </a:t>
            </a:r>
            <a:r>
              <a:rPr lang="en-IN" dirty="0" err="1" smtClean="0"/>
              <a:t>RESERVE:an</a:t>
            </a:r>
            <a:r>
              <a:rPr lang="en-IN" dirty="0" smtClean="0"/>
              <a:t> exponential part representing reduced compensatory reserve (B-C) .</a:t>
            </a:r>
          </a:p>
          <a:p>
            <a:endParaRPr lang="en-IN" dirty="0" smtClean="0"/>
          </a:p>
          <a:p>
            <a:r>
              <a:rPr lang="en-IN" dirty="0" smtClean="0"/>
              <a:t>DECOMPENSATION: final flat part representing terminal derangement of </a:t>
            </a:r>
            <a:r>
              <a:rPr lang="en-IN" dirty="0" err="1" smtClean="0"/>
              <a:t>cerebrovascular</a:t>
            </a:r>
            <a:r>
              <a:rPr lang="en-IN" dirty="0" smtClean="0"/>
              <a:t> responses at high ICP (C-D).</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normAutofit/>
          </a:bodyPr>
          <a:lstStyle/>
          <a:p>
            <a:r>
              <a:rPr lang="en-US" dirty="0" smtClean="0"/>
              <a:t>Pressure volume index</a:t>
            </a:r>
            <a:endParaRPr lang="en-IN" dirty="0"/>
          </a:p>
        </p:txBody>
      </p:sp>
      <p:pic>
        <p:nvPicPr>
          <p:cNvPr id="4" name="Content Placeholder 3" descr="images wave.jpg"/>
          <p:cNvPicPr>
            <a:picLocks noGrp="1" noChangeAspect="1"/>
          </p:cNvPicPr>
          <p:nvPr>
            <p:ph idx="1"/>
          </p:nvPr>
        </p:nvPicPr>
        <p:blipFill>
          <a:blip r:embed="rId2" cstate="print"/>
          <a:stretch>
            <a:fillRect/>
          </a:stretch>
        </p:blipFill>
        <p:spPr>
          <a:xfrm>
            <a:off x="467544" y="1196752"/>
            <a:ext cx="8136904" cy="5328592"/>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lstStyle/>
          <a:p>
            <a:r>
              <a:rPr lang="en-US" dirty="0" err="1" smtClean="0"/>
              <a:t>PVI:Presure</a:t>
            </a:r>
            <a:r>
              <a:rPr lang="en-US" dirty="0" smtClean="0"/>
              <a:t>-volume index</a:t>
            </a:r>
            <a:endParaRPr lang="en-IN" dirty="0"/>
          </a:p>
        </p:txBody>
      </p:sp>
      <p:sp>
        <p:nvSpPr>
          <p:cNvPr id="3" name="Content Placeholder 2"/>
          <p:cNvSpPr>
            <a:spLocks noGrp="1"/>
          </p:cNvSpPr>
          <p:nvPr>
            <p:ph idx="1"/>
          </p:nvPr>
        </p:nvSpPr>
        <p:spPr>
          <a:xfrm>
            <a:off x="457200" y="1196752"/>
            <a:ext cx="8229600" cy="5661248"/>
          </a:xfrm>
        </p:spPr>
        <p:txBody>
          <a:bodyPr>
            <a:normAutofit/>
          </a:bodyPr>
          <a:lstStyle/>
          <a:p>
            <a:r>
              <a:rPr lang="en-US" dirty="0" smtClean="0"/>
              <a:t>Pressure volume index  PVI =  log </a:t>
            </a:r>
            <a:r>
              <a:rPr lang="en-US" dirty="0" err="1" smtClean="0"/>
              <a:t>dv</a:t>
            </a:r>
            <a:r>
              <a:rPr lang="en-US" dirty="0" smtClean="0"/>
              <a:t>/</a:t>
            </a:r>
            <a:r>
              <a:rPr lang="en-US" dirty="0" err="1" smtClean="0"/>
              <a:t>dp</a:t>
            </a:r>
            <a:r>
              <a:rPr lang="en-US" dirty="0" smtClean="0"/>
              <a:t>   . </a:t>
            </a:r>
          </a:p>
          <a:p>
            <a:r>
              <a:rPr lang="en-US" dirty="0" smtClean="0"/>
              <a:t>It is defined as volume of liquid in (ml) needed to raise the intracranial pressure  by factor of 10.</a:t>
            </a:r>
          </a:p>
          <a:p>
            <a:r>
              <a:rPr lang="en-US" dirty="0" smtClean="0"/>
              <a:t>  It represents the compliance of </a:t>
            </a:r>
            <a:r>
              <a:rPr lang="en-US" dirty="0" err="1" smtClean="0"/>
              <a:t>brain.which</a:t>
            </a:r>
            <a:r>
              <a:rPr lang="en-US" dirty="0" smtClean="0"/>
              <a:t> is maximum in period of spatial compensation.</a:t>
            </a:r>
          </a:p>
          <a:p>
            <a:r>
              <a:rPr lang="en-US" dirty="0" smtClean="0"/>
              <a:t>Normal adult pressure volume index is = 25 to 30 ml</a:t>
            </a:r>
          </a:p>
          <a:p>
            <a:r>
              <a:rPr lang="en-US" dirty="0" smtClean="0"/>
              <a:t>Pressure volume index is age dependant </a:t>
            </a:r>
            <a:r>
              <a:rPr lang="en-US" dirty="0" err="1" smtClean="0"/>
              <a:t>also.infants</a:t>
            </a:r>
            <a:r>
              <a:rPr lang="en-US" dirty="0" smtClean="0"/>
              <a:t> have PVI of less than 10ml.it reaches adult value by the age of 14</a:t>
            </a: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p:txBody>
          <a:bodyPr/>
          <a:lstStyle/>
          <a:p>
            <a:r>
              <a:rPr lang="en-US" dirty="0" smtClean="0"/>
              <a:t>CUSHING’S REFLEX:</a:t>
            </a:r>
            <a:r>
              <a:rPr lang="en-IN" b="1" dirty="0"/>
              <a:t>Cushing reflex</a:t>
            </a:r>
            <a:r>
              <a:rPr lang="en-IN" dirty="0"/>
              <a:t> is a nervous system response to increased </a:t>
            </a:r>
            <a:r>
              <a:rPr lang="en-IN" dirty="0" smtClean="0"/>
              <a:t>intracranial pressure</a:t>
            </a:r>
            <a:r>
              <a:rPr lang="en-IN" dirty="0"/>
              <a:t> </a:t>
            </a:r>
            <a:r>
              <a:rPr lang="en-IN" dirty="0" smtClean="0"/>
              <a:t>.It </a:t>
            </a:r>
            <a:r>
              <a:rPr lang="en-IN" dirty="0"/>
              <a:t>results in Cushing's triad of widening pulse </a:t>
            </a:r>
            <a:r>
              <a:rPr lang="en-IN" dirty="0" smtClean="0"/>
              <a:t>pressure ,irregular </a:t>
            </a:r>
            <a:r>
              <a:rPr lang="en-IN" dirty="0"/>
              <a:t>breathing, and </a:t>
            </a:r>
            <a:r>
              <a:rPr lang="en-IN" dirty="0" err="1" smtClean="0"/>
              <a:t>bradycardia</a:t>
            </a:r>
            <a:r>
              <a:rPr lang="en-IN" dirty="0" smtClean="0"/>
              <a:t>.</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lstStyle/>
          <a:p>
            <a:r>
              <a:rPr lang="en-US" dirty="0" smtClean="0"/>
              <a:t>CAUSES OF RAISED ICT</a:t>
            </a:r>
            <a:endParaRPr lang="en-IN" dirty="0"/>
          </a:p>
        </p:txBody>
      </p:sp>
      <p:sp>
        <p:nvSpPr>
          <p:cNvPr id="3" name="Content Placeholder 2"/>
          <p:cNvSpPr>
            <a:spLocks noGrp="1"/>
          </p:cNvSpPr>
          <p:nvPr>
            <p:ph idx="1"/>
          </p:nvPr>
        </p:nvSpPr>
        <p:spPr>
          <a:xfrm>
            <a:off x="457200" y="980728"/>
            <a:ext cx="8229600" cy="5877272"/>
          </a:xfrm>
        </p:spPr>
        <p:txBody>
          <a:bodyPr>
            <a:normAutofit fontScale="92500"/>
          </a:bodyPr>
          <a:lstStyle/>
          <a:p>
            <a:pPr>
              <a:buNone/>
            </a:pPr>
            <a:r>
              <a:rPr lang="en-IN" dirty="0" smtClean="0"/>
              <a:t>1.    Increased </a:t>
            </a:r>
            <a:r>
              <a:rPr lang="en-IN" dirty="0"/>
              <a:t>volume of normal </a:t>
            </a:r>
            <a:r>
              <a:rPr lang="en-IN" dirty="0" smtClean="0"/>
              <a:t>intracranial    constituents</a:t>
            </a:r>
            <a:r>
              <a:rPr lang="en-IN" dirty="0"/>
              <a:t>:</a:t>
            </a:r>
          </a:p>
          <a:p>
            <a:r>
              <a:rPr lang="en-IN" dirty="0"/>
              <a:t>– </a:t>
            </a:r>
            <a:r>
              <a:rPr lang="en-IN" dirty="0" smtClean="0"/>
              <a:t>Brain: Cerebral </a:t>
            </a:r>
            <a:r>
              <a:rPr lang="en-IN" dirty="0" err="1"/>
              <a:t>edema</a:t>
            </a:r>
            <a:r>
              <a:rPr lang="en-IN" dirty="0"/>
              <a:t>..</a:t>
            </a:r>
          </a:p>
          <a:p>
            <a:r>
              <a:rPr lang="en-IN" dirty="0"/>
              <a:t>– </a:t>
            </a:r>
            <a:r>
              <a:rPr lang="en-IN" dirty="0" smtClean="0"/>
              <a:t>Cerebrospinal fluid: Hydrocephalus.</a:t>
            </a:r>
            <a:endParaRPr lang="en-IN" dirty="0"/>
          </a:p>
          <a:p>
            <a:r>
              <a:rPr lang="en-IN" dirty="0"/>
              <a:t>– </a:t>
            </a:r>
            <a:r>
              <a:rPr lang="en-IN" dirty="0" smtClean="0"/>
              <a:t>Blood volume: Vasodilatation </a:t>
            </a:r>
            <a:endParaRPr lang="en-IN" dirty="0"/>
          </a:p>
          <a:p>
            <a:pPr>
              <a:buNone/>
            </a:pPr>
            <a:r>
              <a:rPr lang="en-IN" dirty="0" smtClean="0"/>
              <a:t>2. </a:t>
            </a:r>
            <a:r>
              <a:rPr lang="en-IN" dirty="0"/>
              <a:t>A space-occupying lesion:</a:t>
            </a:r>
          </a:p>
          <a:p>
            <a:r>
              <a:rPr lang="en-IN" dirty="0"/>
              <a:t>- </a:t>
            </a:r>
            <a:r>
              <a:rPr lang="en-IN" dirty="0" err="1"/>
              <a:t>Tumor</a:t>
            </a:r>
            <a:r>
              <a:rPr lang="en-IN" dirty="0"/>
              <a:t> </a:t>
            </a:r>
            <a:r>
              <a:rPr lang="en-IN" dirty="0" smtClean="0"/>
              <a:t> </a:t>
            </a:r>
          </a:p>
          <a:p>
            <a:r>
              <a:rPr lang="en-IN" dirty="0" smtClean="0"/>
              <a:t>Hematoma</a:t>
            </a:r>
            <a:endParaRPr lang="en-IN" dirty="0"/>
          </a:p>
          <a:p>
            <a:r>
              <a:rPr lang="en-IN" dirty="0"/>
              <a:t>- Abscess </a:t>
            </a:r>
            <a:r>
              <a:rPr lang="en-IN" dirty="0" smtClean="0"/>
              <a:t> </a:t>
            </a:r>
          </a:p>
          <a:p>
            <a:r>
              <a:rPr lang="en-IN" dirty="0" smtClean="0"/>
              <a:t>Cyst</a:t>
            </a:r>
          </a:p>
          <a:p>
            <a:pPr>
              <a:buNone/>
            </a:pPr>
            <a:r>
              <a:rPr lang="en-IN" dirty="0"/>
              <a:t>3</a:t>
            </a:r>
            <a:r>
              <a:rPr lang="en-IN" dirty="0" smtClean="0"/>
              <a:t>. </a:t>
            </a:r>
            <a:r>
              <a:rPr lang="en-IN" dirty="0"/>
              <a:t>Idiopathic:</a:t>
            </a:r>
          </a:p>
          <a:p>
            <a:r>
              <a:rPr lang="en-IN" dirty="0"/>
              <a:t>– </a:t>
            </a:r>
            <a:r>
              <a:rPr lang="en-IN" dirty="0" err="1" smtClean="0"/>
              <a:t>Pseudotumor</a:t>
            </a:r>
            <a:r>
              <a:rPr lang="en-IN" dirty="0" smtClean="0"/>
              <a:t> </a:t>
            </a:r>
            <a:r>
              <a:rPr lang="en-IN" dirty="0" err="1" smtClean="0"/>
              <a:t>cerebri</a:t>
            </a:r>
            <a:endParaRPr lang="en-IN" dirty="0"/>
          </a:p>
          <a:p>
            <a:pPr>
              <a:buNone/>
            </a:pPr>
            <a:r>
              <a:rPr lang="en-US" dirty="0" smtClean="0"/>
              <a:t>4.Increased venous pressure: </a:t>
            </a:r>
          </a:p>
          <a:p>
            <a:pPr>
              <a:buNone/>
            </a:pPr>
            <a:r>
              <a:rPr lang="en-US" dirty="0"/>
              <a:t> </a:t>
            </a:r>
            <a:r>
              <a:rPr lang="en-US" dirty="0" smtClean="0"/>
              <a:t>    -   cerebral venous sinus thrombosis</a:t>
            </a:r>
          </a:p>
          <a:p>
            <a:pPr>
              <a:buNone/>
            </a:pP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Signs and symptoms of raised ICT</a:t>
            </a:r>
            <a:endParaRPr lang="en-IN" dirty="0"/>
          </a:p>
        </p:txBody>
      </p:sp>
      <p:sp>
        <p:nvSpPr>
          <p:cNvPr id="3" name="Content Placeholder 2"/>
          <p:cNvSpPr>
            <a:spLocks noGrp="1"/>
          </p:cNvSpPr>
          <p:nvPr>
            <p:ph idx="1"/>
          </p:nvPr>
        </p:nvSpPr>
        <p:spPr/>
        <p:txBody>
          <a:bodyPr/>
          <a:lstStyle/>
          <a:p>
            <a:r>
              <a:rPr lang="en-IN" dirty="0"/>
              <a:t>Headache</a:t>
            </a:r>
          </a:p>
          <a:p>
            <a:r>
              <a:rPr lang="en-IN" dirty="0"/>
              <a:t> Nausea and </a:t>
            </a:r>
            <a:r>
              <a:rPr lang="en-IN" dirty="0" smtClean="0"/>
              <a:t>vomiting</a:t>
            </a:r>
          </a:p>
          <a:p>
            <a:r>
              <a:rPr lang="en-US" dirty="0" smtClean="0"/>
              <a:t>Change in respiration</a:t>
            </a:r>
            <a:endParaRPr lang="en-IN" dirty="0"/>
          </a:p>
          <a:p>
            <a:r>
              <a:rPr lang="en-IN" dirty="0"/>
              <a:t> </a:t>
            </a:r>
            <a:r>
              <a:rPr lang="en-IN" dirty="0" err="1" smtClean="0"/>
              <a:t>Papilledema</a:t>
            </a:r>
            <a:endParaRPr lang="en-IN" dirty="0"/>
          </a:p>
          <a:p>
            <a:r>
              <a:rPr lang="en-IN" dirty="0"/>
              <a:t> </a:t>
            </a:r>
            <a:r>
              <a:rPr lang="en-IN" dirty="0" smtClean="0"/>
              <a:t>Impairment of consciousness</a:t>
            </a:r>
            <a:endParaRPr lang="en-IN" dirty="0"/>
          </a:p>
          <a:p>
            <a:r>
              <a:rPr lang="en-IN" dirty="0"/>
              <a:t> </a:t>
            </a:r>
            <a:r>
              <a:rPr lang="en-IN" dirty="0" smtClean="0"/>
              <a:t>6th cranial </a:t>
            </a:r>
            <a:r>
              <a:rPr lang="en-IN" dirty="0"/>
              <a:t>nerve </a:t>
            </a:r>
            <a:r>
              <a:rPr lang="en-IN" dirty="0" smtClean="0"/>
              <a:t>palsy:</a:t>
            </a:r>
          </a:p>
          <a:p>
            <a:r>
              <a:rPr lang="en-US" dirty="0" smtClean="0"/>
              <a:t>Brain </a:t>
            </a:r>
            <a:r>
              <a:rPr lang="en-US" dirty="0" err="1" smtClean="0"/>
              <a:t>herniation</a:t>
            </a:r>
            <a:endParaRPr lang="en-IN" dirty="0"/>
          </a:p>
          <a:p>
            <a:pPr>
              <a:buNone/>
            </a:pP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Raised ICT in infants</a:t>
            </a:r>
            <a:endParaRPr lang="en-IN" dirty="0"/>
          </a:p>
        </p:txBody>
      </p:sp>
      <p:sp>
        <p:nvSpPr>
          <p:cNvPr id="3" name="Content Placeholder 2"/>
          <p:cNvSpPr>
            <a:spLocks noGrp="1"/>
          </p:cNvSpPr>
          <p:nvPr>
            <p:ph idx="1"/>
          </p:nvPr>
        </p:nvSpPr>
        <p:spPr/>
        <p:txBody>
          <a:bodyPr/>
          <a:lstStyle/>
          <a:p>
            <a:r>
              <a:rPr lang="en-US" dirty="0" smtClean="0"/>
              <a:t>Increase in head </a:t>
            </a:r>
            <a:r>
              <a:rPr lang="en-US" dirty="0" err="1" smtClean="0"/>
              <a:t>circumferance</a:t>
            </a:r>
            <a:endParaRPr lang="en-IN" dirty="0"/>
          </a:p>
          <a:p>
            <a:r>
              <a:rPr lang="en-IN" dirty="0"/>
              <a:t> Tense &amp; </a:t>
            </a:r>
            <a:r>
              <a:rPr lang="en-IN" dirty="0" smtClean="0"/>
              <a:t>enlarged anterior fontanel</a:t>
            </a:r>
            <a:endParaRPr lang="en-IN" dirty="0"/>
          </a:p>
          <a:p>
            <a:r>
              <a:rPr lang="en-IN" dirty="0"/>
              <a:t> </a:t>
            </a:r>
            <a:r>
              <a:rPr lang="en-IN" dirty="0" smtClean="0"/>
              <a:t>Separated skull sutures</a:t>
            </a:r>
            <a:endParaRPr lang="en-IN" dirty="0"/>
          </a:p>
          <a:p>
            <a:r>
              <a:rPr lang="en-IN" dirty="0"/>
              <a:t> </a:t>
            </a:r>
            <a:r>
              <a:rPr lang="en-IN" dirty="0" smtClean="0"/>
              <a:t>Prominent scalp veins</a:t>
            </a:r>
            <a:endParaRPr lang="en-IN" dirty="0"/>
          </a:p>
          <a:p>
            <a:r>
              <a:rPr lang="en-IN" dirty="0"/>
              <a:t> “Sun </a:t>
            </a:r>
            <a:r>
              <a:rPr lang="en-IN" dirty="0" smtClean="0"/>
              <a:t>set” sign of </a:t>
            </a:r>
            <a:r>
              <a:rPr lang="en-IN" dirty="0"/>
              <a:t>eyes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Respiratory changes in raised ICT</a:t>
            </a:r>
            <a:endParaRPr lang="en-IN" dirty="0"/>
          </a:p>
        </p:txBody>
      </p:sp>
      <p:sp>
        <p:nvSpPr>
          <p:cNvPr id="3" name="Content Placeholder 2"/>
          <p:cNvSpPr>
            <a:spLocks noGrp="1"/>
          </p:cNvSpPr>
          <p:nvPr>
            <p:ph idx="1"/>
          </p:nvPr>
        </p:nvSpPr>
        <p:spPr/>
        <p:txBody>
          <a:bodyPr>
            <a:normAutofit lnSpcReduction="10000"/>
          </a:bodyPr>
          <a:lstStyle/>
          <a:p>
            <a:r>
              <a:rPr lang="en-US" dirty="0" err="1" smtClean="0"/>
              <a:t>Cheyne</a:t>
            </a:r>
            <a:r>
              <a:rPr lang="en-US" dirty="0" smtClean="0"/>
              <a:t> – stokes </a:t>
            </a:r>
            <a:r>
              <a:rPr lang="en-US" dirty="0" err="1" smtClean="0"/>
              <a:t>respiration:breathing</a:t>
            </a:r>
            <a:r>
              <a:rPr lang="en-US" dirty="0" smtClean="0"/>
              <a:t> </a:t>
            </a:r>
            <a:r>
              <a:rPr lang="en-US" dirty="0" err="1" smtClean="0"/>
              <a:t>gradualy</a:t>
            </a:r>
            <a:r>
              <a:rPr lang="en-US" dirty="0" smtClean="0"/>
              <a:t> crescendos in amplitude and then trails off, followed by an expiratory pause, and then the pattern repeats.</a:t>
            </a:r>
          </a:p>
          <a:p>
            <a:r>
              <a:rPr lang="en-US" dirty="0" smtClean="0"/>
              <a:t>Other types of abnormal breathing patter seen in raised ICT are,</a:t>
            </a:r>
          </a:p>
          <a:p>
            <a:r>
              <a:rPr lang="en-US" dirty="0" smtClean="0"/>
              <a:t> cluster breathing</a:t>
            </a:r>
          </a:p>
          <a:p>
            <a:r>
              <a:rPr lang="en-US" dirty="0" smtClean="0"/>
              <a:t>Ataxic breathing</a:t>
            </a:r>
          </a:p>
          <a:p>
            <a:r>
              <a:rPr lang="en-US" dirty="0" err="1" smtClean="0"/>
              <a:t>Biot</a:t>
            </a:r>
            <a:r>
              <a:rPr lang="en-US" dirty="0" smtClean="0"/>
              <a:t> </a:t>
            </a:r>
            <a:r>
              <a:rPr lang="en-US" dirty="0" err="1" smtClean="0"/>
              <a:t>breating</a:t>
            </a:r>
            <a:r>
              <a:rPr lang="en-US" dirty="0" smtClean="0"/>
              <a:t>.</a:t>
            </a:r>
          </a:p>
          <a:p>
            <a:r>
              <a:rPr lang="en-US" dirty="0" err="1" smtClean="0"/>
              <a:t>Apneustic</a:t>
            </a:r>
            <a:endParaRPr lang="en-US" dirty="0" smtClean="0"/>
          </a:p>
          <a:p>
            <a:r>
              <a:rPr lang="en-US" dirty="0" smtClean="0"/>
              <a:t>Sustained hyperventilation</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pic>
        <p:nvPicPr>
          <p:cNvPr id="1026" name="Picture 2" descr="C:\Users\BHAGWATI SALGOTRA\Pictures\ventricle.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pic>
        <p:nvPicPr>
          <p:cNvPr id="2051" name="Picture 3" descr="C:\Users\BHAGWATI SALGOTRA\Pictures\cheyne.jpg"/>
          <p:cNvPicPr>
            <a:picLocks noGrp="1" noChangeAspect="1" noChangeArrowheads="1"/>
          </p:cNvPicPr>
          <p:nvPr>
            <p:ph idx="1"/>
          </p:nvPr>
        </p:nvPicPr>
        <p:blipFill>
          <a:blip r:embed="rId2" cstate="print"/>
          <a:srcRect/>
          <a:stretch>
            <a:fillRect/>
          </a:stretch>
        </p:blipFill>
        <p:spPr bwMode="auto">
          <a:xfrm>
            <a:off x="0" y="0"/>
            <a:ext cx="9144000" cy="6857999"/>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080120"/>
          </a:xfrm>
        </p:spPr>
        <p:txBody>
          <a:bodyPr>
            <a:normAutofit/>
          </a:bodyPr>
          <a:lstStyle/>
          <a:p>
            <a:r>
              <a:rPr lang="en-US" dirty="0" smtClean="0"/>
              <a:t>   NORMAL              </a:t>
            </a:r>
            <a:r>
              <a:rPr lang="en-US" dirty="0" err="1" smtClean="0"/>
              <a:t>papilledema</a:t>
            </a:r>
            <a:endParaRPr lang="en-IN" dirty="0"/>
          </a:p>
        </p:txBody>
      </p:sp>
      <p:pic>
        <p:nvPicPr>
          <p:cNvPr id="10" name="Content Placeholder 9" descr="nomal fundus.jpg"/>
          <p:cNvPicPr>
            <a:picLocks noGrp="1" noChangeAspect="1"/>
          </p:cNvPicPr>
          <p:nvPr>
            <p:ph idx="1"/>
          </p:nvPr>
        </p:nvPicPr>
        <p:blipFill>
          <a:blip r:embed="rId2" cstate="print"/>
          <a:stretch>
            <a:fillRect/>
          </a:stretch>
        </p:blipFill>
        <p:spPr>
          <a:xfrm>
            <a:off x="611560" y="1340768"/>
            <a:ext cx="3888432" cy="5256584"/>
          </a:xfrm>
        </p:spPr>
      </p:pic>
      <p:pic>
        <p:nvPicPr>
          <p:cNvPr id="3077" name="Picture 5" descr="C:\Users\BHAGWATI SALGOTRA\Pictures\pepilodema.jpg"/>
          <p:cNvPicPr>
            <a:picLocks noChangeAspect="1" noChangeArrowheads="1"/>
          </p:cNvPicPr>
          <p:nvPr/>
        </p:nvPicPr>
        <p:blipFill>
          <a:blip r:embed="rId3" cstate="print"/>
          <a:srcRect/>
          <a:stretch>
            <a:fillRect/>
          </a:stretch>
        </p:blipFill>
        <p:spPr bwMode="auto">
          <a:xfrm>
            <a:off x="4716016" y="1340768"/>
            <a:ext cx="4176464" cy="5256584"/>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r>
              <a:rPr lang="en-US" dirty="0" smtClean="0"/>
              <a:t>BRAIN HERNIATION</a:t>
            </a:r>
            <a:endParaRPr lang="en-IN" dirty="0"/>
          </a:p>
        </p:txBody>
      </p:sp>
      <p:pic>
        <p:nvPicPr>
          <p:cNvPr id="7170" name="Picture 2" descr="C:\Users\BHAGWATI SALGOTRA\Pictures\brainherniation.jpg"/>
          <p:cNvPicPr>
            <a:picLocks noGrp="1" noChangeAspect="1" noChangeArrowheads="1"/>
          </p:cNvPicPr>
          <p:nvPr>
            <p:ph idx="1"/>
          </p:nvPr>
        </p:nvPicPr>
        <p:blipFill>
          <a:blip r:embed="rId2" cstate="print"/>
          <a:srcRect/>
          <a:stretch>
            <a:fillRect/>
          </a:stretch>
        </p:blipFill>
        <p:spPr bwMode="auto">
          <a:xfrm>
            <a:off x="467544" y="764704"/>
            <a:ext cx="8424936" cy="6093296"/>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normAutofit/>
          </a:bodyPr>
          <a:lstStyle/>
          <a:p>
            <a:r>
              <a:rPr lang="en-US" dirty="0" smtClean="0"/>
              <a:t>Physiology of ICP wave forms</a:t>
            </a:r>
            <a:endParaRPr lang="en-IN" dirty="0"/>
          </a:p>
        </p:txBody>
      </p:sp>
      <p:sp>
        <p:nvSpPr>
          <p:cNvPr id="3" name="Content Placeholder 2"/>
          <p:cNvSpPr>
            <a:spLocks noGrp="1"/>
          </p:cNvSpPr>
          <p:nvPr>
            <p:ph idx="1"/>
          </p:nvPr>
        </p:nvSpPr>
        <p:spPr>
          <a:xfrm>
            <a:off x="0" y="908720"/>
            <a:ext cx="5004048" cy="5949280"/>
          </a:xfrm>
        </p:spPr>
        <p:txBody>
          <a:bodyPr>
            <a:normAutofit/>
          </a:bodyPr>
          <a:lstStyle/>
          <a:p>
            <a:r>
              <a:rPr lang="en-IN" dirty="0" smtClean="0"/>
              <a:t>In 1965, Nils Lundberg et al. characterized ICP slow waves.</a:t>
            </a:r>
          </a:p>
          <a:p>
            <a:r>
              <a:rPr lang="en-IN" dirty="0" smtClean="0"/>
              <a:t>He did analysis of the ICP wave form in the time domain and described 3 wave forms A,B and C</a:t>
            </a:r>
          </a:p>
        </p:txBody>
      </p:sp>
      <p:pic>
        <p:nvPicPr>
          <p:cNvPr id="4098" name="Picture 2" descr="C:\Users\BHAGWATI SALGOTRA\Pictures\images (evd.jpg"/>
          <p:cNvPicPr>
            <a:picLocks noChangeAspect="1" noChangeArrowheads="1"/>
          </p:cNvPicPr>
          <p:nvPr/>
        </p:nvPicPr>
        <p:blipFill>
          <a:blip r:embed="rId2" cstate="print"/>
          <a:srcRect/>
          <a:stretch>
            <a:fillRect/>
          </a:stretch>
        </p:blipFill>
        <p:spPr bwMode="auto">
          <a:xfrm>
            <a:off x="4751512" y="1196752"/>
            <a:ext cx="4392488" cy="4752528"/>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pic>
        <p:nvPicPr>
          <p:cNvPr id="1026" name="Picture 2" descr="C:\Users\BHAGWATI SALGOTRA\Pictures\images c.jpg"/>
          <p:cNvPicPr>
            <a:picLocks noGrp="1" noChangeAspect="1" noChangeArrowheads="1"/>
          </p:cNvPicPr>
          <p:nvPr>
            <p:ph idx="1"/>
          </p:nvPr>
        </p:nvPicPr>
        <p:blipFill>
          <a:blip r:embed="rId2" cstate="print"/>
          <a:srcRect/>
          <a:stretch>
            <a:fillRect/>
          </a:stretch>
        </p:blipFill>
        <p:spPr bwMode="auto">
          <a:xfrm>
            <a:off x="0" y="0"/>
            <a:ext cx="5796136" cy="6858000"/>
          </a:xfrm>
          <a:prstGeom prst="rect">
            <a:avLst/>
          </a:prstGeom>
          <a:noFill/>
        </p:spPr>
      </p:pic>
      <p:pic>
        <p:nvPicPr>
          <p:cNvPr id="1027" name="Picture 3" descr="C:\Users\BHAGWATI SALGOTRA\Pictures\images (XY.jpg"/>
          <p:cNvPicPr>
            <a:picLocks noChangeAspect="1" noChangeArrowheads="1"/>
          </p:cNvPicPr>
          <p:nvPr/>
        </p:nvPicPr>
        <p:blipFill>
          <a:blip r:embed="rId3" cstate="print"/>
          <a:srcRect/>
          <a:stretch>
            <a:fillRect/>
          </a:stretch>
        </p:blipFill>
        <p:spPr bwMode="auto">
          <a:xfrm>
            <a:off x="5868144" y="404664"/>
            <a:ext cx="3275856" cy="5832648"/>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lstStyle/>
          <a:p>
            <a:r>
              <a:rPr lang="en-US" dirty="0" smtClean="0"/>
              <a:t>ICP wave forms</a:t>
            </a:r>
            <a:endParaRPr lang="en-IN" dirty="0"/>
          </a:p>
        </p:txBody>
      </p:sp>
      <p:pic>
        <p:nvPicPr>
          <p:cNvPr id="5122" name="Picture 2" descr="C:\Users\BHAGWATI SALGOTRA\Pictures\adc.jpg"/>
          <p:cNvPicPr>
            <a:picLocks noGrp="1" noChangeAspect="1" noChangeArrowheads="1"/>
          </p:cNvPicPr>
          <p:nvPr>
            <p:ph idx="1"/>
          </p:nvPr>
        </p:nvPicPr>
        <p:blipFill>
          <a:blip r:embed="rId2" cstate="print"/>
          <a:stretch>
            <a:fillRect/>
          </a:stretch>
        </p:blipFill>
        <p:spPr bwMode="auto">
          <a:xfrm>
            <a:off x="179512" y="980728"/>
            <a:ext cx="8964488" cy="5877272"/>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pic>
        <p:nvPicPr>
          <p:cNvPr id="1026" name="Picture 2" descr="C:\Users\BHAGWATI SALGOTRA\Pictures\images (A.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ICP WAVE FORMS</a:t>
            </a:r>
            <a:endParaRPr lang="en-IN" dirty="0"/>
          </a:p>
        </p:txBody>
      </p:sp>
      <p:sp>
        <p:nvSpPr>
          <p:cNvPr id="3" name="Content Placeholder 2"/>
          <p:cNvSpPr>
            <a:spLocks noGrp="1"/>
          </p:cNvSpPr>
          <p:nvPr>
            <p:ph idx="1"/>
          </p:nvPr>
        </p:nvSpPr>
        <p:spPr/>
        <p:txBody>
          <a:bodyPr>
            <a:normAutofit fontScale="92500" lnSpcReduction="10000"/>
          </a:bodyPr>
          <a:lstStyle/>
          <a:p>
            <a:r>
              <a:rPr lang="en-US" dirty="0" err="1" smtClean="0"/>
              <a:t>Lundbergs</a:t>
            </a:r>
            <a:r>
              <a:rPr lang="en-US" dirty="0" smtClean="0"/>
              <a:t> pressure wave A:  </a:t>
            </a:r>
            <a:r>
              <a:rPr lang="en-IN" dirty="0" smtClean="0"/>
              <a:t>“A” waves or “plateau” waves are steep increases in ICP from baseline to peaks of 50-80 mm Hg that persist for 5-20 min. These waves are always pathologic and may be associated with early signs of brain </a:t>
            </a:r>
            <a:r>
              <a:rPr lang="en-IN" dirty="0" err="1" smtClean="0"/>
              <a:t>herniation</a:t>
            </a:r>
            <a:r>
              <a:rPr lang="en-IN" dirty="0" smtClean="0"/>
              <a:t>, such as </a:t>
            </a:r>
            <a:r>
              <a:rPr lang="en-IN" dirty="0" err="1" smtClean="0"/>
              <a:t>bradycardia</a:t>
            </a:r>
            <a:r>
              <a:rPr lang="en-IN" dirty="0" smtClean="0"/>
              <a:t> and hypertension.</a:t>
            </a:r>
          </a:p>
          <a:p>
            <a:r>
              <a:rPr lang="en-IN" dirty="0" smtClean="0"/>
              <a:t> They occur in patients with intact </a:t>
            </a:r>
            <a:r>
              <a:rPr lang="en-IN" dirty="0" err="1" smtClean="0"/>
              <a:t>autoregulation</a:t>
            </a:r>
            <a:r>
              <a:rPr lang="en-IN" dirty="0" smtClean="0"/>
              <a:t> and reduced intracranial compliance and represent reflex, </a:t>
            </a:r>
            <a:r>
              <a:rPr lang="en-IN" dirty="0" err="1" smtClean="0"/>
              <a:t>phasic</a:t>
            </a:r>
            <a:r>
              <a:rPr lang="en-IN" dirty="0" smtClean="0"/>
              <a:t> vasodilatation in response to reduced cerebral </a:t>
            </a:r>
            <a:r>
              <a:rPr lang="en-IN" dirty="0" err="1" smtClean="0"/>
              <a:t>perfusion.The</a:t>
            </a:r>
            <a:r>
              <a:rPr lang="en-IN" dirty="0" smtClean="0"/>
              <a:t> development of plateau waves leads to a vicious cycle, with reductions in CPP predisposing to the development of more plateau waves, further reductions in CPP and irreversible cerebral ischemia.</a:t>
            </a:r>
            <a:endParaRPr lang="en-US" dirty="0" smtClean="0"/>
          </a:p>
          <a:p>
            <a:endParaRPr lang="en-US" dirty="0"/>
          </a:p>
          <a:p>
            <a:endParaRPr lang="en-US" dirty="0" smtClean="0"/>
          </a:p>
          <a:p>
            <a:pPr>
              <a:buNone/>
            </a:pPr>
            <a:endParaRPr lang="en-US" dirty="0" smtClean="0"/>
          </a:p>
          <a:p>
            <a:endParaRPr lang="en-US" dirty="0"/>
          </a:p>
          <a:p>
            <a:endParaRPr lang="en-US"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pic>
        <p:nvPicPr>
          <p:cNvPr id="2050" name="Picture 2" descr="C:\Users\BHAGWATI SALGOTRA\Pictures\images (B.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p:txBody>
          <a:bodyPr/>
          <a:lstStyle/>
          <a:p>
            <a:r>
              <a:rPr lang="en-US" dirty="0" err="1" smtClean="0"/>
              <a:t>Lundbergs</a:t>
            </a:r>
            <a:r>
              <a:rPr lang="en-US" dirty="0" smtClean="0"/>
              <a:t> wave B:</a:t>
            </a:r>
            <a:r>
              <a:rPr lang="en-IN" dirty="0" smtClean="0"/>
              <a:t>“B” waves are rhythmic oscillations occurring at 0.5-2 waves/min with peak ICP increasing to around 20-30 mm Hg above baseline. They are related to changes in vascular tone secondary to fluctuations in respiratory PaCO2 .</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CSF</a:t>
            </a:r>
            <a:endParaRPr lang="en-IN" dirty="0"/>
          </a:p>
        </p:txBody>
      </p:sp>
      <p:sp>
        <p:nvSpPr>
          <p:cNvPr id="3" name="Content Placeholder 2"/>
          <p:cNvSpPr>
            <a:spLocks noGrp="1"/>
          </p:cNvSpPr>
          <p:nvPr>
            <p:ph idx="1"/>
          </p:nvPr>
        </p:nvSpPr>
        <p:spPr/>
        <p:txBody>
          <a:bodyPr>
            <a:normAutofit/>
          </a:bodyPr>
          <a:lstStyle/>
          <a:p>
            <a:r>
              <a:rPr lang="en-US" dirty="0" err="1" smtClean="0"/>
              <a:t>Cerebro</a:t>
            </a:r>
            <a:r>
              <a:rPr lang="en-US" dirty="0" smtClean="0"/>
              <a:t> spinal fluid is the clear fluid present in the ventricles circulates through the subarachnoid spaces surrounding brain and spinal cord.</a:t>
            </a:r>
          </a:p>
          <a:p>
            <a:r>
              <a:rPr lang="en-US" dirty="0" smtClean="0"/>
              <a:t>Its  function is analogous to the lymphatic system.</a:t>
            </a:r>
          </a:p>
          <a:p>
            <a:endParaRPr lang="en-US" dirty="0" smtClean="0"/>
          </a:p>
          <a:p>
            <a:r>
              <a:rPr lang="en-US" dirty="0" smtClean="0"/>
              <a:t>CSF is produced mainly  by the choroid plexuses in the ventricles flows through the CSF spaces and is </a:t>
            </a:r>
            <a:r>
              <a:rPr lang="en-US" dirty="0" err="1" smtClean="0"/>
              <a:t>absorped</a:t>
            </a:r>
            <a:r>
              <a:rPr lang="en-US" dirty="0" smtClean="0"/>
              <a:t> through </a:t>
            </a:r>
            <a:r>
              <a:rPr lang="en-US" dirty="0" err="1" smtClean="0"/>
              <a:t>arachnoid</a:t>
            </a:r>
            <a:r>
              <a:rPr lang="en-US" dirty="0" smtClean="0"/>
              <a:t> granulations.</a:t>
            </a:r>
          </a:p>
          <a:p>
            <a:r>
              <a:rPr lang="en-US" dirty="0" smtClean="0"/>
              <a:t>Amount of CSF reflects a dynamic balance between production and absorption.</a:t>
            </a:r>
          </a:p>
          <a:p>
            <a:endParaRPr lang="en-US" dirty="0" smtClean="0"/>
          </a:p>
          <a:p>
            <a:endParaRPr lang="en-US"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p:txBody>
          <a:bodyPr/>
          <a:lstStyle/>
          <a:p>
            <a:r>
              <a:rPr lang="en-US" dirty="0" err="1" smtClean="0"/>
              <a:t>Lundbergs</a:t>
            </a:r>
            <a:r>
              <a:rPr lang="en-US" dirty="0" smtClean="0"/>
              <a:t> wave c:</a:t>
            </a:r>
            <a:r>
              <a:rPr lang="en-IN" dirty="0" smtClean="0"/>
              <a:t>“C” waves are oscillations occurring with a frequency of 4-8/min and are of much smaller amplitude than B waves, peaking at 20 mm Hg. They occur synchronously with ABP, reflect changes in systemic vasomotor tone, and are of no pathologic significance.</a:t>
            </a:r>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IN" dirty="0"/>
          </a:p>
        </p:txBody>
      </p:sp>
      <p:sp>
        <p:nvSpPr>
          <p:cNvPr id="3" name="Content Placeholder 2"/>
          <p:cNvSpPr>
            <a:spLocks noGrp="1"/>
          </p:cNvSpPr>
          <p:nvPr>
            <p:ph idx="1"/>
          </p:nvPr>
        </p:nvSpPr>
        <p:spPr/>
        <p:txBody>
          <a:bodyPr/>
          <a:lstStyle/>
          <a:p>
            <a:r>
              <a:rPr lang="en-US" dirty="0" smtClean="0"/>
              <a:t>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a:xfrm>
            <a:off x="457200" y="332656"/>
            <a:ext cx="8229600" cy="5793507"/>
          </a:xfrm>
        </p:spPr>
        <p:txBody>
          <a:bodyPr>
            <a:normAutofit/>
          </a:bodyPr>
          <a:lstStyle/>
          <a:p>
            <a:r>
              <a:rPr lang="en-US" dirty="0" smtClean="0"/>
              <a:t>Production of CSF:</a:t>
            </a:r>
          </a:p>
          <a:p>
            <a:r>
              <a:rPr lang="en-US" dirty="0" smtClean="0"/>
              <a:t> CSF is produced  mainly by the </a:t>
            </a:r>
            <a:r>
              <a:rPr lang="en-US" dirty="0" err="1" smtClean="0"/>
              <a:t>ependymal</a:t>
            </a:r>
            <a:r>
              <a:rPr lang="en-US" dirty="0" smtClean="0"/>
              <a:t> cells of choroid plexuses .a small amount is also produced by the </a:t>
            </a:r>
            <a:r>
              <a:rPr lang="en-US" dirty="0" err="1" smtClean="0"/>
              <a:t>ependymal</a:t>
            </a:r>
            <a:r>
              <a:rPr lang="en-US" dirty="0" smtClean="0"/>
              <a:t> lining of the ventricles.</a:t>
            </a:r>
          </a:p>
          <a:p>
            <a:r>
              <a:rPr lang="en-US" dirty="0" smtClean="0"/>
              <a:t>Production is by energy dependent secretion and </a:t>
            </a:r>
            <a:r>
              <a:rPr lang="en-US" dirty="0" err="1" smtClean="0"/>
              <a:t>ultrafiltration</a:t>
            </a:r>
            <a:r>
              <a:rPr lang="en-US" dirty="0" smtClean="0"/>
              <a:t>.</a:t>
            </a:r>
          </a:p>
          <a:p>
            <a:r>
              <a:rPr lang="en-US" dirty="0" smtClean="0"/>
              <a:t>Rate of production is 0.3ml/min. about 450ml/day</a:t>
            </a:r>
          </a:p>
          <a:p>
            <a:r>
              <a:rPr lang="en-US" dirty="0" smtClean="0"/>
              <a:t>Rate of formation of CSF is independent of intracranial pressure.</a:t>
            </a:r>
          </a:p>
          <a:p>
            <a:endParaRPr lang="en-US" dirty="0" smtClean="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a:xfrm>
            <a:off x="457200" y="0"/>
            <a:ext cx="3970784" cy="6858000"/>
          </a:xfrm>
        </p:spPr>
        <p:txBody>
          <a:bodyPr/>
          <a:lstStyle/>
          <a:p>
            <a:r>
              <a:rPr lang="en-US" dirty="0" smtClean="0"/>
              <a:t>Choroid plexuses consist of tuft of vessels invested by </a:t>
            </a:r>
            <a:r>
              <a:rPr lang="en-US" dirty="0" err="1" smtClean="0"/>
              <a:t>pia</a:t>
            </a:r>
            <a:r>
              <a:rPr lang="en-US" dirty="0" smtClean="0"/>
              <a:t> mater and covered by </a:t>
            </a:r>
            <a:r>
              <a:rPr lang="en-US" dirty="0" err="1" smtClean="0"/>
              <a:t>specialised</a:t>
            </a:r>
            <a:r>
              <a:rPr lang="en-US" dirty="0" smtClean="0"/>
              <a:t> </a:t>
            </a:r>
            <a:r>
              <a:rPr lang="en-US" dirty="0" err="1" smtClean="0"/>
              <a:t>ependymal</a:t>
            </a:r>
            <a:r>
              <a:rPr lang="en-US" dirty="0" smtClean="0"/>
              <a:t> cell </a:t>
            </a:r>
            <a:r>
              <a:rPr lang="en-US" dirty="0" err="1" smtClean="0"/>
              <a:t>i.e</a:t>
            </a:r>
            <a:r>
              <a:rPr lang="en-US" dirty="0" smtClean="0"/>
              <a:t> </a:t>
            </a:r>
            <a:r>
              <a:rPr lang="en-US" dirty="0" err="1" smtClean="0"/>
              <a:t>choroidal</a:t>
            </a:r>
            <a:r>
              <a:rPr lang="en-US" dirty="0" smtClean="0"/>
              <a:t> epithelium.</a:t>
            </a:r>
          </a:p>
          <a:p>
            <a:endParaRPr lang="en-IN" dirty="0"/>
          </a:p>
        </p:txBody>
      </p:sp>
      <p:pic>
        <p:nvPicPr>
          <p:cNvPr id="4098" name="Picture 2" descr="C:\Users\BHAGWATI SALGOTRA\Pictures\choroid.jpg"/>
          <p:cNvPicPr>
            <a:picLocks noChangeAspect="1" noChangeArrowheads="1"/>
          </p:cNvPicPr>
          <p:nvPr/>
        </p:nvPicPr>
        <p:blipFill>
          <a:blip r:embed="rId2" cstate="print"/>
          <a:srcRect/>
          <a:stretch>
            <a:fillRect/>
          </a:stretch>
        </p:blipFill>
        <p:spPr bwMode="auto">
          <a:xfrm>
            <a:off x="4211960" y="0"/>
            <a:ext cx="4932040" cy="6858000"/>
          </a:xfrm>
          <a:prstGeom prst="rect">
            <a:avLst/>
          </a:prstGeom>
          <a:noFill/>
        </p:spPr>
      </p:pic>
      <p:pic>
        <p:nvPicPr>
          <p:cNvPr id="1026" name="Picture 2" descr="C:\Users\BHAGWATI SALGOTRA\Pictures\ependymal cells.jpg"/>
          <p:cNvPicPr>
            <a:picLocks noChangeAspect="1" noChangeArrowheads="1"/>
          </p:cNvPicPr>
          <p:nvPr/>
        </p:nvPicPr>
        <p:blipFill>
          <a:blip r:embed="rId3" cstate="print"/>
          <a:srcRect/>
          <a:stretch>
            <a:fillRect/>
          </a:stretch>
        </p:blipFill>
        <p:spPr bwMode="auto">
          <a:xfrm>
            <a:off x="0" y="2852936"/>
            <a:ext cx="4139952" cy="400506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pic>
        <p:nvPicPr>
          <p:cNvPr id="3074" name="Picture 2" descr="C:\Users\BHAGWATI SALGOTRA\Pictures\brain-ventricles.gif"/>
          <p:cNvPicPr>
            <a:picLocks noGrp="1" noChangeAspect="1" noChangeArrowheads="1"/>
          </p:cNvPicPr>
          <p:nvPr>
            <p:ph idx="1"/>
          </p:nvPr>
        </p:nvPicPr>
        <p:blipFill>
          <a:blip r:embed="rId2" cstate="print"/>
          <a:srcRect/>
          <a:stretch>
            <a:fillRect/>
          </a:stretch>
        </p:blipFill>
        <p:spPr bwMode="auto">
          <a:xfrm>
            <a:off x="0" y="0"/>
            <a:ext cx="9143999" cy="6858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p:txBody>
          <a:bodyPr>
            <a:normAutofit/>
          </a:bodyPr>
          <a:lstStyle/>
          <a:p>
            <a:r>
              <a:rPr lang="en-US" dirty="0" smtClean="0"/>
              <a:t>Absorption of CSF :</a:t>
            </a:r>
          </a:p>
          <a:p>
            <a:r>
              <a:rPr lang="en-US" dirty="0" smtClean="0"/>
              <a:t>The principle site of CSF drainage is into the </a:t>
            </a:r>
            <a:r>
              <a:rPr lang="en-US" dirty="0" err="1" smtClean="0"/>
              <a:t>dural</a:t>
            </a:r>
            <a:r>
              <a:rPr lang="en-US" dirty="0" smtClean="0"/>
              <a:t> venous system through the </a:t>
            </a:r>
            <a:r>
              <a:rPr lang="en-US" dirty="0" err="1" smtClean="0"/>
              <a:t>arachnoid</a:t>
            </a:r>
            <a:r>
              <a:rPr lang="en-US" dirty="0" smtClean="0"/>
              <a:t> granulations.</a:t>
            </a:r>
          </a:p>
          <a:p>
            <a:r>
              <a:rPr lang="en-US" dirty="0" err="1" smtClean="0"/>
              <a:t>Invagination</a:t>
            </a:r>
            <a:r>
              <a:rPr lang="en-US" dirty="0" smtClean="0"/>
              <a:t> of </a:t>
            </a:r>
            <a:r>
              <a:rPr lang="en-US" dirty="0" err="1" smtClean="0"/>
              <a:t>arachnoid</a:t>
            </a:r>
            <a:r>
              <a:rPr lang="en-US" dirty="0" smtClean="0"/>
              <a:t> membrane protrude into the lumen of </a:t>
            </a:r>
            <a:r>
              <a:rPr lang="en-US" dirty="0" err="1" smtClean="0"/>
              <a:t>dural</a:t>
            </a:r>
            <a:r>
              <a:rPr lang="en-US" dirty="0" smtClean="0"/>
              <a:t> sinuses and </a:t>
            </a:r>
            <a:r>
              <a:rPr lang="en-US" dirty="0" err="1" smtClean="0"/>
              <a:t>froms</a:t>
            </a:r>
            <a:r>
              <a:rPr lang="en-US" dirty="0" smtClean="0"/>
              <a:t> the </a:t>
            </a:r>
            <a:r>
              <a:rPr lang="en-US" dirty="0" err="1" smtClean="0"/>
              <a:t>arachnoid</a:t>
            </a:r>
            <a:r>
              <a:rPr lang="en-US" dirty="0" smtClean="0"/>
              <a:t> granulations.</a:t>
            </a:r>
          </a:p>
          <a:p>
            <a:r>
              <a:rPr lang="en-US" dirty="0" smtClean="0"/>
              <a:t>This forms a </a:t>
            </a:r>
            <a:r>
              <a:rPr lang="en-US" dirty="0" err="1" smtClean="0"/>
              <a:t>valvular</a:t>
            </a:r>
            <a:r>
              <a:rPr lang="en-US" dirty="0" smtClean="0"/>
              <a:t> connection between </a:t>
            </a:r>
            <a:r>
              <a:rPr lang="en-US" dirty="0" err="1" smtClean="0"/>
              <a:t>arachnoid</a:t>
            </a:r>
            <a:r>
              <a:rPr lang="en-US" dirty="0" smtClean="0"/>
              <a:t> space and </a:t>
            </a:r>
            <a:r>
              <a:rPr lang="en-US" dirty="0" err="1" smtClean="0"/>
              <a:t>dural</a:t>
            </a:r>
            <a:r>
              <a:rPr lang="en-US" dirty="0" smtClean="0"/>
              <a:t> sinuses.</a:t>
            </a:r>
          </a:p>
          <a:p>
            <a:r>
              <a:rPr lang="en-US" dirty="0" smtClean="0"/>
              <a:t>The flow is unidirectional .</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pic>
        <p:nvPicPr>
          <p:cNvPr id="4" name="Picture 5" descr="figure5-15"/>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857</TotalTime>
  <Words>1632</Words>
  <Application>Microsoft Office PowerPoint</Application>
  <PresentationFormat>On-screen Show (4:3)</PresentationFormat>
  <Paragraphs>205</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Flow</vt:lpstr>
      <vt:lpstr>PHYSIOLOGY OF CSF and raised ICP</vt:lpstr>
      <vt:lpstr>HISTORY</vt:lpstr>
      <vt:lpstr> </vt:lpstr>
      <vt:lpstr>CSF</vt:lpstr>
      <vt:lpstr> </vt:lpstr>
      <vt:lpstr> </vt:lpstr>
      <vt:lpstr> </vt:lpstr>
      <vt:lpstr> </vt:lpstr>
      <vt:lpstr> </vt:lpstr>
      <vt:lpstr> </vt:lpstr>
      <vt:lpstr> </vt:lpstr>
      <vt:lpstr> </vt:lpstr>
      <vt:lpstr>FUNCTION OF  CSF</vt:lpstr>
      <vt:lpstr>Physiology of raised intracranial pressure</vt:lpstr>
      <vt:lpstr>MONRO-KELLIE DOCTRINE</vt:lpstr>
      <vt:lpstr>contents</vt:lpstr>
      <vt:lpstr> </vt:lpstr>
      <vt:lpstr> </vt:lpstr>
      <vt:lpstr>Autoregulation  and cerebral perfusion</vt:lpstr>
      <vt:lpstr> </vt:lpstr>
      <vt:lpstr>INTRACRANIAL PRESSURE –VOLUME RELATION</vt:lpstr>
      <vt:lpstr> </vt:lpstr>
      <vt:lpstr>Pressure volume index</vt:lpstr>
      <vt:lpstr>PVI:Presure-volume index</vt:lpstr>
      <vt:lpstr> </vt:lpstr>
      <vt:lpstr>CAUSES OF RAISED ICT</vt:lpstr>
      <vt:lpstr>Signs and symptoms of raised ICT</vt:lpstr>
      <vt:lpstr>Raised ICT in infants</vt:lpstr>
      <vt:lpstr>Respiratory changes in raised ICT</vt:lpstr>
      <vt:lpstr> </vt:lpstr>
      <vt:lpstr>   NORMAL              papilledema</vt:lpstr>
      <vt:lpstr>BRAIN HERNIATION</vt:lpstr>
      <vt:lpstr>Physiology of ICP wave forms</vt:lpstr>
      <vt:lpstr> </vt:lpstr>
      <vt:lpstr>ICP wave forms</vt:lpstr>
      <vt:lpstr> </vt:lpstr>
      <vt:lpstr>ICP WAVE FORMS</vt:lpstr>
      <vt:lpstr> </vt:lpstr>
      <vt:lpstr> </vt:lpstr>
      <vt:lpstr>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PHYSIOLOGY OF CSF</dc:title>
  <dc:creator>BHAGWATI SALGOTRA</dc:creator>
  <cp:lastModifiedBy>Sony</cp:lastModifiedBy>
  <cp:revision>139</cp:revision>
  <dcterms:created xsi:type="dcterms:W3CDTF">2011-03-23T13:50:06Z</dcterms:created>
  <dcterms:modified xsi:type="dcterms:W3CDTF">2020-08-18T17:55:29Z</dcterms:modified>
</cp:coreProperties>
</file>