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396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heavy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heavy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heavy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33172" y="236220"/>
            <a:ext cx="11725656" cy="63855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21147" y="307035"/>
            <a:ext cx="1949704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 u="heavy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7364" y="1799971"/>
            <a:ext cx="11177270" cy="3660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na.org/Portals/0/Skins/NSNA/pdf/Imprint_AprMay05_btnMancino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304800"/>
            <a:ext cx="11714988" cy="6307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75" y="265175"/>
            <a:ext cx="11675364" cy="6321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C</a:t>
            </a:r>
            <a:r>
              <a:rPr spc="125" dirty="0"/>
              <a:t>O</a:t>
            </a:r>
            <a:r>
              <a:rPr spc="135" dirty="0"/>
              <a:t>N</a:t>
            </a:r>
            <a:r>
              <a:rPr spc="-994" dirty="0"/>
              <a:t>T</a:t>
            </a:r>
            <a:r>
              <a:rPr spc="-595" dirty="0"/>
              <a:t>..</a:t>
            </a:r>
          </a:p>
        </p:txBody>
      </p:sp>
      <p:sp>
        <p:nvSpPr>
          <p:cNvPr id="3" name="object 3"/>
          <p:cNvSpPr/>
          <p:nvPr/>
        </p:nvSpPr>
        <p:spPr>
          <a:xfrm>
            <a:off x="225552" y="1258824"/>
            <a:ext cx="11755120" cy="5354320"/>
          </a:xfrm>
          <a:custGeom>
            <a:avLst/>
            <a:gdLst/>
            <a:ahLst/>
            <a:cxnLst/>
            <a:rect l="l" t="t" r="r" b="b"/>
            <a:pathLst>
              <a:path w="11755120" h="5354320">
                <a:moveTo>
                  <a:pt x="11754612" y="0"/>
                </a:moveTo>
                <a:lnTo>
                  <a:pt x="0" y="0"/>
                </a:lnTo>
                <a:lnTo>
                  <a:pt x="0" y="5353812"/>
                </a:lnTo>
                <a:lnTo>
                  <a:pt x="11754612" y="5353812"/>
                </a:lnTo>
                <a:lnTo>
                  <a:pt x="11754612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3987" y="1281811"/>
            <a:ext cx="11421110" cy="4209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95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800" spc="-125" dirty="0">
                <a:solidFill>
                  <a:srgbClr val="2F5250"/>
                </a:solidFill>
                <a:latin typeface="Verdana"/>
                <a:cs typeface="Verdana"/>
              </a:rPr>
              <a:t>Following </a:t>
            </a:r>
            <a:r>
              <a:rPr sz="2800" spc="-170" dirty="0">
                <a:solidFill>
                  <a:srgbClr val="2F5250"/>
                </a:solidFill>
                <a:latin typeface="Verdana"/>
                <a:cs typeface="Verdana"/>
              </a:rPr>
              <a:t>the </a:t>
            </a:r>
            <a:r>
              <a:rPr sz="2800" spc="-175" dirty="0">
                <a:solidFill>
                  <a:srgbClr val="2F5250"/>
                </a:solidFill>
                <a:latin typeface="Verdana"/>
                <a:cs typeface="Verdana"/>
              </a:rPr>
              <a:t>Protestant Reformation, </a:t>
            </a:r>
            <a:r>
              <a:rPr sz="2800" spc="-185" dirty="0">
                <a:solidFill>
                  <a:srgbClr val="2F5250"/>
                </a:solidFill>
                <a:latin typeface="Verdana"/>
                <a:cs typeface="Verdana"/>
              </a:rPr>
              <a:t>monasteries </a:t>
            </a:r>
            <a:r>
              <a:rPr sz="2800" spc="-135" dirty="0">
                <a:solidFill>
                  <a:srgbClr val="2F5250"/>
                </a:solidFill>
                <a:latin typeface="Verdana"/>
                <a:cs typeface="Verdana"/>
              </a:rPr>
              <a:t>and </a:t>
            </a:r>
            <a:r>
              <a:rPr sz="2800" spc="-175" dirty="0">
                <a:solidFill>
                  <a:srgbClr val="2F5250"/>
                </a:solidFill>
                <a:latin typeface="Verdana"/>
                <a:cs typeface="Verdana"/>
              </a:rPr>
              <a:t>convents </a:t>
            </a:r>
            <a:r>
              <a:rPr sz="2800" spc="-200" dirty="0">
                <a:solidFill>
                  <a:srgbClr val="2F5250"/>
                </a:solidFill>
                <a:latin typeface="Verdana"/>
                <a:cs typeface="Verdana"/>
              </a:rPr>
              <a:t>were  </a:t>
            </a:r>
            <a:r>
              <a:rPr sz="2800" spc="-165" dirty="0">
                <a:solidFill>
                  <a:srgbClr val="2F5250"/>
                </a:solidFill>
                <a:latin typeface="Verdana"/>
                <a:cs typeface="Verdana"/>
              </a:rPr>
              <a:t>closed, </a:t>
            </a:r>
            <a:r>
              <a:rPr sz="2800" spc="-135" dirty="0">
                <a:solidFill>
                  <a:srgbClr val="2F5250"/>
                </a:solidFill>
                <a:latin typeface="Verdana"/>
                <a:cs typeface="Verdana"/>
              </a:rPr>
              <a:t>and </a:t>
            </a:r>
            <a:r>
              <a:rPr sz="2800" spc="-170" dirty="0">
                <a:solidFill>
                  <a:srgbClr val="2F5250"/>
                </a:solidFill>
                <a:latin typeface="Verdana"/>
                <a:cs typeface="Verdana"/>
              </a:rPr>
              <a:t>the lands </a:t>
            </a:r>
            <a:r>
              <a:rPr sz="2800" spc="-200" dirty="0">
                <a:solidFill>
                  <a:srgbClr val="2F5250"/>
                </a:solidFill>
                <a:latin typeface="Verdana"/>
                <a:cs typeface="Verdana"/>
              </a:rPr>
              <a:t>were </a:t>
            </a:r>
            <a:r>
              <a:rPr sz="2800" spc="-175" dirty="0">
                <a:solidFill>
                  <a:srgbClr val="2F5250"/>
                </a:solidFill>
                <a:latin typeface="Verdana"/>
                <a:cs typeface="Verdana"/>
              </a:rPr>
              <a:t>seized. </a:t>
            </a:r>
            <a:r>
              <a:rPr sz="2800" spc="-150" dirty="0">
                <a:solidFill>
                  <a:srgbClr val="2F5250"/>
                </a:solidFill>
                <a:latin typeface="Verdana"/>
                <a:cs typeface="Verdana"/>
              </a:rPr>
              <a:t>“Common” </a:t>
            </a:r>
            <a:r>
              <a:rPr sz="2800" spc="-160" dirty="0">
                <a:solidFill>
                  <a:srgbClr val="2F5250"/>
                </a:solidFill>
                <a:latin typeface="Verdana"/>
                <a:cs typeface="Verdana"/>
              </a:rPr>
              <a:t>women </a:t>
            </a:r>
            <a:r>
              <a:rPr sz="2800" spc="-140" dirty="0">
                <a:solidFill>
                  <a:srgbClr val="2F5250"/>
                </a:solidFill>
                <a:latin typeface="Verdana"/>
                <a:cs typeface="Verdana"/>
              </a:rPr>
              <a:t>who </a:t>
            </a:r>
            <a:r>
              <a:rPr sz="2800" spc="-200" dirty="0">
                <a:solidFill>
                  <a:srgbClr val="2F5250"/>
                </a:solidFill>
                <a:latin typeface="Verdana"/>
                <a:cs typeface="Verdana"/>
              </a:rPr>
              <a:t>were </a:t>
            </a:r>
            <a:r>
              <a:rPr sz="2800" spc="-75" dirty="0">
                <a:solidFill>
                  <a:srgbClr val="2F5250"/>
                </a:solidFill>
                <a:latin typeface="Verdana"/>
                <a:cs typeface="Verdana"/>
              </a:rPr>
              <a:t>too  </a:t>
            </a:r>
            <a:r>
              <a:rPr sz="2800" spc="-70" dirty="0">
                <a:solidFill>
                  <a:srgbClr val="2F5250"/>
                </a:solidFill>
                <a:latin typeface="Verdana"/>
                <a:cs typeface="Verdana"/>
              </a:rPr>
              <a:t>old </a:t>
            </a:r>
            <a:r>
              <a:rPr sz="2800" spc="-105" dirty="0">
                <a:solidFill>
                  <a:srgbClr val="2F5250"/>
                </a:solidFill>
                <a:latin typeface="Verdana"/>
                <a:cs typeface="Verdana"/>
              </a:rPr>
              <a:t>or </a:t>
            </a:r>
            <a:r>
              <a:rPr sz="2800" spc="-150" dirty="0">
                <a:solidFill>
                  <a:srgbClr val="2F5250"/>
                </a:solidFill>
                <a:latin typeface="Verdana"/>
                <a:cs typeface="Verdana"/>
              </a:rPr>
              <a:t>ill </a:t>
            </a:r>
            <a:r>
              <a:rPr sz="2800" spc="-110" dirty="0">
                <a:solidFill>
                  <a:srgbClr val="2F5250"/>
                </a:solidFill>
                <a:latin typeface="Verdana"/>
                <a:cs typeface="Verdana"/>
              </a:rPr>
              <a:t>to </a:t>
            </a:r>
            <a:r>
              <a:rPr sz="2800" spc="-130" dirty="0">
                <a:solidFill>
                  <a:srgbClr val="2F5250"/>
                </a:solidFill>
                <a:latin typeface="Verdana"/>
                <a:cs typeface="Verdana"/>
              </a:rPr>
              <a:t>find </a:t>
            </a:r>
            <a:r>
              <a:rPr sz="2800" spc="-145" dirty="0">
                <a:solidFill>
                  <a:srgbClr val="2F5250"/>
                </a:solidFill>
                <a:latin typeface="Verdana"/>
                <a:cs typeface="Verdana"/>
              </a:rPr>
              <a:t>other </a:t>
            </a:r>
            <a:r>
              <a:rPr sz="2800" spc="-175" dirty="0">
                <a:solidFill>
                  <a:srgbClr val="2F5250"/>
                </a:solidFill>
                <a:latin typeface="Verdana"/>
                <a:cs typeface="Verdana"/>
              </a:rPr>
              <a:t>jobs </a:t>
            </a:r>
            <a:r>
              <a:rPr sz="2800" spc="-170" dirty="0">
                <a:solidFill>
                  <a:srgbClr val="2F5250"/>
                </a:solidFill>
                <a:latin typeface="Verdana"/>
                <a:cs typeface="Verdana"/>
              </a:rPr>
              <a:t>started </a:t>
            </a:r>
            <a:r>
              <a:rPr sz="2800" spc="-150" dirty="0">
                <a:solidFill>
                  <a:srgbClr val="2F5250"/>
                </a:solidFill>
                <a:latin typeface="Verdana"/>
                <a:cs typeface="Verdana"/>
              </a:rPr>
              <a:t>caring </a:t>
            </a:r>
            <a:r>
              <a:rPr sz="2800" spc="-120" dirty="0">
                <a:solidFill>
                  <a:srgbClr val="2F5250"/>
                </a:solidFill>
                <a:latin typeface="Verdana"/>
                <a:cs typeface="Verdana"/>
              </a:rPr>
              <a:t>for </a:t>
            </a:r>
            <a:r>
              <a:rPr sz="2800" spc="-170" dirty="0">
                <a:solidFill>
                  <a:srgbClr val="2F5250"/>
                </a:solidFill>
                <a:latin typeface="Verdana"/>
                <a:cs typeface="Verdana"/>
              </a:rPr>
              <a:t>the</a:t>
            </a:r>
            <a:r>
              <a:rPr sz="2800" spc="-280" dirty="0">
                <a:solidFill>
                  <a:srgbClr val="2F5250"/>
                </a:solidFill>
                <a:latin typeface="Verdana"/>
                <a:cs typeface="Verdana"/>
              </a:rPr>
              <a:t> </a:t>
            </a:r>
            <a:r>
              <a:rPr sz="2800" spc="-250" dirty="0">
                <a:solidFill>
                  <a:srgbClr val="2F5250"/>
                </a:solidFill>
                <a:latin typeface="Verdana"/>
                <a:cs typeface="Verdana"/>
              </a:rPr>
              <a:t>sick.</a:t>
            </a:r>
            <a:endParaRPr sz="2800">
              <a:latin typeface="Verdana"/>
              <a:cs typeface="Verdana"/>
            </a:endParaRPr>
          </a:p>
          <a:p>
            <a:pPr marL="194945" marR="95885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300355" algn="l"/>
                <a:tab pos="300990" algn="l"/>
              </a:tabLst>
            </a:pPr>
            <a:r>
              <a:rPr dirty="0"/>
              <a:t>	</a:t>
            </a:r>
            <a:r>
              <a:rPr sz="2800" spc="-114" dirty="0">
                <a:solidFill>
                  <a:srgbClr val="2F5250"/>
                </a:solidFill>
                <a:latin typeface="Verdana"/>
                <a:cs typeface="Verdana"/>
              </a:rPr>
              <a:t>Although </a:t>
            </a:r>
            <a:r>
              <a:rPr sz="2800" spc="-185" dirty="0">
                <a:solidFill>
                  <a:srgbClr val="2F5250"/>
                </a:solidFill>
                <a:latin typeface="Verdana"/>
                <a:cs typeface="Verdana"/>
              </a:rPr>
              <a:t>there </a:t>
            </a:r>
            <a:r>
              <a:rPr sz="2800" spc="-200" dirty="0">
                <a:solidFill>
                  <a:srgbClr val="2F5250"/>
                </a:solidFill>
                <a:latin typeface="Verdana"/>
                <a:cs typeface="Verdana"/>
              </a:rPr>
              <a:t>were </a:t>
            </a:r>
            <a:r>
              <a:rPr sz="2800" spc="-190" dirty="0">
                <a:solidFill>
                  <a:srgbClr val="2F5250"/>
                </a:solidFill>
                <a:latin typeface="Verdana"/>
                <a:cs typeface="Verdana"/>
              </a:rPr>
              <a:t>a </a:t>
            </a:r>
            <a:r>
              <a:rPr sz="2800" spc="-180" dirty="0">
                <a:solidFill>
                  <a:srgbClr val="2F5250"/>
                </a:solidFill>
                <a:latin typeface="Verdana"/>
                <a:cs typeface="Verdana"/>
              </a:rPr>
              <a:t>few </a:t>
            </a:r>
            <a:r>
              <a:rPr sz="2800" spc="-170" dirty="0">
                <a:solidFill>
                  <a:srgbClr val="2F5250"/>
                </a:solidFill>
                <a:latin typeface="Verdana"/>
                <a:cs typeface="Verdana"/>
              </a:rPr>
              <a:t>hospitals </a:t>
            </a:r>
            <a:r>
              <a:rPr sz="2800" spc="-155" dirty="0">
                <a:solidFill>
                  <a:srgbClr val="2F5250"/>
                </a:solidFill>
                <a:latin typeface="Verdana"/>
                <a:cs typeface="Verdana"/>
              </a:rPr>
              <a:t>in </a:t>
            </a:r>
            <a:r>
              <a:rPr sz="2800" spc="-170" dirty="0">
                <a:solidFill>
                  <a:srgbClr val="2F5250"/>
                </a:solidFill>
                <a:latin typeface="Verdana"/>
                <a:cs typeface="Verdana"/>
              </a:rPr>
              <a:t>Protestant </a:t>
            </a:r>
            <a:r>
              <a:rPr sz="2800" spc="-180" dirty="0">
                <a:solidFill>
                  <a:srgbClr val="2F5250"/>
                </a:solidFill>
                <a:latin typeface="Verdana"/>
                <a:cs typeface="Verdana"/>
              </a:rPr>
              <a:t>Europe, </a:t>
            </a:r>
            <a:r>
              <a:rPr sz="2800" spc="-185" dirty="0">
                <a:solidFill>
                  <a:srgbClr val="2F5250"/>
                </a:solidFill>
                <a:latin typeface="Verdana"/>
                <a:cs typeface="Verdana"/>
              </a:rPr>
              <a:t>there </a:t>
            </a:r>
            <a:r>
              <a:rPr sz="2800" spc="-200" dirty="0">
                <a:solidFill>
                  <a:srgbClr val="2F5250"/>
                </a:solidFill>
                <a:latin typeface="Verdana"/>
                <a:cs typeface="Verdana"/>
              </a:rPr>
              <a:t>were  </a:t>
            </a:r>
            <a:r>
              <a:rPr sz="2800" spc="-85" dirty="0">
                <a:solidFill>
                  <a:srgbClr val="2F5250"/>
                </a:solidFill>
                <a:latin typeface="Verdana"/>
                <a:cs typeface="Verdana"/>
              </a:rPr>
              <a:t>no </a:t>
            </a:r>
            <a:r>
              <a:rPr sz="2800" spc="-170" dirty="0">
                <a:solidFill>
                  <a:srgbClr val="2F5250"/>
                </a:solidFill>
                <a:latin typeface="Verdana"/>
                <a:cs typeface="Verdana"/>
              </a:rPr>
              <a:t>regular </a:t>
            </a:r>
            <a:r>
              <a:rPr sz="2800" spc="-245" dirty="0">
                <a:solidFill>
                  <a:srgbClr val="2F5250"/>
                </a:solidFill>
                <a:latin typeface="Verdana"/>
                <a:cs typeface="Verdana"/>
              </a:rPr>
              <a:t>system </a:t>
            </a:r>
            <a:r>
              <a:rPr sz="2800" spc="-125" dirty="0">
                <a:solidFill>
                  <a:srgbClr val="2F5250"/>
                </a:solidFill>
                <a:latin typeface="Verdana"/>
                <a:cs typeface="Verdana"/>
              </a:rPr>
              <a:t>of</a:t>
            </a:r>
            <a:r>
              <a:rPr sz="2800" spc="-80" dirty="0">
                <a:solidFill>
                  <a:srgbClr val="2F5250"/>
                </a:solidFill>
                <a:latin typeface="Verdana"/>
                <a:cs typeface="Verdana"/>
              </a:rPr>
              <a:t> </a:t>
            </a:r>
            <a:r>
              <a:rPr sz="2800" spc="-190" dirty="0">
                <a:solidFill>
                  <a:srgbClr val="2F5250"/>
                </a:solidFill>
                <a:latin typeface="Verdana"/>
                <a:cs typeface="Verdana"/>
              </a:rPr>
              <a:t>nursing.</a:t>
            </a:r>
            <a:endParaRPr sz="2800">
              <a:latin typeface="Verdana"/>
              <a:cs typeface="Verdana"/>
            </a:endParaRPr>
          </a:p>
          <a:p>
            <a:pPr marL="194945" marR="231140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300355" algn="l"/>
                <a:tab pos="300990" algn="l"/>
              </a:tabLst>
            </a:pPr>
            <a:r>
              <a:rPr dirty="0"/>
              <a:t>	</a:t>
            </a:r>
            <a:r>
              <a:rPr sz="2800" spc="-180" dirty="0">
                <a:solidFill>
                  <a:srgbClr val="2F5250"/>
                </a:solidFill>
                <a:latin typeface="Verdana"/>
                <a:cs typeface="Verdana"/>
              </a:rPr>
              <a:t>Female </a:t>
            </a:r>
            <a:r>
              <a:rPr sz="2800" spc="-160" dirty="0">
                <a:solidFill>
                  <a:srgbClr val="2F5250"/>
                </a:solidFill>
                <a:latin typeface="Verdana"/>
                <a:cs typeface="Verdana"/>
              </a:rPr>
              <a:t>practitioners cared </a:t>
            </a:r>
            <a:r>
              <a:rPr sz="2800" spc="-120" dirty="0">
                <a:solidFill>
                  <a:srgbClr val="2F5250"/>
                </a:solidFill>
                <a:latin typeface="Verdana"/>
                <a:cs typeface="Verdana"/>
              </a:rPr>
              <a:t>for </a:t>
            </a:r>
            <a:r>
              <a:rPr sz="2800" spc="-135" dirty="0">
                <a:solidFill>
                  <a:srgbClr val="2F5250"/>
                </a:solidFill>
                <a:latin typeface="Verdana"/>
                <a:cs typeface="Verdana"/>
              </a:rPr>
              <a:t>neighbours and </a:t>
            </a:r>
            <a:r>
              <a:rPr sz="2800" spc="-254" dirty="0">
                <a:solidFill>
                  <a:srgbClr val="2F5250"/>
                </a:solidFill>
                <a:latin typeface="Verdana"/>
                <a:cs typeface="Verdana"/>
              </a:rPr>
              <a:t>family, </a:t>
            </a:r>
            <a:r>
              <a:rPr sz="2800" spc="-140" dirty="0">
                <a:solidFill>
                  <a:srgbClr val="2F5250"/>
                </a:solidFill>
                <a:latin typeface="Verdana"/>
                <a:cs typeface="Verdana"/>
              </a:rPr>
              <a:t>but </a:t>
            </a:r>
            <a:r>
              <a:rPr sz="2800" spc="-170" dirty="0">
                <a:solidFill>
                  <a:srgbClr val="2F5250"/>
                </a:solidFill>
                <a:latin typeface="Verdana"/>
                <a:cs typeface="Verdana"/>
              </a:rPr>
              <a:t>their </a:t>
            </a:r>
            <a:r>
              <a:rPr sz="2800" spc="-195" dirty="0">
                <a:solidFill>
                  <a:srgbClr val="2F5250"/>
                </a:solidFill>
                <a:latin typeface="Verdana"/>
                <a:cs typeface="Verdana"/>
              </a:rPr>
              <a:t>work  </a:t>
            </a:r>
            <a:r>
              <a:rPr sz="2800" spc="-245" dirty="0">
                <a:solidFill>
                  <a:srgbClr val="2F5250"/>
                </a:solidFill>
                <a:latin typeface="Verdana"/>
                <a:cs typeface="Verdana"/>
              </a:rPr>
              <a:t>was </a:t>
            </a:r>
            <a:r>
              <a:rPr sz="2800" spc="-130" dirty="0">
                <a:solidFill>
                  <a:srgbClr val="2F5250"/>
                </a:solidFill>
                <a:latin typeface="Verdana"/>
                <a:cs typeface="Verdana"/>
              </a:rPr>
              <a:t>unpaid </a:t>
            </a:r>
            <a:r>
              <a:rPr sz="2800" spc="-135" dirty="0">
                <a:solidFill>
                  <a:srgbClr val="2F5250"/>
                </a:solidFill>
                <a:latin typeface="Verdana"/>
                <a:cs typeface="Verdana"/>
              </a:rPr>
              <a:t>and</a:t>
            </a:r>
            <a:r>
              <a:rPr sz="2800" spc="-50" dirty="0">
                <a:solidFill>
                  <a:srgbClr val="2F5250"/>
                </a:solidFill>
                <a:latin typeface="Verdana"/>
                <a:cs typeface="Verdana"/>
              </a:rPr>
              <a:t> </a:t>
            </a:r>
            <a:r>
              <a:rPr sz="2800" spc="-145" dirty="0">
                <a:solidFill>
                  <a:srgbClr val="2F5250"/>
                </a:solidFill>
                <a:latin typeface="Verdana"/>
                <a:cs typeface="Verdana"/>
              </a:rPr>
              <a:t>unrecognized.</a:t>
            </a:r>
            <a:endParaRPr sz="2800">
              <a:latin typeface="Verdana"/>
              <a:cs typeface="Verdana"/>
            </a:endParaRPr>
          </a:p>
          <a:p>
            <a:pPr marL="194945" marR="617855" indent="-182880">
              <a:lnSpc>
                <a:spcPct val="100000"/>
              </a:lnSpc>
              <a:spcBef>
                <a:spcPts val="905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800" spc="-330" dirty="0">
                <a:solidFill>
                  <a:srgbClr val="2F5250"/>
                </a:solidFill>
                <a:latin typeface="Verdana"/>
                <a:cs typeface="Verdana"/>
              </a:rPr>
              <a:t>In </a:t>
            </a:r>
            <a:r>
              <a:rPr sz="2800" spc="-135" dirty="0">
                <a:solidFill>
                  <a:srgbClr val="2F5250"/>
                </a:solidFill>
                <a:latin typeface="Verdana"/>
                <a:cs typeface="Verdana"/>
              </a:rPr>
              <a:t>Catholic </a:t>
            </a:r>
            <a:r>
              <a:rPr sz="2800" spc="-240" dirty="0">
                <a:solidFill>
                  <a:srgbClr val="2F5250"/>
                </a:solidFill>
                <a:latin typeface="Verdana"/>
                <a:cs typeface="Verdana"/>
              </a:rPr>
              <a:t>areas, however, </a:t>
            </a:r>
            <a:r>
              <a:rPr sz="2800" spc="-170" dirty="0">
                <a:solidFill>
                  <a:srgbClr val="2F5250"/>
                </a:solidFill>
                <a:latin typeface="Verdana"/>
                <a:cs typeface="Verdana"/>
              </a:rPr>
              <a:t>the </a:t>
            </a:r>
            <a:r>
              <a:rPr sz="2800" spc="-150" dirty="0">
                <a:solidFill>
                  <a:srgbClr val="2F5250"/>
                </a:solidFill>
                <a:latin typeface="Verdana"/>
                <a:cs typeface="Verdana"/>
              </a:rPr>
              <a:t>tradition </a:t>
            </a:r>
            <a:r>
              <a:rPr sz="2800" spc="-125" dirty="0">
                <a:solidFill>
                  <a:srgbClr val="2F5250"/>
                </a:solidFill>
                <a:latin typeface="Verdana"/>
                <a:cs typeface="Verdana"/>
              </a:rPr>
              <a:t>of </a:t>
            </a:r>
            <a:r>
              <a:rPr sz="2800" spc="-165" dirty="0">
                <a:solidFill>
                  <a:srgbClr val="2F5250"/>
                </a:solidFill>
                <a:latin typeface="Verdana"/>
                <a:cs typeface="Verdana"/>
              </a:rPr>
              <a:t>nursing </a:t>
            </a:r>
            <a:r>
              <a:rPr sz="2800" spc="-190" dirty="0">
                <a:solidFill>
                  <a:srgbClr val="2F5250"/>
                </a:solidFill>
                <a:latin typeface="Verdana"/>
                <a:cs typeface="Verdana"/>
              </a:rPr>
              <a:t>nuns </a:t>
            </a:r>
            <a:r>
              <a:rPr sz="2800" spc="-130" dirty="0">
                <a:solidFill>
                  <a:srgbClr val="2F5250"/>
                </a:solidFill>
                <a:latin typeface="Verdana"/>
                <a:cs typeface="Verdana"/>
              </a:rPr>
              <a:t>continued  </a:t>
            </a:r>
            <a:r>
              <a:rPr sz="2800" spc="-170" dirty="0">
                <a:solidFill>
                  <a:srgbClr val="2F5250"/>
                </a:solidFill>
                <a:latin typeface="Verdana"/>
                <a:cs typeface="Verdana"/>
              </a:rPr>
              <a:t>uninterrupted.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780" y="592023"/>
            <a:ext cx="88341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2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Foundations </a:t>
            </a:r>
            <a:r>
              <a:rPr u="heavy" spc="-20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of </a:t>
            </a:r>
            <a:r>
              <a:rPr u="heavy" spc="-1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Modern</a:t>
            </a:r>
            <a:r>
              <a:rPr u="heavy" spc="-4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 </a:t>
            </a:r>
            <a:r>
              <a:rPr u="heavy" spc="-2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Nursing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3987" y="1798980"/>
            <a:ext cx="11188065" cy="292925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0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800" spc="-75" dirty="0">
                <a:solidFill>
                  <a:srgbClr val="1F4429"/>
                </a:solidFill>
                <a:latin typeface="Verdana"/>
                <a:cs typeface="Verdana"/>
              </a:rPr>
              <a:t>Modern </a:t>
            </a:r>
            <a:r>
              <a:rPr sz="2800" spc="-165" dirty="0">
                <a:solidFill>
                  <a:srgbClr val="1F4429"/>
                </a:solidFill>
                <a:latin typeface="Verdana"/>
                <a:cs typeface="Verdana"/>
              </a:rPr>
              <a:t>nursing </a:t>
            </a:r>
            <a:r>
              <a:rPr sz="2800" spc="-120" dirty="0">
                <a:solidFill>
                  <a:srgbClr val="1F4429"/>
                </a:solidFill>
                <a:latin typeface="Verdana"/>
                <a:cs typeface="Verdana"/>
              </a:rPr>
              <a:t>began </a:t>
            </a:r>
            <a:r>
              <a:rPr sz="2800" spc="-155" dirty="0">
                <a:solidFill>
                  <a:srgbClr val="1F4429"/>
                </a:solidFill>
                <a:latin typeface="Verdana"/>
                <a:cs typeface="Verdana"/>
              </a:rPr>
              <a:t>in </a:t>
            </a:r>
            <a:r>
              <a:rPr sz="2800" spc="-170" dirty="0">
                <a:solidFill>
                  <a:srgbClr val="1F4429"/>
                </a:solidFill>
                <a:latin typeface="Verdana"/>
                <a:cs typeface="Verdana"/>
              </a:rPr>
              <a:t>the </a:t>
            </a:r>
            <a:r>
              <a:rPr sz="2800" spc="-325" dirty="0">
                <a:solidFill>
                  <a:srgbClr val="1F4429"/>
                </a:solidFill>
                <a:latin typeface="Verdana"/>
                <a:cs typeface="Verdana"/>
              </a:rPr>
              <a:t>19th </a:t>
            </a:r>
            <a:r>
              <a:rPr sz="2800" spc="-160" dirty="0">
                <a:solidFill>
                  <a:srgbClr val="1F4429"/>
                </a:solidFill>
                <a:latin typeface="Verdana"/>
                <a:cs typeface="Verdana"/>
              </a:rPr>
              <a:t>century </a:t>
            </a:r>
            <a:r>
              <a:rPr sz="2800" spc="-155" dirty="0">
                <a:solidFill>
                  <a:srgbClr val="1F4429"/>
                </a:solidFill>
                <a:latin typeface="Verdana"/>
                <a:cs typeface="Verdana"/>
              </a:rPr>
              <a:t>in </a:t>
            </a:r>
            <a:r>
              <a:rPr sz="2800" spc="-190" dirty="0">
                <a:solidFill>
                  <a:srgbClr val="1F4429"/>
                </a:solidFill>
                <a:latin typeface="Verdana"/>
                <a:cs typeface="Verdana"/>
              </a:rPr>
              <a:t>Germany </a:t>
            </a:r>
            <a:r>
              <a:rPr sz="2800" spc="-135" dirty="0">
                <a:solidFill>
                  <a:srgbClr val="1F4429"/>
                </a:solidFill>
                <a:latin typeface="Verdana"/>
                <a:cs typeface="Verdana"/>
              </a:rPr>
              <a:t>and</a:t>
            </a:r>
            <a:r>
              <a:rPr sz="2800" spc="100" dirty="0">
                <a:solidFill>
                  <a:srgbClr val="1F4429"/>
                </a:solidFill>
                <a:latin typeface="Verdana"/>
                <a:cs typeface="Verdana"/>
              </a:rPr>
              <a:t> </a:t>
            </a:r>
            <a:r>
              <a:rPr sz="2800" spc="-204" dirty="0">
                <a:solidFill>
                  <a:srgbClr val="1F4429"/>
                </a:solidFill>
                <a:latin typeface="Verdana"/>
                <a:cs typeface="Verdana"/>
              </a:rPr>
              <a:t>Britain.</a:t>
            </a:r>
            <a:endParaRPr sz="2800">
              <a:latin typeface="Verdana"/>
              <a:cs typeface="Verdana"/>
            </a:endParaRPr>
          </a:p>
          <a:p>
            <a:pPr marL="194945" marR="5080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300355" algn="l"/>
                <a:tab pos="300990" algn="l"/>
              </a:tabLst>
            </a:pPr>
            <a:r>
              <a:rPr dirty="0"/>
              <a:t>	</a:t>
            </a:r>
            <a:r>
              <a:rPr sz="2800" spc="-165" dirty="0">
                <a:solidFill>
                  <a:srgbClr val="1F4429"/>
                </a:solidFill>
                <a:latin typeface="Verdana"/>
                <a:cs typeface="Verdana"/>
              </a:rPr>
              <a:t>The </a:t>
            </a:r>
            <a:r>
              <a:rPr sz="2800" spc="-150" dirty="0">
                <a:solidFill>
                  <a:srgbClr val="1F4429"/>
                </a:solidFill>
                <a:latin typeface="Verdana"/>
                <a:cs typeface="Verdana"/>
              </a:rPr>
              <a:t>practice </a:t>
            </a:r>
            <a:r>
              <a:rPr sz="2800" spc="-140" dirty="0">
                <a:solidFill>
                  <a:srgbClr val="1F4429"/>
                </a:solidFill>
                <a:latin typeface="Verdana"/>
                <a:cs typeface="Verdana"/>
              </a:rPr>
              <a:t>had </a:t>
            </a:r>
            <a:r>
              <a:rPr sz="2800" spc="-170" dirty="0">
                <a:solidFill>
                  <a:srgbClr val="1F4429"/>
                </a:solidFill>
                <a:latin typeface="Verdana"/>
                <a:cs typeface="Verdana"/>
              </a:rPr>
              <a:t>spread </a:t>
            </a:r>
            <a:r>
              <a:rPr sz="2800" spc="-140" dirty="0">
                <a:solidFill>
                  <a:srgbClr val="1F4429"/>
                </a:solidFill>
                <a:latin typeface="Verdana"/>
                <a:cs typeface="Verdana"/>
              </a:rPr>
              <a:t>worldwide </a:t>
            </a:r>
            <a:r>
              <a:rPr sz="2800" spc="-175" dirty="0">
                <a:solidFill>
                  <a:srgbClr val="1F4429"/>
                </a:solidFill>
                <a:latin typeface="Verdana"/>
                <a:cs typeface="Verdana"/>
              </a:rPr>
              <a:t>by </a:t>
            </a:r>
            <a:r>
              <a:rPr sz="2800" spc="-125" dirty="0">
                <a:solidFill>
                  <a:srgbClr val="1F4429"/>
                </a:solidFill>
                <a:latin typeface="Verdana"/>
                <a:cs typeface="Verdana"/>
              </a:rPr>
              <a:t>about </a:t>
            </a:r>
            <a:r>
              <a:rPr sz="2800" spc="-345" dirty="0">
                <a:solidFill>
                  <a:srgbClr val="1F4429"/>
                </a:solidFill>
                <a:latin typeface="Verdana"/>
                <a:cs typeface="Verdana"/>
              </a:rPr>
              <a:t>1900. </a:t>
            </a:r>
            <a:r>
              <a:rPr sz="2800" spc="-204" dirty="0">
                <a:solidFill>
                  <a:srgbClr val="1F4429"/>
                </a:solidFill>
                <a:latin typeface="Verdana"/>
                <a:cs typeface="Verdana"/>
              </a:rPr>
              <a:t>British </a:t>
            </a:r>
            <a:r>
              <a:rPr sz="2800" spc="-155" dirty="0">
                <a:solidFill>
                  <a:srgbClr val="1F4429"/>
                </a:solidFill>
                <a:latin typeface="Verdana"/>
                <a:cs typeface="Verdana"/>
              </a:rPr>
              <a:t>social  </a:t>
            </a:r>
            <a:r>
              <a:rPr sz="2800" spc="-185" dirty="0">
                <a:solidFill>
                  <a:srgbClr val="1F4429"/>
                </a:solidFill>
                <a:latin typeface="Verdana"/>
                <a:cs typeface="Verdana"/>
              </a:rPr>
              <a:t>reformers </a:t>
            </a:r>
            <a:r>
              <a:rPr sz="2800" spc="-145" dirty="0">
                <a:solidFill>
                  <a:srgbClr val="1F4429"/>
                </a:solidFill>
                <a:latin typeface="Verdana"/>
                <a:cs typeface="Verdana"/>
              </a:rPr>
              <a:t>advocated </a:t>
            </a:r>
            <a:r>
              <a:rPr sz="2800" spc="-125" dirty="0">
                <a:solidFill>
                  <a:srgbClr val="1F4429"/>
                </a:solidFill>
                <a:latin typeface="Verdana"/>
                <a:cs typeface="Verdana"/>
              </a:rPr>
              <a:t>for </a:t>
            </a:r>
            <a:r>
              <a:rPr sz="2800" spc="-170" dirty="0">
                <a:solidFill>
                  <a:srgbClr val="1F4429"/>
                </a:solidFill>
                <a:latin typeface="Verdana"/>
                <a:cs typeface="Verdana"/>
              </a:rPr>
              <a:t>the </a:t>
            </a:r>
            <a:r>
              <a:rPr sz="2800" spc="-150" dirty="0">
                <a:solidFill>
                  <a:srgbClr val="1F4429"/>
                </a:solidFill>
                <a:latin typeface="Verdana"/>
                <a:cs typeface="Verdana"/>
              </a:rPr>
              <a:t>formation </a:t>
            </a:r>
            <a:r>
              <a:rPr sz="2800" spc="-125" dirty="0">
                <a:solidFill>
                  <a:srgbClr val="1F4429"/>
                </a:solidFill>
                <a:latin typeface="Verdana"/>
                <a:cs typeface="Verdana"/>
              </a:rPr>
              <a:t>of </a:t>
            </a:r>
            <a:r>
              <a:rPr sz="2800" spc="-135" dirty="0">
                <a:solidFill>
                  <a:srgbClr val="1F4429"/>
                </a:solidFill>
                <a:latin typeface="Verdana"/>
                <a:cs typeface="Verdana"/>
              </a:rPr>
              <a:t>groups </a:t>
            </a:r>
            <a:r>
              <a:rPr sz="2800" spc="-125" dirty="0">
                <a:solidFill>
                  <a:srgbClr val="1F4429"/>
                </a:solidFill>
                <a:latin typeface="Verdana"/>
                <a:cs typeface="Verdana"/>
              </a:rPr>
              <a:t>of </a:t>
            </a:r>
            <a:r>
              <a:rPr sz="2800" spc="-155" dirty="0">
                <a:solidFill>
                  <a:srgbClr val="1F4429"/>
                </a:solidFill>
                <a:latin typeface="Verdana"/>
                <a:cs typeface="Verdana"/>
              </a:rPr>
              <a:t>religious </a:t>
            </a:r>
            <a:r>
              <a:rPr sz="2800" spc="-160" dirty="0">
                <a:solidFill>
                  <a:srgbClr val="1F4429"/>
                </a:solidFill>
                <a:latin typeface="Verdana"/>
                <a:cs typeface="Verdana"/>
              </a:rPr>
              <a:t>women  </a:t>
            </a:r>
            <a:r>
              <a:rPr sz="2800" spc="-110" dirty="0">
                <a:solidFill>
                  <a:srgbClr val="1F4429"/>
                </a:solidFill>
                <a:latin typeface="Verdana"/>
                <a:cs typeface="Verdana"/>
              </a:rPr>
              <a:t>to </a:t>
            </a:r>
            <a:r>
              <a:rPr sz="2800" spc="-204" dirty="0">
                <a:solidFill>
                  <a:srgbClr val="1F4429"/>
                </a:solidFill>
                <a:latin typeface="Verdana"/>
                <a:cs typeface="Verdana"/>
              </a:rPr>
              <a:t>staff </a:t>
            </a:r>
            <a:r>
              <a:rPr sz="2800" spc="-195" dirty="0">
                <a:solidFill>
                  <a:srgbClr val="1F4429"/>
                </a:solidFill>
                <a:latin typeface="Verdana"/>
                <a:cs typeface="Verdana"/>
              </a:rPr>
              <a:t>existing </a:t>
            </a:r>
            <a:r>
              <a:rPr sz="2800" spc="-170" dirty="0">
                <a:solidFill>
                  <a:srgbClr val="1F4429"/>
                </a:solidFill>
                <a:latin typeface="Verdana"/>
                <a:cs typeface="Verdana"/>
              </a:rPr>
              <a:t>hospitals </a:t>
            </a:r>
            <a:r>
              <a:rPr sz="2800" spc="-155" dirty="0">
                <a:solidFill>
                  <a:srgbClr val="1F4429"/>
                </a:solidFill>
                <a:latin typeface="Verdana"/>
                <a:cs typeface="Verdana"/>
              </a:rPr>
              <a:t>in </a:t>
            </a:r>
            <a:r>
              <a:rPr sz="2800" spc="-170" dirty="0">
                <a:solidFill>
                  <a:srgbClr val="1F4429"/>
                </a:solidFill>
                <a:latin typeface="Verdana"/>
                <a:cs typeface="Verdana"/>
              </a:rPr>
              <a:t>the </a:t>
            </a:r>
            <a:r>
              <a:rPr sz="2800" spc="-195" dirty="0">
                <a:solidFill>
                  <a:srgbClr val="1F4429"/>
                </a:solidFill>
                <a:latin typeface="Verdana"/>
                <a:cs typeface="Verdana"/>
              </a:rPr>
              <a:t>first </a:t>
            </a:r>
            <a:r>
              <a:rPr sz="2800" spc="-165" dirty="0">
                <a:solidFill>
                  <a:srgbClr val="1F4429"/>
                </a:solidFill>
                <a:latin typeface="Verdana"/>
                <a:cs typeface="Verdana"/>
              </a:rPr>
              <a:t>half </a:t>
            </a:r>
            <a:r>
              <a:rPr sz="2800" spc="-125" dirty="0">
                <a:solidFill>
                  <a:srgbClr val="1F4429"/>
                </a:solidFill>
                <a:latin typeface="Verdana"/>
                <a:cs typeface="Verdana"/>
              </a:rPr>
              <a:t>of </a:t>
            </a:r>
            <a:r>
              <a:rPr sz="2800" spc="-170" dirty="0">
                <a:solidFill>
                  <a:srgbClr val="1F4429"/>
                </a:solidFill>
                <a:latin typeface="Verdana"/>
                <a:cs typeface="Verdana"/>
              </a:rPr>
              <a:t>the </a:t>
            </a:r>
            <a:r>
              <a:rPr sz="2800" spc="-325" dirty="0">
                <a:solidFill>
                  <a:srgbClr val="1F4429"/>
                </a:solidFill>
                <a:latin typeface="Verdana"/>
                <a:cs typeface="Verdana"/>
              </a:rPr>
              <a:t>19th</a:t>
            </a:r>
            <a:r>
              <a:rPr sz="2800" spc="75" dirty="0">
                <a:solidFill>
                  <a:srgbClr val="1F4429"/>
                </a:solidFill>
                <a:latin typeface="Verdana"/>
                <a:cs typeface="Verdana"/>
              </a:rPr>
              <a:t> </a:t>
            </a:r>
            <a:r>
              <a:rPr sz="2800" spc="-220" dirty="0">
                <a:solidFill>
                  <a:srgbClr val="1F4429"/>
                </a:solidFill>
                <a:latin typeface="Verdana"/>
                <a:cs typeface="Verdana"/>
              </a:rPr>
              <a:t>century.</a:t>
            </a:r>
            <a:endParaRPr sz="2800">
              <a:latin typeface="Verdana"/>
              <a:cs typeface="Verdana"/>
            </a:endParaRPr>
          </a:p>
          <a:p>
            <a:pPr marL="194945" marR="27305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300355" algn="l"/>
                <a:tab pos="300990" algn="l"/>
              </a:tabLst>
            </a:pPr>
            <a:r>
              <a:rPr dirty="0"/>
              <a:t>	</a:t>
            </a:r>
            <a:r>
              <a:rPr sz="2800" spc="-229" dirty="0">
                <a:solidFill>
                  <a:srgbClr val="1F4429"/>
                </a:solidFill>
                <a:latin typeface="Verdana"/>
                <a:cs typeface="Verdana"/>
              </a:rPr>
              <a:t>Two </a:t>
            </a:r>
            <a:r>
              <a:rPr sz="2800" spc="-165" dirty="0">
                <a:solidFill>
                  <a:srgbClr val="1F4429"/>
                </a:solidFill>
                <a:latin typeface="Verdana"/>
                <a:cs typeface="Verdana"/>
              </a:rPr>
              <a:t>influential </a:t>
            </a:r>
            <a:r>
              <a:rPr sz="2800" spc="-160" dirty="0">
                <a:solidFill>
                  <a:srgbClr val="1F4429"/>
                </a:solidFill>
                <a:latin typeface="Verdana"/>
                <a:cs typeface="Verdana"/>
              </a:rPr>
              <a:t>women </a:t>
            </a:r>
            <a:r>
              <a:rPr sz="2800" spc="-155" dirty="0">
                <a:solidFill>
                  <a:srgbClr val="1F4429"/>
                </a:solidFill>
                <a:latin typeface="Verdana"/>
                <a:cs typeface="Verdana"/>
              </a:rPr>
              <a:t>in </a:t>
            </a:r>
            <a:r>
              <a:rPr sz="2800" spc="-170" dirty="0">
                <a:solidFill>
                  <a:srgbClr val="1F4429"/>
                </a:solidFill>
                <a:latin typeface="Verdana"/>
                <a:cs typeface="Verdana"/>
              </a:rPr>
              <a:t>the </a:t>
            </a:r>
            <a:r>
              <a:rPr sz="2800" spc="-130" dirty="0">
                <a:solidFill>
                  <a:srgbClr val="1F4429"/>
                </a:solidFill>
                <a:latin typeface="Verdana"/>
                <a:cs typeface="Verdana"/>
              </a:rPr>
              <a:t>field </a:t>
            </a:r>
            <a:r>
              <a:rPr sz="2800" spc="-125" dirty="0">
                <a:solidFill>
                  <a:srgbClr val="1F4429"/>
                </a:solidFill>
                <a:latin typeface="Verdana"/>
                <a:cs typeface="Verdana"/>
              </a:rPr>
              <a:t>of </a:t>
            </a:r>
            <a:r>
              <a:rPr sz="2800" spc="-165" dirty="0">
                <a:solidFill>
                  <a:srgbClr val="1F4429"/>
                </a:solidFill>
                <a:latin typeface="Verdana"/>
                <a:cs typeface="Verdana"/>
              </a:rPr>
              <a:t>nursing </a:t>
            </a:r>
            <a:r>
              <a:rPr sz="2800" spc="-130" dirty="0">
                <a:solidFill>
                  <a:srgbClr val="1F4429"/>
                </a:solidFill>
                <a:latin typeface="Verdana"/>
                <a:cs typeface="Verdana"/>
              </a:rPr>
              <a:t>during </a:t>
            </a:r>
            <a:r>
              <a:rPr sz="2800" spc="-200" dirty="0">
                <a:solidFill>
                  <a:srgbClr val="1F4429"/>
                </a:solidFill>
                <a:latin typeface="Verdana"/>
                <a:cs typeface="Verdana"/>
              </a:rPr>
              <a:t>this </a:t>
            </a:r>
            <a:r>
              <a:rPr sz="2800" spc="-185" dirty="0">
                <a:solidFill>
                  <a:srgbClr val="1F4429"/>
                </a:solidFill>
                <a:latin typeface="Verdana"/>
                <a:cs typeface="Verdana"/>
              </a:rPr>
              <a:t>time </a:t>
            </a:r>
            <a:r>
              <a:rPr sz="2800" spc="-100" dirty="0">
                <a:solidFill>
                  <a:srgbClr val="1F4429"/>
                </a:solidFill>
                <a:latin typeface="Verdana"/>
                <a:cs typeface="Verdana"/>
              </a:rPr>
              <a:t>period  </a:t>
            </a:r>
            <a:r>
              <a:rPr sz="2800" spc="-200" dirty="0">
                <a:solidFill>
                  <a:srgbClr val="1F4429"/>
                </a:solidFill>
                <a:latin typeface="Verdana"/>
                <a:cs typeface="Verdana"/>
              </a:rPr>
              <a:t>were </a:t>
            </a:r>
            <a:r>
              <a:rPr sz="2800" u="heavy" spc="-150" dirty="0">
                <a:solidFill>
                  <a:srgbClr val="1F4429"/>
                </a:solidFill>
                <a:uFill>
                  <a:solidFill>
                    <a:srgbClr val="1F4429"/>
                  </a:solidFill>
                </a:uFill>
                <a:latin typeface="Verdana"/>
                <a:cs typeface="Verdana"/>
              </a:rPr>
              <a:t>Elizabeth </a:t>
            </a:r>
            <a:r>
              <a:rPr sz="2800" u="heavy" spc="-170" dirty="0">
                <a:solidFill>
                  <a:srgbClr val="1F4429"/>
                </a:solidFill>
                <a:uFill>
                  <a:solidFill>
                    <a:srgbClr val="1F4429"/>
                  </a:solidFill>
                </a:uFill>
                <a:latin typeface="Verdana"/>
                <a:cs typeface="Verdana"/>
              </a:rPr>
              <a:t>Fry</a:t>
            </a:r>
            <a:r>
              <a:rPr sz="2800" spc="-170" dirty="0">
                <a:solidFill>
                  <a:srgbClr val="1F4429"/>
                </a:solidFill>
                <a:latin typeface="Verdana"/>
                <a:cs typeface="Verdana"/>
              </a:rPr>
              <a:t> </a:t>
            </a:r>
            <a:r>
              <a:rPr sz="2800" spc="-135" dirty="0">
                <a:solidFill>
                  <a:srgbClr val="1F4429"/>
                </a:solidFill>
                <a:latin typeface="Verdana"/>
                <a:cs typeface="Verdana"/>
              </a:rPr>
              <a:t>and </a:t>
            </a:r>
            <a:r>
              <a:rPr sz="2800" u="heavy" spc="-145" dirty="0">
                <a:solidFill>
                  <a:srgbClr val="1F4429"/>
                </a:solidFill>
                <a:uFill>
                  <a:solidFill>
                    <a:srgbClr val="1F4429"/>
                  </a:solidFill>
                </a:uFill>
                <a:latin typeface="Verdana"/>
                <a:cs typeface="Verdana"/>
              </a:rPr>
              <a:t>Florence</a:t>
            </a:r>
            <a:r>
              <a:rPr sz="2800" u="heavy" spc="-180" dirty="0">
                <a:solidFill>
                  <a:srgbClr val="1F4429"/>
                </a:solidFill>
                <a:uFill>
                  <a:solidFill>
                    <a:srgbClr val="1F4429"/>
                  </a:solidFill>
                </a:uFill>
                <a:latin typeface="Verdana"/>
                <a:cs typeface="Verdana"/>
              </a:rPr>
              <a:t> </a:t>
            </a:r>
            <a:r>
              <a:rPr sz="2800" u="heavy" spc="-135" dirty="0">
                <a:solidFill>
                  <a:srgbClr val="1F4429"/>
                </a:solidFill>
                <a:uFill>
                  <a:solidFill>
                    <a:srgbClr val="1F4429"/>
                  </a:solidFill>
                </a:uFill>
                <a:latin typeface="Verdana"/>
                <a:cs typeface="Verdana"/>
              </a:rPr>
              <a:t>Nightingale</a:t>
            </a:r>
            <a:r>
              <a:rPr sz="2800" spc="-135" dirty="0">
                <a:solidFill>
                  <a:srgbClr val="1F4429"/>
                </a:solidFill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891" y="0"/>
            <a:ext cx="901141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18754" y="380441"/>
            <a:ext cx="351027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u="none" spc="-1165" dirty="0">
                <a:solidFill>
                  <a:srgbClr val="1382AC"/>
                </a:solidFill>
                <a:latin typeface="Arial"/>
                <a:cs typeface="Arial"/>
              </a:rPr>
              <a:t>ELIZABETH</a:t>
            </a:r>
            <a:r>
              <a:rPr sz="5400" b="1" u="none" spc="-935" dirty="0">
                <a:solidFill>
                  <a:srgbClr val="1382AC"/>
                </a:solidFill>
                <a:latin typeface="Arial"/>
                <a:cs typeface="Arial"/>
              </a:rPr>
              <a:t> </a:t>
            </a:r>
            <a:r>
              <a:rPr sz="5400" b="1" u="none" spc="-1400" dirty="0">
                <a:solidFill>
                  <a:srgbClr val="1382AC"/>
                </a:solidFill>
                <a:latin typeface="Arial"/>
                <a:cs typeface="Arial"/>
              </a:rPr>
              <a:t>FRY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891" y="291084"/>
            <a:ext cx="5791200" cy="1247140"/>
          </a:xfrm>
          <a:prstGeom prst="rect">
            <a:avLst/>
          </a:prstGeom>
          <a:solidFill>
            <a:srgbClr val="C5ECF8"/>
          </a:solidFill>
        </p:spPr>
        <p:txBody>
          <a:bodyPr vert="horz" wrap="square" lIns="0" tIns="5524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34"/>
              </a:spcBef>
            </a:pPr>
            <a:r>
              <a:rPr b="1" u="sng" spc="-1040" dirty="0">
                <a:solidFill>
                  <a:srgbClr val="1382AC"/>
                </a:solidFill>
                <a:uFill>
                  <a:solidFill>
                    <a:srgbClr val="1382AC"/>
                  </a:solidFill>
                </a:uFill>
                <a:latin typeface="Arial"/>
                <a:cs typeface="Arial"/>
              </a:rPr>
              <a:t>ELIZABETH</a:t>
            </a:r>
            <a:r>
              <a:rPr b="1" u="sng" spc="-770" dirty="0">
                <a:solidFill>
                  <a:srgbClr val="1382AC"/>
                </a:solidFill>
                <a:uFill>
                  <a:solidFill>
                    <a:srgbClr val="1382AC"/>
                  </a:solidFill>
                </a:uFill>
                <a:latin typeface="Arial"/>
                <a:cs typeface="Arial"/>
              </a:rPr>
              <a:t> </a:t>
            </a:r>
            <a:r>
              <a:rPr b="1" u="sng" spc="-1245" dirty="0">
                <a:solidFill>
                  <a:srgbClr val="1382AC"/>
                </a:solidFill>
                <a:uFill>
                  <a:solidFill>
                    <a:srgbClr val="1382AC"/>
                  </a:solidFill>
                </a:uFill>
                <a:latin typeface="Arial"/>
                <a:cs typeface="Arial"/>
              </a:rPr>
              <a:t>FRY</a:t>
            </a:r>
          </a:p>
        </p:txBody>
      </p:sp>
      <p:sp>
        <p:nvSpPr>
          <p:cNvPr id="3" name="object 3"/>
          <p:cNvSpPr/>
          <p:nvPr/>
        </p:nvSpPr>
        <p:spPr>
          <a:xfrm>
            <a:off x="278891" y="2103120"/>
            <a:ext cx="11634470" cy="4537075"/>
          </a:xfrm>
          <a:custGeom>
            <a:avLst/>
            <a:gdLst/>
            <a:ahLst/>
            <a:cxnLst/>
            <a:rect l="l" t="t" r="r" b="b"/>
            <a:pathLst>
              <a:path w="11634470" h="4537075">
                <a:moveTo>
                  <a:pt x="11634216" y="0"/>
                </a:moveTo>
                <a:lnTo>
                  <a:pt x="0" y="0"/>
                </a:lnTo>
                <a:lnTo>
                  <a:pt x="0" y="4536948"/>
                </a:lnTo>
                <a:lnTo>
                  <a:pt x="11634216" y="4536948"/>
                </a:lnTo>
                <a:lnTo>
                  <a:pt x="11634216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7022" y="1924939"/>
            <a:ext cx="11268075" cy="425513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0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400" b="1" spc="-45" dirty="0">
                <a:latin typeface="Arial"/>
                <a:cs typeface="Arial"/>
              </a:rPr>
              <a:t>The </a:t>
            </a:r>
            <a:r>
              <a:rPr sz="2400" b="1" spc="-25" dirty="0">
                <a:latin typeface="Arial"/>
                <a:cs typeface="Arial"/>
              </a:rPr>
              <a:t>Quaker </a:t>
            </a:r>
            <a:r>
              <a:rPr sz="2400" b="1" spc="-40" dirty="0">
                <a:latin typeface="Arial"/>
                <a:cs typeface="Arial"/>
              </a:rPr>
              <a:t>Elizabeth </a:t>
            </a:r>
            <a:r>
              <a:rPr sz="2400" b="1" spc="-85" dirty="0">
                <a:latin typeface="Arial"/>
                <a:cs typeface="Arial"/>
              </a:rPr>
              <a:t>Fry </a:t>
            </a:r>
            <a:r>
              <a:rPr sz="2400" b="1" spc="5" dirty="0">
                <a:latin typeface="Arial"/>
                <a:cs typeface="Arial"/>
              </a:rPr>
              <a:t>founded </a:t>
            </a:r>
            <a:r>
              <a:rPr sz="2400" b="1" spc="20" dirty="0">
                <a:latin typeface="Arial"/>
                <a:cs typeface="Arial"/>
              </a:rPr>
              <a:t>the </a:t>
            </a:r>
            <a:r>
              <a:rPr sz="2400" b="1" spc="-10" dirty="0">
                <a:latin typeface="Arial"/>
                <a:cs typeface="Arial"/>
              </a:rPr>
              <a:t>Protestant </a:t>
            </a:r>
            <a:r>
              <a:rPr sz="2400" b="1" spc="-100" dirty="0">
                <a:latin typeface="Arial"/>
                <a:cs typeface="Arial"/>
              </a:rPr>
              <a:t>Sisters </a:t>
            </a:r>
            <a:r>
              <a:rPr sz="2400" b="1" spc="55" dirty="0">
                <a:latin typeface="Arial"/>
                <a:cs typeface="Arial"/>
              </a:rPr>
              <a:t>of </a:t>
            </a:r>
            <a:r>
              <a:rPr sz="2400" b="1" spc="-30" dirty="0">
                <a:latin typeface="Arial"/>
                <a:cs typeface="Arial"/>
              </a:rPr>
              <a:t>Charity </a:t>
            </a:r>
            <a:r>
              <a:rPr sz="2400" b="1" spc="-5" dirty="0">
                <a:latin typeface="Arial"/>
                <a:cs typeface="Arial"/>
              </a:rPr>
              <a:t>in</a:t>
            </a:r>
            <a:r>
              <a:rPr sz="2400" b="1" spc="235" dirty="0">
                <a:latin typeface="Arial"/>
                <a:cs typeface="Arial"/>
              </a:rPr>
              <a:t> </a:t>
            </a:r>
            <a:r>
              <a:rPr sz="2400" b="1" spc="25" dirty="0">
                <a:latin typeface="Arial"/>
                <a:cs typeface="Arial"/>
              </a:rPr>
              <a:t>1840.</a:t>
            </a:r>
            <a:endParaRPr sz="2400">
              <a:latin typeface="Arial"/>
              <a:cs typeface="Arial"/>
            </a:endParaRPr>
          </a:p>
          <a:p>
            <a:pPr marL="195580" marR="92075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400" b="1" dirty="0">
                <a:latin typeface="Arial"/>
                <a:cs typeface="Arial"/>
              </a:rPr>
              <a:t>Members </a:t>
            </a:r>
            <a:r>
              <a:rPr sz="2400" b="1" spc="55" dirty="0">
                <a:latin typeface="Arial"/>
                <a:cs typeface="Arial"/>
              </a:rPr>
              <a:t>of </a:t>
            </a:r>
            <a:r>
              <a:rPr sz="2400" b="1" spc="-45" dirty="0">
                <a:latin typeface="Arial"/>
                <a:cs typeface="Arial"/>
              </a:rPr>
              <a:t>this sisterhood </a:t>
            </a:r>
            <a:r>
              <a:rPr sz="2400" b="1" spc="-35" dirty="0">
                <a:latin typeface="Arial"/>
                <a:cs typeface="Arial"/>
              </a:rPr>
              <a:t>received </a:t>
            </a:r>
            <a:r>
              <a:rPr sz="2400" b="1" spc="-45" dirty="0">
                <a:latin typeface="Arial"/>
                <a:cs typeface="Arial"/>
              </a:rPr>
              <a:t>a </a:t>
            </a:r>
            <a:r>
              <a:rPr sz="2400" b="1" spc="10" dirty="0">
                <a:latin typeface="Arial"/>
                <a:cs typeface="Arial"/>
              </a:rPr>
              <a:t>rudimentary </a:t>
            </a:r>
            <a:r>
              <a:rPr sz="2400" b="1" spc="-15" dirty="0">
                <a:latin typeface="Arial"/>
                <a:cs typeface="Arial"/>
              </a:rPr>
              <a:t>education </a:t>
            </a:r>
            <a:r>
              <a:rPr sz="2400" b="1" spc="-5" dirty="0">
                <a:latin typeface="Arial"/>
                <a:cs typeface="Arial"/>
              </a:rPr>
              <a:t>in </a:t>
            </a:r>
            <a:r>
              <a:rPr sz="2400" b="1" spc="-40" dirty="0">
                <a:latin typeface="Arial"/>
                <a:cs typeface="Arial"/>
              </a:rPr>
              <a:t>nursing </a:t>
            </a:r>
            <a:r>
              <a:rPr sz="2400" b="1" spc="-20" dirty="0">
                <a:latin typeface="Arial"/>
                <a:cs typeface="Arial"/>
              </a:rPr>
              <a:t>and  </a:t>
            </a:r>
            <a:r>
              <a:rPr sz="2400" b="1" spc="-45" dirty="0">
                <a:latin typeface="Arial"/>
                <a:cs typeface="Arial"/>
              </a:rPr>
              <a:t>observed </a:t>
            </a:r>
            <a:r>
              <a:rPr sz="2400" b="1" spc="-15" dirty="0">
                <a:latin typeface="Arial"/>
                <a:cs typeface="Arial"/>
              </a:rPr>
              <a:t>patients </a:t>
            </a:r>
            <a:r>
              <a:rPr sz="2400" b="1" spc="40" dirty="0">
                <a:latin typeface="Arial"/>
                <a:cs typeface="Arial"/>
              </a:rPr>
              <a:t>at </a:t>
            </a:r>
            <a:r>
              <a:rPr sz="2400" b="1" spc="55" dirty="0">
                <a:latin typeface="Arial"/>
                <a:cs typeface="Arial"/>
              </a:rPr>
              <a:t>two </a:t>
            </a:r>
            <a:r>
              <a:rPr sz="2400" b="1" spc="-45" dirty="0">
                <a:latin typeface="Arial"/>
                <a:cs typeface="Arial"/>
              </a:rPr>
              <a:t>London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hospitals.</a:t>
            </a:r>
            <a:endParaRPr sz="2400">
              <a:latin typeface="Arial"/>
              <a:cs typeface="Arial"/>
            </a:endParaRPr>
          </a:p>
          <a:p>
            <a:pPr marL="195580" marR="393065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400" b="1" spc="40" dirty="0">
                <a:latin typeface="Arial"/>
                <a:cs typeface="Arial"/>
              </a:rPr>
              <a:t>In </a:t>
            </a:r>
            <a:r>
              <a:rPr sz="2400" b="1" spc="30" dirty="0">
                <a:latin typeface="Arial"/>
                <a:cs typeface="Arial"/>
              </a:rPr>
              <a:t>1848, </a:t>
            </a:r>
            <a:r>
              <a:rPr sz="2400" b="1" spc="20" dirty="0">
                <a:latin typeface="Arial"/>
                <a:cs typeface="Arial"/>
              </a:rPr>
              <a:t>the </a:t>
            </a:r>
            <a:r>
              <a:rPr sz="2400" b="1" spc="-90" dirty="0">
                <a:latin typeface="Arial"/>
                <a:cs typeface="Arial"/>
              </a:rPr>
              <a:t>English </a:t>
            </a:r>
            <a:r>
              <a:rPr sz="2400" b="1" spc="-10" dirty="0">
                <a:latin typeface="Arial"/>
                <a:cs typeface="Arial"/>
              </a:rPr>
              <a:t>Protestant </a:t>
            </a:r>
            <a:r>
              <a:rPr sz="2400" b="1" spc="-45" dirty="0">
                <a:latin typeface="Arial"/>
                <a:cs typeface="Arial"/>
              </a:rPr>
              <a:t>sisterhood </a:t>
            </a:r>
            <a:r>
              <a:rPr sz="2400" b="1" spc="-50" dirty="0">
                <a:latin typeface="Arial"/>
                <a:cs typeface="Arial"/>
              </a:rPr>
              <a:t>St. </a:t>
            </a:r>
            <a:r>
              <a:rPr sz="2400" b="1" spc="-95" dirty="0">
                <a:latin typeface="Arial"/>
                <a:cs typeface="Arial"/>
              </a:rPr>
              <a:t>John’s </a:t>
            </a:r>
            <a:r>
              <a:rPr sz="2400" b="1" spc="-50" dirty="0">
                <a:latin typeface="Arial"/>
                <a:cs typeface="Arial"/>
              </a:rPr>
              <a:t>House </a:t>
            </a:r>
            <a:r>
              <a:rPr sz="2400" b="1" spc="-100" dirty="0">
                <a:latin typeface="Arial"/>
                <a:cs typeface="Arial"/>
              </a:rPr>
              <a:t>was </a:t>
            </a:r>
            <a:r>
              <a:rPr sz="2400" b="1" spc="5" dirty="0">
                <a:latin typeface="Arial"/>
                <a:cs typeface="Arial"/>
              </a:rPr>
              <a:t>founded.  </a:t>
            </a:r>
            <a:r>
              <a:rPr sz="2400" b="1" spc="-95" dirty="0">
                <a:latin typeface="Arial"/>
                <a:cs typeface="Arial"/>
              </a:rPr>
              <a:t>These </a:t>
            </a:r>
            <a:r>
              <a:rPr sz="2400" b="1" spc="-105" dirty="0">
                <a:latin typeface="Arial"/>
                <a:cs typeface="Arial"/>
              </a:rPr>
              <a:t>sisters </a:t>
            </a:r>
            <a:r>
              <a:rPr sz="2400" b="1" spc="-10" dirty="0">
                <a:latin typeface="Arial"/>
                <a:cs typeface="Arial"/>
              </a:rPr>
              <a:t>lived </a:t>
            </a:r>
            <a:r>
              <a:rPr sz="2400" b="1" spc="20" dirty="0">
                <a:latin typeface="Arial"/>
                <a:cs typeface="Arial"/>
              </a:rPr>
              <a:t>together </a:t>
            </a:r>
            <a:r>
              <a:rPr sz="2400" b="1" spc="-165" dirty="0">
                <a:latin typeface="Arial"/>
                <a:cs typeface="Arial"/>
              </a:rPr>
              <a:t>as </a:t>
            </a:r>
            <a:r>
              <a:rPr sz="2400" b="1" spc="-45" dirty="0">
                <a:latin typeface="Arial"/>
                <a:cs typeface="Arial"/>
              </a:rPr>
              <a:t>a </a:t>
            </a:r>
            <a:r>
              <a:rPr sz="2400" b="1" dirty="0">
                <a:latin typeface="Arial"/>
                <a:cs typeface="Arial"/>
              </a:rPr>
              <a:t>community </a:t>
            </a:r>
            <a:r>
              <a:rPr sz="2400" b="1" spc="-20" dirty="0">
                <a:latin typeface="Arial"/>
                <a:cs typeface="Arial"/>
              </a:rPr>
              <a:t>and </a:t>
            </a:r>
            <a:r>
              <a:rPr sz="2400" b="1" spc="5" dirty="0">
                <a:latin typeface="Arial"/>
                <a:cs typeface="Arial"/>
              </a:rPr>
              <a:t>participated </a:t>
            </a:r>
            <a:r>
              <a:rPr sz="2400" b="1" spc="-5" dirty="0">
                <a:latin typeface="Arial"/>
                <a:cs typeface="Arial"/>
              </a:rPr>
              <a:t>in </a:t>
            </a:r>
            <a:r>
              <a:rPr sz="2400" b="1" spc="-45" dirty="0">
                <a:latin typeface="Arial"/>
                <a:cs typeface="Arial"/>
              </a:rPr>
              <a:t>a </a:t>
            </a:r>
            <a:r>
              <a:rPr sz="2400" b="1" spc="30" dirty="0">
                <a:latin typeface="Arial"/>
                <a:cs typeface="Arial"/>
              </a:rPr>
              <a:t>two-year  </a:t>
            </a:r>
            <a:r>
              <a:rPr sz="2400" b="1" dirty="0">
                <a:latin typeface="Arial"/>
                <a:cs typeface="Arial"/>
              </a:rPr>
              <a:t>long </a:t>
            </a:r>
            <a:r>
              <a:rPr sz="2400" b="1" spc="-40" dirty="0">
                <a:latin typeface="Arial"/>
                <a:cs typeface="Arial"/>
              </a:rPr>
              <a:t>nursing </a:t>
            </a:r>
            <a:r>
              <a:rPr sz="2400" b="1" spc="-15" dirty="0">
                <a:latin typeface="Arial"/>
                <a:cs typeface="Arial"/>
              </a:rPr>
              <a:t>education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program.</a:t>
            </a:r>
            <a:endParaRPr sz="2400">
              <a:latin typeface="Arial"/>
              <a:cs typeface="Arial"/>
            </a:endParaRPr>
          </a:p>
          <a:p>
            <a:pPr marL="195580" marR="270510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278765" algn="l"/>
                <a:tab pos="279400" algn="l"/>
              </a:tabLst>
            </a:pPr>
            <a:r>
              <a:rPr dirty="0"/>
              <a:t>	</a:t>
            </a:r>
            <a:r>
              <a:rPr sz="2400" b="1" spc="-45" dirty="0">
                <a:latin typeface="Arial"/>
                <a:cs typeface="Arial"/>
              </a:rPr>
              <a:t>They </a:t>
            </a:r>
            <a:r>
              <a:rPr sz="2400" b="1" spc="-5" dirty="0">
                <a:latin typeface="Arial"/>
                <a:cs typeface="Arial"/>
              </a:rPr>
              <a:t>were </a:t>
            </a:r>
            <a:r>
              <a:rPr sz="2400" b="1" dirty="0">
                <a:latin typeface="Arial"/>
                <a:cs typeface="Arial"/>
              </a:rPr>
              <a:t>required </a:t>
            </a:r>
            <a:r>
              <a:rPr sz="2400" b="1" spc="65" dirty="0">
                <a:latin typeface="Arial"/>
                <a:cs typeface="Arial"/>
              </a:rPr>
              <a:t>to </a:t>
            </a:r>
            <a:r>
              <a:rPr sz="2400" b="1" spc="10" dirty="0">
                <a:latin typeface="Arial"/>
                <a:cs typeface="Arial"/>
              </a:rPr>
              <a:t>work </a:t>
            </a:r>
            <a:r>
              <a:rPr sz="2400" b="1" spc="45" dirty="0">
                <a:latin typeface="Arial"/>
                <a:cs typeface="Arial"/>
              </a:rPr>
              <a:t>for </a:t>
            </a:r>
            <a:r>
              <a:rPr sz="2400" b="1" spc="-50" dirty="0">
                <a:latin typeface="Arial"/>
                <a:cs typeface="Arial"/>
              </a:rPr>
              <a:t>St. </a:t>
            </a:r>
            <a:r>
              <a:rPr sz="2400" b="1" spc="-95" dirty="0">
                <a:latin typeface="Arial"/>
                <a:cs typeface="Arial"/>
              </a:rPr>
              <a:t>John’s </a:t>
            </a:r>
            <a:r>
              <a:rPr sz="2400" b="1" spc="-50" dirty="0">
                <a:latin typeface="Arial"/>
                <a:cs typeface="Arial"/>
              </a:rPr>
              <a:t>House </a:t>
            </a:r>
            <a:r>
              <a:rPr sz="2400" b="1" spc="40" dirty="0">
                <a:latin typeface="Arial"/>
                <a:cs typeface="Arial"/>
              </a:rPr>
              <a:t>for </a:t>
            </a:r>
            <a:r>
              <a:rPr sz="2400" b="1" spc="10" dirty="0">
                <a:latin typeface="Arial"/>
                <a:cs typeface="Arial"/>
              </a:rPr>
              <a:t>five </a:t>
            </a:r>
            <a:r>
              <a:rPr sz="2400" b="1" spc="-80" dirty="0">
                <a:latin typeface="Arial"/>
                <a:cs typeface="Arial"/>
              </a:rPr>
              <a:t>years </a:t>
            </a:r>
            <a:r>
              <a:rPr sz="2400" b="1" spc="-5" dirty="0">
                <a:latin typeface="Arial"/>
                <a:cs typeface="Arial"/>
              </a:rPr>
              <a:t>in </a:t>
            </a:r>
            <a:r>
              <a:rPr sz="2400" b="1" spc="15" dirty="0">
                <a:latin typeface="Arial"/>
                <a:cs typeface="Arial"/>
              </a:rPr>
              <a:t>return </a:t>
            </a:r>
            <a:r>
              <a:rPr sz="2400" b="1" spc="40" dirty="0">
                <a:latin typeface="Arial"/>
                <a:cs typeface="Arial"/>
              </a:rPr>
              <a:t>for  </a:t>
            </a:r>
            <a:r>
              <a:rPr sz="2400" b="1" spc="20" dirty="0">
                <a:latin typeface="Arial"/>
                <a:cs typeface="Arial"/>
              </a:rPr>
              <a:t>room </a:t>
            </a:r>
            <a:r>
              <a:rPr sz="2400" b="1" spc="-15" dirty="0">
                <a:latin typeface="Arial"/>
                <a:cs typeface="Arial"/>
              </a:rPr>
              <a:t>and </a:t>
            </a:r>
            <a:r>
              <a:rPr sz="2400" b="1" dirty="0">
                <a:latin typeface="Arial"/>
                <a:cs typeface="Arial"/>
              </a:rPr>
              <a:t>board </a:t>
            </a:r>
            <a:r>
              <a:rPr sz="2400" b="1" spc="-70" dirty="0">
                <a:latin typeface="Arial"/>
                <a:cs typeface="Arial"/>
              </a:rPr>
              <a:t>plus </a:t>
            </a:r>
            <a:r>
              <a:rPr sz="2400" b="1" spc="-45" dirty="0">
                <a:latin typeface="Arial"/>
                <a:cs typeface="Arial"/>
              </a:rPr>
              <a:t>a </a:t>
            </a:r>
            <a:r>
              <a:rPr sz="2400" b="1" spc="-50" dirty="0">
                <a:latin typeface="Arial"/>
                <a:cs typeface="Arial"/>
              </a:rPr>
              <a:t>small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5" dirty="0">
                <a:latin typeface="Arial"/>
                <a:cs typeface="Arial"/>
              </a:rPr>
              <a:t>salary.</a:t>
            </a:r>
            <a:endParaRPr sz="2400">
              <a:latin typeface="Arial"/>
              <a:cs typeface="Arial"/>
            </a:endParaRPr>
          </a:p>
          <a:p>
            <a:pPr marL="195580" marR="5080" indent="-182880">
              <a:lnSpc>
                <a:spcPct val="100000"/>
              </a:lnSpc>
              <a:spcBef>
                <a:spcPts val="905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400" b="1" spc="-45" dirty="0">
                <a:latin typeface="Arial"/>
                <a:cs typeface="Arial"/>
              </a:rPr>
              <a:t>They </a:t>
            </a:r>
            <a:r>
              <a:rPr sz="2400" b="1" spc="-55" dirty="0">
                <a:latin typeface="Arial"/>
                <a:cs typeface="Arial"/>
              </a:rPr>
              <a:t>nursed </a:t>
            </a:r>
            <a:r>
              <a:rPr sz="2400" b="1" spc="40" dirty="0">
                <a:latin typeface="Arial"/>
                <a:cs typeface="Arial"/>
              </a:rPr>
              <a:t>for </a:t>
            </a:r>
            <a:r>
              <a:rPr sz="2400" b="1" spc="-45" dirty="0">
                <a:latin typeface="Arial"/>
                <a:cs typeface="Arial"/>
              </a:rPr>
              <a:t>a </a:t>
            </a:r>
            <a:r>
              <a:rPr sz="2400" b="1" spc="40" dirty="0">
                <a:latin typeface="Arial"/>
                <a:cs typeface="Arial"/>
              </a:rPr>
              <a:t>few </a:t>
            </a:r>
            <a:r>
              <a:rPr sz="2400" b="1" spc="-65" dirty="0">
                <a:latin typeface="Arial"/>
                <a:cs typeface="Arial"/>
              </a:rPr>
              <a:t>hours </a:t>
            </a:r>
            <a:r>
              <a:rPr sz="2400" b="1" spc="-75" dirty="0">
                <a:latin typeface="Arial"/>
                <a:cs typeface="Arial"/>
              </a:rPr>
              <a:t>each </a:t>
            </a:r>
            <a:r>
              <a:rPr sz="2400" b="1" spc="-25" dirty="0">
                <a:latin typeface="Arial"/>
                <a:cs typeface="Arial"/>
              </a:rPr>
              <a:t>day </a:t>
            </a:r>
            <a:r>
              <a:rPr sz="2400" b="1" spc="-20" dirty="0">
                <a:latin typeface="Arial"/>
                <a:cs typeface="Arial"/>
              </a:rPr>
              <a:t>and </a:t>
            </a:r>
            <a:r>
              <a:rPr sz="2400" b="1" spc="-35" dirty="0">
                <a:latin typeface="Arial"/>
                <a:cs typeface="Arial"/>
              </a:rPr>
              <a:t>spent </a:t>
            </a:r>
            <a:r>
              <a:rPr sz="2400" b="1" spc="20" dirty="0">
                <a:latin typeface="Arial"/>
                <a:cs typeface="Arial"/>
              </a:rPr>
              <a:t>the </a:t>
            </a:r>
            <a:r>
              <a:rPr sz="2400" b="1" spc="-40" dirty="0">
                <a:latin typeface="Arial"/>
                <a:cs typeface="Arial"/>
              </a:rPr>
              <a:t>rest </a:t>
            </a:r>
            <a:r>
              <a:rPr sz="2400" b="1" spc="55" dirty="0">
                <a:latin typeface="Arial"/>
                <a:cs typeface="Arial"/>
              </a:rPr>
              <a:t>of </a:t>
            </a:r>
            <a:r>
              <a:rPr sz="2400" b="1" spc="20" dirty="0">
                <a:latin typeface="Arial"/>
                <a:cs typeface="Arial"/>
              </a:rPr>
              <a:t>the </a:t>
            </a:r>
            <a:r>
              <a:rPr sz="2400" b="1" spc="40" dirty="0">
                <a:latin typeface="Arial"/>
                <a:cs typeface="Arial"/>
              </a:rPr>
              <a:t>time </a:t>
            </a:r>
            <a:r>
              <a:rPr sz="2400" b="1" spc="-5" dirty="0">
                <a:latin typeface="Arial"/>
                <a:cs typeface="Arial"/>
              </a:rPr>
              <a:t>in </a:t>
            </a:r>
            <a:r>
              <a:rPr sz="2400" b="1" spc="-15" dirty="0">
                <a:latin typeface="Arial"/>
                <a:cs typeface="Arial"/>
              </a:rPr>
              <a:t>prayer  </a:t>
            </a:r>
            <a:r>
              <a:rPr sz="2400" b="1" spc="-20" dirty="0">
                <a:latin typeface="Arial"/>
                <a:cs typeface="Arial"/>
              </a:rPr>
              <a:t>and </a:t>
            </a:r>
            <a:r>
              <a:rPr sz="2400" b="1" spc="-30" dirty="0">
                <a:latin typeface="Arial"/>
                <a:cs typeface="Arial"/>
              </a:rPr>
              <a:t>religious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instruction.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44211" y="198118"/>
            <a:ext cx="7222236" cy="6659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6784" y="198120"/>
            <a:ext cx="4325620" cy="6659880"/>
            <a:chOff x="176784" y="198120"/>
            <a:chExt cx="4325620" cy="6659880"/>
          </a:xfrm>
        </p:grpSpPr>
        <p:sp>
          <p:nvSpPr>
            <p:cNvPr id="4" name="object 4"/>
            <p:cNvSpPr/>
            <p:nvPr/>
          </p:nvSpPr>
          <p:spPr>
            <a:xfrm>
              <a:off x="176784" y="5967982"/>
              <a:ext cx="4325112" cy="8900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5928" y="198120"/>
              <a:ext cx="4307205" cy="5779135"/>
            </a:xfrm>
            <a:custGeom>
              <a:avLst/>
              <a:gdLst/>
              <a:ahLst/>
              <a:cxnLst/>
              <a:rect l="l" t="t" r="r" b="b"/>
              <a:pathLst>
                <a:path w="4307205" h="5779135">
                  <a:moveTo>
                    <a:pt x="4306824" y="0"/>
                  </a:moveTo>
                  <a:lnTo>
                    <a:pt x="0" y="0"/>
                  </a:lnTo>
                  <a:lnTo>
                    <a:pt x="0" y="5779008"/>
                  </a:lnTo>
                  <a:lnTo>
                    <a:pt x="4306824" y="5779008"/>
                  </a:lnTo>
                  <a:lnTo>
                    <a:pt x="4306824" y="0"/>
                  </a:lnTo>
                  <a:close/>
                </a:path>
              </a:pathLst>
            </a:custGeom>
            <a:solidFill>
              <a:srgbClr val="A8E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21765" y="2046844"/>
            <a:ext cx="2437130" cy="121602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 marR="5080" indent="313690">
              <a:lnSpc>
                <a:spcPts val="4320"/>
              </a:lnSpc>
              <a:spcBef>
                <a:spcPts val="855"/>
              </a:spcBef>
            </a:pPr>
            <a:r>
              <a:rPr sz="4200" b="1" i="1" u="sng" spc="-1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FLORENCE </a:t>
            </a:r>
            <a:r>
              <a:rPr sz="4200" b="1" i="1" u="none" spc="-1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200" b="1" i="1" u="sng" spc="-9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</a:t>
            </a:r>
            <a:r>
              <a:rPr sz="4200" b="1" i="1" u="sng" spc="-3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</a:t>
            </a:r>
            <a:r>
              <a:rPr sz="4200" b="1" i="1" u="sng" spc="-10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G</a:t>
            </a:r>
            <a:r>
              <a:rPr sz="4200" b="1" i="1" u="sng" spc="-8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H</a:t>
            </a:r>
            <a:r>
              <a:rPr sz="4200" b="1" i="1" u="sng" spc="-8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</a:t>
            </a:r>
            <a:r>
              <a:rPr sz="4200" b="1" i="1" u="sng" spc="-3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</a:t>
            </a:r>
            <a:r>
              <a:rPr sz="4200" b="1" i="1" u="sng" spc="-8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</a:t>
            </a:r>
            <a:r>
              <a:rPr sz="4200" b="1" i="1" u="sng" spc="-12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G</a:t>
            </a:r>
            <a:r>
              <a:rPr sz="4200" b="1" i="1" u="sng" spc="-11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</a:t>
            </a:r>
            <a:r>
              <a:rPr sz="4200" b="1" i="1" u="sng" spc="-10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L</a:t>
            </a:r>
            <a:r>
              <a:rPr sz="4200" b="1" i="1" u="sng" spc="-12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</a:t>
            </a:r>
            <a:endParaRPr sz="4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1480" y="458723"/>
            <a:ext cx="11462385" cy="6061075"/>
            <a:chOff x="411480" y="458723"/>
            <a:chExt cx="11462385" cy="6061075"/>
          </a:xfrm>
        </p:grpSpPr>
        <p:sp>
          <p:nvSpPr>
            <p:cNvPr id="3" name="object 3"/>
            <p:cNvSpPr/>
            <p:nvPr/>
          </p:nvSpPr>
          <p:spPr>
            <a:xfrm>
              <a:off x="559308" y="458723"/>
              <a:ext cx="2790444" cy="17404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1480" y="2103119"/>
              <a:ext cx="11462385" cy="4417060"/>
            </a:xfrm>
            <a:custGeom>
              <a:avLst/>
              <a:gdLst/>
              <a:ahLst/>
              <a:cxnLst/>
              <a:rect l="l" t="t" r="r" b="b"/>
              <a:pathLst>
                <a:path w="11462385" h="4417059">
                  <a:moveTo>
                    <a:pt x="11462004" y="0"/>
                  </a:moveTo>
                  <a:lnTo>
                    <a:pt x="0" y="0"/>
                  </a:lnTo>
                  <a:lnTo>
                    <a:pt x="0" y="4416552"/>
                  </a:lnTo>
                  <a:lnTo>
                    <a:pt x="11462004" y="4416552"/>
                  </a:lnTo>
                  <a:lnTo>
                    <a:pt x="11462004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89610" y="2127631"/>
            <a:ext cx="11214100" cy="425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 marR="494030" indent="-182880">
              <a:lnSpc>
                <a:spcPct val="100000"/>
              </a:lnSpc>
              <a:spcBef>
                <a:spcPts val="105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000" spc="-105" dirty="0">
                <a:latin typeface="Verdana"/>
                <a:cs typeface="Verdana"/>
              </a:rPr>
              <a:t>Florence </a:t>
            </a:r>
            <a:r>
              <a:rPr sz="2000" spc="-85" dirty="0">
                <a:latin typeface="Verdana"/>
                <a:cs typeface="Verdana"/>
              </a:rPr>
              <a:t>Nightingale </a:t>
            </a:r>
            <a:r>
              <a:rPr sz="2000" spc="-165" dirty="0">
                <a:latin typeface="Verdana"/>
                <a:cs typeface="Verdana"/>
              </a:rPr>
              <a:t>was </a:t>
            </a:r>
            <a:r>
              <a:rPr sz="2000" spc="-135" dirty="0">
                <a:latin typeface="Verdana"/>
                <a:cs typeface="Verdana"/>
              </a:rPr>
              <a:t>a </a:t>
            </a:r>
            <a:r>
              <a:rPr sz="2000" spc="-105" dirty="0">
                <a:latin typeface="Verdana"/>
                <a:cs typeface="Verdana"/>
              </a:rPr>
              <a:t>philanthropist </a:t>
            </a:r>
            <a:r>
              <a:rPr sz="2000" spc="-110" dirty="0">
                <a:latin typeface="Verdana"/>
                <a:cs typeface="Verdana"/>
              </a:rPr>
              <a:t>from </a:t>
            </a:r>
            <a:r>
              <a:rPr sz="2000" spc="-135" dirty="0">
                <a:latin typeface="Verdana"/>
                <a:cs typeface="Verdana"/>
              </a:rPr>
              <a:t>a wealthy </a:t>
            </a:r>
            <a:r>
              <a:rPr sz="2000" spc="-120" dirty="0">
                <a:latin typeface="Verdana"/>
                <a:cs typeface="Verdana"/>
              </a:rPr>
              <a:t>English </a:t>
            </a:r>
            <a:r>
              <a:rPr sz="2000" spc="-135" dirty="0">
                <a:latin typeface="Verdana"/>
                <a:cs typeface="Verdana"/>
              </a:rPr>
              <a:t>family </a:t>
            </a:r>
            <a:r>
              <a:rPr sz="2000" spc="-85" dirty="0">
                <a:latin typeface="Verdana"/>
                <a:cs typeface="Verdana"/>
              </a:rPr>
              <a:t>who </a:t>
            </a:r>
            <a:r>
              <a:rPr sz="2000" spc="-105" dirty="0">
                <a:latin typeface="Verdana"/>
                <a:cs typeface="Verdana"/>
              </a:rPr>
              <a:t>studied</a:t>
            </a:r>
            <a:r>
              <a:rPr sz="2000" spc="-465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nursing  </a:t>
            </a:r>
            <a:r>
              <a:rPr sz="2000" spc="-95" dirty="0">
                <a:latin typeface="Verdana"/>
                <a:cs typeface="Verdana"/>
              </a:rPr>
              <a:t>under </a:t>
            </a:r>
            <a:r>
              <a:rPr sz="2000" spc="-120" dirty="0">
                <a:latin typeface="Verdana"/>
                <a:cs typeface="Verdana"/>
              </a:rPr>
              <a:t>the </a:t>
            </a:r>
            <a:r>
              <a:rPr sz="2000" spc="-95" dirty="0">
                <a:latin typeface="Verdana"/>
                <a:cs typeface="Verdana"/>
              </a:rPr>
              <a:t>direction </a:t>
            </a:r>
            <a:r>
              <a:rPr sz="2000" spc="-80" dirty="0">
                <a:latin typeface="Verdana"/>
                <a:cs typeface="Verdana"/>
              </a:rPr>
              <a:t>of </a:t>
            </a:r>
            <a:r>
              <a:rPr sz="2000" spc="-130" dirty="0">
                <a:latin typeface="Verdana"/>
                <a:cs typeface="Verdana"/>
              </a:rPr>
              <a:t>Pastor </a:t>
            </a:r>
            <a:r>
              <a:rPr sz="2000" spc="-105" dirty="0">
                <a:latin typeface="Verdana"/>
                <a:cs typeface="Verdana"/>
              </a:rPr>
              <a:t>Fliedner in</a:t>
            </a:r>
            <a:r>
              <a:rPr sz="2000" spc="-395" dirty="0">
                <a:latin typeface="Verdana"/>
                <a:cs typeface="Verdana"/>
              </a:rPr>
              <a:t> </a:t>
            </a:r>
            <a:r>
              <a:rPr sz="2000" spc="-180" dirty="0">
                <a:latin typeface="Verdana"/>
                <a:cs typeface="Verdana"/>
              </a:rPr>
              <a:t>Germany.</a:t>
            </a:r>
            <a:endParaRPr sz="20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269875" algn="l"/>
                <a:tab pos="270510" algn="l"/>
              </a:tabLst>
            </a:pPr>
            <a:r>
              <a:rPr sz="2000" spc="-85" dirty="0">
                <a:latin typeface="Verdana"/>
                <a:cs typeface="Verdana"/>
              </a:rPr>
              <a:t>Nightingale </a:t>
            </a:r>
            <a:r>
              <a:rPr sz="2000" spc="-120" dirty="0">
                <a:latin typeface="Verdana"/>
                <a:cs typeface="Verdana"/>
              </a:rPr>
              <a:t>forever </a:t>
            </a:r>
            <a:r>
              <a:rPr sz="2000" spc="-85" dirty="0">
                <a:latin typeface="Verdana"/>
                <a:cs typeface="Verdana"/>
              </a:rPr>
              <a:t>changed </a:t>
            </a:r>
            <a:r>
              <a:rPr sz="2000" spc="-120" dirty="0">
                <a:latin typeface="Verdana"/>
                <a:cs typeface="Verdana"/>
              </a:rPr>
              <a:t>the </a:t>
            </a:r>
            <a:r>
              <a:rPr sz="2000" spc="-100" dirty="0">
                <a:latin typeface="Verdana"/>
                <a:cs typeface="Verdana"/>
              </a:rPr>
              <a:t>practice </a:t>
            </a:r>
            <a:r>
              <a:rPr sz="2000" spc="-80" dirty="0">
                <a:latin typeface="Verdana"/>
                <a:cs typeface="Verdana"/>
              </a:rPr>
              <a:t>of</a:t>
            </a:r>
            <a:r>
              <a:rPr sz="2000" spc="-390" dirty="0">
                <a:latin typeface="Verdana"/>
                <a:cs typeface="Verdana"/>
              </a:rPr>
              <a:t> </a:t>
            </a:r>
            <a:r>
              <a:rPr sz="2000" spc="-130" dirty="0">
                <a:latin typeface="Verdana"/>
                <a:cs typeface="Verdana"/>
              </a:rPr>
              <a:t>nursing.</a:t>
            </a:r>
            <a:endParaRPr sz="2000">
              <a:latin typeface="Verdana"/>
              <a:cs typeface="Verdana"/>
            </a:endParaRPr>
          </a:p>
          <a:p>
            <a:pPr marL="194945" marR="204470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000" spc="-100" dirty="0">
                <a:latin typeface="Verdana"/>
                <a:cs typeface="Verdana"/>
              </a:rPr>
              <a:t>At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the</a:t>
            </a:r>
            <a:r>
              <a:rPr sz="2000" spc="-150" dirty="0">
                <a:latin typeface="Verdana"/>
                <a:cs typeface="Verdana"/>
              </a:rPr>
              <a:t> time,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it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165" dirty="0">
                <a:latin typeface="Verdana"/>
                <a:cs typeface="Verdana"/>
              </a:rPr>
              <a:t>was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unusual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for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an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upper-class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woman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to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care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for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the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70" dirty="0">
                <a:latin typeface="Verdana"/>
                <a:cs typeface="Verdana"/>
              </a:rPr>
              <a:t>sick,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but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Nightingale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felt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35" dirty="0">
                <a:latin typeface="Verdana"/>
                <a:cs typeface="Verdana"/>
              </a:rPr>
              <a:t>a  </a:t>
            </a:r>
            <a:r>
              <a:rPr sz="2000" spc="-95" dirty="0">
                <a:latin typeface="Verdana"/>
                <a:cs typeface="Verdana"/>
              </a:rPr>
              <a:t>calling </a:t>
            </a:r>
            <a:r>
              <a:rPr sz="2000" spc="-70" dirty="0">
                <a:latin typeface="Verdana"/>
                <a:cs typeface="Verdana"/>
              </a:rPr>
              <a:t>to </a:t>
            </a:r>
            <a:r>
              <a:rPr sz="2000" spc="-125" dirty="0">
                <a:latin typeface="Verdana"/>
                <a:cs typeface="Verdana"/>
              </a:rPr>
              <a:t>serve</a:t>
            </a:r>
            <a:r>
              <a:rPr sz="2000" spc="-285" dirty="0">
                <a:latin typeface="Verdana"/>
                <a:cs typeface="Verdana"/>
              </a:rPr>
              <a:t> </a:t>
            </a:r>
            <a:r>
              <a:rPr sz="2000" spc="-170" dirty="0">
                <a:latin typeface="Verdana"/>
                <a:cs typeface="Verdana"/>
              </a:rPr>
              <a:t>humanity.</a:t>
            </a:r>
            <a:endParaRPr sz="2000">
              <a:latin typeface="Verdana"/>
              <a:cs typeface="Verdana"/>
            </a:endParaRPr>
          </a:p>
          <a:p>
            <a:pPr marL="194945" marR="5080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000" spc="-85" dirty="0">
                <a:latin typeface="Verdana"/>
                <a:cs typeface="Verdana"/>
              </a:rPr>
              <a:t>When </a:t>
            </a:r>
            <a:r>
              <a:rPr sz="2000" spc="-120" dirty="0">
                <a:latin typeface="Verdana"/>
                <a:cs typeface="Verdana"/>
              </a:rPr>
              <a:t>the </a:t>
            </a:r>
            <a:r>
              <a:rPr sz="2000" spc="-114" dirty="0">
                <a:latin typeface="Verdana"/>
                <a:cs typeface="Verdana"/>
              </a:rPr>
              <a:t>Crimea </a:t>
            </a:r>
            <a:r>
              <a:rPr sz="2000" spc="-145" dirty="0">
                <a:latin typeface="Verdana"/>
                <a:cs typeface="Verdana"/>
              </a:rPr>
              <a:t>War </a:t>
            </a:r>
            <a:r>
              <a:rPr sz="2000" spc="-105" dirty="0">
                <a:latin typeface="Verdana"/>
                <a:cs typeface="Verdana"/>
              </a:rPr>
              <a:t>broke </a:t>
            </a:r>
            <a:r>
              <a:rPr sz="2000" spc="-80" dirty="0">
                <a:latin typeface="Verdana"/>
                <a:cs typeface="Verdana"/>
              </a:rPr>
              <a:t>out </a:t>
            </a:r>
            <a:r>
              <a:rPr sz="2000" spc="-105" dirty="0">
                <a:latin typeface="Verdana"/>
                <a:cs typeface="Verdana"/>
              </a:rPr>
              <a:t>in </a:t>
            </a:r>
            <a:r>
              <a:rPr sz="2000" spc="-235" dirty="0">
                <a:latin typeface="Verdana"/>
                <a:cs typeface="Verdana"/>
              </a:rPr>
              <a:t>1854, </a:t>
            </a:r>
            <a:r>
              <a:rPr sz="2000" spc="-85" dirty="0">
                <a:latin typeface="Verdana"/>
                <a:cs typeface="Verdana"/>
              </a:rPr>
              <a:t>Nightingale </a:t>
            </a:r>
            <a:r>
              <a:rPr sz="2000" spc="-165" dirty="0">
                <a:latin typeface="Verdana"/>
                <a:cs typeface="Verdana"/>
              </a:rPr>
              <a:t>was </a:t>
            </a:r>
            <a:r>
              <a:rPr sz="2000" spc="-85" dirty="0">
                <a:latin typeface="Verdana"/>
                <a:cs typeface="Verdana"/>
              </a:rPr>
              <a:t>appalled </a:t>
            </a:r>
            <a:r>
              <a:rPr sz="2000" spc="-70" dirty="0">
                <a:latin typeface="Verdana"/>
                <a:cs typeface="Verdana"/>
              </a:rPr>
              <a:t>to </a:t>
            </a:r>
            <a:r>
              <a:rPr sz="2000" spc="-110" dirty="0">
                <a:latin typeface="Verdana"/>
                <a:cs typeface="Verdana"/>
              </a:rPr>
              <a:t>discover </a:t>
            </a:r>
            <a:r>
              <a:rPr sz="2000" spc="-130" dirty="0">
                <a:latin typeface="Verdana"/>
                <a:cs typeface="Verdana"/>
              </a:rPr>
              <a:t>that </a:t>
            </a:r>
            <a:r>
              <a:rPr sz="2000" spc="-120" dirty="0">
                <a:latin typeface="Verdana"/>
                <a:cs typeface="Verdana"/>
              </a:rPr>
              <a:t>the</a:t>
            </a:r>
            <a:r>
              <a:rPr sz="2000" spc="-495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mortality  </a:t>
            </a:r>
            <a:r>
              <a:rPr sz="2000" spc="-125" dirty="0">
                <a:latin typeface="Verdana"/>
                <a:cs typeface="Verdana"/>
              </a:rPr>
              <a:t>rate </a:t>
            </a:r>
            <a:r>
              <a:rPr sz="2000" spc="-80" dirty="0">
                <a:latin typeface="Verdana"/>
                <a:cs typeface="Verdana"/>
              </a:rPr>
              <a:t>of </a:t>
            </a:r>
            <a:r>
              <a:rPr sz="2000" spc="-140" dirty="0">
                <a:latin typeface="Verdana"/>
                <a:cs typeface="Verdana"/>
              </a:rPr>
              <a:t>British </a:t>
            </a:r>
            <a:r>
              <a:rPr sz="2000" spc="-95" dirty="0">
                <a:latin typeface="Verdana"/>
                <a:cs typeface="Verdana"/>
              </a:rPr>
              <a:t>troops </a:t>
            </a:r>
            <a:r>
              <a:rPr sz="2000" spc="-165" dirty="0">
                <a:latin typeface="Verdana"/>
                <a:cs typeface="Verdana"/>
              </a:rPr>
              <a:t>was </a:t>
            </a:r>
            <a:r>
              <a:rPr sz="2000" spc="-355" dirty="0">
                <a:latin typeface="Verdana"/>
                <a:cs typeface="Verdana"/>
              </a:rPr>
              <a:t>41% </a:t>
            </a:r>
            <a:r>
              <a:rPr sz="2000" spc="-85" dirty="0">
                <a:latin typeface="Verdana"/>
                <a:cs typeface="Verdana"/>
              </a:rPr>
              <a:t>and </a:t>
            </a:r>
            <a:r>
              <a:rPr sz="2000" spc="-130" dirty="0">
                <a:latin typeface="Verdana"/>
                <a:cs typeface="Verdana"/>
              </a:rPr>
              <a:t>that </a:t>
            </a:r>
            <a:r>
              <a:rPr sz="2000" spc="-110" dirty="0">
                <a:latin typeface="Verdana"/>
                <a:cs typeface="Verdana"/>
              </a:rPr>
              <a:t>the </a:t>
            </a:r>
            <a:r>
              <a:rPr sz="2000" spc="-145" dirty="0">
                <a:latin typeface="Verdana"/>
                <a:cs typeface="Verdana"/>
              </a:rPr>
              <a:t>British </a:t>
            </a:r>
            <a:r>
              <a:rPr sz="2000" spc="-160" dirty="0">
                <a:latin typeface="Verdana"/>
                <a:cs typeface="Verdana"/>
              </a:rPr>
              <a:t>army </a:t>
            </a:r>
            <a:r>
              <a:rPr sz="2000" spc="-114" dirty="0">
                <a:latin typeface="Verdana"/>
                <a:cs typeface="Verdana"/>
              </a:rPr>
              <a:t>lacked</a:t>
            </a:r>
            <a:r>
              <a:rPr sz="2000" spc="-235" dirty="0">
                <a:latin typeface="Verdana"/>
                <a:cs typeface="Verdana"/>
              </a:rPr>
              <a:t> </a:t>
            </a:r>
            <a:r>
              <a:rPr sz="2000" spc="-155" dirty="0">
                <a:latin typeface="Verdana"/>
                <a:cs typeface="Verdana"/>
              </a:rPr>
              <a:t>nurses.</a:t>
            </a:r>
            <a:endParaRPr sz="2000">
              <a:latin typeface="Verdana"/>
              <a:cs typeface="Verdana"/>
            </a:endParaRPr>
          </a:p>
          <a:p>
            <a:pPr marL="195580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000" spc="-65" dirty="0">
                <a:latin typeface="Verdana"/>
                <a:cs typeface="Verdana"/>
              </a:rPr>
              <a:t>Owing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to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Nightingale’s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efforts,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the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number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of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deaths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among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40" dirty="0">
                <a:latin typeface="Verdana"/>
                <a:cs typeface="Verdana"/>
              </a:rPr>
              <a:t>British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soldiers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decreased</a:t>
            </a:r>
            <a:endParaRPr sz="2000">
              <a:latin typeface="Verdana"/>
              <a:cs typeface="Verdana"/>
            </a:endParaRPr>
          </a:p>
          <a:p>
            <a:pPr marL="194945">
              <a:lnSpc>
                <a:spcPct val="100000"/>
              </a:lnSpc>
            </a:pPr>
            <a:r>
              <a:rPr sz="2000" spc="-125" dirty="0">
                <a:latin typeface="Verdana"/>
                <a:cs typeface="Verdana"/>
              </a:rPr>
              <a:t>dramatically </a:t>
            </a:r>
            <a:r>
              <a:rPr sz="2000" spc="-120" dirty="0">
                <a:latin typeface="Verdana"/>
                <a:cs typeface="Verdana"/>
              </a:rPr>
              <a:t>within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140" dirty="0">
                <a:latin typeface="Verdana"/>
                <a:cs typeface="Verdana"/>
              </a:rPr>
              <a:t>months.</a:t>
            </a:r>
            <a:endParaRPr sz="2000">
              <a:latin typeface="Verdana"/>
              <a:cs typeface="Verdana"/>
            </a:endParaRPr>
          </a:p>
          <a:p>
            <a:pPr marL="194945" marR="683895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000" spc="-85" dirty="0">
                <a:latin typeface="Verdana"/>
                <a:cs typeface="Verdana"/>
              </a:rPr>
              <a:t>When Nightingale </a:t>
            </a:r>
            <a:r>
              <a:rPr sz="2000" spc="-120" dirty="0">
                <a:latin typeface="Verdana"/>
                <a:cs typeface="Verdana"/>
              </a:rPr>
              <a:t>returned </a:t>
            </a:r>
            <a:r>
              <a:rPr sz="2000" spc="-70" dirty="0">
                <a:latin typeface="Verdana"/>
                <a:cs typeface="Verdana"/>
              </a:rPr>
              <a:t>to</a:t>
            </a:r>
            <a:r>
              <a:rPr sz="2000" spc="-520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England, </a:t>
            </a:r>
            <a:r>
              <a:rPr sz="2000" spc="-130" dirty="0">
                <a:latin typeface="Verdana"/>
                <a:cs typeface="Verdana"/>
              </a:rPr>
              <a:t>she </a:t>
            </a:r>
            <a:r>
              <a:rPr sz="2000" spc="-165" dirty="0">
                <a:latin typeface="Verdana"/>
                <a:cs typeface="Verdana"/>
              </a:rPr>
              <a:t>was </a:t>
            </a:r>
            <a:r>
              <a:rPr sz="2000" spc="-95" dirty="0">
                <a:latin typeface="Verdana"/>
                <a:cs typeface="Verdana"/>
              </a:rPr>
              <a:t>hailed </a:t>
            </a:r>
            <a:r>
              <a:rPr sz="2000" spc="-135" dirty="0">
                <a:latin typeface="Verdana"/>
                <a:cs typeface="Verdana"/>
              </a:rPr>
              <a:t>a </a:t>
            </a:r>
            <a:r>
              <a:rPr sz="2000" spc="-114" dirty="0">
                <a:latin typeface="Verdana"/>
                <a:cs typeface="Verdana"/>
              </a:rPr>
              <a:t>heroine. </a:t>
            </a:r>
            <a:r>
              <a:rPr sz="2000" spc="-160" dirty="0">
                <a:latin typeface="Verdana"/>
                <a:cs typeface="Verdana"/>
              </a:rPr>
              <a:t>She </a:t>
            </a:r>
            <a:r>
              <a:rPr sz="2000" spc="-110" dirty="0">
                <a:latin typeface="Verdana"/>
                <a:cs typeface="Verdana"/>
              </a:rPr>
              <a:t>then </a:t>
            </a:r>
            <a:r>
              <a:rPr sz="2000" spc="-120" dirty="0">
                <a:latin typeface="Verdana"/>
                <a:cs typeface="Verdana"/>
              </a:rPr>
              <a:t>established </a:t>
            </a:r>
            <a:r>
              <a:rPr sz="2000" spc="-110" dirty="0">
                <a:latin typeface="Verdana"/>
                <a:cs typeface="Verdana"/>
              </a:rPr>
              <a:t>the  </a:t>
            </a:r>
            <a:r>
              <a:rPr sz="2000" spc="-85" dirty="0">
                <a:latin typeface="Verdana"/>
                <a:cs typeface="Verdana"/>
              </a:rPr>
              <a:t>Nightingale </a:t>
            </a:r>
            <a:r>
              <a:rPr sz="2000" spc="-100" dirty="0">
                <a:latin typeface="Verdana"/>
                <a:cs typeface="Verdana"/>
              </a:rPr>
              <a:t>School </a:t>
            </a:r>
            <a:r>
              <a:rPr sz="2000" spc="-80" dirty="0">
                <a:latin typeface="Verdana"/>
                <a:cs typeface="Verdana"/>
              </a:rPr>
              <a:t>of </a:t>
            </a:r>
            <a:r>
              <a:rPr sz="2000" spc="-90" dirty="0">
                <a:latin typeface="Verdana"/>
                <a:cs typeface="Verdana"/>
              </a:rPr>
              <a:t>Nursing </a:t>
            </a:r>
            <a:r>
              <a:rPr sz="2000" spc="-140" dirty="0">
                <a:latin typeface="Verdana"/>
                <a:cs typeface="Verdana"/>
              </a:rPr>
              <a:t>at </a:t>
            </a:r>
            <a:r>
              <a:rPr sz="2000" spc="-225" dirty="0">
                <a:latin typeface="Verdana"/>
                <a:cs typeface="Verdana"/>
              </a:rPr>
              <a:t>St. </a:t>
            </a:r>
            <a:r>
              <a:rPr sz="2000" spc="-150" dirty="0">
                <a:latin typeface="Verdana"/>
                <a:cs typeface="Verdana"/>
              </a:rPr>
              <a:t>Thomas’s </a:t>
            </a:r>
            <a:r>
              <a:rPr sz="2000" spc="-95" dirty="0">
                <a:latin typeface="Verdana"/>
                <a:cs typeface="Verdana"/>
              </a:rPr>
              <a:t>Hospital </a:t>
            </a:r>
            <a:r>
              <a:rPr sz="2000" spc="-105" dirty="0">
                <a:latin typeface="Verdana"/>
                <a:cs typeface="Verdana"/>
              </a:rPr>
              <a:t>in </a:t>
            </a:r>
            <a:r>
              <a:rPr sz="2000" spc="-90" dirty="0">
                <a:latin typeface="Verdana"/>
                <a:cs typeface="Verdana"/>
              </a:rPr>
              <a:t>London, </a:t>
            </a:r>
            <a:r>
              <a:rPr sz="2000" spc="-95" dirty="0">
                <a:latin typeface="Verdana"/>
                <a:cs typeface="Verdana"/>
              </a:rPr>
              <a:t>offering </a:t>
            </a:r>
            <a:r>
              <a:rPr sz="2000" spc="-90" dirty="0">
                <a:latin typeface="Verdana"/>
                <a:cs typeface="Verdana"/>
              </a:rPr>
              <a:t>education </a:t>
            </a:r>
            <a:r>
              <a:rPr sz="2000" spc="-80" dirty="0">
                <a:latin typeface="Verdana"/>
                <a:cs typeface="Verdana"/>
              </a:rPr>
              <a:t>for  </a:t>
            </a:r>
            <a:r>
              <a:rPr sz="2000" spc="-114" dirty="0">
                <a:latin typeface="Verdana"/>
                <a:cs typeface="Verdana"/>
              </a:rPr>
              <a:t>professional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55" dirty="0">
                <a:latin typeface="Verdana"/>
                <a:cs typeface="Verdana"/>
              </a:rPr>
              <a:t>nurses.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6276" y="599059"/>
            <a:ext cx="77514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27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The </a:t>
            </a:r>
            <a:r>
              <a:rPr u="heavy" spc="-55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19th </a:t>
            </a:r>
            <a:r>
              <a:rPr u="heavy" spc="-2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and </a:t>
            </a:r>
            <a:r>
              <a:rPr u="heavy" spc="-35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20th</a:t>
            </a:r>
            <a:r>
              <a:rPr u="heavy" spc="-4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u="heavy" spc="-29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Centuries</a:t>
            </a:r>
          </a:p>
        </p:txBody>
      </p:sp>
      <p:sp>
        <p:nvSpPr>
          <p:cNvPr id="3" name="object 3"/>
          <p:cNvSpPr/>
          <p:nvPr/>
        </p:nvSpPr>
        <p:spPr>
          <a:xfrm>
            <a:off x="291084" y="1589532"/>
            <a:ext cx="11570335" cy="4930140"/>
          </a:xfrm>
          <a:custGeom>
            <a:avLst/>
            <a:gdLst/>
            <a:ahLst/>
            <a:cxnLst/>
            <a:rect l="l" t="t" r="r" b="b"/>
            <a:pathLst>
              <a:path w="11570335" h="4930140">
                <a:moveTo>
                  <a:pt x="11570208" y="0"/>
                </a:moveTo>
                <a:lnTo>
                  <a:pt x="0" y="0"/>
                </a:lnTo>
                <a:lnTo>
                  <a:pt x="0" y="4930140"/>
                </a:lnTo>
                <a:lnTo>
                  <a:pt x="11570208" y="4930140"/>
                </a:lnTo>
                <a:lnTo>
                  <a:pt x="11570208" y="0"/>
                </a:lnTo>
                <a:close/>
              </a:path>
            </a:pathLst>
          </a:custGeom>
          <a:solidFill>
            <a:srgbClr val="DFE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433" y="1500378"/>
            <a:ext cx="11122660" cy="256349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0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400" spc="-275" dirty="0">
                <a:latin typeface="Verdana"/>
                <a:cs typeface="Verdana"/>
              </a:rPr>
              <a:t>In </a:t>
            </a:r>
            <a:r>
              <a:rPr sz="2400" spc="-140" dirty="0">
                <a:latin typeface="Verdana"/>
                <a:cs typeface="Verdana"/>
              </a:rPr>
              <a:t>the </a:t>
            </a:r>
            <a:r>
              <a:rPr sz="2400" spc="-145" dirty="0">
                <a:latin typeface="Verdana"/>
                <a:cs typeface="Verdana"/>
              </a:rPr>
              <a:t>late </a:t>
            </a:r>
            <a:r>
              <a:rPr sz="2400" spc="-275" dirty="0">
                <a:latin typeface="Verdana"/>
                <a:cs typeface="Verdana"/>
              </a:rPr>
              <a:t>19th </a:t>
            </a:r>
            <a:r>
              <a:rPr sz="2400" spc="-175" dirty="0">
                <a:latin typeface="Verdana"/>
                <a:cs typeface="Verdana"/>
              </a:rPr>
              <a:t>century, </a:t>
            </a:r>
            <a:r>
              <a:rPr sz="2400" spc="-135" dirty="0">
                <a:latin typeface="Verdana"/>
                <a:cs typeface="Verdana"/>
              </a:rPr>
              <a:t>nursing </a:t>
            </a:r>
            <a:r>
              <a:rPr sz="2400" spc="-125" dirty="0">
                <a:latin typeface="Verdana"/>
                <a:cs typeface="Verdana"/>
              </a:rPr>
              <a:t>professionalized </a:t>
            </a:r>
            <a:r>
              <a:rPr sz="2400" spc="-130" dirty="0">
                <a:latin typeface="Verdana"/>
                <a:cs typeface="Verdana"/>
              </a:rPr>
              <a:t>rapidly in </a:t>
            </a:r>
            <a:r>
              <a:rPr sz="2400" spc="-140" dirty="0">
                <a:latin typeface="Verdana"/>
                <a:cs typeface="Verdana"/>
              </a:rPr>
              <a:t>the </a:t>
            </a:r>
            <a:r>
              <a:rPr sz="2400" spc="-110" dirty="0">
                <a:latin typeface="Verdana"/>
                <a:cs typeface="Verdana"/>
              </a:rPr>
              <a:t>United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spc="-220" dirty="0">
                <a:latin typeface="Verdana"/>
                <a:cs typeface="Verdana"/>
              </a:rPr>
              <a:t>States.</a:t>
            </a:r>
            <a:endParaRPr sz="2400">
              <a:latin typeface="Verdana"/>
              <a:cs typeface="Verdana"/>
            </a:endParaRPr>
          </a:p>
          <a:p>
            <a:pPr marL="194945" marR="5080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400" spc="-120" dirty="0">
                <a:latin typeface="Verdana"/>
                <a:cs typeface="Verdana"/>
              </a:rPr>
              <a:t>Women </a:t>
            </a:r>
            <a:r>
              <a:rPr sz="2400" spc="-110" dirty="0">
                <a:latin typeface="Verdana"/>
                <a:cs typeface="Verdana"/>
              </a:rPr>
              <a:t>who had </a:t>
            </a:r>
            <a:r>
              <a:rPr sz="2400" spc="-130" dirty="0">
                <a:latin typeface="Verdana"/>
                <a:cs typeface="Verdana"/>
              </a:rPr>
              <a:t>served </a:t>
            </a:r>
            <a:r>
              <a:rPr sz="2400" spc="-200" dirty="0">
                <a:latin typeface="Verdana"/>
                <a:cs typeface="Verdana"/>
              </a:rPr>
              <a:t>as </a:t>
            </a:r>
            <a:r>
              <a:rPr sz="2400" spc="-165" dirty="0">
                <a:latin typeface="Verdana"/>
                <a:cs typeface="Verdana"/>
              </a:rPr>
              <a:t>nurses </a:t>
            </a:r>
            <a:r>
              <a:rPr sz="2400" spc="-105" dirty="0">
                <a:latin typeface="Verdana"/>
                <a:cs typeface="Verdana"/>
              </a:rPr>
              <a:t>during </a:t>
            </a:r>
            <a:r>
              <a:rPr sz="2400" spc="-140" dirty="0">
                <a:latin typeface="Verdana"/>
                <a:cs typeface="Verdana"/>
              </a:rPr>
              <a:t>the </a:t>
            </a:r>
            <a:r>
              <a:rPr sz="2400" spc="-135" dirty="0">
                <a:latin typeface="Verdana"/>
                <a:cs typeface="Verdana"/>
              </a:rPr>
              <a:t>Civil </a:t>
            </a:r>
            <a:r>
              <a:rPr sz="2400" spc="-175" dirty="0">
                <a:latin typeface="Verdana"/>
                <a:cs typeface="Verdana"/>
              </a:rPr>
              <a:t>War </a:t>
            </a:r>
            <a:r>
              <a:rPr sz="2400" spc="-120" dirty="0">
                <a:latin typeface="Verdana"/>
                <a:cs typeface="Verdana"/>
              </a:rPr>
              <a:t>realized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37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importance  </a:t>
            </a:r>
            <a:r>
              <a:rPr sz="2400" spc="-100" dirty="0">
                <a:latin typeface="Verdana"/>
                <a:cs typeface="Verdana"/>
              </a:rPr>
              <a:t>of </a:t>
            </a:r>
            <a:r>
              <a:rPr sz="2400" spc="-165" dirty="0">
                <a:latin typeface="Verdana"/>
                <a:cs typeface="Verdana"/>
              </a:rPr>
              <a:t>a </a:t>
            </a:r>
            <a:r>
              <a:rPr sz="2400" spc="-130" dirty="0">
                <a:latin typeface="Verdana"/>
                <a:cs typeface="Verdana"/>
              </a:rPr>
              <a:t>formal </a:t>
            </a:r>
            <a:r>
              <a:rPr sz="2400" spc="-135" dirty="0">
                <a:latin typeface="Verdana"/>
                <a:cs typeface="Verdana"/>
              </a:rPr>
              <a:t>nursing </a:t>
            </a:r>
            <a:r>
              <a:rPr sz="2400" spc="-110" dirty="0">
                <a:latin typeface="Verdana"/>
                <a:cs typeface="Verdana"/>
              </a:rPr>
              <a:t>education and </a:t>
            </a:r>
            <a:r>
              <a:rPr sz="2400" spc="-120" dirty="0">
                <a:latin typeface="Verdana"/>
                <a:cs typeface="Verdana"/>
              </a:rPr>
              <a:t>played </a:t>
            </a:r>
            <a:r>
              <a:rPr sz="2400" spc="-165" dirty="0">
                <a:latin typeface="Verdana"/>
                <a:cs typeface="Verdana"/>
              </a:rPr>
              <a:t>a </a:t>
            </a:r>
            <a:r>
              <a:rPr sz="2400" spc="-130" dirty="0">
                <a:latin typeface="Verdana"/>
                <a:cs typeface="Verdana"/>
              </a:rPr>
              <a:t>crucial </a:t>
            </a:r>
            <a:r>
              <a:rPr sz="2400" spc="-114" dirty="0">
                <a:latin typeface="Verdana"/>
                <a:cs typeface="Verdana"/>
              </a:rPr>
              <a:t>role </a:t>
            </a:r>
            <a:r>
              <a:rPr sz="2400" spc="-130" dirty="0">
                <a:latin typeface="Verdana"/>
                <a:cs typeface="Verdana"/>
              </a:rPr>
              <a:t>in </a:t>
            </a:r>
            <a:r>
              <a:rPr sz="2400" spc="-140" dirty="0">
                <a:latin typeface="Verdana"/>
                <a:cs typeface="Verdana"/>
              </a:rPr>
              <a:t>establishing the </a:t>
            </a:r>
            <a:r>
              <a:rPr sz="2400" spc="-160" dirty="0">
                <a:latin typeface="Verdana"/>
                <a:cs typeface="Verdana"/>
              </a:rPr>
              <a:t>first  </a:t>
            </a:r>
            <a:r>
              <a:rPr sz="2400" spc="-150" dirty="0">
                <a:latin typeface="Verdana"/>
                <a:cs typeface="Verdana"/>
              </a:rPr>
              <a:t>nurse </a:t>
            </a:r>
            <a:r>
              <a:rPr sz="2400" spc="-130" dirty="0">
                <a:latin typeface="Verdana"/>
                <a:cs typeface="Verdana"/>
              </a:rPr>
              <a:t>training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schools.</a:t>
            </a:r>
            <a:endParaRPr sz="2400">
              <a:latin typeface="Verdana"/>
              <a:cs typeface="Verdana"/>
            </a:endParaRPr>
          </a:p>
          <a:p>
            <a:pPr marL="194945" marR="505459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400" spc="-130" dirty="0">
                <a:latin typeface="Verdana"/>
                <a:cs typeface="Verdana"/>
              </a:rPr>
              <a:t>Hospitals </a:t>
            </a:r>
            <a:r>
              <a:rPr sz="2400" spc="-100" dirty="0">
                <a:latin typeface="Verdana"/>
                <a:cs typeface="Verdana"/>
              </a:rPr>
              <a:t>began </a:t>
            </a:r>
            <a:r>
              <a:rPr sz="2400" spc="-140" dirty="0">
                <a:latin typeface="Verdana"/>
                <a:cs typeface="Verdana"/>
              </a:rPr>
              <a:t>setting </a:t>
            </a:r>
            <a:r>
              <a:rPr sz="2400" spc="-85" dirty="0">
                <a:latin typeface="Verdana"/>
                <a:cs typeface="Verdana"/>
              </a:rPr>
              <a:t>up </a:t>
            </a:r>
            <a:r>
              <a:rPr sz="2400" spc="-135" dirty="0">
                <a:latin typeface="Verdana"/>
                <a:cs typeface="Verdana"/>
              </a:rPr>
              <a:t>nursing </a:t>
            </a:r>
            <a:r>
              <a:rPr sz="2400" spc="-120" dirty="0">
                <a:latin typeface="Verdana"/>
                <a:cs typeface="Verdana"/>
              </a:rPr>
              <a:t>schools </a:t>
            </a:r>
            <a:r>
              <a:rPr sz="2400" spc="-155" dirty="0">
                <a:latin typeface="Verdana"/>
                <a:cs typeface="Verdana"/>
              </a:rPr>
              <a:t>that </a:t>
            </a:r>
            <a:r>
              <a:rPr sz="2400" spc="-140" dirty="0">
                <a:latin typeface="Verdana"/>
                <a:cs typeface="Verdana"/>
              </a:rPr>
              <a:t>attracted </a:t>
            </a:r>
            <a:r>
              <a:rPr sz="2400" spc="-130" dirty="0">
                <a:latin typeface="Verdana"/>
                <a:cs typeface="Verdana"/>
              </a:rPr>
              <a:t>women </a:t>
            </a:r>
            <a:r>
              <a:rPr sz="2400" spc="-135" dirty="0">
                <a:latin typeface="Verdana"/>
                <a:cs typeface="Verdana"/>
              </a:rPr>
              <a:t>from</a:t>
            </a:r>
            <a:r>
              <a:rPr sz="2400" spc="-52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both  </a:t>
            </a:r>
            <a:r>
              <a:rPr sz="2400" spc="-145" dirty="0">
                <a:latin typeface="Verdana"/>
                <a:cs typeface="Verdana"/>
              </a:rPr>
              <a:t>working-class </a:t>
            </a:r>
            <a:r>
              <a:rPr sz="2400" spc="-110" dirty="0">
                <a:latin typeface="Verdana"/>
                <a:cs typeface="Verdana"/>
              </a:rPr>
              <a:t>and </a:t>
            </a:r>
            <a:r>
              <a:rPr sz="2400" spc="-130" dirty="0">
                <a:latin typeface="Verdana"/>
                <a:cs typeface="Verdana"/>
              </a:rPr>
              <a:t>middle-class</a:t>
            </a:r>
            <a:r>
              <a:rPr sz="2400" spc="-225" dirty="0">
                <a:latin typeface="Verdana"/>
                <a:cs typeface="Verdana"/>
              </a:rPr>
              <a:t> </a:t>
            </a:r>
            <a:r>
              <a:rPr sz="2400" spc="-145" dirty="0">
                <a:latin typeface="Verdana"/>
                <a:cs typeface="Verdana"/>
              </a:rPr>
              <a:t>backgrounds.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43127"/>
            <a:ext cx="10058400" cy="920750"/>
          </a:xfrm>
          <a:prstGeom prst="rect">
            <a:avLst/>
          </a:prstGeom>
          <a:solidFill>
            <a:srgbClr val="A9D7B7"/>
          </a:solidFill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u="none" spc="-320" dirty="0"/>
              <a:t>Cont..</a:t>
            </a:r>
          </a:p>
        </p:txBody>
      </p:sp>
      <p:sp>
        <p:nvSpPr>
          <p:cNvPr id="3" name="object 3"/>
          <p:cNvSpPr/>
          <p:nvPr/>
        </p:nvSpPr>
        <p:spPr>
          <a:xfrm>
            <a:off x="239268" y="1722120"/>
            <a:ext cx="11661775" cy="4837430"/>
          </a:xfrm>
          <a:custGeom>
            <a:avLst/>
            <a:gdLst/>
            <a:ahLst/>
            <a:cxnLst/>
            <a:rect l="l" t="t" r="r" b="b"/>
            <a:pathLst>
              <a:path w="11661775" h="4837430">
                <a:moveTo>
                  <a:pt x="11661648" y="0"/>
                </a:moveTo>
                <a:lnTo>
                  <a:pt x="0" y="0"/>
                </a:lnTo>
                <a:lnTo>
                  <a:pt x="0" y="4837176"/>
                </a:lnTo>
                <a:lnTo>
                  <a:pt x="11661648" y="4837176"/>
                </a:lnTo>
                <a:lnTo>
                  <a:pt x="11661648" y="0"/>
                </a:lnTo>
                <a:close/>
              </a:path>
            </a:pathLst>
          </a:custGeom>
          <a:solidFill>
            <a:srgbClr val="D9F0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7398" y="1747265"/>
            <a:ext cx="11362055" cy="366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5080" indent="-182880" algn="just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400" spc="-135" dirty="0">
                <a:latin typeface="Verdana"/>
                <a:cs typeface="Verdana"/>
              </a:rPr>
              <a:t>The </a:t>
            </a:r>
            <a:r>
              <a:rPr sz="2400" spc="-160" dirty="0">
                <a:latin typeface="Verdana"/>
                <a:cs typeface="Verdana"/>
              </a:rPr>
              <a:t>first </a:t>
            </a:r>
            <a:r>
              <a:rPr sz="2400" spc="-140" dirty="0">
                <a:latin typeface="Verdana"/>
                <a:cs typeface="Verdana"/>
              </a:rPr>
              <a:t>permanent </a:t>
            </a:r>
            <a:r>
              <a:rPr sz="2400" spc="-100" dirty="0">
                <a:latin typeface="Verdana"/>
                <a:cs typeface="Verdana"/>
              </a:rPr>
              <a:t>school of </a:t>
            </a:r>
            <a:r>
              <a:rPr sz="2400" spc="-135" dirty="0">
                <a:latin typeface="Verdana"/>
                <a:cs typeface="Verdana"/>
              </a:rPr>
              <a:t>nursing </a:t>
            </a:r>
            <a:r>
              <a:rPr sz="2400" spc="-85" dirty="0">
                <a:latin typeface="Verdana"/>
                <a:cs typeface="Verdana"/>
              </a:rPr>
              <a:t>founded </a:t>
            </a:r>
            <a:r>
              <a:rPr sz="2400" spc="-130" dirty="0">
                <a:latin typeface="Verdana"/>
                <a:cs typeface="Verdana"/>
              </a:rPr>
              <a:t>in </a:t>
            </a:r>
            <a:r>
              <a:rPr sz="2400" spc="-140" dirty="0">
                <a:latin typeface="Verdana"/>
                <a:cs typeface="Verdana"/>
              </a:rPr>
              <a:t>the </a:t>
            </a:r>
            <a:r>
              <a:rPr sz="2400" spc="-110" dirty="0">
                <a:latin typeface="Verdana"/>
                <a:cs typeface="Verdana"/>
              </a:rPr>
              <a:t>United </a:t>
            </a:r>
            <a:r>
              <a:rPr sz="2400" spc="-200" dirty="0">
                <a:latin typeface="Verdana"/>
                <a:cs typeface="Verdana"/>
              </a:rPr>
              <a:t>States was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400" dirty="0">
                <a:latin typeface="Verdana"/>
                <a:cs typeface="Verdana"/>
              </a:rPr>
              <a:t> </a:t>
            </a:r>
            <a:r>
              <a:rPr sz="2400" spc="-150" dirty="0">
                <a:latin typeface="Verdana"/>
                <a:cs typeface="Verdana"/>
              </a:rPr>
              <a:t>nurse  </a:t>
            </a:r>
            <a:r>
              <a:rPr sz="2400" spc="-130" dirty="0">
                <a:latin typeface="Verdana"/>
                <a:cs typeface="Verdana"/>
              </a:rPr>
              <a:t>training </a:t>
            </a:r>
            <a:r>
              <a:rPr sz="2400" spc="-105" dirty="0">
                <a:latin typeface="Verdana"/>
                <a:cs typeface="Verdana"/>
              </a:rPr>
              <a:t>school </a:t>
            </a:r>
            <a:r>
              <a:rPr sz="2400" spc="-165" dirty="0">
                <a:latin typeface="Verdana"/>
                <a:cs typeface="Verdana"/>
              </a:rPr>
              <a:t>at </a:t>
            </a:r>
            <a:r>
              <a:rPr sz="2400" spc="-140" dirty="0">
                <a:latin typeface="Verdana"/>
                <a:cs typeface="Verdana"/>
              </a:rPr>
              <a:t>the </a:t>
            </a:r>
            <a:r>
              <a:rPr sz="2400" spc="-165" dirty="0">
                <a:latin typeface="Verdana"/>
                <a:cs typeface="Verdana"/>
              </a:rPr>
              <a:t>Women’s </a:t>
            </a:r>
            <a:r>
              <a:rPr sz="2400" spc="-114" dirty="0">
                <a:latin typeface="Verdana"/>
                <a:cs typeface="Verdana"/>
              </a:rPr>
              <a:t>Hospital </a:t>
            </a:r>
            <a:r>
              <a:rPr sz="2400" spc="-100" dirty="0">
                <a:latin typeface="Verdana"/>
                <a:cs typeface="Verdana"/>
              </a:rPr>
              <a:t>of </a:t>
            </a:r>
            <a:r>
              <a:rPr sz="2400" spc="-125" dirty="0">
                <a:latin typeface="Verdana"/>
                <a:cs typeface="Verdana"/>
              </a:rPr>
              <a:t>Philadelphia, </a:t>
            </a:r>
            <a:r>
              <a:rPr sz="2400" spc="-140" dirty="0">
                <a:latin typeface="Verdana"/>
                <a:cs typeface="Verdana"/>
              </a:rPr>
              <a:t>which </a:t>
            </a:r>
            <a:r>
              <a:rPr sz="2400" spc="-200" dirty="0">
                <a:latin typeface="Verdana"/>
                <a:cs typeface="Verdana"/>
              </a:rPr>
              <a:t>was </a:t>
            </a:r>
            <a:r>
              <a:rPr sz="2400" spc="-140" dirty="0">
                <a:latin typeface="Verdana"/>
                <a:cs typeface="Verdana"/>
              </a:rPr>
              <a:t>established </a:t>
            </a:r>
            <a:r>
              <a:rPr sz="2400" spc="-130" dirty="0">
                <a:latin typeface="Verdana"/>
                <a:cs typeface="Verdana"/>
              </a:rPr>
              <a:t>in  </a:t>
            </a:r>
            <a:r>
              <a:rPr sz="2400" spc="-300" dirty="0">
                <a:latin typeface="Verdana"/>
                <a:cs typeface="Verdana"/>
              </a:rPr>
              <a:t>1872.</a:t>
            </a:r>
            <a:endParaRPr sz="2400">
              <a:latin typeface="Verdana"/>
              <a:cs typeface="Verdana"/>
            </a:endParaRPr>
          </a:p>
          <a:p>
            <a:pPr marL="195580" marR="107950" indent="-182880" algn="just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400" spc="-114" dirty="0">
                <a:latin typeface="Verdana"/>
                <a:cs typeface="Verdana"/>
              </a:rPr>
              <a:t>During </a:t>
            </a:r>
            <a:r>
              <a:rPr sz="2400" spc="-140" dirty="0">
                <a:latin typeface="Verdana"/>
                <a:cs typeface="Verdana"/>
              </a:rPr>
              <a:t>the </a:t>
            </a:r>
            <a:r>
              <a:rPr sz="2400" spc="-105" dirty="0">
                <a:latin typeface="Verdana"/>
                <a:cs typeface="Verdana"/>
              </a:rPr>
              <a:t>second </a:t>
            </a:r>
            <a:r>
              <a:rPr sz="2400" spc="-135" dirty="0">
                <a:latin typeface="Verdana"/>
                <a:cs typeface="Verdana"/>
              </a:rPr>
              <a:t>half </a:t>
            </a:r>
            <a:r>
              <a:rPr sz="2400" spc="-100" dirty="0">
                <a:latin typeface="Verdana"/>
                <a:cs typeface="Verdana"/>
              </a:rPr>
              <a:t>of </a:t>
            </a:r>
            <a:r>
              <a:rPr sz="2400" spc="-140" dirty="0">
                <a:latin typeface="Verdana"/>
                <a:cs typeface="Verdana"/>
              </a:rPr>
              <a:t>the </a:t>
            </a:r>
            <a:r>
              <a:rPr sz="2400" spc="-170" dirty="0">
                <a:latin typeface="Verdana"/>
                <a:cs typeface="Verdana"/>
              </a:rPr>
              <a:t>20th </a:t>
            </a:r>
            <a:r>
              <a:rPr sz="2400" spc="-175" dirty="0">
                <a:latin typeface="Verdana"/>
                <a:cs typeface="Verdana"/>
              </a:rPr>
              <a:t>century, </a:t>
            </a:r>
            <a:r>
              <a:rPr sz="2400" spc="-140" dirty="0">
                <a:latin typeface="Verdana"/>
                <a:cs typeface="Verdana"/>
              </a:rPr>
              <a:t>the </a:t>
            </a:r>
            <a:r>
              <a:rPr sz="2400" spc="-130" dirty="0">
                <a:latin typeface="Verdana"/>
                <a:cs typeface="Verdana"/>
              </a:rPr>
              <a:t>number </a:t>
            </a:r>
            <a:r>
              <a:rPr sz="2400" spc="-100" dirty="0">
                <a:latin typeface="Verdana"/>
                <a:cs typeface="Verdana"/>
              </a:rPr>
              <a:t>of </a:t>
            </a:r>
            <a:r>
              <a:rPr sz="2400" spc="-125" dirty="0">
                <a:latin typeface="Verdana"/>
                <a:cs typeface="Verdana"/>
              </a:rPr>
              <a:t>graduate </a:t>
            </a:r>
            <a:r>
              <a:rPr sz="2400" spc="-135" dirty="0">
                <a:latin typeface="Verdana"/>
                <a:cs typeface="Verdana"/>
              </a:rPr>
              <a:t>programs</a:t>
            </a:r>
            <a:r>
              <a:rPr sz="2400" spc="-450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in  </a:t>
            </a:r>
            <a:r>
              <a:rPr sz="2400" spc="-135" dirty="0">
                <a:latin typeface="Verdana"/>
                <a:cs typeface="Verdana"/>
              </a:rPr>
              <a:t>nursing </a:t>
            </a:r>
            <a:r>
              <a:rPr sz="2400" spc="-145" dirty="0">
                <a:latin typeface="Verdana"/>
                <a:cs typeface="Verdana"/>
              </a:rPr>
              <a:t>grew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80" dirty="0">
                <a:latin typeface="Verdana"/>
                <a:cs typeface="Verdana"/>
              </a:rPr>
              <a:t>rapidly.</a:t>
            </a:r>
            <a:endParaRPr sz="2400">
              <a:latin typeface="Verdana"/>
              <a:cs typeface="Verdana"/>
            </a:endParaRPr>
          </a:p>
          <a:p>
            <a:pPr marL="195580" marR="220979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285115" algn="l"/>
                <a:tab pos="285750" algn="l"/>
              </a:tabLst>
            </a:pPr>
            <a:r>
              <a:rPr dirty="0"/>
              <a:t>	</a:t>
            </a:r>
            <a:r>
              <a:rPr sz="2400" spc="-135" dirty="0">
                <a:latin typeface="Verdana"/>
                <a:cs typeface="Verdana"/>
              </a:rPr>
              <a:t>Graduate nursing programs </a:t>
            </a:r>
            <a:r>
              <a:rPr sz="2400" spc="-114" dirty="0">
                <a:latin typeface="Verdana"/>
                <a:cs typeface="Verdana"/>
              </a:rPr>
              <a:t>focusing </a:t>
            </a:r>
            <a:r>
              <a:rPr sz="2400" spc="-65" dirty="0">
                <a:latin typeface="Verdana"/>
                <a:cs typeface="Verdana"/>
              </a:rPr>
              <a:t>on </a:t>
            </a:r>
            <a:r>
              <a:rPr sz="2400" spc="-125" dirty="0">
                <a:latin typeface="Verdana"/>
                <a:cs typeface="Verdana"/>
              </a:rPr>
              <a:t>clinical </a:t>
            </a:r>
            <a:r>
              <a:rPr sz="2400" spc="-140" dirty="0">
                <a:latin typeface="Verdana"/>
                <a:cs typeface="Verdana"/>
              </a:rPr>
              <a:t>specialties </a:t>
            </a:r>
            <a:r>
              <a:rPr sz="2400" spc="-110" dirty="0">
                <a:latin typeface="Verdana"/>
                <a:cs typeface="Verdana"/>
              </a:rPr>
              <a:t>laid </a:t>
            </a:r>
            <a:r>
              <a:rPr sz="2400" spc="-140" dirty="0">
                <a:latin typeface="Verdana"/>
                <a:cs typeface="Verdana"/>
              </a:rPr>
              <a:t>the </a:t>
            </a:r>
            <a:r>
              <a:rPr sz="2400" spc="-160" dirty="0">
                <a:latin typeface="Verdana"/>
                <a:cs typeface="Verdana"/>
              </a:rPr>
              <a:t>basis </a:t>
            </a:r>
            <a:r>
              <a:rPr sz="2400" spc="-95" dirty="0">
                <a:latin typeface="Verdana"/>
                <a:cs typeface="Verdana"/>
              </a:rPr>
              <a:t>for</a:t>
            </a:r>
            <a:r>
              <a:rPr sz="2400" spc="-46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the  </a:t>
            </a:r>
            <a:r>
              <a:rPr sz="2400" spc="-145" dirty="0">
                <a:latin typeface="Verdana"/>
                <a:cs typeface="Verdana"/>
              </a:rPr>
              <a:t>expansion </a:t>
            </a:r>
            <a:r>
              <a:rPr sz="2400" spc="-100" dirty="0">
                <a:latin typeface="Verdana"/>
                <a:cs typeface="Verdana"/>
              </a:rPr>
              <a:t>of </a:t>
            </a:r>
            <a:r>
              <a:rPr sz="2400" spc="-125" dirty="0">
                <a:latin typeface="Verdana"/>
                <a:cs typeface="Verdana"/>
              </a:rPr>
              <a:t>advanced </a:t>
            </a:r>
            <a:r>
              <a:rPr sz="2400" spc="-120" dirty="0">
                <a:latin typeface="Verdana"/>
                <a:cs typeface="Verdana"/>
              </a:rPr>
              <a:t>practice</a:t>
            </a:r>
            <a:r>
              <a:rPr sz="2400" spc="-290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nursing.</a:t>
            </a:r>
            <a:endParaRPr sz="2400">
              <a:latin typeface="Verdana"/>
              <a:cs typeface="Verdana"/>
            </a:endParaRPr>
          </a:p>
          <a:p>
            <a:pPr marL="285115" indent="-27305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285115" algn="l"/>
                <a:tab pos="285750" algn="l"/>
              </a:tabLst>
            </a:pPr>
            <a:r>
              <a:rPr sz="2400" spc="-245" dirty="0">
                <a:latin typeface="Verdana"/>
                <a:cs typeface="Verdana"/>
              </a:rPr>
              <a:t>By </a:t>
            </a:r>
            <a:r>
              <a:rPr sz="2400" spc="-140" dirty="0">
                <a:latin typeface="Verdana"/>
                <a:cs typeface="Verdana"/>
              </a:rPr>
              <a:t>the </a:t>
            </a:r>
            <a:r>
              <a:rPr sz="2400" spc="-95" dirty="0">
                <a:latin typeface="Verdana"/>
                <a:cs typeface="Verdana"/>
              </a:rPr>
              <a:t>end </a:t>
            </a:r>
            <a:r>
              <a:rPr sz="2400" spc="-100" dirty="0">
                <a:latin typeface="Verdana"/>
                <a:cs typeface="Verdana"/>
              </a:rPr>
              <a:t>of </a:t>
            </a:r>
            <a:r>
              <a:rPr sz="2400" spc="-140" dirty="0">
                <a:latin typeface="Verdana"/>
                <a:cs typeface="Verdana"/>
              </a:rPr>
              <a:t>the </a:t>
            </a:r>
            <a:r>
              <a:rPr sz="2400" spc="-285" dirty="0">
                <a:latin typeface="Verdana"/>
                <a:cs typeface="Verdana"/>
              </a:rPr>
              <a:t>1960s, </a:t>
            </a:r>
            <a:r>
              <a:rPr sz="2400" spc="-150" dirty="0">
                <a:latin typeface="Verdana"/>
                <a:cs typeface="Verdana"/>
              </a:rPr>
              <a:t>there </a:t>
            </a:r>
            <a:r>
              <a:rPr sz="2400" spc="-165" dirty="0">
                <a:latin typeface="Verdana"/>
                <a:cs typeface="Verdana"/>
              </a:rPr>
              <a:t>were </a:t>
            </a:r>
            <a:r>
              <a:rPr sz="2400" spc="-285" dirty="0">
                <a:latin typeface="Verdana"/>
                <a:cs typeface="Verdana"/>
              </a:rPr>
              <a:t>1,343 </a:t>
            </a:r>
            <a:r>
              <a:rPr sz="2400" spc="-135" dirty="0">
                <a:latin typeface="Verdana"/>
                <a:cs typeface="Verdana"/>
              </a:rPr>
              <a:t>nursing </a:t>
            </a:r>
            <a:r>
              <a:rPr sz="2400" spc="-120" dirty="0">
                <a:latin typeface="Verdana"/>
                <a:cs typeface="Verdana"/>
              </a:rPr>
              <a:t>schools </a:t>
            </a:r>
            <a:r>
              <a:rPr sz="2400" spc="-160" dirty="0">
                <a:latin typeface="Verdana"/>
                <a:cs typeface="Verdana"/>
              </a:rPr>
              <a:t>with </a:t>
            </a:r>
            <a:r>
              <a:rPr sz="2400" spc="-260" dirty="0">
                <a:latin typeface="Verdana"/>
                <a:cs typeface="Verdana"/>
              </a:rPr>
              <a:t>1,64,545</a:t>
            </a:r>
            <a:r>
              <a:rPr sz="2400" spc="105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nursing</a:t>
            </a:r>
            <a:endParaRPr sz="2400">
              <a:latin typeface="Verdana"/>
              <a:cs typeface="Verdana"/>
            </a:endParaRPr>
          </a:p>
          <a:p>
            <a:pPr marL="195580">
              <a:lnSpc>
                <a:spcPct val="100000"/>
              </a:lnSpc>
              <a:spcBef>
                <a:spcPts val="5"/>
              </a:spcBef>
            </a:pPr>
            <a:r>
              <a:rPr sz="2400" spc="-155" dirty="0">
                <a:latin typeface="Verdana"/>
                <a:cs typeface="Verdana"/>
              </a:rPr>
              <a:t>students </a:t>
            </a:r>
            <a:r>
              <a:rPr sz="2400" spc="-130" dirty="0">
                <a:latin typeface="Verdana"/>
                <a:cs typeface="Verdana"/>
              </a:rPr>
              <a:t>enrolled, </a:t>
            </a:r>
            <a:r>
              <a:rPr sz="2400" spc="-105" dirty="0">
                <a:latin typeface="Verdana"/>
                <a:cs typeface="Verdana"/>
              </a:rPr>
              <a:t>according </a:t>
            </a:r>
            <a:r>
              <a:rPr sz="2400" spc="-90" dirty="0">
                <a:latin typeface="Verdana"/>
                <a:cs typeface="Verdana"/>
              </a:rPr>
              <a:t>to </a:t>
            </a:r>
            <a:r>
              <a:rPr sz="2400" spc="-140" dirty="0">
                <a:latin typeface="Verdana"/>
                <a:cs typeface="Verdana"/>
              </a:rPr>
              <a:t>the </a:t>
            </a:r>
            <a:r>
              <a:rPr sz="2400" u="heavy" spc="-10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  <a:hlinkClick r:id="rId2"/>
              </a:rPr>
              <a:t>National </a:t>
            </a:r>
            <a:r>
              <a:rPr sz="2400" u="heavy" spc="-16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  <a:hlinkClick r:id="rId2"/>
              </a:rPr>
              <a:t>Student </a:t>
            </a:r>
            <a:r>
              <a:rPr sz="2400" u="heavy" spc="-14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  <a:hlinkClick r:id="rId2"/>
              </a:rPr>
              <a:t>Nurses </a:t>
            </a:r>
            <a:r>
              <a:rPr sz="2400" u="heavy" spc="-12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  <a:hlinkClick r:id="rId2"/>
              </a:rPr>
              <a:t>Association</a:t>
            </a:r>
            <a:r>
              <a:rPr sz="2400" u="heavy" spc="-3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2400" u="heavy" spc="-16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  <a:hlinkClick r:id="rId2"/>
              </a:rPr>
              <a:t>(NSNA)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643127"/>
            <a:ext cx="11443970" cy="97409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647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u="none" spc="-229" dirty="0">
                <a:solidFill>
                  <a:srgbClr val="0D5671"/>
                </a:solidFill>
              </a:rPr>
              <a:t>Joining </a:t>
            </a:r>
            <a:r>
              <a:rPr u="none" spc="-285" dirty="0">
                <a:solidFill>
                  <a:srgbClr val="0D5671"/>
                </a:solidFill>
              </a:rPr>
              <a:t>the </a:t>
            </a:r>
            <a:r>
              <a:rPr u="none" spc="-300" dirty="0">
                <a:solidFill>
                  <a:srgbClr val="0D5671"/>
                </a:solidFill>
              </a:rPr>
              <a:t>future</a:t>
            </a:r>
            <a:r>
              <a:rPr u="none" spc="-365" dirty="0">
                <a:solidFill>
                  <a:srgbClr val="0D5671"/>
                </a:solidFill>
              </a:rPr>
              <a:t> </a:t>
            </a:r>
            <a:r>
              <a:rPr u="none" spc="-275" dirty="0">
                <a:solidFill>
                  <a:srgbClr val="0D5671"/>
                </a:solidFill>
              </a:rPr>
              <a:t>nursing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2627" y="1770888"/>
            <a:ext cx="11452860" cy="4608830"/>
            <a:chOff x="452627" y="1770888"/>
            <a:chExt cx="11452860" cy="4608830"/>
          </a:xfrm>
        </p:grpSpPr>
        <p:sp>
          <p:nvSpPr>
            <p:cNvPr id="4" name="object 4"/>
            <p:cNvSpPr/>
            <p:nvPr/>
          </p:nvSpPr>
          <p:spPr>
            <a:xfrm>
              <a:off x="455675" y="1773935"/>
              <a:ext cx="11446764" cy="46024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1775460"/>
              <a:ext cx="11443970" cy="4599940"/>
            </a:xfrm>
            <a:custGeom>
              <a:avLst/>
              <a:gdLst/>
              <a:ahLst/>
              <a:cxnLst/>
              <a:rect l="l" t="t" r="r" b="b"/>
              <a:pathLst>
                <a:path w="11443970" h="4599940">
                  <a:moveTo>
                    <a:pt x="0" y="4599432"/>
                  </a:moveTo>
                  <a:lnTo>
                    <a:pt x="11443716" y="4599432"/>
                  </a:lnTo>
                  <a:lnTo>
                    <a:pt x="11443716" y="0"/>
                  </a:lnTo>
                  <a:lnTo>
                    <a:pt x="0" y="0"/>
                  </a:lnTo>
                  <a:lnTo>
                    <a:pt x="0" y="4599432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520" marR="5080" indent="-182880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Arial"/>
              <a:buChar char="◦"/>
              <a:tabLst>
                <a:tab pos="224154" algn="l"/>
              </a:tabLst>
            </a:pPr>
            <a:r>
              <a:rPr spc="-150" dirty="0"/>
              <a:t>From </a:t>
            </a:r>
            <a:r>
              <a:rPr spc="-140" dirty="0"/>
              <a:t>the </a:t>
            </a:r>
            <a:r>
              <a:rPr spc="-100" dirty="0"/>
              <a:t>beginning of </a:t>
            </a:r>
            <a:r>
              <a:rPr spc="-170" dirty="0"/>
              <a:t>mankind, </a:t>
            </a:r>
            <a:r>
              <a:rPr spc="-75" dirty="0"/>
              <a:t>people </a:t>
            </a:r>
            <a:r>
              <a:rPr spc="-160" dirty="0"/>
              <a:t>have </a:t>
            </a:r>
            <a:r>
              <a:rPr spc="-105" dirty="0"/>
              <a:t>performed </a:t>
            </a:r>
            <a:r>
              <a:rPr spc="-140" dirty="0"/>
              <a:t>the </a:t>
            </a:r>
            <a:r>
              <a:rPr spc="-130" dirty="0"/>
              <a:t>functions </a:t>
            </a:r>
            <a:r>
              <a:rPr spc="-165" dirty="0"/>
              <a:t>we</a:t>
            </a:r>
            <a:r>
              <a:rPr spc="-465" dirty="0"/>
              <a:t> </a:t>
            </a:r>
            <a:r>
              <a:rPr spc="-150" dirty="0"/>
              <a:t>know  </a:t>
            </a:r>
            <a:r>
              <a:rPr spc="-110" dirty="0"/>
              <a:t>now </a:t>
            </a:r>
            <a:r>
              <a:rPr spc="-200" dirty="0"/>
              <a:t>as </a:t>
            </a:r>
            <a:r>
              <a:rPr spc="-135" dirty="0"/>
              <a:t>nursing</a:t>
            </a:r>
            <a:r>
              <a:rPr spc="-170" dirty="0"/>
              <a:t> </a:t>
            </a:r>
            <a:r>
              <a:rPr spc="-175" dirty="0"/>
              <a:t>care.</a:t>
            </a:r>
          </a:p>
          <a:p>
            <a:pPr marL="223520" marR="205104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224154" algn="l"/>
              </a:tabLst>
            </a:pPr>
            <a:r>
              <a:rPr spc="-110" dirty="0"/>
              <a:t>Nursing </a:t>
            </a:r>
            <a:r>
              <a:rPr spc="-175" dirty="0"/>
              <a:t>has </a:t>
            </a:r>
            <a:r>
              <a:rPr spc="-100" dirty="0"/>
              <a:t>come </a:t>
            </a:r>
            <a:r>
              <a:rPr spc="-165" dirty="0"/>
              <a:t>a </a:t>
            </a:r>
            <a:r>
              <a:rPr spc="-75" dirty="0"/>
              <a:t>long </a:t>
            </a:r>
            <a:r>
              <a:rPr spc="-204" dirty="0"/>
              <a:t>way </a:t>
            </a:r>
            <a:r>
              <a:rPr spc="-145" dirty="0"/>
              <a:t>since </a:t>
            </a:r>
            <a:r>
              <a:rPr spc="-180" dirty="0"/>
              <a:t>its </a:t>
            </a:r>
            <a:r>
              <a:rPr spc="-160" dirty="0"/>
              <a:t>early </a:t>
            </a:r>
            <a:r>
              <a:rPr spc="-195" dirty="0"/>
              <a:t>days, </a:t>
            </a:r>
            <a:r>
              <a:rPr spc="-145" dirty="0"/>
              <a:t>when </a:t>
            </a:r>
            <a:r>
              <a:rPr spc="-165" dirty="0"/>
              <a:t>nurses were </a:t>
            </a:r>
            <a:r>
              <a:rPr spc="-130" dirty="0"/>
              <a:t>untrained  </a:t>
            </a:r>
            <a:r>
              <a:rPr spc="-110" dirty="0"/>
              <a:t>and </a:t>
            </a:r>
            <a:r>
              <a:rPr spc="-95" dirty="0"/>
              <a:t>looked down </a:t>
            </a:r>
            <a:r>
              <a:rPr spc="-75" dirty="0"/>
              <a:t>upon </a:t>
            </a:r>
            <a:r>
              <a:rPr spc="-145" dirty="0"/>
              <a:t>by </a:t>
            </a:r>
            <a:r>
              <a:rPr spc="-140" dirty="0"/>
              <a:t>the </a:t>
            </a:r>
            <a:r>
              <a:rPr spc="-185" dirty="0"/>
              <a:t>rest </a:t>
            </a:r>
            <a:r>
              <a:rPr spc="-100" dirty="0"/>
              <a:t>of</a:t>
            </a:r>
            <a:r>
              <a:rPr spc="-434" dirty="0"/>
              <a:t> </a:t>
            </a:r>
            <a:r>
              <a:rPr spc="-195" dirty="0"/>
              <a:t>society.</a:t>
            </a:r>
          </a:p>
          <a:p>
            <a:pPr marL="223520" marR="257175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224154" algn="l"/>
              </a:tabLst>
            </a:pPr>
            <a:r>
              <a:rPr spc="-225" dirty="0"/>
              <a:t>Today’s </a:t>
            </a:r>
            <a:r>
              <a:rPr spc="-165" dirty="0"/>
              <a:t>nurses </a:t>
            </a:r>
            <a:r>
              <a:rPr spc="-160" dirty="0"/>
              <a:t>are </a:t>
            </a:r>
            <a:r>
              <a:rPr spc="-145" dirty="0"/>
              <a:t>well </a:t>
            </a:r>
            <a:r>
              <a:rPr spc="-110" dirty="0"/>
              <a:t>educated and </a:t>
            </a:r>
            <a:r>
              <a:rPr spc="-160" dirty="0"/>
              <a:t>have </a:t>
            </a:r>
            <a:r>
              <a:rPr spc="-125" dirty="0"/>
              <a:t>earned </a:t>
            </a:r>
            <a:r>
              <a:rPr spc="-140" dirty="0"/>
              <a:t>the </a:t>
            </a:r>
            <a:r>
              <a:rPr spc="-175" dirty="0"/>
              <a:t>trust </a:t>
            </a:r>
            <a:r>
              <a:rPr spc="-110" dirty="0"/>
              <a:t>and </a:t>
            </a:r>
            <a:r>
              <a:rPr spc="-145" dirty="0"/>
              <a:t>respect </a:t>
            </a:r>
            <a:r>
              <a:rPr spc="-100" dirty="0"/>
              <a:t>of</a:t>
            </a:r>
            <a:r>
              <a:rPr spc="-285" dirty="0"/>
              <a:t> </a:t>
            </a:r>
            <a:r>
              <a:rPr spc="-140" dirty="0"/>
              <a:t>the  </a:t>
            </a:r>
            <a:r>
              <a:rPr spc="-125" dirty="0"/>
              <a:t>public.</a:t>
            </a:r>
          </a:p>
          <a:p>
            <a:pPr marL="223520" marR="218440" indent="-182880">
              <a:lnSpc>
                <a:spcPct val="100000"/>
              </a:lnSpc>
              <a:spcBef>
                <a:spcPts val="905"/>
              </a:spcBef>
              <a:buClr>
                <a:srgbClr val="252525"/>
              </a:buClr>
              <a:buFont typeface="Arial"/>
              <a:buChar char="◦"/>
              <a:tabLst>
                <a:tab pos="313690" algn="l"/>
                <a:tab pos="314325" algn="l"/>
              </a:tabLst>
            </a:pPr>
            <a:r>
              <a:rPr dirty="0"/>
              <a:t>	</a:t>
            </a:r>
            <a:r>
              <a:rPr spc="-135" dirty="0"/>
              <a:t>The </a:t>
            </a:r>
            <a:r>
              <a:rPr spc="-130" dirty="0"/>
              <a:t>history </a:t>
            </a:r>
            <a:r>
              <a:rPr spc="-100" dirty="0"/>
              <a:t>of </a:t>
            </a:r>
            <a:r>
              <a:rPr spc="-135" dirty="0"/>
              <a:t>nursing </a:t>
            </a:r>
            <a:r>
              <a:rPr spc="-120" dirty="0"/>
              <a:t>shaped </a:t>
            </a:r>
            <a:r>
              <a:rPr spc="-100" dirty="0"/>
              <a:t>our </a:t>
            </a:r>
            <a:r>
              <a:rPr spc="-150" dirty="0"/>
              <a:t>current </a:t>
            </a:r>
            <a:r>
              <a:rPr spc="-145" dirty="0"/>
              <a:t>healthcare </a:t>
            </a:r>
            <a:r>
              <a:rPr spc="-215" dirty="0"/>
              <a:t>system, </a:t>
            </a:r>
            <a:r>
              <a:rPr spc="-114" dirty="0"/>
              <a:t>but </a:t>
            </a:r>
            <a:r>
              <a:rPr spc="-165" dirty="0"/>
              <a:t>nurses</a:t>
            </a:r>
            <a:r>
              <a:rPr spc="-395" dirty="0"/>
              <a:t> </a:t>
            </a:r>
            <a:r>
              <a:rPr spc="-180" dirty="0"/>
              <a:t>must  </a:t>
            </a:r>
            <a:r>
              <a:rPr spc="-114" dirty="0"/>
              <a:t>continue </a:t>
            </a:r>
            <a:r>
              <a:rPr spc="-90" dirty="0"/>
              <a:t>to </a:t>
            </a:r>
            <a:r>
              <a:rPr spc="-114" dirty="0"/>
              <a:t>monitor </a:t>
            </a:r>
            <a:r>
              <a:rPr spc="-135" dirty="0"/>
              <a:t>developments </a:t>
            </a:r>
            <a:r>
              <a:rPr spc="-130" dirty="0"/>
              <a:t>in </a:t>
            </a:r>
            <a:r>
              <a:rPr spc="-135" dirty="0"/>
              <a:t>science </a:t>
            </a:r>
            <a:r>
              <a:rPr spc="-110" dirty="0"/>
              <a:t>and </a:t>
            </a:r>
            <a:r>
              <a:rPr spc="-145" dirty="0"/>
              <a:t>technology, </a:t>
            </a:r>
            <a:r>
              <a:rPr spc="-200" dirty="0"/>
              <a:t>as </a:t>
            </a:r>
            <a:r>
              <a:rPr spc="-145" dirty="0"/>
              <a:t>well </a:t>
            </a:r>
            <a:r>
              <a:rPr spc="-200" dirty="0"/>
              <a:t>as  </a:t>
            </a:r>
            <a:r>
              <a:rPr spc="-130" dirty="0"/>
              <a:t>changes in </a:t>
            </a:r>
            <a:r>
              <a:rPr spc="-145" dirty="0"/>
              <a:t>society </a:t>
            </a:r>
            <a:r>
              <a:rPr spc="-90" dirty="0"/>
              <a:t>to </a:t>
            </a:r>
            <a:r>
              <a:rPr spc="-135" dirty="0"/>
              <a:t>determine </a:t>
            </a:r>
            <a:r>
              <a:rPr spc="-110" dirty="0"/>
              <a:t>how </a:t>
            </a:r>
            <a:r>
              <a:rPr spc="-85" dirty="0"/>
              <a:t>to </a:t>
            </a:r>
            <a:r>
              <a:rPr spc="-105" dirty="0"/>
              <a:t>help </a:t>
            </a:r>
            <a:r>
              <a:rPr spc="-140" dirty="0"/>
              <a:t>the </a:t>
            </a:r>
            <a:r>
              <a:rPr spc="-130" dirty="0"/>
              <a:t>needs </a:t>
            </a:r>
            <a:r>
              <a:rPr spc="-100" dirty="0"/>
              <a:t>of </a:t>
            </a:r>
            <a:r>
              <a:rPr spc="-140" dirty="0"/>
              <a:t>the</a:t>
            </a:r>
            <a:r>
              <a:rPr spc="-500" dirty="0"/>
              <a:t> </a:t>
            </a:r>
            <a:r>
              <a:rPr spc="-170" dirty="0"/>
              <a:t>future.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05900" cy="6858000"/>
            <a:chOff x="0" y="0"/>
            <a:chExt cx="91059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061704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60180" y="0"/>
              <a:ext cx="45720" cy="6858000"/>
            </a:xfrm>
            <a:custGeom>
              <a:avLst/>
              <a:gdLst/>
              <a:ahLst/>
              <a:cxnLst/>
              <a:rect l="l" t="t" r="r" b="b"/>
              <a:pathLst>
                <a:path w="45720" h="6858000">
                  <a:moveTo>
                    <a:pt x="0" y="6858000"/>
                  </a:moveTo>
                  <a:lnTo>
                    <a:pt x="45720" y="685800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151619" y="0"/>
            <a:ext cx="137160" cy="6858000"/>
          </a:xfrm>
          <a:custGeom>
            <a:avLst/>
            <a:gdLst/>
            <a:ahLst/>
            <a:cxnLst/>
            <a:rect l="l" t="t" r="r" b="b"/>
            <a:pathLst>
              <a:path w="137159" h="6858000">
                <a:moveTo>
                  <a:pt x="137159" y="0"/>
                </a:moveTo>
                <a:lnTo>
                  <a:pt x="0" y="0"/>
                </a:lnTo>
                <a:lnTo>
                  <a:pt x="0" y="6857998"/>
                </a:lnTo>
                <a:lnTo>
                  <a:pt x="137159" y="6857998"/>
                </a:lnTo>
                <a:lnTo>
                  <a:pt x="137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251459"/>
            <a:ext cx="11689080" cy="6335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1066876"/>
            <a:ext cx="60051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u="none" spc="-370" dirty="0">
                <a:solidFill>
                  <a:srgbClr val="FF0000"/>
                </a:solidFill>
              </a:rPr>
              <a:t>SU</a:t>
            </a:r>
            <a:r>
              <a:rPr sz="9600" u="none" spc="-409" dirty="0">
                <a:solidFill>
                  <a:srgbClr val="FF0000"/>
                </a:solidFill>
              </a:rPr>
              <a:t>M</a:t>
            </a:r>
            <a:r>
              <a:rPr sz="9600" u="none" spc="270" dirty="0">
                <a:solidFill>
                  <a:srgbClr val="FF0000"/>
                </a:solidFill>
              </a:rPr>
              <a:t>M</a:t>
            </a:r>
            <a:r>
              <a:rPr sz="9600" u="none" spc="240" dirty="0">
                <a:solidFill>
                  <a:srgbClr val="FF0000"/>
                </a:solidFill>
              </a:rPr>
              <a:t>A</a:t>
            </a:r>
            <a:r>
              <a:rPr sz="9600" u="none" spc="-615" dirty="0">
                <a:solidFill>
                  <a:srgbClr val="FF0000"/>
                </a:solidFill>
              </a:rPr>
              <a:t>RY</a:t>
            </a:r>
            <a:endParaRPr sz="9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68" y="265175"/>
            <a:ext cx="11673840" cy="6321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0446" y="963624"/>
            <a:ext cx="3528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65" dirty="0"/>
              <a:t>BIBLIOGRAPHY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8213" y="2014854"/>
            <a:ext cx="11116945" cy="251777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08279" indent="-182880">
              <a:lnSpc>
                <a:spcPct val="100000"/>
              </a:lnSpc>
              <a:spcBef>
                <a:spcPts val="1000"/>
              </a:spcBef>
              <a:buClr>
                <a:srgbClr val="252525"/>
              </a:buClr>
              <a:buFont typeface="Arial"/>
              <a:buChar char="◦"/>
              <a:tabLst>
                <a:tab pos="208279" algn="l"/>
              </a:tabLst>
            </a:pPr>
            <a:r>
              <a:rPr sz="1800" spc="-135" dirty="0">
                <a:latin typeface="Verdana"/>
                <a:cs typeface="Verdana"/>
              </a:rPr>
              <a:t>Indrani </a:t>
            </a:r>
            <a:r>
              <a:rPr sz="1800" spc="-195" dirty="0">
                <a:latin typeface="Verdana"/>
                <a:cs typeface="Verdana"/>
              </a:rPr>
              <a:t>TK. </a:t>
            </a:r>
            <a:r>
              <a:rPr sz="1800" spc="-95" dirty="0">
                <a:latin typeface="Verdana"/>
                <a:cs typeface="Verdana"/>
              </a:rPr>
              <a:t>History </a:t>
            </a:r>
            <a:r>
              <a:rPr sz="1800" spc="-75" dirty="0">
                <a:latin typeface="Verdana"/>
                <a:cs typeface="Verdana"/>
              </a:rPr>
              <a:t>of </a:t>
            </a:r>
            <a:r>
              <a:rPr sz="1800" spc="-125" dirty="0">
                <a:latin typeface="Verdana"/>
                <a:cs typeface="Verdana"/>
              </a:rPr>
              <a:t>nursing. </a:t>
            </a:r>
            <a:r>
              <a:rPr sz="1800" spc="-215" dirty="0">
                <a:latin typeface="Verdana"/>
                <a:cs typeface="Verdana"/>
              </a:rPr>
              <a:t>1</a:t>
            </a:r>
            <a:r>
              <a:rPr sz="1800" spc="-322" baseline="25462" dirty="0">
                <a:latin typeface="Verdana"/>
                <a:cs typeface="Verdana"/>
              </a:rPr>
              <a:t>st </a:t>
            </a:r>
            <a:r>
              <a:rPr sz="1800" spc="-120" dirty="0">
                <a:latin typeface="Verdana"/>
                <a:cs typeface="Verdana"/>
              </a:rPr>
              <a:t>ed. </a:t>
            </a:r>
            <a:r>
              <a:rPr sz="1800" spc="-75" dirty="0">
                <a:latin typeface="Verdana"/>
                <a:cs typeface="Verdana"/>
              </a:rPr>
              <a:t>New </a:t>
            </a:r>
            <a:r>
              <a:rPr sz="1800" spc="-150" dirty="0">
                <a:latin typeface="Verdana"/>
                <a:cs typeface="Verdana"/>
              </a:rPr>
              <a:t>Delhi: </a:t>
            </a:r>
            <a:r>
              <a:rPr sz="1800" spc="-125" dirty="0">
                <a:latin typeface="Verdana"/>
                <a:cs typeface="Verdana"/>
              </a:rPr>
              <a:t>Jaypee </a:t>
            </a:r>
            <a:r>
              <a:rPr sz="1800" spc="-105" dirty="0">
                <a:latin typeface="Verdana"/>
                <a:cs typeface="Verdana"/>
              </a:rPr>
              <a:t>brothers </a:t>
            </a:r>
            <a:r>
              <a:rPr sz="1800" spc="-95" dirty="0">
                <a:latin typeface="Verdana"/>
                <a:cs typeface="Verdana"/>
              </a:rPr>
              <a:t>medical </a:t>
            </a:r>
            <a:r>
              <a:rPr sz="1800" spc="-80" dirty="0">
                <a:latin typeface="Verdana"/>
                <a:cs typeface="Verdana"/>
              </a:rPr>
              <a:t>publication </a:t>
            </a:r>
            <a:r>
              <a:rPr sz="1800" spc="-195" dirty="0">
                <a:latin typeface="Verdana"/>
                <a:cs typeface="Verdana"/>
              </a:rPr>
              <a:t>(p) </a:t>
            </a:r>
            <a:r>
              <a:rPr sz="1800" spc="-165" dirty="0">
                <a:latin typeface="Verdana"/>
                <a:cs typeface="Verdana"/>
              </a:rPr>
              <a:t>ltd; </a:t>
            </a:r>
            <a:r>
              <a:rPr sz="1800" spc="-225" dirty="0">
                <a:latin typeface="Verdana"/>
                <a:cs typeface="Verdana"/>
              </a:rPr>
              <a:t>2010.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-225" dirty="0">
                <a:latin typeface="Verdana"/>
                <a:cs typeface="Verdana"/>
              </a:rPr>
              <a:t>p.1-15.</a:t>
            </a:r>
            <a:endParaRPr sz="1800">
              <a:latin typeface="Verdana"/>
              <a:cs typeface="Verdana"/>
            </a:endParaRPr>
          </a:p>
          <a:p>
            <a:pPr marL="208279" marR="303530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208279" algn="l"/>
              </a:tabLst>
            </a:pPr>
            <a:r>
              <a:rPr sz="1800" spc="-145" dirty="0">
                <a:latin typeface="Verdana"/>
                <a:cs typeface="Verdana"/>
              </a:rPr>
              <a:t>Brar </a:t>
            </a:r>
            <a:r>
              <a:rPr sz="1800" spc="-75" dirty="0">
                <a:latin typeface="Verdana"/>
                <a:cs typeface="Verdana"/>
              </a:rPr>
              <a:t>Navdeep </a:t>
            </a:r>
            <a:r>
              <a:rPr sz="1800" spc="-210" dirty="0">
                <a:latin typeface="Verdana"/>
                <a:cs typeface="Verdana"/>
              </a:rPr>
              <a:t>Kaur, </a:t>
            </a:r>
            <a:r>
              <a:rPr sz="1800" spc="-145" dirty="0">
                <a:latin typeface="Verdana"/>
                <a:cs typeface="Verdana"/>
              </a:rPr>
              <a:t>Rawat </a:t>
            </a:r>
            <a:r>
              <a:rPr sz="1800" spc="-105" dirty="0">
                <a:latin typeface="Verdana"/>
                <a:cs typeface="Verdana"/>
              </a:rPr>
              <a:t>HC. </a:t>
            </a:r>
            <a:r>
              <a:rPr sz="1800" spc="-145" dirty="0">
                <a:latin typeface="Verdana"/>
                <a:cs typeface="Verdana"/>
              </a:rPr>
              <a:t>Textbook </a:t>
            </a:r>
            <a:r>
              <a:rPr sz="1800" spc="-75" dirty="0">
                <a:latin typeface="Verdana"/>
                <a:cs typeface="Verdana"/>
              </a:rPr>
              <a:t>of </a:t>
            </a:r>
            <a:r>
              <a:rPr sz="1800" spc="-105" dirty="0">
                <a:latin typeface="Verdana"/>
                <a:cs typeface="Verdana"/>
              </a:rPr>
              <a:t>advance </a:t>
            </a:r>
            <a:r>
              <a:rPr sz="1800" spc="-110" dirty="0">
                <a:latin typeface="Verdana"/>
                <a:cs typeface="Verdana"/>
              </a:rPr>
              <a:t>nursing practice. </a:t>
            </a:r>
            <a:r>
              <a:rPr sz="1800" spc="-215" dirty="0">
                <a:latin typeface="Verdana"/>
                <a:cs typeface="Verdana"/>
              </a:rPr>
              <a:t>1</a:t>
            </a:r>
            <a:r>
              <a:rPr sz="1800" spc="-322" baseline="25462" dirty="0">
                <a:latin typeface="Verdana"/>
                <a:cs typeface="Verdana"/>
              </a:rPr>
              <a:t>st </a:t>
            </a:r>
            <a:r>
              <a:rPr sz="1800" spc="-120" dirty="0">
                <a:latin typeface="Verdana"/>
                <a:cs typeface="Verdana"/>
              </a:rPr>
              <a:t>ed. </a:t>
            </a:r>
            <a:r>
              <a:rPr sz="1800" spc="-75" dirty="0">
                <a:latin typeface="Verdana"/>
                <a:cs typeface="Verdana"/>
              </a:rPr>
              <a:t>New </a:t>
            </a:r>
            <a:r>
              <a:rPr sz="1800" spc="-150" dirty="0">
                <a:latin typeface="Verdana"/>
                <a:cs typeface="Verdana"/>
              </a:rPr>
              <a:t>Delhi: </a:t>
            </a:r>
            <a:r>
              <a:rPr sz="1800" spc="-125" dirty="0">
                <a:latin typeface="Verdana"/>
                <a:cs typeface="Verdana"/>
              </a:rPr>
              <a:t>Jaypee </a:t>
            </a:r>
            <a:r>
              <a:rPr sz="1800" spc="-105" dirty="0">
                <a:latin typeface="Verdana"/>
                <a:cs typeface="Verdana"/>
              </a:rPr>
              <a:t>brothers  </a:t>
            </a:r>
            <a:r>
              <a:rPr sz="1800" spc="-100" dirty="0">
                <a:latin typeface="Verdana"/>
                <a:cs typeface="Verdana"/>
              </a:rPr>
              <a:t>medial </a:t>
            </a:r>
            <a:r>
              <a:rPr sz="1800" spc="-105" dirty="0">
                <a:latin typeface="Verdana"/>
                <a:cs typeface="Verdana"/>
              </a:rPr>
              <a:t>publishers </a:t>
            </a:r>
            <a:r>
              <a:rPr sz="1800" spc="-195" dirty="0">
                <a:latin typeface="Verdana"/>
                <a:cs typeface="Verdana"/>
              </a:rPr>
              <a:t>(p) </a:t>
            </a:r>
            <a:r>
              <a:rPr sz="1800" spc="-165" dirty="0">
                <a:latin typeface="Verdana"/>
                <a:cs typeface="Verdana"/>
              </a:rPr>
              <a:t>ltd; </a:t>
            </a:r>
            <a:r>
              <a:rPr sz="1800" spc="-225" dirty="0">
                <a:latin typeface="Verdana"/>
                <a:cs typeface="Verdana"/>
              </a:rPr>
              <a:t>2015.</a:t>
            </a:r>
            <a:r>
              <a:rPr sz="1800" spc="55" dirty="0">
                <a:latin typeface="Verdana"/>
                <a:cs typeface="Verdana"/>
              </a:rPr>
              <a:t> </a:t>
            </a:r>
            <a:r>
              <a:rPr sz="1800" spc="-140" dirty="0">
                <a:latin typeface="Verdana"/>
                <a:cs typeface="Verdana"/>
              </a:rPr>
              <a:t>p.3-5.</a:t>
            </a:r>
            <a:endParaRPr sz="1800">
              <a:latin typeface="Verdana"/>
              <a:cs typeface="Verdana"/>
            </a:endParaRPr>
          </a:p>
          <a:p>
            <a:pPr marL="208279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208279" algn="l"/>
              </a:tabLst>
            </a:pPr>
            <a:r>
              <a:rPr sz="1800" spc="-100" dirty="0">
                <a:latin typeface="Verdana"/>
                <a:cs typeface="Verdana"/>
              </a:rPr>
              <a:t>Manelkar </a:t>
            </a:r>
            <a:r>
              <a:rPr sz="1800" spc="-210" dirty="0">
                <a:latin typeface="Verdana"/>
                <a:cs typeface="Verdana"/>
              </a:rPr>
              <a:t>RK. </a:t>
            </a:r>
            <a:r>
              <a:rPr sz="1800" spc="-95" dirty="0">
                <a:latin typeface="Verdana"/>
                <a:cs typeface="Verdana"/>
              </a:rPr>
              <a:t>History </a:t>
            </a:r>
            <a:r>
              <a:rPr sz="1800" spc="-75" dirty="0">
                <a:latin typeface="Verdana"/>
                <a:cs typeface="Verdana"/>
              </a:rPr>
              <a:t>of </a:t>
            </a:r>
            <a:r>
              <a:rPr sz="1800" spc="-125" dirty="0">
                <a:latin typeface="Verdana"/>
                <a:cs typeface="Verdana"/>
              </a:rPr>
              <a:t>nursing. </a:t>
            </a:r>
            <a:r>
              <a:rPr sz="1800" spc="-220" dirty="0">
                <a:latin typeface="Verdana"/>
                <a:cs typeface="Verdana"/>
              </a:rPr>
              <a:t>1</a:t>
            </a:r>
            <a:r>
              <a:rPr sz="1800" spc="-330" baseline="25462" dirty="0">
                <a:latin typeface="Verdana"/>
                <a:cs typeface="Verdana"/>
              </a:rPr>
              <a:t>st </a:t>
            </a:r>
            <a:r>
              <a:rPr sz="1800" spc="-120" dirty="0">
                <a:latin typeface="Verdana"/>
                <a:cs typeface="Verdana"/>
              </a:rPr>
              <a:t>ed. </a:t>
            </a:r>
            <a:r>
              <a:rPr sz="1800" spc="-114" dirty="0">
                <a:latin typeface="Verdana"/>
                <a:cs typeface="Verdana"/>
              </a:rPr>
              <a:t>Mumbai: vora </a:t>
            </a:r>
            <a:r>
              <a:rPr sz="1800" spc="-95" dirty="0">
                <a:latin typeface="Verdana"/>
                <a:cs typeface="Verdana"/>
              </a:rPr>
              <a:t>medical </a:t>
            </a:r>
            <a:r>
              <a:rPr sz="1800" spc="-110" dirty="0">
                <a:latin typeface="Verdana"/>
                <a:cs typeface="Verdana"/>
              </a:rPr>
              <a:t>publicaions; </a:t>
            </a:r>
            <a:r>
              <a:rPr sz="1800" spc="-200" dirty="0">
                <a:latin typeface="Verdana"/>
                <a:cs typeface="Verdana"/>
              </a:rPr>
              <a:t>2001.p.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spc="-165" dirty="0">
                <a:latin typeface="Verdana"/>
                <a:cs typeface="Verdana"/>
              </a:rPr>
              <a:t>2,25-27.</a:t>
            </a:r>
            <a:endParaRPr sz="1800">
              <a:latin typeface="Verdana"/>
              <a:cs typeface="Verdana"/>
            </a:endParaRPr>
          </a:p>
          <a:p>
            <a:pPr marL="276860" indent="-25146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276225" algn="l"/>
                <a:tab pos="276860" algn="l"/>
              </a:tabLst>
            </a:pPr>
            <a:r>
              <a:rPr sz="1800" spc="-114" dirty="0">
                <a:latin typeface="Verdana"/>
                <a:cs typeface="Verdana"/>
              </a:rPr>
              <a:t>Annamma </a:t>
            </a:r>
            <a:r>
              <a:rPr sz="1800" spc="-285" dirty="0">
                <a:latin typeface="Verdana"/>
                <a:cs typeface="Verdana"/>
              </a:rPr>
              <a:t>KV. </a:t>
            </a:r>
            <a:r>
              <a:rPr sz="1800" spc="-10" dirty="0">
                <a:latin typeface="Verdana"/>
                <a:cs typeface="Verdana"/>
              </a:rPr>
              <a:t>A </a:t>
            </a:r>
            <a:r>
              <a:rPr sz="1800" spc="-120" dirty="0">
                <a:latin typeface="Verdana"/>
                <a:cs typeface="Verdana"/>
              </a:rPr>
              <a:t>new </a:t>
            </a:r>
            <a:r>
              <a:rPr sz="1800" spc="-105" dirty="0">
                <a:latin typeface="Verdana"/>
                <a:cs typeface="Verdana"/>
              </a:rPr>
              <a:t>textbook </a:t>
            </a:r>
            <a:r>
              <a:rPr sz="1800" spc="-75" dirty="0">
                <a:latin typeface="Verdana"/>
                <a:cs typeface="Verdana"/>
              </a:rPr>
              <a:t>for </a:t>
            </a:r>
            <a:r>
              <a:rPr sz="1800" spc="-130" dirty="0">
                <a:latin typeface="Verdana"/>
                <a:cs typeface="Verdana"/>
              </a:rPr>
              <a:t>nurses </a:t>
            </a:r>
            <a:r>
              <a:rPr sz="1800" spc="-100" dirty="0">
                <a:latin typeface="Verdana"/>
                <a:cs typeface="Verdana"/>
              </a:rPr>
              <a:t>in </a:t>
            </a:r>
            <a:r>
              <a:rPr sz="1800" spc="-150" dirty="0">
                <a:latin typeface="Verdana"/>
                <a:cs typeface="Verdana"/>
              </a:rPr>
              <a:t>India. </a:t>
            </a:r>
            <a:r>
              <a:rPr sz="1800" spc="-90" dirty="0">
                <a:latin typeface="Verdana"/>
                <a:cs typeface="Verdana"/>
              </a:rPr>
              <a:t>4</a:t>
            </a:r>
            <a:r>
              <a:rPr sz="1800" spc="-135" baseline="25462" dirty="0">
                <a:latin typeface="Verdana"/>
                <a:cs typeface="Verdana"/>
              </a:rPr>
              <a:t>th </a:t>
            </a:r>
            <a:r>
              <a:rPr sz="1800" spc="-120" dirty="0">
                <a:latin typeface="Verdana"/>
                <a:cs typeface="Verdana"/>
              </a:rPr>
              <a:t>ed. </a:t>
            </a:r>
            <a:r>
              <a:rPr sz="1800" spc="-75" dirty="0">
                <a:latin typeface="Verdana"/>
                <a:cs typeface="Verdana"/>
              </a:rPr>
              <a:t>New </a:t>
            </a:r>
            <a:r>
              <a:rPr sz="1800" spc="-145" dirty="0">
                <a:latin typeface="Verdana"/>
                <a:cs typeface="Verdana"/>
              </a:rPr>
              <a:t>Delhi: </a:t>
            </a:r>
            <a:r>
              <a:rPr sz="1800" spc="-240" dirty="0">
                <a:latin typeface="Verdana"/>
                <a:cs typeface="Verdana"/>
              </a:rPr>
              <a:t>B.I. </a:t>
            </a:r>
            <a:r>
              <a:rPr sz="1800" spc="-80" dirty="0">
                <a:latin typeface="Verdana"/>
                <a:cs typeface="Verdana"/>
              </a:rPr>
              <a:t>publication </a:t>
            </a:r>
            <a:r>
              <a:rPr sz="1800" spc="-120" dirty="0">
                <a:latin typeface="Verdana"/>
                <a:cs typeface="Verdana"/>
              </a:rPr>
              <a:t>pvt </a:t>
            </a:r>
            <a:r>
              <a:rPr sz="1800" spc="-165" dirty="0">
                <a:latin typeface="Verdana"/>
                <a:cs typeface="Verdana"/>
              </a:rPr>
              <a:t>ltd;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155" dirty="0">
                <a:latin typeface="Verdana"/>
                <a:cs typeface="Verdana"/>
              </a:rPr>
              <a:t>2003.p.20-23.</a:t>
            </a:r>
            <a:endParaRPr sz="1800">
              <a:latin typeface="Verdana"/>
              <a:cs typeface="Verdana"/>
            </a:endParaRPr>
          </a:p>
          <a:p>
            <a:pPr marL="208279" marR="1268095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208279" algn="l"/>
              </a:tabLst>
            </a:pPr>
            <a:r>
              <a:rPr sz="1800" spc="-145" dirty="0">
                <a:latin typeface="Verdana"/>
                <a:cs typeface="Verdana"/>
              </a:rPr>
              <a:t>Kaur Lakhwinder, Kaur </a:t>
            </a:r>
            <a:r>
              <a:rPr sz="1800" spc="-120" dirty="0">
                <a:latin typeface="Verdana"/>
                <a:cs typeface="Verdana"/>
              </a:rPr>
              <a:t>Maninder. </a:t>
            </a:r>
            <a:r>
              <a:rPr sz="1800" spc="-10" dirty="0">
                <a:latin typeface="Verdana"/>
                <a:cs typeface="Verdana"/>
              </a:rPr>
              <a:t>A </a:t>
            </a:r>
            <a:r>
              <a:rPr sz="1800" spc="-105" dirty="0">
                <a:latin typeface="Verdana"/>
                <a:cs typeface="Verdana"/>
              </a:rPr>
              <a:t>textbook </a:t>
            </a:r>
            <a:r>
              <a:rPr sz="1800" spc="-75" dirty="0">
                <a:latin typeface="Verdana"/>
                <a:cs typeface="Verdana"/>
              </a:rPr>
              <a:t>of </a:t>
            </a:r>
            <a:r>
              <a:rPr sz="1800" spc="-110" dirty="0">
                <a:latin typeface="Verdana"/>
                <a:cs typeface="Verdana"/>
              </a:rPr>
              <a:t>nursing </a:t>
            </a:r>
            <a:r>
              <a:rPr sz="1800" spc="-95" dirty="0">
                <a:latin typeface="Verdana"/>
                <a:cs typeface="Verdana"/>
              </a:rPr>
              <a:t>foundations.2</a:t>
            </a:r>
            <a:r>
              <a:rPr sz="1800" spc="-142" baseline="25462" dirty="0">
                <a:latin typeface="Verdana"/>
                <a:cs typeface="Verdana"/>
              </a:rPr>
              <a:t>nd </a:t>
            </a:r>
            <a:r>
              <a:rPr sz="1800" spc="-120" dirty="0">
                <a:latin typeface="Verdana"/>
                <a:cs typeface="Verdana"/>
              </a:rPr>
              <a:t>ed. </a:t>
            </a:r>
            <a:r>
              <a:rPr sz="1800" spc="-160" dirty="0">
                <a:latin typeface="Verdana"/>
                <a:cs typeface="Verdana"/>
              </a:rPr>
              <a:t>Panjab: </a:t>
            </a:r>
            <a:r>
              <a:rPr sz="1800" spc="-210" dirty="0">
                <a:latin typeface="Verdana"/>
                <a:cs typeface="Verdana"/>
              </a:rPr>
              <a:t>s. </a:t>
            </a:r>
            <a:r>
              <a:rPr sz="1800" spc="-155" dirty="0">
                <a:latin typeface="Verdana"/>
                <a:cs typeface="Verdana"/>
              </a:rPr>
              <a:t>vikash </a:t>
            </a:r>
            <a:r>
              <a:rPr sz="1800" spc="45" dirty="0">
                <a:latin typeface="Verdana"/>
                <a:cs typeface="Verdana"/>
              </a:rPr>
              <a:t>&amp;  </a:t>
            </a:r>
            <a:r>
              <a:rPr sz="1800" spc="-114" dirty="0">
                <a:latin typeface="Verdana"/>
                <a:cs typeface="Verdana"/>
              </a:rPr>
              <a:t>company(medical </a:t>
            </a:r>
            <a:r>
              <a:rPr sz="1800" spc="-145" dirty="0">
                <a:latin typeface="Verdana"/>
                <a:cs typeface="Verdana"/>
              </a:rPr>
              <a:t>publishers);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190" dirty="0">
                <a:latin typeface="Verdana"/>
                <a:cs typeface="Verdana"/>
              </a:rPr>
              <a:t>2014.p.51-54.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6611" y="265175"/>
            <a:ext cx="10814304" cy="6242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71" y="104986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54252" y="1214627"/>
              <a:ext cx="9683496" cy="44150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800"/>
            </a:p>
          </p:txBody>
        </p:sp>
        <p:sp>
          <p:nvSpPr>
            <p:cNvPr id="5" name="object 5"/>
            <p:cNvSpPr/>
            <p:nvPr/>
          </p:nvSpPr>
          <p:spPr>
            <a:xfrm>
              <a:off x="1306067" y="1266444"/>
              <a:ext cx="9579864" cy="43113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7800" y="1411224"/>
              <a:ext cx="9296400" cy="4036060"/>
            </a:xfrm>
            <a:custGeom>
              <a:avLst/>
              <a:gdLst/>
              <a:ahLst/>
              <a:cxnLst/>
              <a:rect l="l" t="t" r="r" b="b"/>
              <a:pathLst>
                <a:path w="9296400" h="4036060">
                  <a:moveTo>
                    <a:pt x="0" y="4035552"/>
                  </a:moveTo>
                  <a:lnTo>
                    <a:pt x="9296400" y="4035552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5552"/>
                  </a:lnTo>
                  <a:close/>
                </a:path>
              </a:pathLst>
            </a:custGeom>
            <a:ln w="6096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35879" y="1267967"/>
              <a:ext cx="1920239" cy="731520"/>
            </a:xfrm>
            <a:custGeom>
              <a:avLst/>
              <a:gdLst/>
              <a:ahLst/>
              <a:cxnLst/>
              <a:rect l="l" t="t" r="r" b="b"/>
              <a:pathLst>
                <a:path w="1920240" h="731519">
                  <a:moveTo>
                    <a:pt x="1920239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1920239" y="731520"/>
                  </a:lnTo>
                  <a:lnTo>
                    <a:pt x="1920239" y="0"/>
                  </a:lnTo>
                  <a:close/>
                </a:path>
              </a:pathLst>
            </a:custGeom>
            <a:solidFill>
              <a:srgbClr val="E2DE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50179" y="1267967"/>
              <a:ext cx="1691639" cy="645160"/>
            </a:xfrm>
            <a:custGeom>
              <a:avLst/>
              <a:gdLst/>
              <a:ahLst/>
              <a:cxnLst/>
              <a:rect l="l" t="t" r="r" b="b"/>
              <a:pathLst>
                <a:path w="1691640" h="645160">
                  <a:moveTo>
                    <a:pt x="0" y="0"/>
                  </a:moveTo>
                  <a:lnTo>
                    <a:pt x="0" y="640080"/>
                  </a:lnTo>
                </a:path>
                <a:path w="1691640" h="645160">
                  <a:moveTo>
                    <a:pt x="1691640" y="0"/>
                  </a:moveTo>
                  <a:lnTo>
                    <a:pt x="1691640" y="640080"/>
                  </a:lnTo>
                </a:path>
                <a:path w="1691640" h="645160">
                  <a:moveTo>
                    <a:pt x="0" y="644652"/>
                  </a:moveTo>
                  <a:lnTo>
                    <a:pt x="1691640" y="644652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97582" y="2150490"/>
            <a:ext cx="7212965" cy="2635978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065" marR="5080" algn="ctr">
              <a:lnSpc>
                <a:spcPct val="81300"/>
              </a:lnSpc>
              <a:spcBef>
                <a:spcPts val="1310"/>
              </a:spcBef>
            </a:pPr>
            <a:r>
              <a:rPr lang="en-US" sz="6600" dirty="0">
                <a:latin typeface="+mj-lt"/>
                <a:cs typeface="Arial"/>
              </a:rPr>
              <a:t>HISTORY OF NURSING PROFESSION</a:t>
            </a:r>
            <a:endParaRPr sz="6600" dirty="0">
              <a:latin typeface="+mj-lt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412B234-84B6-46B8-9A04-E42F15A6ABC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96600" y="104986"/>
            <a:ext cx="1295400" cy="1295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8CBE834-D14B-405B-8EC7-72E4E81BD3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71" y="104986"/>
            <a:ext cx="1217379" cy="12963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5581276-0E5D-4571-8E0A-ADA5D38A558A}"/>
              </a:ext>
            </a:extLst>
          </p:cNvPr>
          <p:cNvSpPr txBox="1"/>
          <p:nvPr/>
        </p:nvSpPr>
        <p:spPr>
          <a:xfrm>
            <a:off x="7772400" y="480060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Mr. Adithya S.</a:t>
            </a:r>
          </a:p>
          <a:p>
            <a:r>
              <a:rPr lang="en-IN" sz="2800" b="1" dirty="0" smtClean="0"/>
              <a:t>Asst. </a:t>
            </a:r>
            <a:r>
              <a:rPr lang="en-IN" sz="2800" b="1" dirty="0"/>
              <a:t>Professor </a:t>
            </a:r>
          </a:p>
          <a:p>
            <a:r>
              <a:rPr lang="en-IN" sz="2800" b="1" dirty="0"/>
              <a:t>SNC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81290" y="543001"/>
            <a:ext cx="302323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u="none" spc="-400" dirty="0"/>
              <a:t>I</a:t>
            </a:r>
            <a:r>
              <a:rPr sz="4300" u="none" spc="-580" dirty="0"/>
              <a:t>n</a:t>
            </a:r>
            <a:r>
              <a:rPr sz="4300" u="none" spc="-300" dirty="0"/>
              <a:t>t</a:t>
            </a:r>
            <a:r>
              <a:rPr sz="4300" u="none" spc="-390" dirty="0"/>
              <a:t>r</a:t>
            </a:r>
            <a:r>
              <a:rPr sz="4300" u="none" spc="-45" dirty="0"/>
              <a:t>o</a:t>
            </a:r>
            <a:r>
              <a:rPr sz="4300" u="none" spc="-40" dirty="0"/>
              <a:t>d</a:t>
            </a:r>
            <a:r>
              <a:rPr sz="4300" u="none" spc="-280" dirty="0"/>
              <a:t>uc</a:t>
            </a:r>
            <a:r>
              <a:rPr sz="4300" u="none" spc="-180" dirty="0"/>
              <a:t>t</a:t>
            </a:r>
            <a:r>
              <a:rPr sz="4300" u="none" spc="-160" dirty="0"/>
              <a:t>ion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581050" y="1375029"/>
            <a:ext cx="10572750" cy="432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marR="410845" indent="-182880">
              <a:lnSpc>
                <a:spcPct val="100000"/>
              </a:lnSpc>
              <a:spcBef>
                <a:spcPts val="95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800" spc="-220" dirty="0">
                <a:latin typeface="Verdana"/>
                <a:cs typeface="Verdana"/>
              </a:rPr>
              <a:t>Treating </a:t>
            </a:r>
            <a:r>
              <a:rPr sz="2800" spc="-170" dirty="0">
                <a:latin typeface="Verdana"/>
                <a:cs typeface="Verdana"/>
              </a:rPr>
              <a:t>the </a:t>
            </a:r>
            <a:r>
              <a:rPr sz="2800" spc="-220" dirty="0">
                <a:latin typeface="Verdana"/>
                <a:cs typeface="Verdana"/>
              </a:rPr>
              <a:t>sick is </a:t>
            </a:r>
            <a:r>
              <a:rPr sz="2800" spc="-125" dirty="0">
                <a:latin typeface="Verdana"/>
                <a:cs typeface="Verdana"/>
              </a:rPr>
              <a:t>nothing </a:t>
            </a:r>
            <a:r>
              <a:rPr sz="2800" spc="-285" dirty="0">
                <a:latin typeface="Verdana"/>
                <a:cs typeface="Verdana"/>
              </a:rPr>
              <a:t>new. </a:t>
            </a:r>
            <a:r>
              <a:rPr sz="2800" spc="-125" dirty="0">
                <a:latin typeface="Verdana"/>
                <a:cs typeface="Verdana"/>
              </a:rPr>
              <a:t>People </a:t>
            </a:r>
            <a:r>
              <a:rPr sz="2800" spc="-200" dirty="0">
                <a:latin typeface="Verdana"/>
                <a:cs typeface="Verdana"/>
              </a:rPr>
              <a:t>have </a:t>
            </a:r>
            <a:r>
              <a:rPr sz="2800" spc="-160" dirty="0">
                <a:latin typeface="Verdana"/>
                <a:cs typeface="Verdana"/>
              </a:rPr>
              <a:t>cared </a:t>
            </a:r>
            <a:r>
              <a:rPr sz="2800" spc="-120" dirty="0">
                <a:latin typeface="Verdana"/>
                <a:cs typeface="Verdana"/>
              </a:rPr>
              <a:t>for </a:t>
            </a:r>
            <a:r>
              <a:rPr sz="2800" spc="-170" dirty="0">
                <a:latin typeface="Verdana"/>
                <a:cs typeface="Verdana"/>
              </a:rPr>
              <a:t>the </a:t>
            </a:r>
            <a:r>
              <a:rPr sz="2800" spc="-220" dirty="0">
                <a:latin typeface="Verdana"/>
                <a:cs typeface="Verdana"/>
              </a:rPr>
              <a:t>sick  </a:t>
            </a:r>
            <a:r>
              <a:rPr sz="2800" spc="-140" dirty="0">
                <a:latin typeface="Verdana"/>
                <a:cs typeface="Verdana"/>
              </a:rPr>
              <a:t>throughout </a:t>
            </a:r>
            <a:r>
              <a:rPr sz="2800" spc="-215" dirty="0">
                <a:latin typeface="Verdana"/>
                <a:cs typeface="Verdana"/>
              </a:rPr>
              <a:t>history, </a:t>
            </a:r>
            <a:r>
              <a:rPr sz="2800" spc="-120" dirty="0">
                <a:latin typeface="Verdana"/>
                <a:cs typeface="Verdana"/>
              </a:rPr>
              <a:t>beginning </a:t>
            </a:r>
            <a:r>
              <a:rPr sz="2800" spc="-155" dirty="0">
                <a:latin typeface="Verdana"/>
                <a:cs typeface="Verdana"/>
              </a:rPr>
              <a:t>in </a:t>
            </a:r>
            <a:r>
              <a:rPr sz="2800" spc="-160" dirty="0">
                <a:latin typeface="Verdana"/>
                <a:cs typeface="Verdana"/>
              </a:rPr>
              <a:t>ancient</a:t>
            </a:r>
            <a:r>
              <a:rPr sz="2800" spc="-5" dirty="0">
                <a:latin typeface="Verdana"/>
                <a:cs typeface="Verdana"/>
              </a:rPr>
              <a:t> </a:t>
            </a:r>
            <a:r>
              <a:rPr sz="2800" spc="-210" dirty="0">
                <a:latin typeface="Verdana"/>
                <a:cs typeface="Verdana"/>
              </a:rPr>
              <a:t>times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52525"/>
              </a:buClr>
              <a:buFont typeface="Arial"/>
              <a:buChar char="◦"/>
            </a:pPr>
            <a:endParaRPr sz="4200">
              <a:latin typeface="Verdana"/>
              <a:cs typeface="Verdana"/>
            </a:endParaRPr>
          </a:p>
          <a:p>
            <a:pPr marL="194945" marR="71120" indent="-182880">
              <a:lnSpc>
                <a:spcPct val="100000"/>
              </a:lnSpc>
              <a:spcBef>
                <a:spcPts val="5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800" spc="-229" dirty="0">
                <a:latin typeface="Verdana"/>
                <a:cs typeface="Verdana"/>
              </a:rPr>
              <a:t>However, </a:t>
            </a:r>
            <a:r>
              <a:rPr sz="2800" spc="-135" dirty="0">
                <a:latin typeface="Verdana"/>
                <a:cs typeface="Verdana"/>
              </a:rPr>
              <a:t>considering </a:t>
            </a:r>
            <a:r>
              <a:rPr sz="2800" spc="-170" dirty="0">
                <a:latin typeface="Verdana"/>
                <a:cs typeface="Verdana"/>
              </a:rPr>
              <a:t>the </a:t>
            </a:r>
            <a:r>
              <a:rPr sz="2800" spc="-95" dirty="0">
                <a:latin typeface="Verdana"/>
                <a:cs typeface="Verdana"/>
              </a:rPr>
              <a:t>long </a:t>
            </a:r>
            <a:r>
              <a:rPr sz="2800" spc="-160" dirty="0">
                <a:latin typeface="Verdana"/>
                <a:cs typeface="Verdana"/>
              </a:rPr>
              <a:t>history </a:t>
            </a:r>
            <a:r>
              <a:rPr sz="2800" spc="-125" dirty="0">
                <a:latin typeface="Verdana"/>
                <a:cs typeface="Verdana"/>
              </a:rPr>
              <a:t>of </a:t>
            </a:r>
            <a:r>
              <a:rPr sz="2800" spc="-190" dirty="0">
                <a:latin typeface="Verdana"/>
                <a:cs typeface="Verdana"/>
              </a:rPr>
              <a:t>nursing, </a:t>
            </a:r>
            <a:r>
              <a:rPr sz="2800" spc="-180" dirty="0">
                <a:latin typeface="Verdana"/>
                <a:cs typeface="Verdana"/>
              </a:rPr>
              <a:t>it </a:t>
            </a:r>
            <a:r>
              <a:rPr sz="2800" spc="-245" dirty="0">
                <a:latin typeface="Verdana"/>
                <a:cs typeface="Verdana"/>
              </a:rPr>
              <a:t>was </a:t>
            </a:r>
            <a:r>
              <a:rPr sz="2800" spc="-130" dirty="0">
                <a:latin typeface="Verdana"/>
                <a:cs typeface="Verdana"/>
              </a:rPr>
              <a:t>not </a:t>
            </a:r>
            <a:r>
              <a:rPr sz="2800" spc="-165" dirty="0">
                <a:latin typeface="Verdana"/>
                <a:cs typeface="Verdana"/>
              </a:rPr>
              <a:t>until  </a:t>
            </a:r>
            <a:r>
              <a:rPr sz="2800" spc="-195" dirty="0">
                <a:latin typeface="Verdana"/>
                <a:cs typeface="Verdana"/>
              </a:rPr>
              <a:t>fairly </a:t>
            </a:r>
            <a:r>
              <a:rPr sz="2800" spc="-185" dirty="0">
                <a:latin typeface="Verdana"/>
                <a:cs typeface="Verdana"/>
              </a:rPr>
              <a:t>recently </a:t>
            </a:r>
            <a:r>
              <a:rPr sz="2800" spc="-195" dirty="0">
                <a:latin typeface="Verdana"/>
                <a:cs typeface="Verdana"/>
              </a:rPr>
              <a:t>that </a:t>
            </a:r>
            <a:r>
              <a:rPr sz="2800" spc="-204" dirty="0">
                <a:latin typeface="Verdana"/>
                <a:cs typeface="Verdana"/>
              </a:rPr>
              <a:t>nurses </a:t>
            </a:r>
            <a:r>
              <a:rPr sz="2800" spc="-170" dirty="0">
                <a:latin typeface="Verdana"/>
                <a:cs typeface="Verdana"/>
              </a:rPr>
              <a:t>received </a:t>
            </a:r>
            <a:r>
              <a:rPr sz="2800" spc="-190" dirty="0">
                <a:latin typeface="Verdana"/>
                <a:cs typeface="Verdana"/>
              </a:rPr>
              <a:t>a </a:t>
            </a:r>
            <a:r>
              <a:rPr sz="2800" spc="-160" dirty="0">
                <a:latin typeface="Verdana"/>
                <a:cs typeface="Verdana"/>
              </a:rPr>
              <a:t>formal </a:t>
            </a:r>
            <a:r>
              <a:rPr sz="2800" spc="-165" dirty="0">
                <a:latin typeface="Verdana"/>
                <a:cs typeface="Verdana"/>
              </a:rPr>
              <a:t>nursing</a:t>
            </a:r>
            <a:r>
              <a:rPr sz="2800" spc="215" dirty="0">
                <a:latin typeface="Verdana"/>
                <a:cs typeface="Verdana"/>
              </a:rPr>
              <a:t> </a:t>
            </a:r>
            <a:r>
              <a:rPr sz="2800" spc="-155" dirty="0">
                <a:latin typeface="Verdana"/>
                <a:cs typeface="Verdana"/>
              </a:rPr>
              <a:t>education.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52525"/>
              </a:buClr>
              <a:buFont typeface="Arial"/>
              <a:buChar char="◦"/>
            </a:pPr>
            <a:endParaRPr sz="4200">
              <a:latin typeface="Verdana"/>
              <a:cs typeface="Verdana"/>
            </a:endParaRPr>
          </a:p>
          <a:p>
            <a:pPr marL="194945" marR="5080" indent="-182880">
              <a:lnSpc>
                <a:spcPct val="100000"/>
              </a:lnSpc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800" spc="-140" dirty="0">
                <a:latin typeface="Verdana"/>
                <a:cs typeface="Verdana"/>
              </a:rPr>
              <a:t>Over </a:t>
            </a:r>
            <a:r>
              <a:rPr sz="2800" spc="-160" dirty="0">
                <a:latin typeface="Verdana"/>
                <a:cs typeface="Verdana"/>
              </a:rPr>
              <a:t>hundreds </a:t>
            </a:r>
            <a:r>
              <a:rPr sz="2800" spc="-125" dirty="0">
                <a:latin typeface="Verdana"/>
                <a:cs typeface="Verdana"/>
              </a:rPr>
              <a:t>of </a:t>
            </a:r>
            <a:r>
              <a:rPr sz="2800" spc="-245" dirty="0">
                <a:latin typeface="Verdana"/>
                <a:cs typeface="Verdana"/>
              </a:rPr>
              <a:t>years, </a:t>
            </a:r>
            <a:r>
              <a:rPr sz="2800" spc="-165" dirty="0">
                <a:latin typeface="Verdana"/>
                <a:cs typeface="Verdana"/>
              </a:rPr>
              <a:t>nursing </a:t>
            </a:r>
            <a:r>
              <a:rPr sz="2800" spc="-215" dirty="0">
                <a:latin typeface="Verdana"/>
                <a:cs typeface="Verdana"/>
              </a:rPr>
              <a:t>has </a:t>
            </a:r>
            <a:r>
              <a:rPr sz="2800" spc="-130" dirty="0">
                <a:latin typeface="Verdana"/>
                <a:cs typeface="Verdana"/>
              </a:rPr>
              <a:t>undergone </a:t>
            </a:r>
            <a:r>
              <a:rPr sz="2800" spc="-175" dirty="0">
                <a:latin typeface="Verdana"/>
                <a:cs typeface="Verdana"/>
              </a:rPr>
              <a:t>an </a:t>
            </a:r>
            <a:r>
              <a:rPr sz="2800" spc="-165" dirty="0">
                <a:latin typeface="Verdana"/>
                <a:cs typeface="Verdana"/>
              </a:rPr>
              <a:t>evolution,  </a:t>
            </a:r>
            <a:r>
              <a:rPr sz="2800" spc="-190" dirty="0">
                <a:latin typeface="Verdana"/>
                <a:cs typeface="Verdana"/>
              </a:rPr>
              <a:t>eventually </a:t>
            </a:r>
            <a:r>
              <a:rPr sz="2800" spc="-170" dirty="0">
                <a:latin typeface="Verdana"/>
                <a:cs typeface="Verdana"/>
              </a:rPr>
              <a:t>transforming </a:t>
            </a:r>
            <a:r>
              <a:rPr sz="2800" spc="-185" dirty="0">
                <a:latin typeface="Verdana"/>
                <a:cs typeface="Verdana"/>
              </a:rPr>
              <a:t>itself </a:t>
            </a:r>
            <a:r>
              <a:rPr sz="2800" spc="-130" dirty="0">
                <a:latin typeface="Verdana"/>
                <a:cs typeface="Verdana"/>
              </a:rPr>
              <a:t>into </a:t>
            </a:r>
            <a:r>
              <a:rPr sz="2800" spc="-170" dirty="0">
                <a:latin typeface="Verdana"/>
                <a:cs typeface="Verdana"/>
              </a:rPr>
              <a:t>the </a:t>
            </a:r>
            <a:r>
              <a:rPr sz="2800" spc="-160" dirty="0">
                <a:latin typeface="Verdana"/>
                <a:cs typeface="Verdana"/>
              </a:rPr>
              <a:t>respected profession </a:t>
            </a:r>
            <a:r>
              <a:rPr sz="2800" spc="-200" dirty="0">
                <a:latin typeface="Verdana"/>
                <a:cs typeface="Verdana"/>
              </a:rPr>
              <a:t>we </a:t>
            </a:r>
            <a:r>
              <a:rPr sz="2800" spc="-165" dirty="0">
                <a:latin typeface="Verdana"/>
                <a:cs typeface="Verdana"/>
              </a:rPr>
              <a:t>all  </a:t>
            </a:r>
            <a:r>
              <a:rPr sz="2800" spc="-185" dirty="0">
                <a:latin typeface="Verdana"/>
                <a:cs typeface="Verdana"/>
              </a:rPr>
              <a:t>know </a:t>
            </a:r>
            <a:r>
              <a:rPr sz="2800" spc="-125" dirty="0">
                <a:latin typeface="Verdana"/>
                <a:cs typeface="Verdana"/>
              </a:rPr>
              <a:t>of</a:t>
            </a:r>
            <a:r>
              <a:rPr sz="2800" spc="-120" dirty="0">
                <a:latin typeface="Verdana"/>
                <a:cs typeface="Verdana"/>
              </a:rPr>
              <a:t> </a:t>
            </a:r>
            <a:r>
              <a:rPr sz="2800" spc="-235" dirty="0">
                <a:latin typeface="Verdana"/>
                <a:cs typeface="Verdana"/>
              </a:rPr>
              <a:t>today.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6989" y="253364"/>
            <a:ext cx="74256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spc="-290" dirty="0">
                <a:solidFill>
                  <a:srgbClr val="2D663D"/>
                </a:solidFill>
              </a:rPr>
              <a:t>NURSING </a:t>
            </a:r>
            <a:r>
              <a:rPr sz="4400" u="none" spc="-350" dirty="0">
                <a:solidFill>
                  <a:srgbClr val="2D663D"/>
                </a:solidFill>
              </a:rPr>
              <a:t>IN </a:t>
            </a:r>
            <a:r>
              <a:rPr sz="4400" u="none" spc="-204" dirty="0">
                <a:solidFill>
                  <a:srgbClr val="2D663D"/>
                </a:solidFill>
              </a:rPr>
              <a:t>ANCIENT</a:t>
            </a:r>
            <a:r>
              <a:rPr sz="4400" u="none" spc="-235" dirty="0">
                <a:solidFill>
                  <a:srgbClr val="2D663D"/>
                </a:solidFill>
              </a:rPr>
              <a:t> </a:t>
            </a:r>
            <a:r>
              <a:rPr sz="4400" u="none" spc="-370" dirty="0">
                <a:solidFill>
                  <a:srgbClr val="2D663D"/>
                </a:solidFill>
              </a:rPr>
              <a:t>TIMES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83540" y="1609090"/>
            <a:ext cx="1099185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spcBef>
                <a:spcPts val="95"/>
              </a:spcBef>
              <a:buClr>
                <a:srgbClr val="252525"/>
              </a:buClr>
              <a:buSzPct val="97500"/>
              <a:buFont typeface="Arial"/>
              <a:buChar char="◦"/>
              <a:tabLst>
                <a:tab pos="195580" algn="l"/>
              </a:tabLst>
            </a:pPr>
            <a:r>
              <a:rPr sz="4000" b="1" spc="-600" dirty="0">
                <a:solidFill>
                  <a:srgbClr val="6F2F9F"/>
                </a:solidFill>
                <a:latin typeface="Times New Roman"/>
                <a:cs typeface="Times New Roman"/>
              </a:rPr>
              <a:t>In </a:t>
            </a:r>
            <a:r>
              <a:rPr sz="4000" b="1" spc="-615" dirty="0">
                <a:solidFill>
                  <a:srgbClr val="6F2F9F"/>
                </a:solidFill>
                <a:latin typeface="Times New Roman"/>
                <a:cs typeface="Times New Roman"/>
              </a:rPr>
              <a:t>some </a:t>
            </a:r>
            <a:r>
              <a:rPr sz="4000" b="1" spc="-560" dirty="0">
                <a:solidFill>
                  <a:srgbClr val="6F2F9F"/>
                </a:solidFill>
                <a:latin typeface="Times New Roman"/>
                <a:cs typeface="Times New Roman"/>
              </a:rPr>
              <a:t>early </a:t>
            </a:r>
            <a:r>
              <a:rPr sz="4000" b="1" spc="-495" dirty="0">
                <a:solidFill>
                  <a:srgbClr val="6F2F9F"/>
                </a:solidFill>
                <a:latin typeface="Times New Roman"/>
                <a:cs typeface="Times New Roman"/>
              </a:rPr>
              <a:t>cultures, </a:t>
            </a:r>
            <a:r>
              <a:rPr sz="4000" b="1" spc="-505" dirty="0">
                <a:solidFill>
                  <a:srgbClr val="6F2F9F"/>
                </a:solidFill>
                <a:latin typeface="Times New Roman"/>
                <a:cs typeface="Times New Roman"/>
              </a:rPr>
              <a:t>the </a:t>
            </a:r>
            <a:r>
              <a:rPr sz="4000" b="1" spc="-535" dirty="0">
                <a:solidFill>
                  <a:srgbClr val="6F2F9F"/>
                </a:solidFill>
                <a:latin typeface="Times New Roman"/>
                <a:cs typeface="Times New Roman"/>
              </a:rPr>
              <a:t>provision </a:t>
            </a:r>
            <a:r>
              <a:rPr sz="4000" b="1" spc="-505" dirty="0">
                <a:solidFill>
                  <a:srgbClr val="6F2F9F"/>
                </a:solidFill>
                <a:latin typeface="Times New Roman"/>
                <a:cs typeface="Times New Roman"/>
              </a:rPr>
              <a:t>of </a:t>
            </a:r>
            <a:r>
              <a:rPr sz="4000" b="1" spc="-509" dirty="0">
                <a:solidFill>
                  <a:srgbClr val="6F2F9F"/>
                </a:solidFill>
                <a:latin typeface="Times New Roman"/>
                <a:cs typeface="Times New Roman"/>
              </a:rPr>
              <a:t>nursing </a:t>
            </a:r>
            <a:r>
              <a:rPr sz="4000" b="1" spc="-580" dirty="0">
                <a:solidFill>
                  <a:srgbClr val="6F2F9F"/>
                </a:solidFill>
                <a:latin typeface="Times New Roman"/>
                <a:cs typeface="Times New Roman"/>
              </a:rPr>
              <a:t>care </a:t>
            </a:r>
            <a:r>
              <a:rPr sz="4000" b="1" spc="-650" dirty="0">
                <a:solidFill>
                  <a:srgbClr val="6F2F9F"/>
                </a:solidFill>
                <a:latin typeface="Times New Roman"/>
                <a:cs typeface="Times New Roman"/>
              </a:rPr>
              <a:t>was </a:t>
            </a:r>
            <a:r>
              <a:rPr sz="4000" b="1" spc="-495" dirty="0">
                <a:solidFill>
                  <a:srgbClr val="6F2F9F"/>
                </a:solidFill>
                <a:latin typeface="Times New Roman"/>
                <a:cs typeface="Times New Roman"/>
              </a:rPr>
              <a:t>assigned </a:t>
            </a:r>
            <a:r>
              <a:rPr sz="4000" b="1" spc="-480" dirty="0">
                <a:solidFill>
                  <a:srgbClr val="6F2F9F"/>
                </a:solidFill>
                <a:latin typeface="Times New Roman"/>
                <a:cs typeface="Times New Roman"/>
              </a:rPr>
              <a:t>to  </a:t>
            </a:r>
            <a:r>
              <a:rPr sz="4000" b="1" spc="-525" dirty="0">
                <a:solidFill>
                  <a:srgbClr val="6F2F9F"/>
                </a:solidFill>
                <a:latin typeface="Times New Roman"/>
                <a:cs typeface="Times New Roman"/>
              </a:rPr>
              <a:t>females, </a:t>
            </a:r>
            <a:r>
              <a:rPr sz="4000" b="1" spc="-565" dirty="0">
                <a:solidFill>
                  <a:srgbClr val="6F2F9F"/>
                </a:solidFill>
                <a:latin typeface="Times New Roman"/>
                <a:cs typeface="Times New Roman"/>
              </a:rPr>
              <a:t>because </a:t>
            </a:r>
            <a:r>
              <a:rPr sz="4000" b="1" spc="-710" dirty="0">
                <a:solidFill>
                  <a:srgbClr val="6F2F9F"/>
                </a:solidFill>
                <a:latin typeface="Times New Roman"/>
                <a:cs typeface="Times New Roman"/>
              </a:rPr>
              <a:t>women </a:t>
            </a:r>
            <a:r>
              <a:rPr sz="4000" b="1" spc="-575" dirty="0">
                <a:solidFill>
                  <a:srgbClr val="6F2F9F"/>
                </a:solidFill>
                <a:latin typeface="Times New Roman"/>
                <a:cs typeface="Times New Roman"/>
              </a:rPr>
              <a:t>provided </a:t>
            </a:r>
            <a:r>
              <a:rPr sz="4000" b="1" spc="-530" dirty="0">
                <a:solidFill>
                  <a:srgbClr val="6F2F9F"/>
                </a:solidFill>
                <a:latin typeface="Times New Roman"/>
                <a:cs typeface="Times New Roman"/>
              </a:rPr>
              <a:t>nurturing </a:t>
            </a:r>
            <a:r>
              <a:rPr sz="4000" b="1" spc="-475" dirty="0">
                <a:solidFill>
                  <a:srgbClr val="6F2F9F"/>
                </a:solidFill>
                <a:latin typeface="Times New Roman"/>
                <a:cs typeface="Times New Roman"/>
              </a:rPr>
              <a:t>to </a:t>
            </a:r>
            <a:r>
              <a:rPr sz="4000" b="1" spc="-500" dirty="0">
                <a:solidFill>
                  <a:srgbClr val="6F2F9F"/>
                </a:solidFill>
                <a:latin typeface="Times New Roman"/>
                <a:cs typeface="Times New Roman"/>
              </a:rPr>
              <a:t>their </a:t>
            </a:r>
            <a:r>
              <a:rPr sz="4000" b="1" spc="-459" dirty="0">
                <a:solidFill>
                  <a:srgbClr val="6F2F9F"/>
                </a:solidFill>
                <a:latin typeface="Times New Roman"/>
                <a:cs typeface="Times New Roman"/>
              </a:rPr>
              <a:t>infants </a:t>
            </a:r>
            <a:r>
              <a:rPr sz="4000" b="1" spc="-555" dirty="0">
                <a:solidFill>
                  <a:srgbClr val="6F2F9F"/>
                </a:solidFill>
                <a:latin typeface="Times New Roman"/>
                <a:cs typeface="Times New Roman"/>
              </a:rPr>
              <a:t>and </a:t>
            </a:r>
            <a:r>
              <a:rPr sz="4000" b="1" spc="-360" dirty="0">
                <a:solidFill>
                  <a:srgbClr val="6F2F9F"/>
                </a:solidFill>
                <a:latin typeface="Times New Roman"/>
                <a:cs typeface="Times New Roman"/>
              </a:rPr>
              <a:t>it </a:t>
            </a:r>
            <a:r>
              <a:rPr sz="4000" b="1" spc="-650" dirty="0">
                <a:solidFill>
                  <a:srgbClr val="6F2F9F"/>
                </a:solidFill>
                <a:latin typeface="Times New Roman"/>
                <a:cs typeface="Times New Roman"/>
              </a:rPr>
              <a:t>was  </a:t>
            </a:r>
            <a:r>
              <a:rPr sz="4000" b="1" spc="-575" dirty="0">
                <a:solidFill>
                  <a:srgbClr val="6F2F9F"/>
                </a:solidFill>
                <a:latin typeface="Times New Roman"/>
                <a:cs typeface="Times New Roman"/>
              </a:rPr>
              <a:t>assumed </a:t>
            </a:r>
            <a:r>
              <a:rPr sz="4000" b="1" spc="-484" dirty="0">
                <a:solidFill>
                  <a:srgbClr val="6F2F9F"/>
                </a:solidFill>
                <a:latin typeface="Times New Roman"/>
                <a:cs typeface="Times New Roman"/>
              </a:rPr>
              <a:t>that </a:t>
            </a:r>
            <a:r>
              <a:rPr sz="4000" b="1" spc="-550" dirty="0">
                <a:solidFill>
                  <a:srgbClr val="6F2F9F"/>
                </a:solidFill>
                <a:latin typeface="Times New Roman"/>
                <a:cs typeface="Times New Roman"/>
              </a:rPr>
              <a:t>they </a:t>
            </a:r>
            <a:r>
              <a:rPr sz="4000" b="1" spc="-530" dirty="0">
                <a:solidFill>
                  <a:srgbClr val="6F2F9F"/>
                </a:solidFill>
                <a:latin typeface="Times New Roman"/>
                <a:cs typeface="Times New Roman"/>
              </a:rPr>
              <a:t>could </a:t>
            </a:r>
            <a:r>
              <a:rPr sz="4000" b="1" spc="-575" dirty="0">
                <a:solidFill>
                  <a:srgbClr val="6F2F9F"/>
                </a:solidFill>
                <a:latin typeface="Times New Roman"/>
                <a:cs typeface="Times New Roman"/>
              </a:rPr>
              <a:t>provide </a:t>
            </a:r>
            <a:r>
              <a:rPr sz="4000" b="1" spc="-505" dirty="0">
                <a:solidFill>
                  <a:srgbClr val="6F2F9F"/>
                </a:solidFill>
                <a:latin typeface="Times New Roman"/>
                <a:cs typeface="Times New Roman"/>
              </a:rPr>
              <a:t>the </a:t>
            </a:r>
            <a:r>
              <a:rPr sz="4000" b="1" spc="-610" dirty="0">
                <a:solidFill>
                  <a:srgbClr val="6F2F9F"/>
                </a:solidFill>
                <a:latin typeface="Times New Roman"/>
                <a:cs typeface="Times New Roman"/>
              </a:rPr>
              <a:t>same </a:t>
            </a:r>
            <a:r>
              <a:rPr sz="4000" b="1" spc="-555" dirty="0">
                <a:solidFill>
                  <a:srgbClr val="6F2F9F"/>
                </a:solidFill>
                <a:latin typeface="Times New Roman"/>
                <a:cs typeface="Times New Roman"/>
              </a:rPr>
              <a:t>type </a:t>
            </a:r>
            <a:r>
              <a:rPr sz="4000" b="1" spc="-505" dirty="0">
                <a:solidFill>
                  <a:srgbClr val="6F2F9F"/>
                </a:solidFill>
                <a:latin typeface="Times New Roman"/>
                <a:cs typeface="Times New Roman"/>
              </a:rPr>
              <a:t>of </a:t>
            </a:r>
            <a:r>
              <a:rPr sz="4000" b="1" spc="-580" dirty="0">
                <a:solidFill>
                  <a:srgbClr val="6F2F9F"/>
                </a:solidFill>
                <a:latin typeface="Times New Roman"/>
                <a:cs typeface="Times New Roman"/>
              </a:rPr>
              <a:t>care </a:t>
            </a:r>
            <a:r>
              <a:rPr sz="4000" b="1" spc="-475" dirty="0">
                <a:solidFill>
                  <a:srgbClr val="6F2F9F"/>
                </a:solidFill>
                <a:latin typeface="Times New Roman"/>
                <a:cs typeface="Times New Roman"/>
              </a:rPr>
              <a:t>to </a:t>
            </a:r>
            <a:r>
              <a:rPr sz="4000" b="1" spc="-505" dirty="0">
                <a:solidFill>
                  <a:srgbClr val="6F2F9F"/>
                </a:solidFill>
                <a:latin typeface="Times New Roman"/>
                <a:cs typeface="Times New Roman"/>
              </a:rPr>
              <a:t>the </a:t>
            </a:r>
            <a:r>
              <a:rPr sz="4000" b="1" spc="-500" dirty="0">
                <a:solidFill>
                  <a:srgbClr val="6F2F9F"/>
                </a:solidFill>
                <a:latin typeface="Times New Roman"/>
                <a:cs typeface="Times New Roman"/>
              </a:rPr>
              <a:t>sick </a:t>
            </a:r>
            <a:r>
              <a:rPr sz="4000" b="1" spc="-555" dirty="0">
                <a:solidFill>
                  <a:srgbClr val="6F2F9F"/>
                </a:solidFill>
                <a:latin typeface="Times New Roman"/>
                <a:cs typeface="Times New Roman"/>
              </a:rPr>
              <a:t>and  </a:t>
            </a:r>
            <a:r>
              <a:rPr sz="4000" b="1" spc="-530" dirty="0">
                <a:solidFill>
                  <a:srgbClr val="6F2F9F"/>
                </a:solidFill>
                <a:latin typeface="Times New Roman"/>
                <a:cs typeface="Times New Roman"/>
              </a:rPr>
              <a:t>injured.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16879" y="3457955"/>
            <a:ext cx="6675120" cy="3400425"/>
            <a:chOff x="5516879" y="3457955"/>
            <a:chExt cx="6675120" cy="3400425"/>
          </a:xfrm>
        </p:grpSpPr>
        <p:sp>
          <p:nvSpPr>
            <p:cNvPr id="5" name="object 5"/>
            <p:cNvSpPr/>
            <p:nvPr/>
          </p:nvSpPr>
          <p:spPr>
            <a:xfrm>
              <a:off x="5516879" y="3457955"/>
              <a:ext cx="6675120" cy="34000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11951" y="3653026"/>
              <a:ext cx="6240780" cy="31744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084" y="338327"/>
            <a:ext cx="11596370" cy="137160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63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75"/>
              </a:spcBef>
            </a:pPr>
            <a:r>
              <a:rPr u="none" spc="-320" dirty="0">
                <a:solidFill>
                  <a:srgbClr val="001F5F"/>
                </a:solidFill>
              </a:rPr>
              <a:t>NURSING </a:t>
            </a:r>
            <a:r>
              <a:rPr u="none" spc="-380" dirty="0">
                <a:solidFill>
                  <a:srgbClr val="001F5F"/>
                </a:solidFill>
              </a:rPr>
              <a:t>IN </a:t>
            </a:r>
            <a:r>
              <a:rPr u="none" spc="-225" dirty="0">
                <a:solidFill>
                  <a:srgbClr val="001F5F"/>
                </a:solidFill>
              </a:rPr>
              <a:t>ANCIENT</a:t>
            </a:r>
            <a:r>
              <a:rPr u="none" spc="-175" dirty="0">
                <a:solidFill>
                  <a:srgbClr val="001F5F"/>
                </a:solidFill>
              </a:rPr>
              <a:t> </a:t>
            </a:r>
            <a:r>
              <a:rPr u="none" spc="-330" dirty="0">
                <a:solidFill>
                  <a:srgbClr val="001F5F"/>
                </a:solidFill>
              </a:rPr>
              <a:t>TIME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0433" y="2126106"/>
            <a:ext cx="1111758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95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800" spc="-330" dirty="0">
                <a:latin typeface="Verdana"/>
                <a:cs typeface="Verdana"/>
              </a:rPr>
              <a:t>In </a:t>
            </a:r>
            <a:r>
              <a:rPr sz="2800" spc="-145" dirty="0">
                <a:latin typeface="Verdana"/>
                <a:cs typeface="Verdana"/>
              </a:rPr>
              <a:t>other </a:t>
            </a:r>
            <a:r>
              <a:rPr sz="2800" spc="-160" dirty="0">
                <a:latin typeface="Verdana"/>
                <a:cs typeface="Verdana"/>
              </a:rPr>
              <a:t>ancient </a:t>
            </a:r>
            <a:r>
              <a:rPr sz="2800" spc="-190" dirty="0">
                <a:latin typeface="Verdana"/>
                <a:cs typeface="Verdana"/>
              </a:rPr>
              <a:t>societies, </a:t>
            </a:r>
            <a:r>
              <a:rPr sz="2800" spc="-240" dirty="0">
                <a:latin typeface="Verdana"/>
                <a:cs typeface="Verdana"/>
              </a:rPr>
              <a:t>however, </a:t>
            </a:r>
            <a:r>
              <a:rPr sz="2800" spc="-180" dirty="0">
                <a:latin typeface="Verdana"/>
                <a:cs typeface="Verdana"/>
              </a:rPr>
              <a:t>men </a:t>
            </a:r>
            <a:r>
              <a:rPr sz="2800" spc="-200" dirty="0">
                <a:latin typeface="Verdana"/>
                <a:cs typeface="Verdana"/>
              </a:rPr>
              <a:t>were </a:t>
            </a:r>
            <a:r>
              <a:rPr sz="2800" spc="-145" dirty="0">
                <a:latin typeface="Verdana"/>
                <a:cs typeface="Verdana"/>
              </a:rPr>
              <a:t>designated </a:t>
            </a:r>
            <a:r>
              <a:rPr sz="2800" spc="-110" dirty="0">
                <a:latin typeface="Verdana"/>
                <a:cs typeface="Verdana"/>
              </a:rPr>
              <a:t>to </a:t>
            </a:r>
            <a:r>
              <a:rPr sz="2800" spc="-185" dirty="0">
                <a:latin typeface="Verdana"/>
                <a:cs typeface="Verdana"/>
              </a:rPr>
              <a:t>care </a:t>
            </a:r>
            <a:r>
              <a:rPr sz="2800" spc="-120" dirty="0">
                <a:latin typeface="Verdana"/>
                <a:cs typeface="Verdana"/>
              </a:rPr>
              <a:t>for  </a:t>
            </a:r>
            <a:r>
              <a:rPr sz="2800" spc="-170" dirty="0">
                <a:latin typeface="Verdana"/>
                <a:cs typeface="Verdana"/>
              </a:rPr>
              <a:t>the </a:t>
            </a:r>
            <a:r>
              <a:rPr sz="2800" spc="-245" dirty="0">
                <a:latin typeface="Verdana"/>
                <a:cs typeface="Verdana"/>
              </a:rPr>
              <a:t>sick, </a:t>
            </a:r>
            <a:r>
              <a:rPr sz="2800" spc="-155" dirty="0">
                <a:latin typeface="Verdana"/>
                <a:cs typeface="Verdana"/>
              </a:rPr>
              <a:t>because </a:t>
            </a:r>
            <a:r>
              <a:rPr sz="2800" spc="-200" dirty="0">
                <a:latin typeface="Verdana"/>
                <a:cs typeface="Verdana"/>
              </a:rPr>
              <a:t>they were </a:t>
            </a:r>
            <a:r>
              <a:rPr sz="2800" spc="-140" dirty="0">
                <a:latin typeface="Verdana"/>
                <a:cs typeface="Verdana"/>
              </a:rPr>
              <a:t>considered </a:t>
            </a:r>
            <a:r>
              <a:rPr sz="2800" spc="-210" dirty="0">
                <a:latin typeface="Verdana"/>
                <a:cs typeface="Verdana"/>
              </a:rPr>
              <a:t>priests, </a:t>
            </a:r>
            <a:r>
              <a:rPr sz="2800" spc="-175" dirty="0">
                <a:latin typeface="Verdana"/>
                <a:cs typeface="Verdana"/>
              </a:rPr>
              <a:t>spiritual </a:t>
            </a:r>
            <a:r>
              <a:rPr sz="2800" spc="-140" dirty="0">
                <a:latin typeface="Verdana"/>
                <a:cs typeface="Verdana"/>
              </a:rPr>
              <a:t>guides</a:t>
            </a:r>
            <a:r>
              <a:rPr sz="2800" spc="190" dirty="0">
                <a:latin typeface="Verdana"/>
                <a:cs typeface="Verdana"/>
              </a:rPr>
              <a:t> </a:t>
            </a:r>
            <a:r>
              <a:rPr sz="2800" spc="-105" dirty="0">
                <a:latin typeface="Verdana"/>
                <a:cs typeface="Verdana"/>
              </a:rPr>
              <a:t>or</a:t>
            </a:r>
            <a:endParaRPr sz="2800">
              <a:latin typeface="Verdana"/>
              <a:cs typeface="Verdana"/>
            </a:endParaRPr>
          </a:p>
          <a:p>
            <a:pPr marL="194945">
              <a:lnSpc>
                <a:spcPct val="100000"/>
              </a:lnSpc>
            </a:pPr>
            <a:r>
              <a:rPr sz="2800" spc="-160" dirty="0">
                <a:latin typeface="Verdana"/>
                <a:cs typeface="Verdana"/>
              </a:rPr>
              <a:t>“medicine</a:t>
            </a:r>
            <a:r>
              <a:rPr sz="2800" spc="-150" dirty="0">
                <a:latin typeface="Verdana"/>
                <a:cs typeface="Verdana"/>
              </a:rPr>
              <a:t> </a:t>
            </a:r>
            <a:r>
              <a:rPr sz="2800" spc="-300" dirty="0">
                <a:latin typeface="Verdana"/>
                <a:cs typeface="Verdana"/>
              </a:rPr>
              <a:t>men</a:t>
            </a:r>
            <a:r>
              <a:rPr sz="1800" spc="-300" dirty="0">
                <a:latin typeface="Verdana"/>
                <a:cs typeface="Verdana"/>
              </a:rPr>
              <a:t>.”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1976" y="3034283"/>
            <a:ext cx="6745224" cy="3605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8657" y="893521"/>
            <a:ext cx="77692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320" dirty="0">
                <a:solidFill>
                  <a:srgbClr val="001F5F"/>
                </a:solidFill>
              </a:rPr>
              <a:t>NURSING </a:t>
            </a:r>
            <a:r>
              <a:rPr u="none" spc="-380" dirty="0">
                <a:solidFill>
                  <a:srgbClr val="001F5F"/>
                </a:solidFill>
              </a:rPr>
              <a:t>IN </a:t>
            </a:r>
            <a:r>
              <a:rPr u="none" spc="-220" dirty="0">
                <a:solidFill>
                  <a:srgbClr val="001F5F"/>
                </a:solidFill>
              </a:rPr>
              <a:t>ANCIENT</a:t>
            </a:r>
            <a:r>
              <a:rPr u="none" spc="-235" dirty="0">
                <a:solidFill>
                  <a:srgbClr val="001F5F"/>
                </a:solidFill>
              </a:rPr>
              <a:t> </a:t>
            </a:r>
            <a:r>
              <a:rPr u="none" spc="-330" dirty="0">
                <a:solidFill>
                  <a:srgbClr val="001F5F"/>
                </a:solidFill>
              </a:rPr>
              <a:t>TIME</a:t>
            </a:r>
          </a:p>
        </p:txBody>
      </p:sp>
      <p:sp>
        <p:nvSpPr>
          <p:cNvPr id="3" name="object 3"/>
          <p:cNvSpPr/>
          <p:nvPr/>
        </p:nvSpPr>
        <p:spPr>
          <a:xfrm>
            <a:off x="291084" y="2103120"/>
            <a:ext cx="11610340" cy="4391025"/>
          </a:xfrm>
          <a:custGeom>
            <a:avLst/>
            <a:gdLst/>
            <a:ahLst/>
            <a:cxnLst/>
            <a:rect l="l" t="t" r="r" b="b"/>
            <a:pathLst>
              <a:path w="11610340" h="4391025">
                <a:moveTo>
                  <a:pt x="11609832" y="0"/>
                </a:moveTo>
                <a:lnTo>
                  <a:pt x="0" y="0"/>
                </a:lnTo>
                <a:lnTo>
                  <a:pt x="0" y="4390644"/>
                </a:lnTo>
                <a:lnTo>
                  <a:pt x="11609832" y="4390644"/>
                </a:lnTo>
                <a:lnTo>
                  <a:pt x="11609832" y="0"/>
                </a:lnTo>
                <a:close/>
              </a:path>
            </a:pathLst>
          </a:custGeom>
          <a:solidFill>
            <a:srgbClr val="D3E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433" y="2127630"/>
            <a:ext cx="11428095" cy="366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466090" indent="-182880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400" spc="-145" dirty="0">
                <a:latin typeface="Verdana"/>
                <a:cs typeface="Verdana"/>
              </a:rPr>
              <a:t>There </a:t>
            </a:r>
            <a:r>
              <a:rPr sz="2400" spc="-200" dirty="0">
                <a:latin typeface="Verdana"/>
                <a:cs typeface="Verdana"/>
              </a:rPr>
              <a:t>was </a:t>
            </a:r>
            <a:r>
              <a:rPr sz="2400" spc="-65" dirty="0">
                <a:latin typeface="Verdana"/>
                <a:cs typeface="Verdana"/>
              </a:rPr>
              <a:t>no </a:t>
            </a:r>
            <a:r>
              <a:rPr sz="2400" spc="-130" dirty="0">
                <a:latin typeface="Verdana"/>
                <a:cs typeface="Verdana"/>
              </a:rPr>
              <a:t>formal </a:t>
            </a:r>
            <a:r>
              <a:rPr sz="2400" spc="-110" dirty="0">
                <a:latin typeface="Verdana"/>
                <a:cs typeface="Verdana"/>
              </a:rPr>
              <a:t>education </a:t>
            </a:r>
            <a:r>
              <a:rPr sz="2400" spc="-140" dirty="0">
                <a:latin typeface="Verdana"/>
                <a:cs typeface="Verdana"/>
              </a:rPr>
              <a:t>available </a:t>
            </a:r>
            <a:r>
              <a:rPr sz="2400" spc="-130" dirty="0">
                <a:latin typeface="Verdana"/>
                <a:cs typeface="Verdana"/>
              </a:rPr>
              <a:t>in </a:t>
            </a:r>
            <a:r>
              <a:rPr sz="2400" spc="-145" dirty="0">
                <a:latin typeface="Verdana"/>
                <a:cs typeface="Verdana"/>
              </a:rPr>
              <a:t>primitive </a:t>
            </a:r>
            <a:r>
              <a:rPr sz="2400" spc="-155" dirty="0">
                <a:latin typeface="Verdana"/>
                <a:cs typeface="Verdana"/>
              </a:rPr>
              <a:t>societies, </a:t>
            </a:r>
            <a:r>
              <a:rPr sz="2400" spc="-120" dirty="0">
                <a:latin typeface="Verdana"/>
                <a:cs typeface="Verdana"/>
              </a:rPr>
              <a:t>so </a:t>
            </a:r>
            <a:r>
              <a:rPr sz="2400" spc="-140" dirty="0">
                <a:latin typeface="Verdana"/>
                <a:cs typeface="Verdana"/>
              </a:rPr>
              <a:t>the </a:t>
            </a:r>
            <a:r>
              <a:rPr sz="2400" spc="-150" dirty="0">
                <a:latin typeface="Verdana"/>
                <a:cs typeface="Verdana"/>
              </a:rPr>
              <a:t>earliest  </a:t>
            </a:r>
            <a:r>
              <a:rPr sz="2400" spc="-165" dirty="0">
                <a:latin typeface="Verdana"/>
                <a:cs typeface="Verdana"/>
              </a:rPr>
              <a:t>nurses </a:t>
            </a:r>
            <a:r>
              <a:rPr sz="2400" spc="-125" dirty="0">
                <a:latin typeface="Verdana"/>
                <a:cs typeface="Verdana"/>
              </a:rPr>
              <a:t>learned </a:t>
            </a:r>
            <a:r>
              <a:rPr sz="2400" spc="-140" dirty="0">
                <a:latin typeface="Verdana"/>
                <a:cs typeface="Verdana"/>
              </a:rPr>
              <a:t>the </a:t>
            </a:r>
            <a:r>
              <a:rPr sz="2400" spc="-175" dirty="0">
                <a:latin typeface="Verdana"/>
                <a:cs typeface="Verdana"/>
              </a:rPr>
              <a:t>tricks </a:t>
            </a:r>
            <a:r>
              <a:rPr sz="2400" spc="-100" dirty="0">
                <a:latin typeface="Verdana"/>
                <a:cs typeface="Verdana"/>
              </a:rPr>
              <a:t>of </a:t>
            </a:r>
            <a:r>
              <a:rPr sz="2400" spc="-140" dirty="0">
                <a:latin typeface="Verdana"/>
                <a:cs typeface="Verdana"/>
              </a:rPr>
              <a:t>the </a:t>
            </a:r>
            <a:r>
              <a:rPr sz="2400" spc="-130" dirty="0">
                <a:latin typeface="Verdana"/>
                <a:cs typeface="Verdana"/>
              </a:rPr>
              <a:t>trade </a:t>
            </a:r>
            <a:r>
              <a:rPr sz="2400" spc="-175" dirty="0">
                <a:latin typeface="Verdana"/>
                <a:cs typeface="Verdana"/>
              </a:rPr>
              <a:t>via </a:t>
            </a:r>
            <a:r>
              <a:rPr sz="2400" spc="-110" dirty="0">
                <a:latin typeface="Verdana"/>
                <a:cs typeface="Verdana"/>
              </a:rPr>
              <a:t>oral </a:t>
            </a:r>
            <a:r>
              <a:rPr sz="2400" spc="-135" dirty="0">
                <a:latin typeface="Verdana"/>
                <a:cs typeface="Verdana"/>
              </a:rPr>
              <a:t>traditions </a:t>
            </a:r>
            <a:r>
              <a:rPr sz="2400" spc="-155" dirty="0">
                <a:latin typeface="Verdana"/>
                <a:cs typeface="Verdana"/>
              </a:rPr>
              <a:t>that </a:t>
            </a:r>
            <a:r>
              <a:rPr sz="2400" spc="-165" dirty="0">
                <a:latin typeface="Verdana"/>
                <a:cs typeface="Verdana"/>
              </a:rPr>
              <a:t>were </a:t>
            </a:r>
            <a:r>
              <a:rPr sz="2400" spc="-140" dirty="0">
                <a:latin typeface="Verdana"/>
                <a:cs typeface="Verdana"/>
              </a:rPr>
              <a:t>passed</a:t>
            </a:r>
            <a:r>
              <a:rPr sz="2400" spc="-340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down  </a:t>
            </a:r>
            <a:r>
              <a:rPr sz="2400" spc="-135" dirty="0">
                <a:latin typeface="Verdana"/>
                <a:cs typeface="Verdana"/>
              </a:rPr>
              <a:t>from </a:t>
            </a:r>
            <a:r>
              <a:rPr sz="2400" spc="-80" dirty="0">
                <a:latin typeface="Verdana"/>
                <a:cs typeface="Verdana"/>
              </a:rPr>
              <a:t>one </a:t>
            </a:r>
            <a:r>
              <a:rPr sz="2400" spc="-114" dirty="0">
                <a:latin typeface="Verdana"/>
                <a:cs typeface="Verdana"/>
              </a:rPr>
              <a:t>generation </a:t>
            </a:r>
            <a:r>
              <a:rPr sz="2400" spc="-90" dirty="0">
                <a:latin typeface="Verdana"/>
                <a:cs typeface="Verdana"/>
              </a:rPr>
              <a:t>to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390" dirty="0">
                <a:latin typeface="Verdana"/>
                <a:cs typeface="Verdana"/>
              </a:rPr>
              <a:t> </a:t>
            </a:r>
            <a:r>
              <a:rPr sz="2400" spc="-210" dirty="0">
                <a:latin typeface="Verdana"/>
                <a:cs typeface="Verdana"/>
              </a:rPr>
              <a:t>next.</a:t>
            </a:r>
            <a:endParaRPr sz="2400">
              <a:latin typeface="Verdana"/>
              <a:cs typeface="Verdana"/>
            </a:endParaRPr>
          </a:p>
          <a:p>
            <a:pPr marL="195580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400" spc="-160" dirty="0">
                <a:latin typeface="Verdana"/>
                <a:cs typeface="Verdana"/>
              </a:rPr>
              <a:t>They </a:t>
            </a:r>
            <a:r>
              <a:rPr sz="2400" spc="-130" dirty="0">
                <a:latin typeface="Verdana"/>
                <a:cs typeface="Verdana"/>
              </a:rPr>
              <a:t>also </a:t>
            </a:r>
            <a:r>
              <a:rPr sz="2400" spc="-120" dirty="0">
                <a:latin typeface="Verdana"/>
                <a:cs typeface="Verdana"/>
              </a:rPr>
              <a:t>learned </a:t>
            </a:r>
            <a:r>
              <a:rPr sz="2400" spc="-110" dirty="0">
                <a:latin typeface="Verdana"/>
                <a:cs typeface="Verdana"/>
              </a:rPr>
              <a:t>how </a:t>
            </a:r>
            <a:r>
              <a:rPr sz="2400" spc="-90" dirty="0">
                <a:latin typeface="Verdana"/>
                <a:cs typeface="Verdana"/>
              </a:rPr>
              <a:t>to </a:t>
            </a:r>
            <a:r>
              <a:rPr sz="2400" spc="-150" dirty="0">
                <a:latin typeface="Verdana"/>
                <a:cs typeface="Verdana"/>
              </a:rPr>
              <a:t>nurse </a:t>
            </a:r>
            <a:r>
              <a:rPr sz="2400" spc="-145" dirty="0">
                <a:latin typeface="Verdana"/>
                <a:cs typeface="Verdana"/>
              </a:rPr>
              <a:t>patients </a:t>
            </a:r>
            <a:r>
              <a:rPr sz="2400" spc="-140" dirty="0">
                <a:latin typeface="Verdana"/>
                <a:cs typeface="Verdana"/>
              </a:rPr>
              <a:t>back </a:t>
            </a:r>
            <a:r>
              <a:rPr sz="2400" spc="-90" dirty="0">
                <a:latin typeface="Verdana"/>
                <a:cs typeface="Verdana"/>
              </a:rPr>
              <a:t>to </a:t>
            </a:r>
            <a:r>
              <a:rPr sz="2400" spc="-140" dirty="0">
                <a:latin typeface="Verdana"/>
                <a:cs typeface="Verdana"/>
              </a:rPr>
              <a:t>health </a:t>
            </a:r>
            <a:r>
              <a:rPr sz="2400" spc="-114" dirty="0">
                <a:latin typeface="Verdana"/>
                <a:cs typeface="Verdana"/>
              </a:rPr>
              <a:t>through </a:t>
            </a:r>
            <a:r>
              <a:rPr sz="2400" spc="-150" dirty="0">
                <a:latin typeface="Verdana"/>
                <a:cs typeface="Verdana"/>
              </a:rPr>
              <a:t>trial </a:t>
            </a:r>
            <a:r>
              <a:rPr sz="2400" spc="-105" dirty="0">
                <a:latin typeface="Verdana"/>
                <a:cs typeface="Verdana"/>
              </a:rPr>
              <a:t>and</a:t>
            </a:r>
            <a:r>
              <a:rPr sz="2400" spc="-525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error</a:t>
            </a:r>
            <a:endParaRPr sz="2400">
              <a:latin typeface="Verdana"/>
              <a:cs typeface="Verdana"/>
            </a:endParaRPr>
          </a:p>
          <a:p>
            <a:pPr marL="194945">
              <a:lnSpc>
                <a:spcPct val="100000"/>
              </a:lnSpc>
            </a:pPr>
            <a:r>
              <a:rPr sz="2400" spc="-110" dirty="0">
                <a:latin typeface="Verdana"/>
                <a:cs typeface="Verdana"/>
              </a:rPr>
              <a:t>and </a:t>
            </a:r>
            <a:r>
              <a:rPr sz="2400" spc="-145" dirty="0">
                <a:latin typeface="Verdana"/>
                <a:cs typeface="Verdana"/>
              </a:rPr>
              <a:t>by </a:t>
            </a:r>
            <a:r>
              <a:rPr sz="2400" spc="-110" dirty="0">
                <a:latin typeface="Verdana"/>
                <a:cs typeface="Verdana"/>
              </a:rPr>
              <a:t>observing </a:t>
            </a:r>
            <a:r>
              <a:rPr sz="2400" spc="-135" dirty="0">
                <a:latin typeface="Verdana"/>
                <a:cs typeface="Verdana"/>
              </a:rPr>
              <a:t>others </a:t>
            </a:r>
            <a:r>
              <a:rPr sz="2400" spc="-110" dirty="0">
                <a:latin typeface="Verdana"/>
                <a:cs typeface="Verdana"/>
              </a:rPr>
              <a:t>who </a:t>
            </a:r>
            <a:r>
              <a:rPr sz="2400" spc="-125" dirty="0">
                <a:latin typeface="Verdana"/>
                <a:cs typeface="Verdana"/>
              </a:rPr>
              <a:t>cared </a:t>
            </a:r>
            <a:r>
              <a:rPr sz="2400" spc="-95" dirty="0">
                <a:latin typeface="Verdana"/>
                <a:cs typeface="Verdana"/>
              </a:rPr>
              <a:t>for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484" dirty="0">
                <a:latin typeface="Verdana"/>
                <a:cs typeface="Verdana"/>
              </a:rPr>
              <a:t> </a:t>
            </a:r>
            <a:r>
              <a:rPr sz="2400" spc="-204" dirty="0">
                <a:latin typeface="Verdana"/>
                <a:cs typeface="Verdana"/>
              </a:rPr>
              <a:t>sick.</a:t>
            </a:r>
            <a:endParaRPr sz="2400">
              <a:latin typeface="Verdana"/>
              <a:cs typeface="Verdana"/>
            </a:endParaRPr>
          </a:p>
          <a:p>
            <a:pPr marL="194945" marR="5080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400" spc="-135" dirty="0">
                <a:latin typeface="Verdana"/>
                <a:cs typeface="Verdana"/>
              </a:rPr>
              <a:t>The </a:t>
            </a:r>
            <a:r>
              <a:rPr sz="2400" spc="-150" dirty="0">
                <a:latin typeface="Verdana"/>
                <a:cs typeface="Verdana"/>
              </a:rPr>
              <a:t>earliest </a:t>
            </a:r>
            <a:r>
              <a:rPr sz="2400" spc="-165" dirty="0">
                <a:latin typeface="Verdana"/>
                <a:cs typeface="Verdana"/>
              </a:rPr>
              <a:t>nurses </a:t>
            </a:r>
            <a:r>
              <a:rPr sz="2400" spc="-130" dirty="0">
                <a:latin typeface="Verdana"/>
                <a:cs typeface="Verdana"/>
              </a:rPr>
              <a:t>used </a:t>
            </a:r>
            <a:r>
              <a:rPr sz="2400" spc="-145" dirty="0">
                <a:latin typeface="Verdana"/>
                <a:cs typeface="Verdana"/>
              </a:rPr>
              <a:t>plants </a:t>
            </a:r>
            <a:r>
              <a:rPr sz="2400" spc="-110" dirty="0">
                <a:latin typeface="Verdana"/>
                <a:cs typeface="Verdana"/>
              </a:rPr>
              <a:t>and </a:t>
            </a:r>
            <a:r>
              <a:rPr sz="2400" spc="-140" dirty="0">
                <a:latin typeface="Verdana"/>
                <a:cs typeface="Verdana"/>
              </a:rPr>
              <a:t>herbs </a:t>
            </a:r>
            <a:r>
              <a:rPr sz="2400" spc="-90" dirty="0">
                <a:latin typeface="Verdana"/>
                <a:cs typeface="Verdana"/>
              </a:rPr>
              <a:t>to </a:t>
            </a:r>
            <a:r>
              <a:rPr sz="2400" spc="-130" dirty="0">
                <a:latin typeface="Verdana"/>
                <a:cs typeface="Verdana"/>
              </a:rPr>
              <a:t>heal </a:t>
            </a:r>
            <a:r>
              <a:rPr sz="2400" spc="-110" dirty="0">
                <a:latin typeface="Verdana"/>
                <a:cs typeface="Verdana"/>
              </a:rPr>
              <a:t>and </a:t>
            </a:r>
            <a:r>
              <a:rPr sz="2400" spc="-120" dirty="0">
                <a:latin typeface="Verdana"/>
                <a:cs typeface="Verdana"/>
              </a:rPr>
              <a:t>believed </a:t>
            </a:r>
            <a:r>
              <a:rPr sz="2400" spc="-155" dirty="0">
                <a:latin typeface="Verdana"/>
                <a:cs typeface="Verdana"/>
              </a:rPr>
              <a:t>that </a:t>
            </a:r>
            <a:r>
              <a:rPr sz="2400" spc="-150" dirty="0">
                <a:latin typeface="Verdana"/>
                <a:cs typeface="Verdana"/>
              </a:rPr>
              <a:t>evil </a:t>
            </a:r>
            <a:r>
              <a:rPr sz="2400" spc="-160" dirty="0">
                <a:latin typeface="Verdana"/>
                <a:cs typeface="Verdana"/>
              </a:rPr>
              <a:t>spirits</a:t>
            </a:r>
            <a:r>
              <a:rPr sz="2400" spc="-47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and  </a:t>
            </a:r>
            <a:r>
              <a:rPr sz="2400" spc="-120" dirty="0">
                <a:latin typeface="Verdana"/>
                <a:cs typeface="Verdana"/>
              </a:rPr>
              <a:t>magic </a:t>
            </a:r>
            <a:r>
              <a:rPr sz="2400" spc="-80" dirty="0">
                <a:latin typeface="Verdana"/>
                <a:cs typeface="Verdana"/>
              </a:rPr>
              <a:t>could </a:t>
            </a:r>
            <a:r>
              <a:rPr sz="2400" spc="-135" dirty="0">
                <a:latin typeface="Verdana"/>
                <a:cs typeface="Verdana"/>
              </a:rPr>
              <a:t>affect </a:t>
            </a:r>
            <a:r>
              <a:rPr sz="2400" spc="-165" dirty="0">
                <a:latin typeface="Verdana"/>
                <a:cs typeface="Verdana"/>
              </a:rPr>
              <a:t>one’s</a:t>
            </a:r>
            <a:r>
              <a:rPr sz="2400" spc="-350" dirty="0">
                <a:latin typeface="Verdana"/>
                <a:cs typeface="Verdana"/>
              </a:rPr>
              <a:t> </a:t>
            </a:r>
            <a:r>
              <a:rPr sz="2400" spc="-160" dirty="0">
                <a:latin typeface="Verdana"/>
                <a:cs typeface="Verdana"/>
              </a:rPr>
              <a:t>health.</a:t>
            </a:r>
            <a:endParaRPr sz="2400">
              <a:latin typeface="Verdana"/>
              <a:cs typeface="Verdana"/>
            </a:endParaRPr>
          </a:p>
          <a:p>
            <a:pPr marL="285115" indent="-27305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285115" algn="l"/>
                <a:tab pos="285750" algn="l"/>
              </a:tabLst>
            </a:pPr>
            <a:r>
              <a:rPr sz="2400" spc="-200" dirty="0">
                <a:latin typeface="Verdana"/>
                <a:cs typeface="Verdana"/>
              </a:rPr>
              <a:t>Illness was </a:t>
            </a:r>
            <a:r>
              <a:rPr sz="2400" spc="-110" dirty="0">
                <a:latin typeface="Verdana"/>
                <a:cs typeface="Verdana"/>
              </a:rPr>
              <a:t>often </a:t>
            </a:r>
            <a:r>
              <a:rPr sz="2400" spc="-140" dirty="0">
                <a:latin typeface="Verdana"/>
                <a:cs typeface="Verdana"/>
              </a:rPr>
              <a:t>viewed </a:t>
            </a:r>
            <a:r>
              <a:rPr sz="2400" spc="-200" dirty="0">
                <a:latin typeface="Verdana"/>
                <a:cs typeface="Verdana"/>
              </a:rPr>
              <a:t>as </a:t>
            </a:r>
            <a:r>
              <a:rPr sz="2400" spc="-160" dirty="0">
                <a:latin typeface="Verdana"/>
                <a:cs typeface="Verdana"/>
              </a:rPr>
              <a:t>a </a:t>
            </a:r>
            <a:r>
              <a:rPr sz="2400" spc="-130" dirty="0">
                <a:latin typeface="Verdana"/>
                <a:cs typeface="Verdana"/>
              </a:rPr>
              <a:t>sign </a:t>
            </a:r>
            <a:r>
              <a:rPr sz="2400" spc="-155" dirty="0">
                <a:latin typeface="Verdana"/>
                <a:cs typeface="Verdana"/>
              </a:rPr>
              <a:t>that </a:t>
            </a:r>
            <a:r>
              <a:rPr sz="2400" spc="-130" dirty="0">
                <a:latin typeface="Verdana"/>
                <a:cs typeface="Verdana"/>
              </a:rPr>
              <a:t>something </a:t>
            </a:r>
            <a:r>
              <a:rPr sz="2400" spc="-200" dirty="0">
                <a:latin typeface="Verdana"/>
                <a:cs typeface="Verdana"/>
              </a:rPr>
              <a:t>was </a:t>
            </a:r>
            <a:r>
              <a:rPr sz="2400" spc="-75" dirty="0">
                <a:latin typeface="Verdana"/>
                <a:cs typeface="Verdana"/>
              </a:rPr>
              <a:t>done </a:t>
            </a:r>
            <a:r>
              <a:rPr sz="2400" spc="-90" dirty="0">
                <a:latin typeface="Verdana"/>
                <a:cs typeface="Verdana"/>
              </a:rPr>
              <a:t>to </a:t>
            </a:r>
            <a:r>
              <a:rPr sz="2400" spc="-105" dirty="0">
                <a:latin typeface="Verdana"/>
                <a:cs typeface="Verdana"/>
              </a:rPr>
              <a:t>offend </a:t>
            </a:r>
            <a:r>
              <a:rPr sz="2400" spc="-140" dirty="0">
                <a:latin typeface="Verdana"/>
                <a:cs typeface="Verdana"/>
              </a:rPr>
              <a:t>the</a:t>
            </a:r>
            <a:r>
              <a:rPr sz="2400" spc="-295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priests</a:t>
            </a:r>
            <a:endParaRPr sz="2400">
              <a:latin typeface="Verdana"/>
              <a:cs typeface="Verdana"/>
            </a:endParaRPr>
          </a:p>
          <a:p>
            <a:pPr marL="194945">
              <a:lnSpc>
                <a:spcPct val="100000"/>
              </a:lnSpc>
              <a:spcBef>
                <a:spcPts val="5"/>
              </a:spcBef>
            </a:pPr>
            <a:r>
              <a:rPr sz="2400" spc="-85" dirty="0">
                <a:latin typeface="Verdana"/>
                <a:cs typeface="Verdana"/>
              </a:rPr>
              <a:t>or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gods.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9021" y="893521"/>
            <a:ext cx="19348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235" dirty="0">
                <a:solidFill>
                  <a:srgbClr val="6F2F9F"/>
                </a:solidFill>
              </a:rPr>
              <a:t>C</a:t>
            </a:r>
            <a:r>
              <a:rPr u="none" spc="125" dirty="0">
                <a:solidFill>
                  <a:srgbClr val="6F2F9F"/>
                </a:solidFill>
              </a:rPr>
              <a:t>O</a:t>
            </a:r>
            <a:r>
              <a:rPr u="none" spc="135" dirty="0">
                <a:solidFill>
                  <a:srgbClr val="6F2F9F"/>
                </a:solidFill>
              </a:rPr>
              <a:t>N</a:t>
            </a:r>
            <a:r>
              <a:rPr u="none" spc="-994" dirty="0">
                <a:solidFill>
                  <a:srgbClr val="6F2F9F"/>
                </a:solidFill>
              </a:rPr>
              <a:t>T</a:t>
            </a:r>
            <a:r>
              <a:rPr u="none" spc="-595" dirty="0">
                <a:solidFill>
                  <a:srgbClr val="6F2F9F"/>
                </a:solidFill>
              </a:rPr>
              <a:t>..</a:t>
            </a:r>
          </a:p>
        </p:txBody>
      </p:sp>
      <p:sp>
        <p:nvSpPr>
          <p:cNvPr id="3" name="object 3"/>
          <p:cNvSpPr/>
          <p:nvPr/>
        </p:nvSpPr>
        <p:spPr>
          <a:xfrm>
            <a:off x="291084" y="2103120"/>
            <a:ext cx="11557000" cy="4377055"/>
          </a:xfrm>
          <a:custGeom>
            <a:avLst/>
            <a:gdLst/>
            <a:ahLst/>
            <a:cxnLst/>
            <a:rect l="l" t="t" r="r" b="b"/>
            <a:pathLst>
              <a:path w="11557000" h="4377055">
                <a:moveTo>
                  <a:pt x="11556492" y="0"/>
                </a:moveTo>
                <a:lnTo>
                  <a:pt x="0" y="0"/>
                </a:lnTo>
                <a:lnTo>
                  <a:pt x="0" y="4376928"/>
                </a:lnTo>
                <a:lnTo>
                  <a:pt x="11556492" y="4376928"/>
                </a:lnTo>
                <a:lnTo>
                  <a:pt x="11556492" y="0"/>
                </a:lnTo>
                <a:close/>
              </a:path>
            </a:pathLst>
          </a:custGeom>
          <a:solidFill>
            <a:srgbClr val="A8EB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0433" y="2083435"/>
            <a:ext cx="11170920" cy="42519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94945" marR="634365" indent="-182880">
              <a:lnSpc>
                <a:spcPts val="3020"/>
              </a:lnSpc>
              <a:spcBef>
                <a:spcPts val="480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800" spc="-155" dirty="0">
                <a:solidFill>
                  <a:srgbClr val="001F5F"/>
                </a:solidFill>
                <a:latin typeface="Verdana"/>
                <a:cs typeface="Verdana"/>
              </a:rPr>
              <a:t>The </a:t>
            </a:r>
            <a:r>
              <a:rPr sz="2800" spc="-165" dirty="0">
                <a:solidFill>
                  <a:srgbClr val="001F5F"/>
                </a:solidFill>
                <a:latin typeface="Verdana"/>
                <a:cs typeface="Verdana"/>
              </a:rPr>
              <a:t>Egyptian </a:t>
            </a:r>
            <a:r>
              <a:rPr sz="2800" spc="-170" dirty="0">
                <a:solidFill>
                  <a:srgbClr val="001F5F"/>
                </a:solidFill>
                <a:latin typeface="Verdana"/>
                <a:cs typeface="Verdana"/>
              </a:rPr>
              <a:t>healthcare </a:t>
            </a:r>
            <a:r>
              <a:rPr sz="2800" spc="-240" dirty="0">
                <a:solidFill>
                  <a:srgbClr val="001F5F"/>
                </a:solidFill>
                <a:latin typeface="Verdana"/>
                <a:cs typeface="Verdana"/>
              </a:rPr>
              <a:t>system was </a:t>
            </a:r>
            <a:r>
              <a:rPr sz="2800" spc="-165" dirty="0">
                <a:solidFill>
                  <a:srgbClr val="001F5F"/>
                </a:solidFill>
                <a:latin typeface="Verdana"/>
                <a:cs typeface="Verdana"/>
              </a:rPr>
              <a:t>the </a:t>
            </a:r>
            <a:r>
              <a:rPr sz="2800" spc="-190" dirty="0">
                <a:solidFill>
                  <a:srgbClr val="001F5F"/>
                </a:solidFill>
                <a:latin typeface="Verdana"/>
                <a:cs typeface="Verdana"/>
              </a:rPr>
              <a:t>first </a:t>
            </a:r>
            <a:r>
              <a:rPr sz="2800" spc="-105" dirty="0">
                <a:solidFill>
                  <a:srgbClr val="001F5F"/>
                </a:solidFill>
                <a:latin typeface="Verdana"/>
                <a:cs typeface="Verdana"/>
              </a:rPr>
              <a:t>to </a:t>
            </a:r>
            <a:r>
              <a:rPr sz="2800" spc="-175" dirty="0">
                <a:solidFill>
                  <a:srgbClr val="001F5F"/>
                </a:solidFill>
                <a:latin typeface="Verdana"/>
                <a:cs typeface="Verdana"/>
              </a:rPr>
              <a:t>maintain </a:t>
            </a:r>
            <a:r>
              <a:rPr sz="2800" spc="-145" dirty="0">
                <a:solidFill>
                  <a:srgbClr val="001F5F"/>
                </a:solidFill>
                <a:latin typeface="Verdana"/>
                <a:cs typeface="Verdana"/>
              </a:rPr>
              <a:t>medical  </a:t>
            </a:r>
            <a:r>
              <a:rPr sz="2800" spc="-155" dirty="0">
                <a:solidFill>
                  <a:srgbClr val="001F5F"/>
                </a:solidFill>
                <a:latin typeface="Verdana"/>
                <a:cs typeface="Verdana"/>
              </a:rPr>
              <a:t>records </a:t>
            </a:r>
            <a:r>
              <a:rPr sz="2800" spc="-160" dirty="0">
                <a:solidFill>
                  <a:srgbClr val="001F5F"/>
                </a:solidFill>
                <a:latin typeface="Verdana"/>
                <a:cs typeface="Verdana"/>
              </a:rPr>
              <a:t>starting </a:t>
            </a:r>
            <a:r>
              <a:rPr sz="2800" spc="-200" dirty="0">
                <a:solidFill>
                  <a:srgbClr val="001F5F"/>
                </a:solidFill>
                <a:latin typeface="Verdana"/>
                <a:cs typeface="Verdana"/>
              </a:rPr>
              <a:t>at </a:t>
            </a:r>
            <a:r>
              <a:rPr sz="2800" spc="-130" dirty="0">
                <a:solidFill>
                  <a:srgbClr val="001F5F"/>
                </a:solidFill>
                <a:latin typeface="Verdana"/>
                <a:cs typeface="Verdana"/>
              </a:rPr>
              <a:t>around </a:t>
            </a:r>
            <a:r>
              <a:rPr sz="2800" spc="-220" dirty="0">
                <a:solidFill>
                  <a:srgbClr val="001F5F"/>
                </a:solidFill>
                <a:latin typeface="Verdana"/>
                <a:cs typeface="Verdana"/>
              </a:rPr>
              <a:t>3000</a:t>
            </a:r>
            <a:r>
              <a:rPr sz="2800" spc="-260" dirty="0">
                <a:solidFill>
                  <a:srgbClr val="001F5F"/>
                </a:solidFill>
                <a:latin typeface="Verdana"/>
                <a:cs typeface="Verdana"/>
              </a:rPr>
              <a:t> B.C.</a:t>
            </a:r>
            <a:endParaRPr sz="2800">
              <a:latin typeface="Verdana"/>
              <a:cs typeface="Verdana"/>
            </a:endParaRPr>
          </a:p>
          <a:p>
            <a:pPr marL="194945" marR="1131570" indent="-182880">
              <a:lnSpc>
                <a:spcPts val="3020"/>
              </a:lnSpc>
              <a:spcBef>
                <a:spcPts val="905"/>
              </a:spcBef>
              <a:buClr>
                <a:srgbClr val="252525"/>
              </a:buClr>
              <a:buFont typeface="Arial"/>
              <a:buChar char="◦"/>
              <a:tabLst>
                <a:tab pos="300355" algn="l"/>
                <a:tab pos="300990" algn="l"/>
              </a:tabLst>
            </a:pPr>
            <a:r>
              <a:rPr dirty="0"/>
              <a:t>	</a:t>
            </a:r>
            <a:r>
              <a:rPr sz="2800" spc="-165" dirty="0">
                <a:solidFill>
                  <a:srgbClr val="001F5F"/>
                </a:solidFill>
                <a:latin typeface="Verdana"/>
                <a:cs typeface="Verdana"/>
              </a:rPr>
              <a:t>Egyptian </a:t>
            </a:r>
            <a:r>
              <a:rPr sz="2800" spc="-170" dirty="0">
                <a:solidFill>
                  <a:srgbClr val="001F5F"/>
                </a:solidFill>
                <a:latin typeface="Verdana"/>
                <a:cs typeface="Verdana"/>
              </a:rPr>
              <a:t>society </a:t>
            </a:r>
            <a:r>
              <a:rPr sz="2800" spc="-240" dirty="0">
                <a:solidFill>
                  <a:srgbClr val="001F5F"/>
                </a:solidFill>
                <a:latin typeface="Verdana"/>
                <a:cs typeface="Verdana"/>
              </a:rPr>
              <a:t>was </a:t>
            </a:r>
            <a:r>
              <a:rPr sz="2800" spc="-150" dirty="0">
                <a:solidFill>
                  <a:srgbClr val="001F5F"/>
                </a:solidFill>
                <a:latin typeface="Verdana"/>
                <a:cs typeface="Verdana"/>
              </a:rPr>
              <a:t>also </a:t>
            </a:r>
            <a:r>
              <a:rPr sz="2800" spc="-165" dirty="0">
                <a:solidFill>
                  <a:srgbClr val="001F5F"/>
                </a:solidFill>
                <a:latin typeface="Verdana"/>
                <a:cs typeface="Verdana"/>
              </a:rPr>
              <a:t>the </a:t>
            </a:r>
            <a:r>
              <a:rPr sz="2800" spc="-190" dirty="0">
                <a:solidFill>
                  <a:srgbClr val="001F5F"/>
                </a:solidFill>
                <a:latin typeface="Verdana"/>
                <a:cs typeface="Verdana"/>
              </a:rPr>
              <a:t>first </a:t>
            </a:r>
            <a:r>
              <a:rPr sz="2800" spc="-105" dirty="0">
                <a:solidFill>
                  <a:srgbClr val="001F5F"/>
                </a:solidFill>
                <a:latin typeface="Verdana"/>
                <a:cs typeface="Verdana"/>
              </a:rPr>
              <a:t>to </a:t>
            </a:r>
            <a:r>
              <a:rPr sz="2800" spc="-190" dirty="0">
                <a:solidFill>
                  <a:srgbClr val="001F5F"/>
                </a:solidFill>
                <a:latin typeface="Verdana"/>
                <a:cs typeface="Verdana"/>
              </a:rPr>
              <a:t>classify </a:t>
            </a:r>
            <a:r>
              <a:rPr sz="2800" spc="-150" dirty="0">
                <a:solidFill>
                  <a:srgbClr val="001F5F"/>
                </a:solidFill>
                <a:latin typeface="Verdana"/>
                <a:cs typeface="Verdana"/>
              </a:rPr>
              <a:t>medications</a:t>
            </a:r>
            <a:r>
              <a:rPr sz="2800" spc="-27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800" spc="-130" dirty="0">
                <a:solidFill>
                  <a:srgbClr val="001F5F"/>
                </a:solidFill>
                <a:latin typeface="Verdana"/>
                <a:cs typeface="Verdana"/>
              </a:rPr>
              <a:t>and  </a:t>
            </a:r>
            <a:r>
              <a:rPr sz="2800" spc="-114" dirty="0">
                <a:solidFill>
                  <a:srgbClr val="001F5F"/>
                </a:solidFill>
                <a:latin typeface="Verdana"/>
                <a:cs typeface="Verdana"/>
              </a:rPr>
              <a:t>develop </a:t>
            </a:r>
            <a:r>
              <a:rPr sz="2800" spc="-160" dirty="0">
                <a:solidFill>
                  <a:srgbClr val="001F5F"/>
                </a:solidFill>
                <a:latin typeface="Verdana"/>
                <a:cs typeface="Verdana"/>
              </a:rPr>
              <a:t>plans </a:t>
            </a:r>
            <a:r>
              <a:rPr sz="2800" spc="-100" dirty="0">
                <a:solidFill>
                  <a:srgbClr val="001F5F"/>
                </a:solidFill>
                <a:latin typeface="Verdana"/>
                <a:cs typeface="Verdana"/>
              </a:rPr>
              <a:t>to </a:t>
            </a:r>
            <a:r>
              <a:rPr sz="2800" spc="-175" dirty="0">
                <a:solidFill>
                  <a:srgbClr val="001F5F"/>
                </a:solidFill>
                <a:latin typeface="Verdana"/>
                <a:cs typeface="Verdana"/>
              </a:rPr>
              <a:t>maintain </a:t>
            </a:r>
            <a:r>
              <a:rPr sz="2800" spc="-150" dirty="0">
                <a:solidFill>
                  <a:srgbClr val="001F5F"/>
                </a:solidFill>
                <a:latin typeface="Verdana"/>
                <a:cs typeface="Verdana"/>
              </a:rPr>
              <a:t>people’s</a:t>
            </a:r>
            <a:r>
              <a:rPr sz="2800" spc="-38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800" spc="-190" dirty="0">
                <a:solidFill>
                  <a:srgbClr val="001F5F"/>
                </a:solidFill>
                <a:latin typeface="Verdana"/>
                <a:cs typeface="Verdana"/>
              </a:rPr>
              <a:t>health.</a:t>
            </a:r>
            <a:endParaRPr sz="2800">
              <a:latin typeface="Verdana"/>
              <a:cs typeface="Verdana"/>
            </a:endParaRPr>
          </a:p>
          <a:p>
            <a:pPr marL="194945" marR="331470" indent="-182880">
              <a:lnSpc>
                <a:spcPts val="3020"/>
              </a:lnSpc>
              <a:spcBef>
                <a:spcPts val="910"/>
              </a:spcBef>
              <a:buClr>
                <a:srgbClr val="252525"/>
              </a:buClr>
              <a:buFont typeface="Arial"/>
              <a:buChar char="◦"/>
              <a:tabLst>
                <a:tab pos="300355" algn="l"/>
                <a:tab pos="300990" algn="l"/>
              </a:tabLst>
            </a:pPr>
            <a:r>
              <a:rPr dirty="0"/>
              <a:t>	</a:t>
            </a:r>
            <a:r>
              <a:rPr sz="2800" spc="-330" dirty="0">
                <a:solidFill>
                  <a:srgbClr val="001F5F"/>
                </a:solidFill>
                <a:latin typeface="Verdana"/>
                <a:cs typeface="Verdana"/>
              </a:rPr>
              <a:t>In </a:t>
            </a:r>
            <a:r>
              <a:rPr sz="2800" spc="-155" dirty="0">
                <a:solidFill>
                  <a:srgbClr val="001F5F"/>
                </a:solidFill>
                <a:latin typeface="Verdana"/>
                <a:cs typeface="Verdana"/>
              </a:rPr>
              <a:t>ancient </a:t>
            </a:r>
            <a:r>
              <a:rPr sz="2800" spc="-200" dirty="0">
                <a:solidFill>
                  <a:srgbClr val="001F5F"/>
                </a:solidFill>
                <a:latin typeface="Verdana"/>
                <a:cs typeface="Verdana"/>
              </a:rPr>
              <a:t>Rome, </a:t>
            </a:r>
            <a:r>
              <a:rPr sz="2800" spc="-125" dirty="0">
                <a:solidFill>
                  <a:srgbClr val="001F5F"/>
                </a:solidFill>
                <a:latin typeface="Verdana"/>
                <a:cs typeface="Verdana"/>
              </a:rPr>
              <a:t>during </a:t>
            </a:r>
            <a:r>
              <a:rPr sz="2800" spc="-165" dirty="0">
                <a:solidFill>
                  <a:srgbClr val="001F5F"/>
                </a:solidFill>
                <a:latin typeface="Verdana"/>
                <a:cs typeface="Verdana"/>
              </a:rPr>
              <a:t>the </a:t>
            </a:r>
            <a:r>
              <a:rPr sz="2800" spc="-190" dirty="0">
                <a:solidFill>
                  <a:srgbClr val="001F5F"/>
                </a:solidFill>
                <a:latin typeface="Verdana"/>
                <a:cs typeface="Verdana"/>
              </a:rPr>
              <a:t>early </a:t>
            </a:r>
            <a:r>
              <a:rPr sz="2800" spc="-175" dirty="0">
                <a:solidFill>
                  <a:srgbClr val="001F5F"/>
                </a:solidFill>
                <a:latin typeface="Verdana"/>
                <a:cs typeface="Verdana"/>
              </a:rPr>
              <a:t>Christian </a:t>
            </a:r>
            <a:r>
              <a:rPr sz="2800" spc="-220" dirty="0">
                <a:solidFill>
                  <a:srgbClr val="001F5F"/>
                </a:solidFill>
                <a:latin typeface="Verdana"/>
                <a:cs typeface="Verdana"/>
              </a:rPr>
              <a:t>era, </a:t>
            </a:r>
            <a:r>
              <a:rPr sz="2800" spc="-165" dirty="0">
                <a:solidFill>
                  <a:srgbClr val="001F5F"/>
                </a:solidFill>
                <a:latin typeface="Verdana"/>
                <a:cs typeface="Verdana"/>
              </a:rPr>
              <a:t>deaconesses </a:t>
            </a:r>
            <a:r>
              <a:rPr sz="2800" spc="-195" dirty="0">
                <a:solidFill>
                  <a:srgbClr val="001F5F"/>
                </a:solidFill>
                <a:latin typeface="Verdana"/>
                <a:cs typeface="Verdana"/>
              </a:rPr>
              <a:t>were  </a:t>
            </a:r>
            <a:r>
              <a:rPr sz="2800" spc="-155" dirty="0">
                <a:solidFill>
                  <a:srgbClr val="001F5F"/>
                </a:solidFill>
                <a:latin typeface="Verdana"/>
                <a:cs typeface="Verdana"/>
              </a:rPr>
              <a:t>selected </a:t>
            </a:r>
            <a:r>
              <a:rPr sz="2800" spc="-170" dirty="0">
                <a:solidFill>
                  <a:srgbClr val="001F5F"/>
                </a:solidFill>
                <a:latin typeface="Verdana"/>
                <a:cs typeface="Verdana"/>
              </a:rPr>
              <a:t>by </a:t>
            </a:r>
            <a:r>
              <a:rPr sz="2800" spc="-165" dirty="0">
                <a:solidFill>
                  <a:srgbClr val="001F5F"/>
                </a:solidFill>
                <a:latin typeface="Verdana"/>
                <a:cs typeface="Verdana"/>
              </a:rPr>
              <a:t>the </a:t>
            </a:r>
            <a:r>
              <a:rPr sz="2800" spc="-155" dirty="0">
                <a:solidFill>
                  <a:srgbClr val="001F5F"/>
                </a:solidFill>
                <a:latin typeface="Verdana"/>
                <a:cs typeface="Verdana"/>
              </a:rPr>
              <a:t>church </a:t>
            </a:r>
            <a:r>
              <a:rPr sz="2800" spc="-105" dirty="0">
                <a:solidFill>
                  <a:srgbClr val="001F5F"/>
                </a:solidFill>
                <a:latin typeface="Verdana"/>
                <a:cs typeface="Verdana"/>
              </a:rPr>
              <a:t>to </a:t>
            </a:r>
            <a:r>
              <a:rPr sz="2800" spc="-130" dirty="0">
                <a:solidFill>
                  <a:srgbClr val="001F5F"/>
                </a:solidFill>
                <a:latin typeface="Verdana"/>
                <a:cs typeface="Verdana"/>
              </a:rPr>
              <a:t>provide </a:t>
            </a:r>
            <a:r>
              <a:rPr sz="2800" spc="-170" dirty="0">
                <a:solidFill>
                  <a:srgbClr val="001F5F"/>
                </a:solidFill>
                <a:latin typeface="Verdana"/>
                <a:cs typeface="Verdana"/>
              </a:rPr>
              <a:t>care </a:t>
            </a:r>
            <a:r>
              <a:rPr sz="2800" spc="-114" dirty="0">
                <a:solidFill>
                  <a:srgbClr val="001F5F"/>
                </a:solidFill>
                <a:latin typeface="Verdana"/>
                <a:cs typeface="Verdana"/>
              </a:rPr>
              <a:t>for </a:t>
            </a:r>
            <a:r>
              <a:rPr sz="2800" spc="-165" dirty="0">
                <a:solidFill>
                  <a:srgbClr val="001F5F"/>
                </a:solidFill>
                <a:latin typeface="Verdana"/>
                <a:cs typeface="Verdana"/>
              </a:rPr>
              <a:t>the</a:t>
            </a:r>
            <a:r>
              <a:rPr sz="2800" spc="-46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800" spc="-240" dirty="0">
                <a:solidFill>
                  <a:srgbClr val="001F5F"/>
                </a:solidFill>
                <a:latin typeface="Verdana"/>
                <a:cs typeface="Verdana"/>
              </a:rPr>
              <a:t>sick.</a:t>
            </a:r>
            <a:endParaRPr sz="2800">
              <a:latin typeface="Verdana"/>
              <a:cs typeface="Verdana"/>
            </a:endParaRPr>
          </a:p>
          <a:p>
            <a:pPr marL="194945" marR="5080" indent="-182880">
              <a:lnSpc>
                <a:spcPct val="90000"/>
              </a:lnSpc>
              <a:spcBef>
                <a:spcPts val="860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800" spc="-170" dirty="0">
                <a:solidFill>
                  <a:srgbClr val="001F5F"/>
                </a:solidFill>
                <a:latin typeface="Verdana"/>
                <a:cs typeface="Verdana"/>
              </a:rPr>
              <a:t>Deaconesses </a:t>
            </a:r>
            <a:r>
              <a:rPr sz="2800" spc="-130" dirty="0">
                <a:solidFill>
                  <a:srgbClr val="001F5F"/>
                </a:solidFill>
                <a:latin typeface="Verdana"/>
                <a:cs typeface="Verdana"/>
              </a:rPr>
              <a:t>had </a:t>
            </a:r>
            <a:r>
              <a:rPr sz="2800" spc="-165" dirty="0">
                <a:solidFill>
                  <a:srgbClr val="001F5F"/>
                </a:solidFill>
                <a:latin typeface="Verdana"/>
                <a:cs typeface="Verdana"/>
              </a:rPr>
              <a:t>some </a:t>
            </a:r>
            <a:r>
              <a:rPr sz="2800" spc="-130" dirty="0">
                <a:solidFill>
                  <a:srgbClr val="001F5F"/>
                </a:solidFill>
                <a:latin typeface="Verdana"/>
                <a:cs typeface="Verdana"/>
              </a:rPr>
              <a:t>education and </a:t>
            </a:r>
            <a:r>
              <a:rPr sz="2800" spc="-195" dirty="0">
                <a:solidFill>
                  <a:srgbClr val="001F5F"/>
                </a:solidFill>
                <a:latin typeface="Verdana"/>
                <a:cs typeface="Verdana"/>
              </a:rPr>
              <a:t>were </a:t>
            </a:r>
            <a:r>
              <a:rPr sz="2800" spc="-155" dirty="0">
                <a:solidFill>
                  <a:srgbClr val="001F5F"/>
                </a:solidFill>
                <a:latin typeface="Verdana"/>
                <a:cs typeface="Verdana"/>
              </a:rPr>
              <a:t>selected </a:t>
            </a:r>
            <a:r>
              <a:rPr sz="2800" spc="-170" dirty="0">
                <a:solidFill>
                  <a:srgbClr val="001F5F"/>
                </a:solidFill>
                <a:latin typeface="Verdana"/>
                <a:cs typeface="Verdana"/>
              </a:rPr>
              <a:t>by </a:t>
            </a:r>
            <a:r>
              <a:rPr sz="2800" spc="-165" dirty="0">
                <a:solidFill>
                  <a:srgbClr val="001F5F"/>
                </a:solidFill>
                <a:latin typeface="Verdana"/>
                <a:cs typeface="Verdana"/>
              </a:rPr>
              <a:t>the</a:t>
            </a:r>
            <a:r>
              <a:rPr sz="2800" spc="-29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800" spc="-200" dirty="0">
                <a:solidFill>
                  <a:srgbClr val="001F5F"/>
                </a:solidFill>
                <a:latin typeface="Verdana"/>
                <a:cs typeface="Verdana"/>
              </a:rPr>
              <a:t>church’s  </a:t>
            </a:r>
            <a:r>
              <a:rPr sz="2800" spc="-140" dirty="0">
                <a:solidFill>
                  <a:srgbClr val="001F5F"/>
                </a:solidFill>
                <a:latin typeface="Verdana"/>
                <a:cs typeface="Verdana"/>
              </a:rPr>
              <a:t>bishops </a:t>
            </a:r>
            <a:r>
              <a:rPr sz="2800" spc="-105" dirty="0">
                <a:solidFill>
                  <a:srgbClr val="001F5F"/>
                </a:solidFill>
                <a:latin typeface="Verdana"/>
                <a:cs typeface="Verdana"/>
              </a:rPr>
              <a:t>to </a:t>
            </a:r>
            <a:r>
              <a:rPr sz="2800" spc="-210" dirty="0">
                <a:solidFill>
                  <a:srgbClr val="001F5F"/>
                </a:solidFill>
                <a:latin typeface="Verdana"/>
                <a:cs typeface="Verdana"/>
              </a:rPr>
              <a:t>visit </a:t>
            </a:r>
            <a:r>
              <a:rPr sz="2800" spc="-130" dirty="0">
                <a:solidFill>
                  <a:srgbClr val="001F5F"/>
                </a:solidFill>
                <a:latin typeface="Verdana"/>
                <a:cs typeface="Verdana"/>
              </a:rPr>
              <a:t>and </a:t>
            </a:r>
            <a:r>
              <a:rPr sz="2800" spc="-170" dirty="0">
                <a:solidFill>
                  <a:srgbClr val="001F5F"/>
                </a:solidFill>
                <a:latin typeface="Verdana"/>
                <a:cs typeface="Verdana"/>
              </a:rPr>
              <a:t>care </a:t>
            </a:r>
            <a:r>
              <a:rPr sz="2800" spc="-114" dirty="0">
                <a:solidFill>
                  <a:srgbClr val="001F5F"/>
                </a:solidFill>
                <a:latin typeface="Verdana"/>
                <a:cs typeface="Verdana"/>
              </a:rPr>
              <a:t>for </a:t>
            </a:r>
            <a:r>
              <a:rPr sz="2800" spc="-165" dirty="0">
                <a:solidFill>
                  <a:srgbClr val="001F5F"/>
                </a:solidFill>
                <a:latin typeface="Verdana"/>
                <a:cs typeface="Verdana"/>
              </a:rPr>
              <a:t>the </a:t>
            </a:r>
            <a:r>
              <a:rPr sz="2800" spc="-210" dirty="0">
                <a:solidFill>
                  <a:srgbClr val="001F5F"/>
                </a:solidFill>
                <a:latin typeface="Verdana"/>
                <a:cs typeface="Verdana"/>
              </a:rPr>
              <a:t>sick </a:t>
            </a:r>
            <a:r>
              <a:rPr sz="2800" spc="-150" dirty="0">
                <a:solidFill>
                  <a:srgbClr val="001F5F"/>
                </a:solidFill>
                <a:latin typeface="Verdana"/>
                <a:cs typeface="Verdana"/>
              </a:rPr>
              <a:t>in </a:t>
            </a:r>
            <a:r>
              <a:rPr sz="2800" spc="-165" dirty="0">
                <a:solidFill>
                  <a:srgbClr val="001F5F"/>
                </a:solidFill>
                <a:latin typeface="Verdana"/>
                <a:cs typeface="Verdana"/>
              </a:rPr>
              <a:t>their </a:t>
            </a:r>
            <a:r>
              <a:rPr sz="2800" spc="-195" dirty="0">
                <a:solidFill>
                  <a:srgbClr val="001F5F"/>
                </a:solidFill>
                <a:latin typeface="Verdana"/>
                <a:cs typeface="Verdana"/>
              </a:rPr>
              <a:t>homes. </a:t>
            </a:r>
            <a:r>
              <a:rPr sz="2800" spc="-155" dirty="0">
                <a:solidFill>
                  <a:srgbClr val="001F5F"/>
                </a:solidFill>
                <a:latin typeface="Verdana"/>
                <a:cs typeface="Verdana"/>
              </a:rPr>
              <a:t>The </a:t>
            </a:r>
            <a:r>
              <a:rPr sz="2800" spc="-150" dirty="0">
                <a:solidFill>
                  <a:srgbClr val="001F5F"/>
                </a:solidFill>
                <a:latin typeface="Verdana"/>
                <a:cs typeface="Verdana"/>
              </a:rPr>
              <a:t>deaconess  </a:t>
            </a:r>
            <a:r>
              <a:rPr sz="2800" spc="-90" dirty="0">
                <a:solidFill>
                  <a:srgbClr val="001F5F"/>
                </a:solidFill>
                <a:latin typeface="Verdana"/>
                <a:cs typeface="Verdana"/>
              </a:rPr>
              <a:t>Phoebe </a:t>
            </a:r>
            <a:r>
              <a:rPr sz="2800" spc="-215" dirty="0">
                <a:solidFill>
                  <a:srgbClr val="001F5F"/>
                </a:solidFill>
                <a:latin typeface="Verdana"/>
                <a:cs typeface="Verdana"/>
              </a:rPr>
              <a:t>is </a:t>
            </a:r>
            <a:r>
              <a:rPr sz="2800" spc="-135" dirty="0">
                <a:solidFill>
                  <a:srgbClr val="001F5F"/>
                </a:solidFill>
                <a:latin typeface="Verdana"/>
                <a:cs typeface="Verdana"/>
              </a:rPr>
              <a:t>considered </a:t>
            </a:r>
            <a:r>
              <a:rPr sz="2800" spc="-105" dirty="0">
                <a:solidFill>
                  <a:srgbClr val="001F5F"/>
                </a:solidFill>
                <a:latin typeface="Verdana"/>
                <a:cs typeface="Verdana"/>
              </a:rPr>
              <a:t>to </a:t>
            </a:r>
            <a:r>
              <a:rPr sz="2800" spc="-100" dirty="0">
                <a:solidFill>
                  <a:srgbClr val="001F5F"/>
                </a:solidFill>
                <a:latin typeface="Verdana"/>
                <a:cs typeface="Verdana"/>
              </a:rPr>
              <a:t>be </a:t>
            </a:r>
            <a:r>
              <a:rPr sz="2800" spc="-165" dirty="0">
                <a:solidFill>
                  <a:srgbClr val="001F5F"/>
                </a:solidFill>
                <a:latin typeface="Verdana"/>
                <a:cs typeface="Verdana"/>
              </a:rPr>
              <a:t>the </a:t>
            </a:r>
            <a:r>
              <a:rPr sz="2800" spc="-190" dirty="0">
                <a:solidFill>
                  <a:srgbClr val="001F5F"/>
                </a:solidFill>
                <a:latin typeface="Verdana"/>
                <a:cs typeface="Verdana"/>
              </a:rPr>
              <a:t>first “visiting </a:t>
            </a:r>
            <a:r>
              <a:rPr sz="2800" spc="-195" dirty="0">
                <a:solidFill>
                  <a:srgbClr val="001F5F"/>
                </a:solidFill>
                <a:latin typeface="Verdana"/>
                <a:cs typeface="Verdana"/>
              </a:rPr>
              <a:t>nurse” </a:t>
            </a:r>
            <a:r>
              <a:rPr sz="2800" spc="-130" dirty="0">
                <a:solidFill>
                  <a:srgbClr val="001F5F"/>
                </a:solidFill>
                <a:latin typeface="Verdana"/>
                <a:cs typeface="Verdana"/>
              </a:rPr>
              <a:t>who </a:t>
            </a:r>
            <a:r>
              <a:rPr sz="2800" spc="-125" dirty="0">
                <a:solidFill>
                  <a:srgbClr val="001F5F"/>
                </a:solidFill>
                <a:latin typeface="Verdana"/>
                <a:cs typeface="Verdana"/>
              </a:rPr>
              <a:t>provided  </a:t>
            </a:r>
            <a:r>
              <a:rPr sz="2800" spc="-165" dirty="0">
                <a:solidFill>
                  <a:srgbClr val="001F5F"/>
                </a:solidFill>
                <a:latin typeface="Verdana"/>
                <a:cs typeface="Verdana"/>
              </a:rPr>
              <a:t>expert </a:t>
            </a:r>
            <a:r>
              <a:rPr sz="2800" spc="-130" dirty="0">
                <a:solidFill>
                  <a:srgbClr val="001F5F"/>
                </a:solidFill>
                <a:latin typeface="Verdana"/>
                <a:cs typeface="Verdana"/>
              </a:rPr>
              <a:t>home </a:t>
            </a:r>
            <a:r>
              <a:rPr sz="2800" spc="-155" dirty="0">
                <a:solidFill>
                  <a:srgbClr val="001F5F"/>
                </a:solidFill>
                <a:latin typeface="Verdana"/>
                <a:cs typeface="Verdana"/>
              </a:rPr>
              <a:t>nursing</a:t>
            </a:r>
            <a:r>
              <a:rPr sz="2800" spc="-28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800" spc="-204" dirty="0">
                <a:solidFill>
                  <a:srgbClr val="001F5F"/>
                </a:solidFill>
                <a:latin typeface="Verdana"/>
                <a:cs typeface="Verdana"/>
              </a:rPr>
              <a:t>care.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6341" y="415290"/>
            <a:ext cx="8252459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981835" marR="5080" indent="-1969770">
              <a:lnSpc>
                <a:spcPts val="4320"/>
              </a:lnSpc>
              <a:spcBef>
                <a:spcPts val="640"/>
              </a:spcBef>
            </a:pPr>
            <a:r>
              <a:rPr sz="4000" u="heavy" spc="-270" dirty="0">
                <a:solidFill>
                  <a:srgbClr val="1F4429"/>
                </a:solidFill>
                <a:uFill>
                  <a:solidFill>
                    <a:srgbClr val="1F4429"/>
                  </a:solidFill>
                </a:uFill>
              </a:rPr>
              <a:t>NURSING </a:t>
            </a:r>
            <a:r>
              <a:rPr sz="4000" u="heavy" spc="-315" dirty="0">
                <a:solidFill>
                  <a:srgbClr val="1F4429"/>
                </a:solidFill>
                <a:uFill>
                  <a:solidFill>
                    <a:srgbClr val="1F4429"/>
                  </a:solidFill>
                </a:uFill>
              </a:rPr>
              <a:t>IN </a:t>
            </a:r>
            <a:r>
              <a:rPr sz="4000" u="heavy" spc="-270" dirty="0">
                <a:solidFill>
                  <a:srgbClr val="1F4429"/>
                </a:solidFill>
                <a:uFill>
                  <a:solidFill>
                    <a:srgbClr val="1F4429"/>
                  </a:solidFill>
                </a:uFill>
              </a:rPr>
              <a:t>MEDIEVAL </a:t>
            </a:r>
            <a:r>
              <a:rPr sz="4000" u="heavy" spc="-40" dirty="0">
                <a:solidFill>
                  <a:srgbClr val="1F4429"/>
                </a:solidFill>
                <a:uFill>
                  <a:solidFill>
                    <a:srgbClr val="1F4429"/>
                  </a:solidFill>
                </a:uFill>
              </a:rPr>
              <a:t>AND</a:t>
            </a:r>
            <a:r>
              <a:rPr sz="4000" u="heavy" spc="-130" dirty="0">
                <a:solidFill>
                  <a:srgbClr val="1F4429"/>
                </a:solidFill>
                <a:uFill>
                  <a:solidFill>
                    <a:srgbClr val="1F4429"/>
                  </a:solidFill>
                </a:uFill>
              </a:rPr>
              <a:t> </a:t>
            </a:r>
            <a:r>
              <a:rPr sz="4000" u="heavy" spc="-310" dirty="0">
                <a:solidFill>
                  <a:srgbClr val="1F4429"/>
                </a:solidFill>
                <a:uFill>
                  <a:solidFill>
                    <a:srgbClr val="1F4429"/>
                  </a:solidFill>
                </a:uFill>
              </a:rPr>
              <a:t>EARLY </a:t>
            </a:r>
            <a:r>
              <a:rPr sz="4000" u="none" spc="-310" dirty="0">
                <a:solidFill>
                  <a:srgbClr val="1F4429"/>
                </a:solidFill>
              </a:rPr>
              <a:t> </a:t>
            </a:r>
            <a:r>
              <a:rPr sz="4000" u="heavy" spc="-80" dirty="0">
                <a:solidFill>
                  <a:srgbClr val="1F4429"/>
                </a:solidFill>
                <a:uFill>
                  <a:solidFill>
                    <a:srgbClr val="1F4429"/>
                  </a:solidFill>
                </a:uFill>
              </a:rPr>
              <a:t>MODERN</a:t>
            </a:r>
            <a:r>
              <a:rPr sz="4000" u="heavy" spc="-265" dirty="0">
                <a:solidFill>
                  <a:srgbClr val="1F4429"/>
                </a:solidFill>
                <a:uFill>
                  <a:solidFill>
                    <a:srgbClr val="1F4429"/>
                  </a:solidFill>
                </a:uFill>
              </a:rPr>
              <a:t> </a:t>
            </a:r>
            <a:r>
              <a:rPr sz="4000" u="heavy" spc="-195" dirty="0">
                <a:solidFill>
                  <a:srgbClr val="1F4429"/>
                </a:solidFill>
                <a:uFill>
                  <a:solidFill>
                    <a:srgbClr val="1F4429"/>
                  </a:solidFill>
                </a:uFill>
              </a:rPr>
              <a:t>EUROPE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11836" y="1868423"/>
            <a:ext cx="11701780" cy="4718685"/>
          </a:xfrm>
          <a:custGeom>
            <a:avLst/>
            <a:gdLst/>
            <a:ahLst/>
            <a:cxnLst/>
            <a:rect l="l" t="t" r="r" b="b"/>
            <a:pathLst>
              <a:path w="11701780" h="4718684">
                <a:moveTo>
                  <a:pt x="11701272" y="0"/>
                </a:moveTo>
                <a:lnTo>
                  <a:pt x="0" y="0"/>
                </a:lnTo>
                <a:lnTo>
                  <a:pt x="0" y="4718304"/>
                </a:lnTo>
                <a:lnTo>
                  <a:pt x="11701272" y="4718304"/>
                </a:lnTo>
                <a:lnTo>
                  <a:pt x="11701272" y="0"/>
                </a:lnTo>
                <a:close/>
              </a:path>
            </a:pathLst>
          </a:custGeom>
          <a:solidFill>
            <a:srgbClr val="D1E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0880" y="1891411"/>
            <a:ext cx="11489055" cy="40944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marR="345440" indent="-182880">
              <a:lnSpc>
                <a:spcPct val="100000"/>
              </a:lnSpc>
              <a:spcBef>
                <a:spcPts val="95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800" spc="-135" dirty="0">
                <a:solidFill>
                  <a:srgbClr val="1F4429"/>
                </a:solidFill>
                <a:latin typeface="Verdana"/>
                <a:cs typeface="Verdana"/>
              </a:rPr>
              <a:t>During </a:t>
            </a:r>
            <a:r>
              <a:rPr sz="2800" spc="-165" dirty="0">
                <a:solidFill>
                  <a:srgbClr val="1F4429"/>
                </a:solidFill>
                <a:latin typeface="Verdana"/>
                <a:cs typeface="Verdana"/>
              </a:rPr>
              <a:t>the </a:t>
            </a:r>
            <a:r>
              <a:rPr sz="2800" spc="-190" dirty="0">
                <a:solidFill>
                  <a:srgbClr val="1F4429"/>
                </a:solidFill>
                <a:latin typeface="Verdana"/>
                <a:cs typeface="Verdana"/>
              </a:rPr>
              <a:t>Renaissance </a:t>
            </a:r>
            <a:r>
              <a:rPr sz="2800" spc="-100" dirty="0">
                <a:solidFill>
                  <a:srgbClr val="1F4429"/>
                </a:solidFill>
                <a:latin typeface="Verdana"/>
                <a:cs typeface="Verdana"/>
              </a:rPr>
              <a:t>period </a:t>
            </a:r>
            <a:r>
              <a:rPr sz="2800" spc="-160" dirty="0">
                <a:solidFill>
                  <a:srgbClr val="1F4429"/>
                </a:solidFill>
                <a:latin typeface="Verdana"/>
                <a:cs typeface="Verdana"/>
              </a:rPr>
              <a:t>from </a:t>
            </a:r>
            <a:r>
              <a:rPr sz="2800" spc="-340" dirty="0">
                <a:solidFill>
                  <a:srgbClr val="1F4429"/>
                </a:solidFill>
                <a:latin typeface="Verdana"/>
                <a:cs typeface="Verdana"/>
              </a:rPr>
              <a:t>1500 </a:t>
            </a:r>
            <a:r>
              <a:rPr sz="2800" spc="-105" dirty="0">
                <a:solidFill>
                  <a:srgbClr val="1F4429"/>
                </a:solidFill>
                <a:latin typeface="Verdana"/>
                <a:cs typeface="Verdana"/>
              </a:rPr>
              <a:t>to </a:t>
            </a:r>
            <a:r>
              <a:rPr sz="2800" spc="-355" dirty="0">
                <a:solidFill>
                  <a:srgbClr val="1F4429"/>
                </a:solidFill>
                <a:latin typeface="Verdana"/>
                <a:cs typeface="Verdana"/>
              </a:rPr>
              <a:t>1700, </a:t>
            </a:r>
            <a:r>
              <a:rPr sz="2800" spc="-190" dirty="0">
                <a:solidFill>
                  <a:srgbClr val="1F4429"/>
                </a:solidFill>
                <a:latin typeface="Verdana"/>
                <a:cs typeface="Verdana"/>
              </a:rPr>
              <a:t>a </a:t>
            </a:r>
            <a:r>
              <a:rPr sz="2800" spc="-125" dirty="0">
                <a:solidFill>
                  <a:srgbClr val="1F4429"/>
                </a:solidFill>
                <a:latin typeface="Verdana"/>
                <a:cs typeface="Verdana"/>
              </a:rPr>
              <a:t>growing </a:t>
            </a:r>
            <a:r>
              <a:rPr sz="2800" spc="-195" dirty="0">
                <a:solidFill>
                  <a:srgbClr val="1F4429"/>
                </a:solidFill>
                <a:latin typeface="Verdana"/>
                <a:cs typeface="Verdana"/>
              </a:rPr>
              <a:t>interest  </a:t>
            </a:r>
            <a:r>
              <a:rPr sz="2800" spc="-150" dirty="0">
                <a:solidFill>
                  <a:srgbClr val="1F4429"/>
                </a:solidFill>
                <a:latin typeface="Verdana"/>
                <a:cs typeface="Verdana"/>
              </a:rPr>
              <a:t>in </a:t>
            </a:r>
            <a:r>
              <a:rPr sz="2800" spc="-155" dirty="0">
                <a:solidFill>
                  <a:srgbClr val="1F4429"/>
                </a:solidFill>
                <a:latin typeface="Verdana"/>
                <a:cs typeface="Verdana"/>
              </a:rPr>
              <a:t>science </a:t>
            </a:r>
            <a:r>
              <a:rPr sz="2800" spc="-130" dirty="0">
                <a:solidFill>
                  <a:srgbClr val="1F4429"/>
                </a:solidFill>
                <a:latin typeface="Verdana"/>
                <a:cs typeface="Verdana"/>
              </a:rPr>
              <a:t>and </a:t>
            </a:r>
            <a:r>
              <a:rPr sz="2800" spc="-125" dirty="0">
                <a:solidFill>
                  <a:srgbClr val="1F4429"/>
                </a:solidFill>
                <a:latin typeface="Verdana"/>
                <a:cs typeface="Verdana"/>
              </a:rPr>
              <a:t>technology </a:t>
            </a:r>
            <a:r>
              <a:rPr sz="2800" spc="-110" dirty="0">
                <a:solidFill>
                  <a:srgbClr val="1F4429"/>
                </a:solidFill>
                <a:latin typeface="Verdana"/>
                <a:cs typeface="Verdana"/>
              </a:rPr>
              <a:t>led </a:t>
            </a:r>
            <a:r>
              <a:rPr sz="2800" spc="-105" dirty="0">
                <a:solidFill>
                  <a:srgbClr val="1F4429"/>
                </a:solidFill>
                <a:latin typeface="Verdana"/>
                <a:cs typeface="Verdana"/>
              </a:rPr>
              <a:t>to </a:t>
            </a:r>
            <a:r>
              <a:rPr sz="2800" spc="-175" dirty="0">
                <a:solidFill>
                  <a:srgbClr val="1F4429"/>
                </a:solidFill>
                <a:latin typeface="Verdana"/>
                <a:cs typeface="Verdana"/>
              </a:rPr>
              <a:t>advances </a:t>
            </a:r>
            <a:r>
              <a:rPr sz="2800" spc="-150" dirty="0">
                <a:solidFill>
                  <a:srgbClr val="1F4429"/>
                </a:solidFill>
                <a:latin typeface="Verdana"/>
                <a:cs typeface="Verdana"/>
              </a:rPr>
              <a:t>in </a:t>
            </a:r>
            <a:r>
              <a:rPr sz="2800" spc="-140" dirty="0">
                <a:solidFill>
                  <a:srgbClr val="1F4429"/>
                </a:solidFill>
                <a:latin typeface="Verdana"/>
                <a:cs typeface="Verdana"/>
              </a:rPr>
              <a:t>medicine </a:t>
            </a:r>
            <a:r>
              <a:rPr sz="2800" spc="-130" dirty="0">
                <a:solidFill>
                  <a:srgbClr val="1F4429"/>
                </a:solidFill>
                <a:latin typeface="Verdana"/>
                <a:cs typeface="Verdana"/>
              </a:rPr>
              <a:t>and </a:t>
            </a:r>
            <a:r>
              <a:rPr sz="2800" spc="-110" dirty="0">
                <a:solidFill>
                  <a:srgbClr val="1F4429"/>
                </a:solidFill>
                <a:latin typeface="Verdana"/>
                <a:cs typeface="Verdana"/>
              </a:rPr>
              <a:t>public  </a:t>
            </a:r>
            <a:r>
              <a:rPr sz="2800" spc="-190" dirty="0">
                <a:solidFill>
                  <a:srgbClr val="1F4429"/>
                </a:solidFill>
                <a:latin typeface="Verdana"/>
                <a:cs typeface="Verdana"/>
              </a:rPr>
              <a:t>health.</a:t>
            </a:r>
            <a:endParaRPr sz="2800">
              <a:latin typeface="Verdana"/>
              <a:cs typeface="Verdana"/>
            </a:endParaRPr>
          </a:p>
          <a:p>
            <a:pPr marL="195580" marR="5080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2800" spc="-140" dirty="0">
                <a:solidFill>
                  <a:srgbClr val="1F4429"/>
                </a:solidFill>
                <a:latin typeface="Verdana"/>
                <a:cs typeface="Verdana"/>
              </a:rPr>
              <a:t>At </a:t>
            </a:r>
            <a:r>
              <a:rPr sz="2800" spc="-165" dirty="0">
                <a:solidFill>
                  <a:srgbClr val="1F4429"/>
                </a:solidFill>
                <a:latin typeface="Verdana"/>
                <a:cs typeface="Verdana"/>
              </a:rPr>
              <a:t>the </a:t>
            </a:r>
            <a:r>
              <a:rPr sz="2800" spc="-215" dirty="0">
                <a:solidFill>
                  <a:srgbClr val="1F4429"/>
                </a:solidFill>
                <a:latin typeface="Verdana"/>
                <a:cs typeface="Verdana"/>
              </a:rPr>
              <a:t>time, </a:t>
            </a:r>
            <a:r>
              <a:rPr sz="2800" spc="-165" dirty="0">
                <a:solidFill>
                  <a:srgbClr val="1F4429"/>
                </a:solidFill>
                <a:latin typeface="Verdana"/>
                <a:cs typeface="Verdana"/>
              </a:rPr>
              <a:t>the </a:t>
            </a:r>
            <a:r>
              <a:rPr sz="2800" spc="-150" dirty="0">
                <a:solidFill>
                  <a:srgbClr val="1F4429"/>
                </a:solidFill>
                <a:latin typeface="Verdana"/>
                <a:cs typeface="Verdana"/>
              </a:rPr>
              <a:t>rich </a:t>
            </a:r>
            <a:r>
              <a:rPr sz="2800" spc="-105" dirty="0">
                <a:solidFill>
                  <a:srgbClr val="1F4429"/>
                </a:solidFill>
                <a:latin typeface="Verdana"/>
                <a:cs typeface="Verdana"/>
              </a:rPr>
              <a:t>paid </a:t>
            </a:r>
            <a:r>
              <a:rPr sz="2800" spc="-114" dirty="0">
                <a:solidFill>
                  <a:srgbClr val="1F4429"/>
                </a:solidFill>
                <a:latin typeface="Verdana"/>
                <a:cs typeface="Verdana"/>
              </a:rPr>
              <a:t>for </a:t>
            </a:r>
            <a:r>
              <a:rPr sz="2800" spc="-170" dirty="0">
                <a:solidFill>
                  <a:srgbClr val="1F4429"/>
                </a:solidFill>
                <a:latin typeface="Verdana"/>
                <a:cs typeface="Verdana"/>
              </a:rPr>
              <a:t>their </a:t>
            </a:r>
            <a:r>
              <a:rPr sz="2800" spc="-210" dirty="0">
                <a:solidFill>
                  <a:srgbClr val="1F4429"/>
                </a:solidFill>
                <a:latin typeface="Verdana"/>
                <a:cs typeface="Verdana"/>
              </a:rPr>
              <a:t>sick </a:t>
            </a:r>
            <a:r>
              <a:rPr sz="2800" spc="-105" dirty="0">
                <a:solidFill>
                  <a:srgbClr val="1F4429"/>
                </a:solidFill>
                <a:latin typeface="Verdana"/>
                <a:cs typeface="Verdana"/>
              </a:rPr>
              <a:t>to </a:t>
            </a:r>
            <a:r>
              <a:rPr sz="2800" spc="-100" dirty="0">
                <a:solidFill>
                  <a:srgbClr val="1F4429"/>
                </a:solidFill>
                <a:latin typeface="Verdana"/>
                <a:cs typeface="Verdana"/>
              </a:rPr>
              <a:t>be </a:t>
            </a:r>
            <a:r>
              <a:rPr sz="2800" spc="-150" dirty="0">
                <a:solidFill>
                  <a:srgbClr val="1F4429"/>
                </a:solidFill>
                <a:latin typeface="Verdana"/>
                <a:cs typeface="Verdana"/>
              </a:rPr>
              <a:t>cared </a:t>
            </a:r>
            <a:r>
              <a:rPr sz="2800" spc="-114" dirty="0">
                <a:solidFill>
                  <a:srgbClr val="1F4429"/>
                </a:solidFill>
                <a:latin typeface="Verdana"/>
                <a:cs typeface="Verdana"/>
              </a:rPr>
              <a:t>for </a:t>
            </a:r>
            <a:r>
              <a:rPr sz="2800" spc="-200" dirty="0">
                <a:solidFill>
                  <a:srgbClr val="1F4429"/>
                </a:solidFill>
                <a:latin typeface="Verdana"/>
                <a:cs typeface="Verdana"/>
              </a:rPr>
              <a:t>at </a:t>
            </a:r>
            <a:r>
              <a:rPr sz="2800" spc="-175" dirty="0">
                <a:solidFill>
                  <a:srgbClr val="1F4429"/>
                </a:solidFill>
                <a:latin typeface="Verdana"/>
                <a:cs typeface="Verdana"/>
              </a:rPr>
              <a:t>home, </a:t>
            </a:r>
            <a:r>
              <a:rPr sz="2800" spc="-165" dirty="0">
                <a:solidFill>
                  <a:srgbClr val="1F4429"/>
                </a:solidFill>
                <a:latin typeface="Verdana"/>
                <a:cs typeface="Verdana"/>
              </a:rPr>
              <a:t>while  the </a:t>
            </a:r>
            <a:r>
              <a:rPr sz="2800" spc="-65" dirty="0">
                <a:solidFill>
                  <a:srgbClr val="1F4429"/>
                </a:solidFill>
                <a:latin typeface="Verdana"/>
                <a:cs typeface="Verdana"/>
              </a:rPr>
              <a:t>poor </a:t>
            </a:r>
            <a:r>
              <a:rPr sz="2800" spc="-195" dirty="0">
                <a:solidFill>
                  <a:srgbClr val="1F4429"/>
                </a:solidFill>
                <a:latin typeface="Verdana"/>
                <a:cs typeface="Verdana"/>
              </a:rPr>
              <a:t>were </a:t>
            </a:r>
            <a:r>
              <a:rPr sz="2800" spc="-150" dirty="0">
                <a:solidFill>
                  <a:srgbClr val="1F4429"/>
                </a:solidFill>
                <a:latin typeface="Verdana"/>
                <a:cs typeface="Verdana"/>
              </a:rPr>
              <a:t>cared </a:t>
            </a:r>
            <a:r>
              <a:rPr sz="2800" spc="-114" dirty="0">
                <a:solidFill>
                  <a:srgbClr val="1F4429"/>
                </a:solidFill>
                <a:latin typeface="Verdana"/>
                <a:cs typeface="Verdana"/>
              </a:rPr>
              <a:t>for </a:t>
            </a:r>
            <a:r>
              <a:rPr sz="2800" spc="-150" dirty="0">
                <a:solidFill>
                  <a:srgbClr val="1F4429"/>
                </a:solidFill>
                <a:latin typeface="Verdana"/>
                <a:cs typeface="Verdana"/>
              </a:rPr>
              <a:t>in </a:t>
            </a:r>
            <a:r>
              <a:rPr sz="2800" spc="-180" dirty="0">
                <a:solidFill>
                  <a:srgbClr val="1F4429"/>
                </a:solidFill>
                <a:latin typeface="Verdana"/>
                <a:cs typeface="Verdana"/>
              </a:rPr>
              <a:t>hospitals. </a:t>
            </a:r>
            <a:r>
              <a:rPr sz="2800" spc="-280" dirty="0">
                <a:solidFill>
                  <a:srgbClr val="1F4429"/>
                </a:solidFill>
                <a:latin typeface="Verdana"/>
                <a:cs typeface="Verdana"/>
              </a:rPr>
              <a:t>By </a:t>
            </a:r>
            <a:r>
              <a:rPr sz="2800" spc="-165" dirty="0">
                <a:solidFill>
                  <a:srgbClr val="1F4429"/>
                </a:solidFill>
                <a:latin typeface="Verdana"/>
                <a:cs typeface="Verdana"/>
              </a:rPr>
              <a:t>the </a:t>
            </a:r>
            <a:r>
              <a:rPr sz="2800" spc="-180" dirty="0">
                <a:solidFill>
                  <a:srgbClr val="1F4429"/>
                </a:solidFill>
                <a:latin typeface="Verdana"/>
                <a:cs typeface="Verdana"/>
              </a:rPr>
              <a:t>time </a:t>
            </a:r>
            <a:r>
              <a:rPr sz="2800" spc="-215" dirty="0">
                <a:solidFill>
                  <a:srgbClr val="1F4429"/>
                </a:solidFill>
                <a:latin typeface="Verdana"/>
                <a:cs typeface="Verdana"/>
              </a:rPr>
              <a:t>many </a:t>
            </a:r>
            <a:r>
              <a:rPr sz="2800" spc="-65" dirty="0">
                <a:solidFill>
                  <a:srgbClr val="1F4429"/>
                </a:solidFill>
                <a:latin typeface="Verdana"/>
                <a:cs typeface="Verdana"/>
              </a:rPr>
              <a:t>poor </a:t>
            </a:r>
            <a:r>
              <a:rPr sz="2800" spc="-90" dirty="0">
                <a:solidFill>
                  <a:srgbClr val="1F4429"/>
                </a:solidFill>
                <a:latin typeface="Verdana"/>
                <a:cs typeface="Verdana"/>
              </a:rPr>
              <a:t>people  </a:t>
            </a:r>
            <a:r>
              <a:rPr sz="2800" spc="-170" dirty="0">
                <a:solidFill>
                  <a:srgbClr val="1F4429"/>
                </a:solidFill>
                <a:latin typeface="Verdana"/>
                <a:cs typeface="Verdana"/>
              </a:rPr>
              <a:t>arrived </a:t>
            </a:r>
            <a:r>
              <a:rPr sz="2800" spc="-200" dirty="0">
                <a:solidFill>
                  <a:srgbClr val="1F4429"/>
                </a:solidFill>
                <a:latin typeface="Verdana"/>
                <a:cs typeface="Verdana"/>
              </a:rPr>
              <a:t>at </a:t>
            </a:r>
            <a:r>
              <a:rPr sz="2800" spc="-180" dirty="0">
                <a:solidFill>
                  <a:srgbClr val="1F4429"/>
                </a:solidFill>
                <a:latin typeface="Verdana"/>
                <a:cs typeface="Verdana"/>
              </a:rPr>
              <a:t>hospitals, </a:t>
            </a:r>
            <a:r>
              <a:rPr sz="2800" spc="-195" dirty="0">
                <a:solidFill>
                  <a:srgbClr val="1F4429"/>
                </a:solidFill>
                <a:latin typeface="Verdana"/>
                <a:cs typeface="Verdana"/>
              </a:rPr>
              <a:t>they were </a:t>
            </a:r>
            <a:r>
              <a:rPr sz="2800" spc="-175" dirty="0">
                <a:solidFill>
                  <a:srgbClr val="1F4429"/>
                </a:solidFill>
                <a:latin typeface="Verdana"/>
                <a:cs typeface="Verdana"/>
              </a:rPr>
              <a:t>already </a:t>
            </a:r>
            <a:r>
              <a:rPr sz="2800" spc="-180" dirty="0">
                <a:solidFill>
                  <a:srgbClr val="1F4429"/>
                </a:solidFill>
                <a:latin typeface="Verdana"/>
                <a:cs typeface="Verdana"/>
              </a:rPr>
              <a:t>very </a:t>
            </a:r>
            <a:r>
              <a:rPr sz="2800" spc="-195" dirty="0">
                <a:solidFill>
                  <a:srgbClr val="1F4429"/>
                </a:solidFill>
                <a:latin typeface="Verdana"/>
                <a:cs typeface="Verdana"/>
              </a:rPr>
              <a:t>ill, </a:t>
            </a:r>
            <a:r>
              <a:rPr sz="2800" spc="-140" dirty="0">
                <a:solidFill>
                  <a:srgbClr val="1F4429"/>
                </a:solidFill>
                <a:latin typeface="Verdana"/>
                <a:cs typeface="Verdana"/>
              </a:rPr>
              <a:t>so </a:t>
            </a:r>
            <a:r>
              <a:rPr sz="2800" spc="-195" dirty="0">
                <a:solidFill>
                  <a:srgbClr val="1F4429"/>
                </a:solidFill>
                <a:latin typeface="Verdana"/>
                <a:cs typeface="Verdana"/>
              </a:rPr>
              <a:t>they </a:t>
            </a:r>
            <a:r>
              <a:rPr sz="2800" spc="-130" dirty="0">
                <a:solidFill>
                  <a:srgbClr val="1F4429"/>
                </a:solidFill>
                <a:latin typeface="Verdana"/>
                <a:cs typeface="Verdana"/>
              </a:rPr>
              <a:t>often </a:t>
            </a:r>
            <a:r>
              <a:rPr sz="2800" spc="-95" dirty="0">
                <a:solidFill>
                  <a:srgbClr val="1F4429"/>
                </a:solidFill>
                <a:latin typeface="Verdana"/>
                <a:cs typeface="Verdana"/>
              </a:rPr>
              <a:t>died </a:t>
            </a:r>
            <a:r>
              <a:rPr sz="2800" spc="-150" dirty="0">
                <a:solidFill>
                  <a:srgbClr val="1F4429"/>
                </a:solidFill>
                <a:latin typeface="Verdana"/>
                <a:cs typeface="Verdana"/>
              </a:rPr>
              <a:t>in </a:t>
            </a:r>
            <a:r>
              <a:rPr sz="2800" spc="-165" dirty="0">
                <a:solidFill>
                  <a:srgbClr val="1F4429"/>
                </a:solidFill>
                <a:latin typeface="Verdana"/>
                <a:cs typeface="Verdana"/>
              </a:rPr>
              <a:t>the  </a:t>
            </a:r>
            <a:r>
              <a:rPr sz="2800" spc="-180" dirty="0">
                <a:solidFill>
                  <a:srgbClr val="1F4429"/>
                </a:solidFill>
                <a:latin typeface="Verdana"/>
                <a:cs typeface="Verdana"/>
              </a:rPr>
              <a:t>hospitals.</a:t>
            </a:r>
            <a:endParaRPr sz="2800">
              <a:latin typeface="Verdana"/>
              <a:cs typeface="Verdana"/>
            </a:endParaRPr>
          </a:p>
          <a:p>
            <a:pPr marL="195580" marR="683895" indent="-182880">
              <a:lnSpc>
                <a:spcPct val="100000"/>
              </a:lnSpc>
              <a:spcBef>
                <a:spcPts val="905"/>
              </a:spcBef>
              <a:buClr>
                <a:srgbClr val="252525"/>
              </a:buClr>
              <a:buFont typeface="Arial"/>
              <a:buChar char="◦"/>
              <a:tabLst>
                <a:tab pos="300355" algn="l"/>
                <a:tab pos="300990" algn="l"/>
              </a:tabLst>
            </a:pPr>
            <a:r>
              <a:rPr dirty="0"/>
              <a:t>	</a:t>
            </a:r>
            <a:r>
              <a:rPr sz="2800" spc="-150" dirty="0">
                <a:solidFill>
                  <a:srgbClr val="1F4429"/>
                </a:solidFill>
                <a:latin typeface="Verdana"/>
                <a:cs typeface="Verdana"/>
              </a:rPr>
              <a:t>Being </a:t>
            </a:r>
            <a:r>
              <a:rPr sz="2800" spc="-135" dirty="0">
                <a:solidFill>
                  <a:srgbClr val="1F4429"/>
                </a:solidFill>
                <a:latin typeface="Verdana"/>
                <a:cs typeface="Verdana"/>
              </a:rPr>
              <a:t>hospitalized </a:t>
            </a:r>
            <a:r>
              <a:rPr sz="2800" spc="-130" dirty="0">
                <a:solidFill>
                  <a:srgbClr val="1F4429"/>
                </a:solidFill>
                <a:latin typeface="Verdana"/>
                <a:cs typeface="Verdana"/>
              </a:rPr>
              <a:t>had </a:t>
            </a:r>
            <a:r>
              <a:rPr sz="2800" spc="-160" dirty="0">
                <a:solidFill>
                  <a:srgbClr val="1F4429"/>
                </a:solidFill>
                <a:latin typeface="Verdana"/>
                <a:cs typeface="Verdana"/>
              </a:rPr>
              <a:t>negative </a:t>
            </a:r>
            <a:r>
              <a:rPr sz="2800" spc="-135" dirty="0">
                <a:solidFill>
                  <a:srgbClr val="1F4429"/>
                </a:solidFill>
                <a:latin typeface="Verdana"/>
                <a:cs typeface="Verdana"/>
              </a:rPr>
              <a:t>connotations </a:t>
            </a:r>
            <a:r>
              <a:rPr sz="2800" spc="-114" dirty="0">
                <a:solidFill>
                  <a:srgbClr val="1F4429"/>
                </a:solidFill>
                <a:latin typeface="Verdana"/>
                <a:cs typeface="Verdana"/>
              </a:rPr>
              <a:t>for </a:t>
            </a:r>
            <a:r>
              <a:rPr sz="2800" spc="-180" dirty="0">
                <a:solidFill>
                  <a:srgbClr val="1F4429"/>
                </a:solidFill>
                <a:latin typeface="Verdana"/>
                <a:cs typeface="Verdana"/>
              </a:rPr>
              <a:t>most </a:t>
            </a:r>
            <a:r>
              <a:rPr sz="2800" spc="-125" dirty="0">
                <a:solidFill>
                  <a:srgbClr val="1F4429"/>
                </a:solidFill>
                <a:latin typeface="Verdana"/>
                <a:cs typeface="Verdana"/>
              </a:rPr>
              <a:t>people,</a:t>
            </a:r>
            <a:r>
              <a:rPr sz="2800" spc="-455" dirty="0">
                <a:solidFill>
                  <a:srgbClr val="1F4429"/>
                </a:solidFill>
                <a:latin typeface="Verdana"/>
                <a:cs typeface="Verdana"/>
              </a:rPr>
              <a:t> </a:t>
            </a:r>
            <a:r>
              <a:rPr sz="2800" spc="-240" dirty="0">
                <a:solidFill>
                  <a:srgbClr val="1F4429"/>
                </a:solidFill>
                <a:latin typeface="Verdana"/>
                <a:cs typeface="Verdana"/>
              </a:rPr>
              <a:t>as  </a:t>
            </a:r>
            <a:r>
              <a:rPr sz="2800" spc="-160" dirty="0">
                <a:solidFill>
                  <a:srgbClr val="1F4429"/>
                </a:solidFill>
                <a:latin typeface="Verdana"/>
                <a:cs typeface="Verdana"/>
              </a:rPr>
              <a:t>hospitals </a:t>
            </a:r>
            <a:r>
              <a:rPr sz="2800" spc="-195" dirty="0">
                <a:solidFill>
                  <a:srgbClr val="1F4429"/>
                </a:solidFill>
                <a:latin typeface="Verdana"/>
                <a:cs typeface="Verdana"/>
              </a:rPr>
              <a:t>were </a:t>
            </a:r>
            <a:r>
              <a:rPr sz="2800" spc="-135" dirty="0">
                <a:solidFill>
                  <a:srgbClr val="1F4429"/>
                </a:solidFill>
                <a:latin typeface="Verdana"/>
                <a:cs typeface="Verdana"/>
              </a:rPr>
              <a:t>considered </a:t>
            </a:r>
            <a:r>
              <a:rPr sz="2800" spc="-150" dirty="0">
                <a:solidFill>
                  <a:srgbClr val="1F4429"/>
                </a:solidFill>
                <a:latin typeface="Verdana"/>
                <a:cs typeface="Verdana"/>
              </a:rPr>
              <a:t>places </a:t>
            </a:r>
            <a:r>
              <a:rPr sz="2800" spc="-185" dirty="0">
                <a:solidFill>
                  <a:srgbClr val="1F4429"/>
                </a:solidFill>
                <a:latin typeface="Verdana"/>
                <a:cs typeface="Verdana"/>
              </a:rPr>
              <a:t>where </a:t>
            </a:r>
            <a:r>
              <a:rPr sz="2800" spc="-90" dirty="0">
                <a:solidFill>
                  <a:srgbClr val="1F4429"/>
                </a:solidFill>
                <a:latin typeface="Verdana"/>
                <a:cs typeface="Verdana"/>
              </a:rPr>
              <a:t>people </a:t>
            </a:r>
            <a:r>
              <a:rPr sz="2800" spc="-185" dirty="0">
                <a:solidFill>
                  <a:srgbClr val="1F4429"/>
                </a:solidFill>
                <a:latin typeface="Verdana"/>
                <a:cs typeface="Verdana"/>
              </a:rPr>
              <a:t>went </a:t>
            </a:r>
            <a:r>
              <a:rPr sz="2800" spc="-105" dirty="0">
                <a:solidFill>
                  <a:srgbClr val="1F4429"/>
                </a:solidFill>
                <a:latin typeface="Verdana"/>
                <a:cs typeface="Verdana"/>
              </a:rPr>
              <a:t>to</a:t>
            </a:r>
            <a:r>
              <a:rPr sz="2800" spc="-395" dirty="0">
                <a:solidFill>
                  <a:srgbClr val="1F4429"/>
                </a:solidFill>
                <a:latin typeface="Verdana"/>
                <a:cs typeface="Verdana"/>
              </a:rPr>
              <a:t> </a:t>
            </a:r>
            <a:r>
              <a:rPr sz="2800" spc="-170" dirty="0">
                <a:solidFill>
                  <a:srgbClr val="1F4429"/>
                </a:solidFill>
                <a:latin typeface="Verdana"/>
                <a:cs typeface="Verdana"/>
              </a:rPr>
              <a:t>die.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491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931</Words>
  <Application>Microsoft Office PowerPoint</Application>
  <PresentationFormat>Custom</PresentationFormat>
  <Paragraphs>77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HISTORY OF NURSING PROFESSION</vt:lpstr>
      <vt:lpstr>Introduction</vt:lpstr>
      <vt:lpstr>NURSING IN ANCIENT TIMES</vt:lpstr>
      <vt:lpstr>NURSING IN ANCIENT TIME</vt:lpstr>
      <vt:lpstr>NURSING IN ANCIENT TIME</vt:lpstr>
      <vt:lpstr>CONT..</vt:lpstr>
      <vt:lpstr>NURSING IN MEDIEVAL AND EARLY  MODERN EUROPE</vt:lpstr>
      <vt:lpstr>Slide 10</vt:lpstr>
      <vt:lpstr>CONT..</vt:lpstr>
      <vt:lpstr>Foundations of Modern Nursing</vt:lpstr>
      <vt:lpstr>ELIZABETH FRY</vt:lpstr>
      <vt:lpstr>ELIZABETH FRY</vt:lpstr>
      <vt:lpstr>FLORENCE  NIGHTINGALE</vt:lpstr>
      <vt:lpstr>Slide 16</vt:lpstr>
      <vt:lpstr>The 19th and 20th Centuries</vt:lpstr>
      <vt:lpstr>Cont..</vt:lpstr>
      <vt:lpstr>Joining the future nursing</vt:lpstr>
      <vt:lpstr>SUMMARY</vt:lpstr>
      <vt:lpstr>Slide 21</vt:lpstr>
      <vt:lpstr>BIBLIOGRAPHY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Ekta Patel</dc:creator>
  <cp:lastModifiedBy>user</cp:lastModifiedBy>
  <cp:revision>6</cp:revision>
  <dcterms:created xsi:type="dcterms:W3CDTF">2020-04-13T06:03:15Z</dcterms:created>
  <dcterms:modified xsi:type="dcterms:W3CDTF">2020-08-17T09:37:12Z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2020-04-13T00:00:00Z</vt:filetime>
  </property>
</Properties>
</file>