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2" r:id="rId4"/>
    <p:sldId id="270" r:id="rId5"/>
    <p:sldId id="258" r:id="rId6"/>
    <p:sldId id="269" r:id="rId7"/>
    <p:sldId id="259" r:id="rId8"/>
    <p:sldId id="260" r:id="rId9"/>
    <p:sldId id="261" r:id="rId10"/>
    <p:sldId id="271" r:id="rId11"/>
    <p:sldId id="262" r:id="rId12"/>
    <p:sldId id="263" r:id="rId13"/>
    <p:sldId id="264" r:id="rId14"/>
    <p:sldId id="265" r:id="rId15"/>
    <p:sldId id="266" r:id="rId16"/>
    <p:sldId id="273"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F009F-0A57-4F2C-8EEE-66F809A4C1D2}" type="datetimeFigureOut">
              <a:rPr lang="en-IN" smtClean="0"/>
              <a:t>11-08-2020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13E837-9428-49BF-9C38-90A118BFC31B}" type="slidenum">
              <a:rPr lang="en-IN" smtClean="0"/>
              <a:t>‹#›</a:t>
            </a:fld>
            <a:endParaRPr lang="en-IN"/>
          </a:p>
        </p:txBody>
      </p:sp>
    </p:spTree>
    <p:extLst>
      <p:ext uri="{BB962C8B-B14F-4D97-AF65-F5344CB8AC3E}">
        <p14:creationId xmlns:p14="http://schemas.microsoft.com/office/powerpoint/2010/main" val="151522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513E837-9428-49BF-9C38-90A118BFC31B}" type="slidenum">
              <a:rPr lang="en-IN" smtClean="0"/>
              <a:t>1</a:t>
            </a:fld>
            <a:endParaRPr lang="en-IN"/>
          </a:p>
        </p:txBody>
      </p:sp>
    </p:spTree>
    <p:extLst>
      <p:ext uri="{BB962C8B-B14F-4D97-AF65-F5344CB8AC3E}">
        <p14:creationId xmlns:p14="http://schemas.microsoft.com/office/powerpoint/2010/main" val="400217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40C979-0D7F-4FFD-A066-70BCACDA918D}"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92AE8-6F5D-40A5-8A6E-F745164B39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C979-0D7F-4FFD-A066-70BCACDA918D}"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92AE8-6F5D-40A5-8A6E-F745164B39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C979-0D7F-4FFD-A066-70BCACDA918D}"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92AE8-6F5D-40A5-8A6E-F745164B39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C979-0D7F-4FFD-A066-70BCACDA918D}"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92AE8-6F5D-40A5-8A6E-F745164B39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0C979-0D7F-4FFD-A066-70BCACDA918D}"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92AE8-6F5D-40A5-8A6E-F745164B39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0C979-0D7F-4FFD-A066-70BCACDA918D}"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92AE8-6F5D-40A5-8A6E-F745164B39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0C979-0D7F-4FFD-A066-70BCACDA918D}" type="datetimeFigureOut">
              <a:rPr lang="en-US" smtClean="0"/>
              <a:pPr/>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92AE8-6F5D-40A5-8A6E-F745164B39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0C979-0D7F-4FFD-A066-70BCACDA918D}" type="datetimeFigureOut">
              <a:rPr lang="en-US" smtClean="0"/>
              <a:pPr/>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92AE8-6F5D-40A5-8A6E-F745164B39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0C979-0D7F-4FFD-A066-70BCACDA918D}" type="datetimeFigureOut">
              <a:rPr lang="en-US" smtClean="0"/>
              <a:pPr/>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92AE8-6F5D-40A5-8A6E-F745164B39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C979-0D7F-4FFD-A066-70BCACDA918D}"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92AE8-6F5D-40A5-8A6E-F745164B39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C979-0D7F-4FFD-A066-70BCACDA918D}"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92AE8-6F5D-40A5-8A6E-F745164B39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0C979-0D7F-4FFD-A066-70BCACDA918D}" type="datetimeFigureOut">
              <a:rPr lang="en-US" smtClean="0"/>
              <a:pPr/>
              <a:t>8/11/2020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92AE8-6F5D-40A5-8A6E-F745164B39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Government_of_India" TargetMode="External"/><Relationship Id="rId2" Type="http://schemas.openxmlformats.org/officeDocument/2006/relationships/hyperlink" Target="https://en.wikipedia.org/wiki/School_meal" TargetMode="External"/><Relationship Id="rId1" Type="http://schemas.openxmlformats.org/officeDocument/2006/relationships/slideLayout" Target="../slideLayouts/slideLayout2.xml"/><Relationship Id="rId4" Type="http://schemas.openxmlformats.org/officeDocument/2006/relationships/hyperlink" Target="https://en.wikipedia.org/wiki/Nutri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Meghalaya" TargetMode="External"/><Relationship Id="rId13" Type="http://schemas.openxmlformats.org/officeDocument/2006/relationships/hyperlink" Target="https://en.wikipedia.org/wiki/Uttar_Pradesh" TargetMode="External"/><Relationship Id="rId3" Type="http://schemas.openxmlformats.org/officeDocument/2006/relationships/hyperlink" Target="https://en.wikipedia.org/wiki/Gujarat" TargetMode="External"/><Relationship Id="rId7" Type="http://schemas.openxmlformats.org/officeDocument/2006/relationships/hyperlink" Target="https://en.wikipedia.org/wiki/Maharashtra" TargetMode="External"/><Relationship Id="rId12" Type="http://schemas.openxmlformats.org/officeDocument/2006/relationships/hyperlink" Target="https://en.wikipedia.org/wiki/Tripura" TargetMode="External"/><Relationship Id="rId2" Type="http://schemas.openxmlformats.org/officeDocument/2006/relationships/hyperlink" Target="https://en.wikipedia.org/wiki/Tamil_Nadu" TargetMode="External"/><Relationship Id="rId1" Type="http://schemas.openxmlformats.org/officeDocument/2006/relationships/slideLayout" Target="../slideLayouts/slideLayout2.xml"/><Relationship Id="rId6" Type="http://schemas.openxmlformats.org/officeDocument/2006/relationships/hyperlink" Target="https://en.wikipedia.org/wiki/Madhya_Pradesh" TargetMode="External"/><Relationship Id="rId11" Type="http://schemas.openxmlformats.org/officeDocument/2006/relationships/hyperlink" Target="https://en.wikipedia.org/wiki/Sikkim" TargetMode="External"/><Relationship Id="rId5" Type="http://schemas.openxmlformats.org/officeDocument/2006/relationships/hyperlink" Target="https://en.wikipedia.org/wiki/Goa" TargetMode="External"/><Relationship Id="rId10" Type="http://schemas.openxmlformats.org/officeDocument/2006/relationships/hyperlink" Target="https://en.wikipedia.org/wiki/Nagaland" TargetMode="External"/><Relationship Id="rId4" Type="http://schemas.openxmlformats.org/officeDocument/2006/relationships/hyperlink" Target="https://en.wikipedia.org/wiki/Kerala" TargetMode="External"/><Relationship Id="rId9" Type="http://schemas.openxmlformats.org/officeDocument/2006/relationships/hyperlink" Target="https://en.wikipedia.org/wiki/Mizora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a:t>Midday Meal Scheme</a:t>
            </a:r>
            <a:r>
              <a:rPr lang="en-US" b="1" dirty="0"/>
              <a:t/>
            </a:r>
            <a:br>
              <a:rPr lang="en-US" b="1" dirty="0"/>
            </a:br>
            <a:endParaRPr lang="en-US" dirty="0"/>
          </a:p>
        </p:txBody>
      </p:sp>
      <p:pic>
        <p:nvPicPr>
          <p:cNvPr id="4" name="Picture 3" descr="IMG_256"/>
          <p:cNvPicPr/>
          <p:nvPr/>
        </p:nvPicPr>
        <p:blipFill>
          <a:blip r:embed="rId3"/>
          <a:srcRect/>
          <a:stretch>
            <a:fillRect/>
          </a:stretch>
        </p:blipFill>
        <p:spPr bwMode="auto">
          <a:xfrm>
            <a:off x="881743" y="1905000"/>
            <a:ext cx="1371600" cy="160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Subtitle 2"/>
          <p:cNvSpPr txBox="1">
            <a:spLocks/>
          </p:cNvSpPr>
          <p:nvPr/>
        </p:nvSpPr>
        <p:spPr bwMode="auto">
          <a:xfrm>
            <a:off x="1981200" y="3733800"/>
            <a:ext cx="5715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20000"/>
              </a:spcBef>
              <a:buFont typeface="Arial" charset="0"/>
              <a:buNone/>
            </a:pPr>
            <a:r>
              <a:rPr lang="en-US" sz="2000" b="1" dirty="0">
                <a:latin typeface="Perpetua" pitchFamily="18" charset="0"/>
              </a:rPr>
              <a:t>Ms. </a:t>
            </a:r>
            <a:r>
              <a:rPr lang="en-US" sz="2000" b="1" dirty="0" err="1">
                <a:latin typeface="Perpetua" pitchFamily="18" charset="0"/>
              </a:rPr>
              <a:t>Ekta</a:t>
            </a:r>
            <a:r>
              <a:rPr lang="en-US" sz="2000" b="1" dirty="0">
                <a:latin typeface="Perpetua" pitchFamily="18" charset="0"/>
              </a:rPr>
              <a:t> M. Patel</a:t>
            </a:r>
          </a:p>
          <a:p>
            <a:pPr algn="ctr" eaLnBrk="1" hangingPunct="1">
              <a:spcBef>
                <a:spcPct val="20000"/>
              </a:spcBef>
              <a:buFont typeface="Arial" charset="0"/>
              <a:buNone/>
            </a:pPr>
            <a:r>
              <a:rPr lang="en-US" dirty="0">
                <a:latin typeface="Perpetua" pitchFamily="18" charset="0"/>
              </a:rPr>
              <a:t>Asst. Professor</a:t>
            </a:r>
          </a:p>
          <a:p>
            <a:pPr algn="ctr" eaLnBrk="1" hangingPunct="1">
              <a:spcBef>
                <a:spcPct val="20000"/>
              </a:spcBef>
              <a:buFont typeface="Arial" charset="0"/>
              <a:buNone/>
            </a:pPr>
            <a:r>
              <a:rPr lang="en-US" dirty="0" err="1">
                <a:latin typeface="Perpetua" pitchFamily="18" charset="0"/>
              </a:rPr>
              <a:t>Sumandeep</a:t>
            </a:r>
            <a:r>
              <a:rPr lang="en-US" dirty="0">
                <a:latin typeface="Perpetua" pitchFamily="18" charset="0"/>
              </a:rPr>
              <a:t> Nursing College</a:t>
            </a:r>
          </a:p>
          <a:p>
            <a:pPr algn="ctr" eaLnBrk="1" hangingPunct="1">
              <a:spcBef>
                <a:spcPct val="20000"/>
              </a:spcBef>
              <a:buFont typeface="Arial" charset="0"/>
              <a:buNone/>
            </a:pPr>
            <a:r>
              <a:rPr lang="en-US" dirty="0" err="1">
                <a:latin typeface="Perpetua" pitchFamily="18" charset="0"/>
              </a:rPr>
              <a:t>Sumandeep</a:t>
            </a:r>
            <a:r>
              <a:rPr lang="en-US" dirty="0">
                <a:latin typeface="Perpetua" pitchFamily="18" charset="0"/>
              </a:rPr>
              <a:t> </a:t>
            </a:r>
            <a:r>
              <a:rPr lang="en-US" dirty="0" err="1">
                <a:latin typeface="Perpetua" pitchFamily="18" charset="0"/>
              </a:rPr>
              <a:t>Vidyapeeth</a:t>
            </a:r>
            <a:r>
              <a:rPr lang="en-US" dirty="0">
                <a:latin typeface="Perpetua" pitchFamily="18" charset="0"/>
              </a:rPr>
              <a:t> Deemed To Be University</a:t>
            </a:r>
          </a:p>
          <a:p>
            <a:pPr algn="ctr" eaLnBrk="1" hangingPunct="1">
              <a:spcBef>
                <a:spcPct val="20000"/>
              </a:spcBef>
              <a:buFont typeface="Arial" charset="0"/>
              <a:buNone/>
            </a:pPr>
            <a:r>
              <a:rPr lang="en-US" sz="1200" i="1" dirty="0">
                <a:latin typeface="Perpetua" pitchFamily="18" charset="0"/>
              </a:rPr>
              <a:t>(Accredited ‘A’ Grade By </a:t>
            </a:r>
            <a:r>
              <a:rPr lang="en-US" sz="1200" i="1" dirty="0" err="1">
                <a:latin typeface="Perpetua" pitchFamily="18" charset="0"/>
              </a:rPr>
              <a:t>Naac</a:t>
            </a:r>
            <a:r>
              <a:rPr lang="en-US" sz="1200" i="1" dirty="0">
                <a:latin typeface="Perpetua" pitchFamily="18" charset="0"/>
              </a:rPr>
              <a:t> With A </a:t>
            </a:r>
            <a:r>
              <a:rPr lang="en-US" sz="1200" i="1" dirty="0" err="1">
                <a:latin typeface="Perpetua" pitchFamily="18" charset="0"/>
              </a:rPr>
              <a:t>Cgpa</a:t>
            </a:r>
            <a:r>
              <a:rPr lang="en-US" sz="1200" i="1" dirty="0">
                <a:latin typeface="Perpetua" pitchFamily="18" charset="0"/>
              </a:rPr>
              <a:t> Of 3.53 Out Of Four Point Scale)</a:t>
            </a:r>
          </a:p>
          <a:p>
            <a:pPr algn="ctr" eaLnBrk="1" hangingPunct="1">
              <a:spcBef>
                <a:spcPct val="20000"/>
              </a:spcBef>
              <a:buFont typeface="Arial" charset="0"/>
              <a:buNone/>
            </a:pPr>
            <a:r>
              <a:rPr lang="en-US" sz="1600" i="1" dirty="0" err="1">
                <a:latin typeface="Perpetua" pitchFamily="18" charset="0"/>
              </a:rPr>
              <a:t>Piparia</a:t>
            </a:r>
            <a:r>
              <a:rPr lang="en-US" sz="1600" i="1" dirty="0">
                <a:latin typeface="Perpetua" pitchFamily="18" charset="0"/>
              </a:rPr>
              <a:t>, </a:t>
            </a:r>
            <a:r>
              <a:rPr lang="en-US" sz="1600" i="1" dirty="0" err="1">
                <a:latin typeface="Perpetua" pitchFamily="18" charset="0"/>
              </a:rPr>
              <a:t>Waghodia</a:t>
            </a:r>
            <a:r>
              <a:rPr lang="en-US" sz="1600" i="1" dirty="0">
                <a:latin typeface="Perpetua" pitchFamily="18" charset="0"/>
              </a:rPr>
              <a:t>, Vadodara, Gujarat</a:t>
            </a:r>
            <a:endParaRPr lang="en-US" sz="1600" dirty="0">
              <a:latin typeface="Perpetua" pitchFamily="18" charset="0"/>
            </a:endParaRPr>
          </a:p>
        </p:txBody>
      </p:sp>
      <p:pic>
        <p:nvPicPr>
          <p:cNvPr id="6" name="Picture 4" descr="C:\Users\NIRMAL\Desktop\GNCC\Final Approved University Logo - 01-03-2018.png"/>
          <p:cNvPicPr>
            <a:picLocks noChangeAspect="1" noChangeArrowheads="1"/>
          </p:cNvPicPr>
          <p:nvPr/>
        </p:nvPicPr>
        <p:blipFill>
          <a:blip r:embed="rId4" cstate="print">
            <a:lum bright="-10000" contrast="30000"/>
            <a:extLst>
              <a:ext uri="{28A0092B-C50C-407E-A947-70E740481C1C}">
                <a14:useLocalDpi xmlns:a14="http://schemas.microsoft.com/office/drawing/2010/main" val="0"/>
              </a:ext>
            </a:extLst>
          </a:blip>
          <a:srcRect/>
          <a:stretch>
            <a:fillRect/>
          </a:stretch>
        </p:blipFill>
        <p:spPr bwMode="auto">
          <a:xfrm>
            <a:off x="7620000" y="574516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a:spLocks noGrp="1"/>
          </p:cNvSpPr>
          <p:nvPr>
            <p:ph idx="1"/>
          </p:nvPr>
        </p:nvSpPr>
        <p:spPr>
          <a:xfrm rot="20879842">
            <a:off x="457200" y="1600200"/>
            <a:ext cx="8229600" cy="4525963"/>
          </a:xfrm>
        </p:spPr>
        <p:txBody>
          <a:bodyPr>
            <a:normAutofit fontScale="97500"/>
          </a:bodyPr>
          <a:lstStyle/>
          <a:p>
            <a:pPr algn="ctr">
              <a:buNone/>
            </a:pPr>
            <a:r>
              <a:rPr lang="en-US" sz="4400" b="1" dirty="0" smtClean="0">
                <a:latin typeface="Times New Roman" pitchFamily="18" charset="0"/>
                <a:cs typeface="Times New Roman" pitchFamily="18" charset="0"/>
              </a:rPr>
              <a:t>MID DAY MEAL PROGRAMME IMPLEMENTATION</a:t>
            </a:r>
            <a:br>
              <a:rPr lang="en-US" sz="4400" b="1" dirty="0" smtClean="0">
                <a:latin typeface="Times New Roman" pitchFamily="18" charset="0"/>
                <a:cs typeface="Times New Roman" pitchFamily="18" charset="0"/>
              </a:rPr>
            </a:br>
            <a:endParaRPr lang="en-US" sz="4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56"/>
          <p:cNvPicPr>
            <a:picLocks noGrp="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533400" y="304800"/>
            <a:ext cx="81534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of Funds</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The </a:t>
            </a:r>
            <a:r>
              <a:rPr lang="en-US" dirty="0"/>
              <a:t>Ministry of Human Resource Development is the nodal agency for sanctioning funds and supply of food grains (central assistance) to the states on behalf of the Government of India.</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&amp; HYGIENE SPECIFICATION</a:t>
            </a:r>
            <a:endParaRPr lang="en-US" dirty="0"/>
          </a:p>
        </p:txBody>
      </p:sp>
      <p:sp>
        <p:nvSpPr>
          <p:cNvPr id="3" name="Content Placeholder 2"/>
          <p:cNvSpPr>
            <a:spLocks noGrp="1"/>
          </p:cNvSpPr>
          <p:nvPr>
            <p:ph idx="1"/>
          </p:nvPr>
        </p:nvSpPr>
        <p:spPr/>
        <p:txBody>
          <a:bodyPr>
            <a:normAutofit/>
          </a:bodyPr>
          <a:lstStyle/>
          <a:p>
            <a:pPr algn="just"/>
            <a:r>
              <a:rPr lang="en-US" sz="2800" b="1" dirty="0" smtClean="0">
                <a:latin typeface="Times New Roman" pitchFamily="18" charset="0"/>
                <a:cs typeface="Times New Roman" pitchFamily="18" charset="0"/>
              </a:rPr>
              <a:t>Kitchen cum store</a:t>
            </a:r>
            <a:r>
              <a:rPr lang="en-US" sz="2800" dirty="0" smtClean="0">
                <a:latin typeface="Times New Roman" pitchFamily="18" charset="0"/>
                <a:cs typeface="Times New Roman" pitchFamily="18" charset="0"/>
              </a:rPr>
              <a:t> is a vital part of the mid day meal scheme.</a:t>
            </a:r>
          </a:p>
          <a:p>
            <a:pPr algn="just"/>
            <a:r>
              <a:rPr lang="en-US" sz="2800" dirty="0" smtClean="0">
                <a:latin typeface="Times New Roman" pitchFamily="18" charset="0"/>
                <a:cs typeface="Times New Roman" pitchFamily="18" charset="0"/>
              </a:rPr>
              <a:t>Kitchen cum stores should be separate from class rooms,  preferably located at a safe distance.</a:t>
            </a:r>
          </a:p>
          <a:p>
            <a:pPr algn="just"/>
            <a:r>
              <a:rPr lang="en-US" sz="2800" dirty="0" smtClean="0">
                <a:latin typeface="Times New Roman" pitchFamily="18" charset="0"/>
                <a:cs typeface="Times New Roman" pitchFamily="18" charset="0"/>
              </a:rPr>
              <a:t>It should have adequate light &amp; ventilation.</a:t>
            </a:r>
          </a:p>
          <a:p>
            <a:pPr algn="just"/>
            <a:r>
              <a:rPr lang="en-US" sz="2800" dirty="0" smtClean="0">
                <a:latin typeface="Times New Roman" pitchFamily="18" charset="0"/>
                <a:cs typeface="Times New Roman" pitchFamily="18" charset="0"/>
              </a:rPr>
              <a:t>There should be a raised platform for cooking and arrangement for drainage and waste disposal.</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pPr algn="just"/>
            <a:r>
              <a:rPr lang="en-US" sz="2800" dirty="0" smtClean="0">
                <a:latin typeface="Times New Roman" pitchFamily="18" charset="0"/>
                <a:cs typeface="Times New Roman" pitchFamily="18" charset="0"/>
              </a:rPr>
              <a:t>Smokeless </a:t>
            </a:r>
            <a:r>
              <a:rPr lang="en-US" sz="2800" dirty="0" err="1" smtClean="0">
                <a:latin typeface="Times New Roman" pitchFamily="18" charset="0"/>
                <a:cs typeface="Times New Roman" pitchFamily="18" charset="0"/>
              </a:rPr>
              <a:t>chullas</a:t>
            </a:r>
            <a:r>
              <a:rPr lang="en-US" sz="2800" dirty="0" smtClean="0">
                <a:latin typeface="Times New Roman" pitchFamily="18" charset="0"/>
                <a:cs typeface="Times New Roman" pitchFamily="18" charset="0"/>
              </a:rPr>
              <a:t> should be used to the extent possible.</a:t>
            </a:r>
          </a:p>
          <a:p>
            <a:pPr algn="just"/>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fuel (kerosene/ fuel wood/ </a:t>
            </a:r>
            <a:r>
              <a:rPr lang="en-US" sz="2800" dirty="0" err="1" smtClean="0">
                <a:latin typeface="Times New Roman" pitchFamily="18" charset="0"/>
                <a:cs typeface="Times New Roman" pitchFamily="18" charset="0"/>
              </a:rPr>
              <a:t>charcol</a:t>
            </a:r>
            <a:r>
              <a:rPr lang="en-US" sz="2800" dirty="0" smtClean="0">
                <a:latin typeface="Times New Roman" pitchFamily="18" charset="0"/>
                <a:cs typeface="Times New Roman" pitchFamily="18" charset="0"/>
              </a:rPr>
              <a:t>/ LPG) should be stored safely, so that there will no fire hazards.</a:t>
            </a:r>
          </a:p>
          <a:p>
            <a:pPr algn="just"/>
            <a:r>
              <a:rPr lang="en-US" sz="2800" dirty="0" smtClean="0">
                <a:latin typeface="Times New Roman" pitchFamily="18" charset="0"/>
                <a:cs typeface="Times New Roman" pitchFamily="18" charset="0"/>
              </a:rPr>
              <a:t>Efforts should be made to discontinue the use of fire wood as far as possible in the interest of environment protection.</a:t>
            </a:r>
          </a:p>
          <a:p>
            <a:pPr algn="just"/>
            <a:r>
              <a:rPr lang="en-US" sz="2800" dirty="0" smtClean="0">
                <a:latin typeface="Times New Roman" pitchFamily="18" charset="0"/>
                <a:cs typeface="Times New Roman" pitchFamily="18" charset="0"/>
              </a:rPr>
              <a:t>If kerosene / gas is used for cooking, the cooking staff should be specifically trained in safe handling of stoves/ gas cylinders etc.</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All cooks, helpers and other functionaries should also be trained in hygienic habits</a:t>
            </a:r>
          </a:p>
          <a:p>
            <a:pPr>
              <a:buNone/>
            </a:pPr>
            <a:r>
              <a:rPr lang="en-US" dirty="0" err="1" smtClean="0"/>
              <a:t>e.g</a:t>
            </a:r>
            <a:r>
              <a:rPr lang="en-US" dirty="0" smtClean="0"/>
              <a:t>- regular cutting of nails, washing hands etc.</a:t>
            </a:r>
          </a:p>
          <a:p>
            <a:r>
              <a:rPr lang="en-US" dirty="0" smtClean="0"/>
              <a:t>Ingredients used for cooking used only after proper cleaning and washing.</a:t>
            </a:r>
          </a:p>
          <a:p>
            <a:r>
              <a:rPr lang="en-US" dirty="0" smtClean="0"/>
              <a:t>Cooking and serving utensils should be properly cleaned and dried every day after use.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313307"/>
              </p:ext>
            </p:extLst>
          </p:nvPr>
        </p:nvGraphicFramePr>
        <p:xfrm>
          <a:off x="381000" y="381000"/>
          <a:ext cx="8229600" cy="62230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PROBLEM</a:t>
                      </a:r>
                      <a:endParaRPr lang="en-IN" dirty="0"/>
                    </a:p>
                  </a:txBody>
                  <a:tcPr/>
                </a:tc>
                <a:tc>
                  <a:txBody>
                    <a:bodyPr/>
                    <a:lstStyle/>
                    <a:p>
                      <a:r>
                        <a:rPr lang="en-US" dirty="0" smtClean="0"/>
                        <a:t>INTERVENTION</a:t>
                      </a:r>
                      <a:endParaRPr lang="en-IN" dirty="0"/>
                    </a:p>
                  </a:txBody>
                  <a:tcPr/>
                </a:tc>
                <a:tc>
                  <a:txBody>
                    <a:bodyPr/>
                    <a:lstStyle/>
                    <a:p>
                      <a:r>
                        <a:rPr lang="en-US" dirty="0" smtClean="0"/>
                        <a:t>CONTROL</a:t>
                      </a:r>
                      <a:endParaRPr lang="en-IN" dirty="0"/>
                    </a:p>
                  </a:txBody>
                  <a:tcPr/>
                </a:tc>
                <a:tc>
                  <a:txBody>
                    <a:bodyPr/>
                    <a:lstStyle/>
                    <a:p>
                      <a:r>
                        <a:rPr lang="en-US" dirty="0" smtClean="0"/>
                        <a:t>OUTCOME</a:t>
                      </a:r>
                      <a:endParaRPr lang="en-IN" dirty="0"/>
                    </a:p>
                  </a:txBody>
                  <a:tcPr/>
                </a:tc>
              </a:tr>
              <a:tr h="370840">
                <a:tc>
                  <a:txBody>
                    <a:bodyPr/>
                    <a:lstStyle/>
                    <a:p>
                      <a:r>
                        <a:rPr lang="en-IN" dirty="0" smtClean="0"/>
                        <a:t>ASSESSMENT OF THE NUTRITIONAL STATUS OF PRIMARY SCHOOL CHILDREN WHO ARE THE BENEFICIARIES OF MID-DAY MEAL SCHEME: A CROSS-SECTIONAL STUDY IN KANJIRAPPALLY BLOCK PANCHAYATH, KOTTAYAM</a:t>
                      </a:r>
                      <a:endParaRPr lang="en-IN" dirty="0"/>
                    </a:p>
                  </a:txBody>
                  <a:tcPr/>
                </a:tc>
                <a:tc>
                  <a:txBody>
                    <a:bodyPr/>
                    <a:lstStyle/>
                    <a:p>
                      <a:r>
                        <a:rPr lang="en-IN" dirty="0" smtClean="0"/>
                        <a:t>Cross-sectional survey was conducted among 322 children (171 boys and 151 girls) from government and aided schools in </a:t>
                      </a:r>
                      <a:r>
                        <a:rPr lang="en-IN" dirty="0" err="1" smtClean="0"/>
                        <a:t>Kanjirappally</a:t>
                      </a:r>
                      <a:r>
                        <a:rPr lang="en-IN" dirty="0" smtClean="0"/>
                        <a:t> Block </a:t>
                      </a:r>
                      <a:r>
                        <a:rPr lang="en-IN" dirty="0" err="1" smtClean="0"/>
                        <a:t>panchayath</a:t>
                      </a:r>
                      <a:r>
                        <a:rPr lang="en-IN" dirty="0" smtClean="0"/>
                        <a:t>, </a:t>
                      </a:r>
                      <a:r>
                        <a:rPr lang="en-IN" dirty="0" err="1" smtClean="0"/>
                        <a:t>Kottayam</a:t>
                      </a:r>
                      <a:r>
                        <a:rPr lang="en-IN" dirty="0" smtClean="0"/>
                        <a:t> using multi-stage random sampling. The information collected from children as well as their parents, and the anthropometric measurements of the children were observed. </a:t>
                      </a:r>
                      <a:endParaRPr lang="en-IN" dirty="0"/>
                    </a:p>
                  </a:txBody>
                  <a:tcPr/>
                </a:tc>
                <a:tc>
                  <a:txBody>
                    <a:bodyPr/>
                    <a:lstStyle/>
                    <a:p>
                      <a:r>
                        <a:rPr lang="en-US" dirty="0" smtClean="0"/>
                        <a:t>NO CONTROL GROUP</a:t>
                      </a:r>
                      <a:endParaRPr lang="en-IN" dirty="0"/>
                    </a:p>
                  </a:txBody>
                  <a:tcPr/>
                </a:tc>
                <a:tc>
                  <a:txBody>
                    <a:bodyPr/>
                    <a:lstStyle/>
                    <a:p>
                      <a:r>
                        <a:rPr lang="en-IN" dirty="0" smtClean="0"/>
                        <a:t>The prevalence of CIAF was 45.7% and that of stunting, underweight and wasting were 13.4%, 38.8% and 30.7% respectively. Prevalence of over nutrition was only 1.5%. Birth weight of the child was the strongest determinant of CIAF and children’s preference to have lunch from school (like/dislike) was the strongest predictor of Mid-Day Meal utilization. </a:t>
                      </a:r>
                      <a:endParaRPr lang="en-IN" dirty="0"/>
                    </a:p>
                  </a:txBody>
                  <a:tcPr/>
                </a:tc>
              </a:tr>
            </a:tbl>
          </a:graphicData>
        </a:graphic>
      </p:graphicFrame>
    </p:spTree>
    <p:extLst>
      <p:ext uri="{BB962C8B-B14F-4D97-AF65-F5344CB8AC3E}">
        <p14:creationId xmlns:p14="http://schemas.microsoft.com/office/powerpoint/2010/main" val="2380864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30000"/>
          </a:blip>
          <a:srcRect/>
          <a:stretch>
            <a:fillRect/>
          </a:stretch>
        </p:blipFill>
        <p:spPr bwMode="auto">
          <a:xfrm>
            <a:off x="685800" y="457200"/>
            <a:ext cx="7924800" cy="59436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rot="21214896">
            <a:off x="457200" y="1600200"/>
            <a:ext cx="8229600" cy="4525963"/>
          </a:xfrm>
        </p:spPr>
        <p:txBody>
          <a:bodyPr>
            <a:normAutofit/>
          </a:bodyPr>
          <a:lstStyle/>
          <a:p>
            <a:pPr algn="ctr">
              <a:buNone/>
            </a:pPr>
            <a:r>
              <a:rPr lang="en-US" sz="9600" dirty="0" smtClean="0">
                <a:solidFill>
                  <a:srgbClr val="002060"/>
                </a:solidFill>
                <a:latin typeface="Aharoni" pitchFamily="2" charset="-79"/>
                <a:cs typeface="Aharoni" pitchFamily="2" charset="-79"/>
              </a:rPr>
              <a:t>THANK YOU</a:t>
            </a:r>
            <a:endParaRPr lang="en-US" sz="9600" dirty="0">
              <a:solidFill>
                <a:srgbClr val="00206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INTRODUCTION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r>
              <a:rPr lang="en-US" dirty="0"/>
              <a:t>The Midday Meal Scheme is a </a:t>
            </a:r>
            <a:r>
              <a:rPr lang="en-US" u="sng" dirty="0">
                <a:hlinkClick r:id="rId2" tooltip="School meal"/>
              </a:rPr>
              <a:t>school meal</a:t>
            </a:r>
            <a:r>
              <a:rPr lang="en-US" dirty="0"/>
              <a:t> </a:t>
            </a:r>
            <a:r>
              <a:rPr lang="en-US" dirty="0" err="1"/>
              <a:t>programme</a:t>
            </a:r>
            <a:r>
              <a:rPr lang="en-US" dirty="0"/>
              <a:t> of the </a:t>
            </a:r>
            <a:r>
              <a:rPr lang="en-US" u="sng" dirty="0">
                <a:hlinkClick r:id="rId3" tooltip="Government of India"/>
              </a:rPr>
              <a:t>government of India</a:t>
            </a:r>
            <a:r>
              <a:rPr lang="en-US" dirty="0"/>
              <a:t> designed to improve the </a:t>
            </a:r>
            <a:r>
              <a:rPr lang="en-US" u="sng" dirty="0">
                <a:hlinkClick r:id="rId4" tooltip="Nutrition"/>
              </a:rPr>
              <a:t>nutritional</a:t>
            </a:r>
            <a:r>
              <a:rPr lang="en-US" dirty="0"/>
              <a:t> status of school-age children nationwide. </a:t>
            </a:r>
            <a:endParaRPr lang="en-US" dirty="0" smtClean="0"/>
          </a:p>
          <a:p>
            <a:pPr algn="just"/>
            <a:r>
              <a:rPr lang="en-US" dirty="0" smtClean="0"/>
              <a:t>The </a:t>
            </a:r>
            <a:r>
              <a:rPr lang="en-US" dirty="0" err="1"/>
              <a:t>programme</a:t>
            </a:r>
            <a:r>
              <a:rPr lang="en-US" dirty="0"/>
              <a:t> supplies free lunches on working days for children in primary and upper primary classes in government, government aided, local body, Education Guarantee Scheme, and alternate innovative education </a:t>
            </a:r>
            <a:r>
              <a:rPr lang="en-US" dirty="0" err="1" smtClean="0"/>
              <a:t>centres</a:t>
            </a:r>
            <a:r>
              <a:rPr lang="en-US" dirty="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457200" y="533400"/>
            <a:ext cx="8229599"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HISTORY</a:t>
            </a:r>
            <a:endParaRPr lang="en-US" dirty="0"/>
          </a:p>
        </p:txBody>
      </p:sp>
      <p:sp>
        <p:nvSpPr>
          <p:cNvPr id="3" name="Content Placeholder 2"/>
          <p:cNvSpPr>
            <a:spLocks noGrp="1"/>
          </p:cNvSpPr>
          <p:nvPr>
            <p:ph idx="1"/>
          </p:nvPr>
        </p:nvSpPr>
        <p:spPr>
          <a:xfrm>
            <a:off x="457200" y="1219200"/>
            <a:ext cx="8229600" cy="4906963"/>
          </a:xfrm>
        </p:spPr>
        <p:txBody>
          <a:bodyPr>
            <a:noAutofit/>
          </a:bodyPr>
          <a:lstStyle/>
          <a:p>
            <a:pPr algn="just"/>
            <a:r>
              <a:rPr lang="en-US" sz="2300" dirty="0" smtClean="0">
                <a:latin typeface="Times New Roman" pitchFamily="18" charset="0"/>
                <a:cs typeface="Times New Roman" pitchFamily="18" charset="0"/>
              </a:rPr>
              <a:t>The </a:t>
            </a:r>
            <a:r>
              <a:rPr lang="en-US" sz="2300" dirty="0">
                <a:latin typeface="Times New Roman" pitchFamily="18" charset="0"/>
                <a:cs typeface="Times New Roman" pitchFamily="18" charset="0"/>
              </a:rPr>
              <a:t>roots of the </a:t>
            </a:r>
            <a:r>
              <a:rPr lang="en-US" sz="2300" dirty="0" err="1">
                <a:latin typeface="Times New Roman" pitchFamily="18" charset="0"/>
                <a:cs typeface="Times New Roman" pitchFamily="18" charset="0"/>
              </a:rPr>
              <a:t>programme</a:t>
            </a:r>
            <a:r>
              <a:rPr lang="en-US" sz="2300" dirty="0">
                <a:latin typeface="Times New Roman" pitchFamily="18" charset="0"/>
                <a:cs typeface="Times New Roman" pitchFamily="18" charset="0"/>
              </a:rPr>
              <a:t> can be traced back to the Pre-Independence era, when a mid day meal </a:t>
            </a:r>
            <a:r>
              <a:rPr lang="en-US" sz="2300" dirty="0" err="1">
                <a:latin typeface="Times New Roman" pitchFamily="18" charset="0"/>
                <a:cs typeface="Times New Roman" pitchFamily="18" charset="0"/>
              </a:rPr>
              <a:t>programme</a:t>
            </a:r>
            <a:r>
              <a:rPr lang="en-US" sz="2300" dirty="0">
                <a:latin typeface="Times New Roman" pitchFamily="18" charset="0"/>
                <a:cs typeface="Times New Roman" pitchFamily="18" charset="0"/>
              </a:rPr>
              <a:t> was introduced in 1925 in </a:t>
            </a:r>
            <a:r>
              <a:rPr lang="en-US" sz="2300" u="sng" dirty="0">
                <a:latin typeface="Times New Roman" pitchFamily="18" charset="0"/>
                <a:cs typeface="Times New Roman" pitchFamily="18" charset="0"/>
              </a:rPr>
              <a:t>Madras Corporation</a:t>
            </a:r>
            <a:r>
              <a:rPr lang="en-US" sz="2300" dirty="0">
                <a:latin typeface="Times New Roman" pitchFamily="18" charset="0"/>
                <a:cs typeface="Times New Roman" pitchFamily="18" charset="0"/>
              </a:rPr>
              <a:t> by the British </a:t>
            </a:r>
            <a:r>
              <a:rPr lang="en-US" sz="2300" dirty="0" smtClean="0">
                <a:latin typeface="Times New Roman" pitchFamily="18" charset="0"/>
                <a:cs typeface="Times New Roman" pitchFamily="18" charset="0"/>
              </a:rPr>
              <a:t>administration.</a:t>
            </a:r>
          </a:p>
          <a:p>
            <a:pPr algn="just"/>
            <a:r>
              <a:rPr lang="en-US" sz="2300" u="sng" dirty="0">
                <a:latin typeface="Times New Roman" pitchFamily="18" charset="0"/>
                <a:cs typeface="Times New Roman" pitchFamily="18" charset="0"/>
                <a:hlinkClick r:id="rId2" tooltip="Tamil Nadu"/>
              </a:rPr>
              <a:t>Tamil Nadu</a:t>
            </a:r>
            <a:r>
              <a:rPr lang="en-US" sz="2300" dirty="0">
                <a:latin typeface="Times New Roman" pitchFamily="18" charset="0"/>
                <a:cs typeface="Times New Roman" pitchFamily="18" charset="0"/>
              </a:rPr>
              <a:t> is a pioneer in introducing mid day meal </a:t>
            </a:r>
            <a:r>
              <a:rPr lang="en-US" sz="2300" dirty="0" err="1">
                <a:latin typeface="Times New Roman" pitchFamily="18" charset="0"/>
                <a:cs typeface="Times New Roman" pitchFamily="18" charset="0"/>
              </a:rPr>
              <a:t>programmes</a:t>
            </a:r>
            <a:r>
              <a:rPr lang="en-US" sz="2300" dirty="0">
                <a:latin typeface="Times New Roman" pitchFamily="18" charset="0"/>
                <a:cs typeface="Times New Roman" pitchFamily="18" charset="0"/>
              </a:rPr>
              <a:t> in </a:t>
            </a:r>
            <a:r>
              <a:rPr lang="en-US" sz="2300" dirty="0" smtClean="0">
                <a:latin typeface="Times New Roman" pitchFamily="18" charset="0"/>
                <a:cs typeface="Times New Roman" pitchFamily="18" charset="0"/>
              </a:rPr>
              <a:t>India</a:t>
            </a:r>
          </a:p>
          <a:p>
            <a:pPr algn="just"/>
            <a:r>
              <a:rPr lang="en-US" sz="2300" u="sng" dirty="0">
                <a:latin typeface="Times New Roman" pitchFamily="18" charset="0"/>
                <a:cs typeface="Times New Roman" pitchFamily="18" charset="0"/>
                <a:hlinkClick r:id="rId3" tooltip="Gujarat"/>
              </a:rPr>
              <a:t>Gujarat</a:t>
            </a:r>
            <a:r>
              <a:rPr lang="en-US" sz="2300" dirty="0">
                <a:latin typeface="Times New Roman" pitchFamily="18" charset="0"/>
                <a:cs typeface="Times New Roman" pitchFamily="18" charset="0"/>
              </a:rPr>
              <a:t> was the second state to introduce an MDM scheme in 1984, but it was later discontinued</a:t>
            </a:r>
            <a:r>
              <a:rPr lang="en-US" sz="2300" dirty="0" smtClean="0">
                <a:latin typeface="Times New Roman" pitchFamily="18" charset="0"/>
                <a:cs typeface="Times New Roman" pitchFamily="18" charset="0"/>
              </a:rPr>
              <a:t>.</a:t>
            </a:r>
          </a:p>
          <a:p>
            <a:pPr algn="just"/>
            <a:r>
              <a:rPr lang="en-US" sz="2300" dirty="0">
                <a:latin typeface="Times New Roman" pitchFamily="18" charset="0"/>
                <a:cs typeface="Times New Roman" pitchFamily="18" charset="0"/>
              </a:rPr>
              <a:t>A midday meal scheme was introduced in </a:t>
            </a:r>
            <a:r>
              <a:rPr lang="en-US" sz="2300" u="sng" dirty="0">
                <a:latin typeface="Times New Roman" pitchFamily="18" charset="0"/>
                <a:cs typeface="Times New Roman" pitchFamily="18" charset="0"/>
                <a:hlinkClick r:id="rId4" tooltip="Kerala"/>
              </a:rPr>
              <a:t>Kerala</a:t>
            </a:r>
            <a:r>
              <a:rPr lang="en-US" sz="2300" dirty="0">
                <a:latin typeface="Times New Roman" pitchFamily="18" charset="0"/>
                <a:cs typeface="Times New Roman" pitchFamily="18" charset="0"/>
              </a:rPr>
              <a:t> in 1984, and was gradually expanded to include more schools and grades</a:t>
            </a:r>
            <a:r>
              <a:rPr lang="en-US" sz="2300" dirty="0" smtClean="0">
                <a:latin typeface="Times New Roman" pitchFamily="18" charset="0"/>
                <a:cs typeface="Times New Roman" pitchFamily="18" charset="0"/>
              </a:rPr>
              <a:t>.</a:t>
            </a:r>
            <a:endParaRPr lang="en-US" sz="2300" u="sng" dirty="0">
              <a:latin typeface="Times New Roman" pitchFamily="18" charset="0"/>
              <a:cs typeface="Times New Roman" pitchFamily="18" charset="0"/>
            </a:endParaRPr>
          </a:p>
          <a:p>
            <a:pPr algn="just"/>
            <a:r>
              <a:rPr lang="en-US" sz="2300" dirty="0">
                <a:latin typeface="Times New Roman" pitchFamily="18" charset="0"/>
                <a:cs typeface="Times New Roman" pitchFamily="18" charset="0"/>
              </a:rPr>
              <a:t> By 1990–91, twelve states were funding the scheme to all or most of the students in their area: </a:t>
            </a:r>
            <a:r>
              <a:rPr lang="en-US" sz="2300" u="sng" dirty="0">
                <a:latin typeface="Times New Roman" pitchFamily="18" charset="0"/>
                <a:cs typeface="Times New Roman" pitchFamily="18" charset="0"/>
                <a:hlinkClick r:id="rId5" tooltip="Goa"/>
              </a:rPr>
              <a:t>Goa</a:t>
            </a:r>
            <a:r>
              <a:rPr lang="en-US" sz="2300" dirty="0">
                <a:latin typeface="Times New Roman" pitchFamily="18" charset="0"/>
                <a:cs typeface="Times New Roman" pitchFamily="18" charset="0"/>
              </a:rPr>
              <a:t>, </a:t>
            </a:r>
            <a:r>
              <a:rPr lang="en-US" sz="2300" u="sng" dirty="0">
                <a:latin typeface="Times New Roman" pitchFamily="18" charset="0"/>
                <a:cs typeface="Times New Roman" pitchFamily="18" charset="0"/>
                <a:hlinkClick r:id="rId3" tooltip="Gujarat"/>
              </a:rPr>
              <a:t>Gujarat</a:t>
            </a:r>
            <a:r>
              <a:rPr lang="en-US" sz="2300" dirty="0">
                <a:latin typeface="Times New Roman" pitchFamily="18" charset="0"/>
                <a:cs typeface="Times New Roman" pitchFamily="18" charset="0"/>
              </a:rPr>
              <a:t>, </a:t>
            </a:r>
            <a:r>
              <a:rPr lang="en-US" sz="2300" u="sng" dirty="0">
                <a:latin typeface="Times New Roman" pitchFamily="18" charset="0"/>
                <a:cs typeface="Times New Roman" pitchFamily="18" charset="0"/>
                <a:hlinkClick r:id="rId4" tooltip="Kerala"/>
              </a:rPr>
              <a:t>Kerala</a:t>
            </a:r>
            <a:r>
              <a:rPr lang="en-US" sz="2300" dirty="0">
                <a:latin typeface="Times New Roman" pitchFamily="18" charset="0"/>
                <a:cs typeface="Times New Roman" pitchFamily="18" charset="0"/>
              </a:rPr>
              <a:t>, </a:t>
            </a:r>
            <a:r>
              <a:rPr lang="en-US" sz="2300" u="sng" dirty="0">
                <a:latin typeface="Times New Roman" pitchFamily="18" charset="0"/>
                <a:cs typeface="Times New Roman" pitchFamily="18" charset="0"/>
                <a:hlinkClick r:id="rId6" tooltip="Madhya Pradesh"/>
              </a:rPr>
              <a:t>Madhya Pradesh</a:t>
            </a:r>
            <a:r>
              <a:rPr lang="en-US" sz="2300" dirty="0">
                <a:latin typeface="Times New Roman" pitchFamily="18" charset="0"/>
                <a:cs typeface="Times New Roman" pitchFamily="18" charset="0"/>
              </a:rPr>
              <a:t>, </a:t>
            </a:r>
            <a:r>
              <a:rPr lang="en-US" sz="2300" u="sng" dirty="0">
                <a:latin typeface="Times New Roman" pitchFamily="18" charset="0"/>
                <a:cs typeface="Times New Roman" pitchFamily="18" charset="0"/>
                <a:hlinkClick r:id="rId7" tooltip="Maharashtra"/>
              </a:rPr>
              <a:t>Maharashtra</a:t>
            </a:r>
            <a:r>
              <a:rPr lang="en-US" sz="2300" dirty="0">
                <a:latin typeface="Times New Roman" pitchFamily="18" charset="0"/>
                <a:cs typeface="Times New Roman" pitchFamily="18" charset="0"/>
              </a:rPr>
              <a:t>, </a:t>
            </a:r>
            <a:r>
              <a:rPr lang="en-US" sz="2300" u="sng" dirty="0">
                <a:latin typeface="Times New Roman" pitchFamily="18" charset="0"/>
                <a:cs typeface="Times New Roman" pitchFamily="18" charset="0"/>
                <a:hlinkClick r:id="rId8" tooltip="Meghalaya"/>
              </a:rPr>
              <a:t>Meghalaya</a:t>
            </a:r>
            <a:r>
              <a:rPr lang="en-US" sz="2300" dirty="0">
                <a:latin typeface="Times New Roman" pitchFamily="18" charset="0"/>
                <a:cs typeface="Times New Roman" pitchFamily="18" charset="0"/>
              </a:rPr>
              <a:t>, </a:t>
            </a:r>
            <a:r>
              <a:rPr lang="en-US" sz="2300" u="sng" dirty="0">
                <a:latin typeface="Times New Roman" pitchFamily="18" charset="0"/>
                <a:cs typeface="Times New Roman" pitchFamily="18" charset="0"/>
                <a:hlinkClick r:id="rId9" tooltip="Mizoram"/>
              </a:rPr>
              <a:t>Mizoram</a:t>
            </a:r>
            <a:r>
              <a:rPr lang="en-US" sz="2300" dirty="0">
                <a:latin typeface="Times New Roman" pitchFamily="18" charset="0"/>
                <a:cs typeface="Times New Roman" pitchFamily="18" charset="0"/>
              </a:rPr>
              <a:t>, </a:t>
            </a:r>
            <a:r>
              <a:rPr lang="en-US" sz="2300" u="sng" dirty="0">
                <a:latin typeface="Times New Roman" pitchFamily="18" charset="0"/>
                <a:cs typeface="Times New Roman" pitchFamily="18" charset="0"/>
                <a:hlinkClick r:id="rId10" tooltip="Nagaland"/>
              </a:rPr>
              <a:t>Nagaland</a:t>
            </a:r>
            <a:r>
              <a:rPr lang="en-US" sz="2300" dirty="0">
                <a:latin typeface="Times New Roman" pitchFamily="18" charset="0"/>
                <a:cs typeface="Times New Roman" pitchFamily="18" charset="0"/>
              </a:rPr>
              <a:t>, </a:t>
            </a:r>
            <a:r>
              <a:rPr lang="en-US" sz="2300" u="sng" dirty="0">
                <a:latin typeface="Times New Roman" pitchFamily="18" charset="0"/>
                <a:cs typeface="Times New Roman" pitchFamily="18" charset="0"/>
                <a:hlinkClick r:id="rId11" tooltip="Sikkim"/>
              </a:rPr>
              <a:t>Sikkim</a:t>
            </a:r>
            <a:r>
              <a:rPr lang="en-US" sz="2300" dirty="0">
                <a:latin typeface="Times New Roman" pitchFamily="18" charset="0"/>
                <a:cs typeface="Times New Roman" pitchFamily="18" charset="0"/>
              </a:rPr>
              <a:t>, </a:t>
            </a:r>
            <a:r>
              <a:rPr lang="en-US" sz="2300" u="sng" dirty="0">
                <a:latin typeface="Times New Roman" pitchFamily="18" charset="0"/>
                <a:cs typeface="Times New Roman" pitchFamily="18" charset="0"/>
                <a:hlinkClick r:id="rId2" tooltip="Tamil Nadu"/>
              </a:rPr>
              <a:t>Tamil Nadu</a:t>
            </a:r>
            <a:r>
              <a:rPr lang="en-US" sz="2300" dirty="0">
                <a:latin typeface="Times New Roman" pitchFamily="18" charset="0"/>
                <a:cs typeface="Times New Roman" pitchFamily="18" charset="0"/>
              </a:rPr>
              <a:t>, </a:t>
            </a:r>
            <a:r>
              <a:rPr lang="en-US" sz="2300" u="sng" dirty="0">
                <a:latin typeface="Times New Roman" pitchFamily="18" charset="0"/>
                <a:cs typeface="Times New Roman" pitchFamily="18" charset="0"/>
                <a:hlinkClick r:id="rId12" tooltip="Tripura"/>
              </a:rPr>
              <a:t>Tripura</a:t>
            </a:r>
            <a:r>
              <a:rPr lang="en-US" sz="2300" dirty="0">
                <a:latin typeface="Times New Roman" pitchFamily="18" charset="0"/>
                <a:cs typeface="Times New Roman" pitchFamily="18" charset="0"/>
              </a:rPr>
              <a:t> and </a:t>
            </a:r>
            <a:r>
              <a:rPr lang="en-US" sz="2300" u="sng" dirty="0">
                <a:latin typeface="Times New Roman" pitchFamily="18" charset="0"/>
                <a:cs typeface="Times New Roman" pitchFamily="18" charset="0"/>
                <a:hlinkClick r:id="rId13" tooltip="Uttar Pradesh"/>
              </a:rPr>
              <a:t>Uttar Pradesh</a:t>
            </a:r>
            <a:r>
              <a:rPr lang="en-US" sz="23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fontScale="90000"/>
          </a:bodyPr>
          <a:lstStyle/>
          <a:p>
            <a:r>
              <a:rPr lang="en-US" dirty="0" smtClean="0"/>
              <a:t>Mid-Day Meal</a:t>
            </a:r>
            <a:r>
              <a:rPr lang="en-US" b="1" dirty="0" smtClean="0"/>
              <a:t/>
            </a:r>
            <a:br>
              <a:rPr lang="en-US" b="1" dirty="0" smtClean="0"/>
            </a:br>
            <a:endParaRPr lang="en-US" dirty="0"/>
          </a:p>
        </p:txBody>
      </p:sp>
      <p:sp>
        <p:nvSpPr>
          <p:cNvPr id="3" name="Content Placeholder 2"/>
          <p:cNvSpPr>
            <a:spLocks noGrp="1"/>
          </p:cNvSpPr>
          <p:nvPr>
            <p:ph idx="1"/>
          </p:nvPr>
        </p:nvSpPr>
        <p:spPr>
          <a:xfrm>
            <a:off x="457200" y="2332037"/>
            <a:ext cx="8229600" cy="4525963"/>
          </a:xfrm>
        </p:spPr>
        <p:txBody>
          <a:bodyPr>
            <a:normAutofit/>
          </a:bodyPr>
          <a:lstStyle/>
          <a:p>
            <a:pPr algn="just"/>
            <a:r>
              <a:rPr lang="en-US" dirty="0" smtClean="0"/>
              <a:t>On </a:t>
            </a:r>
            <a:r>
              <a:rPr lang="en-US" dirty="0"/>
              <a:t>November 28th, 2001 the Supreme Court of India passed an order stating:</a:t>
            </a:r>
          </a:p>
          <a:p>
            <a:pPr algn="just"/>
            <a:r>
              <a:rPr lang="en-US" dirty="0"/>
              <a:t>"We direct the State Governments/Union Territories to implement the Mid-Day Meal Scheme by providing every child in every Government and Government assisted Primary School with a prepared mid-day meal."</a:t>
            </a:r>
          </a:p>
          <a:p>
            <a:pPr algn="just"/>
            <a:endParaRPr lang="en-US" dirty="0"/>
          </a:p>
        </p:txBody>
      </p:sp>
      <p:pic>
        <p:nvPicPr>
          <p:cNvPr id="4098" name="Picture 2"/>
          <p:cNvPicPr>
            <a:picLocks noChangeAspect="1" noChangeArrowheads="1"/>
          </p:cNvPicPr>
          <p:nvPr/>
        </p:nvPicPr>
        <p:blipFill>
          <a:blip r:embed="rId2"/>
          <a:srcRect/>
          <a:stretch>
            <a:fillRect/>
          </a:stretch>
        </p:blipFill>
        <p:spPr bwMode="auto">
          <a:xfrm>
            <a:off x="5638800" y="228600"/>
            <a:ext cx="3505200" cy="2266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HIGHLIGHITING POINTS</a:t>
            </a:r>
            <a:endParaRPr lang="en-US" dirty="0"/>
          </a:p>
        </p:txBody>
      </p:sp>
      <p:sp>
        <p:nvSpPr>
          <p:cNvPr id="3" name="Content Placeholder 2"/>
          <p:cNvSpPr>
            <a:spLocks noGrp="1"/>
          </p:cNvSpPr>
          <p:nvPr>
            <p:ph idx="1"/>
          </p:nvPr>
        </p:nvSpPr>
        <p:spPr/>
        <p:txBody>
          <a:bodyPr>
            <a:noAutofit/>
          </a:bodyPr>
          <a:lstStyle/>
          <a:p>
            <a:pPr algn="just"/>
            <a:r>
              <a:rPr lang="en-US" sz="2200" dirty="0">
                <a:latin typeface="Times New Roman" pitchFamily="18" charset="0"/>
                <a:cs typeface="Times New Roman" pitchFamily="18" charset="0"/>
              </a:rPr>
              <a:t>The Government of India started Mid-Day Meal Scheme. With an aim to enhancing enrolment of children in schools, retention and increased attendance while also improving nutritional levels among children, the National </a:t>
            </a:r>
            <a:r>
              <a:rPr lang="en-US" sz="2200" dirty="0" err="1">
                <a:latin typeface="Times New Roman" pitchFamily="18" charset="0"/>
                <a:cs typeface="Times New Roman" pitchFamily="18" charset="0"/>
              </a:rPr>
              <a:t>Programme</a:t>
            </a:r>
            <a:r>
              <a:rPr lang="en-US" sz="2200" dirty="0">
                <a:latin typeface="Times New Roman" pitchFamily="18" charset="0"/>
                <a:cs typeface="Times New Roman" pitchFamily="18" charset="0"/>
              </a:rPr>
              <a:t> of Nutritional Support to Primary Education (NP-NSPE) was launched as a Centrally Sponsored Scheme on 15th August, 1995.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After </a:t>
            </a:r>
            <a:r>
              <a:rPr lang="en-US" sz="2200" dirty="0">
                <a:latin typeface="Times New Roman" pitchFamily="18" charset="0"/>
                <a:cs typeface="Times New Roman" pitchFamily="18" charset="0"/>
              </a:rPr>
              <a:t>some amendments there on, as per the expansion of the </a:t>
            </a:r>
            <a:r>
              <a:rPr lang="en-US" sz="2200" dirty="0" err="1">
                <a:latin typeface="Times New Roman" pitchFamily="18" charset="0"/>
                <a:cs typeface="Times New Roman" pitchFamily="18" charset="0"/>
              </a:rPr>
              <a:t>programme</a:t>
            </a:r>
            <a:r>
              <a:rPr lang="en-US" sz="2200" dirty="0">
                <a:latin typeface="Times New Roman" pitchFamily="18" charset="0"/>
                <a:cs typeface="Times New Roman" pitchFamily="18" charset="0"/>
              </a:rPr>
              <a:t>, the Government designed a set of rules and guidelines to be followed for implementation.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These </a:t>
            </a:r>
            <a:r>
              <a:rPr lang="en-US" sz="2200" dirty="0">
                <a:latin typeface="Times New Roman" pitchFamily="18" charset="0"/>
                <a:cs typeface="Times New Roman" pitchFamily="18" charset="0"/>
              </a:rPr>
              <a:t>include various aspects related to child health and growth like the quantity of calories and proteins required for children from specific age groups, the quantity of grains that can be allotted to each child and so on.</a:t>
            </a:r>
          </a:p>
          <a:p>
            <a:pPr algn="just"/>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a:xfrm>
            <a:off x="152400" y="1600200"/>
            <a:ext cx="8534400" cy="4525963"/>
          </a:xfrm>
        </p:spPr>
        <p:txBody>
          <a:bodyPr/>
          <a:lstStyle/>
          <a:p>
            <a:r>
              <a:rPr lang="en-US" u="sng" dirty="0"/>
              <a:t>avoid classroom hunger</a:t>
            </a:r>
            <a:endParaRPr lang="en-US" dirty="0"/>
          </a:p>
          <a:p>
            <a:r>
              <a:rPr lang="en-US" u="sng" dirty="0"/>
              <a:t>increase school enrolment</a:t>
            </a:r>
            <a:endParaRPr lang="en-US" dirty="0"/>
          </a:p>
          <a:p>
            <a:r>
              <a:rPr lang="en-US" u="sng" dirty="0"/>
              <a:t>increase school attendance</a:t>
            </a:r>
            <a:endParaRPr lang="en-US" dirty="0"/>
          </a:p>
          <a:p>
            <a:r>
              <a:rPr lang="en-US" u="sng" dirty="0"/>
              <a:t>improve </a:t>
            </a:r>
            <a:r>
              <a:rPr lang="en-US" u="sng" dirty="0" err="1"/>
              <a:t>socialisation</a:t>
            </a:r>
            <a:r>
              <a:rPr lang="en-US" u="sng" dirty="0"/>
              <a:t> among castes</a:t>
            </a:r>
            <a:endParaRPr lang="en-US" dirty="0"/>
          </a:p>
          <a:p>
            <a:r>
              <a:rPr lang="en-US" u="sng" dirty="0"/>
              <a:t>address malnutrition and</a:t>
            </a:r>
            <a:endParaRPr lang="en-US" dirty="0"/>
          </a:p>
          <a:p>
            <a:r>
              <a:rPr lang="en-US" u="sng" dirty="0"/>
              <a:t>empower women through employment</a:t>
            </a:r>
            <a:endParaRPr lang="en-US" dirty="0"/>
          </a:p>
          <a:p>
            <a:pPr>
              <a:buNone/>
            </a:pPr>
            <a:endParaRPr lang="en-US" dirty="0"/>
          </a:p>
        </p:txBody>
      </p:sp>
      <p:pic>
        <p:nvPicPr>
          <p:cNvPr id="2051" name="Picture 3"/>
          <p:cNvPicPr>
            <a:picLocks noChangeAspect="1" noChangeArrowheads="1"/>
          </p:cNvPicPr>
          <p:nvPr/>
        </p:nvPicPr>
        <p:blipFill>
          <a:blip r:embed="rId2"/>
          <a:srcRect/>
          <a:stretch>
            <a:fillRect/>
          </a:stretch>
        </p:blipFill>
        <p:spPr bwMode="auto">
          <a:xfrm>
            <a:off x="5486400" y="457200"/>
            <a:ext cx="3333750" cy="3333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Autofit/>
          </a:bodyPr>
          <a:lstStyle/>
          <a:p>
            <a:pPr algn="just"/>
            <a:r>
              <a:rPr lang="en-US" sz="2800" dirty="0">
                <a:latin typeface="Times New Roman" pitchFamily="18" charset="0"/>
                <a:cs typeface="Times New Roman" pitchFamily="18" charset="0"/>
              </a:rPr>
              <a:t>Improving the nutritional status of children in classes I-V in Government, Local Body and Government aided schools, and EGS and AIE </a:t>
            </a:r>
            <a:r>
              <a:rPr lang="en-US" sz="2800" dirty="0" err="1">
                <a:latin typeface="Times New Roman" pitchFamily="18" charset="0"/>
                <a:cs typeface="Times New Roman" pitchFamily="18" charset="0"/>
              </a:rPr>
              <a:t>centres</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Encouraging poor children, belonging to disadvantaged sections, to attend school more regularly and help them concentrate on classroom activities.</a:t>
            </a:r>
          </a:p>
          <a:p>
            <a:pPr algn="just"/>
            <a:r>
              <a:rPr lang="en-US" sz="2800" dirty="0">
                <a:latin typeface="Times New Roman" pitchFamily="18" charset="0"/>
                <a:cs typeface="Times New Roman" pitchFamily="18" charset="0"/>
              </a:rPr>
              <a:t>Providing nutritional support to children of primary stage in drought affected areas during summer vacation.</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Nutrition</a:t>
            </a:r>
            <a:br>
              <a:rPr lang="en-US" dirty="0"/>
            </a:br>
            <a:endParaRPr lang="en-US" dirty="0"/>
          </a:p>
        </p:txBody>
      </p:sp>
      <p:pic>
        <p:nvPicPr>
          <p:cNvPr id="4" name="Content Placeholder 3" descr="IMG_257"/>
          <p:cNvPicPr>
            <a:picLocks noGrp="1"/>
          </p:cNvPicPr>
          <p:nvPr>
            <p:ph idx="1"/>
          </p:nvPr>
        </p:nvPicPr>
        <p:blipFill>
          <a:blip r:embed="rId2">
            <a:lum bright="20000" contrast="40000"/>
          </a:blip>
          <a:srcRect/>
          <a:stretch>
            <a:fillRect/>
          </a:stretch>
        </p:blipFill>
        <p:spPr bwMode="auto">
          <a:xfrm>
            <a:off x="457200" y="990600"/>
            <a:ext cx="84582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654</Words>
  <Application>Microsoft Office PowerPoint</Application>
  <PresentationFormat>On-screen Show (4:3)</PresentationFormat>
  <Paragraphs>63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Midday Meal Scheme </vt:lpstr>
      <vt:lpstr> INTRODUCTION</vt:lpstr>
      <vt:lpstr>PowerPoint Presentation</vt:lpstr>
      <vt:lpstr>HISTORY</vt:lpstr>
      <vt:lpstr>Mid-Day Meal </vt:lpstr>
      <vt:lpstr>SOME HIGHLIGHITING POINTS</vt:lpstr>
      <vt:lpstr>AIM</vt:lpstr>
      <vt:lpstr>OBJECTIVES</vt:lpstr>
      <vt:lpstr>Nutrition </vt:lpstr>
      <vt:lpstr>PowerPoint Presentation</vt:lpstr>
      <vt:lpstr>PowerPoint Presentation</vt:lpstr>
      <vt:lpstr>Flow of Funds </vt:lpstr>
      <vt:lpstr>SAFETY &amp; HYGIENE SPECIFICATION</vt:lpstr>
      <vt:lpstr>CONT…</vt:lpstr>
      <vt:lpstr>CONT…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Midday Meal Scheme</dc:title>
  <dc:creator>Friends</dc:creator>
  <cp:lastModifiedBy>Admin</cp:lastModifiedBy>
  <cp:revision>11</cp:revision>
  <dcterms:created xsi:type="dcterms:W3CDTF">2016-04-27T04:24:48Z</dcterms:created>
  <dcterms:modified xsi:type="dcterms:W3CDTF">2020-08-11T10:59:37Z</dcterms:modified>
</cp:coreProperties>
</file>