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315" r:id="rId7"/>
    <p:sldId id="274" r:id="rId8"/>
    <p:sldId id="313" r:id="rId9"/>
    <p:sldId id="314" r:id="rId10"/>
    <p:sldId id="310" r:id="rId11"/>
    <p:sldId id="311" r:id="rId12"/>
    <p:sldId id="316" r:id="rId13"/>
    <p:sldId id="312" r:id="rId14"/>
    <p:sldId id="317" r:id="rId15"/>
    <p:sldId id="318" r:id="rId16"/>
    <p:sldId id="319"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81" r:id="rId30"/>
    <p:sldId id="282" r:id="rId31"/>
    <p:sldId id="283" r:id="rId32"/>
    <p:sldId id="284" r:id="rId33"/>
    <p:sldId id="308"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04" r:id="rId47"/>
    <p:sldId id="305" r:id="rId48"/>
    <p:sldId id="297" r:id="rId49"/>
    <p:sldId id="298" r:id="rId50"/>
    <p:sldId id="299" r:id="rId51"/>
    <p:sldId id="300" r:id="rId52"/>
    <p:sldId id="301" r:id="rId53"/>
    <p:sldId id="302" r:id="rId54"/>
    <p:sldId id="307" r:id="rId55"/>
    <p:sldId id="306" r:id="rId56"/>
    <p:sldId id="30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55F4CD-625B-4A50-9452-3FA9BBAC17E2}">
          <p14:sldIdLst>
            <p14:sldId id="256"/>
            <p14:sldId id="257"/>
            <p14:sldId id="258"/>
            <p14:sldId id="259"/>
            <p14:sldId id="260"/>
            <p14:sldId id="315"/>
            <p14:sldId id="274"/>
            <p14:sldId id="313"/>
            <p14:sldId id="314"/>
            <p14:sldId id="310"/>
            <p14:sldId id="311"/>
            <p14:sldId id="316"/>
            <p14:sldId id="312"/>
            <p14:sldId id="317"/>
            <p14:sldId id="318"/>
            <p14:sldId id="319"/>
            <p14:sldId id="262"/>
            <p14:sldId id="263"/>
            <p14:sldId id="264"/>
            <p14:sldId id="265"/>
            <p14:sldId id="266"/>
            <p14:sldId id="267"/>
            <p14:sldId id="268"/>
            <p14:sldId id="269"/>
            <p14:sldId id="270"/>
            <p14:sldId id="271"/>
            <p14:sldId id="272"/>
            <p14:sldId id="273"/>
            <p14:sldId id="281"/>
            <p14:sldId id="282"/>
            <p14:sldId id="283"/>
            <p14:sldId id="284"/>
            <p14:sldId id="308"/>
            <p14:sldId id="285"/>
            <p14:sldId id="286"/>
            <p14:sldId id="287"/>
            <p14:sldId id="288"/>
            <p14:sldId id="289"/>
            <p14:sldId id="290"/>
            <p14:sldId id="291"/>
            <p14:sldId id="292"/>
            <p14:sldId id="293"/>
            <p14:sldId id="294"/>
            <p14:sldId id="295"/>
            <p14:sldId id="296"/>
            <p14:sldId id="304"/>
            <p14:sldId id="305"/>
            <p14:sldId id="297"/>
            <p14:sldId id="298"/>
            <p14:sldId id="299"/>
            <p14:sldId id="300"/>
            <p14:sldId id="301"/>
            <p14:sldId id="302"/>
            <p14:sldId id="307"/>
            <p14:sldId id="306"/>
            <p14:sldId id="3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FE2BCD3-8A01-44D0-849B-0EF2707BFE98}" type="datetimeFigureOut">
              <a:rPr lang="en-US" smtClean="0"/>
              <a:pPr/>
              <a:t>8/11/2020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24E2C05-4454-4D78-BFE1-0950CDE3082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E2BCD3-8A01-44D0-849B-0EF2707BFE98}"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E2C05-4454-4D78-BFE1-0950CDE308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E2BCD3-8A01-44D0-849B-0EF2707BFE98}"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E2C05-4454-4D78-BFE1-0950CDE308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FE2BCD3-8A01-44D0-849B-0EF2707BFE98}" type="datetimeFigureOut">
              <a:rPr lang="en-US" smtClean="0"/>
              <a:pPr/>
              <a:t>8/11/2020</a:t>
            </a:fld>
            <a:endParaRPr lang="en-US"/>
          </a:p>
        </p:txBody>
      </p:sp>
      <p:sp>
        <p:nvSpPr>
          <p:cNvPr id="9" name="Slide Number Placeholder 8"/>
          <p:cNvSpPr>
            <a:spLocks noGrp="1"/>
          </p:cNvSpPr>
          <p:nvPr>
            <p:ph type="sldNum" sz="quarter" idx="15"/>
          </p:nvPr>
        </p:nvSpPr>
        <p:spPr/>
        <p:txBody>
          <a:bodyPr rtlCol="0"/>
          <a:lstStyle/>
          <a:p>
            <a:fld id="{C24E2C05-4454-4D78-BFE1-0950CDE3082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FE2BCD3-8A01-44D0-849B-0EF2707BFE98}" type="datetimeFigureOut">
              <a:rPr lang="en-US" smtClean="0"/>
              <a:pPr/>
              <a:t>8/11/2020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24E2C05-4454-4D78-BFE1-0950CDE308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FE2BCD3-8A01-44D0-849B-0EF2707BFE98}"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E2C05-4454-4D78-BFE1-0950CDE3082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FE2BCD3-8A01-44D0-849B-0EF2707BFE98}" type="datetimeFigureOut">
              <a:rPr lang="en-US" smtClean="0"/>
              <a:pPr/>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E2C05-4454-4D78-BFE1-0950CDE3082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FE2BCD3-8A01-44D0-849B-0EF2707BFE98}" type="datetimeFigureOut">
              <a:rPr lang="en-US" smtClean="0"/>
              <a:pPr/>
              <a:t>8/11/2020</a:t>
            </a:fld>
            <a:endParaRPr lang="en-US"/>
          </a:p>
        </p:txBody>
      </p:sp>
      <p:sp>
        <p:nvSpPr>
          <p:cNvPr id="7" name="Slide Number Placeholder 6"/>
          <p:cNvSpPr>
            <a:spLocks noGrp="1"/>
          </p:cNvSpPr>
          <p:nvPr>
            <p:ph type="sldNum" sz="quarter" idx="11"/>
          </p:nvPr>
        </p:nvSpPr>
        <p:spPr/>
        <p:txBody>
          <a:bodyPr rtlCol="0"/>
          <a:lstStyle/>
          <a:p>
            <a:fld id="{C24E2C05-4454-4D78-BFE1-0950CDE3082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2BCD3-8A01-44D0-849B-0EF2707BFE98}" type="datetimeFigureOut">
              <a:rPr lang="en-US" smtClean="0"/>
              <a:pPr/>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E2C05-4454-4D78-BFE1-0950CDE308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FE2BCD3-8A01-44D0-849B-0EF2707BFE98}" type="datetimeFigureOut">
              <a:rPr lang="en-US" smtClean="0"/>
              <a:pPr/>
              <a:t>8/11/2020</a:t>
            </a:fld>
            <a:endParaRPr lang="en-US"/>
          </a:p>
        </p:txBody>
      </p:sp>
      <p:sp>
        <p:nvSpPr>
          <p:cNvPr id="22" name="Slide Number Placeholder 21"/>
          <p:cNvSpPr>
            <a:spLocks noGrp="1"/>
          </p:cNvSpPr>
          <p:nvPr>
            <p:ph type="sldNum" sz="quarter" idx="15"/>
          </p:nvPr>
        </p:nvSpPr>
        <p:spPr/>
        <p:txBody>
          <a:bodyPr rtlCol="0"/>
          <a:lstStyle/>
          <a:p>
            <a:fld id="{C24E2C05-4454-4D78-BFE1-0950CDE3082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FE2BCD3-8A01-44D0-849B-0EF2707BFE98}" type="datetimeFigureOut">
              <a:rPr lang="en-US" smtClean="0"/>
              <a:pPr/>
              <a:t>8/11/2020</a:t>
            </a:fld>
            <a:endParaRPr lang="en-US"/>
          </a:p>
        </p:txBody>
      </p:sp>
      <p:sp>
        <p:nvSpPr>
          <p:cNvPr id="18" name="Slide Number Placeholder 17"/>
          <p:cNvSpPr>
            <a:spLocks noGrp="1"/>
          </p:cNvSpPr>
          <p:nvPr>
            <p:ph type="sldNum" sz="quarter" idx="11"/>
          </p:nvPr>
        </p:nvSpPr>
        <p:spPr/>
        <p:txBody>
          <a:bodyPr rtlCol="0"/>
          <a:lstStyle/>
          <a:p>
            <a:fld id="{C24E2C05-4454-4D78-BFE1-0950CDE3082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FE2BCD3-8A01-44D0-849B-0EF2707BFE98}" type="datetimeFigureOut">
              <a:rPr lang="en-US" smtClean="0"/>
              <a:pPr/>
              <a:t>8/11/2020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24E2C05-4454-4D78-BFE1-0950CDE308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581" y="1295400"/>
            <a:ext cx="6573819" cy="1371600"/>
          </a:xfrm>
        </p:spPr>
        <p:txBody>
          <a:bodyPr>
            <a:normAutofit/>
          </a:bodyPr>
          <a:lstStyle/>
          <a:p>
            <a:r>
              <a:rPr lang="en-US" sz="3200" dirty="0" smtClean="0"/>
              <a:t>CONTACEPTIVE METHOD</a:t>
            </a:r>
            <a:endParaRPr lang="en-US" sz="3200" dirty="0"/>
          </a:p>
        </p:txBody>
      </p:sp>
      <p:pic>
        <p:nvPicPr>
          <p:cNvPr id="4" name="Picture 3"/>
          <p:cNvPicPr/>
          <p:nvPr/>
        </p:nvPicPr>
        <p:blipFill>
          <a:blip r:embed="rId2"/>
          <a:stretch>
            <a:fillRect/>
          </a:stretch>
        </p:blipFill>
        <p:spPr>
          <a:xfrm>
            <a:off x="6858000" y="381000"/>
            <a:ext cx="1752599" cy="1143000"/>
          </a:xfrm>
          <a:prstGeom prst="rect">
            <a:avLst/>
          </a:prstGeom>
        </p:spPr>
      </p:pic>
      <p:sp>
        <p:nvSpPr>
          <p:cNvPr id="5" name="Subtitle 2"/>
          <p:cNvSpPr txBox="1">
            <a:spLocks/>
          </p:cNvSpPr>
          <p:nvPr/>
        </p:nvSpPr>
        <p:spPr bwMode="auto">
          <a:xfrm>
            <a:off x="2019299" y="3276600"/>
            <a:ext cx="5715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20000"/>
              </a:spcBef>
              <a:buFont typeface="Arial" charset="0"/>
              <a:buNone/>
            </a:pPr>
            <a:r>
              <a:rPr lang="en-US" sz="2000" b="1" dirty="0">
                <a:latin typeface="Perpetua" pitchFamily="18" charset="0"/>
              </a:rPr>
              <a:t>Ms. </a:t>
            </a:r>
            <a:r>
              <a:rPr lang="en-US" sz="2000" b="1" dirty="0" err="1">
                <a:latin typeface="Perpetua" pitchFamily="18" charset="0"/>
              </a:rPr>
              <a:t>Ekta</a:t>
            </a:r>
            <a:r>
              <a:rPr lang="en-US" sz="2000" b="1" dirty="0">
                <a:latin typeface="Perpetua" pitchFamily="18" charset="0"/>
              </a:rPr>
              <a:t> M. Patel</a:t>
            </a:r>
          </a:p>
          <a:p>
            <a:pPr algn="ctr" eaLnBrk="1" hangingPunct="1">
              <a:spcBef>
                <a:spcPct val="20000"/>
              </a:spcBef>
              <a:buFont typeface="Arial" charset="0"/>
              <a:buNone/>
            </a:pPr>
            <a:r>
              <a:rPr lang="en-US" dirty="0">
                <a:latin typeface="Perpetua" pitchFamily="18" charset="0"/>
              </a:rPr>
              <a:t>Asst. Professor</a:t>
            </a:r>
          </a:p>
          <a:p>
            <a:pPr algn="ctr" eaLnBrk="1" hangingPunct="1">
              <a:spcBef>
                <a:spcPct val="20000"/>
              </a:spcBef>
              <a:buFont typeface="Arial" charset="0"/>
              <a:buNone/>
            </a:pPr>
            <a:r>
              <a:rPr lang="en-US" dirty="0" err="1">
                <a:latin typeface="Perpetua" pitchFamily="18" charset="0"/>
              </a:rPr>
              <a:t>Sumandeep</a:t>
            </a:r>
            <a:r>
              <a:rPr lang="en-US" dirty="0">
                <a:latin typeface="Perpetua" pitchFamily="18" charset="0"/>
              </a:rPr>
              <a:t> Nursing College</a:t>
            </a:r>
          </a:p>
          <a:p>
            <a:pPr algn="ctr" eaLnBrk="1" hangingPunct="1">
              <a:spcBef>
                <a:spcPct val="20000"/>
              </a:spcBef>
              <a:buFont typeface="Arial" charset="0"/>
              <a:buNone/>
            </a:pPr>
            <a:r>
              <a:rPr lang="en-US" dirty="0" err="1">
                <a:latin typeface="Perpetua" pitchFamily="18" charset="0"/>
              </a:rPr>
              <a:t>Sumandeep</a:t>
            </a:r>
            <a:r>
              <a:rPr lang="en-US" dirty="0">
                <a:latin typeface="Perpetua" pitchFamily="18" charset="0"/>
              </a:rPr>
              <a:t> </a:t>
            </a:r>
            <a:r>
              <a:rPr lang="en-US" dirty="0" err="1">
                <a:latin typeface="Perpetua" pitchFamily="18" charset="0"/>
              </a:rPr>
              <a:t>Vidyapeeth</a:t>
            </a:r>
            <a:r>
              <a:rPr lang="en-US" dirty="0">
                <a:latin typeface="Perpetua" pitchFamily="18" charset="0"/>
              </a:rPr>
              <a:t> Deemed To Be University</a:t>
            </a:r>
          </a:p>
          <a:p>
            <a:pPr algn="ctr" eaLnBrk="1" hangingPunct="1">
              <a:spcBef>
                <a:spcPct val="20000"/>
              </a:spcBef>
              <a:buFont typeface="Arial" charset="0"/>
              <a:buNone/>
            </a:pPr>
            <a:r>
              <a:rPr lang="en-US" sz="1200" i="1" dirty="0">
                <a:latin typeface="Perpetua" pitchFamily="18" charset="0"/>
              </a:rPr>
              <a:t>(Accredited ‘A’ Grade By </a:t>
            </a:r>
            <a:r>
              <a:rPr lang="en-US" sz="1200" i="1" dirty="0" err="1">
                <a:latin typeface="Perpetua" pitchFamily="18" charset="0"/>
              </a:rPr>
              <a:t>Naac</a:t>
            </a:r>
            <a:r>
              <a:rPr lang="en-US" sz="1200" i="1" dirty="0">
                <a:latin typeface="Perpetua" pitchFamily="18" charset="0"/>
              </a:rPr>
              <a:t> With A </a:t>
            </a:r>
            <a:r>
              <a:rPr lang="en-US" sz="1200" i="1" dirty="0" err="1">
                <a:latin typeface="Perpetua" pitchFamily="18" charset="0"/>
              </a:rPr>
              <a:t>Cgpa</a:t>
            </a:r>
            <a:r>
              <a:rPr lang="en-US" sz="1200" i="1" dirty="0">
                <a:latin typeface="Perpetua" pitchFamily="18" charset="0"/>
              </a:rPr>
              <a:t> Of 3.53 Out Of Four Point Scale)</a:t>
            </a:r>
          </a:p>
          <a:p>
            <a:pPr algn="ctr" eaLnBrk="1" hangingPunct="1">
              <a:spcBef>
                <a:spcPct val="20000"/>
              </a:spcBef>
              <a:buFont typeface="Arial" charset="0"/>
              <a:buNone/>
            </a:pPr>
            <a:r>
              <a:rPr lang="en-US" sz="1600" i="1" dirty="0" err="1">
                <a:latin typeface="Perpetua" pitchFamily="18" charset="0"/>
              </a:rPr>
              <a:t>Piparia</a:t>
            </a:r>
            <a:r>
              <a:rPr lang="en-US" sz="1600" i="1" dirty="0">
                <a:latin typeface="Perpetua" pitchFamily="18" charset="0"/>
              </a:rPr>
              <a:t>, </a:t>
            </a:r>
            <a:r>
              <a:rPr lang="en-US" sz="1600" i="1" dirty="0" err="1">
                <a:latin typeface="Perpetua" pitchFamily="18" charset="0"/>
              </a:rPr>
              <a:t>Waghodia</a:t>
            </a:r>
            <a:r>
              <a:rPr lang="en-US" sz="1600" i="1" dirty="0">
                <a:latin typeface="Perpetua" pitchFamily="18" charset="0"/>
              </a:rPr>
              <a:t>, Vadodara, Gujarat</a:t>
            </a:r>
            <a:endParaRPr lang="en-US" sz="1600" dirty="0">
              <a:latin typeface="Perpetua" pitchFamily="18" charset="0"/>
            </a:endParaRPr>
          </a:p>
        </p:txBody>
      </p:sp>
      <p:pic>
        <p:nvPicPr>
          <p:cNvPr id="6" name="Picture 4" descr="C:\Users\NIRMAL\Desktop\GNCC\Final Approved University Logo - 01-03-2018.png"/>
          <p:cNvPicPr>
            <a:picLocks noChangeAspect="1" noChangeArrowheads="1"/>
          </p:cNvPicPr>
          <p:nvPr/>
        </p:nvPicPr>
        <p:blipFill>
          <a:blip r:embed="rId3" cstate="print">
            <a:lum bright="-10000" contrast="30000"/>
            <a:extLst>
              <a:ext uri="{28A0092B-C50C-407E-A947-70E740481C1C}">
                <a14:useLocalDpi xmlns:a14="http://schemas.microsoft.com/office/drawing/2010/main" val="0"/>
              </a:ext>
            </a:extLst>
          </a:blip>
          <a:srcRect/>
          <a:stretch>
            <a:fillRect/>
          </a:stretch>
        </p:blipFill>
        <p:spPr bwMode="auto">
          <a:xfrm>
            <a:off x="4448174" y="5334000"/>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388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16188197"/>
              </p:ext>
            </p:extLst>
          </p:nvPr>
        </p:nvGraphicFramePr>
        <p:xfrm>
          <a:off x="457200" y="228600"/>
          <a:ext cx="7467600" cy="5943600"/>
        </p:xfrm>
        <a:graphic>
          <a:graphicData uri="http://schemas.openxmlformats.org/drawingml/2006/table">
            <a:tbl>
              <a:tblPr>
                <a:tableStyleId>{5C22544A-7EE6-4342-B048-85BDC9FD1C3A}</a:tableStyleId>
              </a:tblPr>
              <a:tblGrid>
                <a:gridCol w="7467600"/>
              </a:tblGrid>
              <a:tr h="5943600">
                <a:tc>
                  <a:txBody>
                    <a:bodyPr/>
                    <a:lstStyle/>
                    <a:p>
                      <a:pPr marL="342900" marR="0" lvl="0" indent="-342900" algn="l">
                        <a:lnSpc>
                          <a:spcPct val="150000"/>
                        </a:lnSpc>
                        <a:spcBef>
                          <a:spcPts val="0"/>
                        </a:spcBef>
                        <a:spcAft>
                          <a:spcPts val="0"/>
                        </a:spcAft>
                        <a:buFont typeface="Wingdings"/>
                        <a:buChar char=""/>
                      </a:pPr>
                      <a:r>
                        <a:rPr lang="en-US" sz="2800" b="1" dirty="0">
                          <a:effectLst/>
                        </a:rPr>
                        <a:t>Advantages:</a:t>
                      </a:r>
                      <a:endParaRPr lang="en-US" sz="2000" b="1" dirty="0">
                        <a:effectLst/>
                      </a:endParaRPr>
                    </a:p>
                    <a:p>
                      <a:pPr marL="342900" marR="0" lvl="0" indent="-342900" algn="l">
                        <a:lnSpc>
                          <a:spcPct val="150000"/>
                        </a:lnSpc>
                        <a:spcBef>
                          <a:spcPts val="0"/>
                        </a:spcBef>
                        <a:spcAft>
                          <a:spcPts val="0"/>
                        </a:spcAft>
                        <a:buFont typeface="Wingdings"/>
                        <a:buChar char=""/>
                      </a:pPr>
                      <a:r>
                        <a:rPr lang="en-US" sz="1800" dirty="0">
                          <a:effectLst/>
                        </a:rPr>
                        <a:t>No appliance is required</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No cost</a:t>
                      </a:r>
                      <a:endParaRPr lang="en-US" sz="1600" dirty="0">
                        <a:effectLst/>
                      </a:endParaRPr>
                    </a:p>
                    <a:p>
                      <a:pPr marL="685800" marR="0" algn="l">
                        <a:lnSpc>
                          <a:spcPct val="150000"/>
                        </a:lnSpc>
                        <a:spcBef>
                          <a:spcPts val="0"/>
                        </a:spcBef>
                        <a:spcAft>
                          <a:spcPts val="0"/>
                        </a:spcAft>
                      </a:pPr>
                      <a:r>
                        <a:rPr lang="en-US" sz="1800" dirty="0">
                          <a:effectLst/>
                        </a:rPr>
                        <a:t> </a:t>
                      </a:r>
                      <a:endParaRPr lang="en-US" sz="1600" dirty="0">
                        <a:effectLst/>
                      </a:endParaRPr>
                    </a:p>
                    <a:p>
                      <a:pPr marL="342900" marR="0" lvl="0" indent="-342900" algn="l">
                        <a:lnSpc>
                          <a:spcPct val="150000"/>
                        </a:lnSpc>
                        <a:spcBef>
                          <a:spcPts val="0"/>
                        </a:spcBef>
                        <a:spcAft>
                          <a:spcPts val="0"/>
                        </a:spcAft>
                        <a:buFont typeface="Wingdings"/>
                        <a:buChar char=""/>
                      </a:pPr>
                      <a:r>
                        <a:rPr lang="en-US" sz="3200" b="1" dirty="0">
                          <a:effectLst/>
                        </a:rPr>
                        <a:t>Disadvantages:</a:t>
                      </a:r>
                      <a:endParaRPr lang="en-US" sz="2400" b="1" dirty="0">
                        <a:effectLst/>
                      </a:endParaRPr>
                    </a:p>
                    <a:p>
                      <a:pPr marL="342900" marR="0" lvl="0" indent="-342900" algn="l">
                        <a:lnSpc>
                          <a:spcPct val="150000"/>
                        </a:lnSpc>
                        <a:spcBef>
                          <a:spcPts val="0"/>
                        </a:spcBef>
                        <a:spcAft>
                          <a:spcPts val="0"/>
                        </a:spcAft>
                        <a:buFont typeface="Wingdings"/>
                        <a:buChar char=""/>
                      </a:pPr>
                      <a:r>
                        <a:rPr lang="en-US" sz="1800" dirty="0">
                          <a:effectLst/>
                        </a:rPr>
                        <a:t>Requires sufficient self-control by the men</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The woman may suffer anxiety, </a:t>
                      </a:r>
                      <a:r>
                        <a:rPr lang="en-US" sz="1800" dirty="0" err="1">
                          <a:effectLst/>
                        </a:rPr>
                        <a:t>vaginismus</a:t>
                      </a:r>
                      <a:r>
                        <a:rPr lang="en-US" sz="1800" dirty="0">
                          <a:effectLst/>
                        </a:rPr>
                        <a:t> or pelvic congestion</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Chance of pregnancy is more</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Pre-coital secretion may contain sperm</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Accidental chance of sperm deposition in the vagina</a:t>
                      </a:r>
                      <a:endParaRPr lang="en-US" sz="1600" dirty="0">
                        <a:effectLst/>
                      </a:endParaRPr>
                    </a:p>
                    <a:p>
                      <a:pPr marL="342900" marR="0" lvl="0" indent="-342900" algn="l">
                        <a:lnSpc>
                          <a:spcPct val="150000"/>
                        </a:lnSpc>
                        <a:spcBef>
                          <a:spcPts val="0"/>
                        </a:spcBef>
                        <a:spcAft>
                          <a:spcPts val="1000"/>
                        </a:spcAft>
                        <a:buFont typeface="Wingdings"/>
                        <a:buChar char=""/>
                      </a:pPr>
                      <a:r>
                        <a:rPr lang="en-US" sz="1800" dirty="0">
                          <a:effectLst/>
                        </a:rPr>
                        <a:t>Failure rate- 27/HWY</a:t>
                      </a:r>
                      <a:endParaRPr lang="en-US" sz="16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4189792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t>CERVICAL MUCOUS METHOD</a:t>
            </a:r>
            <a:endParaRPr lang="en-IN" b="1" dirty="0"/>
          </a:p>
        </p:txBody>
      </p:sp>
      <p:sp>
        <p:nvSpPr>
          <p:cNvPr id="3" name="Content Placeholder 2"/>
          <p:cNvSpPr>
            <a:spLocks noGrp="1"/>
          </p:cNvSpPr>
          <p:nvPr>
            <p:ph sz="quarter" idx="1"/>
          </p:nvPr>
        </p:nvSpPr>
        <p:spPr>
          <a:xfrm>
            <a:off x="457200" y="1295400"/>
            <a:ext cx="7467600" cy="5178552"/>
          </a:xfrm>
        </p:spPr>
        <p:txBody>
          <a:bodyPr/>
          <a:lstStyle/>
          <a:p>
            <a:r>
              <a:rPr lang="en-US" dirty="0" smtClean="0"/>
              <a:t>Recognition of ovulation period is done on the basis of changes in the mucus of cervix.</a:t>
            </a:r>
          </a:p>
          <a:p>
            <a:r>
              <a:rPr lang="en-US" dirty="0" smtClean="0"/>
              <a:t>At the time of ovulation </a:t>
            </a:r>
            <a:r>
              <a:rPr lang="en-US" dirty="0"/>
              <a:t>mucus in cervix </a:t>
            </a:r>
            <a:r>
              <a:rPr lang="en-US" dirty="0" smtClean="0"/>
              <a:t>becomes watery, clear , smooth &amp; slippery.</a:t>
            </a:r>
          </a:p>
          <a:p>
            <a:r>
              <a:rPr lang="en-US" dirty="0" smtClean="0"/>
              <a:t>Abstinence is required before ovulation, at the time of ovulation &amp; till 3 days after ovulation.</a:t>
            </a:r>
          </a:p>
          <a:p>
            <a:endParaRPr lang="en-IN" dirty="0"/>
          </a:p>
        </p:txBody>
      </p:sp>
    </p:spTree>
    <p:extLst>
      <p:ext uri="{BB962C8B-B14F-4D97-AF65-F5344CB8AC3E}">
        <p14:creationId xmlns:p14="http://schemas.microsoft.com/office/powerpoint/2010/main" val="39310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49721196"/>
              </p:ext>
            </p:extLst>
          </p:nvPr>
        </p:nvGraphicFramePr>
        <p:xfrm>
          <a:off x="685800" y="533400"/>
          <a:ext cx="7924800" cy="6019800"/>
        </p:xfrm>
        <a:graphic>
          <a:graphicData uri="http://schemas.openxmlformats.org/drawingml/2006/table">
            <a:tbl>
              <a:tblPr>
                <a:tableStyleId>{5C22544A-7EE6-4342-B048-85BDC9FD1C3A}</a:tableStyleId>
              </a:tblPr>
              <a:tblGrid>
                <a:gridCol w="7924800"/>
              </a:tblGrid>
              <a:tr h="6019800">
                <a:tc>
                  <a:txBody>
                    <a:bodyPr/>
                    <a:lstStyle/>
                    <a:p>
                      <a:pPr marL="457200" marR="0" algn="l">
                        <a:lnSpc>
                          <a:spcPct val="115000"/>
                        </a:lnSpc>
                        <a:spcBef>
                          <a:spcPts val="0"/>
                        </a:spcBef>
                        <a:spcAft>
                          <a:spcPts val="0"/>
                        </a:spcAft>
                      </a:pPr>
                      <a:r>
                        <a:rPr lang="en-US" sz="2400" b="1" dirty="0">
                          <a:effectLst/>
                        </a:rPr>
                        <a:t>Temperature rhythm</a:t>
                      </a:r>
                      <a:endParaRPr lang="en-US" sz="2000" b="1" dirty="0">
                        <a:effectLst/>
                      </a:endParaRPr>
                    </a:p>
                    <a:p>
                      <a:pPr marL="457200" marR="0" algn="l">
                        <a:lnSpc>
                          <a:spcPct val="115000"/>
                        </a:lnSpc>
                        <a:spcBef>
                          <a:spcPts val="0"/>
                        </a:spcBef>
                        <a:spcAft>
                          <a:spcPts val="0"/>
                        </a:spcAft>
                      </a:pPr>
                      <a:r>
                        <a:rPr lang="en-US" sz="1200" dirty="0">
                          <a:effectLst/>
                        </a:rPr>
                        <a:t> </a:t>
                      </a:r>
                      <a:endParaRPr lang="en-US" sz="1100" dirty="0">
                        <a:effectLst/>
                      </a:endParaRPr>
                    </a:p>
                    <a:p>
                      <a:pPr marL="342900" marR="0" lvl="0" indent="-342900" algn="l">
                        <a:lnSpc>
                          <a:spcPct val="150000"/>
                        </a:lnSpc>
                        <a:spcBef>
                          <a:spcPts val="0"/>
                        </a:spcBef>
                        <a:spcAft>
                          <a:spcPts val="0"/>
                        </a:spcAft>
                        <a:buFont typeface="Wingdings"/>
                        <a:buChar char=""/>
                      </a:pPr>
                      <a:r>
                        <a:rPr lang="en-US" sz="2000" dirty="0">
                          <a:effectLst/>
                        </a:rPr>
                        <a:t>Users of the temperature rhythm require abstinence until the third day of the rise of temperature.</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This is because the basal temperature of woman is more or less constant during the first part of menstrual cycle until the day of ovulation.</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At that time, it drops slightly &amp; then rises to a level somewhat higher level for the rest of the cycle.</a:t>
                      </a:r>
                      <a:endParaRPr lang="en-US" sz="1800" dirty="0">
                        <a:effectLst/>
                      </a:endParaRPr>
                    </a:p>
                    <a:p>
                      <a:pPr marL="342900" marR="0" lvl="0" indent="-342900" algn="l">
                        <a:lnSpc>
                          <a:spcPct val="150000"/>
                        </a:lnSpc>
                        <a:spcBef>
                          <a:spcPts val="0"/>
                        </a:spcBef>
                        <a:spcAft>
                          <a:spcPts val="1000"/>
                        </a:spcAft>
                        <a:buFont typeface="Wingdings"/>
                        <a:buChar char=""/>
                      </a:pPr>
                      <a:r>
                        <a:rPr lang="en-US" sz="2000" dirty="0">
                          <a:effectLst/>
                        </a:rPr>
                        <a:t>If there is no cold or infection to account for this elevation, the woman can consider beyond the fertile period when the elevation has persisted for three days.</a:t>
                      </a:r>
                      <a:endParaRPr lang="en-US" sz="18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2715419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SYMPTOTHERMIC METHOD</a:t>
            </a:r>
            <a:endParaRPr lang="en-IN" dirty="0"/>
          </a:p>
        </p:txBody>
      </p:sp>
      <p:sp>
        <p:nvSpPr>
          <p:cNvPr id="3" name="Content Placeholder 2"/>
          <p:cNvSpPr>
            <a:spLocks noGrp="1"/>
          </p:cNvSpPr>
          <p:nvPr>
            <p:ph sz="quarter" idx="1"/>
          </p:nvPr>
        </p:nvSpPr>
        <p:spPr/>
        <p:txBody>
          <a:bodyPr/>
          <a:lstStyle/>
          <a:p>
            <a:r>
              <a:rPr lang="en-US" dirty="0" smtClean="0"/>
              <a:t>Combination of BBT  &amp; Cervical mucous method. </a:t>
            </a:r>
            <a:endParaRPr lang="en-IN" dirty="0"/>
          </a:p>
        </p:txBody>
      </p:sp>
    </p:spTree>
    <p:extLst>
      <p:ext uri="{BB962C8B-B14F-4D97-AF65-F5344CB8AC3E}">
        <p14:creationId xmlns:p14="http://schemas.microsoft.com/office/powerpoint/2010/main" val="421753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7452866"/>
              </p:ext>
            </p:extLst>
          </p:nvPr>
        </p:nvGraphicFramePr>
        <p:xfrm>
          <a:off x="457200" y="304801"/>
          <a:ext cx="7467600" cy="5943599"/>
        </p:xfrm>
        <a:graphic>
          <a:graphicData uri="http://schemas.openxmlformats.org/drawingml/2006/table">
            <a:tbl>
              <a:tblPr>
                <a:tableStyleId>{5C22544A-7EE6-4342-B048-85BDC9FD1C3A}</a:tableStyleId>
              </a:tblPr>
              <a:tblGrid>
                <a:gridCol w="7467600"/>
              </a:tblGrid>
              <a:tr h="5943599">
                <a:tc>
                  <a:txBody>
                    <a:bodyPr/>
                    <a:lstStyle/>
                    <a:p>
                      <a:pPr marL="0" marR="0" lvl="0" indent="0" algn="l">
                        <a:lnSpc>
                          <a:spcPct val="115000"/>
                        </a:lnSpc>
                        <a:spcBef>
                          <a:spcPts val="0"/>
                        </a:spcBef>
                        <a:spcAft>
                          <a:spcPts val="0"/>
                        </a:spcAft>
                        <a:buFont typeface="Wingdings"/>
                        <a:buNone/>
                      </a:pPr>
                      <a:r>
                        <a:rPr lang="en-US" sz="2800" b="1" u="sng" dirty="0">
                          <a:effectLst/>
                        </a:rPr>
                        <a:t>Coitus </a:t>
                      </a:r>
                      <a:r>
                        <a:rPr lang="en-US" sz="2800" b="1" u="sng" dirty="0" err="1">
                          <a:effectLst/>
                        </a:rPr>
                        <a:t>interruptus</a:t>
                      </a:r>
                      <a:r>
                        <a:rPr lang="en-US" sz="2800" b="1" u="sng" dirty="0">
                          <a:effectLst/>
                        </a:rPr>
                        <a:t>:</a:t>
                      </a:r>
                      <a:endParaRPr lang="en-US" sz="2000" b="1" dirty="0">
                        <a:effectLst/>
                      </a:endParaRPr>
                    </a:p>
                    <a:p>
                      <a:pPr marL="342900" marR="0" lvl="0" indent="-342900" algn="l">
                        <a:lnSpc>
                          <a:spcPct val="115000"/>
                        </a:lnSpc>
                        <a:spcBef>
                          <a:spcPts val="0"/>
                        </a:spcBef>
                        <a:spcAft>
                          <a:spcPts val="0"/>
                        </a:spcAft>
                        <a:buFont typeface="Wingdings"/>
                        <a:buChar char=""/>
                      </a:pPr>
                      <a:r>
                        <a:rPr lang="en-US" sz="2000" dirty="0">
                          <a:effectLst/>
                        </a:rPr>
                        <a:t>It is the oldest &amp; probably the most widely accepted contraceptive method used by man.</a:t>
                      </a:r>
                      <a:endParaRPr lang="en-US" sz="1800" dirty="0">
                        <a:effectLst/>
                      </a:endParaRPr>
                    </a:p>
                    <a:p>
                      <a:pPr marL="342900" marR="0" lvl="0" indent="-342900" algn="l">
                        <a:lnSpc>
                          <a:spcPct val="115000"/>
                        </a:lnSpc>
                        <a:spcBef>
                          <a:spcPts val="0"/>
                        </a:spcBef>
                        <a:spcAft>
                          <a:spcPts val="1000"/>
                        </a:spcAft>
                        <a:buFont typeface="Wingdings"/>
                        <a:buChar char=""/>
                      </a:pPr>
                      <a:r>
                        <a:rPr lang="en-US" sz="2000" dirty="0">
                          <a:effectLst/>
                        </a:rPr>
                        <a:t>It necessitates withdrawal of penis shortly before ejaculation</a:t>
                      </a:r>
                      <a:r>
                        <a:rPr lang="en-US" sz="2000" dirty="0" smtClean="0">
                          <a:effectLst/>
                        </a:rPr>
                        <a:t>.</a:t>
                      </a:r>
                    </a:p>
                    <a:p>
                      <a:pPr marL="0" marR="0" lvl="0" indent="0" algn="l">
                        <a:lnSpc>
                          <a:spcPct val="115000"/>
                        </a:lnSpc>
                        <a:spcBef>
                          <a:spcPts val="0"/>
                        </a:spcBef>
                        <a:spcAft>
                          <a:spcPts val="1000"/>
                        </a:spcAft>
                        <a:buFont typeface="Wingdings"/>
                        <a:buNone/>
                      </a:pPr>
                      <a:endParaRPr lang="en-US" sz="1800" dirty="0" smtClean="0">
                        <a:effectLst/>
                        <a:latin typeface="Calibri"/>
                        <a:ea typeface="Calibri"/>
                        <a:cs typeface="Times New Roman"/>
                      </a:endParaRPr>
                    </a:p>
                    <a:p>
                      <a:pPr marL="0" marR="0" lvl="0" indent="0" algn="l">
                        <a:lnSpc>
                          <a:spcPct val="115000"/>
                        </a:lnSpc>
                        <a:spcBef>
                          <a:spcPts val="0"/>
                        </a:spcBef>
                        <a:spcAft>
                          <a:spcPts val="1000"/>
                        </a:spcAft>
                        <a:buFont typeface="Wingdings"/>
                        <a:buNone/>
                      </a:pPr>
                      <a:endParaRPr lang="en-US" sz="1600" dirty="0">
                        <a:effectLst/>
                        <a:latin typeface="Calibri"/>
                        <a:ea typeface="Calibri"/>
                        <a:cs typeface="Times New Roman"/>
                      </a:endParaRPr>
                    </a:p>
                  </a:txBody>
                  <a:tcPr marL="114300" marR="114300" marT="0" marB="0"/>
                </a:tc>
              </a:tr>
            </a:tbl>
          </a:graphicData>
        </a:graphic>
      </p:graphicFrame>
      <p:pic>
        <p:nvPicPr>
          <p:cNvPr id="5" name="Picture 4"/>
          <p:cNvPicPr/>
          <p:nvPr/>
        </p:nvPicPr>
        <p:blipFill>
          <a:blip r:embed="rId2"/>
          <a:stretch>
            <a:fillRect/>
          </a:stretch>
        </p:blipFill>
        <p:spPr>
          <a:xfrm>
            <a:off x="609600" y="2571750"/>
            <a:ext cx="4819650" cy="3752850"/>
          </a:xfrm>
          <a:prstGeom prst="rect">
            <a:avLst/>
          </a:prstGeom>
        </p:spPr>
      </p:pic>
    </p:spTree>
    <p:extLst>
      <p:ext uri="{BB962C8B-B14F-4D97-AF65-F5344CB8AC3E}">
        <p14:creationId xmlns:p14="http://schemas.microsoft.com/office/powerpoint/2010/main" val="3902024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41843311"/>
              </p:ext>
            </p:extLst>
          </p:nvPr>
        </p:nvGraphicFramePr>
        <p:xfrm>
          <a:off x="457200" y="228600"/>
          <a:ext cx="8382000" cy="6705600"/>
        </p:xfrm>
        <a:graphic>
          <a:graphicData uri="http://schemas.openxmlformats.org/drawingml/2006/table">
            <a:tbl>
              <a:tblPr>
                <a:tableStyleId>{5C22544A-7EE6-4342-B048-85BDC9FD1C3A}</a:tableStyleId>
              </a:tblPr>
              <a:tblGrid>
                <a:gridCol w="8382000"/>
              </a:tblGrid>
              <a:tr h="6705600">
                <a:tc>
                  <a:txBody>
                    <a:bodyPr/>
                    <a:lstStyle/>
                    <a:p>
                      <a:pPr marL="228600" marR="0" algn="l">
                        <a:lnSpc>
                          <a:spcPct val="115000"/>
                        </a:lnSpc>
                        <a:spcBef>
                          <a:spcPts val="0"/>
                        </a:spcBef>
                        <a:spcAft>
                          <a:spcPts val="1000"/>
                        </a:spcAft>
                      </a:pPr>
                      <a:r>
                        <a:rPr lang="en-US" sz="2400" b="1" u="sng" dirty="0">
                          <a:effectLst/>
                        </a:rPr>
                        <a:t>Breast feeding:</a:t>
                      </a:r>
                      <a:endParaRPr lang="en-US" sz="1800" b="1" dirty="0">
                        <a:effectLst/>
                      </a:endParaRPr>
                    </a:p>
                    <a:p>
                      <a:pPr marL="342900" marR="0" lvl="0" indent="-342900" algn="l">
                        <a:lnSpc>
                          <a:spcPct val="150000"/>
                        </a:lnSpc>
                        <a:spcBef>
                          <a:spcPts val="0"/>
                        </a:spcBef>
                        <a:spcAft>
                          <a:spcPts val="0"/>
                        </a:spcAft>
                        <a:buFont typeface="Wingdings"/>
                        <a:buChar char=""/>
                      </a:pPr>
                      <a:r>
                        <a:rPr lang="en-US" sz="1800" dirty="0">
                          <a:effectLst/>
                        </a:rPr>
                        <a:t>Prolonged &amp; sustained breast feeding offers a natural protection of pregnancy.</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This is more effective in women who are </a:t>
                      </a:r>
                      <a:r>
                        <a:rPr lang="en-US" sz="1800" dirty="0" err="1">
                          <a:effectLst/>
                        </a:rPr>
                        <a:t>ammenorrheic</a:t>
                      </a:r>
                      <a:r>
                        <a:rPr lang="en-US" sz="1800" dirty="0">
                          <a:effectLst/>
                        </a:rPr>
                        <a:t> than those who are menstruating.</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The risk of pregnancy to a woman who is fully breast feeding &amp; </a:t>
                      </a:r>
                      <a:r>
                        <a:rPr lang="en-US" sz="1800" dirty="0" err="1">
                          <a:effectLst/>
                        </a:rPr>
                        <a:t>ammenorrheic</a:t>
                      </a:r>
                      <a:r>
                        <a:rPr lang="en-US" sz="1800" dirty="0">
                          <a:effectLst/>
                        </a:rPr>
                        <a:t> is less than 2% in the six month.</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Otherwise failure rate is high.</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Thus during breast feeding, additional contraceptive support should be given by condom, IUCD or injectable steroid.</a:t>
                      </a:r>
                      <a:endParaRPr lang="en-US" sz="1600" dirty="0">
                        <a:effectLst/>
                        <a:latin typeface="Calibri"/>
                        <a:ea typeface="Calibri"/>
                        <a:cs typeface="Times New Roman"/>
                      </a:endParaRPr>
                    </a:p>
                  </a:txBody>
                  <a:tcPr marL="114300" marR="114300" marT="0" marB="0"/>
                </a:tc>
              </a:tr>
            </a:tbl>
          </a:graphicData>
        </a:graphic>
      </p:graphicFrame>
      <p:pic>
        <p:nvPicPr>
          <p:cNvPr id="204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572000"/>
            <a:ext cx="37338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3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ABSTINENECE</a:t>
            </a:r>
            <a:endParaRPr lang="en-IN" dirty="0"/>
          </a:p>
        </p:txBody>
      </p:sp>
      <p:sp>
        <p:nvSpPr>
          <p:cNvPr id="3" name="Content Placeholder 2"/>
          <p:cNvSpPr>
            <a:spLocks noGrp="1"/>
          </p:cNvSpPr>
          <p:nvPr>
            <p:ph sz="quarter" idx="1"/>
          </p:nvPr>
        </p:nvSpPr>
        <p:spPr>
          <a:xfrm>
            <a:off x="457200" y="1600200"/>
            <a:ext cx="8153400" cy="4873752"/>
          </a:xfrm>
        </p:spPr>
        <p:txBody>
          <a:bodyPr/>
          <a:lstStyle/>
          <a:p>
            <a:r>
              <a:rPr lang="en-US" dirty="0" smtClean="0"/>
              <a:t>This implies complete avoidance of sexual cohabit.</a:t>
            </a:r>
          </a:p>
          <a:p>
            <a:r>
              <a:rPr lang="en-US" dirty="0" smtClean="0"/>
              <a:t>According to </a:t>
            </a:r>
            <a:r>
              <a:rPr lang="en-US" dirty="0" err="1" smtClean="0"/>
              <a:t>hindu</a:t>
            </a:r>
            <a:r>
              <a:rPr lang="en-US" dirty="0" smtClean="0"/>
              <a:t> philosophy abstinence is advocated before one get married at the age of 18 for girls &amp; 21 for boys. (BHARAMCHARYA) then after menopausal period ( NIRVANA).</a:t>
            </a:r>
          </a:p>
          <a:p>
            <a:r>
              <a:rPr lang="en-US" dirty="0" smtClean="0"/>
              <a:t>During GHRAHASTHA ASHARAM (18-48 girls &amp; 21-50 Men ) sexual cohabit is advocated &amp; in practice.</a:t>
            </a:r>
          </a:p>
          <a:p>
            <a:r>
              <a:rPr lang="en-US" dirty="0" smtClean="0"/>
              <a:t>Complete abstinence during this period will help in birth control. But it is not practical.</a:t>
            </a:r>
            <a:endParaRPr lang="en-IN" dirty="0"/>
          </a:p>
        </p:txBody>
      </p:sp>
    </p:spTree>
    <p:extLst>
      <p:ext uri="{BB962C8B-B14F-4D97-AF65-F5344CB8AC3E}">
        <p14:creationId xmlns:p14="http://schemas.microsoft.com/office/powerpoint/2010/main" val="203660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918855777"/>
              </p:ext>
            </p:extLst>
          </p:nvPr>
        </p:nvGraphicFramePr>
        <p:xfrm>
          <a:off x="457200" y="609599"/>
          <a:ext cx="8153400" cy="5715001"/>
        </p:xfrm>
        <a:graphic>
          <a:graphicData uri="http://schemas.openxmlformats.org/drawingml/2006/table">
            <a:tbl>
              <a:tblPr>
                <a:tableStyleId>{5C22544A-7EE6-4342-B048-85BDC9FD1C3A}</a:tableStyleId>
              </a:tblPr>
              <a:tblGrid>
                <a:gridCol w="8153400"/>
              </a:tblGrid>
              <a:tr h="5715001">
                <a:tc>
                  <a:txBody>
                    <a:bodyPr/>
                    <a:lstStyle/>
                    <a:p>
                      <a:pPr marL="342900" marR="0" lvl="0" indent="-342900" algn="l">
                        <a:lnSpc>
                          <a:spcPct val="115000"/>
                        </a:lnSpc>
                        <a:spcBef>
                          <a:spcPts val="0"/>
                        </a:spcBef>
                        <a:spcAft>
                          <a:spcPts val="0"/>
                        </a:spcAft>
                        <a:buFont typeface="Wingdings"/>
                        <a:buChar char=""/>
                      </a:pPr>
                      <a:r>
                        <a:rPr lang="en-US" sz="2800" b="1" u="sng" dirty="0">
                          <a:effectLst/>
                        </a:rPr>
                        <a:t>Barrier methods:</a:t>
                      </a:r>
                      <a:endParaRPr lang="en-US" sz="2000" b="1" dirty="0">
                        <a:effectLst/>
                      </a:endParaRPr>
                    </a:p>
                    <a:p>
                      <a:pPr marL="342900" marR="0" lvl="0" indent="-342900" algn="l">
                        <a:lnSpc>
                          <a:spcPct val="150000"/>
                        </a:lnSpc>
                        <a:spcBef>
                          <a:spcPts val="0"/>
                        </a:spcBef>
                        <a:spcAft>
                          <a:spcPts val="0"/>
                        </a:spcAft>
                        <a:buFont typeface="Wingdings"/>
                        <a:buChar char=""/>
                      </a:pPr>
                      <a:r>
                        <a:rPr lang="en-US" sz="2000" dirty="0">
                          <a:effectLst/>
                        </a:rPr>
                        <a:t>These methods prevent sperm deposition in the vagina or sperm penetration through cervical canal.</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The following are included:</a:t>
                      </a:r>
                      <a:endParaRPr lang="en-US" sz="1800" dirty="0">
                        <a:effectLst/>
                      </a:endParaRPr>
                    </a:p>
                    <a:p>
                      <a:pPr marL="342900" marR="0" lvl="0" indent="-342900" algn="l">
                        <a:lnSpc>
                          <a:spcPct val="150000"/>
                        </a:lnSpc>
                        <a:spcBef>
                          <a:spcPts val="0"/>
                        </a:spcBef>
                        <a:spcAft>
                          <a:spcPts val="0"/>
                        </a:spcAft>
                        <a:buFont typeface="Wingdings"/>
                        <a:buNone/>
                      </a:pPr>
                      <a:r>
                        <a:rPr lang="en-US" sz="2000" b="1" dirty="0" smtClean="0">
                          <a:effectLst/>
                        </a:rPr>
                        <a:t>1. Mechanical</a:t>
                      </a:r>
                      <a:r>
                        <a:rPr lang="en-US" sz="2000" b="1" dirty="0">
                          <a:effectLst/>
                        </a:rPr>
                        <a:t>:</a:t>
                      </a:r>
                      <a:endParaRPr lang="en-US" sz="1800" b="1" dirty="0">
                        <a:effectLst/>
                      </a:endParaRPr>
                    </a:p>
                    <a:p>
                      <a:pPr marL="342900" marR="0" lvl="0" indent="-342900" algn="l">
                        <a:lnSpc>
                          <a:spcPct val="150000"/>
                        </a:lnSpc>
                        <a:spcBef>
                          <a:spcPts val="0"/>
                        </a:spcBef>
                        <a:spcAft>
                          <a:spcPts val="0"/>
                        </a:spcAft>
                        <a:buFont typeface="Wingdings"/>
                        <a:buChar char=""/>
                      </a:pPr>
                      <a:r>
                        <a:rPr lang="en-US" sz="2000" dirty="0">
                          <a:effectLst/>
                        </a:rPr>
                        <a:t>Male: condom</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Female: condom, diaphragm, cervical </a:t>
                      </a:r>
                      <a:r>
                        <a:rPr lang="en-US" sz="2000" dirty="0" smtClean="0">
                          <a:effectLst/>
                        </a:rPr>
                        <a:t>cap</a:t>
                      </a:r>
                      <a:endParaRPr lang="en-US" sz="1800" dirty="0">
                        <a:effectLst/>
                      </a:endParaRPr>
                    </a:p>
                    <a:p>
                      <a:pPr marL="342900" marR="0" lvl="0" indent="-342900" algn="l">
                        <a:lnSpc>
                          <a:spcPct val="150000"/>
                        </a:lnSpc>
                        <a:spcBef>
                          <a:spcPts val="0"/>
                        </a:spcBef>
                        <a:spcAft>
                          <a:spcPts val="0"/>
                        </a:spcAft>
                        <a:buFont typeface="Wingdings"/>
                        <a:buNone/>
                      </a:pPr>
                      <a:r>
                        <a:rPr lang="en-US" sz="1800" b="1" dirty="0" smtClean="0">
                          <a:effectLst/>
                        </a:rPr>
                        <a:t>2.</a:t>
                      </a:r>
                      <a:r>
                        <a:rPr lang="en-US" sz="1800" b="1" baseline="0" dirty="0" smtClean="0">
                          <a:effectLst/>
                        </a:rPr>
                        <a:t> </a:t>
                      </a:r>
                      <a:r>
                        <a:rPr lang="en-US" sz="2000" b="1" dirty="0" smtClean="0">
                          <a:effectLst/>
                        </a:rPr>
                        <a:t>Chemical</a:t>
                      </a:r>
                      <a:r>
                        <a:rPr lang="en-US" sz="2000" b="1" dirty="0">
                          <a:effectLst/>
                        </a:rPr>
                        <a:t>:</a:t>
                      </a:r>
                      <a:endParaRPr lang="en-US" sz="1800" b="1" dirty="0">
                        <a:effectLst/>
                      </a:endParaRPr>
                    </a:p>
                    <a:p>
                      <a:pPr marL="342900" marR="0" lvl="0" indent="-342900" algn="l">
                        <a:lnSpc>
                          <a:spcPct val="150000"/>
                        </a:lnSpc>
                        <a:spcBef>
                          <a:spcPts val="0"/>
                        </a:spcBef>
                        <a:spcAft>
                          <a:spcPts val="0"/>
                        </a:spcAft>
                        <a:buFont typeface="Wingdings"/>
                        <a:buChar char=""/>
                      </a:pPr>
                      <a:r>
                        <a:rPr lang="en-US" sz="2000" dirty="0">
                          <a:effectLst/>
                        </a:rPr>
                        <a:t>Cream: </a:t>
                      </a:r>
                      <a:r>
                        <a:rPr lang="en-US" sz="2000" dirty="0" err="1">
                          <a:effectLst/>
                        </a:rPr>
                        <a:t>Delfen</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Jelly: </a:t>
                      </a:r>
                      <a:r>
                        <a:rPr lang="en-US" sz="2000" dirty="0" err="1">
                          <a:effectLst/>
                        </a:rPr>
                        <a:t>Koromex</a:t>
                      </a:r>
                      <a:r>
                        <a:rPr lang="en-US" sz="2000" dirty="0">
                          <a:effectLst/>
                        </a:rPr>
                        <a:t>, </a:t>
                      </a:r>
                      <a:r>
                        <a:rPr lang="en-US" sz="2000" dirty="0" err="1">
                          <a:effectLst/>
                        </a:rPr>
                        <a:t>Volpar</a:t>
                      </a:r>
                      <a:r>
                        <a:rPr lang="en-US" sz="2000" dirty="0">
                          <a:effectLst/>
                        </a:rPr>
                        <a:t> paste</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Foam tablets: Aerosol foams, </a:t>
                      </a:r>
                      <a:r>
                        <a:rPr lang="en-US" sz="2000" dirty="0" err="1">
                          <a:effectLst/>
                        </a:rPr>
                        <a:t>Chlorimin</a:t>
                      </a:r>
                      <a:r>
                        <a:rPr lang="en-US" sz="2000" dirty="0">
                          <a:effectLst/>
                        </a:rPr>
                        <a:t> T, or </a:t>
                      </a:r>
                      <a:r>
                        <a:rPr lang="en-US" sz="2000" dirty="0" err="1" smtClean="0">
                          <a:effectLst/>
                        </a:rPr>
                        <a:t>contab</a:t>
                      </a:r>
                      <a:endParaRPr lang="en-US" sz="1800" dirty="0">
                        <a:effectLst/>
                      </a:endParaRPr>
                    </a:p>
                  </a:txBody>
                  <a:tcPr marL="114300" marR="114300"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3813269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99212901"/>
              </p:ext>
            </p:extLst>
          </p:nvPr>
        </p:nvGraphicFramePr>
        <p:xfrm>
          <a:off x="381000" y="533400"/>
          <a:ext cx="8229600" cy="5943600"/>
        </p:xfrm>
        <a:graphic>
          <a:graphicData uri="http://schemas.openxmlformats.org/drawingml/2006/table">
            <a:tbl>
              <a:tblPr>
                <a:tableStyleId>{5C22544A-7EE6-4342-B048-85BDC9FD1C3A}</a:tableStyleId>
              </a:tblPr>
              <a:tblGrid>
                <a:gridCol w="8229600"/>
              </a:tblGrid>
              <a:tr h="5943600">
                <a:tc>
                  <a:txBody>
                    <a:bodyPr/>
                    <a:lstStyle/>
                    <a:p>
                      <a:pPr marL="0" marR="0" lvl="0" indent="0" algn="l">
                        <a:lnSpc>
                          <a:spcPct val="115000"/>
                        </a:lnSpc>
                        <a:spcBef>
                          <a:spcPts val="0"/>
                        </a:spcBef>
                        <a:spcAft>
                          <a:spcPts val="0"/>
                        </a:spcAft>
                        <a:buFont typeface="Wingdings"/>
                        <a:buNone/>
                      </a:pPr>
                      <a:r>
                        <a:rPr lang="en-US" sz="2400" b="1" u="none" dirty="0" smtClean="0">
                          <a:effectLst/>
                        </a:rPr>
                        <a:t>1. </a:t>
                      </a:r>
                      <a:r>
                        <a:rPr lang="en-US" sz="2400" b="1" u="sng" dirty="0" smtClean="0">
                          <a:effectLst/>
                        </a:rPr>
                        <a:t>Male </a:t>
                      </a:r>
                      <a:r>
                        <a:rPr lang="en-US" sz="2400" b="1" u="sng" dirty="0">
                          <a:effectLst/>
                        </a:rPr>
                        <a:t>condom:</a:t>
                      </a:r>
                      <a:endParaRPr lang="en-US" sz="1800" b="1" dirty="0">
                        <a:effectLst/>
                      </a:endParaRPr>
                    </a:p>
                    <a:p>
                      <a:pPr marL="342900" marR="0" lvl="0" indent="-342900" algn="l">
                        <a:lnSpc>
                          <a:spcPct val="150000"/>
                        </a:lnSpc>
                        <a:spcBef>
                          <a:spcPts val="0"/>
                        </a:spcBef>
                        <a:spcAft>
                          <a:spcPts val="0"/>
                        </a:spcAft>
                        <a:buFont typeface="Wingdings"/>
                        <a:buChar char=""/>
                      </a:pPr>
                      <a:r>
                        <a:rPr lang="en-US" sz="2400" dirty="0">
                          <a:effectLst/>
                        </a:rPr>
                        <a:t>Condoms are made of polyurethane or latex.</a:t>
                      </a:r>
                      <a:endParaRPr lang="en-US" sz="2000" dirty="0">
                        <a:effectLst/>
                      </a:endParaRPr>
                    </a:p>
                    <a:p>
                      <a:pPr marL="342900" marR="0" lvl="0" indent="-342900" algn="l">
                        <a:lnSpc>
                          <a:spcPct val="150000"/>
                        </a:lnSpc>
                        <a:spcBef>
                          <a:spcPts val="0"/>
                        </a:spcBef>
                        <a:spcAft>
                          <a:spcPts val="0"/>
                        </a:spcAft>
                        <a:buFont typeface="Wingdings"/>
                        <a:buChar char=""/>
                      </a:pPr>
                      <a:r>
                        <a:rPr lang="en-US" sz="2400" dirty="0">
                          <a:effectLst/>
                        </a:rPr>
                        <a:t>Polyurethane condoms are thinner &amp; suitable to those who are sensitive to latex rubber.</a:t>
                      </a:r>
                      <a:endParaRPr lang="en-US" sz="2000" dirty="0">
                        <a:effectLst/>
                      </a:endParaRPr>
                    </a:p>
                    <a:p>
                      <a:pPr marL="342900" marR="0" lvl="0" indent="-342900" algn="l">
                        <a:lnSpc>
                          <a:spcPct val="150000"/>
                        </a:lnSpc>
                        <a:spcBef>
                          <a:spcPts val="0"/>
                        </a:spcBef>
                        <a:spcAft>
                          <a:spcPts val="0"/>
                        </a:spcAft>
                        <a:buFont typeface="Wingdings"/>
                        <a:buChar char=""/>
                      </a:pPr>
                      <a:r>
                        <a:rPr lang="en-US" sz="2400" dirty="0">
                          <a:effectLst/>
                        </a:rPr>
                        <a:t>It is the most widely practice method used by the male.</a:t>
                      </a:r>
                      <a:endParaRPr lang="en-US" sz="2000" dirty="0">
                        <a:effectLst/>
                      </a:endParaRPr>
                    </a:p>
                    <a:p>
                      <a:pPr marL="342900" marR="0" lvl="0" indent="-342900" algn="l">
                        <a:lnSpc>
                          <a:spcPct val="150000"/>
                        </a:lnSpc>
                        <a:spcBef>
                          <a:spcPts val="0"/>
                        </a:spcBef>
                        <a:spcAft>
                          <a:spcPts val="0"/>
                        </a:spcAft>
                        <a:buFont typeface="Wingdings"/>
                        <a:buChar char=""/>
                      </a:pPr>
                      <a:r>
                        <a:rPr lang="en-US" sz="2400" dirty="0">
                          <a:effectLst/>
                        </a:rPr>
                        <a:t>A widely marketed brand in India is “</a:t>
                      </a:r>
                      <a:r>
                        <a:rPr lang="en-US" sz="2400" dirty="0" err="1">
                          <a:effectLst/>
                        </a:rPr>
                        <a:t>Nirodh</a:t>
                      </a:r>
                      <a:r>
                        <a:rPr lang="en-US" sz="2400" dirty="0">
                          <a:effectLst/>
                        </a:rPr>
                        <a:t>”.</a:t>
                      </a:r>
                      <a:endParaRPr lang="en-US" sz="2000" dirty="0">
                        <a:effectLst/>
                      </a:endParaRPr>
                    </a:p>
                    <a:p>
                      <a:pPr marL="342900" marR="0" lvl="0" indent="-342900" algn="l">
                        <a:lnSpc>
                          <a:spcPct val="150000"/>
                        </a:lnSpc>
                        <a:spcBef>
                          <a:spcPts val="0"/>
                        </a:spcBef>
                        <a:spcAft>
                          <a:spcPts val="1000"/>
                        </a:spcAft>
                        <a:buFont typeface="Wingdings"/>
                        <a:buChar char=""/>
                      </a:pPr>
                      <a:r>
                        <a:rPr lang="en-US" sz="2400" dirty="0">
                          <a:effectLst/>
                        </a:rPr>
                        <a:t>Protection against sexually transmitted disease is an additional advantage.</a:t>
                      </a:r>
                      <a:endParaRPr lang="en-US" sz="20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810392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071704152"/>
              </p:ext>
            </p:extLst>
          </p:nvPr>
        </p:nvGraphicFramePr>
        <p:xfrm>
          <a:off x="381000" y="457201"/>
          <a:ext cx="8305800" cy="3200399"/>
        </p:xfrm>
        <a:graphic>
          <a:graphicData uri="http://schemas.openxmlformats.org/drawingml/2006/table">
            <a:tbl>
              <a:tblPr>
                <a:tableStyleId>{5C22544A-7EE6-4342-B048-85BDC9FD1C3A}</a:tableStyleId>
              </a:tblPr>
              <a:tblGrid>
                <a:gridCol w="8305800"/>
              </a:tblGrid>
              <a:tr h="3200399">
                <a:tc>
                  <a:txBody>
                    <a:bodyPr/>
                    <a:lstStyle/>
                    <a:p>
                      <a:pPr marL="342900" marR="0" lvl="0" indent="-342900" algn="l">
                        <a:lnSpc>
                          <a:spcPct val="150000"/>
                        </a:lnSpc>
                        <a:spcBef>
                          <a:spcPts val="0"/>
                        </a:spcBef>
                        <a:spcAft>
                          <a:spcPts val="0"/>
                        </a:spcAft>
                        <a:buFont typeface="Wingdings"/>
                        <a:buChar char=""/>
                      </a:pPr>
                      <a:r>
                        <a:rPr lang="en-US" sz="2400" dirty="0">
                          <a:effectLst/>
                        </a:rPr>
                        <a:t>The method is suitable for couples who want to space their pregnancies &amp; who </a:t>
                      </a:r>
                      <a:r>
                        <a:rPr lang="en-US" sz="2400" dirty="0" smtClean="0">
                          <a:effectLst/>
                        </a:rPr>
                        <a:t>have</a:t>
                      </a:r>
                      <a:r>
                        <a:rPr lang="en-US" sz="2400" baseline="0" dirty="0" smtClean="0">
                          <a:effectLst/>
                        </a:rPr>
                        <a:t> </a:t>
                      </a:r>
                      <a:r>
                        <a:rPr lang="en-US" sz="2400" dirty="0" smtClean="0">
                          <a:effectLst/>
                        </a:rPr>
                        <a:t>contraindication </a:t>
                      </a:r>
                      <a:r>
                        <a:rPr lang="en-US" sz="2400" dirty="0">
                          <a:effectLst/>
                        </a:rPr>
                        <a:t>for the use of oral contraceptive or IUCD.</a:t>
                      </a:r>
                    </a:p>
                    <a:p>
                      <a:pPr marL="342900" marR="0" lvl="0" indent="-342900" algn="l">
                        <a:lnSpc>
                          <a:spcPct val="150000"/>
                        </a:lnSpc>
                        <a:spcBef>
                          <a:spcPts val="0"/>
                        </a:spcBef>
                        <a:spcAft>
                          <a:spcPts val="0"/>
                        </a:spcAft>
                        <a:buFont typeface="Wingdings"/>
                        <a:buChar char=""/>
                      </a:pPr>
                      <a:r>
                        <a:rPr lang="en-US" sz="2400" dirty="0">
                          <a:effectLst/>
                        </a:rPr>
                        <a:t>These are also suitable to those who have infrequent sexual intercourse.</a:t>
                      </a:r>
                      <a:endParaRPr lang="en-US" sz="2400" dirty="0">
                        <a:effectLst/>
                        <a:latin typeface="Calibri"/>
                        <a:ea typeface="Calibri"/>
                        <a:cs typeface="Times New Roman"/>
                      </a:endParaRPr>
                    </a:p>
                  </a:txBody>
                  <a:tcPr marL="114300" marR="114300" marT="0" marB="0"/>
                </a:tc>
              </a:tr>
            </a:tbl>
          </a:graphicData>
        </a:graphic>
      </p:graphicFrame>
      <p:pic>
        <p:nvPicPr>
          <p:cNvPr id="1126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20836"/>
            <a:ext cx="3966791"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59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94339442"/>
              </p:ext>
            </p:extLst>
          </p:nvPr>
        </p:nvGraphicFramePr>
        <p:xfrm>
          <a:off x="1143000" y="228600"/>
          <a:ext cx="6400800" cy="1585690"/>
        </p:xfrm>
        <a:graphic>
          <a:graphicData uri="http://schemas.openxmlformats.org/drawingml/2006/table">
            <a:tbl>
              <a:tblPr>
                <a:tableStyleId>{5C22544A-7EE6-4342-B048-85BDC9FD1C3A}</a:tableStyleId>
              </a:tblPr>
              <a:tblGrid>
                <a:gridCol w="6400800"/>
              </a:tblGrid>
              <a:tr h="1585690">
                <a:tc>
                  <a:txBody>
                    <a:bodyPr/>
                    <a:lstStyle/>
                    <a:p>
                      <a:pPr marL="0" marR="0" algn="l">
                        <a:lnSpc>
                          <a:spcPct val="115000"/>
                        </a:lnSpc>
                        <a:spcBef>
                          <a:spcPts val="0"/>
                        </a:spcBef>
                        <a:spcAft>
                          <a:spcPts val="1000"/>
                        </a:spcAft>
                      </a:pPr>
                      <a:r>
                        <a:rPr lang="en-US" sz="3600" b="1" dirty="0">
                          <a:solidFill>
                            <a:schemeClr val="bg2">
                              <a:lumMod val="25000"/>
                            </a:schemeClr>
                          </a:solidFill>
                          <a:effectLst/>
                        </a:rPr>
                        <a:t>INTRODUCTI0N</a:t>
                      </a:r>
                      <a:endParaRPr lang="en-US" sz="3600" b="1" dirty="0">
                        <a:solidFill>
                          <a:schemeClr val="bg2">
                            <a:lumMod val="25000"/>
                          </a:schemeClr>
                        </a:solidFill>
                        <a:effectLst/>
                        <a:latin typeface="Calibri"/>
                        <a:ea typeface="Calibri"/>
                        <a:cs typeface="Times New Roman"/>
                      </a:endParaRPr>
                    </a:p>
                  </a:txBody>
                  <a:tcPr marL="114300" marR="114300" marT="0" marB="0">
                    <a:solidFill>
                      <a:schemeClr val="accent2">
                        <a:lumMod val="60000"/>
                        <a:lumOff val="4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78306101"/>
              </p:ext>
            </p:extLst>
          </p:nvPr>
        </p:nvGraphicFramePr>
        <p:xfrm>
          <a:off x="609600" y="1205345"/>
          <a:ext cx="7620000" cy="5638800"/>
        </p:xfrm>
        <a:graphic>
          <a:graphicData uri="http://schemas.openxmlformats.org/drawingml/2006/table">
            <a:tbl>
              <a:tblPr>
                <a:tableStyleId>{5C22544A-7EE6-4342-B048-85BDC9FD1C3A}</a:tableStyleId>
              </a:tblPr>
              <a:tblGrid>
                <a:gridCol w="7620000"/>
              </a:tblGrid>
              <a:tr h="5638800">
                <a:tc>
                  <a:txBody>
                    <a:bodyPr/>
                    <a:lstStyle/>
                    <a:p>
                      <a:pPr marL="0" marR="0" algn="l">
                        <a:lnSpc>
                          <a:spcPct val="150000"/>
                        </a:lnSpc>
                        <a:spcBef>
                          <a:spcPts val="0"/>
                        </a:spcBef>
                        <a:spcAft>
                          <a:spcPts val="1000"/>
                        </a:spcAft>
                      </a:pPr>
                      <a:r>
                        <a:rPr lang="en-US" sz="1400" dirty="0">
                          <a:effectLst/>
                        </a:rPr>
                        <a:t>  </a:t>
                      </a:r>
                      <a:r>
                        <a:rPr lang="en-US" sz="2400" dirty="0">
                          <a:effectLst/>
                        </a:rPr>
                        <a:t>  People throughout the world are becoming increase aware of &amp; concerned about the steadily rising population &amp; the inherent effect this will have on the quality of life &amp; the delicate balance of nature</a:t>
                      </a:r>
                      <a:r>
                        <a:rPr lang="en-US" sz="2400" dirty="0" smtClean="0">
                          <a:effectLst/>
                        </a:rPr>
                        <a:t>.</a:t>
                      </a:r>
                      <a:endParaRPr lang="en-US" sz="2400" dirty="0">
                        <a:effectLst/>
                      </a:endParaRPr>
                    </a:p>
                    <a:p>
                      <a:pPr marL="0" marR="0" algn="l">
                        <a:lnSpc>
                          <a:spcPct val="150000"/>
                        </a:lnSpc>
                        <a:spcBef>
                          <a:spcPts val="0"/>
                        </a:spcBef>
                        <a:spcAft>
                          <a:spcPts val="1000"/>
                        </a:spcAft>
                      </a:pPr>
                      <a:r>
                        <a:rPr lang="en-US" sz="2400" dirty="0">
                          <a:effectLst/>
                        </a:rPr>
                        <a:t>There are a mainly Two types of Contraceptive Method.</a:t>
                      </a:r>
                    </a:p>
                    <a:p>
                      <a:pPr marL="342900" marR="0" lvl="0" indent="-342900" algn="l">
                        <a:lnSpc>
                          <a:spcPct val="150000"/>
                        </a:lnSpc>
                        <a:spcBef>
                          <a:spcPts val="0"/>
                        </a:spcBef>
                        <a:spcAft>
                          <a:spcPts val="0"/>
                        </a:spcAft>
                        <a:buFont typeface="Wingdings"/>
                        <a:buChar char=""/>
                      </a:pPr>
                      <a:r>
                        <a:rPr lang="en-US" sz="2400" dirty="0">
                          <a:effectLst/>
                        </a:rPr>
                        <a:t>Temporary method</a:t>
                      </a:r>
                    </a:p>
                    <a:p>
                      <a:pPr marL="342900" marR="0" lvl="0" indent="-342900" algn="l">
                        <a:lnSpc>
                          <a:spcPct val="150000"/>
                        </a:lnSpc>
                        <a:spcBef>
                          <a:spcPts val="0"/>
                        </a:spcBef>
                        <a:spcAft>
                          <a:spcPts val="1000"/>
                        </a:spcAft>
                        <a:buFont typeface="Wingdings"/>
                        <a:buChar char=""/>
                      </a:pPr>
                      <a:r>
                        <a:rPr lang="en-US" sz="2400" dirty="0">
                          <a:effectLst/>
                        </a:rPr>
                        <a:t>Permanent method</a:t>
                      </a:r>
                      <a:endParaRPr lang="en-US" sz="24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206968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87115131"/>
              </p:ext>
            </p:extLst>
          </p:nvPr>
        </p:nvGraphicFramePr>
        <p:xfrm>
          <a:off x="381000" y="304800"/>
          <a:ext cx="8153400" cy="6104128"/>
        </p:xfrm>
        <a:graphic>
          <a:graphicData uri="http://schemas.openxmlformats.org/drawingml/2006/table">
            <a:tbl>
              <a:tblPr>
                <a:tableStyleId>{5C22544A-7EE6-4342-B048-85BDC9FD1C3A}</a:tableStyleId>
              </a:tblPr>
              <a:tblGrid>
                <a:gridCol w="8153400"/>
              </a:tblGrid>
              <a:tr h="5943599">
                <a:tc>
                  <a:txBody>
                    <a:bodyPr/>
                    <a:lstStyle/>
                    <a:p>
                      <a:pPr marL="342900" marR="0" lvl="0" indent="-342900" algn="l">
                        <a:lnSpc>
                          <a:spcPct val="115000"/>
                        </a:lnSpc>
                        <a:spcBef>
                          <a:spcPts val="0"/>
                        </a:spcBef>
                        <a:spcAft>
                          <a:spcPts val="1000"/>
                        </a:spcAft>
                        <a:buFont typeface="Wingdings"/>
                        <a:buChar char=""/>
                      </a:pPr>
                      <a:r>
                        <a:rPr lang="en-US" sz="2800" b="1" dirty="0">
                          <a:effectLst/>
                        </a:rPr>
                        <a:t>Advantages</a:t>
                      </a:r>
                      <a:r>
                        <a:rPr lang="en-US" sz="2800" b="1" dirty="0" smtClean="0">
                          <a:effectLst/>
                        </a:rPr>
                        <a:t>:</a:t>
                      </a:r>
                      <a:endParaRPr lang="en-US" sz="1100" dirty="0">
                        <a:effectLst/>
                      </a:endParaRPr>
                    </a:p>
                    <a:p>
                      <a:pPr marL="342900" marR="0" lvl="0" indent="-342900" algn="just">
                        <a:lnSpc>
                          <a:spcPct val="150000"/>
                        </a:lnSpc>
                        <a:spcBef>
                          <a:spcPts val="0"/>
                        </a:spcBef>
                        <a:spcAft>
                          <a:spcPts val="0"/>
                        </a:spcAft>
                        <a:buFont typeface="Wingdings"/>
                        <a:buChar char=""/>
                      </a:pPr>
                      <a:r>
                        <a:rPr lang="en-US" sz="2400" dirty="0">
                          <a:effectLst/>
                        </a:rPr>
                        <a:t>Easily available &amp; inexpensive</a:t>
                      </a:r>
                      <a:endParaRPr lang="en-US" sz="2000" dirty="0">
                        <a:effectLst/>
                      </a:endParaRPr>
                    </a:p>
                    <a:p>
                      <a:pPr marL="342900" marR="0" lvl="0" indent="-342900" algn="just">
                        <a:lnSpc>
                          <a:spcPct val="150000"/>
                        </a:lnSpc>
                        <a:spcBef>
                          <a:spcPts val="0"/>
                        </a:spcBef>
                        <a:spcAft>
                          <a:spcPts val="0"/>
                        </a:spcAft>
                        <a:buFont typeface="Wingdings"/>
                        <a:buChar char=""/>
                      </a:pPr>
                      <a:r>
                        <a:rPr lang="en-US" sz="2400" dirty="0">
                          <a:effectLst/>
                        </a:rPr>
                        <a:t>No contraindications or side effects.</a:t>
                      </a:r>
                      <a:endParaRPr lang="en-US" sz="2000" dirty="0">
                        <a:effectLst/>
                      </a:endParaRPr>
                    </a:p>
                    <a:p>
                      <a:pPr marL="342900" marR="0" lvl="0" indent="-342900" algn="just">
                        <a:lnSpc>
                          <a:spcPct val="150000"/>
                        </a:lnSpc>
                        <a:spcBef>
                          <a:spcPts val="0"/>
                        </a:spcBef>
                        <a:spcAft>
                          <a:spcPts val="0"/>
                        </a:spcAft>
                        <a:buFont typeface="Wingdings"/>
                        <a:buChar char=""/>
                      </a:pPr>
                      <a:r>
                        <a:rPr lang="en-US" sz="2400" dirty="0">
                          <a:effectLst/>
                        </a:rPr>
                        <a:t>Easy to carry, simple to use &amp; disposable.</a:t>
                      </a:r>
                      <a:endParaRPr lang="en-US" sz="2000" dirty="0">
                        <a:effectLst/>
                      </a:endParaRPr>
                    </a:p>
                    <a:p>
                      <a:pPr marL="342900" marR="0" lvl="0" indent="-342900" algn="just">
                        <a:lnSpc>
                          <a:spcPct val="150000"/>
                        </a:lnSpc>
                        <a:spcBef>
                          <a:spcPts val="0"/>
                        </a:spcBef>
                        <a:spcAft>
                          <a:spcPts val="0"/>
                        </a:spcAft>
                        <a:buFont typeface="Wingdings"/>
                        <a:buChar char=""/>
                      </a:pPr>
                      <a:r>
                        <a:rPr lang="en-US" sz="2400" dirty="0">
                          <a:effectLst/>
                        </a:rPr>
                        <a:t>Protective against sexually transmitted diseases like chlamydia, gonorrhea &amp; HIV </a:t>
                      </a:r>
                      <a:endParaRPr lang="en-US" sz="2000" dirty="0">
                        <a:effectLst/>
                      </a:endParaRPr>
                    </a:p>
                    <a:p>
                      <a:pPr marL="342900" marR="0" lvl="0" indent="-342900" algn="just">
                        <a:lnSpc>
                          <a:spcPct val="150000"/>
                        </a:lnSpc>
                        <a:spcBef>
                          <a:spcPts val="0"/>
                        </a:spcBef>
                        <a:spcAft>
                          <a:spcPts val="0"/>
                        </a:spcAft>
                        <a:buFont typeface="Wingdings"/>
                        <a:buChar char=""/>
                      </a:pPr>
                      <a:r>
                        <a:rPr lang="en-US" sz="2400" dirty="0">
                          <a:effectLst/>
                        </a:rPr>
                        <a:t>Protection against pelvic inflammatory diseases.</a:t>
                      </a:r>
                      <a:endParaRPr lang="en-US" sz="2000" dirty="0">
                        <a:effectLst/>
                      </a:endParaRPr>
                    </a:p>
                    <a:p>
                      <a:pPr marL="342900" marR="0" lvl="0" indent="-342900" algn="just">
                        <a:lnSpc>
                          <a:spcPct val="150000"/>
                        </a:lnSpc>
                        <a:spcBef>
                          <a:spcPts val="0"/>
                        </a:spcBef>
                        <a:spcAft>
                          <a:spcPts val="0"/>
                        </a:spcAft>
                        <a:buFont typeface="Wingdings"/>
                        <a:buChar char=""/>
                      </a:pPr>
                      <a:r>
                        <a:rPr lang="en-US" sz="2400" dirty="0">
                          <a:effectLst/>
                        </a:rPr>
                        <a:t>Suitable for use during lactation, for teenagers &amp; in cases where pills &amp; IUCDs are contraindicated.</a:t>
                      </a:r>
                      <a:endParaRPr lang="en-US" sz="2000" dirty="0">
                        <a:effectLst/>
                      </a:endParaRPr>
                    </a:p>
                    <a:p>
                      <a:pPr marL="342900" marR="0" lvl="0" indent="-342900" algn="just">
                        <a:lnSpc>
                          <a:spcPct val="150000"/>
                        </a:lnSpc>
                        <a:spcBef>
                          <a:spcPts val="0"/>
                        </a:spcBef>
                        <a:spcAft>
                          <a:spcPts val="1000"/>
                        </a:spcAft>
                        <a:buFont typeface="Wingdings"/>
                        <a:buChar char=""/>
                      </a:pPr>
                      <a:r>
                        <a:rPr lang="en-US" sz="2400" dirty="0">
                          <a:effectLst/>
                        </a:rPr>
                        <a:t>Useful where sexual intercourse is infrequent &amp; irregular.</a:t>
                      </a:r>
                      <a:endParaRPr lang="en-US" sz="18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587418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330229899"/>
              </p:ext>
            </p:extLst>
          </p:nvPr>
        </p:nvGraphicFramePr>
        <p:xfrm>
          <a:off x="457200" y="457200"/>
          <a:ext cx="7467600" cy="5540248"/>
        </p:xfrm>
        <a:graphic>
          <a:graphicData uri="http://schemas.openxmlformats.org/drawingml/2006/table">
            <a:tbl>
              <a:tblPr>
                <a:tableStyleId>{5C22544A-7EE6-4342-B048-85BDC9FD1C3A}</a:tableStyleId>
              </a:tblPr>
              <a:tblGrid>
                <a:gridCol w="7467600"/>
              </a:tblGrid>
              <a:tr h="5540248">
                <a:tc>
                  <a:txBody>
                    <a:bodyPr/>
                    <a:lstStyle/>
                    <a:p>
                      <a:pPr marL="228600" marR="0" algn="l">
                        <a:lnSpc>
                          <a:spcPct val="115000"/>
                        </a:lnSpc>
                        <a:spcBef>
                          <a:spcPts val="0"/>
                        </a:spcBef>
                        <a:spcAft>
                          <a:spcPts val="1000"/>
                        </a:spcAft>
                      </a:pPr>
                      <a:r>
                        <a:rPr lang="en-US" sz="2800" b="1" dirty="0">
                          <a:effectLst/>
                        </a:rPr>
                        <a:t>Disadvantages:</a:t>
                      </a:r>
                      <a:endParaRPr lang="en-US" sz="2000" b="1" dirty="0">
                        <a:effectLst/>
                      </a:endParaRPr>
                    </a:p>
                    <a:p>
                      <a:pPr marL="342900" marR="0" lvl="0" indent="-342900" algn="l">
                        <a:lnSpc>
                          <a:spcPct val="150000"/>
                        </a:lnSpc>
                        <a:spcBef>
                          <a:spcPts val="0"/>
                        </a:spcBef>
                        <a:spcAft>
                          <a:spcPts val="0"/>
                        </a:spcAft>
                        <a:buFont typeface="Wingdings"/>
                        <a:buChar char=""/>
                      </a:pPr>
                      <a:r>
                        <a:rPr lang="en-US" sz="3200" dirty="0">
                          <a:effectLst/>
                        </a:rPr>
                        <a:t>May accidentally break or slip off during coitus.</a:t>
                      </a:r>
                      <a:endParaRPr lang="en-US" sz="2800" dirty="0">
                        <a:effectLst/>
                      </a:endParaRPr>
                    </a:p>
                    <a:p>
                      <a:pPr marL="342900" marR="0" lvl="0" indent="-342900" algn="l">
                        <a:lnSpc>
                          <a:spcPct val="150000"/>
                        </a:lnSpc>
                        <a:spcBef>
                          <a:spcPts val="0"/>
                        </a:spcBef>
                        <a:spcAft>
                          <a:spcPts val="0"/>
                        </a:spcAft>
                        <a:buFont typeface="Wingdings"/>
                        <a:buChar char=""/>
                      </a:pPr>
                      <a:r>
                        <a:rPr lang="en-US" sz="3200" dirty="0">
                          <a:effectLst/>
                        </a:rPr>
                        <a:t>Inadequate sexual pleasure</a:t>
                      </a:r>
                      <a:endParaRPr lang="en-US" sz="2800" dirty="0">
                        <a:effectLst/>
                      </a:endParaRPr>
                    </a:p>
                    <a:p>
                      <a:pPr marL="342900" marR="0" lvl="0" indent="-342900" algn="l">
                        <a:lnSpc>
                          <a:spcPct val="150000"/>
                        </a:lnSpc>
                        <a:spcBef>
                          <a:spcPts val="0"/>
                        </a:spcBef>
                        <a:spcAft>
                          <a:spcPts val="0"/>
                        </a:spcAft>
                        <a:buFont typeface="Wingdings"/>
                        <a:buChar char=""/>
                      </a:pPr>
                      <a:r>
                        <a:rPr lang="en-US" sz="3200" dirty="0">
                          <a:effectLst/>
                        </a:rPr>
                        <a:t>Allergic reaction </a:t>
                      </a:r>
                      <a:endParaRPr lang="en-US" sz="2800" dirty="0">
                        <a:effectLst/>
                      </a:endParaRPr>
                    </a:p>
                    <a:p>
                      <a:pPr marL="342900" marR="0" lvl="0" indent="-342900" algn="l">
                        <a:lnSpc>
                          <a:spcPct val="150000"/>
                        </a:lnSpc>
                        <a:spcBef>
                          <a:spcPts val="0"/>
                        </a:spcBef>
                        <a:spcAft>
                          <a:spcPts val="0"/>
                        </a:spcAft>
                        <a:buFont typeface="Wingdings"/>
                        <a:buChar char=""/>
                      </a:pPr>
                      <a:r>
                        <a:rPr lang="en-US" sz="3200" dirty="0">
                          <a:effectLst/>
                        </a:rPr>
                        <a:t>To discard after one coital act</a:t>
                      </a:r>
                      <a:endParaRPr lang="en-US" sz="2800" dirty="0">
                        <a:effectLst/>
                      </a:endParaRPr>
                    </a:p>
                    <a:p>
                      <a:pPr marL="457200" marR="0" algn="l">
                        <a:lnSpc>
                          <a:spcPct val="150000"/>
                        </a:lnSpc>
                        <a:spcBef>
                          <a:spcPts val="0"/>
                        </a:spcBef>
                        <a:spcAft>
                          <a:spcPts val="1000"/>
                        </a:spcAft>
                      </a:pPr>
                      <a:r>
                        <a:rPr lang="en-US" sz="3200" dirty="0">
                          <a:effectLst/>
                        </a:rPr>
                        <a:t>Failure rate – 15%</a:t>
                      </a:r>
                      <a:endParaRPr lang="en-US" sz="28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1977623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81074857"/>
              </p:ext>
            </p:extLst>
          </p:nvPr>
        </p:nvGraphicFramePr>
        <p:xfrm>
          <a:off x="457200" y="417575"/>
          <a:ext cx="8229600" cy="5907024"/>
        </p:xfrm>
        <a:graphic>
          <a:graphicData uri="http://schemas.openxmlformats.org/drawingml/2006/table">
            <a:tbl>
              <a:tblPr>
                <a:tableStyleId>{5C22544A-7EE6-4342-B048-85BDC9FD1C3A}</a:tableStyleId>
              </a:tblPr>
              <a:tblGrid>
                <a:gridCol w="8229600"/>
              </a:tblGrid>
              <a:tr h="5867399">
                <a:tc>
                  <a:txBody>
                    <a:bodyPr/>
                    <a:lstStyle/>
                    <a:p>
                      <a:pPr marL="457200" marR="0" algn="l">
                        <a:lnSpc>
                          <a:spcPct val="115000"/>
                        </a:lnSpc>
                        <a:spcBef>
                          <a:spcPts val="0"/>
                        </a:spcBef>
                        <a:spcAft>
                          <a:spcPts val="0"/>
                        </a:spcAft>
                      </a:pPr>
                      <a:r>
                        <a:rPr lang="en-US" sz="2400" b="1" u="sng" dirty="0">
                          <a:effectLst/>
                        </a:rPr>
                        <a:t>Female condom (</a:t>
                      </a:r>
                      <a:r>
                        <a:rPr lang="en-US" sz="2400" b="1" u="sng" dirty="0" err="1">
                          <a:effectLst/>
                        </a:rPr>
                        <a:t>Femidom</a:t>
                      </a:r>
                      <a:r>
                        <a:rPr lang="en-US" sz="2400" b="1" u="sng" dirty="0">
                          <a:effectLst/>
                        </a:rPr>
                        <a:t>):</a:t>
                      </a:r>
                      <a:endParaRPr lang="en-US" sz="1800" b="1" dirty="0">
                        <a:effectLst/>
                      </a:endParaRPr>
                    </a:p>
                    <a:p>
                      <a:pPr marL="342900" marR="0" lvl="0" indent="-342900" algn="l">
                        <a:lnSpc>
                          <a:spcPct val="150000"/>
                        </a:lnSpc>
                        <a:spcBef>
                          <a:spcPts val="0"/>
                        </a:spcBef>
                        <a:spcAft>
                          <a:spcPts val="0"/>
                        </a:spcAft>
                        <a:buFont typeface="Wingdings"/>
                        <a:buChar char=""/>
                      </a:pPr>
                      <a:r>
                        <a:rPr lang="en-US" sz="2400" b="1" dirty="0">
                          <a:effectLst/>
                        </a:rPr>
                        <a:t>It</a:t>
                      </a:r>
                      <a:r>
                        <a:rPr lang="en-US" sz="2400" dirty="0">
                          <a:effectLst/>
                        </a:rPr>
                        <a:t> is a pouch made of polyurethane which lines the vagina &amp; also the external genitalia.</a:t>
                      </a:r>
                    </a:p>
                    <a:p>
                      <a:pPr marL="342900" marR="0" lvl="0" indent="-342900" algn="l">
                        <a:lnSpc>
                          <a:spcPct val="150000"/>
                        </a:lnSpc>
                        <a:spcBef>
                          <a:spcPts val="0"/>
                        </a:spcBef>
                        <a:spcAft>
                          <a:spcPts val="0"/>
                        </a:spcAft>
                        <a:buFont typeface="Wingdings"/>
                        <a:buChar char=""/>
                      </a:pPr>
                      <a:r>
                        <a:rPr lang="en-US" sz="2400" dirty="0">
                          <a:effectLst/>
                        </a:rPr>
                        <a:t>It is 17cm in length with one flexible polyurethane ring at each end.</a:t>
                      </a:r>
                    </a:p>
                    <a:p>
                      <a:pPr marL="342900" marR="0" lvl="0" indent="-342900" algn="l">
                        <a:lnSpc>
                          <a:spcPct val="150000"/>
                        </a:lnSpc>
                        <a:spcBef>
                          <a:spcPts val="0"/>
                        </a:spcBef>
                        <a:spcAft>
                          <a:spcPts val="0"/>
                        </a:spcAft>
                        <a:buFont typeface="Wingdings"/>
                        <a:buChar char=""/>
                      </a:pPr>
                      <a:r>
                        <a:rPr lang="en-US" sz="2400" dirty="0">
                          <a:effectLst/>
                        </a:rPr>
                        <a:t>Inner ring at the close end is smaller compared to the outer ring.</a:t>
                      </a:r>
                    </a:p>
                    <a:p>
                      <a:pPr marL="342900" marR="0" lvl="0" indent="-342900" algn="l">
                        <a:lnSpc>
                          <a:spcPct val="150000"/>
                        </a:lnSpc>
                        <a:spcBef>
                          <a:spcPts val="0"/>
                        </a:spcBef>
                        <a:spcAft>
                          <a:spcPts val="0"/>
                        </a:spcAft>
                        <a:buFont typeface="Wingdings"/>
                        <a:buChar char=""/>
                      </a:pPr>
                      <a:r>
                        <a:rPr lang="en-US" sz="2400" dirty="0">
                          <a:effectLst/>
                        </a:rPr>
                        <a:t>Inner ring inserted at the apex of the vagina &amp; the outer ring remains outside.</a:t>
                      </a:r>
                    </a:p>
                    <a:p>
                      <a:pPr marL="342900" marR="0" lvl="0" indent="-342900" algn="l">
                        <a:lnSpc>
                          <a:spcPct val="150000"/>
                        </a:lnSpc>
                        <a:spcBef>
                          <a:spcPts val="0"/>
                        </a:spcBef>
                        <a:spcAft>
                          <a:spcPts val="1000"/>
                        </a:spcAft>
                        <a:buFont typeface="Wingdings"/>
                        <a:buChar char=""/>
                      </a:pPr>
                      <a:r>
                        <a:rPr lang="en-US" sz="2400" dirty="0">
                          <a:effectLst/>
                        </a:rPr>
                        <a:t>It gives protection against sexually transmitted disease &amp; pelvic inflammatory disease</a:t>
                      </a:r>
                      <a:r>
                        <a:rPr lang="en-US" sz="2000" dirty="0">
                          <a:effectLst/>
                        </a:rPr>
                        <a:t>.</a:t>
                      </a:r>
                      <a:endParaRPr lang="en-US" sz="18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398575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07155396"/>
              </p:ext>
            </p:extLst>
          </p:nvPr>
        </p:nvGraphicFramePr>
        <p:xfrm>
          <a:off x="457200" y="457200"/>
          <a:ext cx="7467600" cy="2064704"/>
        </p:xfrm>
        <a:graphic>
          <a:graphicData uri="http://schemas.openxmlformats.org/drawingml/2006/table">
            <a:tbl>
              <a:tblPr>
                <a:tableStyleId>{5C22544A-7EE6-4342-B048-85BDC9FD1C3A}</a:tableStyleId>
              </a:tblPr>
              <a:tblGrid>
                <a:gridCol w="7467600"/>
              </a:tblGrid>
              <a:tr h="2064704">
                <a:tc>
                  <a:txBody>
                    <a:bodyPr/>
                    <a:lstStyle/>
                    <a:p>
                      <a:pPr marL="342900" marR="0" lvl="0" indent="-342900" algn="l">
                        <a:lnSpc>
                          <a:spcPct val="115000"/>
                        </a:lnSpc>
                        <a:spcBef>
                          <a:spcPts val="0"/>
                        </a:spcBef>
                        <a:spcAft>
                          <a:spcPts val="0"/>
                        </a:spcAft>
                        <a:buFont typeface="Wingdings"/>
                        <a:buChar char=""/>
                      </a:pPr>
                      <a:r>
                        <a:rPr lang="en-US" sz="2400" dirty="0">
                          <a:effectLst/>
                        </a:rPr>
                        <a:t>It is expensive.</a:t>
                      </a:r>
                    </a:p>
                    <a:p>
                      <a:pPr marL="342900" marR="0" lvl="0" indent="-342900" algn="l">
                        <a:lnSpc>
                          <a:spcPct val="115000"/>
                        </a:lnSpc>
                        <a:spcBef>
                          <a:spcPts val="0"/>
                        </a:spcBef>
                        <a:spcAft>
                          <a:spcPts val="0"/>
                        </a:spcAft>
                        <a:buFont typeface="Wingdings"/>
                        <a:buChar char=""/>
                      </a:pPr>
                      <a:r>
                        <a:rPr lang="en-US" sz="2400" dirty="0">
                          <a:effectLst/>
                        </a:rPr>
                        <a:t>Multiple uses can be made with washing, drying &amp; with lubrication.</a:t>
                      </a:r>
                    </a:p>
                    <a:p>
                      <a:pPr marL="457200" marR="0" algn="l">
                        <a:lnSpc>
                          <a:spcPct val="115000"/>
                        </a:lnSpc>
                        <a:spcBef>
                          <a:spcPts val="0"/>
                        </a:spcBef>
                        <a:spcAft>
                          <a:spcPts val="0"/>
                        </a:spcAft>
                      </a:pPr>
                      <a:r>
                        <a:rPr lang="en-US" sz="2400" dirty="0">
                          <a:effectLst/>
                        </a:rPr>
                        <a:t>Failure rate is about 5-21/HWY</a:t>
                      </a:r>
                      <a:endParaRPr lang="en-US" sz="2400" dirty="0">
                        <a:effectLst/>
                        <a:latin typeface="Calibri"/>
                        <a:ea typeface="Calibri"/>
                        <a:cs typeface="Times New Roman"/>
                      </a:endParaRPr>
                    </a:p>
                  </a:txBody>
                  <a:tcPr marL="114300" marR="114300" marT="0" marB="0"/>
                </a:tc>
              </a:tr>
            </a:tbl>
          </a:graphicData>
        </a:graphic>
      </p:graphicFrame>
      <p:pic>
        <p:nvPicPr>
          <p:cNvPr id="1536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76600"/>
            <a:ext cx="3962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312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19158714"/>
              </p:ext>
            </p:extLst>
          </p:nvPr>
        </p:nvGraphicFramePr>
        <p:xfrm>
          <a:off x="457200" y="457200"/>
          <a:ext cx="7467600" cy="3934460"/>
        </p:xfrm>
        <a:graphic>
          <a:graphicData uri="http://schemas.openxmlformats.org/drawingml/2006/table">
            <a:tbl>
              <a:tblPr>
                <a:tableStyleId>{5C22544A-7EE6-4342-B048-85BDC9FD1C3A}</a:tableStyleId>
              </a:tblPr>
              <a:tblGrid>
                <a:gridCol w="7467600"/>
              </a:tblGrid>
              <a:tr h="2743200">
                <a:tc>
                  <a:txBody>
                    <a:bodyPr/>
                    <a:lstStyle/>
                    <a:p>
                      <a:pPr marL="342900" marR="0" lvl="0" indent="-342900" algn="l">
                        <a:lnSpc>
                          <a:spcPct val="115000"/>
                        </a:lnSpc>
                        <a:spcBef>
                          <a:spcPts val="0"/>
                        </a:spcBef>
                        <a:spcAft>
                          <a:spcPts val="0"/>
                        </a:spcAft>
                        <a:buFont typeface="Wingdings"/>
                        <a:buChar char=""/>
                      </a:pPr>
                      <a:r>
                        <a:rPr lang="en-US" sz="2800" b="1" u="sng" dirty="0">
                          <a:effectLst/>
                        </a:rPr>
                        <a:t>Diaphragm:</a:t>
                      </a:r>
                      <a:endParaRPr lang="en-US" sz="2000" b="1" dirty="0">
                        <a:effectLst/>
                      </a:endParaRPr>
                    </a:p>
                    <a:p>
                      <a:pPr marL="457200" marR="0" algn="l">
                        <a:lnSpc>
                          <a:spcPct val="115000"/>
                        </a:lnSpc>
                        <a:spcBef>
                          <a:spcPts val="0"/>
                        </a:spcBef>
                        <a:spcAft>
                          <a:spcPts val="1000"/>
                        </a:spcAft>
                      </a:pPr>
                      <a:r>
                        <a:rPr lang="en-US" sz="1400" dirty="0">
                          <a:effectLst/>
                        </a:rPr>
                        <a:t> </a:t>
                      </a:r>
                      <a:endParaRPr lang="en-US" sz="1100" dirty="0">
                        <a:effectLst/>
                      </a:endParaRPr>
                    </a:p>
                    <a:p>
                      <a:pPr marL="0" marR="0" algn="l">
                        <a:lnSpc>
                          <a:spcPct val="115000"/>
                        </a:lnSpc>
                        <a:spcBef>
                          <a:spcPts val="0"/>
                        </a:spcBef>
                        <a:spcAft>
                          <a:spcPts val="1000"/>
                        </a:spcAft>
                      </a:pPr>
                      <a:r>
                        <a:rPr lang="en-US" sz="2400" dirty="0">
                          <a:effectLst/>
                        </a:rPr>
                        <a:t>It is intra vaginal device made of rubber with flexible metal or</a:t>
                      </a:r>
                      <a:endParaRPr lang="en-US" sz="2000" dirty="0">
                        <a:effectLst/>
                      </a:endParaRPr>
                    </a:p>
                    <a:p>
                      <a:pPr marL="342900" marR="0" lvl="0" indent="-342900" algn="l">
                        <a:lnSpc>
                          <a:spcPct val="115000"/>
                        </a:lnSpc>
                        <a:spcBef>
                          <a:spcPts val="0"/>
                        </a:spcBef>
                        <a:spcAft>
                          <a:spcPts val="0"/>
                        </a:spcAft>
                        <a:buFont typeface="Wingdings"/>
                        <a:buChar char=""/>
                      </a:pPr>
                      <a:r>
                        <a:rPr lang="en-US" sz="2400" dirty="0">
                          <a:effectLst/>
                        </a:rPr>
                        <a:t>spring ring at the margin.</a:t>
                      </a:r>
                      <a:endParaRPr lang="en-US" sz="2000" dirty="0">
                        <a:effectLst/>
                      </a:endParaRPr>
                    </a:p>
                    <a:p>
                      <a:pPr marL="342900" marR="0" lvl="0" indent="-342900" algn="l">
                        <a:lnSpc>
                          <a:spcPct val="115000"/>
                        </a:lnSpc>
                        <a:spcBef>
                          <a:spcPts val="0"/>
                        </a:spcBef>
                        <a:spcAft>
                          <a:spcPts val="0"/>
                        </a:spcAft>
                        <a:buFont typeface="Wingdings"/>
                        <a:buChar char=""/>
                      </a:pPr>
                      <a:r>
                        <a:rPr lang="en-US" sz="2400" dirty="0">
                          <a:effectLst/>
                        </a:rPr>
                        <a:t>Its diameter varies from 5-10 cm.</a:t>
                      </a:r>
                      <a:endParaRPr lang="en-US" sz="2000" dirty="0">
                        <a:effectLst/>
                      </a:endParaRPr>
                    </a:p>
                    <a:p>
                      <a:pPr marL="342900" marR="0" lvl="0" indent="-342900" algn="l">
                        <a:lnSpc>
                          <a:spcPct val="115000"/>
                        </a:lnSpc>
                        <a:spcBef>
                          <a:spcPts val="0"/>
                        </a:spcBef>
                        <a:spcAft>
                          <a:spcPts val="0"/>
                        </a:spcAft>
                        <a:buFont typeface="Wingdings"/>
                        <a:buChar char=""/>
                      </a:pPr>
                      <a:r>
                        <a:rPr lang="en-US" sz="2400" dirty="0">
                          <a:effectLst/>
                        </a:rPr>
                        <a:t>It is not a popular method.</a:t>
                      </a:r>
                      <a:endParaRPr lang="en-US" sz="2000" dirty="0">
                        <a:effectLst/>
                      </a:endParaRPr>
                    </a:p>
                    <a:p>
                      <a:pPr marL="342900" marR="0" lvl="0" indent="-342900" algn="l">
                        <a:lnSpc>
                          <a:spcPct val="115000"/>
                        </a:lnSpc>
                        <a:spcBef>
                          <a:spcPts val="0"/>
                        </a:spcBef>
                        <a:spcAft>
                          <a:spcPts val="0"/>
                        </a:spcAft>
                        <a:buFont typeface="Wingdings"/>
                        <a:buChar char=""/>
                      </a:pPr>
                      <a:r>
                        <a:rPr lang="en-US" sz="2400" dirty="0">
                          <a:effectLst/>
                        </a:rPr>
                        <a:t>It requires a medical person to measure the size required.</a:t>
                      </a:r>
                      <a:endParaRPr lang="en-US" sz="2000" dirty="0">
                        <a:effectLst/>
                        <a:latin typeface="Calibri"/>
                        <a:ea typeface="Calibri"/>
                        <a:cs typeface="Times New Roman"/>
                      </a:endParaRPr>
                    </a:p>
                  </a:txBody>
                  <a:tcPr marL="114300" marR="114300" marT="0" marB="0"/>
                </a:tc>
              </a:tr>
            </a:tbl>
          </a:graphicData>
        </a:graphic>
      </p:graphicFrame>
      <p:pic>
        <p:nvPicPr>
          <p:cNvPr id="1638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495800"/>
            <a:ext cx="3657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731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8748062"/>
              </p:ext>
            </p:extLst>
          </p:nvPr>
        </p:nvGraphicFramePr>
        <p:xfrm>
          <a:off x="457200" y="381001"/>
          <a:ext cx="8001000" cy="6096000"/>
        </p:xfrm>
        <a:graphic>
          <a:graphicData uri="http://schemas.openxmlformats.org/drawingml/2006/table">
            <a:tbl>
              <a:tblPr>
                <a:tableStyleId>{5C22544A-7EE6-4342-B048-85BDC9FD1C3A}</a:tableStyleId>
              </a:tblPr>
              <a:tblGrid>
                <a:gridCol w="8001000"/>
              </a:tblGrid>
              <a:tr h="6096000">
                <a:tc>
                  <a:txBody>
                    <a:bodyPr/>
                    <a:lstStyle/>
                    <a:p>
                      <a:pPr marL="342900" marR="0" lvl="0" indent="-342900" algn="l">
                        <a:lnSpc>
                          <a:spcPct val="115000"/>
                        </a:lnSpc>
                        <a:spcBef>
                          <a:spcPts val="0"/>
                        </a:spcBef>
                        <a:spcAft>
                          <a:spcPts val="0"/>
                        </a:spcAft>
                        <a:buFont typeface="Wingdings"/>
                        <a:buChar char=""/>
                      </a:pPr>
                      <a:r>
                        <a:rPr lang="en-US" sz="3200" b="1" dirty="0">
                          <a:effectLst/>
                        </a:rPr>
                        <a:t>Instruction for use:</a:t>
                      </a:r>
                      <a:endParaRPr lang="en-US" sz="2400" b="1" dirty="0">
                        <a:effectLst/>
                      </a:endParaRPr>
                    </a:p>
                    <a:p>
                      <a:pPr marL="457200" marR="0" algn="l">
                        <a:lnSpc>
                          <a:spcPct val="115000"/>
                        </a:lnSpc>
                        <a:spcBef>
                          <a:spcPts val="0"/>
                        </a:spcBef>
                        <a:spcAft>
                          <a:spcPts val="0"/>
                        </a:spcAft>
                      </a:pPr>
                      <a:r>
                        <a:rPr lang="en-US" sz="1600" dirty="0">
                          <a:effectLst/>
                        </a:rPr>
                        <a:t> </a:t>
                      </a:r>
                      <a:endParaRPr lang="en-US" sz="1200" dirty="0">
                        <a:effectLst/>
                      </a:endParaRPr>
                    </a:p>
                    <a:p>
                      <a:pPr marL="342900" marR="0" lvl="0" indent="-342900" algn="l">
                        <a:lnSpc>
                          <a:spcPct val="150000"/>
                        </a:lnSpc>
                        <a:spcBef>
                          <a:spcPts val="0"/>
                        </a:spcBef>
                        <a:spcAft>
                          <a:spcPts val="0"/>
                        </a:spcAft>
                        <a:buFont typeface="Wingdings"/>
                        <a:buChar char=""/>
                      </a:pPr>
                      <a:r>
                        <a:rPr lang="en-US" sz="2200" dirty="0">
                          <a:effectLst/>
                        </a:rPr>
                        <a:t>The diaphragm of the right size is selected</a:t>
                      </a:r>
                      <a:r>
                        <a:rPr lang="en-US" sz="2200" dirty="0" smtClean="0">
                          <a:effectLst/>
                        </a:rPr>
                        <a:t>.</a:t>
                      </a:r>
                      <a:endParaRPr lang="en-US" sz="2200" dirty="0">
                        <a:effectLst/>
                      </a:endParaRPr>
                    </a:p>
                    <a:p>
                      <a:pPr marL="342900" marR="0" lvl="0" indent="-342900" algn="l">
                        <a:lnSpc>
                          <a:spcPct val="150000"/>
                        </a:lnSpc>
                        <a:spcBef>
                          <a:spcPts val="0"/>
                        </a:spcBef>
                        <a:spcAft>
                          <a:spcPts val="0"/>
                        </a:spcAft>
                        <a:buFont typeface="Wingdings"/>
                        <a:buChar char=""/>
                      </a:pPr>
                      <a:r>
                        <a:rPr lang="en-US" sz="2200" dirty="0">
                          <a:effectLst/>
                        </a:rPr>
                        <a:t>It is inserted down with some spermicidal jelly within the cap &amp; along the rim.</a:t>
                      </a:r>
                    </a:p>
                    <a:p>
                      <a:pPr marL="342900" marR="0" lvl="0" indent="-342900" algn="l">
                        <a:lnSpc>
                          <a:spcPct val="150000"/>
                        </a:lnSpc>
                        <a:spcBef>
                          <a:spcPts val="0"/>
                        </a:spcBef>
                        <a:spcAft>
                          <a:spcPts val="0"/>
                        </a:spcAft>
                        <a:buFont typeface="Wingdings"/>
                        <a:buChar char=""/>
                      </a:pPr>
                      <a:r>
                        <a:rPr lang="en-US" sz="2200" dirty="0">
                          <a:effectLst/>
                        </a:rPr>
                        <a:t>The diaphragm is pinched between the thumb &amp; index finger &amp; released only after insertion into the vagina.</a:t>
                      </a:r>
                    </a:p>
                    <a:p>
                      <a:pPr marL="342900" marR="0" lvl="0" indent="-342900" algn="l">
                        <a:lnSpc>
                          <a:spcPct val="150000"/>
                        </a:lnSpc>
                        <a:spcBef>
                          <a:spcPts val="0"/>
                        </a:spcBef>
                        <a:spcAft>
                          <a:spcPts val="0"/>
                        </a:spcAft>
                        <a:buFont typeface="Wingdings"/>
                        <a:buChar char=""/>
                      </a:pPr>
                      <a:r>
                        <a:rPr lang="en-US" sz="2200" dirty="0">
                          <a:effectLst/>
                        </a:rPr>
                        <a:t>The devices should be introduced up to three hours before intercourse &amp; kept for at list six hours after last coital act.</a:t>
                      </a:r>
                    </a:p>
                    <a:p>
                      <a:pPr marL="342900" marR="0" lvl="0" indent="-342900" algn="l">
                        <a:lnSpc>
                          <a:spcPct val="150000"/>
                        </a:lnSpc>
                        <a:spcBef>
                          <a:spcPts val="0"/>
                        </a:spcBef>
                        <a:spcAft>
                          <a:spcPts val="1000"/>
                        </a:spcAft>
                        <a:buFont typeface="Wingdings"/>
                        <a:buChar char=""/>
                      </a:pPr>
                      <a:r>
                        <a:rPr lang="en-US" sz="2200" dirty="0">
                          <a:effectLst/>
                        </a:rPr>
                        <a:t>Fitting &amp; accidental displacement during intercourse increase the failure rate.</a:t>
                      </a:r>
                      <a:endParaRPr lang="en-US" sz="22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4118824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4917724"/>
              </p:ext>
            </p:extLst>
          </p:nvPr>
        </p:nvGraphicFramePr>
        <p:xfrm>
          <a:off x="609600" y="533400"/>
          <a:ext cx="7467600" cy="6172200"/>
        </p:xfrm>
        <a:graphic>
          <a:graphicData uri="http://schemas.openxmlformats.org/drawingml/2006/table">
            <a:tbl>
              <a:tblPr>
                <a:tableStyleId>{5C22544A-7EE6-4342-B048-85BDC9FD1C3A}</a:tableStyleId>
              </a:tblPr>
              <a:tblGrid>
                <a:gridCol w="7467600"/>
              </a:tblGrid>
              <a:tr h="6172200">
                <a:tc>
                  <a:txBody>
                    <a:bodyPr/>
                    <a:lstStyle/>
                    <a:p>
                      <a:pPr marL="457200" marR="0" algn="l">
                        <a:lnSpc>
                          <a:spcPct val="115000"/>
                        </a:lnSpc>
                        <a:spcBef>
                          <a:spcPts val="0"/>
                        </a:spcBef>
                        <a:spcAft>
                          <a:spcPts val="0"/>
                        </a:spcAft>
                      </a:pPr>
                      <a:r>
                        <a:rPr lang="en-US" sz="2400" b="1" dirty="0">
                          <a:effectLst/>
                        </a:rPr>
                        <a:t>Advantages:</a:t>
                      </a:r>
                      <a:endParaRPr lang="en-US" sz="1800" b="1" dirty="0">
                        <a:effectLst/>
                      </a:endParaRPr>
                    </a:p>
                    <a:p>
                      <a:pPr marL="342900" marR="0" lvl="0" indent="-342900" algn="l">
                        <a:lnSpc>
                          <a:spcPct val="115000"/>
                        </a:lnSpc>
                        <a:spcBef>
                          <a:spcPts val="0"/>
                        </a:spcBef>
                        <a:spcAft>
                          <a:spcPts val="0"/>
                        </a:spcAft>
                        <a:buFont typeface="Wingdings"/>
                        <a:buChar char=""/>
                      </a:pPr>
                      <a:r>
                        <a:rPr lang="en-US" sz="2400" dirty="0">
                          <a:effectLst/>
                        </a:rPr>
                        <a:t>Inexpensive</a:t>
                      </a:r>
                      <a:endParaRPr lang="en-US" sz="2000" dirty="0">
                        <a:effectLst/>
                      </a:endParaRPr>
                    </a:p>
                    <a:p>
                      <a:pPr marL="342900" marR="0" lvl="0" indent="-342900" algn="l">
                        <a:lnSpc>
                          <a:spcPct val="115000"/>
                        </a:lnSpc>
                        <a:spcBef>
                          <a:spcPts val="0"/>
                        </a:spcBef>
                        <a:spcAft>
                          <a:spcPts val="0"/>
                        </a:spcAft>
                        <a:buFont typeface="Wingdings"/>
                        <a:buChar char=""/>
                      </a:pPr>
                      <a:r>
                        <a:rPr lang="en-US" sz="2400" dirty="0">
                          <a:effectLst/>
                        </a:rPr>
                        <a:t>Can </a:t>
                      </a:r>
                      <a:r>
                        <a:rPr lang="en-US" sz="2400" dirty="0" smtClean="0">
                          <a:effectLst/>
                        </a:rPr>
                        <a:t>use </a:t>
                      </a:r>
                      <a:r>
                        <a:rPr lang="en-US" sz="2400" dirty="0">
                          <a:effectLst/>
                        </a:rPr>
                        <a:t>repeatedly for long time</a:t>
                      </a:r>
                      <a:endParaRPr lang="en-US" sz="2000" dirty="0">
                        <a:effectLst/>
                      </a:endParaRPr>
                    </a:p>
                    <a:p>
                      <a:pPr marL="457200" marR="0" algn="l">
                        <a:lnSpc>
                          <a:spcPct val="115000"/>
                        </a:lnSpc>
                        <a:spcBef>
                          <a:spcPts val="0"/>
                        </a:spcBef>
                        <a:spcAft>
                          <a:spcPts val="0"/>
                        </a:spcAft>
                      </a:pPr>
                      <a:r>
                        <a:rPr lang="en-US" sz="2800" dirty="0">
                          <a:effectLst/>
                        </a:rPr>
                        <a:t> </a:t>
                      </a:r>
                      <a:endParaRPr lang="en-US" sz="2000" dirty="0">
                        <a:effectLst/>
                      </a:endParaRPr>
                    </a:p>
                    <a:p>
                      <a:pPr marL="457200" marR="0" algn="l">
                        <a:lnSpc>
                          <a:spcPct val="115000"/>
                        </a:lnSpc>
                        <a:spcBef>
                          <a:spcPts val="0"/>
                        </a:spcBef>
                        <a:spcAft>
                          <a:spcPts val="0"/>
                        </a:spcAft>
                      </a:pPr>
                      <a:r>
                        <a:rPr lang="en-US" sz="2800" b="1" dirty="0">
                          <a:effectLst/>
                        </a:rPr>
                        <a:t>Disadvantages:</a:t>
                      </a:r>
                      <a:endParaRPr lang="en-US" sz="2000" b="1" dirty="0">
                        <a:effectLst/>
                      </a:endParaRPr>
                    </a:p>
                    <a:p>
                      <a:pPr marL="342900" marR="0" lvl="0" indent="-342900" algn="l">
                        <a:lnSpc>
                          <a:spcPct val="115000"/>
                        </a:lnSpc>
                        <a:spcBef>
                          <a:spcPts val="0"/>
                        </a:spcBef>
                        <a:spcAft>
                          <a:spcPts val="0"/>
                        </a:spcAft>
                        <a:buFont typeface="Wingdings"/>
                        <a:buChar char=""/>
                      </a:pPr>
                      <a:r>
                        <a:rPr lang="en-US" sz="2400" dirty="0">
                          <a:effectLst/>
                        </a:rPr>
                        <a:t>Require help of a physician to measure the size require.</a:t>
                      </a:r>
                      <a:endParaRPr lang="en-US" sz="2000" dirty="0">
                        <a:effectLst/>
                      </a:endParaRPr>
                    </a:p>
                    <a:p>
                      <a:pPr marL="342900" marR="0" lvl="0" indent="-342900" algn="l">
                        <a:lnSpc>
                          <a:spcPct val="115000"/>
                        </a:lnSpc>
                        <a:spcBef>
                          <a:spcPts val="0"/>
                        </a:spcBef>
                        <a:spcAft>
                          <a:spcPts val="0"/>
                        </a:spcAft>
                        <a:buFont typeface="Wingdings"/>
                        <a:buChar char=""/>
                      </a:pPr>
                      <a:r>
                        <a:rPr lang="en-US" sz="2400" dirty="0">
                          <a:effectLst/>
                        </a:rPr>
                        <a:t>Risk of vaginal irritation &amp; urinary tract infection</a:t>
                      </a:r>
                      <a:endParaRPr lang="en-US" sz="2000" dirty="0">
                        <a:effectLst/>
                      </a:endParaRPr>
                    </a:p>
                    <a:p>
                      <a:pPr marL="342900" marR="0" lvl="0" indent="-342900" algn="l">
                        <a:lnSpc>
                          <a:spcPct val="115000"/>
                        </a:lnSpc>
                        <a:spcBef>
                          <a:spcPts val="0"/>
                        </a:spcBef>
                        <a:spcAft>
                          <a:spcPts val="0"/>
                        </a:spcAft>
                        <a:buFont typeface="Wingdings"/>
                        <a:buChar char=""/>
                      </a:pPr>
                      <a:r>
                        <a:rPr lang="en-US" sz="2400" dirty="0">
                          <a:effectLst/>
                        </a:rPr>
                        <a:t>More difficult to use than condom &amp; require high degree of motivation for the user</a:t>
                      </a:r>
                      <a:endParaRPr lang="en-US" sz="2000" dirty="0">
                        <a:effectLst/>
                      </a:endParaRPr>
                    </a:p>
                    <a:p>
                      <a:pPr marL="342900" marR="0" lvl="0" indent="-342900" algn="l">
                        <a:lnSpc>
                          <a:spcPct val="115000"/>
                        </a:lnSpc>
                        <a:spcBef>
                          <a:spcPts val="0"/>
                        </a:spcBef>
                        <a:spcAft>
                          <a:spcPts val="1000"/>
                        </a:spcAft>
                        <a:buFont typeface="Wingdings"/>
                        <a:buChar char=""/>
                      </a:pPr>
                      <a:r>
                        <a:rPr lang="en-US" sz="2400" dirty="0">
                          <a:effectLst/>
                        </a:rPr>
                        <a:t>Not suitable for women with uterine prolapse</a:t>
                      </a:r>
                      <a:endParaRPr lang="en-US" sz="20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2406712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69780927"/>
              </p:ext>
            </p:extLst>
          </p:nvPr>
        </p:nvGraphicFramePr>
        <p:xfrm>
          <a:off x="381000" y="457200"/>
          <a:ext cx="8153400" cy="5287074"/>
        </p:xfrm>
        <a:graphic>
          <a:graphicData uri="http://schemas.openxmlformats.org/drawingml/2006/table">
            <a:tbl>
              <a:tblPr>
                <a:tableStyleId>{5C22544A-7EE6-4342-B048-85BDC9FD1C3A}</a:tableStyleId>
              </a:tblPr>
              <a:tblGrid>
                <a:gridCol w="8153400"/>
              </a:tblGrid>
              <a:tr h="5204460">
                <a:tc>
                  <a:txBody>
                    <a:bodyPr/>
                    <a:lstStyle/>
                    <a:p>
                      <a:pPr marL="342900" marR="0" lvl="0" indent="-342900" algn="l">
                        <a:lnSpc>
                          <a:spcPct val="115000"/>
                        </a:lnSpc>
                        <a:spcBef>
                          <a:spcPts val="0"/>
                        </a:spcBef>
                        <a:spcAft>
                          <a:spcPts val="0"/>
                        </a:spcAft>
                        <a:buFont typeface="Wingdings"/>
                        <a:buNone/>
                      </a:pPr>
                      <a:r>
                        <a:rPr lang="en-US" sz="3200" b="1" u="sng" dirty="0" smtClean="0">
                          <a:effectLst/>
                        </a:rPr>
                        <a:t>Chemicals </a:t>
                      </a:r>
                      <a:r>
                        <a:rPr lang="en-US" sz="3200" b="1" u="sng" dirty="0">
                          <a:effectLst/>
                        </a:rPr>
                        <a:t>or spermicides:</a:t>
                      </a:r>
                      <a:endParaRPr lang="en-US" sz="2400" b="1" dirty="0">
                        <a:effectLst/>
                      </a:endParaRPr>
                    </a:p>
                    <a:p>
                      <a:pPr marL="228600" marR="0" algn="l">
                        <a:lnSpc>
                          <a:spcPct val="115000"/>
                        </a:lnSpc>
                        <a:spcBef>
                          <a:spcPts val="0"/>
                        </a:spcBef>
                        <a:spcAft>
                          <a:spcPts val="0"/>
                        </a:spcAft>
                      </a:pPr>
                      <a:r>
                        <a:rPr lang="en-US" sz="1800" u="none" strike="noStrike" dirty="0">
                          <a:effectLst/>
                        </a:rPr>
                        <a:t> </a:t>
                      </a:r>
                      <a:endParaRPr lang="en-US" sz="1400" dirty="0">
                        <a:effectLst/>
                      </a:endParaRPr>
                    </a:p>
                    <a:p>
                      <a:pPr marL="342900" marR="0" lvl="0" indent="-342900" algn="l">
                        <a:lnSpc>
                          <a:spcPct val="150000"/>
                        </a:lnSpc>
                        <a:spcBef>
                          <a:spcPts val="0"/>
                        </a:spcBef>
                        <a:spcAft>
                          <a:spcPts val="0"/>
                        </a:spcAft>
                        <a:buFont typeface="Wingdings"/>
                        <a:buChar char=""/>
                      </a:pPr>
                      <a:r>
                        <a:rPr lang="en-US" sz="2800" dirty="0">
                          <a:effectLst/>
                        </a:rPr>
                        <a:t>Severe spermicidal agents are available in the market in the form of cream, jelly or foam tablet.</a:t>
                      </a:r>
                      <a:endParaRPr lang="en-US" sz="2400" dirty="0">
                        <a:effectLst/>
                      </a:endParaRPr>
                    </a:p>
                    <a:p>
                      <a:pPr marL="342900" marR="0" lvl="0" indent="-342900" algn="l">
                        <a:lnSpc>
                          <a:spcPct val="150000"/>
                        </a:lnSpc>
                        <a:spcBef>
                          <a:spcPts val="0"/>
                        </a:spcBef>
                        <a:spcAft>
                          <a:spcPts val="1000"/>
                        </a:spcAft>
                        <a:buFont typeface="Wingdings"/>
                        <a:buChar char=""/>
                      </a:pPr>
                      <a:r>
                        <a:rPr lang="en-US" sz="2800" dirty="0">
                          <a:effectLst/>
                        </a:rPr>
                        <a:t>These agents mostly cause sperm immobilization when they come in the contact &amp; to some extent prevent sperm penetration through the cervical canal.</a:t>
                      </a:r>
                      <a:endParaRPr lang="en-US" sz="24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2396390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35634202"/>
              </p:ext>
            </p:extLst>
          </p:nvPr>
        </p:nvGraphicFramePr>
        <p:xfrm>
          <a:off x="457200" y="381000"/>
          <a:ext cx="7467600" cy="3957574"/>
        </p:xfrm>
        <a:graphic>
          <a:graphicData uri="http://schemas.openxmlformats.org/drawingml/2006/table">
            <a:tbl>
              <a:tblPr>
                <a:tableStyleId>{5C22544A-7EE6-4342-B048-85BDC9FD1C3A}</a:tableStyleId>
              </a:tblPr>
              <a:tblGrid>
                <a:gridCol w="7467600"/>
              </a:tblGrid>
              <a:tr h="3957574">
                <a:tc>
                  <a:txBody>
                    <a:bodyPr/>
                    <a:lstStyle/>
                    <a:p>
                      <a:pPr marL="342900" marR="0" lvl="0" indent="-342900" algn="l">
                        <a:lnSpc>
                          <a:spcPct val="150000"/>
                        </a:lnSpc>
                        <a:spcBef>
                          <a:spcPts val="0"/>
                        </a:spcBef>
                        <a:spcAft>
                          <a:spcPts val="0"/>
                        </a:spcAft>
                        <a:buFont typeface="Wingdings"/>
                        <a:buChar char=""/>
                      </a:pPr>
                      <a:r>
                        <a:rPr lang="en-US" sz="2800" dirty="0">
                          <a:effectLst/>
                        </a:rPr>
                        <a:t>The cream or jelly is introduced high in the vagina with plastic applicators at least 15 min before sexual intercourse.</a:t>
                      </a:r>
                      <a:endParaRPr lang="en-US" sz="2400" dirty="0">
                        <a:effectLst/>
                      </a:endParaRPr>
                    </a:p>
                    <a:p>
                      <a:pPr marL="342900" marR="0" lvl="0" indent="-342900" algn="l">
                        <a:lnSpc>
                          <a:spcPct val="150000"/>
                        </a:lnSpc>
                        <a:spcBef>
                          <a:spcPts val="0"/>
                        </a:spcBef>
                        <a:spcAft>
                          <a:spcPts val="1000"/>
                        </a:spcAft>
                        <a:buFont typeface="Wingdings"/>
                        <a:buChar char=""/>
                      </a:pPr>
                      <a:r>
                        <a:rPr lang="en-US" sz="2800" dirty="0">
                          <a:effectLst/>
                        </a:rPr>
                        <a:t>Foam tablets are to be introduced high in the vagina at least 5 min prior to intercourse.</a:t>
                      </a:r>
                      <a:endParaRPr lang="en-US" sz="2400" dirty="0">
                        <a:effectLst/>
                        <a:latin typeface="Calibri"/>
                        <a:ea typeface="Calibri"/>
                        <a:cs typeface="Times New Roman"/>
                      </a:endParaRPr>
                    </a:p>
                  </a:txBody>
                  <a:tcPr marL="114300" marR="114300" marT="0" marB="0"/>
                </a:tc>
              </a:tr>
            </a:tbl>
          </a:graphicData>
        </a:graphic>
      </p:graphicFrame>
      <p:pic>
        <p:nvPicPr>
          <p:cNvPr id="4" name="Picture 3"/>
          <p:cNvPicPr/>
          <p:nvPr/>
        </p:nvPicPr>
        <p:blipFill>
          <a:blip r:embed="rId2"/>
          <a:stretch>
            <a:fillRect/>
          </a:stretch>
        </p:blipFill>
        <p:spPr>
          <a:xfrm>
            <a:off x="4876800" y="3643745"/>
            <a:ext cx="3823970" cy="304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90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6511938"/>
              </p:ext>
            </p:extLst>
          </p:nvPr>
        </p:nvGraphicFramePr>
        <p:xfrm>
          <a:off x="457200" y="152401"/>
          <a:ext cx="8153400" cy="6629399"/>
        </p:xfrm>
        <a:graphic>
          <a:graphicData uri="http://schemas.openxmlformats.org/drawingml/2006/table">
            <a:tbl>
              <a:tblPr>
                <a:tableStyleId>{5C22544A-7EE6-4342-B048-85BDC9FD1C3A}</a:tableStyleId>
              </a:tblPr>
              <a:tblGrid>
                <a:gridCol w="8153400"/>
              </a:tblGrid>
              <a:tr h="6629399">
                <a:tc>
                  <a:txBody>
                    <a:bodyPr/>
                    <a:lstStyle/>
                    <a:p>
                      <a:pPr marL="457200" marR="0" algn="l">
                        <a:lnSpc>
                          <a:spcPct val="115000"/>
                        </a:lnSpc>
                        <a:spcBef>
                          <a:spcPts val="0"/>
                        </a:spcBef>
                        <a:spcAft>
                          <a:spcPts val="0"/>
                        </a:spcAft>
                      </a:pPr>
                      <a:r>
                        <a:rPr lang="en-US" sz="2400" b="1" u="sng" dirty="0" smtClean="0">
                          <a:effectLst/>
                          <a:latin typeface="Times New Roman" pitchFamily="18" charset="0"/>
                          <a:cs typeface="Times New Roman" pitchFamily="18" charset="0"/>
                        </a:rPr>
                        <a:t>3. INTRA UTERINE CONTRACEPTIVE DEVICES:</a:t>
                      </a:r>
                    </a:p>
                    <a:p>
                      <a:pPr marL="457200" marR="0" algn="l">
                        <a:lnSpc>
                          <a:spcPct val="115000"/>
                        </a:lnSpc>
                        <a:spcBef>
                          <a:spcPts val="0"/>
                        </a:spcBef>
                        <a:spcAft>
                          <a:spcPts val="0"/>
                        </a:spcAft>
                      </a:pPr>
                      <a:endParaRPr lang="en-US" sz="1800" b="1" dirty="0" smtClean="0">
                        <a:effectLst/>
                        <a:latin typeface="Times New Roman" pitchFamily="18" charset="0"/>
                        <a:cs typeface="Times New Roman" pitchFamily="18" charset="0"/>
                      </a:endParaRPr>
                    </a:p>
                    <a:p>
                      <a:pPr marL="342900" marR="0" lvl="0" indent="-342900" algn="l">
                        <a:lnSpc>
                          <a:spcPct val="150000"/>
                        </a:lnSpc>
                        <a:spcBef>
                          <a:spcPts val="0"/>
                        </a:spcBef>
                        <a:spcAft>
                          <a:spcPts val="0"/>
                        </a:spcAft>
                        <a:buFont typeface="Wingdings"/>
                        <a:buChar char=""/>
                      </a:pPr>
                      <a:r>
                        <a:rPr lang="en-US" sz="2000" dirty="0" smtClean="0">
                          <a:effectLst/>
                        </a:rPr>
                        <a:t>The </a:t>
                      </a:r>
                      <a:r>
                        <a:rPr lang="en-US" sz="2000" dirty="0">
                          <a:effectLst/>
                        </a:rPr>
                        <a:t>intrauterine device have been used throughout the world.</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Intrauterine devices often referred to, as IUDs are small plastic or metal forms to which a ‘tail’ of nylon thread is usually attached</a:t>
                      </a:r>
                      <a:r>
                        <a:rPr lang="en-US" sz="2000" dirty="0" smtClean="0">
                          <a:effectLst/>
                        </a:rPr>
                        <a:t>.</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  </a:t>
                      </a:r>
                      <a:r>
                        <a:rPr lang="en-US" sz="2000" b="1" dirty="0">
                          <a:solidFill>
                            <a:srgbClr val="00B050"/>
                          </a:solidFill>
                          <a:effectLst/>
                        </a:rPr>
                        <a:t>Types of IUD:</a:t>
                      </a:r>
                      <a:endParaRPr lang="en-US" sz="1800" b="1" dirty="0">
                        <a:solidFill>
                          <a:srgbClr val="00B050"/>
                        </a:solidFill>
                        <a:effectLst/>
                      </a:endParaRPr>
                    </a:p>
                    <a:p>
                      <a:pPr marL="342900" marR="0" lvl="0" indent="-342900" algn="l">
                        <a:lnSpc>
                          <a:spcPct val="150000"/>
                        </a:lnSpc>
                        <a:spcBef>
                          <a:spcPts val="0"/>
                        </a:spcBef>
                        <a:spcAft>
                          <a:spcPts val="0"/>
                        </a:spcAft>
                        <a:buFont typeface="Wingdings"/>
                        <a:buChar char=""/>
                      </a:pPr>
                      <a:r>
                        <a:rPr lang="en-US" sz="2000" dirty="0">
                          <a:effectLst/>
                        </a:rPr>
                        <a:t>There are two basic types of IUD, non-medicated &amp; medicated.</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Both are usually made of polyethylene or other polymers; in addition, the medicated or bioactive IUD, release either metal ions (copper) or hormones (progesterone).</a:t>
                      </a:r>
                      <a:endParaRPr lang="en-US" sz="1800" dirty="0">
                        <a:effectLst/>
                      </a:endParaRPr>
                    </a:p>
                    <a:p>
                      <a:pPr marL="342900" marR="0" lvl="0" indent="-342900" algn="l">
                        <a:lnSpc>
                          <a:spcPct val="150000"/>
                        </a:lnSpc>
                        <a:spcBef>
                          <a:spcPts val="0"/>
                        </a:spcBef>
                        <a:spcAft>
                          <a:spcPts val="1000"/>
                        </a:spcAft>
                        <a:buFont typeface="Wingdings"/>
                        <a:buChar char=""/>
                      </a:pPr>
                      <a:r>
                        <a:rPr lang="en-US" sz="2000" dirty="0">
                          <a:effectLst/>
                        </a:rPr>
                        <a:t>The non-medicated IUDs are often referred to as first generation IUDs.</a:t>
                      </a:r>
                      <a:endParaRPr lang="en-US" sz="18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262150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26836080"/>
              </p:ext>
            </p:extLst>
          </p:nvPr>
        </p:nvGraphicFramePr>
        <p:xfrm>
          <a:off x="685800" y="1371600"/>
          <a:ext cx="7391400" cy="5120640"/>
        </p:xfrm>
        <a:graphic>
          <a:graphicData uri="http://schemas.openxmlformats.org/drawingml/2006/table">
            <a:tbl>
              <a:tblPr>
                <a:tableStyleId>{5C22544A-7EE6-4342-B048-85BDC9FD1C3A}</a:tableStyleId>
              </a:tblPr>
              <a:tblGrid>
                <a:gridCol w="7391400"/>
              </a:tblGrid>
              <a:tr h="4193032">
                <a:tc>
                  <a:txBody>
                    <a:bodyPr/>
                    <a:lstStyle/>
                    <a:p>
                      <a:pPr marL="228600" marR="0" algn="just">
                        <a:lnSpc>
                          <a:spcPct val="150000"/>
                        </a:lnSpc>
                        <a:spcBef>
                          <a:spcPts val="0"/>
                        </a:spcBef>
                        <a:spcAft>
                          <a:spcPts val="0"/>
                        </a:spcAft>
                      </a:pPr>
                      <a:r>
                        <a:rPr lang="en-US" sz="2800" dirty="0">
                          <a:effectLst/>
                          <a:latin typeface="Times New Roman" pitchFamily="18" charset="0"/>
                          <a:cs typeface="Times New Roman" pitchFamily="18" charset="0"/>
                        </a:rPr>
                        <a:t>According WHO (1971) ,</a:t>
                      </a:r>
                    </a:p>
                    <a:p>
                      <a:pPr marL="228600" marR="0" algn="just">
                        <a:lnSpc>
                          <a:spcPct val="150000"/>
                        </a:lnSpc>
                        <a:spcBef>
                          <a:spcPts val="0"/>
                        </a:spcBef>
                        <a:spcAft>
                          <a:spcPts val="1000"/>
                        </a:spcAft>
                      </a:pPr>
                      <a:r>
                        <a:rPr lang="en-US" sz="2800" dirty="0">
                          <a:effectLst/>
                          <a:latin typeface="Times New Roman" pitchFamily="18" charset="0"/>
                          <a:cs typeface="Times New Roman" pitchFamily="18" charset="0"/>
                        </a:rPr>
                        <a:t>               “Family planning as a way of thinking &amp; living that is adopted voluntarily, upon the basis of knowledge, attitude &amp; responsible decisions by individuals &amp; couples, in order to promote the health &amp; welfare of the family group &amp; thus contribute effectively to the social development of the country.”</a:t>
                      </a:r>
                      <a:endParaRPr lang="en-US" sz="2800" dirty="0">
                        <a:effectLst/>
                        <a:latin typeface="Times New Roman" pitchFamily="18" charset="0"/>
                        <a:ea typeface="Calibri"/>
                        <a:cs typeface="Times New Roman" pitchFamily="18" charset="0"/>
                      </a:endParaRPr>
                    </a:p>
                  </a:txBody>
                  <a:tcPr marL="114300" marR="11430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52586875"/>
              </p:ext>
            </p:extLst>
          </p:nvPr>
        </p:nvGraphicFramePr>
        <p:xfrm>
          <a:off x="381000" y="457201"/>
          <a:ext cx="8077200" cy="838199"/>
        </p:xfrm>
        <a:graphic>
          <a:graphicData uri="http://schemas.openxmlformats.org/drawingml/2006/table">
            <a:tbl>
              <a:tblPr>
                <a:tableStyleId>{5C22544A-7EE6-4342-B048-85BDC9FD1C3A}</a:tableStyleId>
              </a:tblPr>
              <a:tblGrid>
                <a:gridCol w="8077200"/>
              </a:tblGrid>
              <a:tr h="838199">
                <a:tc>
                  <a:txBody>
                    <a:bodyPr/>
                    <a:lstStyle/>
                    <a:p>
                      <a:pPr marL="0" marR="0" algn="l">
                        <a:lnSpc>
                          <a:spcPct val="115000"/>
                        </a:lnSpc>
                        <a:spcBef>
                          <a:spcPts val="0"/>
                        </a:spcBef>
                        <a:spcAft>
                          <a:spcPts val="1000"/>
                        </a:spcAft>
                      </a:pPr>
                      <a:r>
                        <a:rPr lang="en-US" sz="1400" b="1" u="none" dirty="0" smtClean="0">
                          <a:effectLst/>
                        </a:rPr>
                        <a:t> </a:t>
                      </a:r>
                      <a:r>
                        <a:rPr lang="en-US" sz="2800" b="1" u="none" dirty="0" smtClean="0">
                          <a:solidFill>
                            <a:schemeClr val="accent6">
                              <a:lumMod val="50000"/>
                            </a:schemeClr>
                          </a:solidFill>
                          <a:effectLst/>
                        </a:rPr>
                        <a:t>DEFINITION OF FAMILY PLANNING:</a:t>
                      </a:r>
                      <a:endParaRPr lang="en-US" sz="2800" b="1" u="none" dirty="0">
                        <a:solidFill>
                          <a:schemeClr val="accent6">
                            <a:lumMod val="50000"/>
                          </a:schemeClr>
                        </a:solidFill>
                        <a:effectLst/>
                        <a:latin typeface="Calibri"/>
                        <a:ea typeface="Calibri"/>
                        <a:cs typeface="Times New Roman"/>
                      </a:endParaRPr>
                    </a:p>
                  </a:txBody>
                  <a:tcPr marL="114300" marR="114300" marT="0" marB="0">
                    <a:solidFill>
                      <a:schemeClr val="bg2"/>
                    </a:solidFill>
                  </a:tcPr>
                </a:tc>
              </a:tr>
            </a:tbl>
          </a:graphicData>
        </a:graphic>
      </p:graphicFrame>
    </p:spTree>
    <p:extLst>
      <p:ext uri="{BB962C8B-B14F-4D97-AF65-F5344CB8AC3E}">
        <p14:creationId xmlns:p14="http://schemas.microsoft.com/office/powerpoint/2010/main" val="1554346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20414282"/>
              </p:ext>
            </p:extLst>
          </p:nvPr>
        </p:nvGraphicFramePr>
        <p:xfrm>
          <a:off x="457200" y="228599"/>
          <a:ext cx="8001000" cy="6400800"/>
        </p:xfrm>
        <a:graphic>
          <a:graphicData uri="http://schemas.openxmlformats.org/drawingml/2006/table">
            <a:tbl>
              <a:tblPr>
                <a:tableStyleId>{5C22544A-7EE6-4342-B048-85BDC9FD1C3A}</a:tableStyleId>
              </a:tblPr>
              <a:tblGrid>
                <a:gridCol w="8001000"/>
              </a:tblGrid>
              <a:tr h="6400800">
                <a:tc>
                  <a:txBody>
                    <a:bodyPr/>
                    <a:lstStyle/>
                    <a:p>
                      <a:pPr marL="0" marR="0" algn="l">
                        <a:lnSpc>
                          <a:spcPct val="115000"/>
                        </a:lnSpc>
                        <a:spcBef>
                          <a:spcPts val="0"/>
                        </a:spcBef>
                        <a:spcAft>
                          <a:spcPts val="1000"/>
                        </a:spcAft>
                      </a:pPr>
                      <a:r>
                        <a:rPr lang="en-US" sz="2800" b="1" dirty="0">
                          <a:effectLst/>
                          <a:latin typeface="Times New Roman"/>
                          <a:ea typeface="Calibri"/>
                          <a:cs typeface="Times New Roman"/>
                        </a:rPr>
                        <a:t>First generation IUDs:</a:t>
                      </a:r>
                      <a:endParaRPr lang="en-US" sz="2000" dirty="0">
                        <a:effectLst/>
                        <a:latin typeface="Calibri"/>
                        <a:ea typeface="Calibri"/>
                        <a:cs typeface="Times New Roman"/>
                      </a:endParaRPr>
                    </a:p>
                    <a:p>
                      <a:pPr marL="342900" marR="0" lvl="0" indent="-342900" algn="l">
                        <a:lnSpc>
                          <a:spcPct val="115000"/>
                        </a:lnSpc>
                        <a:spcBef>
                          <a:spcPts val="0"/>
                        </a:spcBef>
                        <a:spcAft>
                          <a:spcPts val="1000"/>
                        </a:spcAft>
                        <a:buFont typeface="Wingdings"/>
                        <a:buChar char=""/>
                      </a:pPr>
                      <a:r>
                        <a:rPr lang="en-US" sz="1800" b="1" dirty="0">
                          <a:effectLst/>
                          <a:latin typeface="Times New Roman"/>
                          <a:ea typeface="Calibri"/>
                          <a:cs typeface="Times New Roman"/>
                        </a:rPr>
                        <a:t>It include Lipper loop, Margulies spiral, and </a:t>
                      </a:r>
                      <a:r>
                        <a:rPr lang="en-US" sz="1800" b="1" dirty="0" smtClean="0">
                          <a:effectLst/>
                          <a:latin typeface="Times New Roman"/>
                          <a:ea typeface="Calibri"/>
                          <a:cs typeface="Times New Roman"/>
                        </a:rPr>
                        <a:t>Safe-T-coil.</a:t>
                      </a:r>
                    </a:p>
                    <a:p>
                      <a:pPr marL="0" marR="0" lvl="0" indent="0" algn="l">
                        <a:lnSpc>
                          <a:spcPct val="115000"/>
                        </a:lnSpc>
                        <a:spcBef>
                          <a:spcPts val="0"/>
                        </a:spcBef>
                        <a:spcAft>
                          <a:spcPts val="1000"/>
                        </a:spcAft>
                        <a:buFont typeface="Wingdings"/>
                        <a:buNone/>
                      </a:pPr>
                      <a:endParaRPr lang="en-US" sz="1100" b="1" dirty="0">
                        <a:effectLst/>
                        <a:latin typeface="Calibri"/>
                        <a:ea typeface="Calibri"/>
                        <a:cs typeface="Times New Roman"/>
                      </a:endParaRPr>
                    </a:p>
                  </a:txBody>
                  <a:tcPr marL="114300" marR="114300" marT="0" marB="0"/>
                </a:tc>
              </a:tr>
            </a:tbl>
          </a:graphicData>
        </a:graphic>
      </p:graphicFrame>
      <p:pic>
        <p:nvPicPr>
          <p:cNvPr id="5" name="Picture 4"/>
          <p:cNvPicPr/>
          <p:nvPr/>
        </p:nvPicPr>
        <p:blipFill>
          <a:blip r:embed="rId2"/>
          <a:stretch>
            <a:fillRect/>
          </a:stretch>
        </p:blipFill>
        <p:spPr>
          <a:xfrm>
            <a:off x="2590800" y="2895600"/>
            <a:ext cx="4648199" cy="3429000"/>
          </a:xfrm>
          <a:prstGeom prst="rect">
            <a:avLst/>
          </a:prstGeom>
        </p:spPr>
      </p:pic>
    </p:spTree>
    <p:extLst>
      <p:ext uri="{BB962C8B-B14F-4D97-AF65-F5344CB8AC3E}">
        <p14:creationId xmlns:p14="http://schemas.microsoft.com/office/powerpoint/2010/main" val="1230070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37578932"/>
              </p:ext>
            </p:extLst>
          </p:nvPr>
        </p:nvGraphicFramePr>
        <p:xfrm>
          <a:off x="457200" y="76201"/>
          <a:ext cx="8229600" cy="6705599"/>
        </p:xfrm>
        <a:graphic>
          <a:graphicData uri="http://schemas.openxmlformats.org/drawingml/2006/table">
            <a:tbl>
              <a:tblPr>
                <a:tableStyleId>{5C22544A-7EE6-4342-B048-85BDC9FD1C3A}</a:tableStyleId>
              </a:tblPr>
              <a:tblGrid>
                <a:gridCol w="8229600"/>
              </a:tblGrid>
              <a:tr h="6705599">
                <a:tc>
                  <a:txBody>
                    <a:bodyPr/>
                    <a:lstStyle/>
                    <a:p>
                      <a:pPr marL="0" marR="0" lvl="0" indent="0" algn="l">
                        <a:lnSpc>
                          <a:spcPct val="115000"/>
                        </a:lnSpc>
                        <a:spcBef>
                          <a:spcPts val="0"/>
                        </a:spcBef>
                        <a:spcAft>
                          <a:spcPts val="0"/>
                        </a:spcAft>
                        <a:buFont typeface="+mj-lt"/>
                        <a:buNone/>
                      </a:pPr>
                      <a:endParaRPr lang="en-US" sz="2400" b="1" dirty="0" smtClean="0">
                        <a:effectLst/>
                      </a:endParaRPr>
                    </a:p>
                    <a:p>
                      <a:pPr marL="0" marR="0" lvl="0" indent="0" algn="l">
                        <a:lnSpc>
                          <a:spcPct val="115000"/>
                        </a:lnSpc>
                        <a:spcBef>
                          <a:spcPts val="0"/>
                        </a:spcBef>
                        <a:spcAft>
                          <a:spcPts val="0"/>
                        </a:spcAft>
                        <a:buFont typeface="+mj-lt"/>
                        <a:buNone/>
                      </a:pPr>
                      <a:r>
                        <a:rPr lang="en-US" sz="2400" b="1" dirty="0" smtClean="0">
                          <a:effectLst/>
                        </a:rPr>
                        <a:t>Second </a:t>
                      </a:r>
                      <a:r>
                        <a:rPr lang="en-US" sz="2400" b="1" dirty="0">
                          <a:effectLst/>
                        </a:rPr>
                        <a:t>generation IUDs:</a:t>
                      </a:r>
                      <a:endParaRPr lang="en-US" sz="2000" b="1" dirty="0">
                        <a:effectLst/>
                      </a:endParaRPr>
                    </a:p>
                    <a:p>
                      <a:pPr marL="342900" marR="0" lvl="0" indent="-342900" algn="l">
                        <a:lnSpc>
                          <a:spcPct val="150000"/>
                        </a:lnSpc>
                        <a:spcBef>
                          <a:spcPts val="0"/>
                        </a:spcBef>
                        <a:spcAft>
                          <a:spcPts val="0"/>
                        </a:spcAft>
                        <a:buFont typeface="Wingdings"/>
                        <a:buChar char=""/>
                      </a:pPr>
                      <a:r>
                        <a:rPr lang="en-US" sz="2000" dirty="0">
                          <a:effectLst/>
                        </a:rPr>
                        <a:t>It were introduced in the 1970s.</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It was found that metabolic copper had strong antifertility effect.</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A number of copper bearing devices are now available.</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Earlier devices:</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a:effectLst/>
                        </a:rPr>
                        <a:t>Copper-7</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a:effectLst/>
                        </a:rPr>
                        <a:t>Copper T-200</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Newer devices:</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a:effectLst/>
                        </a:rPr>
                        <a:t>Variants of the T devices</a:t>
                      </a:r>
                      <a:endParaRPr lang="en-US" sz="1800" dirty="0">
                        <a:effectLst/>
                      </a:endParaRPr>
                    </a:p>
                    <a:p>
                      <a:pPr marL="342900" marR="0" lvl="0" indent="-342900" algn="l">
                        <a:lnSpc>
                          <a:spcPct val="150000"/>
                        </a:lnSpc>
                        <a:spcBef>
                          <a:spcPts val="0"/>
                        </a:spcBef>
                        <a:spcAft>
                          <a:spcPts val="0"/>
                        </a:spcAft>
                        <a:buFont typeface="+mj-lt"/>
                        <a:buAutoNum type="arabicPeriod"/>
                      </a:pPr>
                      <a:r>
                        <a:rPr lang="en-US" sz="2000" dirty="0">
                          <a:effectLst/>
                        </a:rPr>
                        <a:t>Cu T-220 C</a:t>
                      </a:r>
                      <a:endParaRPr lang="en-US" sz="1800" dirty="0">
                        <a:effectLst/>
                      </a:endParaRPr>
                    </a:p>
                    <a:p>
                      <a:pPr marL="342900" marR="0" lvl="0" indent="-342900" algn="l">
                        <a:lnSpc>
                          <a:spcPct val="150000"/>
                        </a:lnSpc>
                        <a:spcBef>
                          <a:spcPts val="0"/>
                        </a:spcBef>
                        <a:spcAft>
                          <a:spcPts val="1000"/>
                        </a:spcAft>
                        <a:buFont typeface="+mj-lt"/>
                        <a:buAutoNum type="arabicPeriod"/>
                      </a:pPr>
                      <a:r>
                        <a:rPr lang="en-US" sz="2000" dirty="0">
                          <a:effectLst/>
                        </a:rPr>
                        <a:t>Cu T-380 A or Ag</a:t>
                      </a:r>
                      <a:endParaRPr lang="en-US" sz="1800" dirty="0">
                        <a:effectLst/>
                        <a:latin typeface="Calibri"/>
                        <a:ea typeface="Calibri"/>
                        <a:cs typeface="Times New Roman"/>
                      </a:endParaRPr>
                    </a:p>
                  </a:txBody>
                  <a:tcPr marL="114300" marR="114300" marT="0" marB="0"/>
                </a:tc>
              </a:tr>
            </a:tbl>
          </a:graphicData>
        </a:graphic>
      </p:graphicFrame>
      <p:pic>
        <p:nvPicPr>
          <p:cNvPr id="5" name="Picture 4"/>
          <p:cNvPicPr/>
          <p:nvPr/>
        </p:nvPicPr>
        <p:blipFill>
          <a:blip r:embed="rId2"/>
          <a:stretch>
            <a:fillRect/>
          </a:stretch>
        </p:blipFill>
        <p:spPr>
          <a:xfrm>
            <a:off x="4191000" y="2895600"/>
            <a:ext cx="3886200" cy="3276599"/>
          </a:xfrm>
          <a:prstGeom prst="rect">
            <a:avLst/>
          </a:prstGeom>
        </p:spPr>
      </p:pic>
    </p:spTree>
    <p:extLst>
      <p:ext uri="{BB962C8B-B14F-4D97-AF65-F5344CB8AC3E}">
        <p14:creationId xmlns:p14="http://schemas.microsoft.com/office/powerpoint/2010/main" val="1716095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59317968"/>
              </p:ext>
            </p:extLst>
          </p:nvPr>
        </p:nvGraphicFramePr>
        <p:xfrm>
          <a:off x="457200" y="304800"/>
          <a:ext cx="8153400" cy="6400800"/>
        </p:xfrm>
        <a:graphic>
          <a:graphicData uri="http://schemas.openxmlformats.org/drawingml/2006/table">
            <a:tbl>
              <a:tblPr>
                <a:tableStyleId>{5C22544A-7EE6-4342-B048-85BDC9FD1C3A}</a:tableStyleId>
              </a:tblPr>
              <a:tblGrid>
                <a:gridCol w="8153400"/>
              </a:tblGrid>
              <a:tr h="6400800">
                <a:tc>
                  <a:txBody>
                    <a:bodyPr/>
                    <a:lstStyle/>
                    <a:p>
                      <a:pPr marL="0" marR="0" lvl="0" indent="0" algn="l">
                        <a:lnSpc>
                          <a:spcPct val="115000"/>
                        </a:lnSpc>
                        <a:spcBef>
                          <a:spcPts val="0"/>
                        </a:spcBef>
                        <a:spcAft>
                          <a:spcPts val="0"/>
                        </a:spcAft>
                        <a:buFont typeface="Courier New"/>
                        <a:buNone/>
                      </a:pPr>
                      <a:endParaRPr lang="en-US" sz="2400" b="1" dirty="0" smtClean="0">
                        <a:effectLst/>
                      </a:endParaRPr>
                    </a:p>
                    <a:p>
                      <a:pPr marL="0" marR="0" lvl="0" indent="0" algn="l">
                        <a:lnSpc>
                          <a:spcPct val="115000"/>
                        </a:lnSpc>
                        <a:spcBef>
                          <a:spcPts val="0"/>
                        </a:spcBef>
                        <a:spcAft>
                          <a:spcPts val="0"/>
                        </a:spcAft>
                        <a:buFont typeface="Courier New"/>
                        <a:buNone/>
                      </a:pPr>
                      <a:r>
                        <a:rPr lang="en-US" sz="2400" b="1" dirty="0" smtClean="0">
                          <a:effectLst/>
                        </a:rPr>
                        <a:t>Advantages </a:t>
                      </a:r>
                      <a:r>
                        <a:rPr lang="en-US" sz="2400" b="1" dirty="0">
                          <a:effectLst/>
                        </a:rPr>
                        <a:t>of copper devices:</a:t>
                      </a:r>
                      <a:endParaRPr lang="en-US" sz="1800" b="1" dirty="0">
                        <a:effectLst/>
                      </a:endParaRPr>
                    </a:p>
                    <a:p>
                      <a:pPr marL="342900" marR="0" lvl="0" indent="-342900" algn="l">
                        <a:lnSpc>
                          <a:spcPct val="150000"/>
                        </a:lnSpc>
                        <a:spcBef>
                          <a:spcPts val="0"/>
                        </a:spcBef>
                        <a:spcAft>
                          <a:spcPts val="0"/>
                        </a:spcAft>
                        <a:buFont typeface="Times New Roman"/>
                        <a:buChar char="-"/>
                      </a:pPr>
                      <a:r>
                        <a:rPr lang="en-US" sz="2000" dirty="0">
                          <a:effectLst/>
                        </a:rPr>
                        <a:t>Lower expulsion rate</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a:effectLst/>
                        </a:rPr>
                        <a:t>Lower incidence of side effects, </a:t>
                      </a:r>
                      <a:r>
                        <a:rPr lang="en-US" sz="2000" dirty="0" err="1">
                          <a:effectLst/>
                        </a:rPr>
                        <a:t>eg</a:t>
                      </a:r>
                      <a:r>
                        <a:rPr lang="en-US" sz="2000" dirty="0">
                          <a:effectLst/>
                        </a:rPr>
                        <a:t>: pain &amp; bleeding</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a:effectLst/>
                        </a:rPr>
                        <a:t>Easier to fit even in nulliparous women</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a:effectLst/>
                        </a:rPr>
                        <a:t>Better tolerated by </a:t>
                      </a:r>
                      <a:r>
                        <a:rPr lang="en-US" sz="2000" dirty="0" err="1">
                          <a:effectLst/>
                        </a:rPr>
                        <a:t>nullipara</a:t>
                      </a:r>
                      <a:endParaRPr lang="en-US" sz="1800" dirty="0">
                        <a:effectLst/>
                      </a:endParaRPr>
                    </a:p>
                    <a:p>
                      <a:pPr marL="342900" marR="0" lvl="0" indent="-342900" algn="l">
                        <a:lnSpc>
                          <a:spcPct val="150000"/>
                        </a:lnSpc>
                        <a:spcBef>
                          <a:spcPts val="0"/>
                        </a:spcBef>
                        <a:spcAft>
                          <a:spcPts val="1000"/>
                        </a:spcAft>
                        <a:buFont typeface="Times New Roman"/>
                        <a:buChar char="-"/>
                      </a:pPr>
                      <a:r>
                        <a:rPr lang="en-US" sz="2000" dirty="0">
                          <a:effectLst/>
                        </a:rPr>
                        <a:t>Increased contraceptive effectiveness</a:t>
                      </a:r>
                      <a:endParaRPr lang="en-US" sz="1800" dirty="0">
                        <a:effectLst/>
                      </a:endParaRPr>
                    </a:p>
                    <a:p>
                      <a:pPr marL="457200" marR="0" algn="l">
                        <a:lnSpc>
                          <a:spcPct val="150000"/>
                        </a:lnSpc>
                        <a:spcBef>
                          <a:spcPts val="0"/>
                        </a:spcBef>
                        <a:spcAft>
                          <a:spcPts val="1000"/>
                        </a:spcAft>
                      </a:pPr>
                      <a:r>
                        <a:rPr lang="en-US" sz="2000" dirty="0">
                          <a:effectLst/>
                        </a:rPr>
                        <a:t>  </a:t>
                      </a:r>
                      <a:endParaRPr lang="en-US" sz="1800" dirty="0">
                        <a:effectLst/>
                      </a:endParaRPr>
                    </a:p>
                  </a:txBody>
                  <a:tcPr marL="114300" marR="114300" marT="0" marB="0"/>
                </a:tc>
              </a:tr>
            </a:tbl>
          </a:graphicData>
        </a:graphic>
      </p:graphicFrame>
    </p:spTree>
    <p:extLst>
      <p:ext uri="{BB962C8B-B14F-4D97-AF65-F5344CB8AC3E}">
        <p14:creationId xmlns:p14="http://schemas.microsoft.com/office/powerpoint/2010/main" val="3767166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Third generation IUDs:</a:t>
            </a:r>
            <a:r>
              <a:rPr lang="en-US" sz="2400" b="1" dirty="0"/>
              <a:t/>
            </a:r>
            <a:br>
              <a:rPr lang="en-US" sz="2400" b="1" dirty="0"/>
            </a:br>
            <a:endParaRPr lang="en-IN" dirty="0"/>
          </a:p>
        </p:txBody>
      </p:sp>
      <p:sp>
        <p:nvSpPr>
          <p:cNvPr id="3" name="Content Placeholder 2"/>
          <p:cNvSpPr>
            <a:spLocks noGrp="1"/>
          </p:cNvSpPr>
          <p:nvPr>
            <p:ph sz="quarter" idx="1"/>
          </p:nvPr>
        </p:nvSpPr>
        <p:spPr/>
        <p:txBody>
          <a:bodyPr/>
          <a:lstStyle/>
          <a:p>
            <a:pPr marL="0" indent="0">
              <a:buNone/>
            </a:pPr>
            <a:endParaRPr lang="en-IN" dirty="0"/>
          </a:p>
        </p:txBody>
      </p:sp>
      <p:sp>
        <p:nvSpPr>
          <p:cNvPr id="4" name="Rectangle 3"/>
          <p:cNvSpPr/>
          <p:nvPr/>
        </p:nvSpPr>
        <p:spPr>
          <a:xfrm>
            <a:off x="533400" y="2210718"/>
            <a:ext cx="7162800" cy="2677656"/>
          </a:xfrm>
          <a:prstGeom prst="rect">
            <a:avLst/>
          </a:prstGeom>
        </p:spPr>
        <p:txBody>
          <a:bodyPr wrap="square">
            <a:spAutoFit/>
          </a:bodyPr>
          <a:lstStyle/>
          <a:p>
            <a:pPr marL="342900" lvl="0" indent="-342900">
              <a:lnSpc>
                <a:spcPct val="150000"/>
              </a:lnSpc>
              <a:buFont typeface="Wingdings"/>
              <a:buChar char=""/>
            </a:pPr>
            <a:r>
              <a:rPr lang="en-US" sz="2800" dirty="0" smtClean="0"/>
              <a:t>These </a:t>
            </a:r>
            <a:r>
              <a:rPr lang="en-US" sz="2800" dirty="0"/>
              <a:t>are based on still another principle, i.e. release of a hormone.</a:t>
            </a:r>
            <a:endParaRPr lang="en-US" sz="2400" dirty="0"/>
          </a:p>
          <a:p>
            <a:pPr marL="342900" lvl="0" indent="-342900">
              <a:lnSpc>
                <a:spcPct val="150000"/>
              </a:lnSpc>
              <a:spcAft>
                <a:spcPts val="1000"/>
              </a:spcAft>
              <a:buFont typeface="Wingdings"/>
              <a:buChar char=""/>
            </a:pPr>
            <a:r>
              <a:rPr lang="en-US" sz="2800" dirty="0"/>
              <a:t>The most widely used hormonal device is </a:t>
            </a:r>
            <a:r>
              <a:rPr lang="en-US" sz="2800" dirty="0" err="1"/>
              <a:t>progestasert</a:t>
            </a:r>
            <a:r>
              <a:rPr lang="en-US" sz="2800" dirty="0"/>
              <a:t>.</a:t>
            </a:r>
            <a:endParaRPr lang="en-US" sz="2400" dirty="0">
              <a:latin typeface="Calibri"/>
              <a:ea typeface="Calibri"/>
              <a:cs typeface="Times New Roman"/>
            </a:endParaRPr>
          </a:p>
        </p:txBody>
      </p:sp>
    </p:spTree>
    <p:extLst>
      <p:ext uri="{BB962C8B-B14F-4D97-AF65-F5344CB8AC3E}">
        <p14:creationId xmlns:p14="http://schemas.microsoft.com/office/powerpoint/2010/main" val="1197003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256871939"/>
              </p:ext>
            </p:extLst>
          </p:nvPr>
        </p:nvGraphicFramePr>
        <p:xfrm>
          <a:off x="457200" y="76200"/>
          <a:ext cx="8077200" cy="6705600"/>
        </p:xfrm>
        <a:graphic>
          <a:graphicData uri="http://schemas.openxmlformats.org/drawingml/2006/table">
            <a:tbl>
              <a:tblPr>
                <a:tableStyleId>{5C22544A-7EE6-4342-B048-85BDC9FD1C3A}</a:tableStyleId>
              </a:tblPr>
              <a:tblGrid>
                <a:gridCol w="8077200"/>
              </a:tblGrid>
              <a:tr h="6705600">
                <a:tc>
                  <a:txBody>
                    <a:bodyPr/>
                    <a:lstStyle/>
                    <a:p>
                      <a:pPr marL="342900" marR="0" lvl="0" indent="-342900" algn="l">
                        <a:lnSpc>
                          <a:spcPct val="115000"/>
                        </a:lnSpc>
                        <a:spcBef>
                          <a:spcPts val="0"/>
                        </a:spcBef>
                        <a:spcAft>
                          <a:spcPts val="0"/>
                        </a:spcAft>
                        <a:buFont typeface="Courier New"/>
                        <a:buChar char="o"/>
                      </a:pPr>
                      <a:endParaRPr lang="en-US" sz="2000" b="1" dirty="0" smtClean="0">
                        <a:effectLst/>
                      </a:endParaRPr>
                    </a:p>
                    <a:p>
                      <a:pPr marL="342900" marR="0" lvl="0" indent="-342900" algn="l">
                        <a:lnSpc>
                          <a:spcPct val="115000"/>
                        </a:lnSpc>
                        <a:spcBef>
                          <a:spcPts val="0"/>
                        </a:spcBef>
                        <a:spcAft>
                          <a:spcPts val="0"/>
                        </a:spcAft>
                        <a:buFont typeface="Courier New"/>
                        <a:buChar char="o"/>
                      </a:pPr>
                      <a:r>
                        <a:rPr lang="en-US" sz="2000" b="1" dirty="0" smtClean="0">
                          <a:effectLst/>
                        </a:rPr>
                        <a:t>Time of insertion:</a:t>
                      </a:r>
                      <a:endParaRPr lang="en-US" sz="1800" b="1" dirty="0" smtClean="0">
                        <a:effectLst/>
                      </a:endParaRPr>
                    </a:p>
                    <a:p>
                      <a:pPr marL="342900" marR="0" lvl="0" indent="-342900" algn="l">
                        <a:lnSpc>
                          <a:spcPct val="150000"/>
                        </a:lnSpc>
                        <a:spcBef>
                          <a:spcPts val="0"/>
                        </a:spcBef>
                        <a:spcAft>
                          <a:spcPts val="0"/>
                        </a:spcAft>
                        <a:buFont typeface="+mj-lt"/>
                        <a:buAutoNum type="arabicPeriod"/>
                      </a:pPr>
                      <a:r>
                        <a:rPr lang="en-US" sz="2000" dirty="0" smtClean="0">
                          <a:effectLst/>
                        </a:rPr>
                        <a:t>During </a:t>
                      </a:r>
                      <a:r>
                        <a:rPr lang="en-US" sz="2000" dirty="0">
                          <a:effectLst/>
                        </a:rPr>
                        <a:t>menstruation or within 10 days of the beginning of a menstrual period:</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a:effectLst/>
                        </a:rPr>
                        <a:t>During this period, insertion is technically easy because the diameter of the cervical canal is greater at this time than during the secretary phase.</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a:effectLst/>
                        </a:rPr>
                        <a:t>The uterus is relaxed &amp; </a:t>
                      </a:r>
                      <a:r>
                        <a:rPr lang="en-US" sz="2000" dirty="0" err="1">
                          <a:effectLst/>
                        </a:rPr>
                        <a:t>myometrial</a:t>
                      </a:r>
                      <a:r>
                        <a:rPr lang="en-US" sz="2000" dirty="0">
                          <a:effectLst/>
                        </a:rPr>
                        <a:t> contractions, which might tend to cause expulsion  are at a minimum</a:t>
                      </a:r>
                      <a:endParaRPr lang="en-US" sz="1800" dirty="0">
                        <a:effectLst/>
                      </a:endParaRPr>
                    </a:p>
                    <a:p>
                      <a:pPr marL="342900" marR="0" lvl="0" indent="-342900" algn="l">
                        <a:lnSpc>
                          <a:spcPct val="150000"/>
                        </a:lnSpc>
                        <a:spcBef>
                          <a:spcPts val="0"/>
                        </a:spcBef>
                        <a:spcAft>
                          <a:spcPts val="1000"/>
                        </a:spcAft>
                        <a:buFont typeface="Times New Roman"/>
                        <a:buChar char="-"/>
                      </a:pPr>
                      <a:r>
                        <a:rPr lang="en-US" sz="2000" dirty="0">
                          <a:effectLst/>
                        </a:rPr>
                        <a:t>In addition, the risk that a woman is pregnant is remote at this time.</a:t>
                      </a:r>
                      <a:endParaRPr lang="en-US" sz="1800" dirty="0">
                        <a:effectLst/>
                        <a:latin typeface="Calibri"/>
                        <a:ea typeface="Calibri"/>
                        <a:cs typeface="Times New Roman"/>
                      </a:endParaRPr>
                    </a:p>
                  </a:txBody>
                  <a:tcPr marL="114300" marR="114300" marT="0" marB="0"/>
                </a:tc>
              </a:tr>
            </a:tbl>
          </a:graphicData>
        </a:graphic>
      </p:graphicFrame>
      <p:pic>
        <p:nvPicPr>
          <p:cNvPr id="4" name="Picture 3"/>
          <p:cNvPicPr/>
          <p:nvPr/>
        </p:nvPicPr>
        <p:blipFill>
          <a:blip r:embed="rId2"/>
          <a:stretch>
            <a:fillRect/>
          </a:stretch>
        </p:blipFill>
        <p:spPr>
          <a:xfrm>
            <a:off x="5257800" y="4495800"/>
            <a:ext cx="3276599" cy="2362200"/>
          </a:xfrm>
          <a:prstGeom prst="rect">
            <a:avLst/>
          </a:prstGeom>
        </p:spPr>
      </p:pic>
    </p:spTree>
    <p:extLst>
      <p:ext uri="{BB962C8B-B14F-4D97-AF65-F5344CB8AC3E}">
        <p14:creationId xmlns:p14="http://schemas.microsoft.com/office/powerpoint/2010/main" val="3663343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72351189"/>
              </p:ext>
            </p:extLst>
          </p:nvPr>
        </p:nvGraphicFramePr>
        <p:xfrm>
          <a:off x="457200" y="533400"/>
          <a:ext cx="7620000" cy="6019800"/>
        </p:xfrm>
        <a:graphic>
          <a:graphicData uri="http://schemas.openxmlformats.org/drawingml/2006/table">
            <a:tbl>
              <a:tblPr>
                <a:tableStyleId>{5C22544A-7EE6-4342-B048-85BDC9FD1C3A}</a:tableStyleId>
              </a:tblPr>
              <a:tblGrid>
                <a:gridCol w="7620000"/>
              </a:tblGrid>
              <a:tr h="6019800">
                <a:tc>
                  <a:txBody>
                    <a:bodyPr/>
                    <a:lstStyle/>
                    <a:p>
                      <a:pPr marL="342900" marR="0" lvl="0" indent="-342900" algn="l">
                        <a:lnSpc>
                          <a:spcPct val="150000"/>
                        </a:lnSpc>
                        <a:spcBef>
                          <a:spcPts val="0"/>
                        </a:spcBef>
                        <a:spcAft>
                          <a:spcPts val="0"/>
                        </a:spcAft>
                        <a:buFont typeface="+mj-lt"/>
                        <a:buAutoNum type="arabicPeriod"/>
                      </a:pPr>
                      <a:r>
                        <a:rPr lang="en-US" sz="1800" b="1" dirty="0">
                          <a:effectLst/>
                        </a:rPr>
                        <a:t>Postpartum insertion:</a:t>
                      </a:r>
                    </a:p>
                    <a:p>
                      <a:pPr marL="342900" marR="0" lvl="0" indent="-342900" algn="l">
                        <a:lnSpc>
                          <a:spcPct val="150000"/>
                        </a:lnSpc>
                        <a:spcBef>
                          <a:spcPts val="0"/>
                        </a:spcBef>
                        <a:spcAft>
                          <a:spcPts val="0"/>
                        </a:spcAft>
                        <a:buFont typeface="Times New Roman"/>
                        <a:buChar char="-"/>
                      </a:pPr>
                      <a:r>
                        <a:rPr lang="en-US" sz="1800" dirty="0">
                          <a:effectLst/>
                        </a:rPr>
                        <a:t>It is done 6 to 8 weeks after delivery.</a:t>
                      </a:r>
                    </a:p>
                    <a:p>
                      <a:pPr marL="342900" marR="0" lvl="0" indent="-342900" algn="l">
                        <a:lnSpc>
                          <a:spcPct val="150000"/>
                        </a:lnSpc>
                        <a:spcBef>
                          <a:spcPts val="0"/>
                        </a:spcBef>
                        <a:spcAft>
                          <a:spcPts val="0"/>
                        </a:spcAft>
                        <a:buFont typeface="Times New Roman"/>
                        <a:buChar char="-"/>
                      </a:pPr>
                      <a:r>
                        <a:rPr lang="en-US" sz="1800" dirty="0">
                          <a:effectLst/>
                        </a:rPr>
                        <a:t>Post puerperal insertion has several advantages.</a:t>
                      </a:r>
                    </a:p>
                    <a:p>
                      <a:pPr marL="342900" marR="0" lvl="0" indent="-342900" algn="l">
                        <a:lnSpc>
                          <a:spcPct val="150000"/>
                        </a:lnSpc>
                        <a:spcBef>
                          <a:spcPts val="0"/>
                        </a:spcBef>
                        <a:spcAft>
                          <a:spcPts val="0"/>
                        </a:spcAft>
                        <a:buFont typeface="Times New Roman"/>
                        <a:buChar char="-"/>
                      </a:pPr>
                      <a:r>
                        <a:rPr lang="en-US" sz="1800" dirty="0">
                          <a:effectLst/>
                        </a:rPr>
                        <a:t>It can be combined with the follow-up examination of the woman &amp; her child.</a:t>
                      </a:r>
                    </a:p>
                    <a:p>
                      <a:pPr marL="342900" marR="0" lvl="0" indent="-342900" algn="l">
                        <a:lnSpc>
                          <a:spcPct val="150000"/>
                        </a:lnSpc>
                        <a:spcBef>
                          <a:spcPts val="0"/>
                        </a:spcBef>
                        <a:spcAft>
                          <a:spcPts val="1000"/>
                        </a:spcAft>
                        <a:buFont typeface="+mj-lt"/>
                        <a:buNone/>
                      </a:pPr>
                      <a:r>
                        <a:rPr lang="en-US" sz="1800" dirty="0" smtClean="0">
                          <a:effectLst/>
                        </a:rPr>
                        <a:t>- </a:t>
                      </a:r>
                      <a:r>
                        <a:rPr lang="en-US" sz="1800" dirty="0">
                          <a:effectLst/>
                        </a:rPr>
                        <a:t> </a:t>
                      </a:r>
                      <a:r>
                        <a:rPr lang="en-US" sz="1800" b="1" dirty="0" smtClean="0">
                          <a:effectLst/>
                        </a:rPr>
                        <a:t>Immediate postpartum</a:t>
                      </a:r>
                    </a:p>
                    <a:p>
                      <a:pPr marL="0" marR="0" lvl="0" indent="0" algn="l">
                        <a:lnSpc>
                          <a:spcPct val="150000"/>
                        </a:lnSpc>
                        <a:spcBef>
                          <a:spcPts val="0"/>
                        </a:spcBef>
                        <a:spcAft>
                          <a:spcPts val="1000"/>
                        </a:spcAft>
                        <a:buFont typeface="+mj-lt"/>
                        <a:buNone/>
                      </a:pPr>
                      <a:r>
                        <a:rPr lang="en-US" sz="1800" b="1" baseline="0" dirty="0" smtClean="0">
                          <a:effectLst/>
                          <a:latin typeface="Calibri"/>
                          <a:ea typeface="Calibri"/>
                          <a:cs typeface="Times New Roman"/>
                        </a:rPr>
                        <a:t>     </a:t>
                      </a:r>
                      <a:r>
                        <a:rPr lang="en-US" sz="1800" b="1" baseline="0" dirty="0" smtClean="0">
                          <a:effectLst/>
                          <a:latin typeface="Calibri" pitchFamily="34" charset="0"/>
                          <a:ea typeface="Calibri"/>
                          <a:cs typeface="Calibri" pitchFamily="34" charset="0"/>
                        </a:rPr>
                        <a:t>  IUD insertion  can also be done  during the first week after the delivery before the woman leaves the hospital.</a:t>
                      </a:r>
                      <a:endParaRPr lang="en-US" sz="1800" b="1" dirty="0" smtClean="0">
                        <a:effectLst/>
                        <a:latin typeface="Calibri" pitchFamily="34" charset="0"/>
                        <a:ea typeface="Calibri"/>
                        <a:cs typeface="Calibri" pitchFamily="34" charset="0"/>
                      </a:endParaRPr>
                    </a:p>
                    <a:p>
                      <a:pPr marL="685800" marR="0" algn="l">
                        <a:lnSpc>
                          <a:spcPct val="150000"/>
                        </a:lnSpc>
                        <a:spcBef>
                          <a:spcPts val="0"/>
                        </a:spcBef>
                        <a:spcAft>
                          <a:spcPts val="0"/>
                        </a:spcAft>
                      </a:pPr>
                      <a:endParaRPr lang="en-US" sz="1800" dirty="0">
                        <a:effectLst/>
                      </a:endParaRPr>
                    </a:p>
                    <a:p>
                      <a:pPr marL="342900" marR="0" lvl="0" indent="-342900" algn="l">
                        <a:lnSpc>
                          <a:spcPct val="150000"/>
                        </a:lnSpc>
                        <a:spcBef>
                          <a:spcPts val="0"/>
                        </a:spcBef>
                        <a:spcAft>
                          <a:spcPts val="0"/>
                        </a:spcAft>
                        <a:buFont typeface="+mj-lt"/>
                        <a:buNone/>
                      </a:pPr>
                      <a:r>
                        <a:rPr lang="en-US" sz="1800" b="1" dirty="0" smtClean="0">
                          <a:effectLst/>
                        </a:rPr>
                        <a:t>2. Post </a:t>
                      </a:r>
                      <a:r>
                        <a:rPr lang="en-US" sz="1800" b="1" dirty="0">
                          <a:effectLst/>
                        </a:rPr>
                        <a:t>abortion:</a:t>
                      </a:r>
                    </a:p>
                    <a:p>
                      <a:pPr marL="342900" marR="0" lvl="0" indent="-342900" algn="l">
                        <a:lnSpc>
                          <a:spcPct val="150000"/>
                        </a:lnSpc>
                        <a:spcBef>
                          <a:spcPts val="0"/>
                        </a:spcBef>
                        <a:spcAft>
                          <a:spcPts val="0"/>
                        </a:spcAft>
                        <a:buFont typeface="Times New Roman"/>
                        <a:buChar char="-"/>
                      </a:pPr>
                      <a:r>
                        <a:rPr lang="en-US" sz="1800" dirty="0">
                          <a:effectLst/>
                        </a:rPr>
                        <a:t>Post abortion insertion can be taken up immediately after a legally induced first trimester abortion.</a:t>
                      </a:r>
                    </a:p>
                    <a:p>
                      <a:pPr marL="685800" marR="0" algn="l">
                        <a:lnSpc>
                          <a:spcPct val="150000"/>
                        </a:lnSpc>
                        <a:spcBef>
                          <a:spcPts val="0"/>
                        </a:spcBef>
                        <a:spcAft>
                          <a:spcPts val="0"/>
                        </a:spcAft>
                      </a:pPr>
                      <a:r>
                        <a:rPr lang="en-US" sz="1800" dirty="0">
                          <a:effectLst/>
                        </a:rPr>
                        <a:t> </a:t>
                      </a:r>
                    </a:p>
                  </a:txBody>
                  <a:tcPr marL="114300" marR="114300" marT="0" marB="0"/>
                </a:tc>
              </a:tr>
            </a:tbl>
          </a:graphicData>
        </a:graphic>
      </p:graphicFrame>
    </p:spTree>
    <p:extLst>
      <p:ext uri="{BB962C8B-B14F-4D97-AF65-F5344CB8AC3E}">
        <p14:creationId xmlns:p14="http://schemas.microsoft.com/office/powerpoint/2010/main" val="3904563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2556"/>
              </p:ext>
            </p:extLst>
          </p:nvPr>
        </p:nvGraphicFramePr>
        <p:xfrm>
          <a:off x="457200" y="304800"/>
          <a:ext cx="8001000" cy="6248400"/>
        </p:xfrm>
        <a:graphic>
          <a:graphicData uri="http://schemas.openxmlformats.org/drawingml/2006/table">
            <a:tbl>
              <a:tblPr>
                <a:tableStyleId>{5C22544A-7EE6-4342-B048-85BDC9FD1C3A}</a:tableStyleId>
              </a:tblPr>
              <a:tblGrid>
                <a:gridCol w="8001000"/>
              </a:tblGrid>
              <a:tr h="6248400">
                <a:tc>
                  <a:txBody>
                    <a:bodyPr/>
                    <a:lstStyle/>
                    <a:p>
                      <a:pPr marL="342900" marR="0" lvl="0" indent="-342900" algn="l">
                        <a:lnSpc>
                          <a:spcPct val="115000"/>
                        </a:lnSpc>
                        <a:spcBef>
                          <a:spcPts val="0"/>
                        </a:spcBef>
                        <a:spcAft>
                          <a:spcPts val="0"/>
                        </a:spcAft>
                        <a:buFont typeface="Courier New"/>
                        <a:buChar char="o"/>
                      </a:pPr>
                      <a:r>
                        <a:rPr lang="en-US" sz="2800" b="1" dirty="0">
                          <a:effectLst/>
                        </a:rPr>
                        <a:t>Complication:</a:t>
                      </a:r>
                      <a:endParaRPr lang="en-US" sz="2400" b="1" dirty="0">
                        <a:effectLst/>
                      </a:endParaRPr>
                    </a:p>
                    <a:p>
                      <a:pPr marL="342900" marR="0" lvl="0" indent="-342900" algn="l">
                        <a:lnSpc>
                          <a:spcPct val="150000"/>
                        </a:lnSpc>
                        <a:spcBef>
                          <a:spcPts val="0"/>
                        </a:spcBef>
                        <a:spcAft>
                          <a:spcPts val="0"/>
                        </a:spcAft>
                        <a:buFont typeface="Wingdings"/>
                        <a:buChar char=""/>
                      </a:pPr>
                      <a:r>
                        <a:rPr lang="en-US" sz="2000" b="1" dirty="0">
                          <a:effectLst/>
                        </a:rPr>
                        <a:t>Immediate:</a:t>
                      </a:r>
                      <a:endParaRPr lang="en-US" sz="1800" b="1" dirty="0">
                        <a:effectLst/>
                      </a:endParaRPr>
                    </a:p>
                    <a:p>
                      <a:pPr marL="342900" marR="0" lvl="0" indent="-342900" algn="l">
                        <a:lnSpc>
                          <a:spcPct val="150000"/>
                        </a:lnSpc>
                        <a:spcBef>
                          <a:spcPts val="0"/>
                        </a:spcBef>
                        <a:spcAft>
                          <a:spcPts val="0"/>
                        </a:spcAft>
                        <a:buFont typeface="Times New Roman"/>
                        <a:buChar char="-"/>
                      </a:pPr>
                      <a:r>
                        <a:rPr lang="en-US" sz="1800" dirty="0">
                          <a:effectLst/>
                        </a:rPr>
                        <a:t>Cramp like pain</a:t>
                      </a:r>
                      <a:endParaRPr lang="en-US" sz="1600" dirty="0">
                        <a:effectLst/>
                      </a:endParaRPr>
                    </a:p>
                    <a:p>
                      <a:pPr marL="342900" marR="0" lvl="0" indent="-342900" algn="l">
                        <a:lnSpc>
                          <a:spcPct val="150000"/>
                        </a:lnSpc>
                        <a:spcBef>
                          <a:spcPts val="0"/>
                        </a:spcBef>
                        <a:spcAft>
                          <a:spcPts val="0"/>
                        </a:spcAft>
                        <a:buFont typeface="Times New Roman"/>
                        <a:buChar char="-"/>
                      </a:pPr>
                      <a:r>
                        <a:rPr lang="en-US" sz="1800" dirty="0" err="1">
                          <a:effectLst/>
                        </a:rPr>
                        <a:t>Syncopal</a:t>
                      </a:r>
                      <a:r>
                        <a:rPr lang="en-US" sz="1800" dirty="0">
                          <a:effectLst/>
                        </a:rPr>
                        <a:t> attack</a:t>
                      </a:r>
                      <a:endParaRPr lang="en-US" sz="1600" dirty="0">
                        <a:effectLst/>
                      </a:endParaRPr>
                    </a:p>
                    <a:p>
                      <a:pPr marL="342900" marR="0" lvl="0" indent="-342900" algn="l">
                        <a:lnSpc>
                          <a:spcPct val="150000"/>
                        </a:lnSpc>
                        <a:spcBef>
                          <a:spcPts val="0"/>
                        </a:spcBef>
                        <a:spcAft>
                          <a:spcPts val="0"/>
                        </a:spcAft>
                        <a:buFont typeface="Times New Roman"/>
                        <a:buChar char="-"/>
                      </a:pPr>
                      <a:r>
                        <a:rPr lang="en-US" sz="1800" dirty="0">
                          <a:effectLst/>
                        </a:rPr>
                        <a:t>Partial or complete perforation</a:t>
                      </a:r>
                      <a:endParaRPr lang="en-US" sz="1600" dirty="0">
                        <a:effectLst/>
                      </a:endParaRPr>
                    </a:p>
                    <a:p>
                      <a:pPr marL="685800" marR="0" algn="l">
                        <a:lnSpc>
                          <a:spcPct val="150000"/>
                        </a:lnSpc>
                        <a:spcBef>
                          <a:spcPts val="0"/>
                        </a:spcBef>
                        <a:spcAft>
                          <a:spcPts val="0"/>
                        </a:spcAft>
                      </a:pPr>
                      <a:r>
                        <a:rPr lang="en-US" sz="1800" dirty="0">
                          <a:effectLst/>
                        </a:rPr>
                        <a:t> </a:t>
                      </a:r>
                      <a:endParaRPr lang="en-US" sz="1600" dirty="0">
                        <a:effectLst/>
                      </a:endParaRPr>
                    </a:p>
                    <a:p>
                      <a:pPr marL="342900" marR="0" lvl="0" indent="-342900" algn="l">
                        <a:lnSpc>
                          <a:spcPct val="150000"/>
                        </a:lnSpc>
                        <a:spcBef>
                          <a:spcPts val="0"/>
                        </a:spcBef>
                        <a:spcAft>
                          <a:spcPts val="0"/>
                        </a:spcAft>
                        <a:buFont typeface="Wingdings"/>
                        <a:buChar char=""/>
                      </a:pPr>
                      <a:r>
                        <a:rPr lang="en-US" sz="2400" b="1" dirty="0">
                          <a:effectLst/>
                        </a:rPr>
                        <a:t>Remote:</a:t>
                      </a:r>
                      <a:endParaRPr lang="en-US" sz="2000" b="1" dirty="0">
                        <a:effectLst/>
                      </a:endParaRPr>
                    </a:p>
                    <a:p>
                      <a:pPr marL="342900" marR="0" lvl="0" indent="-342900" algn="l">
                        <a:lnSpc>
                          <a:spcPct val="150000"/>
                        </a:lnSpc>
                        <a:spcBef>
                          <a:spcPts val="0"/>
                        </a:spcBef>
                        <a:spcAft>
                          <a:spcPts val="0"/>
                        </a:spcAft>
                        <a:buFont typeface="Times New Roman"/>
                        <a:buChar char="-"/>
                      </a:pPr>
                      <a:r>
                        <a:rPr lang="en-US" sz="1800" dirty="0">
                          <a:effectLst/>
                        </a:rPr>
                        <a:t>More or less pain</a:t>
                      </a:r>
                      <a:endParaRPr lang="en-US" sz="1600" dirty="0">
                        <a:effectLst/>
                      </a:endParaRPr>
                    </a:p>
                    <a:p>
                      <a:pPr marL="342900" marR="0" lvl="0" indent="-342900" algn="l">
                        <a:lnSpc>
                          <a:spcPct val="150000"/>
                        </a:lnSpc>
                        <a:spcBef>
                          <a:spcPts val="0"/>
                        </a:spcBef>
                        <a:spcAft>
                          <a:spcPts val="0"/>
                        </a:spcAft>
                        <a:buFont typeface="Times New Roman"/>
                        <a:buChar char="-"/>
                      </a:pPr>
                      <a:r>
                        <a:rPr lang="en-US" sz="1800" dirty="0">
                          <a:effectLst/>
                        </a:rPr>
                        <a:t>Abnormal menstrual bleeding</a:t>
                      </a:r>
                      <a:endParaRPr lang="en-US" sz="1600" dirty="0">
                        <a:effectLst/>
                      </a:endParaRPr>
                    </a:p>
                    <a:p>
                      <a:pPr marL="342900" marR="0" lvl="0" indent="-342900" algn="l">
                        <a:lnSpc>
                          <a:spcPct val="150000"/>
                        </a:lnSpc>
                        <a:spcBef>
                          <a:spcPts val="0"/>
                        </a:spcBef>
                        <a:spcAft>
                          <a:spcPts val="0"/>
                        </a:spcAft>
                        <a:buFont typeface="Times New Roman"/>
                        <a:buChar char="-"/>
                      </a:pPr>
                      <a:r>
                        <a:rPr lang="en-US" sz="1800" dirty="0">
                          <a:effectLst/>
                        </a:rPr>
                        <a:t>Pelvic infection (PID)</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Pain, abnormal uterine bleeding &amp; PID are the principal factors related to its discontinuation (10-15%)</a:t>
                      </a:r>
                      <a:endParaRPr lang="en-US" sz="1600" dirty="0">
                        <a:effectLst/>
                      </a:endParaRPr>
                    </a:p>
                    <a:p>
                      <a:pPr marL="342900" marR="0" lvl="0" indent="-342900" algn="l">
                        <a:lnSpc>
                          <a:spcPct val="150000"/>
                        </a:lnSpc>
                        <a:spcBef>
                          <a:spcPts val="0"/>
                        </a:spcBef>
                        <a:spcAft>
                          <a:spcPts val="0"/>
                        </a:spcAft>
                        <a:buFont typeface="Times New Roman"/>
                        <a:buChar char="-"/>
                      </a:pPr>
                      <a:r>
                        <a:rPr lang="en-US" sz="1800" dirty="0">
                          <a:effectLst/>
                        </a:rPr>
                        <a:t>Spontaneous expulsion (5%)</a:t>
                      </a:r>
                      <a:endParaRPr lang="en-US" sz="1600" dirty="0">
                        <a:effectLst/>
                      </a:endParaRPr>
                    </a:p>
                    <a:p>
                      <a:pPr marL="342900" marR="0" lvl="0" indent="-342900" algn="l">
                        <a:lnSpc>
                          <a:spcPct val="150000"/>
                        </a:lnSpc>
                        <a:spcBef>
                          <a:spcPts val="0"/>
                        </a:spcBef>
                        <a:spcAft>
                          <a:spcPts val="1000"/>
                        </a:spcAft>
                        <a:buFont typeface="Times New Roman"/>
                        <a:buChar char="-"/>
                      </a:pPr>
                      <a:r>
                        <a:rPr lang="en-US" sz="1800" dirty="0">
                          <a:effectLst/>
                        </a:rPr>
                        <a:t>Perforation of the uterus (1in 1000)</a:t>
                      </a:r>
                      <a:endParaRPr lang="en-US" sz="16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3796726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054834301"/>
              </p:ext>
            </p:extLst>
          </p:nvPr>
        </p:nvGraphicFramePr>
        <p:xfrm>
          <a:off x="457200" y="304800"/>
          <a:ext cx="8077200" cy="6523228"/>
        </p:xfrm>
        <a:graphic>
          <a:graphicData uri="http://schemas.openxmlformats.org/drawingml/2006/table">
            <a:tbl>
              <a:tblPr>
                <a:tableStyleId>{5C22544A-7EE6-4342-B048-85BDC9FD1C3A}</a:tableStyleId>
              </a:tblPr>
              <a:tblGrid>
                <a:gridCol w="8077200"/>
              </a:tblGrid>
              <a:tr h="6400800">
                <a:tc>
                  <a:txBody>
                    <a:bodyPr/>
                    <a:lstStyle/>
                    <a:p>
                      <a:pPr marL="342900" marR="0" lvl="0" indent="-342900" algn="l">
                        <a:lnSpc>
                          <a:spcPct val="115000"/>
                        </a:lnSpc>
                        <a:spcBef>
                          <a:spcPts val="0"/>
                        </a:spcBef>
                        <a:spcAft>
                          <a:spcPts val="0"/>
                        </a:spcAft>
                        <a:buFont typeface="Courier New"/>
                        <a:buChar char="o"/>
                      </a:pPr>
                      <a:r>
                        <a:rPr lang="en-US" sz="1800" b="1" dirty="0">
                          <a:effectLst/>
                        </a:rPr>
                        <a:t>Advantages of third generation IUDs:</a:t>
                      </a:r>
                      <a:endParaRPr lang="en-US" sz="1400" b="1" dirty="0">
                        <a:effectLst/>
                      </a:endParaRPr>
                    </a:p>
                    <a:p>
                      <a:pPr marL="342900" marR="0" lvl="0" indent="-342900" algn="l">
                        <a:lnSpc>
                          <a:spcPct val="150000"/>
                        </a:lnSpc>
                        <a:spcBef>
                          <a:spcPts val="0"/>
                        </a:spcBef>
                        <a:spcAft>
                          <a:spcPts val="0"/>
                        </a:spcAft>
                        <a:buFont typeface="+mj-lt"/>
                        <a:buAutoNum type="arabicPeriod"/>
                      </a:pPr>
                      <a:r>
                        <a:rPr lang="en-US" sz="1800" dirty="0">
                          <a:effectLst/>
                          <a:latin typeface="Times New Roman" pitchFamily="18" charset="0"/>
                          <a:cs typeface="Times New Roman" pitchFamily="18" charset="0"/>
                        </a:rPr>
                        <a:t>Higher efficiency with lower pregnancy rate </a:t>
                      </a:r>
                    </a:p>
                    <a:p>
                      <a:pPr marL="342900" marR="0" lvl="0" indent="-342900" algn="l">
                        <a:lnSpc>
                          <a:spcPct val="150000"/>
                        </a:lnSpc>
                        <a:spcBef>
                          <a:spcPts val="0"/>
                        </a:spcBef>
                        <a:spcAft>
                          <a:spcPts val="0"/>
                        </a:spcAft>
                        <a:buFont typeface="+mj-lt"/>
                        <a:buAutoNum type="arabicPeriod"/>
                      </a:pPr>
                      <a:r>
                        <a:rPr lang="en-US" sz="1800" dirty="0">
                          <a:effectLst/>
                          <a:latin typeface="Times New Roman" pitchFamily="18" charset="0"/>
                          <a:cs typeface="Times New Roman" pitchFamily="18" charset="0"/>
                        </a:rPr>
                        <a:t>Significant reduction in menorrhagia, dysmenorrhea &amp; premenstrual tension syndrome is observed </a:t>
                      </a:r>
                    </a:p>
                    <a:p>
                      <a:pPr marL="342900" marR="0" lvl="0" indent="-342900" algn="l">
                        <a:lnSpc>
                          <a:spcPct val="150000"/>
                        </a:lnSpc>
                        <a:spcBef>
                          <a:spcPts val="0"/>
                        </a:spcBef>
                        <a:spcAft>
                          <a:spcPts val="0"/>
                        </a:spcAft>
                        <a:buFont typeface="+mj-lt"/>
                        <a:buAutoNum type="arabicPeriod"/>
                      </a:pPr>
                      <a:r>
                        <a:rPr lang="en-US" sz="1800" dirty="0">
                          <a:effectLst/>
                          <a:latin typeface="Times New Roman" pitchFamily="18" charset="0"/>
                          <a:cs typeface="Times New Roman" pitchFamily="18" charset="0"/>
                        </a:rPr>
                        <a:t>Risk of ectopic pregnancy is significantly reduced.</a:t>
                      </a:r>
                    </a:p>
                    <a:p>
                      <a:pPr marL="342900" marR="0" lvl="0" indent="-342900" algn="l">
                        <a:lnSpc>
                          <a:spcPct val="150000"/>
                        </a:lnSpc>
                        <a:spcBef>
                          <a:spcPts val="0"/>
                        </a:spcBef>
                        <a:spcAft>
                          <a:spcPts val="0"/>
                        </a:spcAft>
                        <a:buFont typeface="+mj-lt"/>
                        <a:buAutoNum type="arabicPeriod"/>
                      </a:pPr>
                      <a:r>
                        <a:rPr lang="en-US" sz="1800" dirty="0">
                          <a:effectLst/>
                          <a:latin typeface="Times New Roman" pitchFamily="18" charset="0"/>
                          <a:cs typeface="Times New Roman" pitchFamily="18" charset="0"/>
                        </a:rPr>
                        <a:t>Risk of PID is reduced</a:t>
                      </a:r>
                    </a:p>
                    <a:p>
                      <a:pPr marL="342900" marR="0" lvl="0" indent="-342900" algn="l">
                        <a:lnSpc>
                          <a:spcPct val="150000"/>
                        </a:lnSpc>
                        <a:spcBef>
                          <a:spcPts val="0"/>
                        </a:spcBef>
                        <a:spcAft>
                          <a:spcPts val="0"/>
                        </a:spcAft>
                        <a:buFont typeface="+mj-lt"/>
                        <a:buAutoNum type="arabicPeriod"/>
                      </a:pPr>
                      <a:r>
                        <a:rPr lang="en-US" sz="1800" dirty="0">
                          <a:effectLst/>
                          <a:latin typeface="Times New Roman" pitchFamily="18" charset="0"/>
                          <a:cs typeface="Times New Roman" pitchFamily="18" charset="0"/>
                        </a:rPr>
                        <a:t>Longer duration of action (5-10 years)</a:t>
                      </a:r>
                    </a:p>
                    <a:p>
                      <a:pPr marL="342900" marR="0" lvl="0" indent="-342900" algn="l">
                        <a:lnSpc>
                          <a:spcPct val="150000"/>
                        </a:lnSpc>
                        <a:spcBef>
                          <a:spcPts val="0"/>
                        </a:spcBef>
                        <a:spcAft>
                          <a:spcPts val="0"/>
                        </a:spcAft>
                        <a:buFont typeface="+mj-lt"/>
                        <a:buAutoNum type="arabicPeriod"/>
                      </a:pPr>
                      <a:r>
                        <a:rPr lang="en-US" sz="1800" dirty="0">
                          <a:effectLst/>
                          <a:latin typeface="Times New Roman" pitchFamily="18" charset="0"/>
                          <a:cs typeface="Times New Roman" pitchFamily="18" charset="0"/>
                        </a:rPr>
                        <a:t>Low expulsion rate &amp; fewer indications for medical removal</a:t>
                      </a:r>
                      <a:r>
                        <a:rPr lang="en-US" sz="1600" dirty="0">
                          <a:effectLst/>
                        </a:rPr>
                        <a:t>.</a:t>
                      </a:r>
                      <a:endParaRPr lang="en-US" sz="1400" dirty="0">
                        <a:effectLst/>
                      </a:endParaRPr>
                    </a:p>
                    <a:p>
                      <a:pPr marL="685800" marR="0" algn="l">
                        <a:lnSpc>
                          <a:spcPct val="150000"/>
                        </a:lnSpc>
                        <a:spcBef>
                          <a:spcPts val="0"/>
                        </a:spcBef>
                        <a:spcAft>
                          <a:spcPts val="0"/>
                        </a:spcAft>
                      </a:pPr>
                      <a:r>
                        <a:rPr lang="en-US" sz="1600" dirty="0">
                          <a:effectLst/>
                        </a:rPr>
                        <a:t> </a:t>
                      </a:r>
                      <a:endParaRPr lang="en-US" sz="1400" dirty="0">
                        <a:effectLst/>
                      </a:endParaRPr>
                    </a:p>
                    <a:p>
                      <a:pPr marL="342900" marR="0" lvl="0" indent="-342900" algn="l">
                        <a:lnSpc>
                          <a:spcPct val="150000"/>
                        </a:lnSpc>
                        <a:spcBef>
                          <a:spcPts val="0"/>
                        </a:spcBef>
                        <a:spcAft>
                          <a:spcPts val="0"/>
                        </a:spcAft>
                        <a:buFont typeface="Courier New"/>
                        <a:buChar char="o"/>
                      </a:pPr>
                      <a:r>
                        <a:rPr lang="en-US" sz="2000" b="1" dirty="0">
                          <a:effectLst/>
                        </a:rPr>
                        <a:t>Disadvantages of third generation IUDs:</a:t>
                      </a:r>
                      <a:endParaRPr lang="en-US" sz="1600" b="1" dirty="0">
                        <a:effectLst/>
                      </a:endParaRPr>
                    </a:p>
                    <a:p>
                      <a:pPr marL="342900" marR="0" lvl="0" indent="-342900" algn="l">
                        <a:lnSpc>
                          <a:spcPct val="150000"/>
                        </a:lnSpc>
                        <a:spcBef>
                          <a:spcPts val="0"/>
                        </a:spcBef>
                        <a:spcAft>
                          <a:spcPts val="0"/>
                        </a:spcAft>
                        <a:buFont typeface="+mj-lt"/>
                        <a:buAutoNum type="arabicPeriod"/>
                      </a:pPr>
                      <a:r>
                        <a:rPr lang="en-US" sz="1800" dirty="0">
                          <a:effectLst/>
                          <a:latin typeface="Times New Roman" pitchFamily="18" charset="0"/>
                          <a:cs typeface="Times New Roman" pitchFamily="18" charset="0"/>
                        </a:rPr>
                        <a:t>Expensive</a:t>
                      </a:r>
                    </a:p>
                    <a:p>
                      <a:pPr marL="342900" marR="0" lvl="0" indent="-342900" algn="l">
                        <a:lnSpc>
                          <a:spcPct val="150000"/>
                        </a:lnSpc>
                        <a:spcBef>
                          <a:spcPts val="0"/>
                        </a:spcBef>
                        <a:spcAft>
                          <a:spcPts val="0"/>
                        </a:spcAft>
                        <a:buFont typeface="+mj-lt"/>
                        <a:buAutoNum type="arabicPeriod"/>
                      </a:pPr>
                      <a:r>
                        <a:rPr lang="en-US" sz="1800" dirty="0">
                          <a:effectLst/>
                          <a:latin typeface="Times New Roman" pitchFamily="18" charset="0"/>
                          <a:cs typeface="Times New Roman" pitchFamily="18" charset="0"/>
                        </a:rPr>
                        <a:t>Not available through government channel in India currently</a:t>
                      </a:r>
                    </a:p>
                    <a:p>
                      <a:pPr marL="342900" marR="0" lvl="0" indent="-342900" algn="l">
                        <a:lnSpc>
                          <a:spcPct val="150000"/>
                        </a:lnSpc>
                        <a:spcBef>
                          <a:spcPts val="0"/>
                        </a:spcBef>
                        <a:spcAft>
                          <a:spcPts val="0"/>
                        </a:spcAft>
                        <a:buFont typeface="+mj-lt"/>
                        <a:buAutoNum type="arabicPeriod"/>
                      </a:pPr>
                      <a:r>
                        <a:rPr lang="en-US" sz="1800" dirty="0">
                          <a:effectLst/>
                          <a:latin typeface="Times New Roman" pitchFamily="18" charset="0"/>
                          <a:cs typeface="Times New Roman" pitchFamily="18" charset="0"/>
                        </a:rPr>
                        <a:t>Deposition of calcium salts over the device on prolonged use may prevent the diffusion of copper</a:t>
                      </a:r>
                    </a:p>
                    <a:p>
                      <a:pPr marL="342900" marR="0" lvl="0" indent="-342900" algn="l">
                        <a:lnSpc>
                          <a:spcPct val="150000"/>
                        </a:lnSpc>
                        <a:spcBef>
                          <a:spcPts val="0"/>
                        </a:spcBef>
                        <a:spcAft>
                          <a:spcPts val="1000"/>
                        </a:spcAft>
                        <a:buFont typeface="Times New Roman"/>
                        <a:buChar char="-"/>
                      </a:pPr>
                      <a:r>
                        <a:rPr lang="en-US" sz="1800" dirty="0">
                          <a:effectLst/>
                          <a:latin typeface="Times New Roman" pitchFamily="18" charset="0"/>
                          <a:cs typeface="Times New Roman" pitchFamily="18" charset="0"/>
                        </a:rPr>
                        <a:t>Pregnancy (2 per 100 women in a year</a:t>
                      </a:r>
                      <a:r>
                        <a:rPr lang="en-US" sz="1800" dirty="0" smtClean="0">
                          <a:effectLst/>
                          <a:latin typeface="Times New Roman" pitchFamily="18" charset="0"/>
                          <a:cs typeface="Times New Roman" pitchFamily="18" charset="0"/>
                        </a:rPr>
                        <a:t>)</a:t>
                      </a:r>
                    </a:p>
                    <a:p>
                      <a:pPr marL="342900" marR="0" lvl="0" indent="-342900" algn="l">
                        <a:lnSpc>
                          <a:spcPct val="150000"/>
                        </a:lnSpc>
                        <a:spcBef>
                          <a:spcPts val="0"/>
                        </a:spcBef>
                        <a:spcAft>
                          <a:spcPts val="1000"/>
                        </a:spcAft>
                        <a:buFont typeface="Times New Roman"/>
                        <a:buChar char="-"/>
                      </a:pPr>
                      <a:endParaRPr lang="en-US" sz="14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3602307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801522932"/>
              </p:ext>
            </p:extLst>
          </p:nvPr>
        </p:nvGraphicFramePr>
        <p:xfrm>
          <a:off x="228600" y="228601"/>
          <a:ext cx="8458200" cy="6324599"/>
        </p:xfrm>
        <a:graphic>
          <a:graphicData uri="http://schemas.openxmlformats.org/drawingml/2006/table">
            <a:tbl>
              <a:tblPr>
                <a:tableStyleId>{5C22544A-7EE6-4342-B048-85BDC9FD1C3A}</a:tableStyleId>
              </a:tblPr>
              <a:tblGrid>
                <a:gridCol w="8458200"/>
              </a:tblGrid>
              <a:tr h="6324599">
                <a:tc>
                  <a:txBody>
                    <a:bodyPr/>
                    <a:lstStyle/>
                    <a:p>
                      <a:pPr marL="342900" marR="0" lvl="0" indent="-342900" algn="l">
                        <a:lnSpc>
                          <a:spcPct val="115000"/>
                        </a:lnSpc>
                        <a:spcBef>
                          <a:spcPts val="0"/>
                        </a:spcBef>
                        <a:spcAft>
                          <a:spcPts val="0"/>
                        </a:spcAft>
                        <a:buFont typeface="+mj-lt"/>
                        <a:buNone/>
                      </a:pPr>
                      <a:r>
                        <a:rPr lang="en-US" sz="1800" b="1" u="none" dirty="0" smtClean="0">
                          <a:effectLst/>
                        </a:rPr>
                        <a:t>4. </a:t>
                      </a:r>
                      <a:r>
                        <a:rPr lang="en-US" sz="1800" b="1" u="sng" dirty="0" smtClean="0">
                          <a:effectLst/>
                        </a:rPr>
                        <a:t>Steroidal contraception</a:t>
                      </a:r>
                      <a:r>
                        <a:rPr lang="en-US" sz="1800" b="1" u="sng" baseline="0" dirty="0" smtClean="0">
                          <a:effectLst/>
                        </a:rPr>
                        <a:t> / Hormonal Methods</a:t>
                      </a:r>
                      <a:endParaRPr lang="en-US" sz="1400" b="1" dirty="0">
                        <a:effectLst/>
                      </a:endParaRPr>
                    </a:p>
                    <a:p>
                      <a:pPr marL="228600" marR="0" algn="l">
                        <a:lnSpc>
                          <a:spcPct val="115000"/>
                        </a:lnSpc>
                        <a:spcBef>
                          <a:spcPts val="0"/>
                        </a:spcBef>
                        <a:spcAft>
                          <a:spcPts val="0"/>
                        </a:spcAft>
                      </a:pPr>
                      <a:r>
                        <a:rPr lang="en-US" sz="1800" b="1" u="none" strike="noStrike" dirty="0">
                          <a:effectLst/>
                        </a:rPr>
                        <a:t> </a:t>
                      </a:r>
                      <a:endParaRPr lang="en-US" sz="1100" b="1" dirty="0">
                        <a:effectLst/>
                      </a:endParaRPr>
                    </a:p>
                    <a:p>
                      <a:pPr marL="342900" marR="0" lvl="0" indent="-342900" algn="l">
                        <a:lnSpc>
                          <a:spcPct val="100000"/>
                        </a:lnSpc>
                        <a:spcBef>
                          <a:spcPts val="0"/>
                        </a:spcBef>
                        <a:spcAft>
                          <a:spcPts val="0"/>
                        </a:spcAft>
                        <a:buFont typeface="Wingdings"/>
                        <a:buChar char=""/>
                      </a:pPr>
                      <a:r>
                        <a:rPr lang="en-US" sz="1800" dirty="0">
                          <a:effectLst/>
                        </a:rPr>
                        <a:t>Hormonal contraceptives when properly used are most effective spacing methods of contraception.</a:t>
                      </a:r>
                      <a:endParaRPr lang="en-US" sz="1600" dirty="0">
                        <a:effectLst/>
                      </a:endParaRPr>
                    </a:p>
                    <a:p>
                      <a:pPr marL="342900" marR="0" lvl="0" indent="-342900" algn="l">
                        <a:lnSpc>
                          <a:spcPct val="100000"/>
                        </a:lnSpc>
                        <a:spcBef>
                          <a:spcPts val="0"/>
                        </a:spcBef>
                        <a:spcAft>
                          <a:spcPts val="0"/>
                        </a:spcAft>
                        <a:buFont typeface="Wingdings"/>
                        <a:buChar char=""/>
                      </a:pPr>
                      <a:r>
                        <a:rPr lang="en-US" sz="1800" dirty="0">
                          <a:effectLst/>
                        </a:rPr>
                        <a:t>Oral contraceptives of the combined type are almost 100% effective in preventing pregnancy.</a:t>
                      </a:r>
                      <a:endParaRPr lang="en-US" sz="1600" dirty="0">
                        <a:effectLst/>
                      </a:endParaRPr>
                    </a:p>
                    <a:p>
                      <a:pPr marL="342900" marR="0" lvl="0" indent="-342900" algn="l">
                        <a:lnSpc>
                          <a:spcPct val="100000"/>
                        </a:lnSpc>
                        <a:spcBef>
                          <a:spcPts val="0"/>
                        </a:spcBef>
                        <a:spcAft>
                          <a:spcPts val="1000"/>
                        </a:spcAft>
                        <a:buFont typeface="Wingdings"/>
                        <a:buChar char=""/>
                      </a:pPr>
                      <a:r>
                        <a:rPr lang="en-US" sz="1800" dirty="0">
                          <a:effectLst/>
                        </a:rPr>
                        <a:t>More than 65 million people in the world are estimated to be take “pill”, of which about 10 million are estimated to be in India.</a:t>
                      </a:r>
                      <a:endParaRPr lang="en-US" sz="1600" dirty="0">
                        <a:effectLst/>
                      </a:endParaRPr>
                    </a:p>
                    <a:p>
                      <a:pPr marL="228600" marR="0" algn="l">
                        <a:lnSpc>
                          <a:spcPct val="100000"/>
                        </a:lnSpc>
                        <a:spcBef>
                          <a:spcPts val="0"/>
                        </a:spcBef>
                        <a:spcAft>
                          <a:spcPts val="1000"/>
                        </a:spcAft>
                      </a:pPr>
                      <a:r>
                        <a:rPr lang="en-US" sz="2000" dirty="0">
                          <a:effectLst/>
                        </a:rPr>
                        <a:t> </a:t>
                      </a:r>
                      <a:r>
                        <a:rPr lang="en-US" sz="2400" b="1" dirty="0" smtClean="0">
                          <a:effectLst/>
                        </a:rPr>
                        <a:t>Classification:</a:t>
                      </a:r>
                      <a:endParaRPr lang="en-US" sz="1800" b="1" dirty="0" smtClean="0">
                        <a:effectLst/>
                      </a:endParaRPr>
                    </a:p>
                    <a:p>
                      <a:pPr marL="228600" marR="0" algn="l">
                        <a:lnSpc>
                          <a:spcPct val="100000"/>
                        </a:lnSpc>
                        <a:spcBef>
                          <a:spcPts val="0"/>
                        </a:spcBef>
                        <a:spcAft>
                          <a:spcPts val="1000"/>
                        </a:spcAft>
                      </a:pPr>
                      <a:r>
                        <a:rPr lang="en-US" sz="1800" dirty="0" smtClean="0">
                          <a:effectLst/>
                        </a:rPr>
                        <a:t>Hormonal </a:t>
                      </a:r>
                      <a:r>
                        <a:rPr lang="en-US" sz="1800" dirty="0">
                          <a:effectLst/>
                        </a:rPr>
                        <a:t>contraceptives currently in use and/or under study are classified as follow:</a:t>
                      </a:r>
                      <a:endParaRPr lang="en-US" sz="1600" dirty="0">
                        <a:effectLst/>
                      </a:endParaRPr>
                    </a:p>
                    <a:p>
                      <a:pPr marL="342900" marR="0" lvl="0" indent="-342900" algn="l">
                        <a:lnSpc>
                          <a:spcPct val="100000"/>
                        </a:lnSpc>
                        <a:spcBef>
                          <a:spcPts val="0"/>
                        </a:spcBef>
                        <a:spcAft>
                          <a:spcPts val="0"/>
                        </a:spcAft>
                        <a:buFont typeface="+mj-lt"/>
                        <a:buAutoNum type="alphaUcPeriod"/>
                      </a:pPr>
                      <a:r>
                        <a:rPr lang="en-US" sz="1800" dirty="0">
                          <a:effectLst/>
                        </a:rPr>
                        <a:t>Oral pills</a:t>
                      </a:r>
                      <a:endParaRPr lang="en-US" sz="1600" dirty="0">
                        <a:effectLst/>
                      </a:endParaRPr>
                    </a:p>
                    <a:p>
                      <a:pPr marL="342900" marR="0" lvl="0" indent="-342900" algn="l">
                        <a:lnSpc>
                          <a:spcPct val="100000"/>
                        </a:lnSpc>
                        <a:spcBef>
                          <a:spcPts val="0"/>
                        </a:spcBef>
                        <a:spcAft>
                          <a:spcPts val="0"/>
                        </a:spcAft>
                        <a:buFont typeface="Times New Roman"/>
                        <a:buChar char="-"/>
                      </a:pPr>
                      <a:r>
                        <a:rPr lang="en-US" sz="1800" dirty="0">
                          <a:effectLst/>
                        </a:rPr>
                        <a:t>Combined pills</a:t>
                      </a:r>
                      <a:endParaRPr lang="en-US" sz="1600" dirty="0">
                        <a:effectLst/>
                      </a:endParaRPr>
                    </a:p>
                    <a:p>
                      <a:pPr marL="342900" marR="0" lvl="0" indent="-342900" algn="l">
                        <a:lnSpc>
                          <a:spcPct val="100000"/>
                        </a:lnSpc>
                        <a:spcBef>
                          <a:spcPts val="0"/>
                        </a:spcBef>
                        <a:spcAft>
                          <a:spcPts val="0"/>
                        </a:spcAft>
                        <a:buFont typeface="Times New Roman"/>
                        <a:buChar char="-"/>
                      </a:pPr>
                      <a:r>
                        <a:rPr lang="en-US" sz="1800" dirty="0">
                          <a:effectLst/>
                        </a:rPr>
                        <a:t>Progesterone only pill (mini pill)</a:t>
                      </a:r>
                      <a:endParaRPr lang="en-US" sz="1600" dirty="0">
                        <a:effectLst/>
                      </a:endParaRPr>
                    </a:p>
                    <a:p>
                      <a:pPr marL="342900" marR="0" lvl="0" indent="-342900" algn="l">
                        <a:lnSpc>
                          <a:spcPct val="100000"/>
                        </a:lnSpc>
                        <a:spcBef>
                          <a:spcPts val="0"/>
                        </a:spcBef>
                        <a:spcAft>
                          <a:spcPts val="0"/>
                        </a:spcAft>
                        <a:buFont typeface="Times New Roman"/>
                        <a:buChar char="-"/>
                      </a:pPr>
                      <a:r>
                        <a:rPr lang="en-US" sz="1800" dirty="0">
                          <a:effectLst/>
                        </a:rPr>
                        <a:t>Post coital pill</a:t>
                      </a:r>
                      <a:endParaRPr lang="en-US" sz="1600" dirty="0">
                        <a:effectLst/>
                      </a:endParaRPr>
                    </a:p>
                    <a:p>
                      <a:pPr marL="342900" marR="0" lvl="0" indent="-342900" algn="l">
                        <a:lnSpc>
                          <a:spcPct val="100000"/>
                        </a:lnSpc>
                        <a:spcBef>
                          <a:spcPts val="0"/>
                        </a:spcBef>
                        <a:spcAft>
                          <a:spcPts val="0"/>
                        </a:spcAft>
                        <a:buFont typeface="Times New Roman"/>
                        <a:buChar char="-"/>
                      </a:pPr>
                      <a:r>
                        <a:rPr lang="en-US" sz="1800" dirty="0">
                          <a:effectLst/>
                        </a:rPr>
                        <a:t>Once a month (long acting) pill</a:t>
                      </a:r>
                      <a:endParaRPr lang="en-US" sz="1600" dirty="0">
                        <a:effectLst/>
                      </a:endParaRPr>
                    </a:p>
                    <a:p>
                      <a:pPr marL="342900" marR="0" lvl="0" indent="-342900" algn="l">
                        <a:lnSpc>
                          <a:spcPct val="100000"/>
                        </a:lnSpc>
                        <a:spcBef>
                          <a:spcPts val="0"/>
                        </a:spcBef>
                        <a:spcAft>
                          <a:spcPts val="0"/>
                        </a:spcAft>
                        <a:buFont typeface="+mj-lt"/>
                        <a:buAutoNum type="alphaUcPeriod"/>
                      </a:pPr>
                      <a:r>
                        <a:rPr lang="en-US" sz="1800" dirty="0">
                          <a:effectLst/>
                        </a:rPr>
                        <a:t>Depot (slow releasing) formulation</a:t>
                      </a:r>
                      <a:endParaRPr lang="en-US" sz="1600" dirty="0">
                        <a:effectLst/>
                      </a:endParaRPr>
                    </a:p>
                    <a:p>
                      <a:pPr marL="342900" marR="0" lvl="0" indent="-342900" algn="l">
                        <a:lnSpc>
                          <a:spcPct val="100000"/>
                        </a:lnSpc>
                        <a:spcBef>
                          <a:spcPts val="0"/>
                        </a:spcBef>
                        <a:spcAft>
                          <a:spcPts val="0"/>
                        </a:spcAft>
                        <a:buFont typeface="Times New Roman"/>
                        <a:buChar char="-"/>
                      </a:pPr>
                      <a:r>
                        <a:rPr lang="en-US" sz="1800" dirty="0">
                          <a:effectLst/>
                        </a:rPr>
                        <a:t>Injectable</a:t>
                      </a:r>
                      <a:endParaRPr lang="en-US" sz="1600" dirty="0">
                        <a:effectLst/>
                      </a:endParaRPr>
                    </a:p>
                    <a:p>
                      <a:pPr marL="342900" marR="0" lvl="0" indent="-342900" algn="l">
                        <a:lnSpc>
                          <a:spcPct val="100000"/>
                        </a:lnSpc>
                        <a:spcBef>
                          <a:spcPts val="0"/>
                        </a:spcBef>
                        <a:spcAft>
                          <a:spcPts val="0"/>
                        </a:spcAft>
                        <a:buFont typeface="Times New Roman"/>
                        <a:buChar char="-"/>
                      </a:pPr>
                      <a:r>
                        <a:rPr lang="en-US" sz="1800" dirty="0">
                          <a:effectLst/>
                        </a:rPr>
                        <a:t>Subcutaneous implants</a:t>
                      </a:r>
                      <a:endParaRPr lang="en-US" sz="1600" dirty="0">
                        <a:effectLst/>
                      </a:endParaRPr>
                    </a:p>
                    <a:p>
                      <a:pPr marL="342900" marR="0" lvl="0" indent="-342900" algn="l">
                        <a:lnSpc>
                          <a:spcPct val="100000"/>
                        </a:lnSpc>
                        <a:spcBef>
                          <a:spcPts val="0"/>
                        </a:spcBef>
                        <a:spcAft>
                          <a:spcPts val="1000"/>
                        </a:spcAft>
                        <a:buFont typeface="Times New Roman"/>
                        <a:buChar char="-"/>
                      </a:pPr>
                      <a:r>
                        <a:rPr lang="en-US" sz="1800" dirty="0">
                          <a:effectLst/>
                        </a:rPr>
                        <a:t>Vaginal rings</a:t>
                      </a:r>
                      <a:endParaRPr lang="en-US" sz="16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6758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211563185"/>
              </p:ext>
            </p:extLst>
          </p:nvPr>
        </p:nvGraphicFramePr>
        <p:xfrm>
          <a:off x="800100" y="228601"/>
          <a:ext cx="7467600" cy="6522720"/>
        </p:xfrm>
        <a:graphic>
          <a:graphicData uri="http://schemas.openxmlformats.org/drawingml/2006/table">
            <a:tbl>
              <a:tblPr>
                <a:tableStyleId>{5C22544A-7EE6-4342-B048-85BDC9FD1C3A}</a:tableStyleId>
              </a:tblPr>
              <a:tblGrid>
                <a:gridCol w="7467600"/>
              </a:tblGrid>
              <a:tr h="6400799">
                <a:tc>
                  <a:txBody>
                    <a:bodyPr/>
                    <a:lstStyle/>
                    <a:p>
                      <a:pPr marL="342900" marR="0" lvl="0" indent="-342900" algn="l">
                        <a:lnSpc>
                          <a:spcPct val="115000"/>
                        </a:lnSpc>
                        <a:spcBef>
                          <a:spcPts val="0"/>
                        </a:spcBef>
                        <a:spcAft>
                          <a:spcPts val="0"/>
                        </a:spcAft>
                        <a:buFont typeface="Symbol"/>
                        <a:buBlip>
                          <a:blip r:embed="rId2"/>
                        </a:buBlip>
                      </a:pPr>
                      <a:r>
                        <a:rPr lang="en-US" sz="2000" b="1" u="sng" dirty="0">
                          <a:effectLst/>
                        </a:rPr>
                        <a:t>Combined pill:</a:t>
                      </a:r>
                      <a:endParaRPr lang="en-US" sz="1600" b="1" dirty="0">
                        <a:effectLst/>
                      </a:endParaRPr>
                    </a:p>
                    <a:p>
                      <a:pPr marL="342900" marR="0" lvl="0" indent="-342900" algn="l">
                        <a:lnSpc>
                          <a:spcPct val="150000"/>
                        </a:lnSpc>
                        <a:spcBef>
                          <a:spcPts val="0"/>
                        </a:spcBef>
                        <a:spcAft>
                          <a:spcPts val="0"/>
                        </a:spcAft>
                        <a:buFont typeface="Wingdings"/>
                        <a:buChar char=""/>
                      </a:pPr>
                      <a:r>
                        <a:rPr lang="en-US" sz="1800" dirty="0">
                          <a:effectLst/>
                        </a:rPr>
                        <a:t>The combination pill is one of the major spacing methods of contraception.</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Most formulations of the combined pill of the present time contain 30 to 35 microgram of synthetic estrogen &amp; 0.5 to 1.0 </a:t>
                      </a:r>
                      <a:r>
                        <a:rPr lang="en-US" sz="1800" dirty="0" err="1">
                          <a:effectLst/>
                        </a:rPr>
                        <a:t>mili</a:t>
                      </a:r>
                      <a:r>
                        <a:rPr lang="en-US" sz="1800" dirty="0">
                          <a:effectLst/>
                        </a:rPr>
                        <a:t> gram of progesterone.</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The pill is given orally for 21 consecutive days beginning on the 5</a:t>
                      </a:r>
                      <a:r>
                        <a:rPr lang="en-US" sz="1800" baseline="30000" dirty="0">
                          <a:effectLst/>
                        </a:rPr>
                        <a:t>th</a:t>
                      </a:r>
                      <a:r>
                        <a:rPr lang="en-US" sz="1800" dirty="0">
                          <a:effectLst/>
                        </a:rPr>
                        <a:t> day of the menstrual cycle, followed by a break of 7 days of no hormonal intake during which menstruation occurs.</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When bleeding occur, this is considered the first day of the next cycle.</a:t>
                      </a:r>
                      <a:endParaRPr lang="en-US" sz="1600" dirty="0">
                        <a:effectLst/>
                      </a:endParaRPr>
                    </a:p>
                    <a:p>
                      <a:pPr marL="342900" marR="0" lvl="0" indent="-342900" algn="l">
                        <a:lnSpc>
                          <a:spcPct val="150000"/>
                        </a:lnSpc>
                        <a:spcBef>
                          <a:spcPts val="0"/>
                        </a:spcBef>
                        <a:spcAft>
                          <a:spcPts val="0"/>
                        </a:spcAft>
                        <a:buFont typeface="Wingdings"/>
                        <a:buChar char=""/>
                      </a:pPr>
                      <a:r>
                        <a:rPr lang="en-US" sz="1800" dirty="0">
                          <a:effectLst/>
                        </a:rPr>
                        <a:t>The bleeding is not like normal menstruation, but is an episode of uterine bleeding from an incompletely formed endometrium caused by withdrawal of exogenous hormones.</a:t>
                      </a:r>
                      <a:endParaRPr lang="en-US" sz="1600" dirty="0">
                        <a:effectLst/>
                      </a:endParaRPr>
                    </a:p>
                    <a:p>
                      <a:pPr marL="342900" marR="0" lvl="0" indent="-342900" algn="l">
                        <a:lnSpc>
                          <a:spcPct val="150000"/>
                        </a:lnSpc>
                        <a:spcBef>
                          <a:spcPts val="0"/>
                        </a:spcBef>
                        <a:spcAft>
                          <a:spcPts val="1000"/>
                        </a:spcAft>
                        <a:buFont typeface="Wingdings"/>
                        <a:buChar char=""/>
                      </a:pPr>
                      <a:r>
                        <a:rPr lang="en-US" sz="1800" dirty="0">
                          <a:effectLst/>
                        </a:rPr>
                        <a:t>Therefore, it is called “withdrawal bleeding” rather than menstruation.</a:t>
                      </a:r>
                      <a:endParaRPr lang="en-US" sz="16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400959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695135088"/>
              </p:ext>
            </p:extLst>
          </p:nvPr>
        </p:nvGraphicFramePr>
        <p:xfrm>
          <a:off x="1066800" y="457200"/>
          <a:ext cx="6400800" cy="609600"/>
        </p:xfrm>
        <a:graphic>
          <a:graphicData uri="http://schemas.openxmlformats.org/drawingml/2006/table">
            <a:tbl>
              <a:tblPr>
                <a:tableStyleId>{5C22544A-7EE6-4342-B048-85BDC9FD1C3A}</a:tableStyleId>
              </a:tblPr>
              <a:tblGrid>
                <a:gridCol w="6400800"/>
              </a:tblGrid>
              <a:tr h="609600">
                <a:tc>
                  <a:txBody>
                    <a:bodyPr/>
                    <a:lstStyle/>
                    <a:p>
                      <a:pPr marL="342900" marR="0" lvl="0" indent="-342900" algn="l">
                        <a:lnSpc>
                          <a:spcPct val="115000"/>
                        </a:lnSpc>
                        <a:spcBef>
                          <a:spcPts val="0"/>
                        </a:spcBef>
                        <a:spcAft>
                          <a:spcPts val="1000"/>
                        </a:spcAft>
                        <a:buFont typeface="Wingdings"/>
                        <a:buChar char=""/>
                      </a:pPr>
                      <a:r>
                        <a:rPr lang="en-US" sz="3200" b="1" u="sng" dirty="0" smtClean="0">
                          <a:solidFill>
                            <a:srgbClr val="7030A0"/>
                          </a:solidFill>
                          <a:effectLst/>
                          <a:latin typeface="Times New Roman"/>
                          <a:ea typeface="Calibri"/>
                          <a:cs typeface="Times New Roman"/>
                        </a:rPr>
                        <a:t>OBJECTIVES:</a:t>
                      </a:r>
                      <a:endParaRPr lang="en-US" sz="3200" dirty="0">
                        <a:solidFill>
                          <a:srgbClr val="7030A0"/>
                        </a:solidFill>
                        <a:effectLst/>
                        <a:latin typeface="Calibri"/>
                        <a:ea typeface="Calibri"/>
                        <a:cs typeface="Times New Roman"/>
                      </a:endParaRPr>
                    </a:p>
                  </a:txBody>
                  <a:tcPr marL="114300" marR="114300" marT="0" marB="0">
                    <a:solidFill>
                      <a:schemeClr val="bg2"/>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39145824"/>
              </p:ext>
            </p:extLst>
          </p:nvPr>
        </p:nvGraphicFramePr>
        <p:xfrm>
          <a:off x="685800" y="1524000"/>
          <a:ext cx="7620000" cy="4480560"/>
        </p:xfrm>
        <a:graphic>
          <a:graphicData uri="http://schemas.openxmlformats.org/drawingml/2006/table">
            <a:tbl>
              <a:tblPr>
                <a:tableStyleId>{5C22544A-7EE6-4342-B048-85BDC9FD1C3A}</a:tableStyleId>
              </a:tblPr>
              <a:tblGrid>
                <a:gridCol w="7620000"/>
              </a:tblGrid>
              <a:tr h="4267200">
                <a:tc>
                  <a:txBody>
                    <a:bodyPr/>
                    <a:lstStyle/>
                    <a:p>
                      <a:pPr marL="342900" marR="0" lvl="0" indent="-342900" algn="just">
                        <a:lnSpc>
                          <a:spcPct val="150000"/>
                        </a:lnSpc>
                        <a:spcBef>
                          <a:spcPts val="0"/>
                        </a:spcBef>
                        <a:spcAft>
                          <a:spcPts val="0"/>
                        </a:spcAft>
                        <a:buFont typeface="Wingdings"/>
                        <a:buChar char=""/>
                      </a:pPr>
                      <a:r>
                        <a:rPr lang="en-US" sz="2800" dirty="0">
                          <a:effectLst/>
                        </a:rPr>
                        <a:t>To avoid  unwanted births</a:t>
                      </a:r>
                    </a:p>
                    <a:p>
                      <a:pPr marL="342900" marR="0" lvl="0" indent="-342900" algn="just">
                        <a:lnSpc>
                          <a:spcPct val="150000"/>
                        </a:lnSpc>
                        <a:spcBef>
                          <a:spcPts val="0"/>
                        </a:spcBef>
                        <a:spcAft>
                          <a:spcPts val="0"/>
                        </a:spcAft>
                        <a:buFont typeface="Wingdings"/>
                        <a:buChar char=""/>
                      </a:pPr>
                      <a:r>
                        <a:rPr lang="en-US" sz="2800" dirty="0">
                          <a:effectLst/>
                        </a:rPr>
                        <a:t>To regulate the interval between pregnancies</a:t>
                      </a:r>
                    </a:p>
                    <a:p>
                      <a:pPr marL="342900" marR="0" lvl="0" indent="-342900" algn="just">
                        <a:lnSpc>
                          <a:spcPct val="150000"/>
                        </a:lnSpc>
                        <a:spcBef>
                          <a:spcPts val="0"/>
                        </a:spcBef>
                        <a:spcAft>
                          <a:spcPts val="0"/>
                        </a:spcAft>
                        <a:buFont typeface="Wingdings"/>
                        <a:buChar char=""/>
                      </a:pPr>
                      <a:r>
                        <a:rPr lang="en-US" sz="2800" dirty="0">
                          <a:effectLst/>
                        </a:rPr>
                        <a:t>To control the time at which births occur in relation to the ages of the patient</a:t>
                      </a:r>
                    </a:p>
                    <a:p>
                      <a:pPr marL="342900" marR="0" lvl="0" indent="-342900" algn="just">
                        <a:lnSpc>
                          <a:spcPct val="150000"/>
                        </a:lnSpc>
                        <a:spcBef>
                          <a:spcPts val="0"/>
                        </a:spcBef>
                        <a:spcAft>
                          <a:spcPts val="1000"/>
                        </a:spcAft>
                        <a:buFont typeface="Wingdings"/>
                        <a:buChar char=""/>
                      </a:pPr>
                      <a:r>
                        <a:rPr lang="en-US" sz="2800" dirty="0">
                          <a:effectLst/>
                        </a:rPr>
                        <a:t>To determine the number of children in the family</a:t>
                      </a:r>
                      <a:endParaRPr lang="en-US" sz="28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590792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707146289"/>
              </p:ext>
            </p:extLst>
          </p:nvPr>
        </p:nvGraphicFramePr>
        <p:xfrm>
          <a:off x="800100" y="152401"/>
          <a:ext cx="7810500" cy="6553199"/>
        </p:xfrm>
        <a:graphic>
          <a:graphicData uri="http://schemas.openxmlformats.org/drawingml/2006/table">
            <a:tbl>
              <a:tblPr>
                <a:tableStyleId>{5C22544A-7EE6-4342-B048-85BDC9FD1C3A}</a:tableStyleId>
              </a:tblPr>
              <a:tblGrid>
                <a:gridCol w="7810500"/>
              </a:tblGrid>
              <a:tr h="6553199">
                <a:tc>
                  <a:txBody>
                    <a:bodyPr/>
                    <a:lstStyle/>
                    <a:p>
                      <a:pPr marL="342900" marR="0" lvl="0" indent="-342900" algn="l">
                        <a:lnSpc>
                          <a:spcPct val="115000"/>
                        </a:lnSpc>
                        <a:spcBef>
                          <a:spcPts val="0"/>
                        </a:spcBef>
                        <a:spcAft>
                          <a:spcPts val="0"/>
                        </a:spcAft>
                        <a:buFont typeface="Courier New"/>
                        <a:buChar char="o"/>
                      </a:pPr>
                      <a:endParaRPr lang="en-US" sz="1800" b="1" dirty="0" smtClean="0">
                        <a:effectLst/>
                      </a:endParaRPr>
                    </a:p>
                    <a:p>
                      <a:pPr marL="342900" marR="0" lvl="0" indent="-342900" algn="l">
                        <a:lnSpc>
                          <a:spcPct val="115000"/>
                        </a:lnSpc>
                        <a:spcBef>
                          <a:spcPts val="0"/>
                        </a:spcBef>
                        <a:spcAft>
                          <a:spcPts val="0"/>
                        </a:spcAft>
                        <a:buFont typeface="Courier New"/>
                        <a:buChar char="o"/>
                      </a:pPr>
                      <a:r>
                        <a:rPr lang="en-US" sz="1800" b="1" dirty="0" smtClean="0">
                          <a:effectLst/>
                        </a:rPr>
                        <a:t>Types </a:t>
                      </a:r>
                      <a:r>
                        <a:rPr lang="en-US" sz="1800" b="1" dirty="0">
                          <a:effectLst/>
                        </a:rPr>
                        <a:t>of pills:</a:t>
                      </a:r>
                      <a:endParaRPr lang="en-US" sz="1600" b="1" dirty="0">
                        <a:effectLst/>
                      </a:endParaRPr>
                    </a:p>
                    <a:p>
                      <a:pPr marL="342900" marR="0" lvl="0" indent="-342900" algn="l">
                        <a:lnSpc>
                          <a:spcPct val="150000"/>
                        </a:lnSpc>
                        <a:spcBef>
                          <a:spcPts val="0"/>
                        </a:spcBef>
                        <a:spcAft>
                          <a:spcPts val="1000"/>
                        </a:spcAft>
                        <a:buFont typeface="Wingdings"/>
                        <a:buChar char=""/>
                      </a:pPr>
                      <a:r>
                        <a:rPr lang="en-US" sz="1600" dirty="0">
                          <a:effectLst/>
                        </a:rPr>
                        <a:t>The department of family welfare, in the Ministry of Health &amp; Family Welfare, Government of India has made available 2 types of low dose oral pills under the brand names of Mala N &amp; Mala D</a:t>
                      </a:r>
                      <a:r>
                        <a:rPr lang="en-US" sz="1600" dirty="0" smtClean="0">
                          <a:effectLst/>
                        </a:rPr>
                        <a:t>.</a:t>
                      </a:r>
                      <a:endParaRPr lang="en-US" sz="1400" dirty="0">
                        <a:effectLst/>
                      </a:endParaRPr>
                    </a:p>
                    <a:p>
                      <a:pPr marL="342900" marR="0" lvl="0" indent="-342900" algn="l">
                        <a:lnSpc>
                          <a:spcPct val="150000"/>
                        </a:lnSpc>
                        <a:spcBef>
                          <a:spcPts val="0"/>
                        </a:spcBef>
                        <a:spcAft>
                          <a:spcPts val="0"/>
                        </a:spcAft>
                        <a:buFont typeface="+mj-lt"/>
                        <a:buAutoNum type="arabicParenR"/>
                      </a:pPr>
                      <a:r>
                        <a:rPr lang="en-US" sz="1800" dirty="0">
                          <a:effectLst/>
                        </a:rPr>
                        <a:t>MALA N:</a:t>
                      </a:r>
                      <a:endParaRPr lang="en-US" sz="1400" dirty="0">
                        <a:effectLst/>
                      </a:endParaRPr>
                    </a:p>
                    <a:p>
                      <a:pPr marL="685800" marR="0" algn="l">
                        <a:lnSpc>
                          <a:spcPct val="150000"/>
                        </a:lnSpc>
                        <a:spcBef>
                          <a:spcPts val="0"/>
                        </a:spcBef>
                        <a:spcAft>
                          <a:spcPts val="0"/>
                        </a:spcAft>
                      </a:pPr>
                      <a:r>
                        <a:rPr lang="en-US" sz="1600" dirty="0">
                          <a:effectLst/>
                        </a:rPr>
                        <a:t>Contain: </a:t>
                      </a:r>
                      <a:r>
                        <a:rPr lang="en-US" sz="1600" dirty="0" err="1">
                          <a:effectLst/>
                        </a:rPr>
                        <a:t>Norgestrel</a:t>
                      </a:r>
                      <a:r>
                        <a:rPr lang="en-US" sz="1600" dirty="0">
                          <a:effectLst/>
                        </a:rPr>
                        <a:t> </a:t>
                      </a:r>
                      <a:r>
                        <a:rPr lang="en-US" sz="1600" dirty="0" smtClean="0">
                          <a:effectLst/>
                        </a:rPr>
                        <a:t>0.50</a:t>
                      </a:r>
                      <a:r>
                        <a:rPr lang="en-US" sz="1600" baseline="0" dirty="0" smtClean="0">
                          <a:effectLst/>
                        </a:rPr>
                        <a:t> </a:t>
                      </a:r>
                      <a:r>
                        <a:rPr lang="en-US" sz="1600" dirty="0" smtClean="0">
                          <a:effectLst/>
                        </a:rPr>
                        <a:t>mg</a:t>
                      </a:r>
                      <a:endParaRPr lang="en-US" sz="1400" dirty="0">
                        <a:effectLst/>
                      </a:endParaRPr>
                    </a:p>
                    <a:p>
                      <a:pPr marL="685800" marR="0" algn="l">
                        <a:lnSpc>
                          <a:spcPct val="150000"/>
                        </a:lnSpc>
                        <a:spcBef>
                          <a:spcPts val="0"/>
                        </a:spcBef>
                        <a:spcAft>
                          <a:spcPts val="0"/>
                        </a:spcAft>
                      </a:pPr>
                      <a:r>
                        <a:rPr lang="en-US" sz="1600" dirty="0">
                          <a:effectLst/>
                        </a:rPr>
                        <a:t>               </a:t>
                      </a:r>
                      <a:r>
                        <a:rPr lang="en-US" sz="1600" dirty="0" err="1">
                          <a:effectLst/>
                        </a:rPr>
                        <a:t>Ethinyl</a:t>
                      </a:r>
                      <a:r>
                        <a:rPr lang="en-US" sz="1600" dirty="0">
                          <a:effectLst/>
                        </a:rPr>
                        <a:t> </a:t>
                      </a:r>
                      <a:r>
                        <a:rPr lang="en-US" sz="1600" dirty="0" err="1">
                          <a:effectLst/>
                        </a:rPr>
                        <a:t>estradiol</a:t>
                      </a:r>
                      <a:r>
                        <a:rPr lang="en-US" sz="1600" dirty="0">
                          <a:effectLst/>
                        </a:rPr>
                        <a:t> </a:t>
                      </a:r>
                      <a:r>
                        <a:rPr lang="en-US" sz="1600" dirty="0" smtClean="0">
                          <a:effectLst/>
                        </a:rPr>
                        <a:t>0.04mg</a:t>
                      </a:r>
                      <a:endParaRPr lang="en-US" sz="1400" dirty="0">
                        <a:effectLst/>
                      </a:endParaRPr>
                    </a:p>
                    <a:p>
                      <a:pPr marL="342900" marR="0" lvl="0" indent="-342900" algn="l">
                        <a:lnSpc>
                          <a:spcPct val="150000"/>
                        </a:lnSpc>
                        <a:spcBef>
                          <a:spcPts val="0"/>
                        </a:spcBef>
                        <a:spcAft>
                          <a:spcPts val="0"/>
                        </a:spcAft>
                        <a:buFont typeface="+mj-lt"/>
                        <a:buAutoNum type="arabicParenR"/>
                      </a:pPr>
                      <a:r>
                        <a:rPr lang="en-US" sz="1800" dirty="0">
                          <a:effectLst/>
                        </a:rPr>
                        <a:t>MALA D:</a:t>
                      </a:r>
                      <a:endParaRPr lang="en-US" sz="1400" dirty="0">
                        <a:effectLst/>
                      </a:endParaRPr>
                    </a:p>
                    <a:p>
                      <a:pPr marL="685800" marR="0" algn="l">
                        <a:lnSpc>
                          <a:spcPct val="150000"/>
                        </a:lnSpc>
                        <a:spcBef>
                          <a:spcPts val="0"/>
                        </a:spcBef>
                        <a:spcAft>
                          <a:spcPts val="0"/>
                        </a:spcAft>
                      </a:pPr>
                      <a:r>
                        <a:rPr lang="en-US" sz="1600" dirty="0">
                          <a:effectLst/>
                        </a:rPr>
                        <a:t>Contain</a:t>
                      </a:r>
                      <a:r>
                        <a:rPr lang="en-US" sz="1600" dirty="0" smtClean="0">
                          <a:effectLst/>
                        </a:rPr>
                        <a:t>: D </a:t>
                      </a:r>
                      <a:r>
                        <a:rPr lang="en-US" sz="1600" dirty="0" err="1">
                          <a:effectLst/>
                        </a:rPr>
                        <a:t>Norgestrel</a:t>
                      </a:r>
                      <a:r>
                        <a:rPr lang="en-US" sz="1600" dirty="0">
                          <a:effectLst/>
                        </a:rPr>
                        <a:t> </a:t>
                      </a:r>
                      <a:r>
                        <a:rPr lang="en-US" sz="1600" dirty="0" smtClean="0">
                          <a:effectLst/>
                        </a:rPr>
                        <a:t>1.0</a:t>
                      </a:r>
                      <a:r>
                        <a:rPr lang="en-US" sz="1600" baseline="0" dirty="0" smtClean="0">
                          <a:effectLst/>
                        </a:rPr>
                        <a:t> </a:t>
                      </a:r>
                      <a:r>
                        <a:rPr lang="en-US" sz="1600" dirty="0" smtClean="0">
                          <a:effectLst/>
                        </a:rPr>
                        <a:t>mg</a:t>
                      </a:r>
                    </a:p>
                    <a:p>
                      <a:pPr marL="685800" marR="0" algn="l">
                        <a:lnSpc>
                          <a:spcPct val="150000"/>
                        </a:lnSpc>
                        <a:spcBef>
                          <a:spcPts val="0"/>
                        </a:spcBef>
                        <a:spcAft>
                          <a:spcPts val="0"/>
                        </a:spcAft>
                      </a:pPr>
                      <a:r>
                        <a:rPr lang="en-US" sz="1400" dirty="0" err="1" smtClean="0">
                          <a:effectLst/>
                        </a:rPr>
                        <a:t>Ethinyl</a:t>
                      </a:r>
                      <a:r>
                        <a:rPr lang="en-US" sz="1400" dirty="0" smtClean="0">
                          <a:effectLst/>
                        </a:rPr>
                        <a:t> </a:t>
                      </a:r>
                      <a:r>
                        <a:rPr lang="en-US" sz="1400" dirty="0" err="1" smtClean="0">
                          <a:effectLst/>
                        </a:rPr>
                        <a:t>estradiol</a:t>
                      </a:r>
                      <a:r>
                        <a:rPr lang="en-US" sz="1400" dirty="0" smtClean="0">
                          <a:effectLst/>
                        </a:rPr>
                        <a:t> – 0.03 mg</a:t>
                      </a:r>
                      <a:endParaRPr lang="en-US" sz="1400" dirty="0">
                        <a:effectLst/>
                        <a:latin typeface="Calibri"/>
                        <a:ea typeface="Calibri"/>
                        <a:cs typeface="Times New Roman"/>
                      </a:endParaRPr>
                    </a:p>
                  </a:txBody>
                  <a:tcPr marL="114300" marR="114300" marT="0" marB="0"/>
                </a:tc>
              </a:tr>
            </a:tbl>
          </a:graphicData>
        </a:graphic>
      </p:graphicFrame>
      <p:pic>
        <p:nvPicPr>
          <p:cNvPr id="14338" name="Picture 29" descr="Description: E:\MSC\sumandeep\obg\image contra\mala-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4191000"/>
            <a:ext cx="2676525"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648200"/>
            <a:ext cx="3124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845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772658488"/>
              </p:ext>
            </p:extLst>
          </p:nvPr>
        </p:nvGraphicFramePr>
        <p:xfrm>
          <a:off x="723900" y="76201"/>
          <a:ext cx="7886700" cy="6553199"/>
        </p:xfrm>
        <a:graphic>
          <a:graphicData uri="http://schemas.openxmlformats.org/drawingml/2006/table">
            <a:tbl>
              <a:tblPr>
                <a:tableStyleId>{5C22544A-7EE6-4342-B048-85BDC9FD1C3A}</a:tableStyleId>
              </a:tblPr>
              <a:tblGrid>
                <a:gridCol w="7886700"/>
              </a:tblGrid>
              <a:tr h="6553199">
                <a:tc>
                  <a:txBody>
                    <a:bodyPr/>
                    <a:lstStyle/>
                    <a:p>
                      <a:pPr marL="342900" marR="0" lvl="0" indent="-342900" algn="l">
                        <a:lnSpc>
                          <a:spcPct val="150000"/>
                        </a:lnSpc>
                        <a:spcBef>
                          <a:spcPts val="0"/>
                        </a:spcBef>
                        <a:spcAft>
                          <a:spcPts val="0"/>
                        </a:spcAft>
                        <a:buFont typeface="Wingdings"/>
                        <a:buChar char=""/>
                      </a:pPr>
                      <a:r>
                        <a:rPr lang="en-US" sz="2000" dirty="0">
                          <a:effectLst/>
                        </a:rPr>
                        <a:t>Mala D is available in a package of 28 pills -21 of oral contraceptive pills &amp; 7 brown- ferrous iron coated tablets at a price of rupees 2 per packet.</a:t>
                      </a:r>
                      <a:endParaRPr lang="en-US" sz="1800" dirty="0">
                        <a:effectLst/>
                      </a:endParaRPr>
                    </a:p>
                    <a:p>
                      <a:pPr marL="342900" marR="0" lvl="0" indent="-342900" algn="l">
                        <a:lnSpc>
                          <a:spcPct val="150000"/>
                        </a:lnSpc>
                        <a:spcBef>
                          <a:spcPts val="0"/>
                        </a:spcBef>
                        <a:spcAft>
                          <a:spcPts val="1000"/>
                        </a:spcAft>
                        <a:buFont typeface="Wingdings"/>
                        <a:buChar char=""/>
                      </a:pPr>
                      <a:r>
                        <a:rPr lang="en-US" sz="2000" dirty="0">
                          <a:effectLst/>
                        </a:rPr>
                        <a:t>Mala N is supplied free of cost through all Primary Health Centers &amp; Urban Family Welfare Centers.</a:t>
                      </a:r>
                      <a:endParaRPr lang="en-US" sz="1800" dirty="0">
                        <a:effectLst/>
                      </a:endParaRPr>
                    </a:p>
                    <a:p>
                      <a:pPr marL="228600" marR="0" algn="l">
                        <a:lnSpc>
                          <a:spcPct val="150000"/>
                        </a:lnSpc>
                        <a:spcBef>
                          <a:spcPts val="0"/>
                        </a:spcBef>
                        <a:spcAft>
                          <a:spcPts val="1000"/>
                        </a:spcAft>
                      </a:pPr>
                      <a:r>
                        <a:rPr lang="en-US" sz="2000" dirty="0">
                          <a:effectLst/>
                        </a:rPr>
                        <a:t> </a:t>
                      </a:r>
                      <a:endParaRPr lang="en-US" sz="1800" dirty="0">
                        <a:effectLst/>
                      </a:endParaRPr>
                    </a:p>
                    <a:p>
                      <a:pPr marL="0" marR="0" algn="l">
                        <a:lnSpc>
                          <a:spcPct val="150000"/>
                        </a:lnSpc>
                        <a:spcBef>
                          <a:spcPts val="0"/>
                        </a:spcBef>
                        <a:spcAft>
                          <a:spcPts val="1000"/>
                        </a:spcAft>
                      </a:pPr>
                      <a:r>
                        <a:rPr lang="en-US" sz="2000" b="1" dirty="0">
                          <a:effectLst/>
                        </a:rPr>
                        <a:t>INDICATION</a:t>
                      </a:r>
                      <a:endParaRPr lang="en-US" sz="1800" b="1" dirty="0">
                        <a:effectLst/>
                      </a:endParaRPr>
                    </a:p>
                    <a:p>
                      <a:pPr marL="342900" marR="0" lvl="0" indent="-342900" algn="l">
                        <a:lnSpc>
                          <a:spcPct val="150000"/>
                        </a:lnSpc>
                        <a:spcBef>
                          <a:spcPts val="0"/>
                        </a:spcBef>
                        <a:spcAft>
                          <a:spcPts val="0"/>
                        </a:spcAft>
                        <a:buFont typeface="Wingdings"/>
                        <a:buChar char=""/>
                      </a:pPr>
                      <a:r>
                        <a:rPr lang="en-US" sz="2000" dirty="0">
                          <a:effectLst/>
                        </a:rPr>
                        <a:t>The probable mechanism of contraception are:</a:t>
                      </a:r>
                      <a:endParaRPr lang="en-US" sz="1800" dirty="0">
                        <a:effectLst/>
                      </a:endParaRPr>
                    </a:p>
                    <a:p>
                      <a:pPr marL="342900" marR="0" lvl="0" indent="-342900" algn="l">
                        <a:lnSpc>
                          <a:spcPct val="150000"/>
                        </a:lnSpc>
                        <a:spcBef>
                          <a:spcPts val="0"/>
                        </a:spcBef>
                        <a:spcAft>
                          <a:spcPts val="0"/>
                        </a:spcAft>
                        <a:buFont typeface="+mj-lt"/>
                        <a:buAutoNum type="arabicPeriod"/>
                      </a:pPr>
                      <a:r>
                        <a:rPr lang="en-US" sz="2000" dirty="0">
                          <a:effectLst/>
                        </a:rPr>
                        <a:t>Inhibition of ovulation:</a:t>
                      </a:r>
                      <a:endParaRPr lang="en-US" sz="1800" dirty="0">
                        <a:effectLst/>
                      </a:endParaRPr>
                    </a:p>
                    <a:p>
                      <a:pPr marL="342900" marR="0" lvl="0" indent="-342900" algn="l">
                        <a:lnSpc>
                          <a:spcPct val="150000"/>
                        </a:lnSpc>
                        <a:spcBef>
                          <a:spcPts val="0"/>
                        </a:spcBef>
                        <a:spcAft>
                          <a:spcPts val="0"/>
                        </a:spcAft>
                        <a:buFont typeface="+mj-lt"/>
                        <a:buAutoNum type="arabicPeriod"/>
                      </a:pPr>
                      <a:r>
                        <a:rPr lang="en-US" sz="2000" dirty="0">
                          <a:effectLst/>
                        </a:rPr>
                        <a:t>Production of static endometrial </a:t>
                      </a:r>
                      <a:r>
                        <a:rPr lang="en-US" sz="2000" dirty="0" err="1">
                          <a:effectLst/>
                        </a:rPr>
                        <a:t>hypoplacia</a:t>
                      </a:r>
                      <a:r>
                        <a:rPr lang="en-US" sz="2000" dirty="0">
                          <a:effectLst/>
                        </a:rPr>
                        <a:t>:</a:t>
                      </a:r>
                      <a:endParaRPr lang="en-US" sz="1800" dirty="0">
                        <a:effectLst/>
                      </a:endParaRPr>
                    </a:p>
                    <a:p>
                      <a:pPr marL="342900" marR="0" lvl="0" indent="-342900" algn="l">
                        <a:lnSpc>
                          <a:spcPct val="150000"/>
                        </a:lnSpc>
                        <a:spcBef>
                          <a:spcPts val="0"/>
                        </a:spcBef>
                        <a:spcAft>
                          <a:spcPts val="0"/>
                        </a:spcAft>
                        <a:buFont typeface="+mj-lt"/>
                        <a:buAutoNum type="arabicPeriod"/>
                      </a:pPr>
                      <a:r>
                        <a:rPr lang="en-US" sz="2000" dirty="0">
                          <a:effectLst/>
                        </a:rPr>
                        <a:t>Alteration of the character of the cervical mucus:</a:t>
                      </a:r>
                      <a:endParaRPr lang="en-US" sz="1800" dirty="0">
                        <a:effectLst/>
                      </a:endParaRPr>
                    </a:p>
                    <a:p>
                      <a:pPr marL="342900" marR="0" lvl="0" indent="-342900" algn="l">
                        <a:lnSpc>
                          <a:spcPct val="150000"/>
                        </a:lnSpc>
                        <a:spcBef>
                          <a:spcPts val="0"/>
                        </a:spcBef>
                        <a:spcAft>
                          <a:spcPts val="1000"/>
                        </a:spcAft>
                        <a:buFont typeface="Times New Roman"/>
                        <a:buChar char="-"/>
                      </a:pPr>
                      <a:r>
                        <a:rPr lang="en-US" sz="2000" dirty="0">
                          <a:effectLst/>
                        </a:rPr>
                        <a:t>Thick, viscid &amp; scanty to prevent sperm penetration.</a:t>
                      </a:r>
                      <a:endParaRPr lang="en-US" sz="18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2614584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805895507"/>
              </p:ext>
            </p:extLst>
          </p:nvPr>
        </p:nvGraphicFramePr>
        <p:xfrm>
          <a:off x="762000" y="76201"/>
          <a:ext cx="7467600" cy="6522720"/>
        </p:xfrm>
        <a:graphic>
          <a:graphicData uri="http://schemas.openxmlformats.org/drawingml/2006/table">
            <a:tbl>
              <a:tblPr>
                <a:tableStyleId>{5C22544A-7EE6-4342-B048-85BDC9FD1C3A}</a:tableStyleId>
              </a:tblPr>
              <a:tblGrid>
                <a:gridCol w="7467600"/>
              </a:tblGrid>
              <a:tr h="6476999">
                <a:tc>
                  <a:txBody>
                    <a:bodyPr/>
                    <a:lstStyle/>
                    <a:p>
                      <a:pPr marL="342900" marR="0" lvl="0" indent="-342900" algn="l">
                        <a:lnSpc>
                          <a:spcPct val="115000"/>
                        </a:lnSpc>
                        <a:spcBef>
                          <a:spcPts val="0"/>
                        </a:spcBef>
                        <a:spcAft>
                          <a:spcPts val="0"/>
                        </a:spcAft>
                        <a:buFont typeface="Courier New"/>
                        <a:buChar char="o"/>
                      </a:pPr>
                      <a:r>
                        <a:rPr lang="en-US" sz="2000" b="1" dirty="0">
                          <a:effectLst/>
                        </a:rPr>
                        <a:t>Contraindications</a:t>
                      </a:r>
                      <a:r>
                        <a:rPr lang="en-US" sz="2000" b="1" dirty="0" smtClean="0">
                          <a:effectLst/>
                        </a:rPr>
                        <a:t>:</a:t>
                      </a:r>
                      <a:r>
                        <a:rPr lang="en-US" sz="1600" dirty="0" smtClean="0">
                          <a:effectLst/>
                        </a:rPr>
                        <a:t>.</a:t>
                      </a:r>
                      <a:endParaRPr lang="en-US" sz="1400" dirty="0">
                        <a:effectLst/>
                      </a:endParaRPr>
                    </a:p>
                    <a:p>
                      <a:pPr marL="342900" marR="0" lvl="0" indent="-342900" algn="l">
                        <a:lnSpc>
                          <a:spcPct val="150000"/>
                        </a:lnSpc>
                        <a:spcBef>
                          <a:spcPts val="0"/>
                        </a:spcBef>
                        <a:spcAft>
                          <a:spcPts val="0"/>
                        </a:spcAft>
                        <a:buFont typeface="Symbol"/>
                        <a:buChar char=""/>
                      </a:pPr>
                      <a:r>
                        <a:rPr lang="en-US" sz="1800" b="1" i="1" dirty="0">
                          <a:effectLst/>
                        </a:rPr>
                        <a:t>Absolute:</a:t>
                      </a:r>
                    </a:p>
                    <a:p>
                      <a:pPr marL="342900" marR="0" lvl="0" indent="-342900" algn="l">
                        <a:lnSpc>
                          <a:spcPct val="150000"/>
                        </a:lnSpc>
                        <a:spcBef>
                          <a:spcPts val="0"/>
                        </a:spcBef>
                        <a:spcAft>
                          <a:spcPts val="0"/>
                        </a:spcAft>
                        <a:buFont typeface="+mj-lt"/>
                        <a:buAutoNum type="alphaLcPeriod"/>
                      </a:pPr>
                      <a:r>
                        <a:rPr lang="en-US" sz="1800" dirty="0">
                          <a:effectLst/>
                        </a:rPr>
                        <a:t>Circulatory diseases:</a:t>
                      </a:r>
                    </a:p>
                    <a:p>
                      <a:pPr marL="342900" marR="0" lvl="0" indent="-342900" algn="l">
                        <a:lnSpc>
                          <a:spcPct val="150000"/>
                        </a:lnSpc>
                        <a:spcBef>
                          <a:spcPts val="0"/>
                        </a:spcBef>
                        <a:spcAft>
                          <a:spcPts val="0"/>
                        </a:spcAft>
                        <a:buFont typeface="Times New Roman"/>
                        <a:buChar char="-"/>
                      </a:pPr>
                      <a:r>
                        <a:rPr lang="en-US" sz="1800" dirty="0">
                          <a:effectLst/>
                        </a:rPr>
                        <a:t>Arterial or venous thrombosis</a:t>
                      </a:r>
                    </a:p>
                    <a:p>
                      <a:pPr marL="342900" marR="0" lvl="0" indent="-342900" algn="l">
                        <a:lnSpc>
                          <a:spcPct val="150000"/>
                        </a:lnSpc>
                        <a:spcBef>
                          <a:spcPts val="0"/>
                        </a:spcBef>
                        <a:spcAft>
                          <a:spcPts val="0"/>
                        </a:spcAft>
                        <a:buFont typeface="Times New Roman"/>
                        <a:buChar char="-"/>
                      </a:pPr>
                      <a:r>
                        <a:rPr lang="en-US" sz="1800" dirty="0">
                          <a:effectLst/>
                        </a:rPr>
                        <a:t>Severe hypertension</a:t>
                      </a:r>
                    </a:p>
                    <a:p>
                      <a:pPr marL="342900" marR="0" lvl="0" indent="-342900" algn="l">
                        <a:lnSpc>
                          <a:spcPct val="150000"/>
                        </a:lnSpc>
                        <a:spcBef>
                          <a:spcPts val="0"/>
                        </a:spcBef>
                        <a:spcAft>
                          <a:spcPts val="0"/>
                        </a:spcAft>
                        <a:buFont typeface="Times New Roman"/>
                        <a:buChar char="-"/>
                      </a:pPr>
                      <a:r>
                        <a:rPr lang="en-US" sz="1800" dirty="0">
                          <a:effectLst/>
                        </a:rPr>
                        <a:t>Vulvar disease, ischemic heart disease, angina</a:t>
                      </a:r>
                    </a:p>
                    <a:p>
                      <a:pPr marL="342900" marR="0" lvl="0" indent="-342900" algn="l">
                        <a:lnSpc>
                          <a:spcPct val="150000"/>
                        </a:lnSpc>
                        <a:spcBef>
                          <a:spcPts val="0"/>
                        </a:spcBef>
                        <a:spcAft>
                          <a:spcPts val="0"/>
                        </a:spcAft>
                        <a:buFont typeface="Times New Roman"/>
                        <a:buChar char="-"/>
                      </a:pPr>
                      <a:r>
                        <a:rPr lang="en-US" sz="1800" dirty="0">
                          <a:effectLst/>
                        </a:rPr>
                        <a:t>Hyperlipidemia</a:t>
                      </a:r>
                    </a:p>
                    <a:p>
                      <a:pPr marL="342900" marR="0" lvl="0" indent="-342900" algn="l">
                        <a:lnSpc>
                          <a:spcPct val="150000"/>
                        </a:lnSpc>
                        <a:spcBef>
                          <a:spcPts val="0"/>
                        </a:spcBef>
                        <a:spcAft>
                          <a:spcPts val="0"/>
                        </a:spcAft>
                        <a:buFont typeface="Times New Roman"/>
                        <a:buChar char="-"/>
                      </a:pPr>
                      <a:r>
                        <a:rPr lang="en-US" sz="1800" dirty="0">
                          <a:effectLst/>
                        </a:rPr>
                        <a:t>Focal migraine</a:t>
                      </a:r>
                    </a:p>
                    <a:p>
                      <a:pPr marL="342900" marR="0" lvl="0" indent="-342900" algn="l">
                        <a:lnSpc>
                          <a:spcPct val="150000"/>
                        </a:lnSpc>
                        <a:spcBef>
                          <a:spcPts val="0"/>
                        </a:spcBef>
                        <a:spcAft>
                          <a:spcPts val="0"/>
                        </a:spcAft>
                        <a:buFont typeface="+mj-lt"/>
                        <a:buAutoNum type="alphaLcPeriod"/>
                      </a:pPr>
                      <a:r>
                        <a:rPr lang="en-US" sz="1800" dirty="0">
                          <a:effectLst/>
                        </a:rPr>
                        <a:t>Disease of liver:</a:t>
                      </a:r>
                    </a:p>
                    <a:p>
                      <a:pPr marL="342900" marR="0" lvl="0" indent="-342900" algn="l">
                        <a:lnSpc>
                          <a:spcPct val="150000"/>
                        </a:lnSpc>
                        <a:spcBef>
                          <a:spcPts val="0"/>
                        </a:spcBef>
                        <a:spcAft>
                          <a:spcPts val="0"/>
                        </a:spcAft>
                        <a:buFont typeface="Times New Roman"/>
                        <a:buChar char="-"/>
                      </a:pPr>
                      <a:r>
                        <a:rPr lang="en-US" sz="1800" dirty="0">
                          <a:effectLst/>
                        </a:rPr>
                        <a:t>Active liver disease</a:t>
                      </a:r>
                    </a:p>
                    <a:p>
                      <a:pPr marL="342900" marR="0" lvl="0" indent="-342900" algn="l">
                        <a:lnSpc>
                          <a:spcPct val="150000"/>
                        </a:lnSpc>
                        <a:spcBef>
                          <a:spcPts val="0"/>
                        </a:spcBef>
                        <a:spcAft>
                          <a:spcPts val="0"/>
                        </a:spcAft>
                        <a:buFont typeface="Times New Roman"/>
                        <a:buChar char="-"/>
                      </a:pPr>
                      <a:r>
                        <a:rPr lang="en-US" sz="1800" dirty="0">
                          <a:effectLst/>
                        </a:rPr>
                        <a:t>History of </a:t>
                      </a:r>
                      <a:r>
                        <a:rPr lang="en-US" sz="1800" dirty="0" err="1">
                          <a:effectLst/>
                        </a:rPr>
                        <a:t>cholestatic</a:t>
                      </a:r>
                      <a:r>
                        <a:rPr lang="en-US" sz="1800" dirty="0">
                          <a:effectLst/>
                        </a:rPr>
                        <a:t> jaundice in pregnancy</a:t>
                      </a:r>
                    </a:p>
                    <a:p>
                      <a:pPr marL="342900" marR="0" lvl="0" indent="-342900" algn="l">
                        <a:lnSpc>
                          <a:spcPct val="150000"/>
                        </a:lnSpc>
                        <a:spcBef>
                          <a:spcPts val="0"/>
                        </a:spcBef>
                        <a:spcAft>
                          <a:spcPts val="0"/>
                        </a:spcAft>
                        <a:buFont typeface="Times New Roman"/>
                        <a:buChar char="-"/>
                      </a:pPr>
                      <a:r>
                        <a:rPr lang="en-US" sz="1800" dirty="0">
                          <a:effectLst/>
                        </a:rPr>
                        <a:t>Liver adenoma, carcinoma</a:t>
                      </a:r>
                    </a:p>
                    <a:p>
                      <a:pPr marL="342900" marR="0" lvl="0" indent="-342900" algn="l">
                        <a:lnSpc>
                          <a:spcPct val="150000"/>
                        </a:lnSpc>
                        <a:spcBef>
                          <a:spcPts val="0"/>
                        </a:spcBef>
                        <a:spcAft>
                          <a:spcPts val="0"/>
                        </a:spcAft>
                        <a:buFont typeface="+mj-lt"/>
                        <a:buAutoNum type="alphaLcPeriod"/>
                      </a:pPr>
                      <a:r>
                        <a:rPr lang="en-US" sz="1800" dirty="0">
                          <a:effectLst/>
                        </a:rPr>
                        <a:t>Others:</a:t>
                      </a:r>
                    </a:p>
                    <a:p>
                      <a:pPr marL="342900" marR="0" lvl="0" indent="-342900" algn="l">
                        <a:lnSpc>
                          <a:spcPct val="150000"/>
                        </a:lnSpc>
                        <a:spcBef>
                          <a:spcPts val="0"/>
                        </a:spcBef>
                        <a:spcAft>
                          <a:spcPts val="0"/>
                        </a:spcAft>
                        <a:buFont typeface="Times New Roman"/>
                        <a:buChar char="-"/>
                      </a:pPr>
                      <a:r>
                        <a:rPr lang="en-US" sz="1800" dirty="0">
                          <a:effectLst/>
                        </a:rPr>
                        <a:t>Pregnancy</a:t>
                      </a:r>
                    </a:p>
                    <a:p>
                      <a:pPr marL="342900" marR="0" lvl="0" indent="-342900" algn="l">
                        <a:lnSpc>
                          <a:spcPct val="150000"/>
                        </a:lnSpc>
                        <a:spcBef>
                          <a:spcPts val="0"/>
                        </a:spcBef>
                        <a:spcAft>
                          <a:spcPts val="0"/>
                        </a:spcAft>
                        <a:buFont typeface="Times New Roman"/>
                        <a:buChar char="-"/>
                      </a:pPr>
                      <a:r>
                        <a:rPr lang="en-US" sz="1800" dirty="0">
                          <a:effectLst/>
                        </a:rPr>
                        <a:t>Genital tract bleeding</a:t>
                      </a:r>
                    </a:p>
                    <a:p>
                      <a:pPr marL="342900" marR="0" lvl="0" indent="-342900" algn="l">
                        <a:lnSpc>
                          <a:spcPct val="150000"/>
                        </a:lnSpc>
                        <a:spcBef>
                          <a:spcPts val="0"/>
                        </a:spcBef>
                        <a:spcAft>
                          <a:spcPts val="1000"/>
                        </a:spcAft>
                        <a:buFont typeface="Times New Roman"/>
                        <a:buChar char="-"/>
                      </a:pPr>
                      <a:r>
                        <a:rPr lang="en-US" sz="1800" dirty="0">
                          <a:effectLst/>
                        </a:rPr>
                        <a:t>Breast cancer</a:t>
                      </a:r>
                      <a:endParaRPr lang="en-US" sz="18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2101772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519158750"/>
              </p:ext>
            </p:extLst>
          </p:nvPr>
        </p:nvGraphicFramePr>
        <p:xfrm>
          <a:off x="304800" y="228600"/>
          <a:ext cx="8458200" cy="6487668"/>
        </p:xfrm>
        <a:graphic>
          <a:graphicData uri="http://schemas.openxmlformats.org/drawingml/2006/table">
            <a:tbl>
              <a:tblPr>
                <a:tableStyleId>{5C22544A-7EE6-4342-B048-85BDC9FD1C3A}</a:tableStyleId>
              </a:tblPr>
              <a:tblGrid>
                <a:gridCol w="8458200"/>
              </a:tblGrid>
              <a:tr h="5943600">
                <a:tc>
                  <a:txBody>
                    <a:bodyPr/>
                    <a:lstStyle/>
                    <a:p>
                      <a:pPr marL="342900" marR="0" lvl="0" indent="-342900" algn="l">
                        <a:lnSpc>
                          <a:spcPct val="115000"/>
                        </a:lnSpc>
                        <a:spcBef>
                          <a:spcPts val="0"/>
                        </a:spcBef>
                        <a:spcAft>
                          <a:spcPts val="0"/>
                        </a:spcAft>
                        <a:buFont typeface="Symbol"/>
                        <a:buChar char=""/>
                      </a:pPr>
                      <a:r>
                        <a:rPr lang="en-US" sz="1800" b="1" dirty="0">
                          <a:effectLst/>
                          <a:latin typeface="Times New Roman" pitchFamily="18" charset="0"/>
                          <a:cs typeface="Times New Roman" pitchFamily="18" charset="0"/>
                        </a:rPr>
                        <a:t>Relative:</a:t>
                      </a:r>
                    </a:p>
                    <a:p>
                      <a:pPr marL="342900" marR="0" lvl="0" indent="-342900" algn="l">
                        <a:lnSpc>
                          <a:spcPct val="150000"/>
                        </a:lnSpc>
                        <a:spcBef>
                          <a:spcPts val="0"/>
                        </a:spcBef>
                        <a:spcAft>
                          <a:spcPts val="0"/>
                        </a:spcAft>
                        <a:buFont typeface="Times New Roman"/>
                        <a:buChar char="-"/>
                      </a:pPr>
                      <a:r>
                        <a:rPr lang="en-US" sz="1800" dirty="0">
                          <a:effectLst/>
                          <a:latin typeface="Times New Roman" pitchFamily="18" charset="0"/>
                          <a:cs typeface="Times New Roman" pitchFamily="18" charset="0"/>
                        </a:rPr>
                        <a:t>Obesity</a:t>
                      </a:r>
                    </a:p>
                    <a:p>
                      <a:pPr marL="342900" marR="0" lvl="0" indent="-342900" algn="l">
                        <a:lnSpc>
                          <a:spcPct val="150000"/>
                        </a:lnSpc>
                        <a:spcBef>
                          <a:spcPts val="0"/>
                        </a:spcBef>
                        <a:spcAft>
                          <a:spcPts val="0"/>
                        </a:spcAft>
                        <a:buFont typeface="Times New Roman"/>
                        <a:buChar char="-"/>
                      </a:pPr>
                      <a:r>
                        <a:rPr lang="en-US" sz="1800" dirty="0">
                          <a:effectLst/>
                          <a:latin typeface="Times New Roman" pitchFamily="18" charset="0"/>
                          <a:cs typeface="Times New Roman" pitchFamily="18" charset="0"/>
                        </a:rPr>
                        <a:t>Varicosities</a:t>
                      </a:r>
                    </a:p>
                    <a:p>
                      <a:pPr marL="342900" marR="0" lvl="0" indent="-342900" algn="l">
                        <a:lnSpc>
                          <a:spcPct val="150000"/>
                        </a:lnSpc>
                        <a:spcBef>
                          <a:spcPts val="0"/>
                        </a:spcBef>
                        <a:spcAft>
                          <a:spcPts val="0"/>
                        </a:spcAft>
                        <a:buFont typeface="Times New Roman"/>
                        <a:buChar char="-"/>
                      </a:pPr>
                      <a:r>
                        <a:rPr lang="en-US" sz="1800" dirty="0">
                          <a:effectLst/>
                          <a:latin typeface="Times New Roman" pitchFamily="18" charset="0"/>
                          <a:cs typeface="Times New Roman" pitchFamily="18" charset="0"/>
                        </a:rPr>
                        <a:t>Epilepsy</a:t>
                      </a:r>
                    </a:p>
                    <a:p>
                      <a:pPr marL="342900" marR="0" lvl="0" indent="-342900" algn="l">
                        <a:lnSpc>
                          <a:spcPct val="150000"/>
                        </a:lnSpc>
                        <a:spcBef>
                          <a:spcPts val="0"/>
                        </a:spcBef>
                        <a:spcAft>
                          <a:spcPts val="0"/>
                        </a:spcAft>
                        <a:buFont typeface="Times New Roman"/>
                        <a:buChar char="-"/>
                      </a:pPr>
                      <a:r>
                        <a:rPr lang="en-US" sz="1800" dirty="0">
                          <a:effectLst/>
                          <a:latin typeface="Times New Roman" pitchFamily="18" charset="0"/>
                          <a:cs typeface="Times New Roman" pitchFamily="18" charset="0"/>
                        </a:rPr>
                        <a:t>Bronchial Asthma</a:t>
                      </a:r>
                    </a:p>
                    <a:p>
                      <a:pPr marL="342900" marR="0" lvl="0" indent="-342900" algn="l">
                        <a:lnSpc>
                          <a:spcPct val="150000"/>
                        </a:lnSpc>
                        <a:spcBef>
                          <a:spcPts val="0"/>
                        </a:spcBef>
                        <a:spcAft>
                          <a:spcPts val="0"/>
                        </a:spcAft>
                        <a:buFont typeface="Times New Roman"/>
                        <a:buChar char="-"/>
                      </a:pPr>
                      <a:r>
                        <a:rPr lang="en-US" sz="1800" dirty="0">
                          <a:effectLst/>
                          <a:latin typeface="Times New Roman" pitchFamily="18" charset="0"/>
                          <a:cs typeface="Times New Roman" pitchFamily="18" charset="0"/>
                        </a:rPr>
                        <a:t>Depression</a:t>
                      </a:r>
                    </a:p>
                    <a:p>
                      <a:pPr marL="342900" marR="0" lvl="0" indent="-342900" algn="l">
                        <a:lnSpc>
                          <a:spcPct val="150000"/>
                        </a:lnSpc>
                        <a:spcBef>
                          <a:spcPts val="0"/>
                        </a:spcBef>
                        <a:spcAft>
                          <a:spcPts val="0"/>
                        </a:spcAft>
                        <a:buFont typeface="Times New Roman"/>
                        <a:buChar char="-"/>
                      </a:pPr>
                      <a:r>
                        <a:rPr lang="en-US" sz="1800" dirty="0">
                          <a:effectLst/>
                          <a:latin typeface="Times New Roman" pitchFamily="18" charset="0"/>
                          <a:cs typeface="Times New Roman" pitchFamily="18" charset="0"/>
                        </a:rPr>
                        <a:t>Mood fluctuation</a:t>
                      </a:r>
                    </a:p>
                    <a:p>
                      <a:pPr marL="342900" marR="0" lvl="0" indent="-342900" algn="l">
                        <a:lnSpc>
                          <a:spcPct val="150000"/>
                        </a:lnSpc>
                        <a:spcBef>
                          <a:spcPts val="0"/>
                        </a:spcBef>
                        <a:spcAft>
                          <a:spcPts val="0"/>
                        </a:spcAft>
                        <a:buFont typeface="Times New Roman"/>
                        <a:buChar char="-"/>
                      </a:pPr>
                      <a:r>
                        <a:rPr lang="en-US" sz="1800" dirty="0">
                          <a:effectLst/>
                          <a:latin typeface="Times New Roman" pitchFamily="18" charset="0"/>
                          <a:cs typeface="Times New Roman" pitchFamily="18" charset="0"/>
                        </a:rPr>
                        <a:t>Age over 35</a:t>
                      </a:r>
                    </a:p>
                    <a:p>
                      <a:pPr marL="342900" marR="0" lvl="0" indent="-342900" algn="l">
                        <a:lnSpc>
                          <a:spcPct val="150000"/>
                        </a:lnSpc>
                        <a:spcBef>
                          <a:spcPts val="0"/>
                        </a:spcBef>
                        <a:spcAft>
                          <a:spcPts val="0"/>
                        </a:spcAft>
                        <a:buFont typeface="Times New Roman"/>
                        <a:buChar char="-"/>
                      </a:pPr>
                      <a:r>
                        <a:rPr lang="en-US" sz="1800" dirty="0">
                          <a:effectLst/>
                          <a:latin typeface="Times New Roman" pitchFamily="18" charset="0"/>
                          <a:cs typeface="Times New Roman" pitchFamily="18" charset="0"/>
                        </a:rPr>
                        <a:t>Smoking</a:t>
                      </a:r>
                    </a:p>
                    <a:p>
                      <a:pPr marL="342900" marR="0" lvl="0" indent="-342900" algn="l">
                        <a:lnSpc>
                          <a:spcPct val="150000"/>
                        </a:lnSpc>
                        <a:spcBef>
                          <a:spcPts val="0"/>
                        </a:spcBef>
                        <a:spcAft>
                          <a:spcPts val="0"/>
                        </a:spcAft>
                        <a:buFont typeface="Times New Roman"/>
                        <a:buChar char="-"/>
                      </a:pPr>
                      <a:r>
                        <a:rPr lang="en-US" sz="1800" dirty="0">
                          <a:effectLst/>
                          <a:latin typeface="Times New Roman" pitchFamily="18" charset="0"/>
                          <a:cs typeface="Times New Roman" pitchFamily="18" charset="0"/>
                        </a:rPr>
                        <a:t>Nursing mothers who are in the first six months</a:t>
                      </a:r>
                    </a:p>
                    <a:p>
                      <a:pPr marL="342900" marR="0" lvl="0" indent="-342900" algn="l">
                        <a:lnSpc>
                          <a:spcPct val="150000"/>
                        </a:lnSpc>
                        <a:spcBef>
                          <a:spcPts val="0"/>
                        </a:spcBef>
                        <a:spcAft>
                          <a:spcPts val="0"/>
                        </a:spcAft>
                        <a:buFont typeface="Courier New"/>
                        <a:buChar char="o"/>
                      </a:pPr>
                      <a:r>
                        <a:rPr lang="en-US" sz="1800" b="1" dirty="0">
                          <a:effectLst/>
                          <a:latin typeface="Times New Roman" pitchFamily="18" charset="0"/>
                          <a:cs typeface="Times New Roman" pitchFamily="18" charset="0"/>
                        </a:rPr>
                        <a:t>Follow up:</a:t>
                      </a:r>
                    </a:p>
                    <a:p>
                      <a:pPr marL="342900" marR="0" lvl="0" indent="-342900" algn="l">
                        <a:lnSpc>
                          <a:spcPct val="150000"/>
                        </a:lnSpc>
                        <a:spcBef>
                          <a:spcPts val="0"/>
                        </a:spcBef>
                        <a:spcAft>
                          <a:spcPts val="0"/>
                        </a:spcAft>
                        <a:buFont typeface="Wingdings"/>
                        <a:buChar char=""/>
                      </a:pPr>
                      <a:r>
                        <a:rPr lang="en-US" sz="1800" dirty="0">
                          <a:effectLst/>
                          <a:latin typeface="Times New Roman" pitchFamily="18" charset="0"/>
                          <a:cs typeface="Times New Roman" pitchFamily="18" charset="0"/>
                        </a:rPr>
                        <a:t>The woman should be examined after three months, six months &amp; then one a year.</a:t>
                      </a:r>
                    </a:p>
                    <a:p>
                      <a:pPr marL="342900" marR="0" lvl="0" indent="-342900" algn="l">
                        <a:lnSpc>
                          <a:spcPct val="150000"/>
                        </a:lnSpc>
                        <a:spcBef>
                          <a:spcPts val="0"/>
                        </a:spcBef>
                        <a:spcAft>
                          <a:spcPts val="0"/>
                        </a:spcAft>
                        <a:buFont typeface="Wingdings"/>
                        <a:buChar char=""/>
                      </a:pPr>
                      <a:r>
                        <a:rPr lang="en-US" sz="1800" dirty="0">
                          <a:effectLst/>
                          <a:latin typeface="Times New Roman" pitchFamily="18" charset="0"/>
                          <a:cs typeface="Times New Roman" pitchFamily="18" charset="0"/>
                        </a:rPr>
                        <a:t>Women above 35 years should be checked more frequently.</a:t>
                      </a:r>
                    </a:p>
                    <a:p>
                      <a:pPr marL="342900" marR="0" lvl="0" indent="-342900" algn="l">
                        <a:lnSpc>
                          <a:spcPct val="150000"/>
                        </a:lnSpc>
                        <a:spcBef>
                          <a:spcPts val="0"/>
                        </a:spcBef>
                        <a:spcAft>
                          <a:spcPts val="0"/>
                        </a:spcAft>
                        <a:buFont typeface="Wingdings"/>
                        <a:buChar char=""/>
                      </a:pPr>
                      <a:r>
                        <a:rPr lang="en-US" sz="1800" dirty="0">
                          <a:effectLst/>
                          <a:latin typeface="Times New Roman" pitchFamily="18" charset="0"/>
                          <a:cs typeface="Times New Roman" pitchFamily="18" charset="0"/>
                        </a:rPr>
                        <a:t>Any adverse symptoms are to be noted at each visit.</a:t>
                      </a:r>
                    </a:p>
                    <a:p>
                      <a:pPr marL="342900" marR="0" lvl="0" indent="-342900" algn="l">
                        <a:lnSpc>
                          <a:spcPct val="150000"/>
                        </a:lnSpc>
                        <a:spcBef>
                          <a:spcPts val="0"/>
                        </a:spcBef>
                        <a:spcAft>
                          <a:spcPts val="1000"/>
                        </a:spcAft>
                        <a:buFont typeface="Wingdings"/>
                        <a:buChar char=""/>
                      </a:pPr>
                      <a:r>
                        <a:rPr lang="en-US" sz="1800" dirty="0">
                          <a:effectLst/>
                          <a:latin typeface="Times New Roman" pitchFamily="18" charset="0"/>
                          <a:cs typeface="Times New Roman" pitchFamily="18" charset="0"/>
                        </a:rPr>
                        <a:t>Examination of breasts, weight, blood pressure, pelvic examination including cytology are to be done &amp; compared with the previous records.</a:t>
                      </a:r>
                      <a:endParaRPr lang="en-US" sz="1800" dirty="0">
                        <a:effectLst/>
                        <a:latin typeface="Times New Roman" pitchFamily="18" charset="0"/>
                        <a:ea typeface="Calibri"/>
                        <a:cs typeface="Times New Roman" pitchFamily="18" charset="0"/>
                      </a:endParaRPr>
                    </a:p>
                  </a:txBody>
                  <a:tcPr marL="114300" marR="114300" marT="0" marB="0"/>
                </a:tc>
              </a:tr>
            </a:tbl>
          </a:graphicData>
        </a:graphic>
      </p:graphicFrame>
    </p:spTree>
    <p:extLst>
      <p:ext uri="{BB962C8B-B14F-4D97-AF65-F5344CB8AC3E}">
        <p14:creationId xmlns:p14="http://schemas.microsoft.com/office/powerpoint/2010/main" val="654915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535914700"/>
              </p:ext>
            </p:extLst>
          </p:nvPr>
        </p:nvGraphicFramePr>
        <p:xfrm>
          <a:off x="762000" y="381001"/>
          <a:ext cx="7467600" cy="6019799"/>
        </p:xfrm>
        <a:graphic>
          <a:graphicData uri="http://schemas.openxmlformats.org/drawingml/2006/table">
            <a:tbl>
              <a:tblPr>
                <a:tableStyleId>{5C22544A-7EE6-4342-B048-85BDC9FD1C3A}</a:tableStyleId>
              </a:tblPr>
              <a:tblGrid>
                <a:gridCol w="7467600"/>
              </a:tblGrid>
              <a:tr h="6019799">
                <a:tc>
                  <a:txBody>
                    <a:bodyPr/>
                    <a:lstStyle/>
                    <a:p>
                      <a:pPr marL="342900" marR="0" lvl="0" indent="-342900" algn="l">
                        <a:lnSpc>
                          <a:spcPct val="115000"/>
                        </a:lnSpc>
                        <a:spcBef>
                          <a:spcPts val="0"/>
                        </a:spcBef>
                        <a:spcAft>
                          <a:spcPts val="0"/>
                        </a:spcAft>
                        <a:buFont typeface="Symbol"/>
                        <a:buBlip>
                          <a:blip r:embed="rId2"/>
                        </a:buBlip>
                      </a:pPr>
                      <a:r>
                        <a:rPr lang="en-US" sz="2800" b="1" u="sng" dirty="0">
                          <a:effectLst/>
                        </a:rPr>
                        <a:t>Progesterone only pill (POP):</a:t>
                      </a:r>
                      <a:endParaRPr lang="en-US" sz="2000" b="1" dirty="0">
                        <a:effectLst/>
                      </a:endParaRPr>
                    </a:p>
                    <a:p>
                      <a:pPr marL="342900" marR="0" lvl="0" indent="-342900" algn="l">
                        <a:lnSpc>
                          <a:spcPct val="150000"/>
                        </a:lnSpc>
                        <a:spcBef>
                          <a:spcPts val="0"/>
                        </a:spcBef>
                        <a:spcAft>
                          <a:spcPts val="0"/>
                        </a:spcAft>
                        <a:buFont typeface="Wingdings"/>
                        <a:buChar char=""/>
                      </a:pPr>
                      <a:r>
                        <a:rPr lang="en-US" sz="2000" dirty="0">
                          <a:effectLst/>
                        </a:rPr>
                        <a:t>This pill is commonly referred to as the mini pill or micro pill.</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It contains very low dose of a progestin in any one of the following form:</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err="1">
                          <a:effectLst/>
                        </a:rPr>
                        <a:t>Levonorgestrel</a:t>
                      </a:r>
                      <a:r>
                        <a:rPr lang="en-US" sz="2000" dirty="0">
                          <a:effectLst/>
                        </a:rPr>
                        <a:t>    75 micro gram</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err="1">
                          <a:effectLst/>
                        </a:rPr>
                        <a:t>Norethisterone</a:t>
                      </a:r>
                      <a:r>
                        <a:rPr lang="en-US" sz="2000" dirty="0">
                          <a:effectLst/>
                        </a:rPr>
                        <a:t>    350 micro gram</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err="1">
                          <a:effectLst/>
                        </a:rPr>
                        <a:t>Lynestrenol</a:t>
                      </a:r>
                      <a:r>
                        <a:rPr lang="en-US" sz="2000" dirty="0">
                          <a:effectLst/>
                        </a:rPr>
                        <a:t>         500 micro gram</a:t>
                      </a:r>
                      <a:endParaRPr lang="en-US" sz="1800" dirty="0">
                        <a:effectLst/>
                      </a:endParaRPr>
                    </a:p>
                    <a:p>
                      <a:pPr marL="342900" marR="0" lvl="0" indent="-342900" algn="l">
                        <a:lnSpc>
                          <a:spcPct val="150000"/>
                        </a:lnSpc>
                        <a:spcBef>
                          <a:spcPts val="0"/>
                        </a:spcBef>
                        <a:spcAft>
                          <a:spcPts val="0"/>
                        </a:spcAft>
                        <a:buFont typeface="Times New Roman"/>
                        <a:buChar char="-"/>
                      </a:pPr>
                      <a:r>
                        <a:rPr lang="en-US" sz="2000" dirty="0" err="1">
                          <a:effectLst/>
                        </a:rPr>
                        <a:t>Norgestrel</a:t>
                      </a:r>
                      <a:r>
                        <a:rPr lang="en-US" sz="2000" dirty="0">
                          <a:effectLst/>
                        </a:rPr>
                        <a:t>           30 micro gram</a:t>
                      </a:r>
                      <a:endParaRPr lang="en-US" sz="1800" dirty="0">
                        <a:effectLst/>
                        <a:latin typeface="Calibri"/>
                        <a:ea typeface="Calibri"/>
                        <a:cs typeface="Times New Roman"/>
                      </a:endParaRPr>
                    </a:p>
                  </a:txBody>
                  <a:tcPr marL="114300" marR="114300" marT="0" marB="0"/>
                </a:tc>
              </a:tr>
            </a:tbl>
          </a:graphicData>
        </a:graphic>
      </p:graphicFrame>
      <p:pic>
        <p:nvPicPr>
          <p:cNvPr id="1843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962400"/>
            <a:ext cx="32004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98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170034310"/>
              </p:ext>
            </p:extLst>
          </p:nvPr>
        </p:nvGraphicFramePr>
        <p:xfrm>
          <a:off x="685800" y="152401"/>
          <a:ext cx="7467600" cy="6476999"/>
        </p:xfrm>
        <a:graphic>
          <a:graphicData uri="http://schemas.openxmlformats.org/drawingml/2006/table">
            <a:tbl>
              <a:tblPr>
                <a:tableStyleId>{5C22544A-7EE6-4342-B048-85BDC9FD1C3A}</a:tableStyleId>
              </a:tblPr>
              <a:tblGrid>
                <a:gridCol w="7467600"/>
              </a:tblGrid>
              <a:tr h="6476999">
                <a:tc>
                  <a:txBody>
                    <a:bodyPr/>
                    <a:lstStyle/>
                    <a:p>
                      <a:pPr marL="342900" marR="0" lvl="0" indent="-342900" algn="l">
                        <a:lnSpc>
                          <a:spcPct val="115000"/>
                        </a:lnSpc>
                        <a:spcBef>
                          <a:spcPts val="0"/>
                        </a:spcBef>
                        <a:spcAft>
                          <a:spcPts val="0"/>
                        </a:spcAft>
                        <a:buFont typeface="Courier New"/>
                        <a:buChar char="o"/>
                      </a:pPr>
                      <a:r>
                        <a:rPr lang="en-US" sz="1800" b="1" dirty="0">
                          <a:effectLst/>
                        </a:rPr>
                        <a:t>Mechanism of action:</a:t>
                      </a:r>
                      <a:endParaRPr lang="en-US" sz="1600" b="1" dirty="0">
                        <a:effectLst/>
                      </a:endParaRPr>
                    </a:p>
                    <a:p>
                      <a:pPr marL="342900" marR="0" lvl="0" indent="-342900" algn="l">
                        <a:lnSpc>
                          <a:spcPct val="100000"/>
                        </a:lnSpc>
                        <a:spcBef>
                          <a:spcPts val="0"/>
                        </a:spcBef>
                        <a:spcAft>
                          <a:spcPts val="0"/>
                        </a:spcAft>
                        <a:buFont typeface="Wingdings"/>
                        <a:buChar char=""/>
                      </a:pPr>
                      <a:r>
                        <a:rPr lang="en-US" sz="1800" dirty="0">
                          <a:effectLst/>
                        </a:rPr>
                        <a:t>It works mainly by making cervical mucus thick &amp; viscos, thereby prevents sperm penetration.</a:t>
                      </a:r>
                      <a:endParaRPr lang="en-US" sz="1600" dirty="0">
                        <a:effectLst/>
                      </a:endParaRPr>
                    </a:p>
                    <a:p>
                      <a:pPr marL="342900" marR="0" lvl="0" indent="-342900" algn="l">
                        <a:lnSpc>
                          <a:spcPct val="100000"/>
                        </a:lnSpc>
                        <a:spcBef>
                          <a:spcPts val="0"/>
                        </a:spcBef>
                        <a:spcAft>
                          <a:spcPts val="0"/>
                        </a:spcAft>
                        <a:buFont typeface="Wingdings"/>
                        <a:buChar char=""/>
                      </a:pPr>
                      <a:r>
                        <a:rPr lang="en-US" sz="1800" dirty="0">
                          <a:effectLst/>
                        </a:rPr>
                        <a:t>Endometrium become atrophic.</a:t>
                      </a:r>
                      <a:endParaRPr lang="en-US" sz="1600" dirty="0">
                        <a:effectLst/>
                      </a:endParaRPr>
                    </a:p>
                    <a:p>
                      <a:pPr marL="342900" marR="0" lvl="0" indent="-342900" algn="l">
                        <a:lnSpc>
                          <a:spcPct val="100000"/>
                        </a:lnSpc>
                        <a:spcBef>
                          <a:spcPts val="0"/>
                        </a:spcBef>
                        <a:spcAft>
                          <a:spcPts val="0"/>
                        </a:spcAft>
                        <a:buFont typeface="Wingdings"/>
                        <a:buChar char=""/>
                      </a:pPr>
                      <a:r>
                        <a:rPr lang="en-US" sz="1800" dirty="0">
                          <a:effectLst/>
                        </a:rPr>
                        <a:t>In about 2 % of cases, ovulation is inhibited.</a:t>
                      </a:r>
                      <a:endParaRPr lang="en-US" sz="1600" dirty="0">
                        <a:effectLst/>
                      </a:endParaRPr>
                    </a:p>
                    <a:p>
                      <a:pPr marL="457200" marR="0" algn="l">
                        <a:lnSpc>
                          <a:spcPct val="100000"/>
                        </a:lnSpc>
                        <a:spcBef>
                          <a:spcPts val="0"/>
                        </a:spcBef>
                        <a:spcAft>
                          <a:spcPts val="0"/>
                        </a:spcAft>
                      </a:pPr>
                      <a:r>
                        <a:rPr lang="en-US" sz="1800" dirty="0">
                          <a:effectLst/>
                        </a:rPr>
                        <a:t> </a:t>
                      </a:r>
                      <a:endParaRPr lang="en-US" sz="1600" dirty="0">
                        <a:effectLst/>
                      </a:endParaRPr>
                    </a:p>
                    <a:p>
                      <a:pPr marL="342900" marR="0" lvl="0" indent="-342900" algn="l">
                        <a:lnSpc>
                          <a:spcPct val="100000"/>
                        </a:lnSpc>
                        <a:spcBef>
                          <a:spcPts val="0"/>
                        </a:spcBef>
                        <a:spcAft>
                          <a:spcPts val="0"/>
                        </a:spcAft>
                        <a:buFont typeface="Courier New"/>
                        <a:buChar char="o"/>
                      </a:pPr>
                      <a:r>
                        <a:rPr lang="en-US" sz="1800" b="1" dirty="0">
                          <a:effectLst/>
                        </a:rPr>
                        <a:t>Advantages:</a:t>
                      </a:r>
                      <a:endParaRPr lang="en-US" sz="1600" b="1" dirty="0">
                        <a:effectLst/>
                      </a:endParaRPr>
                    </a:p>
                    <a:p>
                      <a:pPr marL="342900" marR="0" lvl="0" indent="-342900" algn="l">
                        <a:lnSpc>
                          <a:spcPct val="100000"/>
                        </a:lnSpc>
                        <a:spcBef>
                          <a:spcPts val="0"/>
                        </a:spcBef>
                        <a:spcAft>
                          <a:spcPts val="0"/>
                        </a:spcAft>
                        <a:buFont typeface="Times New Roman"/>
                        <a:buChar char="-"/>
                      </a:pPr>
                      <a:r>
                        <a:rPr lang="en-US" sz="1800" dirty="0">
                          <a:effectLst/>
                        </a:rPr>
                        <a:t>No adverse effect on lactation &amp; hence can suitably prescribed in lactating women &amp; as such it is often called “Lactation Pill”.</a:t>
                      </a:r>
                      <a:endParaRPr lang="en-US" sz="1600" dirty="0">
                        <a:effectLst/>
                      </a:endParaRPr>
                    </a:p>
                    <a:p>
                      <a:pPr marL="342900" marR="0" lvl="0" indent="-342900" algn="l">
                        <a:lnSpc>
                          <a:spcPct val="100000"/>
                        </a:lnSpc>
                        <a:spcBef>
                          <a:spcPts val="0"/>
                        </a:spcBef>
                        <a:spcAft>
                          <a:spcPts val="0"/>
                        </a:spcAft>
                        <a:buFont typeface="Times New Roman"/>
                        <a:buChar char="-"/>
                      </a:pPr>
                      <a:r>
                        <a:rPr lang="en-US" sz="1800" dirty="0">
                          <a:effectLst/>
                        </a:rPr>
                        <a:t>Easy to take as there is no “On &amp; Off” regime.</a:t>
                      </a:r>
                      <a:endParaRPr lang="en-US" sz="1600" dirty="0">
                        <a:effectLst/>
                      </a:endParaRPr>
                    </a:p>
                    <a:p>
                      <a:pPr marL="342900" marR="0" lvl="0" indent="-342900" algn="l">
                        <a:lnSpc>
                          <a:spcPct val="100000"/>
                        </a:lnSpc>
                        <a:spcBef>
                          <a:spcPts val="0"/>
                        </a:spcBef>
                        <a:spcAft>
                          <a:spcPts val="0"/>
                        </a:spcAft>
                        <a:buFont typeface="Times New Roman"/>
                        <a:buChar char="-"/>
                      </a:pPr>
                      <a:r>
                        <a:rPr lang="en-US" sz="1800" dirty="0">
                          <a:effectLst/>
                        </a:rPr>
                        <a:t>It may be prescribed in patient having medical disorders like hypertension, fibroid, diabetes, epilepsy, smoking &amp; history of thromboembolism.</a:t>
                      </a:r>
                      <a:endParaRPr lang="en-US" sz="1600" dirty="0">
                        <a:effectLst/>
                      </a:endParaRPr>
                    </a:p>
                    <a:p>
                      <a:pPr marL="342900" marR="0" lvl="0" indent="-342900" algn="l">
                        <a:lnSpc>
                          <a:spcPct val="100000"/>
                        </a:lnSpc>
                        <a:spcBef>
                          <a:spcPts val="0"/>
                        </a:spcBef>
                        <a:spcAft>
                          <a:spcPts val="0"/>
                        </a:spcAft>
                        <a:buFont typeface="Times New Roman"/>
                        <a:buChar char="-"/>
                      </a:pPr>
                      <a:r>
                        <a:rPr lang="en-US" sz="1800" dirty="0">
                          <a:effectLst/>
                        </a:rPr>
                        <a:t>Reduces the risk of PID &amp; endometrial cancer.</a:t>
                      </a:r>
                      <a:endParaRPr lang="en-US" sz="1600" dirty="0">
                        <a:effectLst/>
                      </a:endParaRPr>
                    </a:p>
                    <a:p>
                      <a:pPr marL="685800" marR="0" algn="l">
                        <a:lnSpc>
                          <a:spcPct val="100000"/>
                        </a:lnSpc>
                        <a:spcBef>
                          <a:spcPts val="0"/>
                        </a:spcBef>
                        <a:spcAft>
                          <a:spcPts val="0"/>
                        </a:spcAft>
                      </a:pPr>
                      <a:r>
                        <a:rPr lang="en-US" sz="1800" dirty="0">
                          <a:effectLst/>
                        </a:rPr>
                        <a:t> </a:t>
                      </a:r>
                      <a:endParaRPr lang="en-US" sz="1600" dirty="0">
                        <a:effectLst/>
                      </a:endParaRPr>
                    </a:p>
                    <a:p>
                      <a:pPr marL="342900" marR="0" lvl="0" indent="-342900" algn="l">
                        <a:lnSpc>
                          <a:spcPct val="100000"/>
                        </a:lnSpc>
                        <a:spcBef>
                          <a:spcPts val="0"/>
                        </a:spcBef>
                        <a:spcAft>
                          <a:spcPts val="0"/>
                        </a:spcAft>
                        <a:buFont typeface="Courier New"/>
                        <a:buChar char="o"/>
                      </a:pPr>
                      <a:r>
                        <a:rPr lang="en-US" sz="1800" b="1" dirty="0">
                          <a:effectLst/>
                        </a:rPr>
                        <a:t>Disadvantages:</a:t>
                      </a:r>
                      <a:endParaRPr lang="en-US" sz="1600" b="1" dirty="0">
                        <a:effectLst/>
                      </a:endParaRPr>
                    </a:p>
                    <a:p>
                      <a:pPr marL="342900" marR="0" lvl="0" indent="-342900" algn="l">
                        <a:lnSpc>
                          <a:spcPct val="100000"/>
                        </a:lnSpc>
                        <a:spcBef>
                          <a:spcPts val="0"/>
                        </a:spcBef>
                        <a:spcAft>
                          <a:spcPts val="0"/>
                        </a:spcAft>
                        <a:buFont typeface="Times New Roman"/>
                        <a:buChar char="-"/>
                      </a:pPr>
                      <a:r>
                        <a:rPr lang="en-US" sz="1800" dirty="0">
                          <a:effectLst/>
                        </a:rPr>
                        <a:t>There may be acne, </a:t>
                      </a:r>
                      <a:r>
                        <a:rPr lang="en-US" sz="1800" dirty="0" err="1">
                          <a:effectLst/>
                        </a:rPr>
                        <a:t>mastalgia</a:t>
                      </a:r>
                      <a:r>
                        <a:rPr lang="en-US" sz="1800" dirty="0">
                          <a:effectLst/>
                        </a:rPr>
                        <a:t>, headache, breakthrough bleeding or at times amenorrhea in about 20-30% cases.</a:t>
                      </a:r>
                      <a:endParaRPr lang="en-US" sz="1600" dirty="0">
                        <a:effectLst/>
                      </a:endParaRPr>
                    </a:p>
                    <a:p>
                      <a:pPr marL="342900" marR="0" lvl="0" indent="-342900" algn="l">
                        <a:lnSpc>
                          <a:spcPct val="100000"/>
                        </a:lnSpc>
                        <a:spcBef>
                          <a:spcPts val="0"/>
                        </a:spcBef>
                        <a:spcAft>
                          <a:spcPts val="0"/>
                        </a:spcAft>
                        <a:buFont typeface="Times New Roman"/>
                        <a:buChar char="-"/>
                      </a:pPr>
                      <a:r>
                        <a:rPr lang="en-US" sz="1800" dirty="0">
                          <a:effectLst/>
                        </a:rPr>
                        <a:t>All the side effects, attributed to </a:t>
                      </a:r>
                      <a:r>
                        <a:rPr lang="en-US" sz="1800" dirty="0" err="1">
                          <a:effectLst/>
                        </a:rPr>
                        <a:t>progestines</a:t>
                      </a:r>
                      <a:r>
                        <a:rPr lang="en-US" sz="1800" dirty="0">
                          <a:effectLst/>
                        </a:rPr>
                        <a:t> may be evident</a:t>
                      </a:r>
                      <a:endParaRPr lang="en-US" sz="1600" dirty="0">
                        <a:effectLst/>
                      </a:endParaRPr>
                    </a:p>
                    <a:p>
                      <a:pPr marL="342900" marR="0" lvl="0" indent="-342900" algn="l">
                        <a:lnSpc>
                          <a:spcPct val="100000"/>
                        </a:lnSpc>
                        <a:spcBef>
                          <a:spcPts val="0"/>
                        </a:spcBef>
                        <a:spcAft>
                          <a:spcPts val="0"/>
                        </a:spcAft>
                        <a:buFont typeface="Times New Roman"/>
                        <a:buChar char="-"/>
                      </a:pPr>
                      <a:r>
                        <a:rPr lang="en-US" sz="1800" dirty="0">
                          <a:effectLst/>
                        </a:rPr>
                        <a:t>Simple cysts of ovary may be seen, but they do not require any surgery.</a:t>
                      </a:r>
                      <a:endParaRPr lang="en-US" sz="1600" dirty="0">
                        <a:effectLst/>
                      </a:endParaRPr>
                    </a:p>
                    <a:p>
                      <a:pPr marL="342900" marR="0" lvl="0" indent="-342900" algn="l">
                        <a:lnSpc>
                          <a:spcPct val="100000"/>
                        </a:lnSpc>
                        <a:spcBef>
                          <a:spcPts val="0"/>
                        </a:spcBef>
                        <a:spcAft>
                          <a:spcPts val="1000"/>
                        </a:spcAft>
                        <a:buFont typeface="Times New Roman"/>
                        <a:buChar char="-"/>
                      </a:pPr>
                      <a:r>
                        <a:rPr lang="en-US" sz="1800" dirty="0">
                          <a:effectLst/>
                        </a:rPr>
                        <a:t>Failure rate is about 0.5-2 per 100 women years of use.</a:t>
                      </a:r>
                      <a:endParaRPr lang="en-US" sz="16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1231797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POST CONCEPTIONAL METHODS</a:t>
            </a:r>
            <a:endParaRPr lang="en-US" dirty="0"/>
          </a:p>
        </p:txBody>
      </p:sp>
      <p:sp>
        <p:nvSpPr>
          <p:cNvPr id="3" name="Content Placeholder 2"/>
          <p:cNvSpPr>
            <a:spLocks noGrp="1"/>
          </p:cNvSpPr>
          <p:nvPr>
            <p:ph sz="quarter" idx="1"/>
          </p:nvPr>
        </p:nvSpPr>
        <p:spPr/>
        <p:txBody>
          <a:bodyPr/>
          <a:lstStyle/>
          <a:p>
            <a:r>
              <a:rPr lang="en-US" dirty="0" smtClean="0"/>
              <a:t>1. MENSTRUAL REGULATION</a:t>
            </a:r>
          </a:p>
          <a:p>
            <a:r>
              <a:rPr lang="en-US" dirty="0" smtClean="0"/>
              <a:t>2. MENSTRUAL INDUCTION</a:t>
            </a:r>
          </a:p>
          <a:p>
            <a:r>
              <a:rPr lang="en-US" dirty="0" smtClean="0"/>
              <a:t>3. ABORTION/ MTP</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rot="20978910">
            <a:off x="450201" y="1522930"/>
            <a:ext cx="8327650" cy="4873752"/>
          </a:xfrm>
        </p:spPr>
        <p:txBody>
          <a:bodyPr>
            <a:normAutofit/>
          </a:bodyPr>
          <a:lstStyle/>
          <a:p>
            <a:pPr algn="ctr">
              <a:buNone/>
            </a:pPr>
            <a:r>
              <a:rPr lang="en-US" sz="4400" b="1" u="sng" dirty="0" smtClean="0">
                <a:solidFill>
                  <a:srgbClr val="0070C0"/>
                </a:solidFill>
              </a:rPr>
              <a:t>PERMANENT METHODS</a:t>
            </a:r>
            <a:endParaRPr lang="en-US" sz="4400" b="1" u="sng" dirty="0">
              <a:solidFill>
                <a:srgbClr val="0070C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955928265"/>
              </p:ext>
            </p:extLst>
          </p:nvPr>
        </p:nvGraphicFramePr>
        <p:xfrm>
          <a:off x="533400" y="533400"/>
          <a:ext cx="8077200" cy="6172200"/>
        </p:xfrm>
        <a:graphic>
          <a:graphicData uri="http://schemas.openxmlformats.org/drawingml/2006/table">
            <a:tbl>
              <a:tblPr>
                <a:tableStyleId>{5C22544A-7EE6-4342-B048-85BDC9FD1C3A}</a:tableStyleId>
              </a:tblPr>
              <a:tblGrid>
                <a:gridCol w="8077200"/>
              </a:tblGrid>
              <a:tr h="6172200">
                <a:tc>
                  <a:txBody>
                    <a:bodyPr/>
                    <a:lstStyle/>
                    <a:p>
                      <a:pPr marL="0" marR="0" algn="l">
                        <a:spcBef>
                          <a:spcPts val="0"/>
                        </a:spcBef>
                        <a:spcAft>
                          <a:spcPts val="0"/>
                        </a:spcAft>
                      </a:pPr>
                      <a:r>
                        <a:rPr lang="en-US" sz="2400" b="1" dirty="0">
                          <a:effectLst/>
                        </a:rPr>
                        <a:t>PERMANENT METHODS </a:t>
                      </a:r>
                      <a:endParaRPr lang="en-US" sz="1400" b="1" dirty="0">
                        <a:effectLst/>
                      </a:endParaRPr>
                    </a:p>
                    <a:p>
                      <a:pPr marL="0" marR="0" algn="l">
                        <a:spcBef>
                          <a:spcPts val="0"/>
                        </a:spcBef>
                        <a:spcAft>
                          <a:spcPts val="0"/>
                        </a:spcAft>
                      </a:pPr>
                      <a:r>
                        <a:rPr lang="en-US" sz="1600" dirty="0">
                          <a:effectLst/>
                        </a:rPr>
                        <a:t> </a:t>
                      </a:r>
                      <a:endParaRPr lang="en-US" sz="1200" dirty="0">
                        <a:effectLst/>
                      </a:endParaRPr>
                    </a:p>
                    <a:p>
                      <a:pPr marL="0" marR="0" algn="just">
                        <a:lnSpc>
                          <a:spcPct val="150000"/>
                        </a:lnSpc>
                        <a:spcBef>
                          <a:spcPts val="0"/>
                        </a:spcBef>
                        <a:spcAft>
                          <a:spcPts val="0"/>
                        </a:spcAft>
                      </a:pPr>
                      <a:r>
                        <a:rPr lang="en-US" sz="1150" dirty="0">
                          <a:effectLst/>
                        </a:rPr>
                        <a:t>Ø</a:t>
                      </a:r>
                      <a:r>
                        <a:rPr lang="en-US" sz="2000" dirty="0">
                          <a:effectLst/>
                        </a:rPr>
                        <a:t> Voluntary sterilization is a well-established contraceptive procedure for couples desiring no more children. </a:t>
                      </a:r>
                    </a:p>
                    <a:p>
                      <a:pPr marL="0" marR="0" algn="just">
                        <a:lnSpc>
                          <a:spcPct val="150000"/>
                        </a:lnSpc>
                        <a:spcBef>
                          <a:spcPts val="0"/>
                        </a:spcBef>
                        <a:spcAft>
                          <a:spcPts val="0"/>
                        </a:spcAft>
                      </a:pPr>
                      <a:r>
                        <a:rPr lang="en-US" sz="2000" dirty="0">
                          <a:effectLst/>
                        </a:rPr>
                        <a:t>Ø Currently female sterilizations account for 85% &amp; male sterilizations for 10 to 15% of all sterilizations in India. </a:t>
                      </a:r>
                    </a:p>
                    <a:p>
                      <a:pPr marL="0" marR="0" algn="just">
                        <a:lnSpc>
                          <a:spcPct val="150000"/>
                        </a:lnSpc>
                        <a:spcBef>
                          <a:spcPts val="0"/>
                        </a:spcBef>
                        <a:spcAft>
                          <a:spcPts val="0"/>
                        </a:spcAft>
                      </a:pPr>
                      <a:r>
                        <a:rPr lang="en-US" sz="2000" dirty="0">
                          <a:effectLst/>
                        </a:rPr>
                        <a:t>Ø Voluntary sterilization is a surgical method whereby the reproductive function of an individual male or female is destroyed purposefully &amp; permanently. </a:t>
                      </a:r>
                    </a:p>
                    <a:p>
                      <a:pPr marL="0" marR="0" algn="just">
                        <a:lnSpc>
                          <a:spcPct val="150000"/>
                        </a:lnSpc>
                        <a:spcBef>
                          <a:spcPts val="0"/>
                        </a:spcBef>
                        <a:spcAft>
                          <a:spcPts val="0"/>
                        </a:spcAft>
                      </a:pPr>
                      <a:r>
                        <a:rPr lang="en-US" sz="2000" dirty="0">
                          <a:effectLst/>
                        </a:rPr>
                        <a:t>Ø The operation done on male is vasectomy &amp; that on female is tubal ligation or tubal occlusion. </a:t>
                      </a:r>
                      <a:endParaRPr lang="en-US" sz="2400" dirty="0">
                        <a:solidFill>
                          <a:srgbClr val="000000"/>
                        </a:solidFill>
                        <a:effectLst/>
                        <a:latin typeface="Times New Roman"/>
                        <a:ea typeface="Calibri"/>
                      </a:endParaRPr>
                    </a:p>
                  </a:txBody>
                  <a:tcPr marL="114300" marR="114300" marT="0" marB="0"/>
                </a:tc>
              </a:tr>
            </a:tbl>
          </a:graphicData>
        </a:graphic>
      </p:graphicFrame>
    </p:spTree>
    <p:extLst>
      <p:ext uri="{BB962C8B-B14F-4D97-AF65-F5344CB8AC3E}">
        <p14:creationId xmlns:p14="http://schemas.microsoft.com/office/powerpoint/2010/main" val="2692320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660127841"/>
              </p:ext>
            </p:extLst>
          </p:nvPr>
        </p:nvGraphicFramePr>
        <p:xfrm>
          <a:off x="533400" y="457200"/>
          <a:ext cx="8077200" cy="5562600"/>
        </p:xfrm>
        <a:graphic>
          <a:graphicData uri="http://schemas.openxmlformats.org/drawingml/2006/table">
            <a:tbl>
              <a:tblPr>
                <a:tableStyleId>{5C22544A-7EE6-4342-B048-85BDC9FD1C3A}</a:tableStyleId>
              </a:tblPr>
              <a:tblGrid>
                <a:gridCol w="8077200"/>
              </a:tblGrid>
              <a:tr h="5562600">
                <a:tc>
                  <a:txBody>
                    <a:bodyPr/>
                    <a:lstStyle/>
                    <a:p>
                      <a:pPr marL="0" marR="0" algn="l">
                        <a:spcBef>
                          <a:spcPts val="0"/>
                        </a:spcBef>
                        <a:spcAft>
                          <a:spcPts val="0"/>
                        </a:spcAft>
                      </a:pPr>
                      <a:r>
                        <a:rPr lang="en-US" sz="2800" b="1" dirty="0">
                          <a:effectLst/>
                        </a:rPr>
                        <a:t>Vasectomy or Male Sterilization: </a:t>
                      </a:r>
                      <a:endParaRPr lang="en-US" sz="1600" b="1" dirty="0">
                        <a:effectLst/>
                      </a:endParaRPr>
                    </a:p>
                    <a:p>
                      <a:pPr marL="0" marR="0" algn="l">
                        <a:lnSpc>
                          <a:spcPct val="150000"/>
                        </a:lnSpc>
                        <a:spcBef>
                          <a:spcPts val="0"/>
                        </a:spcBef>
                        <a:spcAft>
                          <a:spcPts val="0"/>
                        </a:spcAft>
                      </a:pPr>
                      <a:r>
                        <a:rPr lang="en-US" sz="1600" dirty="0">
                          <a:effectLst/>
                        </a:rPr>
                        <a:t>Ø </a:t>
                      </a:r>
                      <a:r>
                        <a:rPr lang="en-US" sz="2000" dirty="0">
                          <a:effectLst/>
                        </a:rPr>
                        <a:t>It is permanent sterilization operation done in the male where a segment of vas deferens of both the sides are resected &amp; the cut ends are ligated. </a:t>
                      </a:r>
                    </a:p>
                    <a:p>
                      <a:pPr marL="0" marR="0" algn="l">
                        <a:lnSpc>
                          <a:spcPct val="150000"/>
                        </a:lnSpc>
                        <a:spcBef>
                          <a:spcPts val="0"/>
                        </a:spcBef>
                        <a:spcAft>
                          <a:spcPts val="0"/>
                        </a:spcAft>
                      </a:pPr>
                      <a:r>
                        <a:rPr lang="en-US" sz="2000" dirty="0">
                          <a:effectLst/>
                        </a:rPr>
                        <a:t>Ø The ligated ends are then folded back on them &amp; sutured into position so that the cut ends face away from each other. </a:t>
                      </a:r>
                    </a:p>
                    <a:p>
                      <a:pPr marL="0" marR="0" algn="l">
                        <a:lnSpc>
                          <a:spcPct val="150000"/>
                        </a:lnSpc>
                        <a:spcBef>
                          <a:spcPts val="0"/>
                        </a:spcBef>
                        <a:spcAft>
                          <a:spcPts val="0"/>
                        </a:spcAft>
                      </a:pPr>
                      <a:r>
                        <a:rPr lang="en-US" sz="2000" dirty="0">
                          <a:effectLst/>
                        </a:rPr>
                        <a:t> </a:t>
                      </a:r>
                    </a:p>
                    <a:p>
                      <a:pPr marL="0" marR="0" algn="l">
                        <a:lnSpc>
                          <a:spcPct val="150000"/>
                        </a:lnSpc>
                        <a:spcBef>
                          <a:spcPts val="0"/>
                        </a:spcBef>
                        <a:spcAft>
                          <a:spcPts val="0"/>
                        </a:spcAft>
                      </a:pPr>
                      <a:r>
                        <a:rPr lang="en-US" sz="2000" dirty="0">
                          <a:effectLst/>
                        </a:rPr>
                        <a:t>Following vasectomy, sperm production &amp; hormone output are not affected. </a:t>
                      </a:r>
                      <a:endParaRPr lang="en-US" sz="2000" dirty="0">
                        <a:solidFill>
                          <a:srgbClr val="000000"/>
                        </a:solidFill>
                        <a:effectLst/>
                        <a:latin typeface="Times New Roman"/>
                        <a:ea typeface="Calibri"/>
                      </a:endParaRPr>
                    </a:p>
                  </a:txBody>
                  <a:tcPr marL="114300" marR="114300" marT="0" marB="0"/>
                </a:tc>
              </a:tr>
            </a:tbl>
          </a:graphicData>
        </a:graphic>
      </p:graphicFrame>
      <p:pic>
        <p:nvPicPr>
          <p:cNvPr id="2150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114800"/>
            <a:ext cx="2895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2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842734528"/>
              </p:ext>
            </p:extLst>
          </p:nvPr>
        </p:nvGraphicFramePr>
        <p:xfrm>
          <a:off x="990600" y="457200"/>
          <a:ext cx="6934200" cy="1066799"/>
        </p:xfrm>
        <a:graphic>
          <a:graphicData uri="http://schemas.openxmlformats.org/drawingml/2006/table">
            <a:tbl>
              <a:tblPr>
                <a:tableStyleId>{5C22544A-7EE6-4342-B048-85BDC9FD1C3A}</a:tableStyleId>
              </a:tblPr>
              <a:tblGrid>
                <a:gridCol w="6934200"/>
              </a:tblGrid>
              <a:tr h="1066799">
                <a:tc>
                  <a:txBody>
                    <a:bodyPr/>
                    <a:lstStyle/>
                    <a:p>
                      <a:pPr marL="228600" marR="0" algn="ctr">
                        <a:lnSpc>
                          <a:spcPct val="115000"/>
                        </a:lnSpc>
                        <a:spcBef>
                          <a:spcPts val="0"/>
                        </a:spcBef>
                        <a:spcAft>
                          <a:spcPts val="1000"/>
                        </a:spcAft>
                      </a:pPr>
                      <a:r>
                        <a:rPr lang="en-US" sz="2400" b="1" u="sng" dirty="0" smtClean="0">
                          <a:effectLst/>
                          <a:latin typeface="Aharoni" pitchFamily="2" charset="-79"/>
                          <a:cs typeface="Aharoni" pitchFamily="2" charset="-79"/>
                        </a:rPr>
                        <a:t> </a:t>
                      </a:r>
                      <a:r>
                        <a:rPr lang="en-US" sz="2400" b="1" u="sng" dirty="0" smtClean="0">
                          <a:solidFill>
                            <a:schemeClr val="accent1">
                              <a:lumMod val="50000"/>
                            </a:schemeClr>
                          </a:solidFill>
                          <a:effectLst/>
                          <a:latin typeface="Aharoni" pitchFamily="2" charset="-79"/>
                          <a:cs typeface="Aharoni" pitchFamily="2" charset="-79"/>
                        </a:rPr>
                        <a:t> METHODS OF CONTRACEPTIVES:</a:t>
                      </a:r>
                      <a:endParaRPr lang="en-US" sz="2400" b="1" dirty="0">
                        <a:solidFill>
                          <a:schemeClr val="accent1">
                            <a:lumMod val="50000"/>
                          </a:schemeClr>
                        </a:solidFill>
                        <a:effectLst/>
                        <a:latin typeface="Aharoni" pitchFamily="2" charset="-79"/>
                        <a:ea typeface="Calibri"/>
                        <a:cs typeface="Aharoni" pitchFamily="2" charset="-79"/>
                      </a:endParaRPr>
                    </a:p>
                  </a:txBody>
                  <a:tcPr marL="114300" marR="114300" marT="0" marB="0">
                    <a:solidFill>
                      <a:schemeClr val="bg2"/>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03402672"/>
              </p:ext>
            </p:extLst>
          </p:nvPr>
        </p:nvGraphicFramePr>
        <p:xfrm>
          <a:off x="990601" y="1752600"/>
          <a:ext cx="7391400" cy="4419600"/>
        </p:xfrm>
        <a:graphic>
          <a:graphicData uri="http://schemas.openxmlformats.org/drawingml/2006/table">
            <a:tbl>
              <a:tblPr>
                <a:tableStyleId>{5C22544A-7EE6-4342-B048-85BDC9FD1C3A}</a:tableStyleId>
              </a:tblPr>
              <a:tblGrid>
                <a:gridCol w="7391400"/>
              </a:tblGrid>
              <a:tr h="4419600">
                <a:tc>
                  <a:txBody>
                    <a:bodyPr/>
                    <a:lstStyle/>
                    <a:p>
                      <a:pPr marL="457200" marR="0" algn="ctr">
                        <a:lnSpc>
                          <a:spcPct val="115000"/>
                        </a:lnSpc>
                        <a:spcBef>
                          <a:spcPts val="0"/>
                        </a:spcBef>
                        <a:spcAft>
                          <a:spcPts val="0"/>
                        </a:spcAft>
                      </a:pPr>
                      <a:r>
                        <a:rPr lang="en-US" sz="2800" b="1" dirty="0" smtClean="0">
                          <a:solidFill>
                            <a:schemeClr val="accent2">
                              <a:lumMod val="75000"/>
                            </a:schemeClr>
                          </a:solidFill>
                          <a:effectLst/>
                          <a:latin typeface="Times New Roman" pitchFamily="18" charset="0"/>
                          <a:cs typeface="Times New Roman" pitchFamily="18" charset="0"/>
                        </a:rPr>
                        <a:t>Methods </a:t>
                      </a:r>
                      <a:r>
                        <a:rPr lang="en-US" sz="2800" b="1" dirty="0">
                          <a:solidFill>
                            <a:schemeClr val="accent2">
                              <a:lumMod val="75000"/>
                            </a:schemeClr>
                          </a:solidFill>
                          <a:effectLst/>
                          <a:latin typeface="Times New Roman" pitchFamily="18" charset="0"/>
                          <a:cs typeface="Times New Roman" pitchFamily="18" charset="0"/>
                        </a:rPr>
                        <a:t>of </a:t>
                      </a:r>
                      <a:r>
                        <a:rPr lang="en-US" sz="2800" b="1" dirty="0" smtClean="0">
                          <a:solidFill>
                            <a:schemeClr val="accent2">
                              <a:lumMod val="75000"/>
                            </a:schemeClr>
                          </a:solidFill>
                          <a:effectLst/>
                          <a:latin typeface="Times New Roman" pitchFamily="18" charset="0"/>
                          <a:cs typeface="Times New Roman" pitchFamily="18" charset="0"/>
                        </a:rPr>
                        <a:t>contraception</a:t>
                      </a:r>
                      <a:endParaRPr lang="en-US" sz="2400" b="1" dirty="0">
                        <a:solidFill>
                          <a:schemeClr val="accent2">
                            <a:lumMod val="75000"/>
                          </a:schemeClr>
                        </a:solidFill>
                        <a:effectLst/>
                        <a:latin typeface="Times New Roman" pitchFamily="18" charset="0"/>
                        <a:cs typeface="Times New Roman" pitchFamily="18" charset="0"/>
                      </a:endParaRPr>
                    </a:p>
                    <a:p>
                      <a:pPr marL="457200" marR="0" algn="l">
                        <a:lnSpc>
                          <a:spcPct val="115000"/>
                        </a:lnSpc>
                        <a:spcBef>
                          <a:spcPts val="0"/>
                        </a:spcBef>
                        <a:spcAft>
                          <a:spcPts val="1000"/>
                        </a:spcAft>
                      </a:pPr>
                      <a:r>
                        <a:rPr lang="en-US" sz="2400" dirty="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(1)</a:t>
                      </a:r>
                      <a:r>
                        <a:rPr lang="en-US" sz="2400" baseline="0" dirty="0" smtClean="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Temporary                                        (2) </a:t>
                      </a:r>
                      <a:r>
                        <a:rPr lang="en-US" sz="2400" dirty="0">
                          <a:effectLst/>
                          <a:latin typeface="Times New Roman" pitchFamily="18" charset="0"/>
                          <a:cs typeface="Times New Roman" pitchFamily="18" charset="0"/>
                        </a:rPr>
                        <a:t>Permanent</a:t>
                      </a:r>
                    </a:p>
                    <a:p>
                      <a:pPr marL="0" marR="0" lvl="0" indent="0" algn="l">
                        <a:lnSpc>
                          <a:spcPct val="115000"/>
                        </a:lnSpc>
                        <a:spcBef>
                          <a:spcPts val="0"/>
                        </a:spcBef>
                        <a:spcAft>
                          <a:spcPts val="0"/>
                        </a:spcAft>
                        <a:buFont typeface="Wingdings"/>
                        <a:buNone/>
                      </a:pPr>
                      <a:r>
                        <a:rPr lang="en-US" sz="2400" dirty="0" smtClean="0">
                          <a:effectLst/>
                          <a:latin typeface="Times New Roman" pitchFamily="18" charset="0"/>
                          <a:cs typeface="Times New Roman" pitchFamily="18" charset="0"/>
                        </a:rPr>
                        <a:t>1.Natural Method                               Female- </a:t>
                      </a:r>
                      <a:r>
                        <a:rPr lang="en-US" sz="2400" dirty="0" err="1" smtClean="0">
                          <a:effectLst/>
                          <a:latin typeface="Times New Roman" pitchFamily="18" charset="0"/>
                          <a:cs typeface="Times New Roman" pitchFamily="18" charset="0"/>
                        </a:rPr>
                        <a:t>Tubectomy</a:t>
                      </a:r>
                      <a:r>
                        <a:rPr lang="en-US" sz="2400" dirty="0" smtClean="0">
                          <a:effectLst/>
                          <a:latin typeface="Times New Roman" pitchFamily="18" charset="0"/>
                          <a:cs typeface="Times New Roman" pitchFamily="18" charset="0"/>
                        </a:rPr>
                        <a:t>                                                     </a:t>
                      </a:r>
                    </a:p>
                    <a:p>
                      <a:pPr marL="0" marR="0" lvl="0" indent="0" algn="l" defTabSz="914400" rtl="0" eaLnBrk="1" fontAlgn="auto" latinLnBrk="0" hangingPunct="1">
                        <a:lnSpc>
                          <a:spcPct val="115000"/>
                        </a:lnSpc>
                        <a:spcBef>
                          <a:spcPts val="0"/>
                        </a:spcBef>
                        <a:spcAft>
                          <a:spcPts val="0"/>
                        </a:spcAft>
                        <a:buClrTx/>
                        <a:buSzTx/>
                        <a:buFont typeface="Wingdings"/>
                        <a:buNone/>
                        <a:tabLst/>
                        <a:defRPr/>
                      </a:pPr>
                      <a:r>
                        <a:rPr lang="en-US" sz="2400" dirty="0" smtClean="0">
                          <a:effectLst/>
                          <a:latin typeface="Times New Roman" pitchFamily="18" charset="0"/>
                          <a:cs typeface="Times New Roman" pitchFamily="18" charset="0"/>
                        </a:rPr>
                        <a:t>2.Artificial Method                           Male</a:t>
                      </a:r>
                      <a:r>
                        <a:rPr lang="en-US" sz="2400" baseline="0" dirty="0" smtClean="0">
                          <a:effectLst/>
                          <a:latin typeface="Times New Roman" pitchFamily="18" charset="0"/>
                          <a:cs typeface="Times New Roman" pitchFamily="18" charset="0"/>
                        </a:rPr>
                        <a:t> -Vasectomy</a:t>
                      </a:r>
                      <a:endParaRPr lang="en-US" sz="2400" dirty="0" smtClean="0">
                        <a:effectLst/>
                        <a:latin typeface="Times New Roman" pitchFamily="18" charset="0"/>
                        <a:cs typeface="Times New Roman" pitchFamily="18" charset="0"/>
                      </a:endParaRPr>
                    </a:p>
                    <a:p>
                      <a:pPr marL="342900" marR="0" lvl="0" indent="-342900" algn="l">
                        <a:lnSpc>
                          <a:spcPct val="115000"/>
                        </a:lnSpc>
                        <a:spcBef>
                          <a:spcPts val="0"/>
                        </a:spcBef>
                        <a:spcAft>
                          <a:spcPts val="0"/>
                        </a:spcAft>
                        <a:buFont typeface="Wingdings"/>
                        <a:buChar char=""/>
                      </a:pPr>
                      <a:r>
                        <a:rPr lang="en-US" sz="2400" dirty="0" smtClean="0">
                          <a:effectLst/>
                          <a:latin typeface="Times New Roman" pitchFamily="18" charset="0"/>
                          <a:cs typeface="Times New Roman" pitchFamily="18" charset="0"/>
                        </a:rPr>
                        <a:t>Barrier method</a:t>
                      </a:r>
                    </a:p>
                    <a:p>
                      <a:pPr marL="342900" marR="0" lvl="0" indent="-342900" algn="l">
                        <a:lnSpc>
                          <a:spcPct val="115000"/>
                        </a:lnSpc>
                        <a:spcBef>
                          <a:spcPts val="0"/>
                        </a:spcBef>
                        <a:spcAft>
                          <a:spcPts val="0"/>
                        </a:spcAft>
                        <a:buFont typeface="Wingdings"/>
                        <a:buChar char=""/>
                      </a:pPr>
                      <a:r>
                        <a:rPr lang="en-US" sz="2400" dirty="0" smtClean="0">
                          <a:effectLst/>
                          <a:latin typeface="Times New Roman" pitchFamily="18" charset="0"/>
                          <a:cs typeface="Times New Roman" pitchFamily="18" charset="0"/>
                        </a:rPr>
                        <a:t>IUCDs</a:t>
                      </a:r>
                    </a:p>
                    <a:p>
                      <a:pPr marL="342900" marR="0" lvl="0" indent="-342900" algn="l">
                        <a:lnSpc>
                          <a:spcPct val="115000"/>
                        </a:lnSpc>
                        <a:spcBef>
                          <a:spcPts val="0"/>
                        </a:spcBef>
                        <a:spcAft>
                          <a:spcPts val="0"/>
                        </a:spcAft>
                        <a:buFont typeface="Wingdings"/>
                        <a:buChar char=""/>
                      </a:pPr>
                      <a:r>
                        <a:rPr lang="en-US" sz="2400" baseline="0" dirty="0" smtClean="0">
                          <a:effectLst/>
                          <a:latin typeface="Times New Roman" pitchFamily="18" charset="0"/>
                          <a:cs typeface="Times New Roman" pitchFamily="18" charset="0"/>
                        </a:rPr>
                        <a:t>Hormonal/ </a:t>
                      </a:r>
                      <a:r>
                        <a:rPr lang="en-US" sz="2400" baseline="0" dirty="0" err="1" smtClean="0">
                          <a:effectLst/>
                          <a:latin typeface="Times New Roman" pitchFamily="18" charset="0"/>
                          <a:cs typeface="Times New Roman" pitchFamily="18" charset="0"/>
                        </a:rPr>
                        <a:t>steroidals</a:t>
                      </a:r>
                      <a:endParaRPr lang="en-US" sz="2400" baseline="0" dirty="0" smtClean="0">
                        <a:effectLst/>
                        <a:latin typeface="Times New Roman" pitchFamily="18" charset="0"/>
                        <a:cs typeface="Times New Roman" pitchFamily="18" charset="0"/>
                      </a:endParaRPr>
                    </a:p>
                    <a:p>
                      <a:pPr marL="342900" marR="0" lvl="0" indent="-342900" algn="l">
                        <a:lnSpc>
                          <a:spcPct val="115000"/>
                        </a:lnSpc>
                        <a:spcBef>
                          <a:spcPts val="0"/>
                        </a:spcBef>
                        <a:spcAft>
                          <a:spcPts val="0"/>
                        </a:spcAft>
                        <a:buFont typeface="Wingdings"/>
                        <a:buChar char=""/>
                      </a:pPr>
                      <a:r>
                        <a:rPr lang="en-US" sz="2400" baseline="0" dirty="0" smtClean="0">
                          <a:effectLst/>
                          <a:latin typeface="Times New Roman" pitchFamily="18" charset="0"/>
                          <a:cs typeface="Times New Roman" pitchFamily="18" charset="0"/>
                        </a:rPr>
                        <a:t>Post </a:t>
                      </a:r>
                      <a:r>
                        <a:rPr lang="en-US" sz="2400" baseline="0" dirty="0" err="1" smtClean="0">
                          <a:effectLst/>
                          <a:latin typeface="Times New Roman" pitchFamily="18" charset="0"/>
                          <a:cs typeface="Times New Roman" pitchFamily="18" charset="0"/>
                        </a:rPr>
                        <a:t>conceptional</a:t>
                      </a:r>
                      <a:r>
                        <a:rPr lang="en-US" sz="2400" baseline="0" dirty="0" smtClean="0">
                          <a:effectLst/>
                          <a:latin typeface="Times New Roman" pitchFamily="18" charset="0"/>
                          <a:cs typeface="Times New Roman" pitchFamily="18" charset="0"/>
                        </a:rPr>
                        <a:t> methods</a:t>
                      </a:r>
                      <a:endParaRPr lang="en-US" sz="2400" dirty="0">
                        <a:effectLst/>
                        <a:latin typeface="Times New Roman" pitchFamily="18" charset="0"/>
                        <a:cs typeface="Times New Roman" pitchFamily="18" charset="0"/>
                      </a:endParaRPr>
                    </a:p>
                  </a:txBody>
                  <a:tcPr marL="114300" marR="114300" marT="0" marB="0"/>
                </a:tc>
              </a:tr>
            </a:tbl>
          </a:graphicData>
        </a:graphic>
      </p:graphicFrame>
    </p:spTree>
    <p:extLst>
      <p:ext uri="{BB962C8B-B14F-4D97-AF65-F5344CB8AC3E}">
        <p14:creationId xmlns:p14="http://schemas.microsoft.com/office/powerpoint/2010/main" val="4080747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21102922"/>
              </p:ext>
            </p:extLst>
          </p:nvPr>
        </p:nvGraphicFramePr>
        <p:xfrm>
          <a:off x="457200" y="228601"/>
          <a:ext cx="8153400" cy="6095999"/>
        </p:xfrm>
        <a:graphic>
          <a:graphicData uri="http://schemas.openxmlformats.org/drawingml/2006/table">
            <a:tbl>
              <a:tblPr>
                <a:tableStyleId>{5C22544A-7EE6-4342-B048-85BDC9FD1C3A}</a:tableStyleId>
              </a:tblPr>
              <a:tblGrid>
                <a:gridCol w="8153400"/>
              </a:tblGrid>
              <a:tr h="6095999">
                <a:tc>
                  <a:txBody>
                    <a:bodyPr/>
                    <a:lstStyle/>
                    <a:p>
                      <a:pPr marL="0" marR="0" algn="l">
                        <a:lnSpc>
                          <a:spcPct val="150000"/>
                        </a:lnSpc>
                        <a:spcBef>
                          <a:spcPts val="0"/>
                        </a:spcBef>
                        <a:spcAft>
                          <a:spcPts val="0"/>
                        </a:spcAft>
                      </a:pPr>
                      <a:r>
                        <a:rPr lang="en-US" sz="2400" dirty="0">
                          <a:effectLst/>
                        </a:rPr>
                        <a:t>The sperm produced are destroyed intra </a:t>
                      </a:r>
                      <a:r>
                        <a:rPr lang="en-US" sz="2400" dirty="0" err="1">
                          <a:effectLst/>
                        </a:rPr>
                        <a:t>luminally</a:t>
                      </a:r>
                      <a:r>
                        <a:rPr lang="en-US" sz="2400" dirty="0">
                          <a:effectLst/>
                        </a:rPr>
                        <a:t> by phagocytosis. </a:t>
                      </a:r>
                      <a:endParaRPr lang="en-US" sz="2800" dirty="0">
                        <a:effectLst/>
                      </a:endParaRPr>
                    </a:p>
                    <a:p>
                      <a:pPr marL="0" marR="0" algn="l">
                        <a:lnSpc>
                          <a:spcPct val="150000"/>
                        </a:lnSpc>
                        <a:spcBef>
                          <a:spcPts val="0"/>
                        </a:spcBef>
                        <a:spcAft>
                          <a:spcPts val="0"/>
                        </a:spcAft>
                      </a:pPr>
                      <a:r>
                        <a:rPr lang="en-US" sz="2400" dirty="0">
                          <a:effectLst/>
                        </a:rPr>
                        <a:t>Ø This is a normal process in the male genital tract, but the rate is increased after vasectomy. </a:t>
                      </a:r>
                      <a:endParaRPr lang="en-US" sz="2800" dirty="0">
                        <a:effectLst/>
                      </a:endParaRPr>
                    </a:p>
                    <a:p>
                      <a:pPr marL="0" marR="0" algn="l">
                        <a:lnSpc>
                          <a:spcPct val="150000"/>
                        </a:lnSpc>
                        <a:spcBef>
                          <a:spcPts val="0"/>
                        </a:spcBef>
                        <a:spcAft>
                          <a:spcPts val="0"/>
                        </a:spcAft>
                      </a:pPr>
                      <a:r>
                        <a:rPr lang="en-US" sz="2400" dirty="0">
                          <a:effectLst/>
                        </a:rPr>
                        <a:t>Ø The vasectomized person is not immediately sterile after operation, usually until approximately thirty ejaculations have taken place, as the semen is stored in the distal part of the vas deferens for about 2 or 3 months. </a:t>
                      </a:r>
                      <a:endParaRPr lang="en-US" sz="2800" dirty="0">
                        <a:effectLst/>
                      </a:endParaRPr>
                    </a:p>
                    <a:p>
                      <a:pPr marL="0" marR="0" algn="l">
                        <a:lnSpc>
                          <a:spcPct val="150000"/>
                        </a:lnSpc>
                        <a:spcBef>
                          <a:spcPts val="0"/>
                        </a:spcBef>
                        <a:spcAft>
                          <a:spcPts val="0"/>
                        </a:spcAft>
                      </a:pPr>
                      <a:r>
                        <a:rPr lang="en-US" sz="2400" dirty="0">
                          <a:effectLst/>
                        </a:rPr>
                        <a:t>Ø During this period, another contraceptive must be used. </a:t>
                      </a:r>
                      <a:endParaRPr lang="en-US" sz="2800" dirty="0">
                        <a:solidFill>
                          <a:srgbClr val="000000"/>
                        </a:solidFill>
                        <a:effectLst/>
                        <a:latin typeface="Times New Roman"/>
                        <a:ea typeface="Calibri"/>
                      </a:endParaRPr>
                    </a:p>
                  </a:txBody>
                  <a:tcPr marL="114300" marR="114300" marT="0" marB="0"/>
                </a:tc>
              </a:tr>
            </a:tbl>
          </a:graphicData>
        </a:graphic>
      </p:graphicFrame>
    </p:spTree>
    <p:extLst>
      <p:ext uri="{BB962C8B-B14F-4D97-AF65-F5344CB8AC3E}">
        <p14:creationId xmlns:p14="http://schemas.microsoft.com/office/powerpoint/2010/main" val="2956451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82135611"/>
              </p:ext>
            </p:extLst>
          </p:nvPr>
        </p:nvGraphicFramePr>
        <p:xfrm>
          <a:off x="457200" y="76201"/>
          <a:ext cx="7467600" cy="6766560"/>
        </p:xfrm>
        <a:graphic>
          <a:graphicData uri="http://schemas.openxmlformats.org/drawingml/2006/table">
            <a:tbl>
              <a:tblPr>
                <a:tableStyleId>{5C22544A-7EE6-4342-B048-85BDC9FD1C3A}</a:tableStyleId>
              </a:tblPr>
              <a:tblGrid>
                <a:gridCol w="7467600"/>
              </a:tblGrid>
              <a:tr h="6476999">
                <a:tc>
                  <a:txBody>
                    <a:bodyPr/>
                    <a:lstStyle/>
                    <a:p>
                      <a:pPr marL="0" marR="0" algn="l">
                        <a:spcBef>
                          <a:spcPts val="0"/>
                        </a:spcBef>
                        <a:spcAft>
                          <a:spcPts val="0"/>
                        </a:spcAft>
                      </a:pPr>
                      <a:r>
                        <a:rPr lang="en-US" sz="1150" dirty="0">
                          <a:effectLst/>
                        </a:rPr>
                        <a:t>o</a:t>
                      </a:r>
                      <a:r>
                        <a:rPr lang="en-US" sz="2400" b="1" dirty="0">
                          <a:effectLst/>
                        </a:rPr>
                        <a:t> </a:t>
                      </a:r>
                      <a:r>
                        <a:rPr lang="en-US" sz="3200" b="1" dirty="0">
                          <a:effectLst/>
                        </a:rPr>
                        <a:t>Advantages:</a:t>
                      </a:r>
                      <a:endParaRPr lang="en-US" sz="2800" b="1" dirty="0">
                        <a:effectLst/>
                      </a:endParaRPr>
                    </a:p>
                    <a:p>
                      <a:pPr marL="0" marR="0" algn="l">
                        <a:spcBef>
                          <a:spcPts val="0"/>
                        </a:spcBef>
                        <a:spcAft>
                          <a:spcPts val="0"/>
                        </a:spcAft>
                      </a:pPr>
                      <a:r>
                        <a:rPr lang="en-US" sz="3200" b="1" dirty="0">
                          <a:effectLst/>
                        </a:rPr>
                        <a:t> </a:t>
                      </a:r>
                      <a:endParaRPr lang="en-US" sz="1800" b="1" dirty="0">
                        <a:effectLst/>
                      </a:endParaRPr>
                    </a:p>
                    <a:p>
                      <a:pPr marL="0" marR="0" algn="l">
                        <a:lnSpc>
                          <a:spcPct val="150000"/>
                        </a:lnSpc>
                        <a:spcBef>
                          <a:spcPts val="0"/>
                        </a:spcBef>
                        <a:spcAft>
                          <a:spcPts val="0"/>
                        </a:spcAft>
                      </a:pPr>
                      <a:r>
                        <a:rPr lang="en-US" sz="2400" dirty="0">
                          <a:effectLst/>
                        </a:rPr>
                        <a:t>1. The vasectomy operation is simple &amp; can be performed as an outpatient or outdoor procedure. </a:t>
                      </a:r>
                      <a:endParaRPr lang="en-US" sz="2800" dirty="0">
                        <a:effectLst/>
                      </a:endParaRPr>
                    </a:p>
                    <a:p>
                      <a:pPr marL="0" marR="0" algn="l">
                        <a:lnSpc>
                          <a:spcPct val="150000"/>
                        </a:lnSpc>
                        <a:spcBef>
                          <a:spcPts val="0"/>
                        </a:spcBef>
                        <a:spcAft>
                          <a:spcPts val="0"/>
                        </a:spcAft>
                      </a:pPr>
                      <a:r>
                        <a:rPr lang="en-US" sz="2400" dirty="0">
                          <a:effectLst/>
                        </a:rPr>
                        <a:t>2. Complications are few </a:t>
                      </a:r>
                      <a:endParaRPr lang="en-US" sz="2800" dirty="0">
                        <a:effectLst/>
                      </a:endParaRPr>
                    </a:p>
                    <a:p>
                      <a:pPr marL="0" marR="0" algn="l">
                        <a:lnSpc>
                          <a:spcPct val="150000"/>
                        </a:lnSpc>
                        <a:spcBef>
                          <a:spcPts val="0"/>
                        </a:spcBef>
                        <a:spcAft>
                          <a:spcPts val="0"/>
                        </a:spcAft>
                      </a:pPr>
                      <a:r>
                        <a:rPr lang="en-US" sz="2400" dirty="0">
                          <a:effectLst/>
                        </a:rPr>
                        <a:t>3. Failure rate is about 0.15% &amp; there is a fair chance of success of reversal anastomosis operation. </a:t>
                      </a:r>
                      <a:endParaRPr lang="en-US" sz="2800" dirty="0">
                        <a:effectLst/>
                      </a:endParaRPr>
                    </a:p>
                    <a:p>
                      <a:pPr marL="0" marR="0" algn="l">
                        <a:lnSpc>
                          <a:spcPct val="150000"/>
                        </a:lnSpc>
                        <a:spcBef>
                          <a:spcPts val="0"/>
                        </a:spcBef>
                        <a:spcAft>
                          <a:spcPts val="0"/>
                        </a:spcAft>
                      </a:pPr>
                      <a:r>
                        <a:rPr lang="en-US" sz="2400" dirty="0">
                          <a:effectLst/>
                        </a:rPr>
                        <a:t>4. The overall expenditure is minimal in terms of equipment, hospital stay &amp; doctor’s training. Cost wise the ratio is about five vasectomies to one tubal ligation. </a:t>
                      </a:r>
                      <a:endParaRPr lang="en-US" sz="2800" dirty="0">
                        <a:effectLst/>
                      </a:endParaRPr>
                    </a:p>
                    <a:p>
                      <a:pPr marL="0" marR="0" algn="l">
                        <a:lnSpc>
                          <a:spcPct val="100000"/>
                        </a:lnSpc>
                        <a:spcBef>
                          <a:spcPts val="0"/>
                        </a:spcBef>
                        <a:spcAft>
                          <a:spcPts val="0"/>
                        </a:spcAft>
                      </a:pPr>
                      <a:r>
                        <a:rPr lang="en-US" sz="2000" dirty="0">
                          <a:effectLst/>
                        </a:rPr>
                        <a:t> </a:t>
                      </a:r>
                      <a:endParaRPr lang="en-US" sz="2400" dirty="0">
                        <a:solidFill>
                          <a:srgbClr val="000000"/>
                        </a:solidFill>
                        <a:effectLst/>
                        <a:latin typeface="Times New Roman"/>
                        <a:ea typeface="Calibri"/>
                      </a:endParaRPr>
                    </a:p>
                  </a:txBody>
                  <a:tcPr marL="114300" marR="114300" marT="0" marB="0"/>
                </a:tc>
              </a:tr>
            </a:tbl>
          </a:graphicData>
        </a:graphic>
      </p:graphicFrame>
    </p:spTree>
    <p:extLst>
      <p:ext uri="{BB962C8B-B14F-4D97-AF65-F5344CB8AC3E}">
        <p14:creationId xmlns:p14="http://schemas.microsoft.com/office/powerpoint/2010/main" val="3980962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86168580"/>
              </p:ext>
            </p:extLst>
          </p:nvPr>
        </p:nvGraphicFramePr>
        <p:xfrm>
          <a:off x="457200" y="152401"/>
          <a:ext cx="8153400" cy="6476999"/>
        </p:xfrm>
        <a:graphic>
          <a:graphicData uri="http://schemas.openxmlformats.org/drawingml/2006/table">
            <a:tbl>
              <a:tblPr>
                <a:tableStyleId>{5C22544A-7EE6-4342-B048-85BDC9FD1C3A}</a:tableStyleId>
              </a:tblPr>
              <a:tblGrid>
                <a:gridCol w="8153400"/>
              </a:tblGrid>
              <a:tr h="6476999">
                <a:tc>
                  <a:txBody>
                    <a:bodyPr/>
                    <a:lstStyle/>
                    <a:p>
                      <a:pPr marL="0" marR="0" algn="l">
                        <a:spcBef>
                          <a:spcPts val="0"/>
                        </a:spcBef>
                        <a:spcAft>
                          <a:spcPts val="0"/>
                        </a:spcAft>
                      </a:pPr>
                      <a:r>
                        <a:rPr lang="en-US" sz="2000" b="1" dirty="0">
                          <a:effectLst/>
                        </a:rPr>
                        <a:t>Post-operative advice: </a:t>
                      </a:r>
                      <a:endParaRPr lang="en-US" sz="2000" b="1" dirty="0" smtClean="0">
                        <a:effectLst/>
                      </a:endParaRPr>
                    </a:p>
                    <a:p>
                      <a:pPr marL="0" marR="0" algn="l">
                        <a:spcBef>
                          <a:spcPts val="0"/>
                        </a:spcBef>
                        <a:spcAft>
                          <a:spcPts val="0"/>
                        </a:spcAft>
                      </a:pPr>
                      <a:endParaRPr lang="en-US" sz="2000" b="1" dirty="0">
                        <a:effectLst/>
                      </a:endParaRPr>
                    </a:p>
                    <a:p>
                      <a:pPr marL="0" marR="0" algn="just">
                        <a:lnSpc>
                          <a:spcPct val="150000"/>
                        </a:lnSpc>
                        <a:spcBef>
                          <a:spcPts val="0"/>
                        </a:spcBef>
                        <a:spcAft>
                          <a:spcPts val="0"/>
                        </a:spcAft>
                      </a:pPr>
                      <a:r>
                        <a:rPr lang="en-US" sz="2000" dirty="0">
                          <a:effectLst/>
                          <a:latin typeface="Times New Roman" pitchFamily="18" charset="0"/>
                          <a:cs typeface="Times New Roman" pitchFamily="18" charset="0"/>
                        </a:rPr>
                        <a:t>Ø Antibiotic is administered as a routine – injection </a:t>
                      </a:r>
                      <a:r>
                        <a:rPr lang="en-US" sz="2000" dirty="0" err="1">
                          <a:effectLst/>
                          <a:latin typeface="Times New Roman" pitchFamily="18" charset="0"/>
                          <a:cs typeface="Times New Roman" pitchFamily="18" charset="0"/>
                        </a:rPr>
                        <a:t>penidure</a:t>
                      </a:r>
                      <a:r>
                        <a:rPr lang="en-US" sz="2000" dirty="0">
                          <a:effectLst/>
                          <a:latin typeface="Times New Roman" pitchFamily="18" charset="0"/>
                          <a:cs typeface="Times New Roman" pitchFamily="18" charset="0"/>
                        </a:rPr>
                        <a:t> &amp; an analgesic is prescribed. </a:t>
                      </a:r>
                    </a:p>
                    <a:p>
                      <a:pPr marL="0" marR="0" algn="just">
                        <a:lnSpc>
                          <a:spcPct val="150000"/>
                        </a:lnSpc>
                        <a:spcBef>
                          <a:spcPts val="0"/>
                        </a:spcBef>
                        <a:spcAft>
                          <a:spcPts val="0"/>
                        </a:spcAft>
                      </a:pPr>
                      <a:r>
                        <a:rPr lang="en-US" sz="2000" dirty="0" smtClean="0">
                          <a:effectLst/>
                          <a:latin typeface="Times New Roman" pitchFamily="18" charset="0"/>
                          <a:cs typeface="Times New Roman" pitchFamily="18" charset="0"/>
                        </a:rPr>
                        <a:t>Ø Weight </a:t>
                      </a:r>
                      <a:r>
                        <a:rPr lang="en-US" sz="2000" dirty="0">
                          <a:effectLst/>
                          <a:latin typeface="Times New Roman" pitchFamily="18" charset="0"/>
                          <a:cs typeface="Times New Roman" pitchFamily="18" charset="0"/>
                        </a:rPr>
                        <a:t>lifting, heavy work &amp; cycling are restricted for about 2 weeks while usual activities can be performed forthwith. </a:t>
                      </a:r>
                    </a:p>
                    <a:p>
                      <a:pPr marL="0" marR="0" algn="just">
                        <a:lnSpc>
                          <a:spcPct val="150000"/>
                        </a:lnSpc>
                        <a:spcBef>
                          <a:spcPts val="0"/>
                        </a:spcBef>
                        <a:spcAft>
                          <a:spcPts val="0"/>
                        </a:spcAft>
                      </a:pPr>
                      <a:r>
                        <a:rPr lang="en-US" sz="2000" dirty="0">
                          <a:effectLst/>
                          <a:latin typeface="Times New Roman" pitchFamily="18" charset="0"/>
                          <a:cs typeface="Times New Roman" pitchFamily="18" charset="0"/>
                        </a:rPr>
                        <a:t>Ø To wear a scrotal support (T-bandage) for 15 days. </a:t>
                      </a:r>
                    </a:p>
                    <a:p>
                      <a:pPr marL="0" marR="0" algn="just">
                        <a:lnSpc>
                          <a:spcPct val="150000"/>
                        </a:lnSpc>
                        <a:spcBef>
                          <a:spcPts val="0"/>
                        </a:spcBef>
                        <a:spcAft>
                          <a:spcPts val="0"/>
                        </a:spcAft>
                      </a:pPr>
                      <a:r>
                        <a:rPr lang="en-US" sz="2000" dirty="0">
                          <a:effectLst/>
                          <a:latin typeface="Times New Roman" pitchFamily="18" charset="0"/>
                          <a:cs typeface="Times New Roman" pitchFamily="18" charset="0"/>
                        </a:rPr>
                        <a:t>Ø The patient should report for check up after one week or earlier, if any complication arise. </a:t>
                      </a:r>
                    </a:p>
                    <a:p>
                      <a:pPr marL="0" marR="0" algn="just">
                        <a:lnSpc>
                          <a:spcPct val="150000"/>
                        </a:lnSpc>
                        <a:spcBef>
                          <a:spcPts val="0"/>
                        </a:spcBef>
                        <a:spcAft>
                          <a:spcPts val="0"/>
                        </a:spcAft>
                      </a:pPr>
                      <a:r>
                        <a:rPr lang="en-US" sz="2000" dirty="0">
                          <a:effectLst/>
                          <a:latin typeface="Times New Roman" pitchFamily="18" charset="0"/>
                          <a:cs typeface="Times New Roman" pitchFamily="18" charset="0"/>
                        </a:rPr>
                        <a:t>Ø To have the stitches removed on the 5th day. </a:t>
                      </a:r>
                      <a:endParaRPr lang="en-US" sz="2000" dirty="0" smtClean="0">
                        <a:effectLst/>
                        <a:latin typeface="Times New Roman" pitchFamily="18" charset="0"/>
                        <a:cs typeface="Times New Roman" pitchFamily="18" charset="0"/>
                      </a:endParaRPr>
                    </a:p>
                    <a:p>
                      <a:pPr marL="0" marR="0" algn="just">
                        <a:lnSpc>
                          <a:spcPct val="150000"/>
                        </a:lnSpc>
                        <a:spcBef>
                          <a:spcPts val="0"/>
                        </a:spcBef>
                        <a:spcAft>
                          <a:spcPts val="0"/>
                        </a:spcAft>
                      </a:pPr>
                      <a:r>
                        <a:rPr lang="en-US" sz="2000" dirty="0" smtClean="0">
                          <a:effectLst/>
                          <a:latin typeface="Times New Roman" pitchFamily="18" charset="0"/>
                          <a:cs typeface="Times New Roman" pitchFamily="18" charset="0"/>
                        </a:rPr>
                        <a:t>Ø  Additional </a:t>
                      </a:r>
                      <a:r>
                        <a:rPr lang="en-US" sz="2000" dirty="0">
                          <a:effectLst/>
                          <a:latin typeface="Times New Roman" pitchFamily="18" charset="0"/>
                          <a:cs typeface="Times New Roman" pitchFamily="18" charset="0"/>
                        </a:rPr>
                        <a:t>contraceptive should be used for 3 months. </a:t>
                      </a:r>
                      <a:endParaRPr lang="en-US" sz="2000" dirty="0" smtClean="0">
                        <a:effectLst/>
                        <a:latin typeface="Times New Roman" pitchFamily="18" charset="0"/>
                        <a:cs typeface="Times New Roman" pitchFamily="18" charset="0"/>
                      </a:endParaRPr>
                    </a:p>
                    <a:p>
                      <a:pPr marL="0" marR="0" algn="just">
                        <a:lnSpc>
                          <a:spcPct val="150000"/>
                        </a:lnSpc>
                        <a:spcBef>
                          <a:spcPts val="0"/>
                        </a:spcBef>
                        <a:spcAft>
                          <a:spcPts val="0"/>
                        </a:spcAft>
                      </a:pPr>
                      <a:r>
                        <a:rPr lang="en-US" sz="2000" dirty="0" smtClean="0">
                          <a:effectLst/>
                          <a:latin typeface="Times New Roman" pitchFamily="18" charset="0"/>
                          <a:cs typeface="Times New Roman" pitchFamily="18" charset="0"/>
                        </a:rPr>
                        <a:t>Ø  Semen </a:t>
                      </a:r>
                      <a:r>
                        <a:rPr lang="en-US" sz="2000" dirty="0">
                          <a:effectLst/>
                          <a:latin typeface="Times New Roman" pitchFamily="18" charset="0"/>
                          <a:cs typeface="Times New Roman" pitchFamily="18" charset="0"/>
                        </a:rPr>
                        <a:t>should be examined once a month &amp; if two consecutive semen analyzes show an absence of spermatozoa, the man is declared sterile. Until then additional contraceptive should be advices</a:t>
                      </a:r>
                      <a:r>
                        <a:rPr lang="en-US" sz="2000" dirty="0">
                          <a:effectLst/>
                        </a:rPr>
                        <a:t>. </a:t>
                      </a:r>
                      <a:endParaRPr lang="en-US" sz="2000" dirty="0">
                        <a:solidFill>
                          <a:srgbClr val="000000"/>
                        </a:solidFill>
                        <a:effectLst/>
                        <a:latin typeface="Times New Roman"/>
                        <a:ea typeface="Calibri"/>
                      </a:endParaRPr>
                    </a:p>
                  </a:txBody>
                  <a:tcPr marL="114300" marR="114300" marT="0" marB="0"/>
                </a:tc>
              </a:tr>
            </a:tbl>
          </a:graphicData>
        </a:graphic>
      </p:graphicFrame>
    </p:spTree>
    <p:extLst>
      <p:ext uri="{BB962C8B-B14F-4D97-AF65-F5344CB8AC3E}">
        <p14:creationId xmlns:p14="http://schemas.microsoft.com/office/powerpoint/2010/main" val="3389107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467600" cy="1219200"/>
          </a:xfrm>
        </p:spPr>
        <p:txBody>
          <a:bodyPr>
            <a:noAutofit/>
          </a:bodyPr>
          <a:lstStyle/>
          <a:p>
            <a:pPr algn="ctr"/>
            <a:r>
              <a:rPr lang="en-US" sz="4400" b="1" dirty="0" smtClean="0">
                <a:solidFill>
                  <a:schemeClr val="accent3">
                    <a:lumMod val="50000"/>
                  </a:schemeClr>
                </a:solidFill>
              </a:rPr>
              <a:t>FEMALE STERILIZATION</a:t>
            </a:r>
            <a:endParaRPr lang="en-US" sz="4400" b="1" dirty="0">
              <a:solidFill>
                <a:schemeClr val="accent3">
                  <a:lumMod val="50000"/>
                </a:schemeClr>
              </a:solidFill>
            </a:endParaRPr>
          </a:p>
        </p:txBody>
      </p:sp>
    </p:spTree>
    <p:extLst>
      <p:ext uri="{BB962C8B-B14F-4D97-AF65-F5344CB8AC3E}">
        <p14:creationId xmlns:p14="http://schemas.microsoft.com/office/powerpoint/2010/main" val="5311304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579438"/>
          </a:xfrm>
        </p:spPr>
        <p:txBody>
          <a:bodyPr/>
          <a:lstStyle/>
          <a:p>
            <a:r>
              <a:rPr lang="en-US" b="1" dirty="0" smtClean="0"/>
              <a:t>ABSTRACT</a:t>
            </a:r>
            <a:endParaRPr lang="en-IN" b="1" dirty="0"/>
          </a:p>
        </p:txBody>
      </p:sp>
      <p:sp>
        <p:nvSpPr>
          <p:cNvPr id="3" name="Content Placeholder 2"/>
          <p:cNvSpPr>
            <a:spLocks noGrp="1"/>
          </p:cNvSpPr>
          <p:nvPr>
            <p:ph sz="quarter" idx="1"/>
          </p:nvPr>
        </p:nvSpPr>
        <p:spPr>
          <a:xfrm>
            <a:off x="457200" y="1219200"/>
            <a:ext cx="8001000" cy="5254752"/>
          </a:xfrm>
        </p:spPr>
        <p:txBody>
          <a:bodyPr>
            <a:normAutofit/>
          </a:bodyPr>
          <a:lstStyle/>
          <a:p>
            <a:pPr algn="just"/>
            <a:r>
              <a:rPr lang="en-IN" b="1" dirty="0">
                <a:solidFill>
                  <a:schemeClr val="dk1"/>
                </a:solidFill>
                <a:latin typeface="Times New Roman" pitchFamily="18" charset="0"/>
                <a:cs typeface="Times New Roman" pitchFamily="18" charset="0"/>
              </a:rPr>
              <a:t>A comparative study on attitude of contraceptive methods users towards common contraceptive </a:t>
            </a:r>
            <a:r>
              <a:rPr lang="en-IN" b="1" dirty="0" smtClean="0">
                <a:solidFill>
                  <a:schemeClr val="dk1"/>
                </a:solidFill>
                <a:latin typeface="Times New Roman" pitchFamily="18" charset="0"/>
                <a:cs typeface="Times New Roman" pitchFamily="18" charset="0"/>
              </a:rPr>
              <a:t>methods.</a:t>
            </a:r>
            <a:r>
              <a:rPr lang="en-IN" dirty="0">
                <a:solidFill>
                  <a:schemeClr val="dk1"/>
                </a:solidFill>
                <a:latin typeface="Times New Roman" pitchFamily="18" charset="0"/>
                <a:cs typeface="Times New Roman" pitchFamily="18" charset="0"/>
              </a:rPr>
              <a:t> study samples included 378 women using common contraceptive methods as LD pills, IUD (intrauterine devices), condom, withdrawal, </a:t>
            </a:r>
            <a:r>
              <a:rPr lang="en-IN" dirty="0" err="1">
                <a:solidFill>
                  <a:schemeClr val="dk1"/>
                </a:solidFill>
                <a:latin typeface="Times New Roman" pitchFamily="18" charset="0"/>
                <a:cs typeface="Times New Roman" pitchFamily="18" charset="0"/>
              </a:rPr>
              <a:t>tubectomy</a:t>
            </a:r>
            <a:r>
              <a:rPr lang="en-IN" dirty="0">
                <a:solidFill>
                  <a:schemeClr val="dk1"/>
                </a:solidFill>
                <a:latin typeface="Times New Roman" pitchFamily="18" charset="0"/>
                <a:cs typeface="Times New Roman" pitchFamily="18" charset="0"/>
              </a:rPr>
              <a:t> (females sterilization) and vasectomy as well as withdrawal method</a:t>
            </a:r>
            <a:r>
              <a:rPr lang="en-IN" dirty="0" smtClean="0">
                <a:solidFill>
                  <a:schemeClr val="dk1"/>
                </a:solidFill>
                <a:latin typeface="Times New Roman" pitchFamily="18" charset="0"/>
                <a:cs typeface="Times New Roman" pitchFamily="18" charset="0"/>
              </a:rPr>
              <a:t>.</a:t>
            </a:r>
            <a:r>
              <a:rPr lang="en-IN" dirty="0">
                <a:solidFill>
                  <a:schemeClr val="dk1"/>
                </a:solidFill>
                <a:latin typeface="Times New Roman" pitchFamily="18" charset="0"/>
                <a:cs typeface="Times New Roman" pitchFamily="18" charset="0"/>
              </a:rPr>
              <a:t> The highest frequency of the attitude scores about condom method (51.3%) was associated with the women with undesirable attitude and mean scores of the condom method was lower than other methods (IUD, </a:t>
            </a:r>
            <a:r>
              <a:rPr lang="en-IN" dirty="0" err="1">
                <a:solidFill>
                  <a:schemeClr val="dk1"/>
                </a:solidFill>
                <a:latin typeface="Times New Roman" pitchFamily="18" charset="0"/>
                <a:cs typeface="Times New Roman" pitchFamily="18" charset="0"/>
              </a:rPr>
              <a:t>tubectomy</a:t>
            </a:r>
            <a:r>
              <a:rPr lang="en-IN" dirty="0">
                <a:solidFill>
                  <a:schemeClr val="dk1"/>
                </a:solidFill>
                <a:latin typeface="Times New Roman" pitchFamily="18" charset="0"/>
                <a:cs typeface="Times New Roman" pitchFamily="18" charset="0"/>
              </a:rPr>
              <a:t>, vasectomy, withdrawal method) which could be due to reduction of sexual pleasure in men and women and also due to unpleasantness of the condom method</a:t>
            </a:r>
            <a:endParaRPr lang="en-US" dirty="0">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a:p>
            <a:pPr algn="just"/>
            <a:endParaRPr lang="en-IN" b="1" dirty="0">
              <a:solidFill>
                <a:schemeClr val="dk1"/>
              </a:solidFill>
              <a:latin typeface="Times New Roman" pitchFamily="18" charset="0"/>
              <a:cs typeface="Times New Roman" pitchFamily="18" charset="0"/>
            </a:endParaRPr>
          </a:p>
          <a:p>
            <a:pPr algn="just"/>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2709566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35027451"/>
              </p:ext>
            </p:extLst>
          </p:nvPr>
        </p:nvGraphicFramePr>
        <p:xfrm>
          <a:off x="533397" y="152400"/>
          <a:ext cx="8229602" cy="49614026"/>
        </p:xfrm>
        <a:graphic>
          <a:graphicData uri="http://schemas.openxmlformats.org/drawingml/2006/table">
            <a:tbl>
              <a:tblPr firstRow="1" bandRow="1">
                <a:tableStyleId>{5C22544A-7EE6-4342-B048-85BDC9FD1C3A}</a:tableStyleId>
              </a:tblPr>
              <a:tblGrid>
                <a:gridCol w="1595535"/>
                <a:gridCol w="1847461"/>
                <a:gridCol w="1763488"/>
                <a:gridCol w="3023118"/>
              </a:tblGrid>
              <a:tr h="1900748">
                <a:tc>
                  <a:txBody>
                    <a:bodyPr/>
                    <a:lstStyle/>
                    <a:p>
                      <a:r>
                        <a:rPr lang="en-US" dirty="0" smtClean="0"/>
                        <a:t>PROBLEM</a:t>
                      </a:r>
                      <a:endParaRPr lang="en-IN" dirty="0"/>
                    </a:p>
                  </a:txBody>
                  <a:tcPr/>
                </a:tc>
                <a:tc>
                  <a:txBody>
                    <a:bodyPr/>
                    <a:lstStyle/>
                    <a:p>
                      <a:r>
                        <a:rPr lang="en-US" dirty="0" smtClean="0"/>
                        <a:t>INTERVENTION</a:t>
                      </a:r>
                      <a:endParaRPr lang="en-IN" dirty="0"/>
                    </a:p>
                  </a:txBody>
                  <a:tcPr/>
                </a:tc>
                <a:tc>
                  <a:txBody>
                    <a:bodyPr/>
                    <a:lstStyle/>
                    <a:p>
                      <a:r>
                        <a:rPr lang="en-US" dirty="0" smtClean="0"/>
                        <a:t>CONTROL</a:t>
                      </a:r>
                      <a:endParaRPr lang="en-IN" dirty="0"/>
                    </a:p>
                  </a:txBody>
                  <a:tcPr/>
                </a:tc>
                <a:tc>
                  <a:txBody>
                    <a:bodyPr/>
                    <a:lstStyle/>
                    <a:p>
                      <a:r>
                        <a:rPr lang="en-US" dirty="0" smtClean="0"/>
                        <a:t>OUTCOME</a:t>
                      </a:r>
                      <a:endParaRPr lang="en-IN" dirty="0"/>
                    </a:p>
                  </a:txBody>
                  <a:tcPr/>
                </a:tc>
              </a:tr>
              <a:tr h="477132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b="1" i="0" kern="1200" dirty="0" smtClean="0">
                          <a:solidFill>
                            <a:schemeClr val="dk1"/>
                          </a:solidFill>
                          <a:effectLst/>
                          <a:latin typeface="+mn-lt"/>
                          <a:ea typeface="+mn-ea"/>
                          <a:cs typeface="+mn-cs"/>
                        </a:rPr>
                        <a:t>A comparative study on attitude of contraceptive methods users towards common contraceptive methods</a:t>
                      </a:r>
                    </a:p>
                    <a:p>
                      <a:endParaRPr lang="en-IN" dirty="0"/>
                    </a:p>
                  </a:txBody>
                  <a:tcPr/>
                </a:tc>
                <a:tc>
                  <a:txBody>
                    <a:bodyPr/>
                    <a:lstStyle/>
                    <a:p>
                      <a:pPr algn="ctr"/>
                      <a:r>
                        <a:rPr lang="en-US" sz="6600" b="1" dirty="0" smtClean="0"/>
                        <a:t>-</a:t>
                      </a:r>
                      <a:endParaRPr lang="en-IN" sz="6600" b="1" dirty="0"/>
                    </a:p>
                  </a:txBody>
                  <a:tcPr/>
                </a:tc>
                <a:tc>
                  <a:txBody>
                    <a:bodyPr/>
                    <a:lstStyle/>
                    <a:p>
                      <a:r>
                        <a:rPr lang="en-US" dirty="0" smtClean="0"/>
                        <a:t>No</a:t>
                      </a:r>
                      <a:r>
                        <a:rPr lang="en-US" baseline="0" dirty="0" smtClean="0"/>
                        <a:t>  control group used</a:t>
                      </a:r>
                      <a:endParaRPr lang="en-IN" dirty="0"/>
                    </a:p>
                  </a:txBody>
                  <a:tcPr/>
                </a:tc>
                <a:tc>
                  <a:txBody>
                    <a:bodyPr/>
                    <a:lstStyle/>
                    <a:p>
                      <a:endParaRPr lang="en-US" dirty="0" smtClean="0"/>
                    </a:p>
                    <a:p>
                      <a:r>
                        <a:rPr kumimoji="0" lang="en-IN" b="0" i="0" kern="1200" dirty="0" smtClean="0">
                          <a:solidFill>
                            <a:schemeClr val="dk1"/>
                          </a:solidFill>
                          <a:effectLst/>
                          <a:latin typeface="+mn-lt"/>
                          <a:ea typeface="+mn-ea"/>
                          <a:cs typeface="+mn-cs"/>
                        </a:rPr>
                        <a:t>The highest frequency of the attitude scores about condom method (51.3%) was associated with the women with undesirable attitude and mean scores of the condom method was lower than other methods (IUD, </a:t>
                      </a:r>
                      <a:r>
                        <a:rPr kumimoji="0" lang="en-IN" b="0" i="0" kern="1200" dirty="0" err="1" smtClean="0">
                          <a:solidFill>
                            <a:schemeClr val="dk1"/>
                          </a:solidFill>
                          <a:effectLst/>
                          <a:latin typeface="+mn-lt"/>
                          <a:ea typeface="+mn-ea"/>
                          <a:cs typeface="+mn-cs"/>
                        </a:rPr>
                        <a:t>tubectomy</a:t>
                      </a:r>
                      <a:r>
                        <a:rPr kumimoji="0" lang="en-IN" b="0" i="0" kern="1200" dirty="0" smtClean="0">
                          <a:solidFill>
                            <a:schemeClr val="dk1"/>
                          </a:solidFill>
                          <a:effectLst/>
                          <a:latin typeface="+mn-lt"/>
                          <a:ea typeface="+mn-ea"/>
                          <a:cs typeface="+mn-cs"/>
                        </a:rPr>
                        <a:t>, vasectomy, withdrawal method) which could be due to reduction of sexual pleasure in men and women and also due to unpleasantness of the condom method</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IN" dirty="0"/>
                    </a:p>
                  </a:txBody>
                  <a:tcPr/>
                </a:tc>
              </a:tr>
            </a:tbl>
          </a:graphicData>
        </a:graphic>
      </p:graphicFrame>
    </p:spTree>
    <p:extLst>
      <p:ext uri="{BB962C8B-B14F-4D97-AF65-F5344CB8AC3E}">
        <p14:creationId xmlns:p14="http://schemas.microsoft.com/office/powerpoint/2010/main" val="20934636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SONU\AppData\Local\Microsoft\Windows\Temporary Internet Files\Content.IE5\19J7RRAL\thank_you[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6577" y="1600200"/>
            <a:ext cx="7148845" cy="4873625"/>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SONU\AppData\Local\Microsoft\Windows\Temporary Internet Files\Content.IE5\19J7RRAL\thank_yo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4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14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336168021"/>
              </p:ext>
            </p:extLst>
          </p:nvPr>
        </p:nvGraphicFramePr>
        <p:xfrm>
          <a:off x="1143000" y="914400"/>
          <a:ext cx="6400800" cy="761999"/>
        </p:xfrm>
        <a:graphic>
          <a:graphicData uri="http://schemas.openxmlformats.org/drawingml/2006/table">
            <a:tbl>
              <a:tblPr>
                <a:tableStyleId>{5C22544A-7EE6-4342-B048-85BDC9FD1C3A}</a:tableStyleId>
              </a:tblPr>
              <a:tblGrid>
                <a:gridCol w="6400800"/>
              </a:tblGrid>
              <a:tr h="761999">
                <a:tc>
                  <a:txBody>
                    <a:bodyPr/>
                    <a:lstStyle/>
                    <a:p>
                      <a:pPr marL="342900" marR="0" lvl="0" indent="-342900" algn="l">
                        <a:lnSpc>
                          <a:spcPct val="115000"/>
                        </a:lnSpc>
                        <a:spcBef>
                          <a:spcPts val="0"/>
                        </a:spcBef>
                        <a:spcAft>
                          <a:spcPts val="1000"/>
                        </a:spcAft>
                        <a:buFont typeface="Wingdings"/>
                        <a:buChar char=""/>
                      </a:pPr>
                      <a:r>
                        <a:rPr lang="en-US" sz="3200" b="1" u="dbl" dirty="0">
                          <a:effectLst/>
                        </a:rPr>
                        <a:t>Temporary  methods:</a:t>
                      </a:r>
                      <a:endParaRPr lang="en-US" sz="3200" b="1" dirty="0">
                        <a:effectLst/>
                        <a:latin typeface="Calibri"/>
                        <a:ea typeface="Calibri"/>
                        <a:cs typeface="Times New Roman"/>
                      </a:endParaRPr>
                    </a:p>
                  </a:txBody>
                  <a:tcPr marL="114300" marR="11430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91754489"/>
              </p:ext>
            </p:extLst>
          </p:nvPr>
        </p:nvGraphicFramePr>
        <p:xfrm>
          <a:off x="609600" y="2362200"/>
          <a:ext cx="7848600" cy="3810000"/>
        </p:xfrm>
        <a:graphic>
          <a:graphicData uri="http://schemas.openxmlformats.org/drawingml/2006/table">
            <a:tbl>
              <a:tblPr>
                <a:tableStyleId>{5C22544A-7EE6-4342-B048-85BDC9FD1C3A}</a:tableStyleId>
              </a:tblPr>
              <a:tblGrid>
                <a:gridCol w="7848600"/>
              </a:tblGrid>
              <a:tr h="3810000">
                <a:tc>
                  <a:txBody>
                    <a:bodyPr/>
                    <a:lstStyle/>
                    <a:p>
                      <a:pPr marL="228600" marR="0" algn="ctr">
                        <a:lnSpc>
                          <a:spcPct val="115000"/>
                        </a:lnSpc>
                        <a:spcBef>
                          <a:spcPts val="0"/>
                        </a:spcBef>
                        <a:spcAft>
                          <a:spcPts val="1000"/>
                        </a:spcAft>
                      </a:pPr>
                      <a:r>
                        <a:rPr lang="en-US" sz="3600" dirty="0">
                          <a:effectLst/>
                        </a:rPr>
                        <a:t>These are commonly used to postpone or to space births. However, these are also used frequently by couples who desire to have no more children.</a:t>
                      </a:r>
                      <a:endParaRPr lang="en-US" sz="36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2003272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6210206"/>
              </p:ext>
            </p:extLst>
          </p:nvPr>
        </p:nvGraphicFramePr>
        <p:xfrm>
          <a:off x="457199" y="381001"/>
          <a:ext cx="7696199" cy="5785612"/>
        </p:xfrm>
        <a:graphic>
          <a:graphicData uri="http://schemas.openxmlformats.org/drawingml/2006/table">
            <a:tbl>
              <a:tblPr>
                <a:tableStyleId>{5C22544A-7EE6-4342-B048-85BDC9FD1C3A}</a:tableStyleId>
              </a:tblPr>
              <a:tblGrid>
                <a:gridCol w="7696199"/>
              </a:tblGrid>
              <a:tr h="5257799">
                <a:tc>
                  <a:txBody>
                    <a:bodyPr/>
                    <a:lstStyle/>
                    <a:p>
                      <a:pPr marL="0" marR="0" lvl="0" indent="0" algn="l">
                        <a:lnSpc>
                          <a:spcPct val="115000"/>
                        </a:lnSpc>
                        <a:spcBef>
                          <a:spcPts val="0"/>
                        </a:spcBef>
                        <a:spcAft>
                          <a:spcPts val="0"/>
                        </a:spcAft>
                        <a:buFont typeface="Wingdings"/>
                        <a:buNone/>
                      </a:pPr>
                      <a:r>
                        <a:rPr lang="en-US" sz="2400" b="1" u="none" dirty="0" smtClean="0">
                          <a:effectLst/>
                        </a:rPr>
                        <a:t>1.</a:t>
                      </a:r>
                      <a:r>
                        <a:rPr lang="en-US" sz="2400" b="1" u="none" baseline="0" dirty="0" smtClean="0">
                          <a:effectLst/>
                        </a:rPr>
                        <a:t> </a:t>
                      </a:r>
                      <a:r>
                        <a:rPr lang="en-US" sz="2400" b="1" u="sng" dirty="0" smtClean="0">
                          <a:effectLst/>
                        </a:rPr>
                        <a:t>Natural </a:t>
                      </a:r>
                      <a:r>
                        <a:rPr lang="en-US" sz="2400" b="1" u="sng" dirty="0">
                          <a:effectLst/>
                        </a:rPr>
                        <a:t>contraception:</a:t>
                      </a:r>
                      <a:endParaRPr lang="en-US" sz="1600" b="1" dirty="0">
                        <a:effectLst/>
                      </a:endParaRPr>
                    </a:p>
                    <a:p>
                      <a:pPr marL="228600" marR="0" algn="l">
                        <a:lnSpc>
                          <a:spcPct val="115000"/>
                        </a:lnSpc>
                        <a:spcBef>
                          <a:spcPts val="0"/>
                        </a:spcBef>
                        <a:spcAft>
                          <a:spcPts val="0"/>
                        </a:spcAft>
                      </a:pPr>
                      <a:r>
                        <a:rPr lang="en-US" sz="1800" b="1" dirty="0">
                          <a:effectLst/>
                        </a:rPr>
                        <a:t> </a:t>
                      </a:r>
                      <a:endParaRPr lang="en-US" sz="1600" b="1" dirty="0">
                        <a:effectLst/>
                      </a:endParaRPr>
                    </a:p>
                    <a:p>
                      <a:pPr marL="342900" marR="0" lvl="0" indent="-342900" algn="l">
                        <a:lnSpc>
                          <a:spcPct val="115000"/>
                        </a:lnSpc>
                        <a:spcBef>
                          <a:spcPts val="0"/>
                        </a:spcBef>
                        <a:spcAft>
                          <a:spcPts val="1000"/>
                        </a:spcAft>
                        <a:buFont typeface="Wingdings"/>
                        <a:buChar char=""/>
                      </a:pPr>
                      <a:r>
                        <a:rPr lang="en-US" sz="2000" b="1" u="sng" dirty="0">
                          <a:effectLst/>
                        </a:rPr>
                        <a:t>Rhythm method</a:t>
                      </a:r>
                      <a:r>
                        <a:rPr lang="en-US" sz="2000" b="1" u="sng" dirty="0" smtClean="0">
                          <a:effectLst/>
                        </a:rPr>
                        <a:t>:</a:t>
                      </a:r>
                      <a:endParaRPr lang="en-US" sz="1100" dirty="0">
                        <a:effectLst/>
                      </a:endParaRPr>
                    </a:p>
                    <a:p>
                      <a:pPr marL="342900" marR="0" lvl="0" indent="-342900" algn="l">
                        <a:lnSpc>
                          <a:spcPct val="150000"/>
                        </a:lnSpc>
                        <a:spcBef>
                          <a:spcPts val="0"/>
                        </a:spcBef>
                        <a:spcAft>
                          <a:spcPts val="0"/>
                        </a:spcAft>
                        <a:buFont typeface="Wingdings"/>
                        <a:buChar char=""/>
                      </a:pPr>
                      <a:r>
                        <a:rPr lang="en-US" sz="2000" dirty="0">
                          <a:effectLst/>
                        </a:rPr>
                        <a:t>The rhythm method is the only birth control method which is officially approved by the Roman Catholic Church.</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It is referred to as “safe period” or “temporary abstinence”.</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The method is based on the fact that a woman is fertile only around the time of ovulation &amp; if she abstains from intercourse during that time, she is unlikely to conceive.</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Usually a woman ovulates once during each menstrual cycle.</a:t>
                      </a:r>
                      <a:endParaRPr lang="en-US" sz="1800" dirty="0">
                        <a:effectLst/>
                      </a:endParaRPr>
                    </a:p>
                    <a:p>
                      <a:pPr marL="342900" marR="0" lvl="0" indent="-342900" algn="l">
                        <a:lnSpc>
                          <a:spcPct val="150000"/>
                        </a:lnSpc>
                        <a:spcBef>
                          <a:spcPts val="0"/>
                        </a:spcBef>
                        <a:spcAft>
                          <a:spcPts val="1000"/>
                        </a:spcAft>
                        <a:buFont typeface="Wingdings"/>
                        <a:buChar char=""/>
                      </a:pPr>
                      <a:r>
                        <a:rPr lang="en-US" sz="2000" dirty="0">
                          <a:effectLst/>
                        </a:rPr>
                        <a:t>The ovum has an active life of 12 to 24 </a:t>
                      </a:r>
                      <a:r>
                        <a:rPr lang="en-US" sz="2000" dirty="0" err="1">
                          <a:effectLst/>
                        </a:rPr>
                        <a:t>hrs</a:t>
                      </a:r>
                      <a:r>
                        <a:rPr lang="en-US" sz="2000" dirty="0">
                          <a:effectLst/>
                        </a:rPr>
                        <a:t> during which it can be fertilized.</a:t>
                      </a:r>
                      <a:endParaRPr lang="en-US" sz="1800" dirty="0">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1430344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41021165"/>
              </p:ext>
            </p:extLst>
          </p:nvPr>
        </p:nvGraphicFramePr>
        <p:xfrm>
          <a:off x="457200" y="304801"/>
          <a:ext cx="8382000" cy="6172199"/>
        </p:xfrm>
        <a:graphic>
          <a:graphicData uri="http://schemas.openxmlformats.org/drawingml/2006/table">
            <a:tbl>
              <a:tblPr>
                <a:tableStyleId>{5C22544A-7EE6-4342-B048-85BDC9FD1C3A}</a:tableStyleId>
              </a:tblPr>
              <a:tblGrid>
                <a:gridCol w="8382000"/>
              </a:tblGrid>
              <a:tr h="6172199">
                <a:tc>
                  <a:txBody>
                    <a:bodyPr/>
                    <a:lstStyle/>
                    <a:p>
                      <a:pPr marL="342900" marR="0" lvl="0" indent="-342900" algn="l">
                        <a:lnSpc>
                          <a:spcPct val="150000"/>
                        </a:lnSpc>
                        <a:spcBef>
                          <a:spcPts val="0"/>
                        </a:spcBef>
                        <a:spcAft>
                          <a:spcPts val="0"/>
                        </a:spcAft>
                        <a:buFont typeface="Wingdings"/>
                        <a:buChar char=""/>
                      </a:pPr>
                      <a:r>
                        <a:rPr lang="en-US" sz="2000" dirty="0">
                          <a:effectLst/>
                        </a:rPr>
                        <a:t>Sperm cells, once within the birth canal are viable for 72 </a:t>
                      </a:r>
                      <a:r>
                        <a:rPr lang="en-US" sz="2000" dirty="0" err="1">
                          <a:effectLst/>
                        </a:rPr>
                        <a:t>hrs</a:t>
                      </a:r>
                      <a:r>
                        <a:rPr lang="en-US" sz="2000" dirty="0">
                          <a:effectLst/>
                        </a:rPr>
                        <a:t> during which they can fertilize the ovum.</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Thus, there is a minimum total of 96 hours (4 days) during each cycle when conception is possible.</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To these 4 days, an additional margin of several days is added to allow for variation in the exact day of ovulation.</a:t>
                      </a:r>
                      <a:endParaRPr lang="en-US" sz="1800" dirty="0">
                        <a:effectLst/>
                      </a:endParaRPr>
                    </a:p>
                    <a:p>
                      <a:pPr marL="342900" marR="0" lvl="0" indent="-342900" algn="l">
                        <a:lnSpc>
                          <a:spcPct val="150000"/>
                        </a:lnSpc>
                        <a:spcBef>
                          <a:spcPts val="0"/>
                        </a:spcBef>
                        <a:spcAft>
                          <a:spcPts val="0"/>
                        </a:spcAft>
                        <a:buFont typeface="Wingdings"/>
                        <a:buChar char=""/>
                      </a:pPr>
                      <a:r>
                        <a:rPr lang="en-US" sz="2000" dirty="0">
                          <a:effectLst/>
                        </a:rPr>
                        <a:t>The method to determine the approximate time of ovulation &amp; the fertile period include:</a:t>
                      </a:r>
                      <a:endParaRPr lang="en-US" sz="1800" dirty="0">
                        <a:effectLst/>
                      </a:endParaRPr>
                    </a:p>
                    <a:p>
                      <a:pPr marL="342900" marR="0" lvl="0" indent="-342900" algn="l">
                        <a:lnSpc>
                          <a:spcPct val="150000"/>
                        </a:lnSpc>
                        <a:spcBef>
                          <a:spcPts val="0"/>
                        </a:spcBef>
                        <a:spcAft>
                          <a:spcPts val="0"/>
                        </a:spcAft>
                        <a:buFont typeface="Wingdings"/>
                        <a:buChar char=""/>
                      </a:pPr>
                      <a:r>
                        <a:rPr lang="en-US" sz="2000" b="1" dirty="0">
                          <a:solidFill>
                            <a:srgbClr val="C00000"/>
                          </a:solidFill>
                          <a:effectLst/>
                        </a:rPr>
                        <a:t>Recording of previous menstrual cycles (calendar method)</a:t>
                      </a:r>
                      <a:endParaRPr lang="en-US" sz="1800" b="1" dirty="0">
                        <a:solidFill>
                          <a:srgbClr val="C00000"/>
                        </a:solidFill>
                        <a:effectLst/>
                      </a:endParaRPr>
                    </a:p>
                    <a:p>
                      <a:pPr marL="342900" marR="0" lvl="0" indent="-342900" algn="just">
                        <a:lnSpc>
                          <a:spcPct val="150000"/>
                        </a:lnSpc>
                        <a:spcBef>
                          <a:spcPts val="0"/>
                        </a:spcBef>
                        <a:spcAft>
                          <a:spcPts val="0"/>
                        </a:spcAft>
                        <a:buFont typeface="Wingdings"/>
                        <a:buChar char=""/>
                      </a:pPr>
                      <a:r>
                        <a:rPr lang="en-US" sz="2000" b="1" dirty="0">
                          <a:solidFill>
                            <a:schemeClr val="accent2">
                              <a:lumMod val="50000"/>
                            </a:schemeClr>
                          </a:solidFill>
                          <a:effectLst/>
                        </a:rPr>
                        <a:t>Recording the basal body temperature (temperature rhythm)</a:t>
                      </a:r>
                      <a:endParaRPr lang="en-US" sz="1800" b="1" dirty="0">
                        <a:solidFill>
                          <a:schemeClr val="accent2">
                            <a:lumMod val="50000"/>
                          </a:schemeClr>
                        </a:solidFill>
                        <a:effectLst/>
                      </a:endParaRPr>
                    </a:p>
                    <a:p>
                      <a:pPr marL="342900" marR="0" lvl="0" indent="-342900" algn="just">
                        <a:lnSpc>
                          <a:spcPct val="150000"/>
                        </a:lnSpc>
                        <a:spcBef>
                          <a:spcPts val="0"/>
                        </a:spcBef>
                        <a:spcAft>
                          <a:spcPts val="1000"/>
                        </a:spcAft>
                        <a:buFont typeface="Wingdings"/>
                        <a:buChar char=""/>
                      </a:pPr>
                      <a:r>
                        <a:rPr lang="en-US" sz="2000" b="1" dirty="0">
                          <a:solidFill>
                            <a:srgbClr val="00B050"/>
                          </a:solidFill>
                          <a:effectLst/>
                        </a:rPr>
                        <a:t>Taking note of the excessive </a:t>
                      </a:r>
                      <a:r>
                        <a:rPr lang="en-US" sz="2000" b="1" dirty="0" err="1">
                          <a:solidFill>
                            <a:srgbClr val="00B050"/>
                          </a:solidFill>
                          <a:effectLst/>
                        </a:rPr>
                        <a:t>mucoid</a:t>
                      </a:r>
                      <a:r>
                        <a:rPr lang="en-US" sz="2000" b="1" dirty="0">
                          <a:solidFill>
                            <a:srgbClr val="00B050"/>
                          </a:solidFill>
                          <a:effectLst/>
                        </a:rPr>
                        <a:t> vaginal discharge (mucus rhythm)</a:t>
                      </a:r>
                      <a:endParaRPr lang="en-US" sz="1800" b="1" dirty="0">
                        <a:solidFill>
                          <a:srgbClr val="00B050"/>
                        </a:solidFill>
                        <a:effectLst/>
                        <a:latin typeface="Calibri"/>
                        <a:ea typeface="Calibri"/>
                        <a:cs typeface="Times New Roman"/>
                      </a:endParaRPr>
                    </a:p>
                  </a:txBody>
                  <a:tcPr marL="114300" marR="114300" marT="0" marB="0"/>
                </a:tc>
              </a:tr>
            </a:tbl>
          </a:graphicData>
        </a:graphic>
      </p:graphicFrame>
    </p:spTree>
    <p:extLst>
      <p:ext uri="{BB962C8B-B14F-4D97-AF65-F5344CB8AC3E}">
        <p14:creationId xmlns:p14="http://schemas.microsoft.com/office/powerpoint/2010/main" val="364998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76400" y="609600"/>
            <a:ext cx="5334000" cy="5410200"/>
          </a:xfrm>
          <a:prstGeom prst="rect">
            <a:avLst/>
          </a:prstGeom>
        </p:spPr>
      </p:pic>
    </p:spTree>
    <p:extLst>
      <p:ext uri="{BB962C8B-B14F-4D97-AF65-F5344CB8AC3E}">
        <p14:creationId xmlns:p14="http://schemas.microsoft.com/office/powerpoint/2010/main" val="24757800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455</TotalTime>
  <Words>2499</Words>
  <Application>Microsoft Office PowerPoint</Application>
  <PresentationFormat>On-screen Show (4:3)</PresentationFormat>
  <Paragraphs>457</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Oriel</vt:lpstr>
      <vt:lpstr>CONTACEPTIVE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CERVICAL MUCOUS METHOD</vt:lpstr>
      <vt:lpstr>PowerPoint Presentation</vt:lpstr>
      <vt:lpstr>SYMPTOTHERMIC METHOD</vt:lpstr>
      <vt:lpstr>PowerPoint Presentation</vt:lpstr>
      <vt:lpstr>PowerPoint Presentation</vt:lpstr>
      <vt:lpstr>ABSTINENECE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Third generation IUDs: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POST CONCEPTIONAL METHODS</vt:lpstr>
      <vt:lpstr>PowerPoint Presentation</vt:lpstr>
      <vt:lpstr>PowerPoint Presentation</vt:lpstr>
      <vt:lpstr>PowerPoint Presentation</vt:lpstr>
      <vt:lpstr>PowerPoint Presentation</vt:lpstr>
      <vt:lpstr>PowerPoint Presentation</vt:lpstr>
      <vt:lpstr>PowerPoint Presentation</vt:lpstr>
      <vt:lpstr>FEMALE STERILIZATION</vt:lpstr>
      <vt:lpstr>ABSTRACT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CONTACEPTIVE METHOD</dc:title>
  <dc:creator>SONU</dc:creator>
  <cp:lastModifiedBy>Admin</cp:lastModifiedBy>
  <cp:revision>38</cp:revision>
  <dcterms:created xsi:type="dcterms:W3CDTF">2017-12-17T07:03:36Z</dcterms:created>
  <dcterms:modified xsi:type="dcterms:W3CDTF">2020-08-11T11:03:14Z</dcterms:modified>
</cp:coreProperties>
</file>