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7" r:id="rId2"/>
    <p:sldId id="258" r:id="rId3"/>
    <p:sldId id="259" r:id="rId4"/>
    <p:sldId id="261" r:id="rId5"/>
    <p:sldId id="262" r:id="rId6"/>
    <p:sldId id="263" r:id="rId7"/>
    <p:sldId id="264" r:id="rId8"/>
    <p:sldId id="265" r:id="rId9"/>
    <p:sldId id="266" r:id="rId10"/>
    <p:sldId id="271"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4" autoAdjust="0"/>
  </p:normalViewPr>
  <p:slideViewPr>
    <p:cSldViewPr>
      <p:cViewPr varScale="1">
        <p:scale>
          <a:sx n="78" d="100"/>
          <a:sy n="78" d="100"/>
        </p:scale>
        <p:origin x="1522" y="72"/>
      </p:cViewPr>
      <p:guideLst>
        <p:guide orient="horz" pos="2160"/>
        <p:guide pos="2880"/>
      </p:guideLst>
    </p:cSldViewPr>
  </p:slideViewPr>
  <p:outlineViewPr>
    <p:cViewPr>
      <p:scale>
        <a:sx n="33" d="100"/>
        <a:sy n="33" d="100"/>
      </p:scale>
      <p:origin x="0" y="51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48E2D-8774-42E8-85A8-46129310B926}" type="datetimeFigureOut">
              <a:rPr lang="en-US" smtClean="0"/>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7C0FA-A9AA-40B0-A490-58FB60713DDB}" type="slidenum">
              <a:rPr lang="en-US" smtClean="0"/>
              <a:t>‹#›</a:t>
            </a:fld>
            <a:endParaRPr lang="en-US"/>
          </a:p>
        </p:txBody>
      </p:sp>
    </p:spTree>
    <p:extLst>
      <p:ext uri="{BB962C8B-B14F-4D97-AF65-F5344CB8AC3E}">
        <p14:creationId xmlns:p14="http://schemas.microsoft.com/office/powerpoint/2010/main" val="252977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7C0FA-A9AA-40B0-A490-58FB60713DDB}" type="slidenum">
              <a:rPr lang="en-US" smtClean="0"/>
              <a:t>11</a:t>
            </a:fld>
            <a:endParaRPr lang="en-US"/>
          </a:p>
        </p:txBody>
      </p:sp>
    </p:spTree>
    <p:extLst>
      <p:ext uri="{BB962C8B-B14F-4D97-AF65-F5344CB8AC3E}">
        <p14:creationId xmlns:p14="http://schemas.microsoft.com/office/powerpoint/2010/main" val="1027906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8/14/2020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8/14/2020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tandfonline.com/doi/abs/10.1080/0894656090299718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8B9158-7959-48BA-9FA8-C7360FE98A05}"/>
              </a:ext>
            </a:extLst>
          </p:cNvPr>
          <p:cNvSpPr txBox="1"/>
          <p:nvPr/>
        </p:nvSpPr>
        <p:spPr>
          <a:xfrm>
            <a:off x="1676400" y="1828800"/>
            <a:ext cx="6019800" cy="830997"/>
          </a:xfrm>
          <a:prstGeom prst="rect">
            <a:avLst/>
          </a:prstGeom>
          <a:noFill/>
        </p:spPr>
        <p:txBody>
          <a:bodyPr wrap="square" rtlCol="0">
            <a:spAutoFit/>
          </a:bodyPr>
          <a:lstStyle/>
          <a:p>
            <a:pPr algn="ctr"/>
            <a:r>
              <a:rPr lang="en-IN" sz="4800" b="1" dirty="0"/>
              <a:t>ELDER ABUSE</a:t>
            </a:r>
          </a:p>
        </p:txBody>
      </p:sp>
      <p:sp>
        <p:nvSpPr>
          <p:cNvPr id="3" name="TextBox 2">
            <a:extLst>
              <a:ext uri="{FF2B5EF4-FFF2-40B4-BE49-F238E27FC236}">
                <a16:creationId xmlns:a16="http://schemas.microsoft.com/office/drawing/2014/main" id="{F6038843-EFEA-4511-B86B-722A27FDA7DA}"/>
              </a:ext>
            </a:extLst>
          </p:cNvPr>
          <p:cNvSpPr txBox="1"/>
          <p:nvPr/>
        </p:nvSpPr>
        <p:spPr>
          <a:xfrm>
            <a:off x="4800600" y="4191000"/>
            <a:ext cx="3124200" cy="1200329"/>
          </a:xfrm>
          <a:prstGeom prst="rect">
            <a:avLst/>
          </a:prstGeom>
          <a:noFill/>
        </p:spPr>
        <p:txBody>
          <a:bodyPr wrap="square" rtlCol="0">
            <a:spAutoFit/>
          </a:bodyPr>
          <a:lstStyle/>
          <a:p>
            <a:pPr algn="r"/>
            <a:r>
              <a:rPr lang="en-US" sz="2400" b="1" dirty="0"/>
              <a:t>Ms. Varsha Hun</a:t>
            </a:r>
          </a:p>
          <a:p>
            <a:pPr algn="r"/>
            <a:r>
              <a:rPr lang="en-US" sz="2400" b="1" dirty="0"/>
              <a:t>ASST.PROFESSOR</a:t>
            </a:r>
          </a:p>
          <a:p>
            <a:pPr algn="r"/>
            <a:r>
              <a:rPr lang="en-US" sz="2400" b="1" dirty="0"/>
              <a:t>SNC</a:t>
            </a:r>
            <a:endParaRPr lang="en-IN" sz="2400" b="1" dirty="0"/>
          </a:p>
        </p:txBody>
      </p:sp>
      <p:pic>
        <p:nvPicPr>
          <p:cNvPr id="7" name="Picture 6">
            <a:extLst>
              <a:ext uri="{FF2B5EF4-FFF2-40B4-BE49-F238E27FC236}">
                <a16:creationId xmlns:a16="http://schemas.microsoft.com/office/drawing/2014/main" id="{C73B15D5-34CE-4EA4-A438-6AFE119B45A1}"/>
              </a:ext>
            </a:extLst>
          </p:cNvPr>
          <p:cNvPicPr>
            <a:picLocks noChangeAspect="1"/>
          </p:cNvPicPr>
          <p:nvPr/>
        </p:nvPicPr>
        <p:blipFill>
          <a:blip r:embed="rId2"/>
          <a:stretch>
            <a:fillRect/>
          </a:stretch>
        </p:blipFill>
        <p:spPr>
          <a:xfrm>
            <a:off x="7543800" y="206477"/>
            <a:ext cx="1295400" cy="1295400"/>
          </a:xfrm>
          <a:prstGeom prst="rect">
            <a:avLst/>
          </a:prstGeom>
        </p:spPr>
      </p:pic>
      <p:pic>
        <p:nvPicPr>
          <p:cNvPr id="10" name="Picture 9">
            <a:extLst>
              <a:ext uri="{FF2B5EF4-FFF2-40B4-BE49-F238E27FC236}">
                <a16:creationId xmlns:a16="http://schemas.microsoft.com/office/drawing/2014/main" id="{62259E61-F049-491E-A7FE-E702CCAB4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05562"/>
            <a:ext cx="1217379" cy="129631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rmAutofit fontScale="77500" lnSpcReduction="20000"/>
          </a:bodyPr>
          <a:lstStyle/>
          <a:p>
            <a:r>
              <a:rPr lang="en-US" b="1" dirty="0"/>
              <a:t>A Systematic Review of Interventions for Elder Abuse</a:t>
            </a:r>
            <a:endParaRPr lang="en-US" dirty="0"/>
          </a:p>
          <a:p>
            <a:r>
              <a:rPr lang="en-US" b="1" dirty="0"/>
              <a:t>Abstract</a:t>
            </a:r>
          </a:p>
          <a:p>
            <a:r>
              <a:rPr lang="en-US" dirty="0"/>
              <a:t>The purpose of this study was to use rigorous systematic review methods to summarize the effectiveness of interventions for elder abuse. Only eight studies met our inclusion criteria. Evidence regarding the recurrence of abuse following intervention was limited, but the interventions for which this outcome was reported failed to reduce, and may have even increased, the likelihood of recurrence. Elder abuse interventions had no significant effect on case resolution and at-risk caregiver outcomes, and had mixed results regarding professional knowledge and behavior related to elder abuse. The included studies had important methodological limitations that limit our ability to draw conclusions about the effectiveness of these interventions.</a:t>
            </a:r>
          </a:p>
          <a:p>
            <a:r>
              <a:rPr lang="en-US" u="sng" dirty="0">
                <a:hlinkClick r:id="rId2"/>
              </a:rPr>
              <a:t>http://www.tandfonline.com/doi/abs/10.1080/08946560902997181</a:t>
            </a:r>
            <a:endParaRPr lang="en-US" u="sng" dirty="0"/>
          </a:p>
          <a:p>
            <a:pPr>
              <a:buNone/>
            </a:pPr>
            <a:endParaRPr lang="en-US" dirty="0"/>
          </a:p>
          <a:p>
            <a:r>
              <a:rPr lang="en-US" dirty="0"/>
              <a:t>level of evidence;</a:t>
            </a:r>
          </a:p>
          <a:p>
            <a:pPr>
              <a:buNone/>
            </a:pPr>
            <a:r>
              <a:rPr lang="en-US" dirty="0"/>
              <a:t>       evidence I</a:t>
            </a:r>
          </a:p>
          <a:p>
            <a:r>
              <a:rPr lang="en-US" dirty="0"/>
              <a:t> </a:t>
            </a:r>
          </a:p>
          <a:p>
            <a:r>
              <a:rPr lang="en-US" dirty="0"/>
              <a:t> </a:t>
            </a:r>
          </a:p>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6833563"/>
              </p:ext>
            </p:extLst>
          </p:nvPr>
        </p:nvGraphicFramePr>
        <p:xfrm>
          <a:off x="381000" y="304800"/>
          <a:ext cx="8305800" cy="5486400"/>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752231">
                <a:tc>
                  <a:txBody>
                    <a:bodyPr/>
                    <a:lstStyle/>
                    <a:p>
                      <a:r>
                        <a:rPr lang="en-US" dirty="0"/>
                        <a:t>PROBLEM</a:t>
                      </a:r>
                    </a:p>
                  </a:txBody>
                  <a:tcPr/>
                </a:tc>
                <a:tc>
                  <a:txBody>
                    <a:bodyPr/>
                    <a:lstStyle/>
                    <a:p>
                      <a:r>
                        <a:rPr lang="en-US" dirty="0"/>
                        <a:t>INTERVENTION</a:t>
                      </a:r>
                    </a:p>
                  </a:txBody>
                  <a:tcPr/>
                </a:tc>
                <a:tc>
                  <a:txBody>
                    <a:bodyPr/>
                    <a:lstStyle/>
                    <a:p>
                      <a:r>
                        <a:rPr lang="en-US" dirty="0"/>
                        <a:t>COMPARISON</a:t>
                      </a:r>
                    </a:p>
                  </a:txBody>
                  <a:tcPr/>
                </a:tc>
                <a:tc>
                  <a:txBody>
                    <a:bodyPr/>
                    <a:lstStyle/>
                    <a:p>
                      <a:r>
                        <a:rPr lang="en-US" dirty="0"/>
                        <a:t>OUTCOME</a:t>
                      </a:r>
                    </a:p>
                  </a:txBody>
                  <a:tcPr/>
                </a:tc>
                <a:extLst>
                  <a:ext uri="{0D108BD9-81ED-4DB2-BD59-A6C34878D82A}">
                    <a16:rowId xmlns:a16="http://schemas.microsoft.com/office/drawing/2014/main" val="10000"/>
                  </a:ext>
                </a:extLst>
              </a:tr>
              <a:tr h="4734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dk1"/>
                          </a:solidFill>
                          <a:latin typeface="+mn-lt"/>
                          <a:ea typeface="+mn-ea"/>
                          <a:cs typeface="+mn-cs"/>
                        </a:rPr>
                        <a:t>A Systematic Review of Interventions for Elder Abuse</a:t>
                      </a:r>
                      <a:endParaRPr kumimoji="0" lang="en-US" sz="1800" kern="1200" dirty="0">
                        <a:solidFill>
                          <a:schemeClr val="dk1"/>
                        </a:solidFill>
                        <a:latin typeface="+mn-lt"/>
                        <a:ea typeface="+mn-ea"/>
                        <a:cs typeface="+mn-cs"/>
                      </a:endParaRPr>
                    </a:p>
                    <a:p>
                      <a:endParaRPr lang="en-US" dirty="0"/>
                    </a:p>
                  </a:txBody>
                  <a:tcPr/>
                </a:tc>
                <a:tc>
                  <a:txBody>
                    <a:bodyPr/>
                    <a:lstStyle/>
                    <a:p>
                      <a:r>
                        <a:rPr kumimoji="0" lang="en-US" sz="1800" kern="1200" dirty="0">
                          <a:solidFill>
                            <a:schemeClr val="dk1"/>
                          </a:solidFill>
                          <a:latin typeface="+mn-lt"/>
                          <a:ea typeface="+mn-ea"/>
                          <a:cs typeface="+mn-cs"/>
                        </a:rPr>
                        <a:t>The purpose of this study was to use rigorous systematic review methods to summarize the effectiveness of interventions for elder abuse. Only eight studies met our inclusion criteria.</a:t>
                      </a:r>
                      <a:endParaRPr lang="en-US" dirty="0"/>
                    </a:p>
                  </a:txBody>
                  <a:tcPr/>
                </a:tc>
                <a:tc>
                  <a:txBody>
                    <a:bodyPr/>
                    <a:lstStyle/>
                    <a:p>
                      <a:r>
                        <a:rPr lang="en-US"/>
                        <a:t> NIL</a:t>
                      </a:r>
                      <a:endParaRPr lang="en-US" dirty="0"/>
                    </a:p>
                  </a:txBody>
                  <a:tcPr/>
                </a:tc>
                <a:tc>
                  <a:txBody>
                    <a:bodyPr/>
                    <a:lstStyle/>
                    <a:p>
                      <a:r>
                        <a:rPr kumimoji="0" lang="en-US" sz="1800" kern="1200" dirty="0">
                          <a:solidFill>
                            <a:schemeClr val="dk1"/>
                          </a:solidFill>
                          <a:latin typeface="+mn-lt"/>
                          <a:ea typeface="+mn-ea"/>
                          <a:cs typeface="+mn-cs"/>
                        </a:rPr>
                        <a:t>Elder abuse interventions had no significant effect on case resolution and at-risk caregiver outcomes, and had mixed results regarding professional knowledge and behavior related to elder abuse. </a:t>
                      </a:r>
                      <a:endParaRPr lang="en-US" dirty="0"/>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2971800" y="5943600"/>
            <a:ext cx="2465740" cy="369332"/>
          </a:xfrm>
          <a:prstGeom prst="rect">
            <a:avLst/>
          </a:prstGeom>
        </p:spPr>
        <p:txBody>
          <a:bodyPr wrap="none">
            <a:spAutoFit/>
          </a:bodyPr>
          <a:lstStyle/>
          <a:p>
            <a:r>
              <a:rPr lang="en-US" dirty="0"/>
              <a:t>Level of Evidence: VI</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4419600" cy="5376672"/>
          </a:xfrm>
        </p:spPr>
        <p:txBody>
          <a:bodyPr>
            <a:normAutofit lnSpcReduction="10000"/>
          </a:bodyPr>
          <a:lstStyle/>
          <a:p>
            <a:pPr>
              <a:buFont typeface="Wingdings" pitchFamily="2" charset="2"/>
              <a:buChar char="v"/>
            </a:pPr>
            <a:r>
              <a:rPr lang="en-US" sz="3600" b="1" dirty="0">
                <a:solidFill>
                  <a:schemeClr val="bg2">
                    <a:lumMod val="50000"/>
                  </a:schemeClr>
                </a:solidFill>
                <a:latin typeface="Times New Roman" pitchFamily="18" charset="0"/>
                <a:cs typeface="Times New Roman" pitchFamily="18" charset="0"/>
              </a:rPr>
              <a:t>Definition</a:t>
            </a:r>
          </a:p>
          <a:p>
            <a:pPr algn="just">
              <a:buNone/>
            </a:pPr>
            <a:r>
              <a:rPr lang="en-US" b="1" dirty="0">
                <a:latin typeface="Times New Roman" pitchFamily="18" charset="0"/>
                <a:cs typeface="Times New Roman" pitchFamily="18" charset="0"/>
              </a:rPr>
              <a:t>	“A non-accidental act or omission ,which undermines the life, the physical and psychological integrity of an older person or harms the development of his/her personality  or damage his/her financial security”  </a:t>
            </a:r>
          </a:p>
          <a:p>
            <a:pPr algn="just">
              <a:buNone/>
            </a:pPr>
            <a:r>
              <a:rPr lang="en-US" b="1" dirty="0">
                <a:latin typeface="Times New Roman" pitchFamily="18" charset="0"/>
                <a:cs typeface="Times New Roman" pitchFamily="18" charset="0"/>
              </a:rPr>
              <a:t> </a:t>
            </a:r>
          </a:p>
          <a:p>
            <a:pPr algn="just">
              <a:buNone/>
            </a:pPr>
            <a:r>
              <a:rPr lang="en-US" b="1" dirty="0">
                <a:latin typeface="Times New Roman" pitchFamily="18" charset="0"/>
                <a:cs typeface="Times New Roman" pitchFamily="18" charset="0"/>
              </a:rPr>
              <a:t> </a:t>
            </a:r>
          </a:p>
          <a:p>
            <a:endParaRPr lang="en-US" b="1" dirty="0">
              <a:solidFill>
                <a:schemeClr val="bg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a:solidFill>
                  <a:srgbClr val="C00000"/>
                </a:solidFill>
                <a:latin typeface="Times New Roman" pitchFamily="18" charset="0"/>
                <a:cs typeface="Times New Roman" pitchFamily="18" charset="0"/>
              </a:rPr>
              <a:t>ELDER ABUSE</a:t>
            </a:r>
          </a:p>
        </p:txBody>
      </p:sp>
      <p:pic>
        <p:nvPicPr>
          <p:cNvPr id="1028" name="Picture 4" descr="C:\Users\KEVAL\Desktop\abuse.jpg"/>
          <p:cNvPicPr>
            <a:picLocks noChangeAspect="1" noChangeArrowheads="1"/>
          </p:cNvPicPr>
          <p:nvPr/>
        </p:nvPicPr>
        <p:blipFill>
          <a:blip r:embed="rId2"/>
          <a:srcRect/>
          <a:stretch>
            <a:fillRect/>
          </a:stretch>
        </p:blipFill>
        <p:spPr bwMode="auto">
          <a:xfrm>
            <a:off x="4648200" y="1524000"/>
            <a:ext cx="4267200" cy="53340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n-US" b="1" dirty="0">
                <a:solidFill>
                  <a:schemeClr val="accent2"/>
                </a:solidFill>
                <a:latin typeface="Times New Roman" pitchFamily="18" charset="0"/>
                <a:cs typeface="Times New Roman" pitchFamily="18" charset="0"/>
              </a:rPr>
              <a:t>Physical abuse: </a:t>
            </a:r>
            <a:r>
              <a:rPr lang="en-US" b="1" dirty="0">
                <a:latin typeface="Times New Roman" pitchFamily="18" charset="0"/>
                <a:cs typeface="Times New Roman" pitchFamily="18" charset="0"/>
              </a:rPr>
              <a:t>the infliction of pain or injury, physical coercion, or physical restraint.</a:t>
            </a:r>
          </a:p>
          <a:p>
            <a:pPr lvl="0" algn="just"/>
            <a:r>
              <a:rPr lang="en-US" b="1" dirty="0">
                <a:solidFill>
                  <a:schemeClr val="accent2"/>
                </a:solidFill>
                <a:latin typeface="Times New Roman" pitchFamily="18" charset="0"/>
                <a:cs typeface="Times New Roman" pitchFamily="18" charset="0"/>
              </a:rPr>
              <a:t>Psychological or emotional abuse: </a:t>
            </a:r>
            <a:r>
              <a:rPr lang="en-US" b="1" dirty="0">
                <a:latin typeface="Times New Roman" pitchFamily="18" charset="0"/>
                <a:cs typeface="Times New Roman" pitchFamily="18" charset="0"/>
              </a:rPr>
              <a:t>the infliction of mental anguish.</a:t>
            </a:r>
          </a:p>
          <a:p>
            <a:pPr lvl="0" algn="just"/>
            <a:r>
              <a:rPr lang="en-US" b="1" dirty="0">
                <a:solidFill>
                  <a:srgbClr val="C00000"/>
                </a:solidFill>
                <a:latin typeface="Times New Roman" pitchFamily="18" charset="0"/>
                <a:cs typeface="Times New Roman" pitchFamily="18" charset="0"/>
              </a:rPr>
              <a:t>Financial or material abuse: </a:t>
            </a:r>
            <a:r>
              <a:rPr lang="en-US" b="1" dirty="0">
                <a:latin typeface="Times New Roman" pitchFamily="18" charset="0"/>
                <a:cs typeface="Times New Roman" pitchFamily="18" charset="0"/>
              </a:rPr>
              <a:t>the illegal or improper exploitation or use of funds or resources of the older person.</a:t>
            </a:r>
          </a:p>
          <a:p>
            <a:pPr lvl="0" algn="just"/>
            <a:r>
              <a:rPr lang="en-US" b="1" dirty="0">
                <a:solidFill>
                  <a:srgbClr val="C00000"/>
                </a:solidFill>
                <a:latin typeface="Times New Roman" pitchFamily="18" charset="0"/>
                <a:cs typeface="Times New Roman" pitchFamily="18" charset="0"/>
              </a:rPr>
              <a:t>Sexual abuse: </a:t>
            </a:r>
            <a:r>
              <a:rPr lang="en-US" b="1" dirty="0">
                <a:latin typeface="Times New Roman" pitchFamily="18" charset="0"/>
                <a:cs typeface="Times New Roman" pitchFamily="18" charset="0"/>
              </a:rPr>
              <a:t>nonconsensual sexual contact of any kind with the older person.</a:t>
            </a:r>
          </a:p>
          <a:p>
            <a:pPr algn="just"/>
            <a:endParaRPr lang="en-US" b="1"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b="0" dirty="0">
                <a:solidFill>
                  <a:schemeClr val="bg2">
                    <a:lumMod val="50000"/>
                  </a:schemeClr>
                </a:solidFill>
                <a:latin typeface="Times New Roman" pitchFamily="18" charset="0"/>
                <a:cs typeface="Times New Roman" pitchFamily="18" charset="0"/>
              </a:rPr>
              <a:t>TYPES OF ELDER ABUSE</a:t>
            </a:r>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2971800" cy="609600"/>
          </a:xfrm>
        </p:spPr>
        <p:txBody>
          <a:bodyPr>
            <a:noAutofit/>
          </a:bodyPr>
          <a:lstStyle/>
          <a:p>
            <a:r>
              <a:rPr lang="en-US" sz="4000" b="1" dirty="0">
                <a:latin typeface="Times New Roman" pitchFamily="18" charset="0"/>
                <a:cs typeface="Times New Roman" pitchFamily="18" charset="0"/>
              </a:rPr>
              <a:t>pension</a:t>
            </a:r>
          </a:p>
        </p:txBody>
      </p:sp>
      <p:sp>
        <p:nvSpPr>
          <p:cNvPr id="3" name="Title 2"/>
          <p:cNvSpPr>
            <a:spLocks noGrp="1"/>
          </p:cNvSpPr>
          <p:nvPr>
            <p:ph type="title"/>
          </p:nvPr>
        </p:nvSpPr>
        <p:spPr/>
        <p:txBody>
          <a:bodyPr>
            <a:normAutofit fontScale="90000"/>
          </a:bodyPr>
          <a:lstStyle/>
          <a:p>
            <a:r>
              <a:rPr lang="en-US" u="sng" dirty="0">
                <a:solidFill>
                  <a:schemeClr val="bg2">
                    <a:lumMod val="50000"/>
                  </a:schemeClr>
                </a:solidFill>
                <a:latin typeface="Times New Roman" pitchFamily="18" charset="0"/>
                <a:cs typeface="Times New Roman" pitchFamily="18" charset="0"/>
              </a:rPr>
              <a:t>WELFARE OF THE OLD PEOPL</a:t>
            </a:r>
            <a:br>
              <a:rPr lang="en-US" u="sng" dirty="0">
                <a:solidFill>
                  <a:schemeClr val="bg2">
                    <a:lumMod val="50000"/>
                  </a:schemeClr>
                </a:solidFill>
                <a:latin typeface="Times New Roman" pitchFamily="18" charset="0"/>
                <a:cs typeface="Times New Roman" pitchFamily="18" charset="0"/>
              </a:rPr>
            </a:br>
            <a:endParaRPr lang="en-US" dirty="0">
              <a:solidFill>
                <a:schemeClr val="bg2">
                  <a:lumMod val="50000"/>
                </a:schemeClr>
              </a:solidFill>
              <a:latin typeface="Times New Roman" pitchFamily="18" charset="0"/>
              <a:cs typeface="Times New Roman" pitchFamily="18" charset="0"/>
            </a:endParaRPr>
          </a:p>
        </p:txBody>
      </p:sp>
      <p:pic>
        <p:nvPicPr>
          <p:cNvPr id="2050" name="Picture 2" descr="C:\Users\KEVAL\Desktop\1.jpg"/>
          <p:cNvPicPr>
            <a:picLocks noChangeAspect="1" noChangeArrowheads="1"/>
          </p:cNvPicPr>
          <p:nvPr/>
        </p:nvPicPr>
        <p:blipFill>
          <a:blip r:embed="rId2"/>
          <a:srcRect/>
          <a:stretch>
            <a:fillRect/>
          </a:stretch>
        </p:blipFill>
        <p:spPr bwMode="auto">
          <a:xfrm>
            <a:off x="0" y="1676400"/>
            <a:ext cx="2971800" cy="5334000"/>
          </a:xfrm>
          <a:prstGeom prst="rect">
            <a:avLst/>
          </a:prstGeom>
          <a:noFill/>
        </p:spPr>
      </p:pic>
      <p:pic>
        <p:nvPicPr>
          <p:cNvPr id="2051" name="Picture 3" descr="C:\Users\KEVAL\Desktop\1..jpg"/>
          <p:cNvPicPr>
            <a:picLocks noChangeAspect="1" noChangeArrowheads="1"/>
          </p:cNvPicPr>
          <p:nvPr/>
        </p:nvPicPr>
        <p:blipFill>
          <a:blip r:embed="rId3"/>
          <a:srcRect/>
          <a:stretch>
            <a:fillRect/>
          </a:stretch>
        </p:blipFill>
        <p:spPr bwMode="auto">
          <a:xfrm>
            <a:off x="2971800" y="1676400"/>
            <a:ext cx="3276600" cy="2133600"/>
          </a:xfrm>
          <a:prstGeom prst="rect">
            <a:avLst/>
          </a:prstGeom>
          <a:noFill/>
        </p:spPr>
      </p:pic>
      <p:pic>
        <p:nvPicPr>
          <p:cNvPr id="2052" name="Picture 4" descr="C:\Users\KEVAL\Desktop\1........jpg"/>
          <p:cNvPicPr>
            <a:picLocks noChangeAspect="1" noChangeArrowheads="1"/>
          </p:cNvPicPr>
          <p:nvPr/>
        </p:nvPicPr>
        <p:blipFill>
          <a:blip r:embed="rId4"/>
          <a:srcRect/>
          <a:stretch>
            <a:fillRect/>
          </a:stretch>
        </p:blipFill>
        <p:spPr bwMode="auto">
          <a:xfrm>
            <a:off x="6324600" y="1600200"/>
            <a:ext cx="2819400" cy="5257800"/>
          </a:xfrm>
          <a:prstGeom prst="rect">
            <a:avLst/>
          </a:prstGeom>
          <a:noFill/>
        </p:spPr>
      </p:pic>
      <p:pic>
        <p:nvPicPr>
          <p:cNvPr id="2053" name="Picture 5" descr="C:\Users\KEVAL\Desktop\1....jpg"/>
          <p:cNvPicPr>
            <a:picLocks noChangeAspect="1" noChangeArrowheads="1"/>
          </p:cNvPicPr>
          <p:nvPr/>
        </p:nvPicPr>
        <p:blipFill>
          <a:blip r:embed="rId5"/>
          <a:srcRect/>
          <a:stretch>
            <a:fillRect/>
          </a:stretch>
        </p:blipFill>
        <p:spPr bwMode="auto">
          <a:xfrm>
            <a:off x="2971800" y="3886200"/>
            <a:ext cx="3352800" cy="2971800"/>
          </a:xfrm>
          <a:prstGeom prst="rect">
            <a:avLst/>
          </a:prstGeom>
          <a:noFill/>
        </p:spPr>
      </p:pic>
    </p:spTree>
  </p:cSld>
  <p:clrMapOvr>
    <a:masterClrMapping/>
  </p:clrMapOvr>
  <p:transition>
    <p:wheel spokes="2"/>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latin typeface="Times New Roman" pitchFamily="18" charset="0"/>
                <a:cs typeface="Times New Roman" pitchFamily="18" charset="0"/>
              </a:rPr>
              <a:t>Medical care at concessional rate :-</a:t>
            </a:r>
          </a:p>
        </p:txBody>
      </p:sp>
      <p:pic>
        <p:nvPicPr>
          <p:cNvPr id="3074" name="Picture 2" descr="C:\Users\KEVAL\Desktop\1.......jpg"/>
          <p:cNvPicPr>
            <a:picLocks noGrp="1" noChangeAspect="1" noChangeArrowheads="1"/>
          </p:cNvPicPr>
          <p:nvPr>
            <p:ph idx="1"/>
          </p:nvPr>
        </p:nvPicPr>
        <p:blipFill>
          <a:blip r:embed="rId2"/>
          <a:srcRect/>
          <a:stretch>
            <a:fillRect/>
          </a:stretch>
        </p:blipFill>
        <p:spPr bwMode="auto">
          <a:xfrm>
            <a:off x="0" y="1524000"/>
            <a:ext cx="3962400" cy="2228850"/>
          </a:xfrm>
          <a:prstGeom prst="rect">
            <a:avLst/>
          </a:prstGeom>
          <a:noFill/>
        </p:spPr>
      </p:pic>
      <p:pic>
        <p:nvPicPr>
          <p:cNvPr id="3075" name="Picture 3" descr="C:\Users\KEVAL\Desktop\1......jpg"/>
          <p:cNvPicPr>
            <a:picLocks noChangeAspect="1" noChangeArrowheads="1"/>
          </p:cNvPicPr>
          <p:nvPr/>
        </p:nvPicPr>
        <p:blipFill>
          <a:blip r:embed="rId3"/>
          <a:srcRect/>
          <a:stretch>
            <a:fillRect/>
          </a:stretch>
        </p:blipFill>
        <p:spPr bwMode="auto">
          <a:xfrm>
            <a:off x="0" y="3733800"/>
            <a:ext cx="9144000" cy="3124200"/>
          </a:xfrm>
          <a:prstGeom prst="rect">
            <a:avLst/>
          </a:prstGeom>
          <a:noFill/>
        </p:spPr>
      </p:pic>
      <p:pic>
        <p:nvPicPr>
          <p:cNvPr id="3076" name="Picture 4" descr="C:\Users\KEVAL\Desktop\1...jpg"/>
          <p:cNvPicPr>
            <a:picLocks noChangeAspect="1" noChangeArrowheads="1"/>
          </p:cNvPicPr>
          <p:nvPr/>
        </p:nvPicPr>
        <p:blipFill>
          <a:blip r:embed="rId4"/>
          <a:srcRect/>
          <a:stretch>
            <a:fillRect/>
          </a:stretch>
        </p:blipFill>
        <p:spPr bwMode="auto">
          <a:xfrm>
            <a:off x="3962400" y="1524000"/>
            <a:ext cx="5181600" cy="2209800"/>
          </a:xfrm>
          <a:prstGeom prst="rect">
            <a:avLst/>
          </a:prstGeom>
          <a:noFill/>
        </p:spPr>
      </p:pic>
    </p:spTree>
  </p:cSld>
  <p:clrMapOvr>
    <a:masterClrMapping/>
  </p:clrMapOvr>
  <p:transition>
    <p:cover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latin typeface="Times New Roman" pitchFamily="18" charset="0"/>
                <a:cs typeface="Times New Roman" pitchFamily="18" charset="0"/>
              </a:rPr>
              <a:t>Old age home: </a:t>
            </a:r>
          </a:p>
        </p:txBody>
      </p:sp>
      <p:pic>
        <p:nvPicPr>
          <p:cNvPr id="4098" name="Picture 2" descr="C:\Users\KEVAL\Desktop\OAH1.jpg"/>
          <p:cNvPicPr>
            <a:picLocks noGrp="1" noChangeAspect="1" noChangeArrowheads="1"/>
          </p:cNvPicPr>
          <p:nvPr>
            <p:ph idx="1"/>
          </p:nvPr>
        </p:nvPicPr>
        <p:blipFill>
          <a:blip r:embed="rId2"/>
          <a:srcRect/>
          <a:stretch>
            <a:fillRect/>
          </a:stretch>
        </p:blipFill>
        <p:spPr bwMode="auto">
          <a:xfrm>
            <a:off x="5867400" y="1524000"/>
            <a:ext cx="3276600" cy="3352800"/>
          </a:xfrm>
          <a:prstGeom prst="rect">
            <a:avLst/>
          </a:prstGeom>
          <a:noFill/>
        </p:spPr>
      </p:pic>
      <p:pic>
        <p:nvPicPr>
          <p:cNvPr id="4102" name="Picture 6" descr="C:\Users\KEVAL\Desktop\OAH.jpg"/>
          <p:cNvPicPr>
            <a:picLocks noChangeAspect="1" noChangeArrowheads="1"/>
          </p:cNvPicPr>
          <p:nvPr/>
        </p:nvPicPr>
        <p:blipFill>
          <a:blip r:embed="rId3"/>
          <a:srcRect/>
          <a:stretch>
            <a:fillRect/>
          </a:stretch>
        </p:blipFill>
        <p:spPr bwMode="auto">
          <a:xfrm>
            <a:off x="0" y="1447800"/>
            <a:ext cx="2514600" cy="3352800"/>
          </a:xfrm>
          <a:prstGeom prst="rect">
            <a:avLst/>
          </a:prstGeom>
          <a:noFill/>
        </p:spPr>
      </p:pic>
      <p:pic>
        <p:nvPicPr>
          <p:cNvPr id="4103" name="Picture 7" descr="C:\Users\KEVAL\Desktop\OLD AGE HOME.jpg"/>
          <p:cNvPicPr>
            <a:picLocks noChangeAspect="1" noChangeArrowheads="1"/>
          </p:cNvPicPr>
          <p:nvPr/>
        </p:nvPicPr>
        <p:blipFill>
          <a:blip r:embed="rId4"/>
          <a:srcRect/>
          <a:stretch>
            <a:fillRect/>
          </a:stretch>
        </p:blipFill>
        <p:spPr bwMode="auto">
          <a:xfrm>
            <a:off x="2514600" y="1524000"/>
            <a:ext cx="3352800" cy="3352800"/>
          </a:xfrm>
          <a:prstGeom prst="rect">
            <a:avLst/>
          </a:prstGeom>
          <a:noFill/>
        </p:spPr>
      </p:pic>
      <p:pic>
        <p:nvPicPr>
          <p:cNvPr id="4104" name="Picture 8" descr="C:\Users\KEVAL\Desktop\OH.jpg"/>
          <p:cNvPicPr>
            <a:picLocks noChangeAspect="1" noChangeArrowheads="1"/>
          </p:cNvPicPr>
          <p:nvPr/>
        </p:nvPicPr>
        <p:blipFill>
          <a:blip r:embed="rId5"/>
          <a:srcRect/>
          <a:stretch>
            <a:fillRect/>
          </a:stretch>
        </p:blipFill>
        <p:spPr bwMode="auto">
          <a:xfrm>
            <a:off x="0" y="4876800"/>
            <a:ext cx="9144000" cy="1981201"/>
          </a:xfrm>
          <a:prstGeom prst="rect">
            <a:avLst/>
          </a:prstGeom>
          <a:noFill/>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a:bodyPr>
          <a:lstStyle/>
          <a:p>
            <a:pPr lvl="0">
              <a:buFont typeface="Wingdings" pitchFamily="2" charset="2"/>
              <a:buChar char="q"/>
            </a:pPr>
            <a:r>
              <a:rPr lang="en-US" b="1" dirty="0">
                <a:solidFill>
                  <a:schemeClr val="accent6">
                    <a:lumMod val="60000"/>
                    <a:lumOff val="40000"/>
                  </a:schemeClr>
                </a:solidFill>
              </a:rPr>
              <a:t>Help age India :</a:t>
            </a:r>
            <a:endParaRPr lang="en-US" dirty="0">
              <a:solidFill>
                <a:schemeClr val="accent6">
                  <a:lumMod val="60000"/>
                  <a:lumOff val="40000"/>
                </a:schemeClr>
              </a:solidFill>
            </a:endParaRPr>
          </a:p>
          <a:p>
            <a:pPr algn="just">
              <a:buNone/>
            </a:pPr>
            <a:r>
              <a:rPr lang="en-US" dirty="0">
                <a:latin typeface="Times New Roman" pitchFamily="18" charset="0"/>
                <a:cs typeface="Times New Roman" pitchFamily="18" charset="0"/>
              </a:rPr>
              <a:t>    The activities are:</a:t>
            </a:r>
          </a:p>
          <a:p>
            <a:pPr lvl="0" algn="just"/>
            <a:r>
              <a:rPr lang="en-US" dirty="0">
                <a:latin typeface="Times New Roman" pitchFamily="18" charset="0"/>
                <a:cs typeface="Times New Roman" pitchFamily="18" charset="0"/>
              </a:rPr>
              <a:t>Creating awareness about the needs of aged in society.</a:t>
            </a:r>
          </a:p>
          <a:p>
            <a:pPr lvl="0" algn="just"/>
            <a:r>
              <a:rPr lang="en-US" dirty="0">
                <a:latin typeface="Times New Roman" pitchFamily="18" charset="0"/>
                <a:cs typeface="Times New Roman" pitchFamily="18" charset="0"/>
              </a:rPr>
              <a:t>Conducts various events such as debates, painting etc.</a:t>
            </a:r>
          </a:p>
          <a:p>
            <a:pPr lvl="0" algn="just"/>
            <a:r>
              <a:rPr lang="en-US" dirty="0">
                <a:latin typeface="Times New Roman" pitchFamily="18" charset="0"/>
                <a:cs typeface="Times New Roman" pitchFamily="18" charset="0"/>
              </a:rPr>
              <a:t>Training to individuals who are engaged in old programmes.</a:t>
            </a:r>
          </a:p>
          <a:p>
            <a:pPr lvl="0" algn="just"/>
            <a:r>
              <a:rPr lang="en-US" dirty="0">
                <a:latin typeface="Times New Roman" pitchFamily="18" charset="0"/>
                <a:cs typeface="Times New Roman" pitchFamily="18" charset="0"/>
              </a:rPr>
              <a:t>Manages mobile Medicare unit.</a:t>
            </a:r>
          </a:p>
          <a:p>
            <a:pPr lvl="0" algn="just"/>
            <a:r>
              <a:rPr lang="en-US" dirty="0">
                <a:latin typeface="Times New Roman" pitchFamily="18" charset="0"/>
                <a:cs typeface="Times New Roman" pitchFamily="18" charset="0"/>
              </a:rPr>
              <a:t>Setting up training research and development centers to study the problems and issues related to old age and age care in its present and changing context.</a:t>
            </a:r>
          </a:p>
          <a:p>
            <a:endParaRPr lang="en-US" dirty="0"/>
          </a:p>
        </p:txBody>
      </p:sp>
      <p:sp>
        <p:nvSpPr>
          <p:cNvPr id="3" name="Title 2"/>
          <p:cNvSpPr>
            <a:spLocks noGrp="1"/>
          </p:cNvSpPr>
          <p:nvPr>
            <p:ph type="title"/>
          </p:nvPr>
        </p:nvSpPr>
        <p:spPr/>
        <p:txBody>
          <a:bodyPr>
            <a:normAutofit/>
          </a:bodyPr>
          <a:lstStyle/>
          <a:p>
            <a:r>
              <a:rPr lang="en-US" sz="3200" dirty="0">
                <a:solidFill>
                  <a:schemeClr val="bg2">
                    <a:lumMod val="50000"/>
                  </a:schemeClr>
                </a:solidFill>
                <a:latin typeface="Times New Roman" pitchFamily="18" charset="0"/>
                <a:cs typeface="Times New Roman" pitchFamily="18" charset="0"/>
              </a:rPr>
              <a:t>Voluntary organization:</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5105400"/>
          </a:xfrm>
        </p:spPr>
        <p:txBody>
          <a:bodyPr>
            <a:normAutofit fontScale="92500" lnSpcReduction="10000"/>
          </a:bodyPr>
          <a:lstStyle/>
          <a:p>
            <a:pPr lvl="0" algn="just">
              <a:buNone/>
            </a:pPr>
            <a:endParaRPr lang="en-US" b="1" dirty="0">
              <a:latin typeface="Times New Roman" pitchFamily="18" charset="0"/>
              <a:cs typeface="Times New Roman" pitchFamily="18" charset="0"/>
            </a:endParaRPr>
          </a:p>
          <a:p>
            <a:pPr algn="just">
              <a:buNone/>
            </a:pPr>
            <a:r>
              <a:rPr lang="en-US" b="1" dirty="0">
                <a:latin typeface="Times New Roman" pitchFamily="18" charset="0"/>
                <a:cs typeface="Times New Roman" pitchFamily="18" charset="0"/>
              </a:rPr>
              <a:t>	It is a voluntary organization to provide services to aged males and females above 50 years through:</a:t>
            </a:r>
          </a:p>
          <a:p>
            <a:pPr lvl="0" algn="just"/>
            <a:r>
              <a:rPr lang="en-US" b="1" dirty="0">
                <a:latin typeface="Times New Roman" pitchFamily="18" charset="0"/>
                <a:cs typeface="Times New Roman" pitchFamily="18" charset="0"/>
              </a:rPr>
              <a:t>Domiciliary, residential, and institutional services.</a:t>
            </a:r>
          </a:p>
          <a:p>
            <a:pPr lvl="0" algn="just"/>
            <a:r>
              <a:rPr lang="en-US" b="1" dirty="0">
                <a:latin typeface="Times New Roman" pitchFamily="18" charset="0"/>
                <a:cs typeface="Times New Roman" pitchFamily="18" charset="0"/>
              </a:rPr>
              <a:t>Educational, recreational, social, cultural and spiritual services.</a:t>
            </a:r>
          </a:p>
          <a:p>
            <a:pPr lvl="0" algn="just"/>
            <a:r>
              <a:rPr lang="en-US" b="1" dirty="0">
                <a:latin typeface="Times New Roman" pitchFamily="18" charset="0"/>
                <a:cs typeface="Times New Roman" pitchFamily="18" charset="0"/>
              </a:rPr>
              <a:t>Medical services.</a:t>
            </a:r>
          </a:p>
          <a:p>
            <a:pPr lvl="0" algn="just"/>
            <a:r>
              <a:rPr lang="en-US" b="1" dirty="0">
                <a:latin typeface="Times New Roman" pitchFamily="18" charset="0"/>
                <a:cs typeface="Times New Roman" pitchFamily="18" charset="0"/>
              </a:rPr>
              <a:t>Part time employment.</a:t>
            </a:r>
          </a:p>
          <a:p>
            <a:pPr lvl="0" algn="just"/>
            <a:r>
              <a:rPr lang="en-US" b="1" dirty="0">
                <a:latin typeface="Times New Roman" pitchFamily="18" charset="0"/>
                <a:cs typeface="Times New Roman" pitchFamily="18" charset="0"/>
              </a:rPr>
              <a:t>Tours, trips for old age.</a:t>
            </a:r>
          </a:p>
          <a:p>
            <a:pPr lvl="0" algn="just"/>
            <a:r>
              <a:rPr lang="en-US" b="1" dirty="0">
                <a:latin typeface="Times New Roman" pitchFamily="18" charset="0"/>
                <a:cs typeface="Times New Roman" pitchFamily="18" charset="0"/>
              </a:rPr>
              <a:t>Professional consultancy services for taxes, duties, pension etc.</a:t>
            </a:r>
          </a:p>
          <a:p>
            <a:pPr lvl="0" algn="just"/>
            <a:r>
              <a:rPr lang="en-US" b="1" dirty="0">
                <a:latin typeface="Times New Roman" pitchFamily="18" charset="0"/>
                <a:cs typeface="Times New Roman" pitchFamily="18" charset="0"/>
              </a:rPr>
              <a:t>Research and studies on old age problems.</a:t>
            </a:r>
          </a:p>
          <a:p>
            <a:pPr lvl="0" algn="just"/>
            <a:r>
              <a:rPr lang="en-US" b="1" dirty="0">
                <a:latin typeface="Times New Roman" pitchFamily="18" charset="0"/>
                <a:cs typeface="Times New Roman" pitchFamily="18" charset="0"/>
              </a:rPr>
              <a:t>Creation of understanding and providing suitable environment for old age.</a:t>
            </a:r>
          </a:p>
          <a:p>
            <a:pPr algn="just"/>
            <a:endParaRPr lang="en-US" b="1"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lvl="0">
              <a:buFont typeface="Wingdings" pitchFamily="2" charset="2"/>
              <a:buChar char="q"/>
            </a:pPr>
            <a:r>
              <a:rPr lang="en-US" sz="3200" dirty="0">
                <a:solidFill>
                  <a:schemeClr val="accent6">
                    <a:lumMod val="60000"/>
                    <a:lumOff val="40000"/>
                  </a:schemeClr>
                </a:solidFill>
                <a:latin typeface="Times New Roman" pitchFamily="18" charset="0"/>
                <a:cs typeface="Times New Roman" pitchFamily="18" charset="0"/>
              </a:rPr>
              <a:t>Age care India : </a:t>
            </a:r>
            <a:br>
              <a:rPr lang="en-US" sz="3200" dirty="0">
                <a:solidFill>
                  <a:schemeClr val="accent6">
                    <a:lumMod val="60000"/>
                    <a:lumOff val="40000"/>
                  </a:schemeClr>
                </a:solidFill>
                <a:latin typeface="Times New Roman" pitchFamily="18" charset="0"/>
                <a:cs typeface="Times New Roman" pitchFamily="18" charset="0"/>
              </a:rPr>
            </a:br>
            <a:endParaRPr lang="en-US" sz="3200" dirty="0">
              <a:solidFill>
                <a:schemeClr val="accent6">
                  <a:lumMod val="60000"/>
                  <a:lumOff val="40000"/>
                </a:schemeClr>
              </a:solidFill>
              <a:latin typeface="Times New Roman" pitchFamily="18" charset="0"/>
              <a:cs typeface="Times New Roman" pitchFamily="18" charset="0"/>
            </a:endParaRPr>
          </a:p>
        </p:txBody>
      </p:sp>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5397691"/>
          </a:xfrm>
        </p:spPr>
        <p:txBody>
          <a:bodyPr/>
          <a:lstStyle/>
          <a:p>
            <a:pPr lvl="0" algn="just">
              <a:buNone/>
            </a:pPr>
            <a:endParaRPr lang="en-US" b="1" dirty="0">
              <a:latin typeface="Times New Roman" pitchFamily="18" charset="0"/>
              <a:cs typeface="Times New Roman" pitchFamily="18" charset="0"/>
            </a:endParaRPr>
          </a:p>
          <a:p>
            <a:pPr lvl="0" algn="just"/>
            <a:r>
              <a:rPr lang="en-US" b="1" dirty="0">
                <a:latin typeface="Times New Roman" pitchFamily="18" charset="0"/>
                <a:cs typeface="Times New Roman" pitchFamily="18" charset="0"/>
              </a:rPr>
              <a:t>Railway travelling concession.</a:t>
            </a:r>
          </a:p>
          <a:p>
            <a:pPr lvl="0" algn="just"/>
            <a:endParaRPr lang="en-US" b="1" dirty="0">
              <a:latin typeface="Times New Roman" pitchFamily="18" charset="0"/>
              <a:cs typeface="Times New Roman" pitchFamily="18" charset="0"/>
            </a:endParaRPr>
          </a:p>
          <a:p>
            <a:pPr lvl="0" algn="just"/>
            <a:r>
              <a:rPr lang="en-US" b="1" dirty="0">
                <a:latin typeface="Times New Roman" pitchFamily="18" charset="0"/>
                <a:cs typeface="Times New Roman" pitchFamily="18" charset="0"/>
              </a:rPr>
              <a:t>Preference in hospital for medical services. In other words, separate sections or counters for registration in O.P.D. and preference to old age for providing services.</a:t>
            </a:r>
          </a:p>
          <a:p>
            <a:pPr lvl="0" algn="just">
              <a:buNone/>
            </a:pPr>
            <a:endParaRPr lang="en-US" b="1" dirty="0">
              <a:latin typeface="Times New Roman" pitchFamily="18" charset="0"/>
              <a:cs typeface="Times New Roman" pitchFamily="18" charset="0"/>
            </a:endParaRPr>
          </a:p>
          <a:p>
            <a:pPr lvl="0" algn="just"/>
            <a:r>
              <a:rPr lang="en-US" b="1" dirty="0">
                <a:latin typeface="Times New Roman" pitchFamily="18" charset="0"/>
                <a:cs typeface="Times New Roman" pitchFamily="18" charset="0"/>
              </a:rPr>
              <a:t>Separate counters for paying taxes, getting tickets for railway and bus journey.</a:t>
            </a:r>
          </a:p>
          <a:p>
            <a:pPr algn="just">
              <a:buNone/>
            </a:pPr>
            <a:r>
              <a:rPr lang="en-US" b="1" dirty="0">
                <a:latin typeface="Times New Roman" pitchFamily="18" charset="0"/>
                <a:cs typeface="Times New Roman" pitchFamily="18" charset="0"/>
              </a:rPr>
              <a:t> </a:t>
            </a:r>
          </a:p>
          <a:p>
            <a:pPr algn="just"/>
            <a:endParaRPr lang="en-US" b="1"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lvl="0">
              <a:buFont typeface="Wingdings" pitchFamily="2" charset="2"/>
              <a:buChar char="q"/>
            </a:pPr>
            <a:r>
              <a:rPr lang="en-US" sz="3200" dirty="0">
                <a:solidFill>
                  <a:srgbClr val="C00000"/>
                </a:solidFill>
                <a:latin typeface="Times New Roman" pitchFamily="18" charset="0"/>
                <a:cs typeface="Times New Roman" pitchFamily="18" charset="0"/>
              </a:rPr>
              <a:t>Other benefits for old age:</a:t>
            </a:r>
            <a:br>
              <a:rPr lang="en-US" sz="3200" dirty="0">
                <a:solidFill>
                  <a:srgbClr val="C00000"/>
                </a:solidFill>
                <a:latin typeface="Times New Roman" pitchFamily="18" charset="0"/>
                <a:cs typeface="Times New Roman" pitchFamily="18" charset="0"/>
              </a:rPr>
            </a:br>
            <a:endParaRPr lang="en-US" sz="3200" dirty="0">
              <a:solidFill>
                <a:srgbClr val="C00000"/>
              </a:solidFill>
              <a:latin typeface="Times New Roman" pitchFamily="18" charset="0"/>
              <a:cs typeface="Times New Roman" pitchFamily="18" charset="0"/>
            </a:endParaRP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160</TotalTime>
  <Words>589</Words>
  <Application>Microsoft Office PowerPoint</Application>
  <PresentationFormat>On-screen Show (4:3)</PresentationFormat>
  <Paragraphs>64</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Lucida Sans Unicode</vt:lpstr>
      <vt:lpstr>Times New Roman</vt:lpstr>
      <vt:lpstr>Verdana</vt:lpstr>
      <vt:lpstr>Wingdings</vt:lpstr>
      <vt:lpstr>Wingdings 2</vt:lpstr>
      <vt:lpstr>Wingdings 3</vt:lpstr>
      <vt:lpstr>Concourse</vt:lpstr>
      <vt:lpstr>PowerPoint Presentation</vt:lpstr>
      <vt:lpstr>ELDER ABUSE</vt:lpstr>
      <vt:lpstr>TYPES OF ELDER ABUSE</vt:lpstr>
      <vt:lpstr>WELFARE OF THE OLD PEOPL </vt:lpstr>
      <vt:lpstr>Medical care at concessional rate :-</vt:lpstr>
      <vt:lpstr>Old age home: </vt:lpstr>
      <vt:lpstr>Voluntary organization:</vt:lpstr>
      <vt:lpstr>Age care India :  </vt:lpstr>
      <vt:lpstr>Other benefits for old age: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KEVAL</dc:creator>
  <cp:lastModifiedBy>nileshhimani309@outlook.com</cp:lastModifiedBy>
  <cp:revision>27</cp:revision>
  <dcterms:created xsi:type="dcterms:W3CDTF">2006-08-16T00:00:00Z</dcterms:created>
  <dcterms:modified xsi:type="dcterms:W3CDTF">2020-08-14T11:02:01Z</dcterms:modified>
</cp:coreProperties>
</file>