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41" autoAdjust="0"/>
  </p:normalViewPr>
  <p:slideViewPr>
    <p:cSldViewPr>
      <p:cViewPr varScale="1">
        <p:scale>
          <a:sx n="79" d="100"/>
          <a:sy n="79" d="100"/>
        </p:scale>
        <p:origin x="1498"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80052493438318"/>
          <c:y val="0.10578587262839277"/>
          <c:w val="0.8141993957703928"/>
          <c:h val="0.7577639751552796"/>
        </c:manualLayout>
      </c:layout>
      <c:barChart>
        <c:barDir val="col"/>
        <c:grouping val="clustered"/>
        <c:varyColors val="0"/>
        <c:ser>
          <c:idx val="0"/>
          <c:order val="0"/>
          <c:tx>
            <c:strRef>
              <c:f>Sheet1!$A$2</c:f>
              <c:strCache>
                <c:ptCount val="1"/>
                <c:pt idx="0">
                  <c:v>65+</c:v>
                </c:pt>
              </c:strCache>
            </c:strRef>
          </c:tx>
          <c:spPr>
            <a:solidFill>
              <a:srgbClr val="BBE0E3"/>
            </a:solidFill>
            <a:ln w="12685">
              <a:solidFill>
                <a:srgbClr val="000000"/>
              </a:solidFill>
              <a:prstDash val="solid"/>
            </a:ln>
          </c:spPr>
          <c:invertIfNegative val="0"/>
          <c:cat>
            <c:numRef>
              <c:f>Sheet1!$B$1:$I$1</c:f>
              <c:numCache>
                <c:formatCode>General</c:formatCode>
                <c:ptCount val="8"/>
                <c:pt idx="0">
                  <c:v>1991</c:v>
                </c:pt>
                <c:pt idx="1">
                  <c:v>1996</c:v>
                </c:pt>
                <c:pt idx="2">
                  <c:v>2001</c:v>
                </c:pt>
                <c:pt idx="3">
                  <c:v>2011</c:v>
                </c:pt>
                <c:pt idx="4">
                  <c:v>2021</c:v>
                </c:pt>
                <c:pt idx="5">
                  <c:v>2031</c:v>
                </c:pt>
                <c:pt idx="6">
                  <c:v>2041</c:v>
                </c:pt>
              </c:numCache>
            </c:numRef>
          </c:cat>
          <c:val>
            <c:numRef>
              <c:f>Sheet1!$B$2:$I$2</c:f>
              <c:numCache>
                <c:formatCode>General</c:formatCode>
                <c:ptCount val="8"/>
                <c:pt idx="0">
                  <c:v>11.6</c:v>
                </c:pt>
                <c:pt idx="1">
                  <c:v>12.3</c:v>
                </c:pt>
                <c:pt idx="2">
                  <c:v>12.8</c:v>
                </c:pt>
                <c:pt idx="3">
                  <c:v>14.5</c:v>
                </c:pt>
                <c:pt idx="4">
                  <c:v>18.399999999999999</c:v>
                </c:pt>
                <c:pt idx="5">
                  <c:v>23.2</c:v>
                </c:pt>
                <c:pt idx="6">
                  <c:v>23.2</c:v>
                </c:pt>
              </c:numCache>
            </c:numRef>
          </c:val>
          <c:extLst>
            <c:ext xmlns:c16="http://schemas.microsoft.com/office/drawing/2014/chart" uri="{C3380CC4-5D6E-409C-BE32-E72D297353CC}">
              <c16:uniqueId val="{00000000-26BD-4672-A594-0D80B002CC26}"/>
            </c:ext>
          </c:extLst>
        </c:ser>
        <c:ser>
          <c:idx val="1"/>
          <c:order val="1"/>
          <c:tx>
            <c:strRef>
              <c:f>Sheet1!$A$3</c:f>
              <c:strCache>
                <c:ptCount val="1"/>
                <c:pt idx="0">
                  <c:v>80+</c:v>
                </c:pt>
              </c:strCache>
            </c:strRef>
          </c:tx>
          <c:spPr>
            <a:solidFill>
              <a:srgbClr val="333399"/>
            </a:solidFill>
            <a:ln w="12685">
              <a:solidFill>
                <a:srgbClr val="000000"/>
              </a:solidFill>
              <a:prstDash val="solid"/>
            </a:ln>
          </c:spPr>
          <c:invertIfNegative val="0"/>
          <c:cat>
            <c:numRef>
              <c:f>Sheet1!$B$1:$I$1</c:f>
              <c:numCache>
                <c:formatCode>General</c:formatCode>
                <c:ptCount val="8"/>
                <c:pt idx="0">
                  <c:v>1991</c:v>
                </c:pt>
                <c:pt idx="1">
                  <c:v>1996</c:v>
                </c:pt>
                <c:pt idx="2">
                  <c:v>2001</c:v>
                </c:pt>
                <c:pt idx="3">
                  <c:v>2011</c:v>
                </c:pt>
                <c:pt idx="4">
                  <c:v>2021</c:v>
                </c:pt>
                <c:pt idx="5">
                  <c:v>2031</c:v>
                </c:pt>
                <c:pt idx="6">
                  <c:v>2041</c:v>
                </c:pt>
              </c:numCache>
            </c:numRef>
          </c:cat>
          <c:val>
            <c:numRef>
              <c:f>Sheet1!$B$3:$I$3</c:f>
              <c:numCache>
                <c:formatCode>General</c:formatCode>
                <c:ptCount val="8"/>
                <c:pt idx="0">
                  <c:v>2.4</c:v>
                </c:pt>
                <c:pt idx="1">
                  <c:v>2.8</c:v>
                </c:pt>
                <c:pt idx="2">
                  <c:v>3.1</c:v>
                </c:pt>
                <c:pt idx="3">
                  <c:v>3.9</c:v>
                </c:pt>
                <c:pt idx="4">
                  <c:v>4.3</c:v>
                </c:pt>
                <c:pt idx="5">
                  <c:v>5.9</c:v>
                </c:pt>
                <c:pt idx="6">
                  <c:v>7.9</c:v>
                </c:pt>
              </c:numCache>
            </c:numRef>
          </c:val>
          <c:extLst>
            <c:ext xmlns:c16="http://schemas.microsoft.com/office/drawing/2014/chart" uri="{C3380CC4-5D6E-409C-BE32-E72D297353CC}">
              <c16:uniqueId val="{00000001-26BD-4672-A594-0D80B002CC26}"/>
            </c:ext>
          </c:extLst>
        </c:ser>
        <c:dLbls>
          <c:showLegendKey val="0"/>
          <c:showVal val="0"/>
          <c:showCatName val="0"/>
          <c:showSerName val="0"/>
          <c:showPercent val="0"/>
          <c:showBubbleSize val="0"/>
        </c:dLbls>
        <c:gapWidth val="150"/>
        <c:axId val="56669696"/>
        <c:axId val="56671232"/>
      </c:barChart>
      <c:catAx>
        <c:axId val="56669696"/>
        <c:scaling>
          <c:orientation val="minMax"/>
        </c:scaling>
        <c:delete val="0"/>
        <c:axPos val="b"/>
        <c:numFmt formatCode="General" sourceLinked="1"/>
        <c:majorTickMark val="out"/>
        <c:minorTickMark val="none"/>
        <c:tickLblPos val="nextTo"/>
        <c:spPr>
          <a:ln w="3171">
            <a:solidFill>
              <a:srgbClr val="000000"/>
            </a:solidFill>
            <a:prstDash val="solid"/>
          </a:ln>
        </c:spPr>
        <c:txPr>
          <a:bodyPr rot="0" vert="horz"/>
          <a:lstStyle/>
          <a:p>
            <a:pPr>
              <a:defRPr lang="en-US" sz="1373" b="1" i="0" u="none" strike="noStrike" baseline="0">
                <a:solidFill>
                  <a:srgbClr val="000000"/>
                </a:solidFill>
                <a:latin typeface="Arial"/>
                <a:ea typeface="Arial"/>
                <a:cs typeface="Arial"/>
              </a:defRPr>
            </a:pPr>
            <a:endParaRPr lang="en-US"/>
          </a:p>
        </c:txPr>
        <c:crossAx val="56671232"/>
        <c:crosses val="autoZero"/>
        <c:auto val="1"/>
        <c:lblAlgn val="ctr"/>
        <c:lblOffset val="100"/>
        <c:tickLblSkip val="1"/>
        <c:tickMarkSkip val="1"/>
        <c:noMultiLvlLbl val="0"/>
      </c:catAx>
      <c:valAx>
        <c:axId val="56671232"/>
        <c:scaling>
          <c:orientation val="minMax"/>
        </c:scaling>
        <c:delete val="0"/>
        <c:axPos val="l"/>
        <c:majorGridlines>
          <c:spPr>
            <a:ln w="12685">
              <a:solidFill>
                <a:srgbClr val="FFFFFF"/>
              </a:solidFill>
              <a:prstDash val="solid"/>
            </a:ln>
          </c:spPr>
        </c:majorGridlines>
        <c:numFmt formatCode="General" sourceLinked="1"/>
        <c:majorTickMark val="out"/>
        <c:minorTickMark val="none"/>
        <c:tickLblPos val="nextTo"/>
        <c:spPr>
          <a:ln w="3171">
            <a:solidFill>
              <a:srgbClr val="000000"/>
            </a:solidFill>
            <a:prstDash val="solid"/>
          </a:ln>
        </c:spPr>
        <c:txPr>
          <a:bodyPr rot="0" vert="horz"/>
          <a:lstStyle/>
          <a:p>
            <a:pPr>
              <a:defRPr lang="en-US" sz="1373" b="1" i="0" u="none" strike="noStrike" baseline="0">
                <a:solidFill>
                  <a:srgbClr val="000000"/>
                </a:solidFill>
                <a:latin typeface="Arial"/>
                <a:ea typeface="Arial"/>
                <a:cs typeface="Arial"/>
              </a:defRPr>
            </a:pPr>
            <a:endParaRPr lang="en-US"/>
          </a:p>
        </c:txPr>
        <c:crossAx val="56669696"/>
        <c:crosses val="autoZero"/>
        <c:crossBetween val="between"/>
      </c:valAx>
      <c:spPr>
        <a:noFill/>
        <a:ln w="25369">
          <a:noFill/>
        </a:ln>
      </c:spPr>
    </c:plotArea>
    <c:legend>
      <c:legendPos val="r"/>
      <c:layout>
        <c:manualLayout>
          <c:xMode val="edge"/>
          <c:yMode val="edge"/>
          <c:x val="0.90332326283987963"/>
          <c:y val="0.37577639751552838"/>
          <c:w val="9.0634441087614134E-2"/>
          <c:h val="0.16459627329192641"/>
        </c:manualLayout>
      </c:layout>
      <c:overlay val="0"/>
      <c:spPr>
        <a:noFill/>
        <a:ln w="12685">
          <a:solidFill>
            <a:srgbClr val="FFFFFF"/>
          </a:solidFill>
          <a:prstDash val="solid"/>
        </a:ln>
      </c:spPr>
      <c:txPr>
        <a:bodyPr/>
        <a:lstStyle/>
        <a:p>
          <a:pPr>
            <a:defRPr lang="en-US" sz="1263"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73" b="1"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EA6EA-A349-4060-9C3E-A93BF8D9667B}" type="datetimeFigureOut">
              <a:rPr lang="en-US" smtClean="0"/>
              <a:pPr/>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6D4DD-F419-4E21-AAC1-E0F1008A2D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46D4DD-F419-4E21-AAC1-E0F1008A2D3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46D4DD-F419-4E21-AAC1-E0F1008A2D3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46D4DD-F419-4E21-AAC1-E0F1008A2D3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latin typeface="+mn-lt"/>
                <a:ea typeface="+mn-ea"/>
                <a:cs typeface="+mn-cs"/>
              </a:rPr>
              <a:t>AGING</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Aging is a process of becoming older, a process that is genetically determined and environment modulated.</a:t>
            </a:r>
          </a:p>
          <a:p>
            <a:r>
              <a:rPr lang="en-US" sz="1200" b="1" u="sng" kern="1200" dirty="0">
                <a:solidFill>
                  <a:schemeClr val="tx1"/>
                </a:solidFill>
                <a:latin typeface="+mn-lt"/>
                <a:ea typeface="+mn-ea"/>
                <a:cs typeface="+mn-cs"/>
              </a:rPr>
              <a:t>GERIATRIC NURSING</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involves care of the sick aged.</a:t>
            </a:r>
          </a:p>
          <a:p>
            <a:r>
              <a:rPr lang="en-US" sz="1200" kern="1200" dirty="0">
                <a:solidFill>
                  <a:schemeClr val="tx1"/>
                </a:solidFill>
                <a:latin typeface="+mn-lt"/>
                <a:ea typeface="+mn-ea"/>
                <a:cs typeface="+mn-cs"/>
              </a:rPr>
              <a:t> </a:t>
            </a:r>
          </a:p>
          <a:p>
            <a:r>
              <a:rPr lang="en-US" sz="1200" b="1" u="sng" kern="1200" dirty="0">
                <a:solidFill>
                  <a:schemeClr val="tx1"/>
                </a:solidFill>
                <a:latin typeface="+mn-lt"/>
                <a:ea typeface="+mn-ea"/>
                <a:cs typeface="+mn-cs"/>
              </a:rPr>
              <a:t>AGING</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Aging is a process of becoming older, a process that is genetically determined and environment modulated.</a:t>
            </a:r>
          </a:p>
          <a:p>
            <a:r>
              <a:rPr lang="en-US" sz="1200" b="1" u="sng" kern="1200" dirty="0">
                <a:solidFill>
                  <a:schemeClr val="tx1"/>
                </a:solidFill>
                <a:latin typeface="+mn-lt"/>
                <a:ea typeface="+mn-ea"/>
                <a:cs typeface="+mn-cs"/>
              </a:rPr>
              <a:t>GERIATRIC NURSING</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involves care of the sick aged.</a:t>
            </a:r>
          </a:p>
          <a:p>
            <a:r>
              <a:rPr lang="en-US" sz="1200" kern="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46D4DD-F419-4E21-AAC1-E0F1008A2D3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a:p>
            <a:r>
              <a:rPr lang="en-US" sz="1200" b="1"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46D4DD-F419-4E21-AAC1-E0F1008A2D3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u="sng" kern="1200" dirty="0">
                <a:solidFill>
                  <a:schemeClr val="tx1"/>
                </a:solidFill>
                <a:latin typeface="+mn-lt"/>
                <a:ea typeface="+mn-ea"/>
                <a:cs typeface="+mn-cs"/>
              </a:rPr>
              <a:t>MYTHS OF AGING</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Aging begins at birth and ends at death. </a:t>
            </a:r>
          </a:p>
          <a:p>
            <a:pPr lvl="0"/>
            <a:r>
              <a:rPr lang="en-US" sz="1200" kern="1200" dirty="0">
                <a:solidFill>
                  <a:schemeClr val="tx1"/>
                </a:solidFill>
                <a:latin typeface="+mn-lt"/>
                <a:ea typeface="+mn-ea"/>
                <a:cs typeface="+mn-cs"/>
              </a:rPr>
              <a:t>Most elderly individuals are cared for in institutions or long-term care facilities.</a:t>
            </a:r>
          </a:p>
          <a:p>
            <a:pPr lvl="0"/>
            <a:r>
              <a:rPr lang="en-US" sz="1200" kern="1200" dirty="0">
                <a:solidFill>
                  <a:schemeClr val="tx1"/>
                </a:solidFill>
                <a:latin typeface="+mn-lt"/>
                <a:ea typeface="+mn-ea"/>
                <a:cs typeface="+mn-cs"/>
              </a:rPr>
              <a:t>Anyone over a certain set age (such as 65) is old.</a:t>
            </a:r>
          </a:p>
          <a:p>
            <a:pPr lvl="0"/>
            <a:r>
              <a:rPr lang="en-US" sz="1200" kern="1200" dirty="0">
                <a:solidFill>
                  <a:schemeClr val="tx1"/>
                </a:solidFill>
                <a:latin typeface="+mn-lt"/>
                <a:ea typeface="+mn-ea"/>
                <a:cs typeface="+mn-cs"/>
              </a:rPr>
              <a:t>Elderly people are incompetent and not capable of making decisions or handling their own affairs.</a:t>
            </a:r>
          </a:p>
          <a:p>
            <a:pPr lvl="0"/>
            <a:r>
              <a:rPr lang="en-US" sz="1200" kern="1200" dirty="0">
                <a:solidFill>
                  <a:schemeClr val="tx1"/>
                </a:solidFill>
                <a:latin typeface="+mn-lt"/>
                <a:ea typeface="+mn-ea"/>
                <a:cs typeface="+mn-cs"/>
              </a:rPr>
              <a:t>All elderly people live in poverty.</a:t>
            </a:r>
          </a:p>
          <a:p>
            <a:pPr lvl="0"/>
            <a:r>
              <a:rPr lang="en-US" sz="1200" kern="1200" dirty="0">
                <a:solidFill>
                  <a:schemeClr val="tx1"/>
                </a:solidFill>
                <a:latin typeface="+mn-lt"/>
                <a:ea typeface="+mn-ea"/>
                <a:cs typeface="+mn-cs"/>
              </a:rPr>
              <a:t>Older people are unhappy and lonely.</a:t>
            </a:r>
          </a:p>
          <a:p>
            <a:pPr lvl="0"/>
            <a:r>
              <a:rPr lang="en-US" sz="1200" kern="1200" dirty="0">
                <a:solidFill>
                  <a:schemeClr val="tx1"/>
                </a:solidFill>
                <a:latin typeface="+mn-lt"/>
                <a:ea typeface="+mn-ea"/>
                <a:cs typeface="+mn-cs"/>
              </a:rPr>
              <a:t>Elderly individuals do not want to work, their goal is to retire, and prior to retirement, they lose interest in work.</a:t>
            </a:r>
          </a:p>
          <a:p>
            <a:pPr lvl="0"/>
            <a:r>
              <a:rPr lang="en-US" sz="1200" kern="1200" dirty="0">
                <a:solidFill>
                  <a:schemeClr val="tx1"/>
                </a:solidFill>
                <a:latin typeface="+mn-lt"/>
                <a:ea typeface="+mn-ea"/>
                <a:cs typeface="+mn-cs"/>
              </a:rPr>
              <a:t>Retired people are bored and have nothing to do with their lives.</a:t>
            </a:r>
          </a:p>
          <a:p>
            <a:endParaRPr lang="en-US" sz="1200" kern="1200" dirty="0">
              <a:solidFill>
                <a:schemeClr val="tx1"/>
              </a:solidFill>
              <a:latin typeface="+mn-lt"/>
              <a:ea typeface="+mn-ea"/>
              <a:cs typeface="+mn-cs"/>
            </a:endParaRPr>
          </a:p>
          <a:p>
            <a:r>
              <a:rPr lang="en-US" sz="1200" b="1"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46D4DD-F419-4E21-AAC1-E0F1008A2D3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br>
              <a:rPr lang="en-US" dirty="0"/>
            </a:b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r>
              <a:rPr lang="en-US" sz="1200" b="1" i="1" u="none" strike="noStrike"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i="1" u="none" strike="noStrike"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i="1" u="none" strike="noStrike"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i="1" u="none" strike="noStrike"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46D4DD-F419-4E21-AAC1-E0F1008A2D3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B5CC16B-2660-44EC-99FC-27C30BACD631}"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4B34A-AB26-4118-AE6E-1A43B112A6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CC16B-2660-44EC-99FC-27C30BACD631}" type="datetimeFigureOut">
              <a:rPr lang="en-US" smtClean="0"/>
              <a:pPr/>
              <a:t>8/14/2020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4B34A-AB26-4118-AE6E-1A43B112A6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hyperlink" Target="http://www.bmj.com/content/338/bmj.b5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images (18).jpg"/>
          <p:cNvPicPr>
            <a:picLocks noChangeAspect="1"/>
          </p:cNvPicPr>
          <p:nvPr/>
        </p:nvPicPr>
        <p:blipFill>
          <a:blip r:embed="rId3"/>
          <a:stretch>
            <a:fillRect/>
          </a:stretch>
        </p:blipFill>
        <p:spPr>
          <a:xfrm>
            <a:off x="0" y="0"/>
            <a:ext cx="9144000" cy="6849174"/>
          </a:xfrm>
          <a:prstGeom prst="rect">
            <a:avLst/>
          </a:prstGeom>
        </p:spPr>
      </p:pic>
      <p:sp>
        <p:nvSpPr>
          <p:cNvPr id="5" name="Rectangle 4"/>
          <p:cNvSpPr/>
          <p:nvPr/>
        </p:nvSpPr>
        <p:spPr>
          <a:xfrm>
            <a:off x="1600200" y="2057400"/>
            <a:ext cx="5987368" cy="2800767"/>
          </a:xfrm>
          <a:prstGeom prst="rect">
            <a:avLst/>
          </a:prstGeom>
          <a:solidFill>
            <a:srgbClr val="FFC000"/>
          </a:solidFill>
        </p:spPr>
        <p:txBody>
          <a:bodyPr wrap="square">
            <a:spAutoFit/>
          </a:bodyPr>
          <a:lstStyle/>
          <a:p>
            <a:pPr algn="ctr"/>
            <a:r>
              <a:rPr lang="en-US" sz="8800" b="1" dirty="0">
                <a:ln>
                  <a:solidFill>
                    <a:srgbClr val="C00000"/>
                  </a:solidFill>
                </a:ln>
                <a:solidFill>
                  <a:srgbClr val="FF0000"/>
                </a:solidFill>
                <a:latin typeface="Comic Sans MS" pitchFamily="66" charset="0"/>
              </a:rPr>
              <a:t>Geriatric Care</a:t>
            </a:r>
          </a:p>
        </p:txBody>
      </p:sp>
      <p:pic>
        <p:nvPicPr>
          <p:cNvPr id="6" name="Picture 5">
            <a:extLst>
              <a:ext uri="{FF2B5EF4-FFF2-40B4-BE49-F238E27FC236}">
                <a16:creationId xmlns:a16="http://schemas.microsoft.com/office/drawing/2014/main" id="{2136E45A-5030-4968-ACDB-DB9B30448D8C}"/>
              </a:ext>
            </a:extLst>
          </p:cNvPr>
          <p:cNvPicPr>
            <a:picLocks noChangeAspect="1"/>
          </p:cNvPicPr>
          <p:nvPr/>
        </p:nvPicPr>
        <p:blipFill>
          <a:blip r:embed="rId4"/>
          <a:stretch>
            <a:fillRect/>
          </a:stretch>
        </p:blipFill>
        <p:spPr>
          <a:xfrm>
            <a:off x="7543800" y="206477"/>
            <a:ext cx="1295400" cy="1295400"/>
          </a:xfrm>
          <a:prstGeom prst="rect">
            <a:avLst/>
          </a:prstGeom>
        </p:spPr>
      </p:pic>
      <p:pic>
        <p:nvPicPr>
          <p:cNvPr id="8" name="Picture 7">
            <a:extLst>
              <a:ext uri="{FF2B5EF4-FFF2-40B4-BE49-F238E27FC236}">
                <a16:creationId xmlns:a16="http://schemas.microsoft.com/office/drawing/2014/main" id="{1CE3AF7A-6997-441A-9E25-2271920BAD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05562"/>
            <a:ext cx="1217379" cy="1296315"/>
          </a:xfrm>
          <a:prstGeom prst="rect">
            <a:avLst/>
          </a:prstGeom>
        </p:spPr>
      </p:pic>
      <p:sp>
        <p:nvSpPr>
          <p:cNvPr id="10" name="TextBox 9">
            <a:extLst>
              <a:ext uri="{FF2B5EF4-FFF2-40B4-BE49-F238E27FC236}">
                <a16:creationId xmlns:a16="http://schemas.microsoft.com/office/drawing/2014/main" id="{AF7C5AE9-E521-4345-9B28-A246A72536B1}"/>
              </a:ext>
            </a:extLst>
          </p:cNvPr>
          <p:cNvSpPr txBox="1"/>
          <p:nvPr/>
        </p:nvSpPr>
        <p:spPr>
          <a:xfrm>
            <a:off x="6019800" y="5562600"/>
            <a:ext cx="2819400" cy="1200329"/>
          </a:xfrm>
          <a:prstGeom prst="rect">
            <a:avLst/>
          </a:prstGeom>
          <a:noFill/>
        </p:spPr>
        <p:txBody>
          <a:bodyPr wrap="square" rtlCol="0">
            <a:spAutoFit/>
          </a:bodyPr>
          <a:lstStyle/>
          <a:p>
            <a:pPr algn="r"/>
            <a:r>
              <a:rPr lang="en-US" sz="2400" b="1"/>
              <a:t>Ms. Varsha Hun</a:t>
            </a:r>
          </a:p>
          <a:p>
            <a:pPr algn="r"/>
            <a:r>
              <a:rPr lang="en-US" sz="2400" b="1"/>
              <a:t>ASST.PROFESSOR</a:t>
            </a:r>
          </a:p>
          <a:p>
            <a:pPr algn="r"/>
            <a:r>
              <a:rPr lang="en-US" sz="2400" b="1"/>
              <a:t>SNC</a:t>
            </a:r>
            <a:endParaRPr lang="en-IN"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7).jpg"/>
          <p:cNvPicPr>
            <a:picLocks noGrp="1" noChangeAspect="1"/>
          </p:cNvPicPr>
          <p:nvPr>
            <p:ph idx="1"/>
          </p:nvPr>
        </p:nvPicPr>
        <p:blipFill>
          <a:blip r:embed="rId3"/>
          <a:stretch>
            <a:fillRect/>
          </a:stretch>
        </p:blipFill>
        <p:spPr>
          <a:xfrm>
            <a:off x="0" y="0"/>
            <a:ext cx="9144000" cy="6858000"/>
          </a:xfrm>
        </p:spPr>
      </p:pic>
      <p:sp>
        <p:nvSpPr>
          <p:cNvPr id="6" name="Rectangle 5"/>
          <p:cNvSpPr/>
          <p:nvPr/>
        </p:nvSpPr>
        <p:spPr>
          <a:xfrm>
            <a:off x="1524000" y="838200"/>
            <a:ext cx="6400800" cy="4832092"/>
          </a:xfrm>
          <a:prstGeom prst="rect">
            <a:avLst/>
          </a:prstGeom>
        </p:spPr>
        <p:txBody>
          <a:bodyPr wrap="square">
            <a:spAutoFit/>
          </a:bodyPr>
          <a:lstStyle/>
          <a:p>
            <a:pPr>
              <a:buFont typeface="Wingdings" pitchFamily="2" charset="2"/>
              <a:buChar char="v"/>
            </a:pPr>
            <a:r>
              <a:rPr lang="en-US" sz="2800" b="1" u="sng" dirty="0">
                <a:solidFill>
                  <a:srgbClr val="C00000"/>
                </a:solidFill>
                <a:latin typeface="Comic Sans MS" pitchFamily="66" charset="0"/>
              </a:rPr>
              <a:t>GERIATRICS</a:t>
            </a:r>
          </a:p>
          <a:p>
            <a:endParaRPr lang="en-US" sz="2800" b="1" dirty="0">
              <a:solidFill>
                <a:srgbClr val="C00000"/>
              </a:solidFill>
              <a:latin typeface="Comic Sans MS" pitchFamily="66" charset="0"/>
            </a:endParaRPr>
          </a:p>
          <a:p>
            <a:r>
              <a:rPr lang="en-US" sz="2800" b="1" dirty="0">
                <a:solidFill>
                  <a:srgbClr val="C00000"/>
                </a:solidFill>
                <a:latin typeface="Comic Sans MS" pitchFamily="66" charset="0"/>
              </a:rPr>
              <a:t>	Geriatrics is defined as “ the study of the medicine aspects of old age, and the application of knowledge related to the biological, behavior, biomedical and social aspect of aging to prevention, diagnosis, treatment and the care of old person.         </a:t>
            </a:r>
          </a:p>
          <a:p>
            <a:r>
              <a:rPr lang="en-US" sz="2800" b="1" dirty="0">
                <a:solidFill>
                  <a:srgbClr val="C00000"/>
                </a:solidFill>
                <a:latin typeface="Comic Sans MS" pitchFamily="66" charset="0"/>
              </a:rPr>
              <a:t>                      – Butler 1987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7).jpg"/>
          <p:cNvPicPr>
            <a:picLocks noGrp="1" noChangeAspect="1"/>
          </p:cNvPicPr>
          <p:nvPr>
            <p:ph idx="1"/>
          </p:nvPr>
        </p:nvPicPr>
        <p:blipFill>
          <a:blip r:embed="rId3"/>
          <a:stretch>
            <a:fillRect/>
          </a:stretch>
        </p:blipFill>
        <p:spPr>
          <a:xfrm>
            <a:off x="0" y="0"/>
            <a:ext cx="9144000" cy="6858000"/>
          </a:xfrm>
        </p:spPr>
      </p:pic>
      <p:sp>
        <p:nvSpPr>
          <p:cNvPr id="5" name="Rectangle 4"/>
          <p:cNvSpPr/>
          <p:nvPr/>
        </p:nvSpPr>
        <p:spPr>
          <a:xfrm>
            <a:off x="1371600" y="838200"/>
            <a:ext cx="6629400" cy="2308324"/>
          </a:xfrm>
          <a:prstGeom prst="rect">
            <a:avLst/>
          </a:prstGeom>
        </p:spPr>
        <p:txBody>
          <a:bodyPr wrap="square">
            <a:spAutoFit/>
          </a:bodyPr>
          <a:lstStyle/>
          <a:p>
            <a:pPr>
              <a:buFont typeface="Wingdings" pitchFamily="2" charset="2"/>
              <a:buChar char="Ø"/>
            </a:pPr>
            <a:r>
              <a:rPr lang="en-US" sz="2400" b="1" u="sng" dirty="0">
                <a:solidFill>
                  <a:srgbClr val="00B0F0"/>
                </a:solidFill>
                <a:latin typeface="Comic Sans MS" pitchFamily="66" charset="0"/>
              </a:rPr>
              <a:t>GERONTOLIGICAL NURSING</a:t>
            </a:r>
          </a:p>
          <a:p>
            <a:endParaRPr lang="en-US" sz="2400" b="1" dirty="0">
              <a:solidFill>
                <a:srgbClr val="C00000"/>
              </a:solidFill>
              <a:latin typeface="Comic Sans MS" pitchFamily="66" charset="0"/>
            </a:endParaRPr>
          </a:p>
          <a:p>
            <a:r>
              <a:rPr lang="en-US" sz="2400" b="1" dirty="0">
                <a:solidFill>
                  <a:srgbClr val="C00000"/>
                </a:solidFill>
                <a:latin typeface="Comic Sans MS" pitchFamily="66" charset="0"/>
              </a:rPr>
              <a:t>	Gerontoligical nursing involves the care of aging people and emphasizes the promotion of highest possible quality of life and wellness</a:t>
            </a:r>
            <a:r>
              <a:rPr lang="en-US" dirty="0"/>
              <a:t>.</a:t>
            </a:r>
          </a:p>
        </p:txBody>
      </p:sp>
      <p:pic>
        <p:nvPicPr>
          <p:cNvPr id="17410" name="Picture 2" descr="C:\Users\bhumika\Desktop\geriatric\images (4).jpg"/>
          <p:cNvPicPr>
            <a:picLocks noChangeAspect="1" noChangeArrowheads="1"/>
          </p:cNvPicPr>
          <p:nvPr/>
        </p:nvPicPr>
        <p:blipFill>
          <a:blip r:embed="rId4"/>
          <a:srcRect/>
          <a:stretch>
            <a:fillRect/>
          </a:stretch>
        </p:blipFill>
        <p:spPr bwMode="auto">
          <a:xfrm rot="549841">
            <a:off x="4036189" y="3282831"/>
            <a:ext cx="3119988" cy="2133600"/>
          </a:xfrm>
          <a:prstGeom prst="rect">
            <a:avLst/>
          </a:prstGeom>
          <a:solidFill>
            <a:srgbClr val="FFFFFF">
              <a:shade val="85000"/>
            </a:srgbClr>
          </a:solidFill>
          <a:ln w="190500" cap="rnd">
            <a:solidFill>
              <a:srgbClr val="00B0F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7).jpg"/>
          <p:cNvPicPr>
            <a:picLocks noGrp="1" noChangeAspect="1"/>
          </p:cNvPicPr>
          <p:nvPr>
            <p:ph idx="1"/>
          </p:nvPr>
        </p:nvPicPr>
        <p:blipFill>
          <a:blip r:embed="rId3"/>
          <a:stretch>
            <a:fillRect/>
          </a:stretch>
        </p:blipFill>
        <p:spPr>
          <a:xfrm>
            <a:off x="0" y="0"/>
            <a:ext cx="9144000" cy="6858000"/>
          </a:xfrm>
        </p:spPr>
      </p:pic>
      <p:sp>
        <p:nvSpPr>
          <p:cNvPr id="5" name="Rectangle 4"/>
          <p:cNvSpPr/>
          <p:nvPr/>
        </p:nvSpPr>
        <p:spPr>
          <a:xfrm>
            <a:off x="1524000" y="838200"/>
            <a:ext cx="6324600" cy="2800767"/>
          </a:xfrm>
          <a:prstGeom prst="rect">
            <a:avLst/>
          </a:prstGeom>
        </p:spPr>
        <p:txBody>
          <a:bodyPr wrap="square">
            <a:spAutoFit/>
          </a:bodyPr>
          <a:lstStyle/>
          <a:p>
            <a:pPr>
              <a:buFont typeface="Wingdings" pitchFamily="2" charset="2"/>
              <a:buChar char="Ø"/>
            </a:pPr>
            <a:r>
              <a:rPr lang="en-US" sz="2000" b="1" u="sng" dirty="0">
                <a:solidFill>
                  <a:srgbClr val="C00000"/>
                </a:solidFill>
                <a:latin typeface="Comic Sans MS" pitchFamily="66" charset="0"/>
              </a:rPr>
              <a:t>AGING</a:t>
            </a:r>
            <a:endParaRPr lang="en-US" sz="2000" b="1" dirty="0">
              <a:solidFill>
                <a:srgbClr val="C00000"/>
              </a:solidFill>
              <a:latin typeface="Comic Sans MS" pitchFamily="66" charset="0"/>
            </a:endParaRPr>
          </a:p>
          <a:p>
            <a:r>
              <a:rPr lang="en-US" sz="2000" b="1" dirty="0">
                <a:solidFill>
                  <a:srgbClr val="C00000"/>
                </a:solidFill>
                <a:latin typeface="Comic Sans MS" pitchFamily="66" charset="0"/>
              </a:rPr>
              <a:t>Aging is a process of becoming older, a process that is genetically determined and environment modulated.</a:t>
            </a:r>
          </a:p>
          <a:p>
            <a:endParaRPr lang="en-US" sz="2000" b="1" dirty="0">
              <a:solidFill>
                <a:srgbClr val="C00000"/>
              </a:solidFill>
              <a:latin typeface="Comic Sans MS" pitchFamily="66" charset="0"/>
            </a:endParaRPr>
          </a:p>
          <a:p>
            <a:pPr>
              <a:buFont typeface="Wingdings" pitchFamily="2" charset="2"/>
              <a:buChar char="Ø"/>
            </a:pPr>
            <a:r>
              <a:rPr lang="en-US" sz="2000" b="1" u="sng" dirty="0">
                <a:solidFill>
                  <a:srgbClr val="C00000"/>
                </a:solidFill>
                <a:latin typeface="Comic Sans MS" pitchFamily="66" charset="0"/>
              </a:rPr>
              <a:t>GERIATRIC NURSING</a:t>
            </a:r>
            <a:endParaRPr lang="en-US" sz="2000" b="1" dirty="0">
              <a:solidFill>
                <a:srgbClr val="C00000"/>
              </a:solidFill>
              <a:latin typeface="Comic Sans MS" pitchFamily="66" charset="0"/>
            </a:endParaRPr>
          </a:p>
          <a:p>
            <a:r>
              <a:rPr lang="en-US" sz="2000" b="1" dirty="0">
                <a:solidFill>
                  <a:srgbClr val="C00000"/>
                </a:solidFill>
                <a:latin typeface="Comic Sans MS" pitchFamily="66" charset="0"/>
              </a:rPr>
              <a:t>It involves care of the sick aged.</a:t>
            </a:r>
          </a:p>
          <a:p>
            <a:r>
              <a:rPr lang="en-US" dirty="0"/>
              <a:t> </a:t>
            </a:r>
          </a:p>
          <a:p>
            <a:r>
              <a:rPr lang="en-US" dirty="0"/>
              <a:t> </a:t>
            </a:r>
          </a:p>
        </p:txBody>
      </p:sp>
      <p:pic>
        <p:nvPicPr>
          <p:cNvPr id="18435" name="Picture 3" descr="C:\Users\bhumika\Desktop\geriatric\images (7).jpg"/>
          <p:cNvPicPr>
            <a:picLocks noChangeAspect="1" noChangeArrowheads="1"/>
          </p:cNvPicPr>
          <p:nvPr/>
        </p:nvPicPr>
        <p:blipFill>
          <a:blip r:embed="rId4"/>
          <a:srcRect/>
          <a:stretch>
            <a:fillRect/>
          </a:stretch>
        </p:blipFill>
        <p:spPr bwMode="auto">
          <a:xfrm>
            <a:off x="2590800" y="3352800"/>
            <a:ext cx="2971800" cy="2362200"/>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7).jpg"/>
          <p:cNvPicPr>
            <a:picLocks noGrp="1" noChangeAspect="1"/>
          </p:cNvPicPr>
          <p:nvPr>
            <p:ph idx="1"/>
          </p:nvPr>
        </p:nvPicPr>
        <p:blipFill>
          <a:blip r:embed="rId3"/>
          <a:stretch>
            <a:fillRect/>
          </a:stretch>
        </p:blipFill>
        <p:spPr>
          <a:xfrm>
            <a:off x="0" y="0"/>
            <a:ext cx="9144000" cy="6858000"/>
          </a:xfrm>
        </p:spPr>
      </p:pic>
      <p:sp>
        <p:nvSpPr>
          <p:cNvPr id="5" name="Rectangle 4"/>
          <p:cNvSpPr/>
          <p:nvPr/>
        </p:nvSpPr>
        <p:spPr>
          <a:xfrm>
            <a:off x="1524000" y="838200"/>
            <a:ext cx="6324600" cy="646331"/>
          </a:xfrm>
          <a:prstGeom prst="rect">
            <a:avLst/>
          </a:prstGeom>
        </p:spPr>
        <p:txBody>
          <a:bodyPr wrap="square">
            <a:spAutoFit/>
          </a:bodyPr>
          <a:lstStyle/>
          <a:p>
            <a:r>
              <a:rPr lang="en-US" dirty="0"/>
              <a:t> </a:t>
            </a:r>
          </a:p>
          <a:p>
            <a:r>
              <a:rPr lang="en-US" dirty="0"/>
              <a:t> </a:t>
            </a:r>
          </a:p>
        </p:txBody>
      </p:sp>
      <p:sp>
        <p:nvSpPr>
          <p:cNvPr id="6" name="Rectangle 5"/>
          <p:cNvSpPr/>
          <p:nvPr/>
        </p:nvSpPr>
        <p:spPr>
          <a:xfrm>
            <a:off x="1447800" y="838200"/>
            <a:ext cx="6477000" cy="4678204"/>
          </a:xfrm>
          <a:prstGeom prst="rect">
            <a:avLst/>
          </a:prstGeom>
        </p:spPr>
        <p:txBody>
          <a:bodyPr wrap="square">
            <a:spAutoFit/>
          </a:bodyPr>
          <a:lstStyle/>
          <a:p>
            <a:pPr>
              <a:buFont typeface="Wingdings" pitchFamily="2" charset="2"/>
              <a:buChar char="Ø"/>
            </a:pPr>
            <a:r>
              <a:rPr lang="en-US" sz="2000" b="1" i="1" u="sng" dirty="0">
                <a:solidFill>
                  <a:srgbClr val="FF0000"/>
                </a:solidFill>
                <a:latin typeface="Comic Sans MS" pitchFamily="66" charset="0"/>
              </a:rPr>
              <a:t>AGING</a:t>
            </a:r>
            <a:endParaRPr lang="en-US" sz="2000" b="1" dirty="0">
              <a:solidFill>
                <a:srgbClr val="002060"/>
              </a:solidFill>
              <a:latin typeface="Comic Sans MS" pitchFamily="66" charset="0"/>
            </a:endParaRPr>
          </a:p>
          <a:p>
            <a:pPr>
              <a:buFont typeface="Wingdings" pitchFamily="2" charset="2"/>
              <a:buChar char="ü"/>
            </a:pPr>
            <a:r>
              <a:rPr lang="en-US" sz="2000" b="1" dirty="0">
                <a:solidFill>
                  <a:srgbClr val="C00000"/>
                </a:solidFill>
                <a:latin typeface="Comic Sans MS" pitchFamily="66" charset="0"/>
              </a:rPr>
              <a:t>Old age or aging expresses the continuous pressure &amp; effect of time on our body, senses &amp; skin &amp; body organs &amp; structures of our body.</a:t>
            </a:r>
          </a:p>
          <a:p>
            <a:r>
              <a:rPr lang="en-US" sz="2000" b="1" dirty="0">
                <a:solidFill>
                  <a:srgbClr val="C00000"/>
                </a:solidFill>
                <a:latin typeface="Comic Sans MS" pitchFamily="66" charset="0"/>
              </a:rPr>
              <a:t>             </a:t>
            </a:r>
          </a:p>
          <a:p>
            <a:pPr>
              <a:buFont typeface="Wingdings" pitchFamily="2" charset="2"/>
              <a:buChar char="ü"/>
            </a:pPr>
            <a:r>
              <a:rPr lang="en-US" sz="2000" b="1" dirty="0">
                <a:solidFill>
                  <a:srgbClr val="C00000"/>
                </a:solidFill>
                <a:latin typeface="Comic Sans MS" pitchFamily="66" charset="0"/>
              </a:rPr>
              <a:t>Due to continuous functioning the sense, the tissues &amp; organs of our body degenerate.</a:t>
            </a:r>
          </a:p>
          <a:p>
            <a:endParaRPr lang="en-US" sz="2000" b="1" dirty="0">
              <a:solidFill>
                <a:srgbClr val="C00000"/>
              </a:solidFill>
              <a:latin typeface="Comic Sans MS" pitchFamily="66" charset="0"/>
            </a:endParaRPr>
          </a:p>
          <a:p>
            <a:pPr>
              <a:buFont typeface="Wingdings" pitchFamily="2" charset="2"/>
              <a:buChar char="ü"/>
            </a:pPr>
            <a:r>
              <a:rPr lang="en-US" sz="2000" b="1" dirty="0">
                <a:solidFill>
                  <a:srgbClr val="C00000"/>
                </a:solidFill>
                <a:latin typeface="Comic Sans MS" pitchFamily="66" charset="0"/>
              </a:rPr>
              <a:t>In the later part of life, we have to face many physical &amp; mental problems. </a:t>
            </a:r>
          </a:p>
          <a:p>
            <a:r>
              <a:rPr lang="en-US" sz="2000" b="1" dirty="0">
                <a:solidFill>
                  <a:srgbClr val="C00000"/>
                </a:solidFill>
                <a:latin typeface="Comic Sans MS" pitchFamily="66" charset="0"/>
              </a:rPr>
              <a:t> </a:t>
            </a:r>
          </a:p>
          <a:p>
            <a:pPr>
              <a:buFont typeface="Wingdings" pitchFamily="2" charset="2"/>
              <a:buChar char="ü"/>
            </a:pPr>
            <a:r>
              <a:rPr lang="en-US" sz="2000" b="1" dirty="0">
                <a:solidFill>
                  <a:srgbClr val="C00000"/>
                </a:solidFill>
                <a:latin typeface="Comic Sans MS" pitchFamily="66" charset="0"/>
              </a:rPr>
              <a:t>Usually aging occur after the age of 60-65 years of age, but in some cases aging starts just after the age of 50 years.</a:t>
            </a:r>
          </a:p>
          <a:p>
            <a:r>
              <a:rPr lang="en-US" b="1" i="1" dirty="0">
                <a:latin typeface="Comic Sans MS" pitchFamily="66" charset="0"/>
              </a:rPr>
              <a:t>  </a:t>
            </a:r>
            <a:endParaRPr lang="en-US"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7).jpg"/>
          <p:cNvPicPr>
            <a:picLocks noGrp="1" noChangeAspect="1"/>
          </p:cNvPicPr>
          <p:nvPr>
            <p:ph idx="1"/>
          </p:nvPr>
        </p:nvPicPr>
        <p:blipFill>
          <a:blip r:embed="rId3"/>
          <a:stretch>
            <a:fillRect/>
          </a:stretch>
        </p:blipFill>
        <p:spPr>
          <a:xfrm>
            <a:off x="0" y="0"/>
            <a:ext cx="9144000" cy="6858000"/>
          </a:xfrm>
        </p:spPr>
      </p:pic>
      <p:sp>
        <p:nvSpPr>
          <p:cNvPr id="5" name="Rectangle 4"/>
          <p:cNvSpPr/>
          <p:nvPr/>
        </p:nvSpPr>
        <p:spPr>
          <a:xfrm>
            <a:off x="1524000" y="838200"/>
            <a:ext cx="6324600" cy="646331"/>
          </a:xfrm>
          <a:prstGeom prst="rect">
            <a:avLst/>
          </a:prstGeom>
        </p:spPr>
        <p:txBody>
          <a:bodyPr wrap="square">
            <a:spAutoFit/>
          </a:bodyPr>
          <a:lstStyle/>
          <a:p>
            <a:r>
              <a:rPr lang="en-US" dirty="0"/>
              <a:t> </a:t>
            </a:r>
          </a:p>
          <a:p>
            <a:r>
              <a:rPr lang="en-US" dirty="0"/>
              <a:t> </a:t>
            </a:r>
          </a:p>
        </p:txBody>
      </p:sp>
      <p:sp>
        <p:nvSpPr>
          <p:cNvPr id="6" name="Rectangle 5"/>
          <p:cNvSpPr/>
          <p:nvPr/>
        </p:nvSpPr>
        <p:spPr>
          <a:xfrm>
            <a:off x="1447800" y="838200"/>
            <a:ext cx="6477000" cy="677108"/>
          </a:xfrm>
          <a:prstGeom prst="rect">
            <a:avLst/>
          </a:prstGeom>
        </p:spPr>
        <p:txBody>
          <a:bodyPr wrap="square">
            <a:spAutoFit/>
          </a:bodyPr>
          <a:lstStyle/>
          <a:p>
            <a:endParaRPr lang="en-US" sz="2000" b="1" dirty="0">
              <a:solidFill>
                <a:srgbClr val="C00000"/>
              </a:solidFill>
              <a:latin typeface="Comic Sans MS" pitchFamily="66" charset="0"/>
            </a:endParaRPr>
          </a:p>
          <a:p>
            <a:r>
              <a:rPr lang="en-US" b="1" i="1" dirty="0">
                <a:latin typeface="Comic Sans MS" pitchFamily="66" charset="0"/>
              </a:rPr>
              <a:t>  </a:t>
            </a:r>
            <a:endParaRPr lang="en-US" dirty="0">
              <a:latin typeface="Comic Sans MS" pitchFamily="66" charset="0"/>
            </a:endParaRPr>
          </a:p>
        </p:txBody>
      </p:sp>
      <p:sp>
        <p:nvSpPr>
          <p:cNvPr id="7" name="Rectangle 6"/>
          <p:cNvSpPr/>
          <p:nvPr/>
        </p:nvSpPr>
        <p:spPr>
          <a:xfrm>
            <a:off x="1600200" y="762000"/>
            <a:ext cx="6248400" cy="5016758"/>
          </a:xfrm>
          <a:prstGeom prst="rect">
            <a:avLst/>
          </a:prstGeom>
        </p:spPr>
        <p:txBody>
          <a:bodyPr wrap="square">
            <a:spAutoFit/>
          </a:bodyPr>
          <a:lstStyle/>
          <a:p>
            <a:pPr>
              <a:buFont typeface="Wingdings" pitchFamily="2" charset="2"/>
              <a:buChar char="Ø"/>
            </a:pPr>
            <a:r>
              <a:rPr lang="en-US" sz="2000" b="1" i="1" u="sng" dirty="0">
                <a:solidFill>
                  <a:srgbClr val="C00000"/>
                </a:solidFill>
                <a:latin typeface="Comic Sans MS" pitchFamily="66" charset="0"/>
              </a:rPr>
              <a:t>MYTHS OF AGING</a:t>
            </a:r>
            <a:endParaRPr lang="en-US" sz="2400" dirty="0">
              <a:solidFill>
                <a:srgbClr val="C00000"/>
              </a:solidFill>
              <a:latin typeface="Comic Sans MS" pitchFamily="66" charset="0"/>
            </a:endParaRPr>
          </a:p>
          <a:p>
            <a:pPr lvl="0">
              <a:buFont typeface="Wingdings" pitchFamily="2" charset="2"/>
              <a:buChar char="ü"/>
            </a:pPr>
            <a:r>
              <a:rPr lang="en-US" sz="2000" b="1" dirty="0">
                <a:solidFill>
                  <a:srgbClr val="C00000"/>
                </a:solidFill>
                <a:latin typeface="Comic Sans MS" pitchFamily="66" charset="0"/>
              </a:rPr>
              <a:t>Aging begins at birth and ends at death. </a:t>
            </a:r>
          </a:p>
          <a:p>
            <a:pPr lvl="0">
              <a:buFont typeface="Wingdings" pitchFamily="2" charset="2"/>
              <a:buChar char="ü"/>
            </a:pPr>
            <a:r>
              <a:rPr lang="en-US" sz="2000" b="1" dirty="0">
                <a:solidFill>
                  <a:srgbClr val="C00000"/>
                </a:solidFill>
                <a:latin typeface="Comic Sans MS" pitchFamily="66" charset="0"/>
              </a:rPr>
              <a:t>Most elderly individuals are cared for in institutions or long-term care facilities.</a:t>
            </a:r>
          </a:p>
          <a:p>
            <a:pPr lvl="0">
              <a:buFont typeface="Wingdings" pitchFamily="2" charset="2"/>
              <a:buChar char="ü"/>
            </a:pPr>
            <a:r>
              <a:rPr lang="en-US" sz="2000" b="1" dirty="0">
                <a:solidFill>
                  <a:srgbClr val="C00000"/>
                </a:solidFill>
                <a:latin typeface="Comic Sans MS" pitchFamily="66" charset="0"/>
              </a:rPr>
              <a:t>Anyone over a certain set age (such as 65) is old.</a:t>
            </a:r>
          </a:p>
          <a:p>
            <a:pPr lvl="0">
              <a:buFont typeface="Wingdings" pitchFamily="2" charset="2"/>
              <a:buChar char="ü"/>
            </a:pPr>
            <a:r>
              <a:rPr lang="en-US" sz="2000" b="1" dirty="0">
                <a:solidFill>
                  <a:srgbClr val="C00000"/>
                </a:solidFill>
                <a:latin typeface="Comic Sans MS" pitchFamily="66" charset="0"/>
              </a:rPr>
              <a:t>Elderly people are incompetent and not capable of making decisions or handling their own affairs.</a:t>
            </a:r>
          </a:p>
          <a:p>
            <a:pPr lvl="0">
              <a:buFont typeface="Wingdings" pitchFamily="2" charset="2"/>
              <a:buChar char="ü"/>
            </a:pPr>
            <a:r>
              <a:rPr lang="en-US" sz="2000" b="1" dirty="0">
                <a:solidFill>
                  <a:srgbClr val="C00000"/>
                </a:solidFill>
                <a:latin typeface="Comic Sans MS" pitchFamily="66" charset="0"/>
              </a:rPr>
              <a:t>All elderly people live in poverty.</a:t>
            </a:r>
          </a:p>
          <a:p>
            <a:pPr lvl="0">
              <a:buFont typeface="Wingdings" pitchFamily="2" charset="2"/>
              <a:buChar char="ü"/>
            </a:pPr>
            <a:r>
              <a:rPr lang="en-US" sz="2000" b="1" dirty="0">
                <a:solidFill>
                  <a:srgbClr val="C00000"/>
                </a:solidFill>
                <a:latin typeface="Comic Sans MS" pitchFamily="66" charset="0"/>
              </a:rPr>
              <a:t>Older people are unhappy and lonely.</a:t>
            </a:r>
          </a:p>
          <a:p>
            <a:pPr lvl="0">
              <a:buFont typeface="Wingdings" pitchFamily="2" charset="2"/>
              <a:buChar char="ü"/>
            </a:pPr>
            <a:r>
              <a:rPr lang="en-US" sz="2000" b="1" dirty="0">
                <a:solidFill>
                  <a:srgbClr val="C00000"/>
                </a:solidFill>
                <a:latin typeface="Comic Sans MS" pitchFamily="66" charset="0"/>
              </a:rPr>
              <a:t>Elderly individuals do not want to work, their goal is to retire, and prior to retirement, they lose interest in work.</a:t>
            </a:r>
          </a:p>
          <a:p>
            <a:pPr lvl="0">
              <a:buFont typeface="Wingdings" pitchFamily="2" charset="2"/>
              <a:buChar char="ü"/>
            </a:pPr>
            <a:r>
              <a:rPr lang="en-US" sz="2000" b="1" dirty="0">
                <a:solidFill>
                  <a:srgbClr val="C00000"/>
                </a:solidFill>
                <a:latin typeface="Comic Sans MS" pitchFamily="66" charset="0"/>
              </a:rPr>
              <a:t>Retired people are bored and have nothing to do with their lives.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7).jpg"/>
          <p:cNvPicPr>
            <a:picLocks noGrp="1" noChangeAspect="1"/>
          </p:cNvPicPr>
          <p:nvPr>
            <p:ph idx="1"/>
          </p:nvPr>
        </p:nvPicPr>
        <p:blipFill>
          <a:blip r:embed="rId3"/>
          <a:stretch>
            <a:fillRect/>
          </a:stretch>
        </p:blipFill>
        <p:spPr>
          <a:xfrm>
            <a:off x="0" y="0"/>
            <a:ext cx="9144000" cy="6858000"/>
          </a:xfrm>
        </p:spPr>
      </p:pic>
      <p:sp>
        <p:nvSpPr>
          <p:cNvPr id="5" name="Rectangle 4"/>
          <p:cNvSpPr/>
          <p:nvPr/>
        </p:nvSpPr>
        <p:spPr>
          <a:xfrm>
            <a:off x="1524000" y="838200"/>
            <a:ext cx="6324600" cy="646331"/>
          </a:xfrm>
          <a:prstGeom prst="rect">
            <a:avLst/>
          </a:prstGeom>
        </p:spPr>
        <p:txBody>
          <a:bodyPr wrap="square">
            <a:spAutoFit/>
          </a:bodyPr>
          <a:lstStyle/>
          <a:p>
            <a:r>
              <a:rPr lang="en-US" dirty="0"/>
              <a:t> </a:t>
            </a:r>
          </a:p>
          <a:p>
            <a:r>
              <a:rPr lang="en-US" dirty="0"/>
              <a:t> </a:t>
            </a:r>
          </a:p>
        </p:txBody>
      </p:sp>
      <p:sp>
        <p:nvSpPr>
          <p:cNvPr id="6" name="Rectangle 5"/>
          <p:cNvSpPr/>
          <p:nvPr/>
        </p:nvSpPr>
        <p:spPr>
          <a:xfrm>
            <a:off x="2057400" y="1981200"/>
            <a:ext cx="6477000" cy="677108"/>
          </a:xfrm>
          <a:prstGeom prst="rect">
            <a:avLst/>
          </a:prstGeom>
        </p:spPr>
        <p:txBody>
          <a:bodyPr wrap="square">
            <a:spAutoFit/>
          </a:bodyPr>
          <a:lstStyle/>
          <a:p>
            <a:endParaRPr lang="en-US" sz="2000" b="1" dirty="0">
              <a:solidFill>
                <a:srgbClr val="C00000"/>
              </a:solidFill>
              <a:latin typeface="Comic Sans MS" pitchFamily="66" charset="0"/>
            </a:endParaRPr>
          </a:p>
          <a:p>
            <a:r>
              <a:rPr lang="en-US" b="1" i="1" dirty="0">
                <a:latin typeface="Comic Sans MS" pitchFamily="66" charset="0"/>
              </a:rPr>
              <a:t>  </a:t>
            </a:r>
            <a:endParaRPr lang="en-US" dirty="0">
              <a:latin typeface="Comic Sans MS" pitchFamily="66" charset="0"/>
            </a:endParaRPr>
          </a:p>
        </p:txBody>
      </p:sp>
      <p:sp>
        <p:nvSpPr>
          <p:cNvPr id="7" name="Rectangle 6"/>
          <p:cNvSpPr/>
          <p:nvPr/>
        </p:nvSpPr>
        <p:spPr>
          <a:xfrm>
            <a:off x="1600200" y="762000"/>
            <a:ext cx="6248400" cy="400110"/>
          </a:xfrm>
          <a:prstGeom prst="rect">
            <a:avLst/>
          </a:prstGeom>
        </p:spPr>
        <p:txBody>
          <a:bodyPr wrap="square">
            <a:spAutoFit/>
          </a:bodyPr>
          <a:lstStyle/>
          <a:p>
            <a:r>
              <a:rPr lang="en-US" sz="2000" b="1" dirty="0">
                <a:solidFill>
                  <a:srgbClr val="C00000"/>
                </a:solidFill>
                <a:latin typeface="Comic Sans MS" pitchFamily="66" charset="0"/>
              </a:rPr>
              <a:t>.</a:t>
            </a:r>
          </a:p>
        </p:txBody>
      </p:sp>
      <p:sp>
        <p:nvSpPr>
          <p:cNvPr id="3074" name="Rectangle 2"/>
          <p:cNvSpPr>
            <a:spLocks noChangeArrowheads="1"/>
          </p:cNvSpPr>
          <p:nvPr/>
        </p:nvSpPr>
        <p:spPr bwMode="auto">
          <a:xfrm>
            <a:off x="1600200" y="990600"/>
            <a:ext cx="82296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sng" strike="noStrike" cap="none" normalizeH="0" baseline="0" dirty="0">
                <a:ln>
                  <a:noFill/>
                </a:ln>
                <a:solidFill>
                  <a:srgbClr val="C00000"/>
                </a:solidFill>
                <a:effectLst/>
                <a:latin typeface="Algerian" pitchFamily="82" charset="0"/>
                <a:ea typeface="Times New Roman" pitchFamily="18" charset="0"/>
                <a:cs typeface="Arial" pitchFamily="34" charset="0"/>
              </a:rPr>
              <a:t>AGING DEMOGRAPHICS OF INDIA</a:t>
            </a:r>
            <a:endParaRPr kumimoji="0" lang="en-US" sz="1100" b="0" u="none" strike="noStrike" cap="none" normalizeH="0" baseline="0" dirty="0">
              <a:ln>
                <a:noFill/>
              </a:ln>
              <a:solidFill>
                <a:srgbClr val="C00000"/>
              </a:solidFill>
              <a:effectLst/>
              <a:latin typeface="Algerian"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u="sng" strike="noStrike" cap="none" normalizeH="0" baseline="0" dirty="0">
                <a:ln>
                  <a:noFill/>
                </a:ln>
                <a:solidFill>
                  <a:srgbClr val="C00000"/>
                </a:solidFill>
                <a:effectLst/>
                <a:latin typeface="Algerian" pitchFamily="82" charset="0"/>
                <a:ea typeface="Times New Roman" pitchFamily="18" charset="0"/>
                <a:cs typeface="Arial" pitchFamily="34" charset="0"/>
              </a:rPr>
              <a:t>(1991-2041)</a:t>
            </a:r>
            <a:endParaRPr kumimoji="0" lang="en-US" sz="1100" b="0" u="none" strike="noStrike" cap="none" normalizeH="0" baseline="0" dirty="0">
              <a:ln>
                <a:noFill/>
              </a:ln>
              <a:solidFill>
                <a:srgbClr val="C00000"/>
              </a:solidFill>
              <a:effectLst/>
              <a:latin typeface="Algerian"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Object 4"/>
          <p:cNvGraphicFramePr>
            <a:graphicFrameLocks noChangeAspect="1"/>
          </p:cNvGraphicFramePr>
          <p:nvPr/>
        </p:nvGraphicFramePr>
        <p:xfrm>
          <a:off x="1371600" y="1905000"/>
          <a:ext cx="601980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3075"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62200" algn="l"/>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362200" algn="l"/>
              </a:tabLst>
            </a:pPr>
            <a:r>
              <a:rPr kumimoji="0" lang="en-US" sz="1200" b="0" i="0" u="none" strike="noStrike" cap="none" normalizeH="0" baseline="0">
                <a:ln>
                  <a:noFill/>
                </a:ln>
                <a:solidFill>
                  <a:srgbClr val="000000"/>
                </a:solidFill>
                <a:effectLst/>
                <a:latin typeface="Cambria" pitchFamily="18" charset="0"/>
                <a:ea typeface="Times New Roman" pitchFamily="18" charset="0"/>
                <a:cs typeface="Arial" pitchFamily="34" charset="0"/>
              </a:rPr>
              <a:t>.</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362200" algn="l"/>
              </a:tabLst>
            </a:pPr>
            <a:r>
              <a:rPr kumimoji="0" lang="en-US" sz="1200" b="0" i="0" u="none" strike="noStrike" cap="none" normalizeH="0" baseline="0">
                <a:ln>
                  <a:noFill/>
                </a:ln>
                <a:solidFill>
                  <a:srgbClr val="000000"/>
                </a:solidFill>
                <a:effectLst/>
                <a:latin typeface="Cambria" pitchFamily="18" charset="0"/>
                <a:ea typeface="Times New Roman" pitchFamily="18" charset="0"/>
                <a:cs typeface="Arial" pitchFamily="34" charset="0"/>
              </a:rPr>
              <a:t>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3622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858000"/>
          </a:xfrm>
        </p:spPr>
        <p:txBody>
          <a:bodyPr>
            <a:normAutofit fontScale="62500" lnSpcReduction="20000"/>
          </a:bodyPr>
          <a:lstStyle/>
          <a:p>
            <a:r>
              <a:rPr lang="en-US" b="1" u="sng" dirty="0"/>
              <a:t>ABSTRACT</a:t>
            </a:r>
            <a:endParaRPr lang="en-IN" b="1" dirty="0"/>
          </a:p>
          <a:p>
            <a:r>
              <a:rPr lang="en-US" b="1" dirty="0"/>
              <a:t>Objective</a:t>
            </a:r>
            <a:r>
              <a:rPr lang="en-US" dirty="0"/>
              <a:t> To assess the effectiveness of acute geriatric units compared with conventional care units in adults aged 65 or more admitted to hospital for acute medical disorders.</a:t>
            </a:r>
            <a:endParaRPr lang="en-IN" dirty="0"/>
          </a:p>
          <a:p>
            <a:r>
              <a:rPr lang="en-US" b="1" dirty="0"/>
              <a:t>Design</a:t>
            </a:r>
            <a:r>
              <a:rPr lang="en-US" dirty="0"/>
              <a:t> Systematic review and meta-analysis.</a:t>
            </a:r>
            <a:endParaRPr lang="en-IN" dirty="0"/>
          </a:p>
          <a:p>
            <a:r>
              <a:rPr lang="en-US" b="1" dirty="0"/>
              <a:t>Data sources</a:t>
            </a:r>
            <a:r>
              <a:rPr lang="en-US" dirty="0"/>
              <a:t> Medline, </a:t>
            </a:r>
            <a:r>
              <a:rPr lang="en-US" dirty="0" err="1"/>
              <a:t>Embase</a:t>
            </a:r>
            <a:r>
              <a:rPr lang="en-US" dirty="0"/>
              <a:t>, and the Cochrane Library up to 31 August 2008, and references from published literature.</a:t>
            </a:r>
            <a:endParaRPr lang="en-IN" dirty="0"/>
          </a:p>
          <a:p>
            <a:r>
              <a:rPr lang="en-US" b="1" dirty="0"/>
              <a:t>Review methods</a:t>
            </a:r>
            <a:r>
              <a:rPr lang="en-US" dirty="0"/>
              <a:t> </a:t>
            </a:r>
            <a:r>
              <a:rPr lang="en-US" dirty="0" err="1"/>
              <a:t>Randomised</a:t>
            </a:r>
            <a:r>
              <a:rPr lang="en-US" dirty="0"/>
              <a:t> trials, non-</a:t>
            </a:r>
            <a:r>
              <a:rPr lang="en-US" dirty="0" err="1"/>
              <a:t>randomised</a:t>
            </a:r>
            <a:r>
              <a:rPr lang="en-US" dirty="0"/>
              <a:t> trials, and case-control studies were included. Exclusions were studies based on administrative databases, those that assessed care for a single disorder, those that evaluated acute and </a:t>
            </a:r>
            <a:r>
              <a:rPr lang="en-US" dirty="0" err="1"/>
              <a:t>subacute</a:t>
            </a:r>
            <a:r>
              <a:rPr lang="en-US" dirty="0"/>
              <a:t> care units, and those in which patients were admitted to the acute geriatric unit after three or more days of being admitted to hospital. Two investigators independently selected the studies and extracted the data.</a:t>
            </a:r>
            <a:endParaRPr lang="en-IN" dirty="0"/>
          </a:p>
          <a:p>
            <a:r>
              <a:rPr lang="en-US" b="1" dirty="0"/>
              <a:t>Results</a:t>
            </a:r>
            <a:r>
              <a:rPr lang="en-US" dirty="0"/>
              <a:t> 11 studies were included of which five were </a:t>
            </a:r>
            <a:r>
              <a:rPr lang="en-US" dirty="0" err="1"/>
              <a:t>randomised</a:t>
            </a:r>
            <a:r>
              <a:rPr lang="en-US" dirty="0"/>
              <a:t> trials, four non-</a:t>
            </a:r>
            <a:r>
              <a:rPr lang="en-US" dirty="0" err="1"/>
              <a:t>randomised</a:t>
            </a:r>
            <a:r>
              <a:rPr lang="en-US" dirty="0"/>
              <a:t> trials, and two case-control studies. The </a:t>
            </a:r>
            <a:r>
              <a:rPr lang="en-US" dirty="0" err="1"/>
              <a:t>randomised</a:t>
            </a:r>
            <a:r>
              <a:rPr lang="en-US" dirty="0"/>
              <a:t> trials showed that compared with older people admitted to conventional care units those admitted to acute geriatric units had a lower risk of functional decline at discharge (combined odds ratio 0.82, 95% confidence interval 0.68 to 0.99) and were more likely to live at home after discharge (1.30, 1.11 to 1.52), with no differences in case fatality (0.83, 0.60 to 1.14). The global analysis of all studies, including non-</a:t>
            </a:r>
            <a:r>
              <a:rPr lang="en-US" dirty="0" err="1"/>
              <a:t>randomised</a:t>
            </a:r>
            <a:r>
              <a:rPr lang="en-US" dirty="0"/>
              <a:t> trials, showed similar results.</a:t>
            </a:r>
            <a:endParaRPr lang="en-IN" dirty="0"/>
          </a:p>
          <a:p>
            <a:r>
              <a:rPr lang="en-US" b="1" dirty="0"/>
              <a:t>Conclusions</a:t>
            </a:r>
            <a:r>
              <a:rPr lang="en-US" dirty="0"/>
              <a:t> Care of people aged 65 or more with acute medical disorders in acute geriatric units produces a functional benefit compared with conventional hospital care, and increases the likelihood of living at home after discharge.</a:t>
            </a:r>
            <a:endParaRPr lang="en-IN" dirty="0"/>
          </a:p>
          <a:p>
            <a:pPr lvl="0"/>
            <a:r>
              <a:rPr lang="en-US" b="1" u="sng" dirty="0">
                <a:hlinkClick r:id="rId2"/>
              </a:rPr>
              <a:t>www.bmj.com/content/338/bmj.b50</a:t>
            </a:r>
            <a:r>
              <a:rPr lang="en-US" b="1" dirty="0"/>
              <a:t>  </a:t>
            </a:r>
            <a:endParaRPr lang="en-IN" dirty="0"/>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858000"/>
          </a:xfrm>
        </p:spPr>
        <p:txBody>
          <a:bodyPr/>
          <a:lstStyle/>
          <a:p>
            <a:endParaRPr lang="en-IN" dirty="0"/>
          </a:p>
        </p:txBody>
      </p:sp>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746911">
                <a:tc>
                  <a:txBody>
                    <a:bodyPr/>
                    <a:lstStyle/>
                    <a:p>
                      <a:r>
                        <a:rPr lang="en-IN" dirty="0"/>
                        <a:t>PROBLEM</a:t>
                      </a:r>
                    </a:p>
                  </a:txBody>
                  <a:tcPr/>
                </a:tc>
                <a:tc>
                  <a:txBody>
                    <a:bodyPr/>
                    <a:lstStyle/>
                    <a:p>
                      <a:r>
                        <a:rPr lang="en-IN" dirty="0"/>
                        <a:t>INTERVENTION</a:t>
                      </a:r>
                    </a:p>
                  </a:txBody>
                  <a:tcPr/>
                </a:tc>
                <a:tc>
                  <a:txBody>
                    <a:bodyPr/>
                    <a:lstStyle/>
                    <a:p>
                      <a:r>
                        <a:rPr lang="en-IN" dirty="0"/>
                        <a:t>COMPARISION</a:t>
                      </a:r>
                    </a:p>
                  </a:txBody>
                  <a:tcPr/>
                </a:tc>
                <a:tc>
                  <a:txBody>
                    <a:bodyPr/>
                    <a:lstStyle/>
                    <a:p>
                      <a:r>
                        <a:rPr lang="en-IN" dirty="0"/>
                        <a:t>OUTCOME</a:t>
                      </a:r>
                    </a:p>
                  </a:txBody>
                  <a:tcPr/>
                </a:tc>
                <a:extLst>
                  <a:ext uri="{0D108BD9-81ED-4DB2-BD59-A6C34878D82A}">
                    <a16:rowId xmlns:a16="http://schemas.microsoft.com/office/drawing/2014/main" val="10000"/>
                  </a:ext>
                </a:extLst>
              </a:tr>
              <a:tr h="6111089">
                <a:tc>
                  <a:txBody>
                    <a:bodyPr/>
                    <a:lstStyle/>
                    <a:p>
                      <a:pPr>
                        <a:lnSpc>
                          <a:spcPct val="150000"/>
                        </a:lnSpc>
                        <a:spcBef>
                          <a:spcPts val="2400"/>
                        </a:spcBef>
                        <a:spcAft>
                          <a:spcPts val="0"/>
                        </a:spcAft>
                      </a:pPr>
                      <a:r>
                        <a:rPr lang="en-US" sz="1200" b="0" kern="0" dirty="0">
                          <a:solidFill>
                            <a:srgbClr val="365F91"/>
                          </a:solidFill>
                          <a:latin typeface="Times New Roman"/>
                          <a:ea typeface="Times New Roman"/>
                          <a:cs typeface="Mangal"/>
                        </a:rPr>
                        <a:t>Effectiveness of acute geriatric units on functional decline, living at home, and case fatality among older patients admitted to hospital for acute medical disorders: meta-analysis</a:t>
                      </a:r>
                      <a:endParaRPr lang="en-IN" sz="1100" b="1" kern="0" dirty="0">
                        <a:solidFill>
                          <a:srgbClr val="365F91"/>
                        </a:solidFill>
                        <a:latin typeface="Calibri"/>
                        <a:ea typeface="Times New Roman"/>
                        <a:cs typeface="Mangal"/>
                      </a:endParaRPr>
                    </a:p>
                    <a:p>
                      <a:pPr algn="just">
                        <a:lnSpc>
                          <a:spcPct val="150000"/>
                        </a:lnSpc>
                        <a:spcAft>
                          <a:spcPts val="0"/>
                        </a:spcAft>
                      </a:pPr>
                      <a:r>
                        <a:rPr lang="en-IN" sz="1200" b="1" dirty="0">
                          <a:latin typeface="Calibri"/>
                          <a:ea typeface="Calibri"/>
                          <a:cs typeface="Mangal"/>
                        </a:rPr>
                        <a:t>Population:</a:t>
                      </a:r>
                      <a:endParaRPr lang="en-IN" sz="1100" dirty="0">
                        <a:latin typeface="Calibri"/>
                        <a:ea typeface="Calibri"/>
                        <a:cs typeface="Mangal"/>
                      </a:endParaRPr>
                    </a:p>
                    <a:p>
                      <a:pPr algn="just">
                        <a:lnSpc>
                          <a:spcPct val="150000"/>
                        </a:lnSpc>
                        <a:spcAft>
                          <a:spcPts val="0"/>
                        </a:spcAft>
                      </a:pPr>
                      <a:r>
                        <a:rPr lang="en-IN" sz="1200" dirty="0">
                          <a:latin typeface="Calibri"/>
                          <a:ea typeface="Calibri"/>
                          <a:cs typeface="Mangal"/>
                        </a:rPr>
                        <a:t>Age 65 or more with acute medical disorders in acute geriatric units</a:t>
                      </a:r>
                      <a:endParaRPr lang="en-IN" sz="1100" dirty="0">
                        <a:latin typeface="Calibri"/>
                        <a:ea typeface="Calibri"/>
                        <a:cs typeface="Mangal"/>
                      </a:endParaRPr>
                    </a:p>
                  </a:txBody>
                  <a:tcPr marL="68580" marR="68580" marT="0" marB="0"/>
                </a:tc>
                <a:tc>
                  <a:txBody>
                    <a:bodyPr/>
                    <a:lstStyle/>
                    <a:p>
                      <a:pPr algn="just">
                        <a:lnSpc>
                          <a:spcPct val="150000"/>
                        </a:lnSpc>
                        <a:spcAft>
                          <a:spcPts val="0"/>
                        </a:spcAft>
                      </a:pPr>
                      <a:r>
                        <a:rPr lang="en-IN" sz="1200" dirty="0">
                          <a:latin typeface="Calibri"/>
                          <a:ea typeface="Calibri"/>
                          <a:cs typeface="Mangal"/>
                        </a:rPr>
                        <a:t>Randomised trials, non-randomised trials, and case-control studies were included. Exclusions were studies based on administrative databases, those that assessed care for a single disorder, those that evaluated acute and </a:t>
                      </a:r>
                      <a:r>
                        <a:rPr lang="en-IN" sz="1200" dirty="0" err="1">
                          <a:latin typeface="Calibri"/>
                          <a:ea typeface="Calibri"/>
                          <a:cs typeface="Mangal"/>
                        </a:rPr>
                        <a:t>subacute</a:t>
                      </a:r>
                      <a:r>
                        <a:rPr lang="en-IN" sz="1200" dirty="0">
                          <a:latin typeface="Calibri"/>
                          <a:ea typeface="Calibri"/>
                          <a:cs typeface="Mangal"/>
                        </a:rPr>
                        <a:t> care units, and those in which patients were admitted to the acute geriatric unit after three or more days of being admitted to hospital. Two investigators independently selected the studies and extracted the data.</a:t>
                      </a:r>
                      <a:endParaRPr lang="en-IN" sz="1100" dirty="0">
                        <a:latin typeface="Calibri"/>
                        <a:ea typeface="Calibri"/>
                        <a:cs typeface="Mangal"/>
                      </a:endParaRPr>
                    </a:p>
                  </a:txBody>
                  <a:tcPr marL="68580" marR="68580" marT="0" marB="0"/>
                </a:tc>
                <a:tc>
                  <a:txBody>
                    <a:bodyPr/>
                    <a:lstStyle/>
                    <a:p>
                      <a:pPr algn="just">
                        <a:lnSpc>
                          <a:spcPct val="150000"/>
                        </a:lnSpc>
                        <a:spcAft>
                          <a:spcPts val="0"/>
                        </a:spcAft>
                      </a:pPr>
                      <a:r>
                        <a:rPr lang="en-IN" sz="1200" dirty="0">
                          <a:latin typeface="Calibri"/>
                          <a:ea typeface="Calibri"/>
                          <a:cs typeface="Mangal"/>
                        </a:rPr>
                        <a:t>11 studies were included of which five were randomised trials, four non-randomised trials, and two case-control studies. The randomised trials showed that compared with older people admitted to conventional care units those admitted to acute geriatric units had a lower risk of functional decline at discharge (combined odds ratio 0.82, 95% confidence interval 0.68 to 0.99) and were more likely to live at home after discharge (1.30, 1.11 to 1.52), with no differences in case fatality (0.83, 0.60 to 1.14). The global analysis of all studies, including non-randomised trials, showed similar results.</a:t>
                      </a:r>
                      <a:endParaRPr lang="en-IN" sz="1100" dirty="0">
                        <a:latin typeface="Calibri"/>
                        <a:ea typeface="Calibri"/>
                        <a:cs typeface="Mangal"/>
                      </a:endParaRPr>
                    </a:p>
                  </a:txBody>
                  <a:tcPr marL="68580" marR="68580" marT="0" marB="0"/>
                </a:tc>
                <a:tc>
                  <a:txBody>
                    <a:bodyPr/>
                    <a:lstStyle/>
                    <a:p>
                      <a:pPr algn="just">
                        <a:lnSpc>
                          <a:spcPct val="150000"/>
                        </a:lnSpc>
                        <a:spcAft>
                          <a:spcPts val="0"/>
                        </a:spcAft>
                      </a:pPr>
                      <a:r>
                        <a:rPr lang="en-IN" sz="1200" dirty="0">
                          <a:latin typeface="Calibri"/>
                          <a:ea typeface="Calibri"/>
                          <a:cs typeface="Mangal"/>
                        </a:rPr>
                        <a:t>Care of people aged 65 or more with acute medical disorders in acute geriatric units produces a functional benefit compared with conventional hospital care, and increases the likelihood of living at home after discharge.</a:t>
                      </a:r>
                      <a:endParaRPr lang="en-IN" sz="1100" dirty="0">
                        <a:latin typeface="Calibri"/>
                        <a:ea typeface="Calibri"/>
                        <a:cs typeface="Mangal"/>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1080</Words>
  <Application>Microsoft Office PowerPoint</Application>
  <PresentationFormat>On-screen Show (4:3)</PresentationFormat>
  <Paragraphs>121</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Algerian</vt:lpstr>
      <vt:lpstr>Arial</vt:lpstr>
      <vt:lpstr>Calibri</vt:lpstr>
      <vt:lpstr>Cambria</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bhumika</dc:creator>
  <cp:lastModifiedBy>nileshhimani309@outlook.com</cp:lastModifiedBy>
  <cp:revision>58</cp:revision>
  <dcterms:created xsi:type="dcterms:W3CDTF">2014-03-19T10:26:59Z</dcterms:created>
  <dcterms:modified xsi:type="dcterms:W3CDTF">2020-08-14T11:04:49Z</dcterms:modified>
</cp:coreProperties>
</file>