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8" r:id="rId7"/>
    <p:sldId id="269" r:id="rId8"/>
    <p:sldId id="270" r:id="rId9"/>
    <p:sldId id="263" r:id="rId10"/>
    <p:sldId id="264" r:id="rId11"/>
    <p:sldId id="262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80D3-36F2-4D90-9906-89CCBD5F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96D9E-2AB1-4623-96EE-6F840A1C7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CAE2-4AF6-4B29-8765-2206DB3D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8AF6-E37A-457F-B25E-A30C69EF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4027E-5CE0-4A25-A90E-08F4CD43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30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B6D2-D147-4634-8F57-EF90ABFD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7D5F0-47F4-4309-B980-A7338746C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AF1CA-33D7-4FF1-BFF4-F3030D33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E2BF-39DB-403B-AAAE-68902D3B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77CC-307D-4E02-97E3-E2D7F476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01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595DA-0F13-44B6-8723-7484106E1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AE2EE-1640-4CC6-AB49-B357110DD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9B99C-BD4C-4C63-AA15-513AD999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7CAF-73F0-4016-8BE0-E803D9DD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26B15-9D11-43B6-BBA1-0465EDB4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70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A7B7-665C-48B8-8213-ADE31293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518CD-05B3-49CF-B94D-B5D756F8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F7807-F40A-4C18-B662-6FD73CA1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5C7D-4B8C-4BD8-AF10-8F36DF6E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A255-26DC-46F0-AD31-5862053D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81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8A61-9583-4311-9826-F0F44506B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00A68-DB35-4D96-9C25-78CEBD85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6A131-61BE-4EEB-88ED-AFA13848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38F8F-98FD-428C-9168-4B1763A1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8940-EA18-415A-BF93-B216066F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85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EEEB-4AC8-4A07-AC4E-2ECB7AB7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465C2-422A-450E-9DB1-D3F45E0E0D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5C775-D640-4CFB-A844-4D8F4CF5C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1AD35-6E00-430C-B20A-DC203F49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23AA1-B738-4E39-A061-61D0819B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0030-3311-4F09-8EE0-67FC1F97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79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7A60-CC3D-4DC8-AEBD-71F10C98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5EC27-C67A-4DAA-B2C8-3B93FAB6D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B90D5-EF00-459B-BD10-0A9EDAF5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25321-C12F-46D7-B89C-1AC27300E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143DD-55E0-473C-80FF-4A647A170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2131F0-56E8-4022-AB0C-3126A34C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BCAFD-5CC2-4B6E-B55F-765BF02C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FF298-CECE-44E4-93D8-8A75D78A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39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3B12-F604-48AE-8D68-B90CE9DE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EA351-FE97-4C33-B461-EE17109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400BE-3882-464B-BC71-2590F934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23B9-E175-4F73-923A-87BF378F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65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89F1D1-3D06-4414-97F4-07617107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2F8B5-607A-42FB-99C1-28CEED87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FFBB5-4658-4ADC-AC3F-6628C18E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63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230-CEB0-4864-9E07-522F9A7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BB55-B498-4D12-A221-445EA9B45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CF944-5A1E-42F9-A9A6-26790CFC7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350BE-0AA1-4931-A37A-B7D97DCF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C362-C412-4810-A177-47E944BC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0C653-2A7B-4E67-9306-C3484F2A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62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8F44-59F7-493F-BB37-409B2490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E62743-9971-4767-B7C5-1854CD2DB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13902-EBB9-496C-9ED8-44F17810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E19F9-9F2D-4F20-964A-19B290F95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527CD-E4AC-4F2A-9965-A5F617EB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F6B5E-87B0-4F7C-8F05-C549BA82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75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AA956-810D-4306-B34E-FA51E4ED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C09A1-F7B1-4724-BBF6-4C5CEF76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6FEF0-55DF-45A6-A409-3BF988B99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82AC5-0016-495A-8780-F90B5147BDF9}" type="datetimeFigureOut">
              <a:rPr lang="en-IN" smtClean="0"/>
              <a:t>14-08-2020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0EDE-3A20-465B-8D8E-20EA36BCF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72C29-0520-4723-BD96-5A4FD324E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C11F-BB85-4340-B6B9-1F2608F7BE1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06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2372A-DE3B-4049-B54E-06EC48A9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0892C-9F64-40A0-A25C-2C11C3938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C65999-DCAB-466F-8409-D6DB39E62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24728"/>
            <a:ext cx="3167133" cy="194426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66E3372-B9EF-4F38-A489-2FF8BD8F9D0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5796" y="313755"/>
            <a:ext cx="3571125" cy="3004798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CA09B08E-D417-4BE5-810E-E40C1F24051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166" y="3539448"/>
            <a:ext cx="4578850" cy="30873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F49F3-C6F0-4460-8E5B-28A0FA891E48}"/>
              </a:ext>
            </a:extLst>
          </p:cNvPr>
          <p:cNvSpPr txBox="1"/>
          <p:nvPr/>
        </p:nvSpPr>
        <p:spPr>
          <a:xfrm rot="10800000" flipH="1" flipV="1">
            <a:off x="4736181" y="1421816"/>
            <a:ext cx="7109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20-80nm Thick Peptidoglycan</a:t>
            </a:r>
          </a:p>
          <a:p>
            <a:endParaRPr lang="en-IN" dirty="0"/>
          </a:p>
          <a:p>
            <a:r>
              <a:rPr lang="en-IN" dirty="0"/>
              <a:t>Includes Teichoic acid and lipoteichoic  acid: function in cell wall </a:t>
            </a:r>
            <a:r>
              <a:rPr lang="en-IN" dirty="0" err="1"/>
              <a:t>maintainance</a:t>
            </a:r>
            <a:r>
              <a:rPr lang="en-IN" dirty="0"/>
              <a:t> and enlargement during cell </a:t>
            </a:r>
            <a:r>
              <a:rPr lang="en-IN" dirty="0" err="1"/>
              <a:t>division:move</a:t>
            </a:r>
            <a:r>
              <a:rPr lang="en-IN" dirty="0"/>
              <a:t> cations across the cell </a:t>
            </a:r>
            <a:r>
              <a:rPr lang="en-IN" dirty="0" err="1"/>
              <a:t>envelope:stimulate</a:t>
            </a:r>
            <a:r>
              <a:rPr lang="en-IN" dirty="0"/>
              <a:t> a specific immune response.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Some cells have Periplasmic space between cell membrane and cell wall.</a:t>
            </a:r>
          </a:p>
        </p:txBody>
      </p:sp>
    </p:spTree>
    <p:extLst>
      <p:ext uri="{BB962C8B-B14F-4D97-AF65-F5344CB8AC3E}">
        <p14:creationId xmlns:p14="http://schemas.microsoft.com/office/powerpoint/2010/main" val="363198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FBC30A-CBCC-425D-B4A8-9929DEDF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Gram Negative Cell Wall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705D66-68D6-4483-9A30-B037D8EF5C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Gram Negative bacteria have membranes external to peptidoglycan –More Complex</a:t>
            </a:r>
          </a:p>
          <a:p>
            <a:endParaRPr lang="en-IN" dirty="0"/>
          </a:p>
          <a:p>
            <a:r>
              <a:rPr lang="en-IN" dirty="0"/>
              <a:t>Outer Membrane provides a barrier to certain antibiotics (Penicillin),</a:t>
            </a:r>
            <a:r>
              <a:rPr lang="en-IN" dirty="0" err="1"/>
              <a:t>lysozymes,detergents,heavy</a:t>
            </a:r>
            <a:r>
              <a:rPr lang="en-IN" dirty="0"/>
              <a:t> metal etc.</a:t>
            </a:r>
          </a:p>
          <a:p>
            <a:r>
              <a:rPr lang="en-IN" dirty="0"/>
              <a:t>Outer membrane contains lipid </a:t>
            </a:r>
            <a:r>
              <a:rPr lang="en-IN" dirty="0" err="1"/>
              <a:t>A,a</a:t>
            </a:r>
            <a:r>
              <a:rPr lang="en-IN" dirty="0"/>
              <a:t> endotoxin ,that is released </a:t>
            </a:r>
            <a:r>
              <a:rPr lang="en-IN"/>
              <a:t>when bacteria die.</a:t>
            </a:r>
            <a:endParaRPr lang="en-IN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B9B7F7A-4F60-4832-88D2-309ACF6D37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9849" y="1602769"/>
            <a:ext cx="5662559" cy="4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0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B72D55-33F9-408B-9091-0E74D243B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13017"/>
            <a:ext cx="11820525" cy="646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9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689AD-8A7B-426A-8682-F7A607775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071687"/>
            <a:ext cx="7067550" cy="4333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FA2441-278D-4154-9DBD-FA785320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Gram Positive and Gram Negative Cell Wall</a:t>
            </a:r>
          </a:p>
        </p:txBody>
      </p:sp>
    </p:spTree>
    <p:extLst>
      <p:ext uri="{BB962C8B-B14F-4D97-AF65-F5344CB8AC3E}">
        <p14:creationId xmlns:p14="http://schemas.microsoft.com/office/powerpoint/2010/main" val="78154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7ED7-86B0-40A6-93BA-71D36E95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CHARACTERISTICS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B6FE-439E-4F98-8A19-BCFC5AE41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5032375"/>
          </a:xfrm>
        </p:spPr>
        <p:txBody>
          <a:bodyPr/>
          <a:lstStyle/>
          <a:p>
            <a:r>
              <a:rPr lang="en-IN" sz="1600" b="1" dirty="0"/>
              <a:t>PROKARYOTIC</a:t>
            </a:r>
            <a:r>
              <a:rPr lang="en-IN" b="1" dirty="0"/>
              <a:t> </a:t>
            </a:r>
            <a:r>
              <a:rPr lang="en-IN" sz="1400" b="1" dirty="0"/>
              <a:t>CELL- </a:t>
            </a:r>
            <a:r>
              <a:rPr lang="en-IN" sz="1400" dirty="0" err="1"/>
              <a:t>examples:bacteria</a:t>
            </a:r>
            <a:r>
              <a:rPr lang="en-IN" sz="1400" dirty="0"/>
              <a:t> and </a:t>
            </a:r>
            <a:r>
              <a:rPr lang="en-IN" sz="1400" dirty="0" err="1"/>
              <a:t>archea</a:t>
            </a:r>
            <a:endParaRPr lang="en-IN" sz="1400" dirty="0"/>
          </a:p>
          <a:p>
            <a:r>
              <a:rPr lang="en-IN" sz="1400" b="1" dirty="0"/>
              <a:t>No nucleus </a:t>
            </a:r>
            <a:r>
              <a:rPr lang="en-IN" sz="1400" dirty="0"/>
              <a:t>or other membrane bound organelles</a:t>
            </a:r>
          </a:p>
          <a:p>
            <a:endParaRPr lang="en-IN" dirty="0"/>
          </a:p>
          <a:p>
            <a:r>
              <a:rPr lang="en-IN" sz="1600" b="1" dirty="0"/>
              <a:t>EUKARYOTIC CELL- </a:t>
            </a:r>
            <a:r>
              <a:rPr lang="en-IN" sz="1400" dirty="0"/>
              <a:t>examples: </a:t>
            </a:r>
            <a:r>
              <a:rPr lang="en-IN" sz="1400" dirty="0" err="1"/>
              <a:t>Animal,Plant</a:t>
            </a:r>
            <a:r>
              <a:rPr lang="en-IN" sz="1400" dirty="0"/>
              <a:t> ,</a:t>
            </a:r>
            <a:r>
              <a:rPr lang="en-IN" sz="1400" dirty="0" err="1"/>
              <a:t>fungi,protist</a:t>
            </a:r>
            <a:r>
              <a:rPr lang="en-IN" sz="1400" dirty="0"/>
              <a:t>.</a:t>
            </a:r>
          </a:p>
          <a:p>
            <a:r>
              <a:rPr lang="en-IN" sz="1400" dirty="0"/>
              <a:t>Contain </a:t>
            </a:r>
            <a:r>
              <a:rPr lang="en-IN" sz="1400" b="1" dirty="0"/>
              <a:t>membrane bound organelles </a:t>
            </a:r>
            <a:r>
              <a:rPr lang="en-IN" sz="1400" dirty="0"/>
              <a:t>that compartmentalize the cytoplasm and perform specific functions.</a:t>
            </a:r>
          </a:p>
          <a:p>
            <a:r>
              <a:rPr lang="en-IN" sz="1400" dirty="0"/>
              <a:t>Contain double bound membrane bound </a:t>
            </a:r>
            <a:r>
              <a:rPr lang="en-IN" sz="1400" b="1" dirty="0"/>
              <a:t>nucleus </a:t>
            </a:r>
            <a:r>
              <a:rPr lang="en-IN" sz="1400" dirty="0"/>
              <a:t>with DNA and Chromosomes.</a:t>
            </a:r>
          </a:p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257F1B-2B27-45E8-86D0-BECEE0F70B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925" y="2019513"/>
            <a:ext cx="5453116" cy="42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3CA06-AABE-42FA-8582-66345C07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Flagella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7FD89-EC3F-4B23-A12E-C4934135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52587"/>
            <a:ext cx="9144000" cy="45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79A87-7183-4D73-968F-2FD57294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35" y="1312577"/>
            <a:ext cx="6362700" cy="50958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917D414-246E-4945-BAB5-FF2E4B1D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Flagella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C7FAC4-D744-47B9-9455-925F07BAA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9EB180-C417-4C0B-8E97-3A1DC63CD0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dirty="0" err="1"/>
              <a:t>Monotrichous</a:t>
            </a:r>
            <a:endParaRPr lang="en-IN" dirty="0"/>
          </a:p>
          <a:p>
            <a:r>
              <a:rPr lang="en-IN" dirty="0" err="1"/>
              <a:t>Amphitrichous</a:t>
            </a:r>
            <a:endParaRPr lang="en-IN" dirty="0"/>
          </a:p>
          <a:p>
            <a:r>
              <a:rPr lang="en-IN" dirty="0" err="1"/>
              <a:t>Lophotrichous</a:t>
            </a:r>
            <a:endParaRPr lang="en-IN" dirty="0"/>
          </a:p>
          <a:p>
            <a:r>
              <a:rPr lang="en-IN" dirty="0"/>
              <a:t>Peritrichous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1BF538-CB22-4BC4-A768-106EE05E5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366D8F-EDEC-4031-B68E-55B1909DB8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461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C903-4E7E-490A-B153-809B1770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77900"/>
            <a:ext cx="10515600" cy="4902200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STRUCTURE OF CELL WALL</a:t>
            </a: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Distinguishing Gram Positive bacteria from gram Negative Bacteria</a:t>
            </a: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Gram Positive Bacterial Cell Wall</a:t>
            </a: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  <a:t>Gram Negative Bacterial Cell Wall</a:t>
            </a:r>
            <a:br>
              <a:rPr lang="en-IN" sz="3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omic Sans MS" panose="030F0702030302020204" pitchFamily="66" charset="0"/>
              </a:rPr>
            </a:br>
            <a:br>
              <a:rPr lang="en-IN" dirty="0">
                <a:latin typeface="Comic Sans MS" panose="030F0702030302020204" pitchFamily="66" charset="0"/>
              </a:rPr>
            </a:br>
            <a:endParaRPr lang="en-IN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4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42FE-CAA7-4F68-8CCF-0E01F640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177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Classification criteria based on Cell Wall Include: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Gram Positive </a:t>
            </a: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bactetia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Gram Negative bacteria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 err="1">
                <a:latin typeface="Cambria" panose="02040503050406030204" pitchFamily="18" charset="0"/>
                <a:ea typeface="Cambria" panose="02040503050406030204" pitchFamily="18" charset="0"/>
              </a:rPr>
              <a:t>Bacteria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 Without Cell walls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Bacteria with Chemically unique cell wall</a:t>
            </a: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8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BFE96-BFFB-4759-94F0-FCE2A8E5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87" y="2247900"/>
            <a:ext cx="5438775" cy="4095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9772EA-0CEB-47B6-8F41-9F4C45F3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Both Prokaryotic and Eukaryotic Cell Features</a:t>
            </a:r>
          </a:p>
        </p:txBody>
      </p:sp>
    </p:spTree>
    <p:extLst>
      <p:ext uri="{BB962C8B-B14F-4D97-AF65-F5344CB8AC3E}">
        <p14:creationId xmlns:p14="http://schemas.microsoft.com/office/powerpoint/2010/main" val="38069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E153FB-0F18-489C-BF4B-6F197C10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195387"/>
            <a:ext cx="9725025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711B-8276-4BD0-BB9B-B1B5E3EA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Peptidoglycan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A66BB-38D8-42FA-AF37-2FD883B09C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/>
              <a:t>Peptidoglycan is the Primary Component</a:t>
            </a:r>
          </a:p>
          <a:p>
            <a:r>
              <a:rPr lang="en-IN" dirty="0"/>
              <a:t>Peptidoglycan is unique macromolecule composed of repeating framework of long glycan-chain cross linked by short peptide fragments.</a:t>
            </a:r>
          </a:p>
          <a:p>
            <a:r>
              <a:rPr lang="en-IN" dirty="0"/>
              <a:t>If external to the </a:t>
            </a:r>
            <a:r>
              <a:rPr lang="en-IN" dirty="0" err="1"/>
              <a:t>cell,will</a:t>
            </a:r>
            <a:r>
              <a:rPr lang="en-IN" dirty="0"/>
              <a:t> cause gram staining.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A4EAFA-AF46-48B8-AFBC-D43AE6768F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0472" y="1353013"/>
            <a:ext cx="48433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46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Comic Sans MS</vt:lpstr>
      <vt:lpstr>Office Theme</vt:lpstr>
      <vt:lpstr>PowerPoint Presentation</vt:lpstr>
      <vt:lpstr>CHARACTERISTICS OF LIFE</vt:lpstr>
      <vt:lpstr>Flagella</vt:lpstr>
      <vt:lpstr>Flagella</vt:lpstr>
      <vt:lpstr>STRUCTURE OF CELL WALL  Distinguishing Gram Positive bacteria from gram Negative Bacteria  Gram Positive Bacterial Cell Wall  Gram Negative Bacterial Cell Wall   </vt:lpstr>
      <vt:lpstr>Classification criteria based on Cell Wall Include:  Gram Positive bactetia Gram Negative bacteria Bacteria Without Cell walls Bacteria with Chemically unique cell wall   </vt:lpstr>
      <vt:lpstr>Both Prokaryotic and Eukaryotic Cell Features</vt:lpstr>
      <vt:lpstr>PowerPoint Presentation</vt:lpstr>
      <vt:lpstr>Peptidoglycan</vt:lpstr>
      <vt:lpstr>PowerPoint Presentation</vt:lpstr>
      <vt:lpstr>Gram Negative Cell Wall</vt:lpstr>
      <vt:lpstr>PowerPoint Presentation</vt:lpstr>
      <vt:lpstr>Gram Positive and Gram Negative Cell Wall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pooja chavan</dc:creator>
  <cp:lastModifiedBy>pooja chavan</cp:lastModifiedBy>
  <cp:revision>22</cp:revision>
  <dcterms:created xsi:type="dcterms:W3CDTF">2019-11-19T10:07:50Z</dcterms:created>
  <dcterms:modified xsi:type="dcterms:W3CDTF">2020-08-14T10:51:35Z</dcterms:modified>
</cp:coreProperties>
</file>