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588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DF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588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80" y="3902710"/>
                </a:lnTo>
                <a:lnTo>
                  <a:pt x="6858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DF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0447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04470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7305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73050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4162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4162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10209" y="0"/>
            <a:ext cx="69850" cy="2325370"/>
          </a:xfrm>
          <a:custGeom>
            <a:avLst/>
            <a:gdLst/>
            <a:ahLst/>
            <a:cxnLst/>
            <a:rect l="l" t="t" r="r" b="b"/>
            <a:pathLst>
              <a:path w="69850" h="2325370">
                <a:moveTo>
                  <a:pt x="0" y="2325370"/>
                </a:moveTo>
                <a:lnTo>
                  <a:pt x="69850" y="2325370"/>
                </a:lnTo>
                <a:lnTo>
                  <a:pt x="6985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9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10209" y="2956560"/>
            <a:ext cx="69850" cy="3902710"/>
          </a:xfrm>
          <a:custGeom>
            <a:avLst/>
            <a:gdLst/>
            <a:ahLst/>
            <a:cxnLst/>
            <a:rect l="l" t="t" r="r" b="b"/>
            <a:pathLst>
              <a:path w="69850" h="3902709">
                <a:moveTo>
                  <a:pt x="0" y="3902710"/>
                </a:moveTo>
                <a:lnTo>
                  <a:pt x="69850" y="3902710"/>
                </a:lnTo>
                <a:lnTo>
                  <a:pt x="6985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9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8005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8005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80" y="3902710"/>
                </a:lnTo>
                <a:lnTo>
                  <a:pt x="6858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82930" y="0"/>
            <a:ext cx="0" cy="6860540"/>
          </a:xfrm>
          <a:custGeom>
            <a:avLst/>
            <a:gdLst/>
            <a:ahLst/>
            <a:cxnLst/>
            <a:rect l="l" t="t" r="r" b="b"/>
            <a:pathLst>
              <a:path h="6860540">
                <a:moveTo>
                  <a:pt x="0" y="0"/>
                </a:moveTo>
                <a:lnTo>
                  <a:pt x="0" y="6860540"/>
                </a:lnTo>
              </a:path>
            </a:pathLst>
          </a:custGeom>
          <a:ln w="68579">
            <a:solidFill>
              <a:srgbClr val="F7F7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1721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79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61721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8580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79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5F5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6858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5F5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5438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79" y="2948940"/>
                </a:lnTo>
                <a:lnTo>
                  <a:pt x="68579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5438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22960" y="0"/>
            <a:ext cx="69850" cy="2948940"/>
          </a:xfrm>
          <a:custGeom>
            <a:avLst/>
            <a:gdLst/>
            <a:ahLst/>
            <a:cxnLst/>
            <a:rect l="l" t="t" r="r" b="b"/>
            <a:pathLst>
              <a:path w="69850" h="2948940">
                <a:moveTo>
                  <a:pt x="0" y="2948940"/>
                </a:moveTo>
                <a:lnTo>
                  <a:pt x="69850" y="2948940"/>
                </a:lnTo>
                <a:lnTo>
                  <a:pt x="6985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3F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2296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3F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9281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9281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6138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79" y="2948940"/>
                </a:lnTo>
                <a:lnTo>
                  <a:pt x="68579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613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02996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02996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132839" y="0"/>
            <a:ext cx="0" cy="6860540"/>
          </a:xfrm>
          <a:custGeom>
            <a:avLst/>
            <a:gdLst/>
            <a:ahLst/>
            <a:cxnLst/>
            <a:rect l="l" t="t" r="r" b="b"/>
            <a:pathLst>
              <a:path h="6860540">
                <a:moveTo>
                  <a:pt x="0" y="0"/>
                </a:moveTo>
                <a:lnTo>
                  <a:pt x="0" y="6860540"/>
                </a:lnTo>
              </a:path>
            </a:pathLst>
          </a:custGeom>
          <a:ln w="68580">
            <a:solidFill>
              <a:srgbClr val="EFEF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6713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16713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235710" y="0"/>
            <a:ext cx="69850" cy="2325370"/>
          </a:xfrm>
          <a:custGeom>
            <a:avLst/>
            <a:gdLst/>
            <a:ahLst/>
            <a:cxnLst/>
            <a:rect l="l" t="t" r="r" b="b"/>
            <a:pathLst>
              <a:path w="69850" h="2325370">
                <a:moveTo>
                  <a:pt x="0" y="2325370"/>
                </a:moveTo>
                <a:lnTo>
                  <a:pt x="69850" y="2325370"/>
                </a:lnTo>
                <a:lnTo>
                  <a:pt x="6985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2357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30556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3055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37413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3741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44271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44271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51130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5113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57988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57988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64846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6484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717039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717039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78688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5E5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7868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5E5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85547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4E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185547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4E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92405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3E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92405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3E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99262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2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99262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2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2061210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1E1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20612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1E1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213106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0E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21310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0E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219963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FD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21996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FD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226822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E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226822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E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233680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DD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23368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DD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2405379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CD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240537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CD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247396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BD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24739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BD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2542539" y="0"/>
            <a:ext cx="69850" cy="1068070"/>
          </a:xfrm>
          <a:custGeom>
            <a:avLst/>
            <a:gdLst/>
            <a:ahLst/>
            <a:cxnLst/>
            <a:rect l="l" t="t" r="r" b="b"/>
            <a:pathLst>
              <a:path w="69850" h="1068070">
                <a:moveTo>
                  <a:pt x="0" y="1068070"/>
                </a:moveTo>
                <a:lnTo>
                  <a:pt x="69850" y="1068070"/>
                </a:lnTo>
                <a:lnTo>
                  <a:pt x="69850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ADA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2542539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ADA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612389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80" y="1068070"/>
                </a:lnTo>
                <a:lnTo>
                  <a:pt x="68580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9D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26123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9D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268097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268097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74955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74955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81812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281812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2886710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5D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28867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5D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295656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4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29565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4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302513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3D3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30251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3D3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309372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09372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316230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31623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323087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79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323087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329945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79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CFC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329945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CFC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3368040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336804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3437890" y="0"/>
            <a:ext cx="67310" cy="1690370"/>
          </a:xfrm>
          <a:custGeom>
            <a:avLst/>
            <a:gdLst/>
            <a:ahLst/>
            <a:cxnLst/>
            <a:rect l="l" t="t" r="r" b="b"/>
            <a:pathLst>
              <a:path w="67310" h="1690370">
                <a:moveTo>
                  <a:pt x="0" y="1690370"/>
                </a:moveTo>
                <a:lnTo>
                  <a:pt x="67309" y="1690370"/>
                </a:lnTo>
                <a:lnTo>
                  <a:pt x="67309" y="0"/>
                </a:lnTo>
                <a:lnTo>
                  <a:pt x="0" y="0"/>
                </a:lnTo>
                <a:lnTo>
                  <a:pt x="0" y="1690370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3437890" y="4224020"/>
            <a:ext cx="67310" cy="2633980"/>
          </a:xfrm>
          <a:custGeom>
            <a:avLst/>
            <a:gdLst/>
            <a:ahLst/>
            <a:cxnLst/>
            <a:rect l="l" t="t" r="r" b="b"/>
            <a:pathLst>
              <a:path w="67310" h="2633979">
                <a:moveTo>
                  <a:pt x="0" y="2633979"/>
                </a:moveTo>
                <a:lnTo>
                  <a:pt x="67309" y="2633979"/>
                </a:lnTo>
                <a:lnTo>
                  <a:pt x="67309" y="0"/>
                </a:lnTo>
                <a:lnTo>
                  <a:pt x="0" y="0"/>
                </a:lnTo>
                <a:lnTo>
                  <a:pt x="0" y="2633979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1715770" y="1690370"/>
            <a:ext cx="7428230" cy="2533650"/>
          </a:xfrm>
          <a:custGeom>
            <a:avLst/>
            <a:gdLst/>
            <a:ahLst/>
            <a:cxnLst/>
            <a:rect l="l" t="t" r="r" b="b"/>
            <a:pathLst>
              <a:path w="7428230" h="2533650">
                <a:moveTo>
                  <a:pt x="7428230" y="0"/>
                </a:moveTo>
                <a:lnTo>
                  <a:pt x="0" y="0"/>
                </a:lnTo>
                <a:lnTo>
                  <a:pt x="0" y="2533649"/>
                </a:lnTo>
                <a:lnTo>
                  <a:pt x="7428230" y="2533649"/>
                </a:lnTo>
                <a:lnTo>
                  <a:pt x="742823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572769" y="3592829"/>
            <a:ext cx="568960" cy="631190"/>
          </a:xfrm>
          <a:custGeom>
            <a:avLst/>
            <a:gdLst/>
            <a:ahLst/>
            <a:cxnLst/>
            <a:rect l="l" t="t" r="r" b="b"/>
            <a:pathLst>
              <a:path w="568960" h="631189">
                <a:moveTo>
                  <a:pt x="0" y="631190"/>
                </a:moveTo>
                <a:lnTo>
                  <a:pt x="568960" y="631190"/>
                </a:lnTo>
                <a:lnTo>
                  <a:pt x="568960" y="0"/>
                </a:lnTo>
                <a:lnTo>
                  <a:pt x="0" y="0"/>
                </a:lnTo>
                <a:lnTo>
                  <a:pt x="0" y="63119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715770" y="1690370"/>
            <a:ext cx="565150" cy="633730"/>
          </a:xfrm>
          <a:custGeom>
            <a:avLst/>
            <a:gdLst/>
            <a:ahLst/>
            <a:cxnLst/>
            <a:rect l="l" t="t" r="r" b="b"/>
            <a:pathLst>
              <a:path w="565150" h="633730">
                <a:moveTo>
                  <a:pt x="0" y="633729"/>
                </a:moveTo>
                <a:lnTo>
                  <a:pt x="565150" y="633729"/>
                </a:lnTo>
                <a:lnTo>
                  <a:pt x="565150" y="0"/>
                </a:lnTo>
                <a:lnTo>
                  <a:pt x="0" y="0"/>
                </a:lnTo>
                <a:lnTo>
                  <a:pt x="0" y="63372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2280920" y="1066800"/>
            <a:ext cx="585470" cy="623570"/>
          </a:xfrm>
          <a:custGeom>
            <a:avLst/>
            <a:gdLst/>
            <a:ahLst/>
            <a:cxnLst/>
            <a:rect l="l" t="t" r="r" b="b"/>
            <a:pathLst>
              <a:path w="585469" h="623569">
                <a:moveTo>
                  <a:pt x="0" y="623570"/>
                </a:moveTo>
                <a:lnTo>
                  <a:pt x="585469" y="623570"/>
                </a:lnTo>
                <a:lnTo>
                  <a:pt x="585469" y="0"/>
                </a:lnTo>
                <a:lnTo>
                  <a:pt x="0" y="0"/>
                </a:lnTo>
                <a:lnTo>
                  <a:pt x="0" y="62357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1141730" y="3592829"/>
            <a:ext cx="584200" cy="631190"/>
          </a:xfrm>
          <a:custGeom>
            <a:avLst/>
            <a:gdLst/>
            <a:ahLst/>
            <a:cxnLst/>
            <a:rect l="l" t="t" r="r" b="b"/>
            <a:pathLst>
              <a:path w="584200" h="631189">
                <a:moveTo>
                  <a:pt x="0" y="631190"/>
                </a:moveTo>
                <a:lnTo>
                  <a:pt x="584200" y="631190"/>
                </a:lnTo>
                <a:lnTo>
                  <a:pt x="584200" y="0"/>
                </a:lnTo>
                <a:lnTo>
                  <a:pt x="0" y="0"/>
                </a:lnTo>
                <a:lnTo>
                  <a:pt x="0" y="63119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2280920" y="1690370"/>
            <a:ext cx="585470" cy="642620"/>
          </a:xfrm>
          <a:custGeom>
            <a:avLst/>
            <a:gdLst/>
            <a:ahLst/>
            <a:cxnLst/>
            <a:rect l="l" t="t" r="r" b="b"/>
            <a:pathLst>
              <a:path w="585469" h="642619">
                <a:moveTo>
                  <a:pt x="585469" y="0"/>
                </a:moveTo>
                <a:lnTo>
                  <a:pt x="0" y="0"/>
                </a:lnTo>
                <a:lnTo>
                  <a:pt x="0" y="642619"/>
                </a:lnTo>
                <a:lnTo>
                  <a:pt x="585469" y="642619"/>
                </a:lnTo>
                <a:lnTo>
                  <a:pt x="58546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1141730" y="2324100"/>
            <a:ext cx="574040" cy="623570"/>
          </a:xfrm>
          <a:custGeom>
            <a:avLst/>
            <a:gdLst/>
            <a:ahLst/>
            <a:cxnLst/>
            <a:rect l="l" t="t" r="r" b="b"/>
            <a:pathLst>
              <a:path w="574039" h="623569">
                <a:moveTo>
                  <a:pt x="0" y="623570"/>
                </a:moveTo>
                <a:lnTo>
                  <a:pt x="574039" y="623570"/>
                </a:lnTo>
                <a:lnTo>
                  <a:pt x="574039" y="0"/>
                </a:lnTo>
                <a:lnTo>
                  <a:pt x="0" y="0"/>
                </a:lnTo>
                <a:lnTo>
                  <a:pt x="0" y="62357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0" y="2324100"/>
            <a:ext cx="582930" cy="632460"/>
          </a:xfrm>
          <a:custGeom>
            <a:avLst/>
            <a:gdLst/>
            <a:ahLst/>
            <a:cxnLst/>
            <a:rect l="l" t="t" r="r" b="b"/>
            <a:pathLst>
              <a:path w="582930" h="632460">
                <a:moveTo>
                  <a:pt x="582930" y="0"/>
                </a:moveTo>
                <a:lnTo>
                  <a:pt x="0" y="0"/>
                </a:lnTo>
                <a:lnTo>
                  <a:pt x="0" y="632460"/>
                </a:lnTo>
                <a:lnTo>
                  <a:pt x="582930" y="632460"/>
                </a:lnTo>
                <a:lnTo>
                  <a:pt x="58293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1715770" y="2324100"/>
            <a:ext cx="575310" cy="632460"/>
          </a:xfrm>
          <a:custGeom>
            <a:avLst/>
            <a:gdLst/>
            <a:ahLst/>
            <a:cxnLst/>
            <a:rect l="l" t="t" r="r" b="b"/>
            <a:pathLst>
              <a:path w="575310" h="632460">
                <a:moveTo>
                  <a:pt x="575310" y="0"/>
                </a:moveTo>
                <a:lnTo>
                  <a:pt x="0" y="0"/>
                </a:lnTo>
                <a:lnTo>
                  <a:pt x="0" y="632460"/>
                </a:lnTo>
                <a:lnTo>
                  <a:pt x="575310" y="632460"/>
                </a:lnTo>
                <a:lnTo>
                  <a:pt x="57531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572769" y="2947670"/>
            <a:ext cx="568960" cy="645160"/>
          </a:xfrm>
          <a:custGeom>
            <a:avLst/>
            <a:gdLst/>
            <a:ahLst/>
            <a:cxnLst/>
            <a:rect l="l" t="t" r="r" b="b"/>
            <a:pathLst>
              <a:path w="568960" h="645160">
                <a:moveTo>
                  <a:pt x="0" y="645159"/>
                </a:moveTo>
                <a:lnTo>
                  <a:pt x="568960" y="645159"/>
                </a:lnTo>
                <a:lnTo>
                  <a:pt x="568960" y="0"/>
                </a:lnTo>
                <a:lnTo>
                  <a:pt x="0" y="0"/>
                </a:lnTo>
                <a:lnTo>
                  <a:pt x="0" y="64515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1141730" y="2947670"/>
            <a:ext cx="584200" cy="645160"/>
          </a:xfrm>
          <a:custGeom>
            <a:avLst/>
            <a:gdLst/>
            <a:ahLst/>
            <a:cxnLst/>
            <a:rect l="l" t="t" r="r" b="b"/>
            <a:pathLst>
              <a:path w="584200" h="645160">
                <a:moveTo>
                  <a:pt x="584200" y="0"/>
                </a:moveTo>
                <a:lnTo>
                  <a:pt x="0" y="0"/>
                </a:lnTo>
                <a:lnTo>
                  <a:pt x="0" y="645159"/>
                </a:lnTo>
                <a:lnTo>
                  <a:pt x="584200" y="645159"/>
                </a:lnTo>
                <a:lnTo>
                  <a:pt x="58420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1044" y="2159000"/>
            <a:ext cx="7661910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52424" y="4892040"/>
            <a:ext cx="8439150" cy="112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16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DFD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145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90">
            <a:solidFill>
              <a:srgbClr val="FCF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412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BFB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175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FAFA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734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89">
            <a:solidFill>
              <a:srgbClr val="F8F8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71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7F7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333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6F6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096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F5F5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731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F3F3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493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2F2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255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F1F1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890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F0F0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651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EEEE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0413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DED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1048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CEC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1811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BEB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2572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9E9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3207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8E8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3970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7E7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3970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7E7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732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6E6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4732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6E6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5367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4E4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5367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4E4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6128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3E3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6128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3E3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6891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2E2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6891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2E2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526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1E1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7526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1E1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287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FD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8287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FD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9050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E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9050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E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9685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DDD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9685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DDD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0447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DCDC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20447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DCDC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21209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A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21209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A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21844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9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1844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9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22605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8D8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22605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8D8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23367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D7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23367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D7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24002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D5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24002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D5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24765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4D4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24765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4D4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5527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D3D3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25527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D3D3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26162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D2D2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26162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D2D2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26924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D0D0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26924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D0D0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27685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CFCF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283209" y="0"/>
            <a:ext cx="0" cy="275590"/>
          </a:xfrm>
          <a:custGeom>
            <a:avLst/>
            <a:gdLst/>
            <a:ahLst/>
            <a:cxnLst/>
            <a:rect l="l" t="t" r="r" b="b"/>
            <a:pathLst>
              <a:path h="275590">
                <a:moveTo>
                  <a:pt x="0" y="0"/>
                </a:moveTo>
                <a:lnTo>
                  <a:pt x="0" y="275590"/>
                </a:lnTo>
              </a:path>
            </a:pathLst>
          </a:custGeom>
          <a:ln w="7620">
            <a:solidFill>
              <a:srgbClr val="CECE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480059" y="13398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38100">
            <a:solidFill>
              <a:srgbClr val="FDFD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533400" y="133350"/>
            <a:ext cx="0" cy="276860"/>
          </a:xfrm>
          <a:custGeom>
            <a:avLst/>
            <a:gdLst/>
            <a:ahLst/>
            <a:cxnLst/>
            <a:rect l="l" t="t" r="r" b="b"/>
            <a:pathLst>
              <a:path h="276859">
                <a:moveTo>
                  <a:pt x="0" y="0"/>
                </a:moveTo>
                <a:lnTo>
                  <a:pt x="0" y="276860"/>
                </a:lnTo>
              </a:path>
            </a:pathLst>
          </a:custGeom>
          <a:ln w="38100">
            <a:solidFill>
              <a:srgbClr val="FCF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548640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582930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617219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F9F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6515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6858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7F7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200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543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5F5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7886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8229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3F3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8572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8915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1F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9258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9601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FEF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9944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287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DED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0629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10972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B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1315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1658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9E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01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12344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7E7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2687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3030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5E5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3373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4E4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3703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3E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4046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2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14389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4744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0E0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50748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FD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5417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ED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15760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D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61036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CD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16446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BD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6789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ADA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17132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9D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7475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8D8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17818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7D7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8161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6D6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8503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5D5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8846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4D4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19189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3D3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9532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2D2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19875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1D1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20218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0D0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20561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FC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20904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E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21247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DCD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21590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21932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CC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22275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ACA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22606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9C9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22961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8C8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23304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7C7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23647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6C6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239776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5C5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24320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4C4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24663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3C3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25006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2C2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25349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1C1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25692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0C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26035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FB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263778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EBE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26720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DB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27063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CB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27406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BB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27749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ABA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28092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9B9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28435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8B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28778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7B7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29121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6B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29464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5B5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29806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4B4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30149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3B3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30492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2B2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30835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1B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31178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0B0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31521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FAF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31864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EAE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32207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DA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32550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CAC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32880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BA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33235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AAA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33578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9A9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33921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8A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34251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7A7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34594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6A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34937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5A5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35280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4A4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35623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3A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35966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2A2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36309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1A1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36652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0A0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36995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F9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37338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E9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37680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D9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38023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C9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38366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B9B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38709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A9A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39052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39395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39738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79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40081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696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40424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5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40767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49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41109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393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41452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2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41795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191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42138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090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42481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F8F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42824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E8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43154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D8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43497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C8C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43853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B8B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44196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A8A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44526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98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44869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888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45212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7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45554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686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45897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585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46240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484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46583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383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46926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282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47269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181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47612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080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47955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F7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48298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E7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48641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D7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48983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C7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49326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B7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49669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A7A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50012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97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50355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878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50685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77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51028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676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51371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575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51714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47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52057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373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52400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272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52743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171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53086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070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53428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F6F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53771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E6E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54114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D6D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54457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C6C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54800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B6B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55143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A6A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55486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969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55829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868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56172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767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56515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6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56857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666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57200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464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57543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3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57886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262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58229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16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58572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06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58915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F5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59258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E5E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59588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D5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59944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C5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0286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B5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60629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A5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60960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959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61302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85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61645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757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61988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656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62331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555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62674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45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63017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353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63360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252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63703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151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64046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050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64389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F4F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64731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E4E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5074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D4D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65417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C4C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65760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B4B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66103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A4A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66446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949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66789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84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67132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74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67475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646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67818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54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68160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444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8503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34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68846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242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9189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141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69532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040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9862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F3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70205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E3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70561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D3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70904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C3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71234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B3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71577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A3A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71920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939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72263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838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72605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73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72948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63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73291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53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73634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434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73977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333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74320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333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74663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1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75006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030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75349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F2F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75692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E2E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76034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D2D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76377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C2C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76720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B2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77063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A2A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77406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929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77749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828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78092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72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78435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626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78778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525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79121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424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79463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323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79806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222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80137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121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80479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020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80822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F1F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81178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E1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81508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D1D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81851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C1C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82194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B1B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82537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A1A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82880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91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83223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81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83566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717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83908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616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84251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51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84594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41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84937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313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85280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212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85623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111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85966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01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86309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F0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86652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E0E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86995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D0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87337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C0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87680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B0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88023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A0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88366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909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88709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808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89052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707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89395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606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89738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505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90081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404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90411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303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90754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20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9109709" y="135889"/>
            <a:ext cx="31750" cy="274320"/>
          </a:xfrm>
          <a:custGeom>
            <a:avLst/>
            <a:gdLst/>
            <a:ahLst/>
            <a:cxnLst/>
            <a:rect l="l" t="t" r="r" b="b"/>
            <a:pathLst>
              <a:path w="31750" h="274320">
                <a:moveTo>
                  <a:pt x="0" y="274319"/>
                </a:moveTo>
                <a:lnTo>
                  <a:pt x="31750" y="274319"/>
                </a:lnTo>
                <a:lnTo>
                  <a:pt x="31750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solidFill>
            <a:srgbClr val="010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408940" y="134620"/>
            <a:ext cx="138430" cy="137160"/>
          </a:xfrm>
          <a:custGeom>
            <a:avLst/>
            <a:gdLst/>
            <a:ahLst/>
            <a:cxnLst/>
            <a:rect l="l" t="t" r="r" b="b"/>
            <a:pathLst>
              <a:path w="138429" h="137160">
                <a:moveTo>
                  <a:pt x="0" y="137159"/>
                </a:moveTo>
                <a:lnTo>
                  <a:pt x="138429" y="137159"/>
                </a:lnTo>
                <a:lnTo>
                  <a:pt x="13842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47369" y="0"/>
            <a:ext cx="139700" cy="134620"/>
          </a:xfrm>
          <a:custGeom>
            <a:avLst/>
            <a:gdLst/>
            <a:ahLst/>
            <a:cxnLst/>
            <a:rect l="l" t="t" r="r" b="b"/>
            <a:pathLst>
              <a:path w="139700" h="134620">
                <a:moveTo>
                  <a:pt x="0" y="134620"/>
                </a:moveTo>
                <a:lnTo>
                  <a:pt x="139700" y="134620"/>
                </a:lnTo>
                <a:lnTo>
                  <a:pt x="139700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547369" y="134620"/>
            <a:ext cx="139700" cy="140970"/>
          </a:xfrm>
          <a:custGeom>
            <a:avLst/>
            <a:gdLst/>
            <a:ahLst/>
            <a:cxnLst/>
            <a:rect l="l" t="t" r="r" b="b"/>
            <a:pathLst>
              <a:path w="139700" h="140970">
                <a:moveTo>
                  <a:pt x="139700" y="0"/>
                </a:moveTo>
                <a:lnTo>
                  <a:pt x="0" y="0"/>
                </a:lnTo>
                <a:lnTo>
                  <a:pt x="0" y="140970"/>
                </a:lnTo>
                <a:lnTo>
                  <a:pt x="139700" y="140970"/>
                </a:lnTo>
                <a:lnTo>
                  <a:pt x="13970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274320" y="274320"/>
            <a:ext cx="135890" cy="134620"/>
          </a:xfrm>
          <a:custGeom>
            <a:avLst/>
            <a:gdLst/>
            <a:ahLst/>
            <a:cxnLst/>
            <a:rect l="l" t="t" r="r" b="b"/>
            <a:pathLst>
              <a:path w="135890" h="134620">
                <a:moveTo>
                  <a:pt x="0" y="134619"/>
                </a:moveTo>
                <a:lnTo>
                  <a:pt x="135889" y="134619"/>
                </a:lnTo>
                <a:lnTo>
                  <a:pt x="135889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132079" y="135889"/>
            <a:ext cx="140970" cy="138430"/>
          </a:xfrm>
          <a:custGeom>
            <a:avLst/>
            <a:gdLst/>
            <a:ahLst/>
            <a:cxnLst/>
            <a:rect l="l" t="t" r="r" b="b"/>
            <a:pathLst>
              <a:path w="140970" h="138429">
                <a:moveTo>
                  <a:pt x="140970" y="0"/>
                </a:moveTo>
                <a:lnTo>
                  <a:pt x="0" y="0"/>
                </a:lnTo>
                <a:lnTo>
                  <a:pt x="0" y="138429"/>
                </a:lnTo>
                <a:lnTo>
                  <a:pt x="140970" y="138429"/>
                </a:lnTo>
                <a:lnTo>
                  <a:pt x="14097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408940" y="271779"/>
            <a:ext cx="138430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138429" y="0"/>
                </a:moveTo>
                <a:lnTo>
                  <a:pt x="0" y="0"/>
                </a:lnTo>
                <a:lnTo>
                  <a:pt x="0" y="138430"/>
                </a:lnTo>
                <a:lnTo>
                  <a:pt x="138429" y="138430"/>
                </a:lnTo>
                <a:lnTo>
                  <a:pt x="13842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274320" y="408940"/>
            <a:ext cx="135890" cy="137160"/>
          </a:xfrm>
          <a:custGeom>
            <a:avLst/>
            <a:gdLst/>
            <a:ahLst/>
            <a:cxnLst/>
            <a:rect l="l" t="t" r="r" b="b"/>
            <a:pathLst>
              <a:path w="135890" h="137159">
                <a:moveTo>
                  <a:pt x="135889" y="0"/>
                </a:moveTo>
                <a:lnTo>
                  <a:pt x="0" y="0"/>
                </a:lnTo>
                <a:lnTo>
                  <a:pt x="0" y="137160"/>
                </a:lnTo>
                <a:lnTo>
                  <a:pt x="135889" y="137160"/>
                </a:lnTo>
                <a:lnTo>
                  <a:pt x="13588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0539" y="2684779"/>
            <a:ext cx="3042920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2429" y="1914071"/>
            <a:ext cx="8359140" cy="1935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990600"/>
            <a:ext cx="9144000" cy="732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240246"/>
            <a:ext cx="9144000" cy="732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31954" y="4606640"/>
            <a:ext cx="888344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 NIRMAL RAJ EV</a:t>
            </a:r>
            <a:endParaRPr lang="en-IN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" y="154324"/>
            <a:ext cx="8839200" cy="1107996"/>
          </a:xfrm>
        </p:spPr>
        <p:txBody>
          <a:bodyPr/>
          <a:lstStyle/>
          <a:p>
            <a:pPr algn="ctr"/>
            <a:r>
              <a:rPr lang="en-IN" sz="3600" dirty="0" smtClean="0">
                <a:solidFill>
                  <a:srgbClr val="FF0000"/>
                </a:solidFill>
              </a:rPr>
              <a:t>Nursing management of child with Meningitis </a:t>
            </a:r>
            <a:endParaRPr lang="en-IN" sz="3600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965661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7423150" cy="39535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CSF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Clear and colorless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fluid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Produced in 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ventricles</a:t>
            </a:r>
            <a:endParaRPr sz="2800">
              <a:latin typeface="Arial"/>
              <a:cs typeface="Arial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Circulated around the brain and the </a:t>
            </a:r>
            <a:r>
              <a:rPr sz="2800" dirty="0">
                <a:latin typeface="Arial"/>
                <a:cs typeface="Arial"/>
              </a:rPr>
              <a:t>spinal  cord </a:t>
            </a:r>
            <a:r>
              <a:rPr sz="2800" spc="-5" dirty="0">
                <a:latin typeface="Arial"/>
                <a:cs typeface="Arial"/>
              </a:rPr>
              <a:t>through the </a:t>
            </a:r>
            <a:r>
              <a:rPr sz="2800" dirty="0">
                <a:latin typeface="Arial"/>
                <a:cs typeface="Arial"/>
              </a:rPr>
              <a:t>ventricular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  <a:p>
            <a:pPr marL="781050" marR="9017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composition is </a:t>
            </a:r>
            <a:r>
              <a:rPr sz="2800" dirty="0">
                <a:latin typeface="Arial"/>
                <a:cs typeface="Arial"/>
              </a:rPr>
              <a:t>similar to </a:t>
            </a:r>
            <a:r>
              <a:rPr sz="2800" spc="-5" dirty="0">
                <a:latin typeface="Arial"/>
                <a:cs typeface="Arial"/>
              </a:rPr>
              <a:t>other  extracellurla fluids, but the concentrations  of the various constituents </a:t>
            </a:r>
            <a:r>
              <a:rPr sz="2800" dirty="0">
                <a:latin typeface="Arial"/>
                <a:cs typeface="Arial"/>
              </a:rPr>
              <a:t>are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different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7385050" cy="37757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Blood-brain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barrier</a:t>
            </a:r>
            <a:endParaRPr sz="3200">
              <a:latin typeface="Arial"/>
              <a:cs typeface="Arial"/>
            </a:endParaRPr>
          </a:p>
          <a:p>
            <a:pPr marL="781050" marR="131445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Formed by endothelial </a:t>
            </a:r>
            <a:r>
              <a:rPr sz="2800" dirty="0">
                <a:latin typeface="Arial"/>
                <a:cs typeface="Arial"/>
              </a:rPr>
              <a:t>cells </a:t>
            </a:r>
            <a:r>
              <a:rPr sz="2800" spc="-5" dirty="0">
                <a:latin typeface="Arial"/>
                <a:cs typeface="Arial"/>
              </a:rPr>
              <a:t>of the brain’s  capillaries,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forms </a:t>
            </a:r>
            <a:r>
              <a:rPr sz="2800" spc="-5" dirty="0">
                <a:latin typeface="Arial"/>
                <a:cs typeface="Arial"/>
              </a:rPr>
              <a:t>continuous tight  junctions, </a:t>
            </a:r>
            <a:r>
              <a:rPr sz="2800" dirty="0">
                <a:latin typeface="Arial"/>
                <a:cs typeface="Arial"/>
              </a:rPr>
              <a:t>creating a </a:t>
            </a:r>
            <a:r>
              <a:rPr sz="2800" spc="-5" dirty="0">
                <a:latin typeface="Arial"/>
                <a:cs typeface="Arial"/>
              </a:rPr>
              <a:t>barrier </a:t>
            </a:r>
            <a:r>
              <a:rPr sz="2800" dirty="0">
                <a:latin typeface="Arial"/>
                <a:cs typeface="Arial"/>
              </a:rPr>
              <a:t>to  macromolecules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many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compounds.</a:t>
            </a:r>
            <a:endParaRPr sz="2800">
              <a:latin typeface="Arial"/>
              <a:cs typeface="Arial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Has protective function but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 altered  by </a:t>
            </a:r>
            <a:r>
              <a:rPr sz="2800" dirty="0">
                <a:latin typeface="Arial"/>
                <a:cs typeface="Arial"/>
              </a:rPr>
              <a:t>trauma, </a:t>
            </a:r>
            <a:r>
              <a:rPr sz="2800" spc="-5" dirty="0">
                <a:latin typeface="Arial"/>
                <a:cs typeface="Arial"/>
              </a:rPr>
              <a:t>cerebral edema, and cerebral  hypoxemia.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542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Meningitis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202805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99900"/>
              </a:lnSpc>
              <a:spcBef>
                <a:spcPts val="100"/>
              </a:spcBef>
            </a:pPr>
            <a:r>
              <a:rPr sz="3600" spc="869" baseline="1273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600" spc="869" baseline="1273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An </a:t>
            </a:r>
            <a:r>
              <a:rPr sz="3200" dirty="0">
                <a:latin typeface="Arial"/>
                <a:cs typeface="Arial"/>
              </a:rPr>
              <a:t>inflammation of </a:t>
            </a:r>
            <a:r>
              <a:rPr sz="3200" spc="-5" dirty="0">
                <a:latin typeface="Arial"/>
                <a:cs typeface="Arial"/>
              </a:rPr>
              <a:t>the pia </a:t>
            </a:r>
            <a:r>
              <a:rPr sz="3200" dirty="0">
                <a:latin typeface="Arial"/>
                <a:cs typeface="Arial"/>
              </a:rPr>
              <a:t>mater,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arachnoid, and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cerebrospinal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fluid  (CSF)-filled </a:t>
            </a:r>
            <a:r>
              <a:rPr sz="3200" dirty="0">
                <a:latin typeface="Arial"/>
                <a:cs typeface="Arial"/>
              </a:rPr>
              <a:t>subarachnoid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space.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8400" y="3581400"/>
            <a:ext cx="376959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3598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Classifications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50240" y="1837871"/>
            <a:ext cx="7738745" cy="373507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93700" algn="l"/>
              </a:tabLst>
            </a:pPr>
            <a:r>
              <a:rPr sz="3200" spc="-5" dirty="0">
                <a:latin typeface="Arial"/>
                <a:cs typeface="Arial"/>
              </a:rPr>
              <a:t>Septic:</a:t>
            </a:r>
            <a:endParaRPr sz="3200">
              <a:latin typeface="Arial"/>
              <a:cs typeface="Arial"/>
            </a:endParaRPr>
          </a:p>
          <a:p>
            <a:pPr marL="7937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93750" algn="l"/>
              </a:tabLst>
            </a:pPr>
            <a:r>
              <a:rPr sz="2800" spc="-5" dirty="0">
                <a:latin typeface="Arial"/>
                <a:cs typeface="Arial"/>
              </a:rPr>
              <a:t>Caused by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bacteria.</a:t>
            </a:r>
            <a:endParaRPr sz="2800">
              <a:latin typeface="Arial"/>
              <a:cs typeface="Arial"/>
            </a:endParaRPr>
          </a:p>
          <a:p>
            <a:pPr marL="793750" marR="3048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93750" algn="l"/>
              </a:tabLst>
            </a:pPr>
            <a:r>
              <a:rPr sz="2800" dirty="0">
                <a:latin typeface="Arial"/>
                <a:cs typeface="Arial"/>
              </a:rPr>
              <a:t>most common </a:t>
            </a:r>
            <a:r>
              <a:rPr sz="2800" spc="-5" dirty="0">
                <a:latin typeface="Arial"/>
                <a:cs typeface="Arial"/>
              </a:rPr>
              <a:t>pathogens are streptococcus  pneumonia and Neisseria meningitidis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9999CC"/>
              </a:buClr>
              <a:buFont typeface="Symbol"/>
              <a:buChar char=""/>
            </a:pPr>
            <a:endParaRPr sz="3100">
              <a:latin typeface="Times New Roman"/>
              <a:cs typeface="Times New Roman"/>
            </a:endParaRPr>
          </a:p>
          <a:p>
            <a:pPr marL="393700" marR="151765" indent="-342900">
              <a:lnSpc>
                <a:spcPts val="3829"/>
              </a:lnSpc>
              <a:spcBef>
                <a:spcPts val="20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93700" algn="l"/>
              </a:tabLst>
            </a:pPr>
            <a:r>
              <a:rPr sz="3200" spc="-5" dirty="0">
                <a:latin typeface="Arial"/>
                <a:cs typeface="Arial"/>
              </a:rPr>
              <a:t>Aseptic: </a:t>
            </a:r>
            <a:r>
              <a:rPr sz="3200" dirty="0">
                <a:latin typeface="Arial"/>
                <a:cs typeface="Arial"/>
              </a:rPr>
              <a:t>caused by </a:t>
            </a:r>
            <a:r>
              <a:rPr sz="3200" spc="-5" dirty="0">
                <a:latin typeface="Arial"/>
                <a:cs typeface="Arial"/>
              </a:rPr>
              <a:t>viral </a:t>
            </a:r>
            <a:r>
              <a:rPr sz="3200" dirty="0">
                <a:latin typeface="Arial"/>
                <a:cs typeface="Arial"/>
              </a:rPr>
              <a:t>or secondary </a:t>
            </a:r>
            <a:r>
              <a:rPr sz="3200" spc="-5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lymphoma, leukemia, </a:t>
            </a:r>
            <a:r>
              <a:rPr sz="3200" spc="-5" dirty="0">
                <a:latin typeface="Arial"/>
                <a:cs typeface="Arial"/>
              </a:rPr>
              <a:t>or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HIV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4124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Pathophysiology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8059420" cy="33096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10096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infections generally </a:t>
            </a:r>
            <a:r>
              <a:rPr sz="3200" dirty="0">
                <a:latin typeface="Arial"/>
                <a:cs typeface="Arial"/>
              </a:rPr>
              <a:t>originate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one of </a:t>
            </a:r>
            <a:r>
              <a:rPr sz="3200" spc="-10" dirty="0">
                <a:latin typeface="Arial"/>
                <a:cs typeface="Arial"/>
              </a:rPr>
              <a:t>two  </a:t>
            </a:r>
            <a:r>
              <a:rPr sz="3200" spc="-5" dirty="0">
                <a:latin typeface="Arial"/>
                <a:cs typeface="Arial"/>
              </a:rPr>
              <a:t>ways:</a:t>
            </a:r>
            <a:endParaRPr sz="3200">
              <a:latin typeface="Arial"/>
              <a:cs typeface="Arial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575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through the bloodstream as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consequence of  other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infections</a:t>
            </a:r>
            <a:endParaRPr sz="2800">
              <a:latin typeface="Arial"/>
              <a:cs typeface="Arial"/>
            </a:endParaRPr>
          </a:p>
          <a:p>
            <a:pPr marL="781050" marR="149225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or by direct spread, </a:t>
            </a:r>
            <a:r>
              <a:rPr sz="2800" dirty="0">
                <a:latin typeface="Arial"/>
                <a:cs typeface="Arial"/>
              </a:rPr>
              <a:t>such </a:t>
            </a: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might </a:t>
            </a:r>
            <a:r>
              <a:rPr sz="2800" spc="-5" dirty="0">
                <a:latin typeface="Arial"/>
                <a:cs typeface="Arial"/>
              </a:rPr>
              <a:t>occur after  </a:t>
            </a:r>
            <a:r>
              <a:rPr sz="2800" dirty="0">
                <a:latin typeface="Arial"/>
                <a:cs typeface="Arial"/>
              </a:rPr>
              <a:t>a traumatic </a:t>
            </a:r>
            <a:r>
              <a:rPr sz="2800" spc="-5" dirty="0">
                <a:latin typeface="Arial"/>
                <a:cs typeface="Arial"/>
              </a:rPr>
              <a:t>injury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facial bones or  secondary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invasive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procedure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4124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8252460" cy="3100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171450" indent="-342900" algn="just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Once the causative organism enters the blood  </a:t>
            </a:r>
            <a:r>
              <a:rPr sz="2800" dirty="0">
                <a:latin typeface="Arial"/>
                <a:cs typeface="Arial"/>
              </a:rPr>
              <a:t>stream, it crosses </a:t>
            </a:r>
            <a:r>
              <a:rPr sz="2800" spc="-5" dirty="0">
                <a:latin typeface="Arial"/>
                <a:cs typeface="Arial"/>
              </a:rPr>
              <a:t>the blood-brain barrier and  proliferates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CSF.</a:t>
            </a:r>
            <a:endParaRPr sz="2800" dirty="0">
              <a:latin typeface="Arial"/>
              <a:cs typeface="Arial"/>
            </a:endParaRPr>
          </a:p>
          <a:p>
            <a:pPr marL="381000" marR="30480" indent="-342900" algn="just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host </a:t>
            </a:r>
            <a:r>
              <a:rPr sz="2800" dirty="0">
                <a:latin typeface="Arial"/>
                <a:cs typeface="Arial"/>
              </a:rPr>
              <a:t>immune </a:t>
            </a:r>
            <a:r>
              <a:rPr sz="2800" spc="-5" dirty="0">
                <a:latin typeface="Arial"/>
                <a:cs typeface="Arial"/>
              </a:rPr>
              <a:t>response stimulates the  release of cell </a:t>
            </a:r>
            <a:r>
              <a:rPr sz="2800" spc="-10" dirty="0">
                <a:latin typeface="Arial"/>
                <a:cs typeface="Arial"/>
              </a:rPr>
              <a:t>wall </a:t>
            </a:r>
            <a:r>
              <a:rPr sz="2800" spc="-5" dirty="0">
                <a:latin typeface="Arial"/>
                <a:cs typeface="Arial"/>
              </a:rPr>
              <a:t>fragments and  lipopolysaccharides, facilitating </a:t>
            </a:r>
            <a:r>
              <a:rPr sz="2800" dirty="0">
                <a:latin typeface="Arial"/>
                <a:cs typeface="Arial"/>
              </a:rPr>
              <a:t>inflammation </a:t>
            </a:r>
            <a:r>
              <a:rPr sz="2800" spc="5" dirty="0">
                <a:latin typeface="Arial"/>
                <a:cs typeface="Arial"/>
              </a:rPr>
              <a:t>of  </a:t>
            </a:r>
            <a:r>
              <a:rPr sz="2800" spc="-5" dirty="0">
                <a:latin typeface="Arial"/>
                <a:cs typeface="Arial"/>
              </a:rPr>
              <a:t>the subarachnoid and pia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mater.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10540" y="2014220"/>
            <a:ext cx="8011795" cy="2673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67945" indent="-342900" algn="just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Because the cranial vault contains </a:t>
            </a:r>
            <a:r>
              <a:rPr sz="2800" dirty="0">
                <a:latin typeface="Arial"/>
                <a:cs typeface="Arial"/>
              </a:rPr>
              <a:t>little </a:t>
            </a:r>
            <a:r>
              <a:rPr sz="2800" spc="-5" dirty="0">
                <a:latin typeface="Arial"/>
                <a:cs typeface="Arial"/>
              </a:rPr>
              <a:t>room </a:t>
            </a:r>
            <a:r>
              <a:rPr sz="2800" dirty="0">
                <a:latin typeface="Arial"/>
                <a:cs typeface="Arial"/>
              </a:rPr>
              <a:t>for  </a:t>
            </a:r>
            <a:r>
              <a:rPr sz="2800" spc="-5" dirty="0">
                <a:latin typeface="Arial"/>
                <a:cs typeface="Arial"/>
              </a:rPr>
              <a:t>expansion, the </a:t>
            </a:r>
            <a:r>
              <a:rPr sz="2800" dirty="0">
                <a:latin typeface="Arial"/>
                <a:cs typeface="Arial"/>
              </a:rPr>
              <a:t>inflammation </a:t>
            </a:r>
            <a:r>
              <a:rPr sz="2800" spc="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cause  </a:t>
            </a:r>
            <a:r>
              <a:rPr sz="2800" spc="-5" dirty="0">
                <a:latin typeface="Arial"/>
                <a:cs typeface="Arial"/>
              </a:rPr>
              <a:t>increased intracranial pressure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(ICP).</a:t>
            </a:r>
            <a:endParaRPr sz="2800" dirty="0">
              <a:latin typeface="Arial"/>
              <a:cs typeface="Arial"/>
            </a:endParaRPr>
          </a:p>
          <a:p>
            <a:pPr marL="381000" marR="30480" indent="-342900" algn="just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CSF </a:t>
            </a:r>
            <a:r>
              <a:rPr sz="2800" spc="-5" dirty="0">
                <a:latin typeface="Arial"/>
                <a:cs typeface="Arial"/>
              </a:rPr>
              <a:t>circulates through the subarachnoid space,  </a:t>
            </a:r>
            <a:r>
              <a:rPr sz="2800" spc="-10" dirty="0">
                <a:latin typeface="Arial"/>
                <a:cs typeface="Arial"/>
              </a:rPr>
              <a:t>where </a:t>
            </a:r>
            <a:r>
              <a:rPr sz="2800" dirty="0">
                <a:latin typeface="Arial"/>
                <a:cs typeface="Arial"/>
              </a:rPr>
              <a:t>inflammatory </a:t>
            </a:r>
            <a:r>
              <a:rPr sz="2800" spc="-5" dirty="0">
                <a:latin typeface="Arial"/>
                <a:cs typeface="Arial"/>
              </a:rPr>
              <a:t>cellular </a:t>
            </a:r>
            <a:r>
              <a:rPr sz="2800" dirty="0">
                <a:latin typeface="Arial"/>
                <a:cs typeface="Arial"/>
              </a:rPr>
              <a:t>materials from </a:t>
            </a:r>
            <a:r>
              <a:rPr sz="2800" spc="-5" dirty="0">
                <a:latin typeface="Arial"/>
                <a:cs typeface="Arial"/>
              </a:rPr>
              <a:t>the  affected meningeal </a:t>
            </a:r>
            <a:r>
              <a:rPr sz="2800" dirty="0">
                <a:latin typeface="Arial"/>
                <a:cs typeface="Arial"/>
              </a:rPr>
              <a:t>tissue </a:t>
            </a:r>
            <a:r>
              <a:rPr sz="2800" spc="-5" dirty="0">
                <a:latin typeface="Arial"/>
                <a:cs typeface="Arial"/>
              </a:rPr>
              <a:t>enter and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accumulate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4124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693659" cy="3100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 algn="just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CSF </a:t>
            </a:r>
            <a:r>
              <a:rPr sz="2800" spc="-5" dirty="0">
                <a:latin typeface="Arial"/>
                <a:cs typeface="Arial"/>
              </a:rPr>
              <a:t>studies demonstrate decreased glucose,  increased protein levels, and increased WBCs  </a:t>
            </a:r>
            <a:r>
              <a:rPr sz="2800" dirty="0">
                <a:latin typeface="Arial"/>
                <a:cs typeface="Arial"/>
              </a:rPr>
              <a:t>count.</a:t>
            </a:r>
          </a:p>
          <a:p>
            <a:pPr marL="381000" marR="45720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prognosis pf bacterial meningitis depends  on the causative organism, the </a:t>
            </a:r>
            <a:r>
              <a:rPr sz="2800" dirty="0">
                <a:latin typeface="Arial"/>
                <a:cs typeface="Arial"/>
              </a:rPr>
              <a:t>severity </a:t>
            </a:r>
            <a:r>
              <a:rPr sz="2800" spc="-5" dirty="0">
                <a:latin typeface="Arial"/>
                <a:cs typeface="Arial"/>
              </a:rPr>
              <a:t>of the  infection and illness, and the </a:t>
            </a:r>
            <a:r>
              <a:rPr sz="2800" dirty="0">
                <a:latin typeface="Arial"/>
                <a:cs typeface="Arial"/>
              </a:rPr>
              <a:t>timeliness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treatment.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7275" y="2534920"/>
            <a:ext cx="4276725" cy="3332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10540" y="1914071"/>
            <a:ext cx="4672330" cy="435483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Initial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symptoms: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Headache</a:t>
            </a:r>
            <a:endParaRPr sz="2800">
              <a:latin typeface="Arial"/>
              <a:cs typeface="Arial"/>
            </a:endParaRPr>
          </a:p>
          <a:p>
            <a:pPr marL="1180465" marR="30480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10" dirty="0">
                <a:latin typeface="Arial"/>
                <a:cs typeface="Arial"/>
              </a:rPr>
              <a:t>either </a:t>
            </a:r>
            <a:r>
              <a:rPr sz="2400" spc="-5" dirty="0">
                <a:latin typeface="Arial"/>
                <a:cs typeface="Arial"/>
              </a:rPr>
              <a:t>steady or throbbing 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very severe as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5" dirty="0">
                <a:latin typeface="Arial"/>
                <a:cs typeface="Arial"/>
              </a:rPr>
              <a:t>result of meningeal  irritation.</a:t>
            </a:r>
            <a:endParaRPr sz="24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Fever</a:t>
            </a:r>
            <a:endParaRPr sz="2800">
              <a:latin typeface="Arial"/>
              <a:cs typeface="Arial"/>
            </a:endParaRPr>
          </a:p>
          <a:p>
            <a:pPr marL="1180465" marR="183515" lvl="2" indent="-228600">
              <a:lnSpc>
                <a:spcPct val="100000"/>
              </a:lnSpc>
              <a:spcBef>
                <a:spcPts val="59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tends </a:t>
            </a:r>
            <a:r>
              <a:rPr sz="2400" dirty="0">
                <a:latin typeface="Arial"/>
                <a:cs typeface="Arial"/>
              </a:rPr>
              <a:t>to remain </a:t>
            </a:r>
            <a:r>
              <a:rPr sz="2400" spc="-10" dirty="0">
                <a:latin typeface="Arial"/>
                <a:cs typeface="Arial"/>
              </a:rPr>
              <a:t>high  throughout </a:t>
            </a:r>
            <a:r>
              <a:rPr sz="2400" spc="-5" dirty="0">
                <a:latin typeface="Arial"/>
                <a:cs typeface="Arial"/>
              </a:rPr>
              <a:t>the course of  </a:t>
            </a:r>
            <a:r>
              <a:rPr sz="2400" spc="-10" dirty="0">
                <a:latin typeface="Arial"/>
                <a:cs typeface="Arial"/>
              </a:rPr>
              <a:t>illness.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5400" y="1739252"/>
            <a:ext cx="4038600" cy="43986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10540" y="1914071"/>
            <a:ext cx="5030470" cy="3916679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Meningeal </a:t>
            </a:r>
            <a:r>
              <a:rPr sz="3200" spc="-5" dirty="0">
                <a:latin typeface="Arial"/>
                <a:cs typeface="Arial"/>
              </a:rPr>
              <a:t>irritation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signs: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Nuchal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rigidity:</a:t>
            </a:r>
            <a:endParaRPr sz="2800">
              <a:latin typeface="Arial"/>
              <a:cs typeface="Arial"/>
            </a:endParaRPr>
          </a:p>
          <a:p>
            <a:pPr marL="1181100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Early sign</a:t>
            </a:r>
            <a:endParaRPr sz="2400">
              <a:latin typeface="Arial"/>
              <a:cs typeface="Arial"/>
            </a:endParaRPr>
          </a:p>
          <a:p>
            <a:pPr marL="1180465" marR="421640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Any </a:t>
            </a:r>
            <a:r>
              <a:rPr sz="2400" dirty="0">
                <a:latin typeface="Arial"/>
                <a:cs typeface="Arial"/>
              </a:rPr>
              <a:t>attempts </a:t>
            </a:r>
            <a:r>
              <a:rPr sz="2400" spc="-5" dirty="0">
                <a:latin typeface="Arial"/>
                <a:cs typeface="Arial"/>
              </a:rPr>
              <a:t>at flexion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 the </a:t>
            </a:r>
            <a:r>
              <a:rPr sz="2400" spc="-10" dirty="0">
                <a:latin typeface="Arial"/>
                <a:cs typeface="Arial"/>
              </a:rPr>
              <a:t>head </a:t>
            </a:r>
            <a:r>
              <a:rPr sz="2400" spc="-5" dirty="0">
                <a:latin typeface="Arial"/>
                <a:cs typeface="Arial"/>
              </a:rPr>
              <a:t>are difficult  because of spasm in the  </a:t>
            </a:r>
            <a:r>
              <a:rPr sz="2400" dirty="0">
                <a:latin typeface="Arial"/>
                <a:cs typeface="Arial"/>
              </a:rPr>
              <a:t>muscles </a:t>
            </a:r>
            <a:r>
              <a:rPr sz="2400" spc="-5" dirty="0">
                <a:latin typeface="Arial"/>
                <a:cs typeface="Arial"/>
              </a:rPr>
              <a:t>of 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neck.</a:t>
            </a:r>
            <a:endParaRPr sz="2400">
              <a:latin typeface="Arial"/>
              <a:cs typeface="Arial"/>
            </a:endParaRPr>
          </a:p>
          <a:p>
            <a:pPr marL="1180465" marR="730885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Forceful </a:t>
            </a:r>
            <a:r>
              <a:rPr sz="2400" spc="-10" dirty="0">
                <a:latin typeface="Arial"/>
                <a:cs typeface="Arial"/>
              </a:rPr>
              <a:t>flexion </a:t>
            </a:r>
            <a:r>
              <a:rPr sz="2400" spc="-5" dirty="0">
                <a:latin typeface="Arial"/>
                <a:cs typeface="Arial"/>
              </a:rPr>
              <a:t>causes  severe </a:t>
            </a:r>
            <a:r>
              <a:rPr sz="2400" spc="-10" dirty="0">
                <a:latin typeface="Arial"/>
                <a:cs typeface="Arial"/>
              </a:rPr>
              <a:t>pain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6314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Obje</a:t>
            </a:r>
            <a:r>
              <a:rPr sz="4400" dirty="0"/>
              <a:t>c</a:t>
            </a:r>
            <a:r>
              <a:rPr sz="4400" spc="-5" dirty="0"/>
              <a:t>t</a:t>
            </a:r>
            <a:r>
              <a:rPr sz="4400" spc="5" dirty="0"/>
              <a:t>i</a:t>
            </a:r>
            <a:r>
              <a:rPr sz="4400" spc="-10" dirty="0"/>
              <a:t>v</a:t>
            </a:r>
            <a:r>
              <a:rPr sz="4400" spc="-5" dirty="0"/>
              <a:t>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23240" y="1861820"/>
            <a:ext cx="8046720" cy="400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77825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By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end of </a:t>
            </a:r>
            <a:r>
              <a:rPr sz="3200" spc="-5" dirty="0">
                <a:latin typeface="Arial"/>
                <a:cs typeface="Arial"/>
              </a:rPr>
              <a:t>this </a:t>
            </a:r>
            <a:r>
              <a:rPr sz="3200" dirty="0">
                <a:latin typeface="Arial"/>
                <a:cs typeface="Arial"/>
              </a:rPr>
              <a:t>session, </a:t>
            </a:r>
            <a:r>
              <a:rPr sz="3200" spc="-5" dirty="0">
                <a:latin typeface="Arial"/>
                <a:cs typeface="Arial"/>
              </a:rPr>
              <a:t>students </a:t>
            </a:r>
            <a:r>
              <a:rPr sz="3200" spc="-10" dirty="0">
                <a:latin typeface="Arial"/>
                <a:cs typeface="Arial"/>
              </a:rPr>
              <a:t>will </a:t>
            </a:r>
            <a:r>
              <a:rPr sz="3200" spc="-5" dirty="0">
                <a:latin typeface="Arial"/>
                <a:cs typeface="Arial"/>
              </a:rPr>
              <a:t>be  able to:</a:t>
            </a:r>
            <a:endParaRPr sz="3200">
              <a:latin typeface="Arial"/>
              <a:cs typeface="Arial"/>
            </a:endParaRPr>
          </a:p>
          <a:p>
            <a:pPr marL="768350" marR="17780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68350" algn="l"/>
              </a:tabLst>
            </a:pPr>
            <a:r>
              <a:rPr sz="2800" spc="-5" dirty="0">
                <a:latin typeface="Arial"/>
                <a:cs typeface="Arial"/>
              </a:rPr>
              <a:t>Review </a:t>
            </a:r>
            <a:r>
              <a:rPr sz="2800" dirty="0">
                <a:latin typeface="Arial"/>
                <a:cs typeface="Arial"/>
              </a:rPr>
              <a:t>the anatomy </a:t>
            </a:r>
            <a:r>
              <a:rPr sz="2800" spc="-5" dirty="0">
                <a:latin typeface="Arial"/>
                <a:cs typeface="Arial"/>
              </a:rPr>
              <a:t>and physiology of central  nervous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  <a:p>
            <a:pPr marL="76835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68350" algn="l"/>
              </a:tabLst>
            </a:pPr>
            <a:r>
              <a:rPr sz="2800" spc="-5" dirty="0">
                <a:latin typeface="Arial"/>
                <a:cs typeface="Arial"/>
              </a:rPr>
              <a:t>Define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meningitis</a:t>
            </a:r>
            <a:endParaRPr sz="2800">
              <a:latin typeface="Arial"/>
              <a:cs typeface="Arial"/>
            </a:endParaRPr>
          </a:p>
          <a:p>
            <a:pPr marL="76835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68350" algn="l"/>
              </a:tabLst>
            </a:pPr>
            <a:r>
              <a:rPr sz="2800" spc="-5" dirty="0">
                <a:latin typeface="Arial"/>
                <a:cs typeface="Arial"/>
              </a:rPr>
              <a:t>State the classifications </a:t>
            </a:r>
            <a:r>
              <a:rPr sz="2800" spc="5" dirty="0">
                <a:latin typeface="Arial"/>
                <a:cs typeface="Arial"/>
              </a:rPr>
              <a:t>of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meningitis</a:t>
            </a:r>
            <a:endParaRPr sz="2800">
              <a:latin typeface="Arial"/>
              <a:cs typeface="Arial"/>
            </a:endParaRPr>
          </a:p>
          <a:p>
            <a:pPr marL="768350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68350" algn="l"/>
              </a:tabLst>
            </a:pPr>
            <a:r>
              <a:rPr sz="2800" spc="-5" dirty="0">
                <a:latin typeface="Arial"/>
                <a:cs typeface="Arial"/>
              </a:rPr>
              <a:t>Discuss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pathophysiology 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meningitis.</a:t>
            </a:r>
            <a:endParaRPr sz="2800">
              <a:latin typeface="Arial"/>
              <a:cs typeface="Arial"/>
            </a:endParaRPr>
          </a:p>
          <a:p>
            <a:pPr marL="76835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68350" algn="l"/>
              </a:tabLst>
            </a:pPr>
            <a:r>
              <a:rPr sz="2800" spc="-5" dirty="0">
                <a:latin typeface="Arial"/>
                <a:cs typeface="Arial"/>
              </a:rPr>
              <a:t>State the clinical manifestations of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meningitis.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499109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499109" algn="l"/>
              </a:tabLst>
            </a:pPr>
            <a:r>
              <a:rPr sz="3200" dirty="0"/>
              <a:t>Meningeal </a:t>
            </a:r>
            <a:r>
              <a:rPr sz="3200" spc="-5" dirty="0"/>
              <a:t>irritation</a:t>
            </a:r>
            <a:r>
              <a:rPr sz="3200" spc="-20" dirty="0"/>
              <a:t> </a:t>
            </a:r>
            <a:r>
              <a:rPr sz="3200" dirty="0"/>
              <a:t>signs:</a:t>
            </a:r>
            <a:endParaRPr sz="3200"/>
          </a:p>
          <a:p>
            <a:pPr marL="89916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899160" algn="l"/>
              </a:tabLst>
            </a:pPr>
            <a:r>
              <a:rPr sz="2800" spc="-5" dirty="0">
                <a:latin typeface="Arial"/>
                <a:cs typeface="Arial"/>
              </a:rPr>
              <a:t>Positive </a:t>
            </a:r>
            <a:r>
              <a:rPr sz="2800" dirty="0">
                <a:latin typeface="Arial"/>
                <a:cs typeface="Arial"/>
              </a:rPr>
              <a:t>kernig’s </a:t>
            </a:r>
            <a:r>
              <a:rPr sz="2800" spc="-5" dirty="0">
                <a:latin typeface="Arial"/>
                <a:cs typeface="Arial"/>
              </a:rPr>
              <a:t>sign:</a:t>
            </a:r>
            <a:endParaRPr sz="2800">
              <a:latin typeface="Arial"/>
              <a:cs typeface="Arial"/>
            </a:endParaRPr>
          </a:p>
          <a:p>
            <a:pPr marL="1298575" marR="30480" indent="-228600">
              <a:lnSpc>
                <a:spcPct val="100000"/>
              </a:lnSpc>
              <a:spcBef>
                <a:spcPts val="600"/>
              </a:spcBef>
            </a:pPr>
            <a:r>
              <a:rPr sz="2325" spc="569" baseline="1792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2325" spc="569" baseline="1792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When </a:t>
            </a:r>
            <a:r>
              <a:rPr sz="2400" dirty="0"/>
              <a:t>the </a:t>
            </a:r>
            <a:r>
              <a:rPr sz="2400" spc="-5" dirty="0"/>
              <a:t>patient is lying with the thigh flexed on</a:t>
            </a:r>
            <a:r>
              <a:rPr sz="2400" spc="-195" dirty="0"/>
              <a:t> </a:t>
            </a:r>
            <a:r>
              <a:rPr sz="2400" spc="-5" dirty="0"/>
              <a:t>the  abdomen, </a:t>
            </a:r>
            <a:r>
              <a:rPr sz="2400" dirty="0"/>
              <a:t>the </a:t>
            </a:r>
            <a:r>
              <a:rPr sz="2400" spc="-5" dirty="0"/>
              <a:t>leg can’t be completely</a:t>
            </a:r>
            <a:r>
              <a:rPr sz="2400" spc="5" dirty="0"/>
              <a:t> </a:t>
            </a:r>
            <a:r>
              <a:rPr sz="2400" spc="-10" dirty="0"/>
              <a:t>extended.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4038600"/>
            <a:ext cx="563880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8089900" cy="3916679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 algn="just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Meningeal </a:t>
            </a:r>
            <a:r>
              <a:rPr sz="3200" spc="-5" dirty="0">
                <a:latin typeface="Arial"/>
                <a:cs typeface="Arial"/>
              </a:rPr>
              <a:t>irritation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signs:</a:t>
            </a:r>
            <a:endParaRPr sz="3200">
              <a:latin typeface="Arial"/>
              <a:cs typeface="Arial"/>
            </a:endParaRPr>
          </a:p>
          <a:p>
            <a:pPr marL="781050" lvl="1" indent="-285750" algn="just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Positive Brudziniski’s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sign</a:t>
            </a:r>
            <a:endParaRPr sz="2800">
              <a:latin typeface="Arial"/>
              <a:cs typeface="Arial"/>
            </a:endParaRPr>
          </a:p>
          <a:p>
            <a:pPr marL="1180465" marR="558800" lvl="2" indent="-228600" algn="just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patient’s neck </a:t>
            </a:r>
            <a:r>
              <a:rPr sz="2400" spc="-10" dirty="0">
                <a:latin typeface="Arial"/>
                <a:cs typeface="Arial"/>
              </a:rPr>
              <a:t>is flexed, flexion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knees and </a:t>
            </a:r>
            <a:r>
              <a:rPr sz="2400" spc="-10" dirty="0">
                <a:latin typeface="Arial"/>
                <a:cs typeface="Arial"/>
              </a:rPr>
              <a:t>hips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produced</a:t>
            </a:r>
            <a:endParaRPr sz="2400">
              <a:latin typeface="Arial"/>
              <a:cs typeface="Arial"/>
            </a:endParaRPr>
          </a:p>
          <a:p>
            <a:pPr marL="1180465" marR="160020" lvl="2" indent="-228600" algn="just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lower </a:t>
            </a:r>
            <a:r>
              <a:rPr sz="2400" dirty="0">
                <a:latin typeface="Arial"/>
                <a:cs typeface="Arial"/>
              </a:rPr>
              <a:t>extremity </a:t>
            </a:r>
            <a:r>
              <a:rPr sz="2400" spc="-5" dirty="0">
                <a:latin typeface="Arial"/>
                <a:cs typeface="Arial"/>
              </a:rPr>
              <a:t>of one side is </a:t>
            </a:r>
            <a:r>
              <a:rPr sz="2400" spc="-10" dirty="0">
                <a:latin typeface="Arial"/>
                <a:cs typeface="Arial"/>
              </a:rPr>
              <a:t>passively  flexed,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similar </a:t>
            </a:r>
            <a:r>
              <a:rPr sz="2400" dirty="0">
                <a:latin typeface="Arial"/>
                <a:cs typeface="Arial"/>
              </a:rPr>
              <a:t>movement </a:t>
            </a:r>
            <a:r>
              <a:rPr sz="2400" spc="-5" dirty="0">
                <a:latin typeface="Arial"/>
                <a:cs typeface="Arial"/>
              </a:rPr>
              <a:t>is seen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opposite  extremity</a:t>
            </a:r>
            <a:endParaRPr sz="2400">
              <a:latin typeface="Arial"/>
              <a:cs typeface="Arial"/>
            </a:endParaRPr>
          </a:p>
          <a:p>
            <a:pPr marL="1180465" marR="30480" lvl="2" indent="-228600" algn="just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dirty="0">
                <a:latin typeface="Arial"/>
                <a:cs typeface="Arial"/>
              </a:rPr>
              <a:t>More </a:t>
            </a:r>
            <a:r>
              <a:rPr sz="2400" spc="-5" dirty="0">
                <a:latin typeface="Arial"/>
                <a:cs typeface="Arial"/>
              </a:rPr>
              <a:t>sensitive </a:t>
            </a:r>
            <a:r>
              <a:rPr sz="2400" spc="-10" dirty="0">
                <a:latin typeface="Arial"/>
                <a:cs typeface="Arial"/>
              </a:rPr>
              <a:t>indicator </a:t>
            </a:r>
            <a:r>
              <a:rPr sz="2400" spc="-5" dirty="0">
                <a:latin typeface="Arial"/>
                <a:cs typeface="Arial"/>
              </a:rPr>
              <a:t>of meningeal irritation than  Kernig’s sign.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5030470" cy="112776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Meningeal </a:t>
            </a:r>
            <a:r>
              <a:rPr sz="3200" spc="-5" dirty="0">
                <a:latin typeface="Arial"/>
                <a:cs typeface="Arial"/>
              </a:rPr>
              <a:t>irritation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signs: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Positive Brudziniski’s sign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5400" y="3352800"/>
            <a:ext cx="63246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7223759" cy="112776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Meningeal </a:t>
            </a:r>
            <a:r>
              <a:rPr sz="3200" spc="-5" dirty="0">
                <a:latin typeface="Arial"/>
                <a:cs typeface="Arial"/>
              </a:rPr>
              <a:t>irritation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signs: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Photophobia (extreme sensitivity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light)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90800" y="3657600"/>
            <a:ext cx="3962400" cy="2642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3890"/>
            <a:ext cx="7522209" cy="324739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Rash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  <a:tab pos="3024505" algn="l"/>
              </a:tabLst>
            </a:pPr>
            <a:r>
              <a:rPr sz="3200" spc="-5" dirty="0">
                <a:latin typeface="Arial"/>
                <a:cs typeface="Arial"/>
              </a:rPr>
              <a:t>disorientation	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5" dirty="0">
                <a:latin typeface="Arial"/>
                <a:cs typeface="Arial"/>
              </a:rPr>
              <a:t>memory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impairment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seizures</a:t>
            </a:r>
            <a:endParaRPr sz="3200">
              <a:latin typeface="Arial"/>
              <a:cs typeface="Arial"/>
            </a:endParaRPr>
          </a:p>
          <a:p>
            <a:pPr marL="781050" marR="92075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occur in 30% of adults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S. pneumonea  meningitis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  <a:tab pos="5723255" algn="l"/>
              </a:tabLst>
            </a:pP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result of </a:t>
            </a:r>
            <a:r>
              <a:rPr sz="2800" dirty="0">
                <a:latin typeface="Arial"/>
                <a:cs typeface="Arial"/>
              </a:rPr>
              <a:t>areas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irritability	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brain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Clinical</a:t>
            </a:r>
            <a:r>
              <a:rPr sz="4400" spc="-50" dirty="0"/>
              <a:t> </a:t>
            </a:r>
            <a:r>
              <a:rPr sz="4400" spc="-5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6569075" cy="27470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Signs </a:t>
            </a:r>
            <a:r>
              <a:rPr sz="3200" dirty="0">
                <a:latin typeface="Arial"/>
                <a:cs typeface="Arial"/>
              </a:rPr>
              <a:t>of increased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ICP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Decrease level 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consciousness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Focal </a:t>
            </a:r>
            <a:r>
              <a:rPr sz="2800" dirty="0">
                <a:latin typeface="Arial"/>
                <a:cs typeface="Arial"/>
              </a:rPr>
              <a:t>motor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deficit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Brain </a:t>
            </a:r>
            <a:r>
              <a:rPr sz="2800" dirty="0">
                <a:latin typeface="Arial"/>
                <a:cs typeface="Arial"/>
              </a:rPr>
              <a:t>stem </a:t>
            </a:r>
            <a:r>
              <a:rPr sz="2800" spc="-5" dirty="0">
                <a:latin typeface="Arial"/>
                <a:cs typeface="Arial"/>
              </a:rPr>
              <a:t>herniation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Signs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overwhelming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septicemia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42837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Diagnostic</a:t>
            </a:r>
            <a:r>
              <a:rPr sz="4000" spc="-80" dirty="0"/>
              <a:t> </a:t>
            </a:r>
            <a:r>
              <a:rPr sz="4000" spc="-5" dirty="0"/>
              <a:t>findings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8062595" cy="256413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32384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Bacterial culture </a:t>
            </a:r>
            <a:r>
              <a:rPr sz="3200" dirty="0">
                <a:latin typeface="Arial"/>
                <a:cs typeface="Arial"/>
              </a:rPr>
              <a:t>and gram </a:t>
            </a:r>
            <a:r>
              <a:rPr sz="3200" spc="-5" dirty="0">
                <a:latin typeface="Arial"/>
                <a:cs typeface="Arial"/>
              </a:rPr>
              <a:t>staining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CSF  </a:t>
            </a:r>
            <a:r>
              <a:rPr sz="3200" dirty="0">
                <a:latin typeface="Arial"/>
                <a:cs typeface="Arial"/>
              </a:rPr>
              <a:t>and blood </a:t>
            </a:r>
            <a:r>
              <a:rPr sz="3200" spc="-5" dirty="0">
                <a:latin typeface="Arial"/>
                <a:cs typeface="Arial"/>
              </a:rPr>
              <a:t>are </a:t>
            </a:r>
            <a:r>
              <a:rPr sz="3200" dirty="0">
                <a:latin typeface="Arial"/>
                <a:cs typeface="Arial"/>
              </a:rPr>
              <a:t>key </a:t>
            </a:r>
            <a:r>
              <a:rPr sz="3200" spc="-5" dirty="0">
                <a:latin typeface="Arial"/>
                <a:cs typeface="Arial"/>
              </a:rPr>
              <a:t>diagnostic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tests</a:t>
            </a:r>
            <a:endParaRPr sz="32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presence of polysaccharide antigen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in  </a:t>
            </a:r>
            <a:r>
              <a:rPr sz="3200" dirty="0">
                <a:latin typeface="Arial"/>
                <a:cs typeface="Arial"/>
              </a:rPr>
              <a:t>CSF </a:t>
            </a:r>
            <a:r>
              <a:rPr sz="3200" spc="-5" dirty="0">
                <a:latin typeface="Arial"/>
                <a:cs typeface="Arial"/>
              </a:rPr>
              <a:t>further </a:t>
            </a:r>
            <a:r>
              <a:rPr sz="3200" dirty="0">
                <a:latin typeface="Arial"/>
                <a:cs typeface="Arial"/>
              </a:rPr>
              <a:t>supports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diagnosis of  bacterial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meningitis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24511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P</a:t>
            </a:r>
            <a:r>
              <a:rPr sz="4000" dirty="0"/>
              <a:t>r</a:t>
            </a:r>
            <a:r>
              <a:rPr sz="4000" spc="-5" dirty="0"/>
              <a:t>e</a:t>
            </a:r>
            <a:r>
              <a:rPr sz="4000" dirty="0"/>
              <a:t>v</a:t>
            </a:r>
            <a:r>
              <a:rPr sz="4000" spc="-5" dirty="0"/>
              <a:t>en</a:t>
            </a:r>
            <a:r>
              <a:rPr sz="4000" dirty="0"/>
              <a:t>t</a:t>
            </a:r>
            <a:r>
              <a:rPr sz="4000" spc="-10" dirty="0"/>
              <a:t>i</a:t>
            </a:r>
            <a:r>
              <a:rPr sz="4000" spc="-5" dirty="0"/>
              <a:t>o</a:t>
            </a:r>
            <a:r>
              <a:rPr sz="4000" dirty="0"/>
              <a:t>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454265" cy="36398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70548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Vaccination </a:t>
            </a:r>
            <a:r>
              <a:rPr sz="3200" dirty="0">
                <a:latin typeface="Arial"/>
                <a:cs typeface="Arial"/>
              </a:rPr>
              <a:t>against meningococcal  </a:t>
            </a:r>
            <a:r>
              <a:rPr sz="3200" spc="-5" dirty="0">
                <a:latin typeface="Arial"/>
                <a:cs typeface="Arial"/>
              </a:rPr>
              <a:t>meningitis</a:t>
            </a:r>
            <a:endParaRPr sz="32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Antimicrobial </a:t>
            </a:r>
            <a:r>
              <a:rPr sz="3200" dirty="0">
                <a:latin typeface="Arial"/>
                <a:cs typeface="Arial"/>
              </a:rPr>
              <a:t>chemoprophylaxis </a:t>
            </a:r>
            <a:r>
              <a:rPr sz="3200" spc="-10" dirty="0">
                <a:latin typeface="Arial"/>
                <a:cs typeface="Arial"/>
              </a:rPr>
              <a:t>for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people </a:t>
            </a:r>
            <a:r>
              <a:rPr sz="3200" spc="-10" dirty="0">
                <a:latin typeface="Arial"/>
                <a:cs typeface="Arial"/>
              </a:rPr>
              <a:t>who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direct contact </a:t>
            </a:r>
            <a:r>
              <a:rPr sz="3200" spc="-10" dirty="0">
                <a:latin typeface="Arial"/>
                <a:cs typeface="Arial"/>
              </a:rPr>
              <a:t>with  </a:t>
            </a:r>
            <a:r>
              <a:rPr sz="3200" spc="-5" dirty="0">
                <a:latin typeface="Arial"/>
                <a:cs typeface="Arial"/>
              </a:rPr>
              <a:t>patients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meningococcal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meningitis</a:t>
            </a:r>
            <a:endParaRPr sz="3200">
              <a:latin typeface="Arial"/>
              <a:cs typeface="Arial"/>
            </a:endParaRPr>
          </a:p>
          <a:p>
            <a:pPr marL="381000" marR="14922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Prophylactic </a:t>
            </a:r>
            <a:r>
              <a:rPr sz="3200" dirty="0">
                <a:latin typeface="Arial"/>
                <a:cs typeface="Arial"/>
              </a:rPr>
              <a:t>therapy should be </a:t>
            </a:r>
            <a:r>
              <a:rPr sz="3200" spc="-5" dirty="0">
                <a:latin typeface="Arial"/>
                <a:cs typeface="Arial"/>
              </a:rPr>
              <a:t>started 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24 hours 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exposure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48761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Medical</a:t>
            </a:r>
            <a:r>
              <a:rPr sz="4000" spc="-75" dirty="0"/>
              <a:t> </a:t>
            </a:r>
            <a:r>
              <a:rPr sz="4000" spc="-5" dirty="0"/>
              <a:t>Management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6990080" cy="33096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4635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Antibiotics </a:t>
            </a:r>
            <a:r>
              <a:rPr sz="3200" dirty="0">
                <a:latin typeface="Arial"/>
                <a:cs typeface="Arial"/>
              </a:rPr>
              <a:t>that cross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blood-brain  barrier </a:t>
            </a:r>
            <a:r>
              <a:rPr sz="3200" spc="-5" dirty="0">
                <a:latin typeface="Arial"/>
                <a:cs typeface="Arial"/>
              </a:rPr>
              <a:t>into </a:t>
            </a:r>
            <a:r>
              <a:rPr sz="3200" dirty="0">
                <a:latin typeface="Arial"/>
                <a:cs typeface="Arial"/>
              </a:rPr>
              <a:t>subarachnoid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space</a:t>
            </a:r>
            <a:endParaRPr sz="3200">
              <a:latin typeface="Arial"/>
              <a:cs typeface="Arial"/>
            </a:endParaRPr>
          </a:p>
          <a:p>
            <a:pPr marL="781050" marR="1021080" lvl="1" indent="-285750">
              <a:lnSpc>
                <a:spcPct val="100000"/>
              </a:lnSpc>
              <a:spcBef>
                <a:spcPts val="575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Penicillin antibiotics or one of the  cephalosporins</a:t>
            </a:r>
            <a:endParaRPr sz="2800">
              <a:latin typeface="Arial"/>
              <a:cs typeface="Arial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resistant strains of bacteria identified,  </a:t>
            </a:r>
            <a:r>
              <a:rPr sz="2800" dirty="0">
                <a:latin typeface="Arial"/>
                <a:cs typeface="Arial"/>
              </a:rPr>
              <a:t>vancomycin </a:t>
            </a:r>
            <a:r>
              <a:rPr sz="2800" spc="-5" dirty="0">
                <a:latin typeface="Arial"/>
                <a:cs typeface="Arial"/>
              </a:rPr>
              <a:t>hydrochloride alone or </a:t>
            </a:r>
            <a:r>
              <a:rPr sz="2800" dirty="0">
                <a:latin typeface="Arial"/>
                <a:cs typeface="Arial"/>
              </a:rPr>
              <a:t>in  </a:t>
            </a:r>
            <a:r>
              <a:rPr sz="2800" spc="-5" dirty="0">
                <a:latin typeface="Arial"/>
                <a:cs typeface="Arial"/>
              </a:rPr>
              <a:t>combination with rifampin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used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48761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Medical</a:t>
            </a:r>
            <a:r>
              <a:rPr sz="4000" spc="-75" dirty="0"/>
              <a:t> </a:t>
            </a:r>
            <a:r>
              <a:rPr sz="4000" spc="-5" dirty="0"/>
              <a:t>Management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7653020" cy="364617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Dexamethasone as adjunct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therapy</a:t>
            </a:r>
            <a:endParaRPr sz="3200">
              <a:latin typeface="Arial"/>
              <a:cs typeface="Arial"/>
            </a:endParaRPr>
          </a:p>
          <a:p>
            <a:pPr marL="781050" marR="24257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dirty="0">
                <a:latin typeface="Arial"/>
                <a:cs typeface="Arial"/>
              </a:rPr>
              <a:t>5 </a:t>
            </a:r>
            <a:r>
              <a:rPr sz="2800" spc="-5" dirty="0">
                <a:latin typeface="Arial"/>
                <a:cs typeface="Arial"/>
              </a:rPr>
              <a:t>-20 minutes before the </a:t>
            </a:r>
            <a:r>
              <a:rPr sz="2800" dirty="0">
                <a:latin typeface="Arial"/>
                <a:cs typeface="Arial"/>
              </a:rPr>
              <a:t>first </a:t>
            </a:r>
            <a:r>
              <a:rPr sz="2800" spc="-5" dirty="0">
                <a:latin typeface="Arial"/>
                <a:cs typeface="Arial"/>
              </a:rPr>
              <a:t>dose of  antibiotic, and every </a:t>
            </a:r>
            <a:r>
              <a:rPr sz="2800" dirty="0">
                <a:latin typeface="Arial"/>
                <a:cs typeface="Arial"/>
              </a:rPr>
              <a:t>6 </a:t>
            </a:r>
            <a:r>
              <a:rPr sz="2800" spc="-5" dirty="0">
                <a:latin typeface="Arial"/>
                <a:cs typeface="Arial"/>
              </a:rPr>
              <a:t>hours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next </a:t>
            </a:r>
            <a:r>
              <a:rPr sz="2800" dirty="0">
                <a:latin typeface="Arial"/>
                <a:cs typeface="Arial"/>
              </a:rPr>
              <a:t>6  </a:t>
            </a:r>
            <a:r>
              <a:rPr sz="2800" spc="-10" dirty="0">
                <a:latin typeface="Arial"/>
                <a:cs typeface="Arial"/>
              </a:rPr>
              <a:t>days</a:t>
            </a:r>
            <a:endParaRPr sz="28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Fluid </a:t>
            </a:r>
            <a:r>
              <a:rPr sz="3200" dirty="0">
                <a:latin typeface="Arial"/>
                <a:cs typeface="Arial"/>
              </a:rPr>
              <a:t>volume expanders </a:t>
            </a:r>
            <a:r>
              <a:rPr sz="3200" spc="-5" dirty="0">
                <a:latin typeface="Arial"/>
                <a:cs typeface="Arial"/>
              </a:rPr>
              <a:t>to treat </a:t>
            </a:r>
            <a:r>
              <a:rPr sz="3200" dirty="0">
                <a:latin typeface="Arial"/>
                <a:cs typeface="Arial"/>
              </a:rPr>
              <a:t>hock </a:t>
            </a:r>
            <a:r>
              <a:rPr sz="3200" spc="-5" dirty="0">
                <a:latin typeface="Arial"/>
                <a:cs typeface="Arial"/>
              </a:rPr>
              <a:t>an  dehydration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Phenytoin to treat the </a:t>
            </a:r>
            <a:r>
              <a:rPr sz="3200" dirty="0">
                <a:latin typeface="Arial"/>
                <a:cs typeface="Arial"/>
              </a:rPr>
              <a:t>seizure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6314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Obje</a:t>
            </a:r>
            <a:r>
              <a:rPr sz="4400" dirty="0"/>
              <a:t>c</a:t>
            </a:r>
            <a:r>
              <a:rPr sz="4400" spc="-5" dirty="0"/>
              <a:t>t</a:t>
            </a:r>
            <a:r>
              <a:rPr sz="4400" spc="5" dirty="0"/>
              <a:t>i</a:t>
            </a:r>
            <a:r>
              <a:rPr sz="4400" spc="-10" dirty="0"/>
              <a:t>v</a:t>
            </a:r>
            <a:r>
              <a:rPr sz="4400" spc="-5" dirty="0"/>
              <a:t>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67739" y="2090420"/>
            <a:ext cx="7340600" cy="336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542290" indent="-285750">
              <a:lnSpc>
                <a:spcPct val="100000"/>
              </a:lnSpc>
              <a:spcBef>
                <a:spcPts val="1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Describe the diagnostic tests required for  patients </a:t>
            </a:r>
            <a:r>
              <a:rPr sz="2800" spc="-10" dirty="0">
                <a:latin typeface="Arial"/>
                <a:cs typeface="Arial"/>
              </a:rPr>
              <a:t>with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meningitis.</a:t>
            </a:r>
            <a:endParaRPr sz="2800">
              <a:latin typeface="Arial"/>
              <a:cs typeface="Arial"/>
            </a:endParaRPr>
          </a:p>
          <a:p>
            <a:pPr marL="32385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Describe the prevention </a:t>
            </a:r>
            <a:r>
              <a:rPr sz="2800" spc="-15" dirty="0">
                <a:latin typeface="Arial"/>
                <a:cs typeface="Arial"/>
              </a:rPr>
              <a:t>ways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meningitis.</a:t>
            </a:r>
            <a:endParaRPr sz="2800">
              <a:latin typeface="Arial"/>
              <a:cs typeface="Arial"/>
            </a:endParaRPr>
          </a:p>
          <a:p>
            <a:pPr marL="323850" marR="43180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Describe the </a:t>
            </a:r>
            <a:r>
              <a:rPr sz="2800" dirty="0">
                <a:latin typeface="Arial"/>
                <a:cs typeface="Arial"/>
              </a:rPr>
              <a:t>medical </a:t>
            </a:r>
            <a:r>
              <a:rPr sz="2800" spc="-5" dirty="0">
                <a:latin typeface="Arial"/>
                <a:cs typeface="Arial"/>
              </a:rPr>
              <a:t>management provided 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patients </a:t>
            </a:r>
            <a:r>
              <a:rPr sz="2800" spc="-10" dirty="0">
                <a:latin typeface="Arial"/>
                <a:cs typeface="Arial"/>
              </a:rPr>
              <a:t>with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meningitis.</a:t>
            </a:r>
            <a:endParaRPr sz="2800">
              <a:latin typeface="Arial"/>
              <a:cs typeface="Arial"/>
            </a:endParaRPr>
          </a:p>
          <a:p>
            <a:pPr marL="32385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Define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encephalitis.</a:t>
            </a:r>
            <a:endParaRPr sz="2800">
              <a:latin typeface="Arial"/>
              <a:cs typeface="Arial"/>
            </a:endParaRPr>
          </a:p>
          <a:p>
            <a:pPr marL="323850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Discuss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pathophysiology of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encephalitis.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27609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E</a:t>
            </a:r>
            <a:r>
              <a:rPr sz="4000" spc="-5" dirty="0"/>
              <a:t>n</a:t>
            </a:r>
            <a:r>
              <a:rPr sz="4000" spc="5" dirty="0"/>
              <a:t>c</a:t>
            </a:r>
            <a:r>
              <a:rPr sz="4000" spc="-5" dirty="0"/>
              <a:t>ephal</a:t>
            </a:r>
            <a:r>
              <a:rPr sz="4000" spc="-10" dirty="0"/>
              <a:t>i</a:t>
            </a:r>
            <a:r>
              <a:rPr sz="4000" dirty="0"/>
              <a:t>t</a:t>
            </a:r>
            <a:r>
              <a:rPr sz="4000" spc="-5" dirty="0"/>
              <a:t>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493634" cy="207645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43180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an acute inflammatory process </a:t>
            </a:r>
            <a:r>
              <a:rPr sz="3200" spc="-5" dirty="0">
                <a:latin typeface="Arial"/>
                <a:cs typeface="Arial"/>
              </a:rPr>
              <a:t>to the  </a:t>
            </a:r>
            <a:r>
              <a:rPr sz="3200" dirty="0">
                <a:latin typeface="Arial"/>
                <a:cs typeface="Arial"/>
              </a:rPr>
              <a:t>brain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tissue</a:t>
            </a:r>
            <a:endParaRPr sz="32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Herpes simplex </a:t>
            </a:r>
            <a:r>
              <a:rPr sz="3200" spc="-5" dirty="0">
                <a:latin typeface="Arial"/>
                <a:cs typeface="Arial"/>
              </a:rPr>
              <a:t>virus (HSV) is the </a:t>
            </a:r>
            <a:r>
              <a:rPr sz="3200" spc="5" dirty="0">
                <a:latin typeface="Arial"/>
                <a:cs typeface="Arial"/>
              </a:rPr>
              <a:t>most  common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cause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6111" y="4005579"/>
            <a:ext cx="2766791" cy="285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53200" y="1673860"/>
            <a:ext cx="1909010" cy="4803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3746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P</a:t>
            </a:r>
            <a:r>
              <a:rPr sz="4000" spc="-5" dirty="0"/>
              <a:t>a</a:t>
            </a:r>
            <a:r>
              <a:rPr sz="4000" dirty="0"/>
              <a:t>t</a:t>
            </a:r>
            <a:r>
              <a:rPr sz="4000" spc="-5" dirty="0"/>
              <a:t>hoph</a:t>
            </a:r>
            <a:r>
              <a:rPr sz="4000" spc="-15" dirty="0"/>
              <a:t>y</a:t>
            </a:r>
            <a:r>
              <a:rPr sz="4000" spc="5" dirty="0"/>
              <a:t>s</a:t>
            </a:r>
            <a:r>
              <a:rPr sz="4000" spc="-10" dirty="0"/>
              <a:t>i</a:t>
            </a:r>
            <a:r>
              <a:rPr sz="4000" spc="-5" dirty="0"/>
              <a:t>olog</a:t>
            </a:r>
            <a:r>
              <a:rPr sz="4000" dirty="0"/>
              <a:t>y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09600" y="1715770"/>
            <a:ext cx="6002020" cy="1066800"/>
          </a:xfrm>
          <a:prstGeom prst="rect">
            <a:avLst/>
          </a:prstGeom>
          <a:solidFill>
            <a:srgbClr val="D5D5EA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Arial"/>
                <a:cs typeface="Arial"/>
              </a:rPr>
              <a:t>Herpes Simplex Virus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600" y="2947670"/>
            <a:ext cx="6002020" cy="1066800"/>
          </a:xfrm>
          <a:prstGeom prst="rect">
            <a:avLst/>
          </a:prstGeom>
          <a:solidFill>
            <a:srgbClr val="D5D5EA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18745" marR="118745" indent="499109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Arial"/>
                <a:cs typeface="Arial"/>
              </a:rPr>
              <a:t>Retrograde intraneuronal path </a:t>
            </a:r>
            <a:r>
              <a:rPr sz="2400" dirty="0">
                <a:latin typeface="Arial"/>
                <a:cs typeface="Arial"/>
              </a:rPr>
              <a:t>from  </a:t>
            </a:r>
            <a:r>
              <a:rPr sz="2400" spc="-5" dirty="0">
                <a:latin typeface="Arial"/>
                <a:cs typeface="Arial"/>
              </a:rPr>
              <a:t>olfactory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trigeminal nerves </a:t>
            </a:r>
            <a:r>
              <a:rPr sz="2400" spc="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1030" y="4178300"/>
            <a:ext cx="5981700" cy="1066800"/>
          </a:xfrm>
          <a:custGeom>
            <a:avLst/>
            <a:gdLst/>
            <a:ahLst/>
            <a:cxnLst/>
            <a:rect l="l" t="t" r="r" b="b"/>
            <a:pathLst>
              <a:path w="5981700" h="1066800">
                <a:moveTo>
                  <a:pt x="2990849" y="1066800"/>
                </a:moveTo>
                <a:lnTo>
                  <a:pt x="0" y="1066800"/>
                </a:lnTo>
                <a:lnTo>
                  <a:pt x="0" y="0"/>
                </a:lnTo>
                <a:lnTo>
                  <a:pt x="5981700" y="0"/>
                </a:lnTo>
                <a:lnTo>
                  <a:pt x="5981700" y="1066800"/>
                </a:lnTo>
                <a:lnTo>
                  <a:pt x="2990849" y="10668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5702" y="4182972"/>
            <a:ext cx="5972810" cy="1054100"/>
          </a:xfrm>
          <a:prstGeom prst="rect">
            <a:avLst/>
          </a:prstGeom>
          <a:solidFill>
            <a:srgbClr val="D5D5EA"/>
          </a:solidFill>
        </p:spPr>
        <p:txBody>
          <a:bodyPr vert="horz" wrap="square" lIns="0" tIns="41910" rIns="0" bIns="0" rtlCol="0">
            <a:spAutoFit/>
          </a:bodyPr>
          <a:lstStyle/>
          <a:p>
            <a:pPr marL="538480">
              <a:lnSpc>
                <a:spcPct val="100000"/>
              </a:lnSpc>
              <a:spcBef>
                <a:spcPts val="330"/>
              </a:spcBef>
            </a:pPr>
            <a:r>
              <a:rPr sz="2400" spc="-5" dirty="0">
                <a:latin typeface="Arial"/>
                <a:cs typeface="Arial"/>
              </a:rPr>
              <a:t>Viruses reactivate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brain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tissue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9919" y="5410200"/>
            <a:ext cx="5981700" cy="1066800"/>
          </a:xfrm>
          <a:custGeom>
            <a:avLst/>
            <a:gdLst/>
            <a:ahLst/>
            <a:cxnLst/>
            <a:rect l="l" t="t" r="r" b="b"/>
            <a:pathLst>
              <a:path w="5981700" h="1066800">
                <a:moveTo>
                  <a:pt x="2990850" y="1066800"/>
                </a:moveTo>
                <a:lnTo>
                  <a:pt x="0" y="1066800"/>
                </a:lnTo>
                <a:lnTo>
                  <a:pt x="0" y="0"/>
                </a:lnTo>
                <a:lnTo>
                  <a:pt x="5981700" y="0"/>
                </a:lnTo>
                <a:lnTo>
                  <a:pt x="5981700" y="1066800"/>
                </a:lnTo>
                <a:lnTo>
                  <a:pt x="2990850" y="10668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4592" y="5418047"/>
            <a:ext cx="5972810" cy="1054735"/>
          </a:xfrm>
          <a:prstGeom prst="rect">
            <a:avLst/>
          </a:prstGeom>
          <a:solidFill>
            <a:srgbClr val="D5D5EA"/>
          </a:solidFill>
        </p:spPr>
        <p:txBody>
          <a:bodyPr vert="horz" wrap="square" lIns="0" tIns="38735" rIns="0" bIns="0" rtlCol="0">
            <a:spAutoFit/>
          </a:bodyPr>
          <a:lstStyle/>
          <a:p>
            <a:pPr marR="78105" algn="ctr">
              <a:lnSpc>
                <a:spcPct val="100000"/>
              </a:lnSpc>
              <a:spcBef>
                <a:spcPts val="305"/>
              </a:spcBef>
            </a:pPr>
            <a:r>
              <a:rPr sz="2400" spc="-10" dirty="0">
                <a:latin typeface="Arial"/>
                <a:cs typeface="Arial"/>
              </a:rPr>
              <a:t>Encephalitis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6600" y="2782570"/>
            <a:ext cx="685800" cy="165100"/>
          </a:xfrm>
          <a:custGeom>
            <a:avLst/>
            <a:gdLst/>
            <a:ahLst/>
            <a:cxnLst/>
            <a:rect l="l" t="t" r="r" b="b"/>
            <a:pathLst>
              <a:path w="685800" h="165100">
                <a:moveTo>
                  <a:pt x="685800" y="82550"/>
                </a:moveTo>
                <a:lnTo>
                  <a:pt x="0" y="82550"/>
                </a:lnTo>
                <a:lnTo>
                  <a:pt x="342900" y="165100"/>
                </a:lnTo>
                <a:lnTo>
                  <a:pt x="685800" y="82550"/>
                </a:lnTo>
                <a:close/>
              </a:path>
              <a:path w="685800" h="165100">
                <a:moveTo>
                  <a:pt x="514350" y="0"/>
                </a:moveTo>
                <a:lnTo>
                  <a:pt x="171450" y="0"/>
                </a:lnTo>
                <a:lnTo>
                  <a:pt x="171450" y="82550"/>
                </a:lnTo>
                <a:lnTo>
                  <a:pt x="514350" y="82550"/>
                </a:lnTo>
                <a:lnTo>
                  <a:pt x="51435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76600" y="2782570"/>
            <a:ext cx="685800" cy="165100"/>
          </a:xfrm>
          <a:custGeom>
            <a:avLst/>
            <a:gdLst/>
            <a:ahLst/>
            <a:cxnLst/>
            <a:rect l="l" t="t" r="r" b="b"/>
            <a:pathLst>
              <a:path w="685800" h="165100">
                <a:moveTo>
                  <a:pt x="171450" y="0"/>
                </a:moveTo>
                <a:lnTo>
                  <a:pt x="171450" y="82550"/>
                </a:lnTo>
                <a:lnTo>
                  <a:pt x="0" y="82550"/>
                </a:lnTo>
                <a:lnTo>
                  <a:pt x="342900" y="165100"/>
                </a:lnTo>
                <a:lnTo>
                  <a:pt x="685800" y="82550"/>
                </a:lnTo>
                <a:lnTo>
                  <a:pt x="514350" y="82550"/>
                </a:lnTo>
                <a:lnTo>
                  <a:pt x="514350" y="0"/>
                </a:lnTo>
                <a:lnTo>
                  <a:pt x="17145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89300" y="4025900"/>
            <a:ext cx="685800" cy="165100"/>
          </a:xfrm>
          <a:custGeom>
            <a:avLst/>
            <a:gdLst/>
            <a:ahLst/>
            <a:cxnLst/>
            <a:rect l="l" t="t" r="r" b="b"/>
            <a:pathLst>
              <a:path w="685800" h="165100">
                <a:moveTo>
                  <a:pt x="685800" y="82550"/>
                </a:moveTo>
                <a:lnTo>
                  <a:pt x="0" y="82550"/>
                </a:lnTo>
                <a:lnTo>
                  <a:pt x="342900" y="165100"/>
                </a:lnTo>
                <a:lnTo>
                  <a:pt x="685800" y="82550"/>
                </a:lnTo>
                <a:close/>
              </a:path>
              <a:path w="685800" h="165100">
                <a:moveTo>
                  <a:pt x="514350" y="0"/>
                </a:moveTo>
                <a:lnTo>
                  <a:pt x="171450" y="0"/>
                </a:lnTo>
                <a:lnTo>
                  <a:pt x="171450" y="82550"/>
                </a:lnTo>
                <a:lnTo>
                  <a:pt x="514350" y="82550"/>
                </a:lnTo>
                <a:lnTo>
                  <a:pt x="51435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89300" y="4025900"/>
            <a:ext cx="685800" cy="165100"/>
          </a:xfrm>
          <a:custGeom>
            <a:avLst/>
            <a:gdLst/>
            <a:ahLst/>
            <a:cxnLst/>
            <a:rect l="l" t="t" r="r" b="b"/>
            <a:pathLst>
              <a:path w="685800" h="165100">
                <a:moveTo>
                  <a:pt x="171450" y="0"/>
                </a:moveTo>
                <a:lnTo>
                  <a:pt x="171450" y="82550"/>
                </a:lnTo>
                <a:lnTo>
                  <a:pt x="0" y="82550"/>
                </a:lnTo>
                <a:lnTo>
                  <a:pt x="342900" y="165100"/>
                </a:lnTo>
                <a:lnTo>
                  <a:pt x="685800" y="82550"/>
                </a:lnTo>
                <a:lnTo>
                  <a:pt x="514350" y="82550"/>
                </a:lnTo>
                <a:lnTo>
                  <a:pt x="514350" y="0"/>
                </a:lnTo>
                <a:lnTo>
                  <a:pt x="17145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36290" y="5252720"/>
            <a:ext cx="685800" cy="163830"/>
          </a:xfrm>
          <a:custGeom>
            <a:avLst/>
            <a:gdLst/>
            <a:ahLst/>
            <a:cxnLst/>
            <a:rect l="l" t="t" r="r" b="b"/>
            <a:pathLst>
              <a:path w="685800" h="163829">
                <a:moveTo>
                  <a:pt x="685800" y="82549"/>
                </a:moveTo>
                <a:lnTo>
                  <a:pt x="0" y="82549"/>
                </a:lnTo>
                <a:lnTo>
                  <a:pt x="342900" y="163829"/>
                </a:lnTo>
                <a:lnTo>
                  <a:pt x="685800" y="82549"/>
                </a:lnTo>
                <a:close/>
              </a:path>
              <a:path w="685800" h="163829">
                <a:moveTo>
                  <a:pt x="514350" y="0"/>
                </a:moveTo>
                <a:lnTo>
                  <a:pt x="171450" y="0"/>
                </a:lnTo>
                <a:lnTo>
                  <a:pt x="171450" y="82549"/>
                </a:lnTo>
                <a:lnTo>
                  <a:pt x="514350" y="82549"/>
                </a:lnTo>
                <a:lnTo>
                  <a:pt x="51435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36290" y="5252720"/>
            <a:ext cx="685800" cy="163830"/>
          </a:xfrm>
          <a:custGeom>
            <a:avLst/>
            <a:gdLst/>
            <a:ahLst/>
            <a:cxnLst/>
            <a:rect l="l" t="t" r="r" b="b"/>
            <a:pathLst>
              <a:path w="685800" h="163829">
                <a:moveTo>
                  <a:pt x="171450" y="0"/>
                </a:moveTo>
                <a:lnTo>
                  <a:pt x="171450" y="82549"/>
                </a:lnTo>
                <a:lnTo>
                  <a:pt x="0" y="82549"/>
                </a:lnTo>
                <a:lnTo>
                  <a:pt x="342900" y="163829"/>
                </a:lnTo>
                <a:lnTo>
                  <a:pt x="685800" y="82549"/>
                </a:lnTo>
                <a:lnTo>
                  <a:pt x="514350" y="82549"/>
                </a:lnTo>
                <a:lnTo>
                  <a:pt x="514350" y="0"/>
                </a:lnTo>
                <a:lnTo>
                  <a:pt x="17145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50742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Clinical</a:t>
            </a:r>
            <a:r>
              <a:rPr sz="4000" spc="-75" dirty="0"/>
              <a:t> </a:t>
            </a:r>
            <a:r>
              <a:rPr sz="4000" spc="-5" dirty="0"/>
              <a:t>Manifestations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886065" cy="35382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30543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Fever, </a:t>
            </a:r>
            <a:r>
              <a:rPr sz="3200" dirty="0">
                <a:latin typeface="Arial"/>
                <a:cs typeface="Arial"/>
              </a:rPr>
              <a:t>headache, and confusion are </a:t>
            </a:r>
            <a:r>
              <a:rPr sz="3200" spc="-5" dirty="0">
                <a:latin typeface="Arial"/>
                <a:cs typeface="Arial"/>
              </a:rPr>
              <a:t>the  initial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symptoms</a:t>
            </a:r>
            <a:endParaRPr sz="32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Focal neurologic symptoms </a:t>
            </a:r>
            <a:r>
              <a:rPr sz="3200" spc="-5" dirty="0">
                <a:latin typeface="Arial"/>
                <a:cs typeface="Arial"/>
              </a:rPr>
              <a:t>reflect the  </a:t>
            </a:r>
            <a:r>
              <a:rPr sz="3200" dirty="0">
                <a:latin typeface="Arial"/>
                <a:cs typeface="Arial"/>
              </a:rPr>
              <a:t>areas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cerebral inflammation and  necrosis and include behavioral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changes,  </a:t>
            </a:r>
            <a:r>
              <a:rPr sz="3200" spc="-5" dirty="0">
                <a:latin typeface="Arial"/>
                <a:cs typeface="Arial"/>
              </a:rPr>
              <a:t>focal </a:t>
            </a:r>
            <a:r>
              <a:rPr sz="3200" dirty="0">
                <a:latin typeface="Arial"/>
                <a:cs typeface="Arial"/>
              </a:rPr>
              <a:t>seizures , dysphasia, hemiparesis,  and altered </a:t>
            </a:r>
            <a:r>
              <a:rPr sz="3200" spc="-5" dirty="0">
                <a:latin typeface="Arial"/>
                <a:cs typeface="Arial"/>
              </a:rPr>
              <a:t>level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consciousness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377697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Diagnostic</a:t>
            </a:r>
            <a:r>
              <a:rPr sz="4000" spc="-75" dirty="0"/>
              <a:t> </a:t>
            </a:r>
            <a:r>
              <a:rPr sz="4000" spc="-5" dirty="0"/>
              <a:t>Tests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860030" cy="454914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59690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Neuroimaging </a:t>
            </a:r>
            <a:r>
              <a:rPr sz="3200" spc="-5" dirty="0">
                <a:latin typeface="Arial"/>
                <a:cs typeface="Arial"/>
              </a:rPr>
              <a:t>studies </a:t>
            </a:r>
            <a:r>
              <a:rPr sz="3200" dirty="0">
                <a:latin typeface="Arial"/>
                <a:cs typeface="Arial"/>
              </a:rPr>
              <a:t>(MRI </a:t>
            </a:r>
            <a:r>
              <a:rPr sz="3200" spc="-5" dirty="0">
                <a:latin typeface="Arial"/>
                <a:cs typeface="Arial"/>
              </a:rPr>
              <a:t>shows the  </a:t>
            </a:r>
            <a:r>
              <a:rPr sz="3200" spc="5" dirty="0">
                <a:latin typeface="Arial"/>
                <a:cs typeface="Arial"/>
              </a:rPr>
              <a:t>edema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temporal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lobe)</a:t>
            </a:r>
            <a:endParaRPr sz="32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EEG </a:t>
            </a:r>
            <a:r>
              <a:rPr sz="3200" dirty="0">
                <a:latin typeface="Arial"/>
                <a:cs typeface="Arial"/>
              </a:rPr>
              <a:t>(demonstrates </a:t>
            </a:r>
            <a:r>
              <a:rPr sz="3200" spc="-5" dirty="0">
                <a:latin typeface="Arial"/>
                <a:cs typeface="Arial"/>
              </a:rPr>
              <a:t>periodic high-voltage  </a:t>
            </a:r>
            <a:r>
              <a:rPr sz="3200" dirty="0">
                <a:latin typeface="Arial"/>
                <a:cs typeface="Arial"/>
              </a:rPr>
              <a:t>spikes </a:t>
            </a:r>
            <a:r>
              <a:rPr sz="3200" spc="-5" dirty="0">
                <a:latin typeface="Arial"/>
                <a:cs typeface="Arial"/>
              </a:rPr>
              <a:t>originating in the </a:t>
            </a:r>
            <a:r>
              <a:rPr sz="3200" dirty="0">
                <a:latin typeface="Arial"/>
                <a:cs typeface="Arial"/>
              </a:rPr>
              <a:t>temporal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lobe)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CSF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examination</a:t>
            </a:r>
            <a:endParaRPr sz="3200">
              <a:latin typeface="Arial"/>
              <a:cs typeface="Arial"/>
            </a:endParaRPr>
          </a:p>
          <a:p>
            <a:pPr marL="781050" marR="38989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  <a:tab pos="1710055" algn="l"/>
              </a:tabLst>
            </a:pPr>
            <a:r>
              <a:rPr sz="2800" dirty="0">
                <a:latin typeface="Arial"/>
                <a:cs typeface="Arial"/>
              </a:rPr>
              <a:t>lumber </a:t>
            </a:r>
            <a:r>
              <a:rPr sz="2800" spc="-5" dirty="0">
                <a:latin typeface="Arial"/>
                <a:cs typeface="Arial"/>
              </a:rPr>
              <a:t>puncture reveals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high opening  </a:t>
            </a:r>
            <a:r>
              <a:rPr sz="2800" dirty="0">
                <a:latin typeface="Arial"/>
                <a:cs typeface="Arial"/>
              </a:rPr>
              <a:t>pressure </a:t>
            </a:r>
            <a:r>
              <a:rPr sz="2800" spc="-5" dirty="0">
                <a:latin typeface="Arial"/>
                <a:cs typeface="Arial"/>
              </a:rPr>
              <a:t>and low glucose and high protein  level	in CSF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samples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Polymerase chain reaction (PCR)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5500"/>
            <a:ext cx="48761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Medical</a:t>
            </a:r>
            <a:r>
              <a:rPr sz="4000" spc="-75" dirty="0"/>
              <a:t> </a:t>
            </a:r>
            <a:r>
              <a:rPr sz="4000" spc="-5" dirty="0"/>
              <a:t>Management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49599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869" baseline="1273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600" spc="869" baseline="1273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Acyclovir (antiviral</a:t>
            </a:r>
            <a:r>
              <a:rPr sz="3200" spc="-3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agent)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96043" y="2721801"/>
            <a:ext cx="2555345" cy="3292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3663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Nursing</a:t>
            </a:r>
            <a:r>
              <a:rPr sz="4400" spc="-70" dirty="0"/>
              <a:t> </a:t>
            </a:r>
            <a:r>
              <a:rPr sz="4400" spc="-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64209" y="1762759"/>
            <a:ext cx="14141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05909" y="1762759"/>
            <a:ext cx="29330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91945" algn="l"/>
              </a:tabLst>
            </a:pPr>
            <a:r>
              <a:rPr sz="2000" spc="-5" dirty="0">
                <a:latin typeface="Arial"/>
                <a:cs typeface="Arial"/>
              </a:rPr>
              <a:t>Objective	Intervention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71080" y="1762759"/>
            <a:ext cx="11836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869" y="2466340"/>
            <a:ext cx="1468755" cy="6134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Headache,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8  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scale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7270" y="1762759"/>
            <a:ext cx="1233805" cy="18834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46050" marR="5080" indent="9906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Nursing  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12065">
              <a:lnSpc>
                <a:spcPts val="2230"/>
              </a:lnSpc>
              <a:spcBef>
                <a:spcPts val="1080"/>
              </a:spcBef>
            </a:pPr>
            <a:r>
              <a:rPr sz="2000" spc="-5" dirty="0">
                <a:latin typeface="Arial"/>
                <a:cs typeface="Arial"/>
              </a:rPr>
              <a:t>Acute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pain  related </a:t>
            </a:r>
            <a:r>
              <a:rPr sz="2000" spc="-5" dirty="0">
                <a:latin typeface="Arial"/>
                <a:cs typeface="Arial"/>
              </a:rPr>
              <a:t>to  meningeal  irritation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1270" y="2466340"/>
            <a:ext cx="1607185" cy="89661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Headache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will  </a:t>
            </a:r>
            <a:r>
              <a:rPr sz="2000" dirty="0">
                <a:latin typeface="Arial"/>
                <a:cs typeface="Arial"/>
              </a:rPr>
              <a:t>be reduced  </a:t>
            </a:r>
            <a:r>
              <a:rPr sz="2000" spc="-5" dirty="0">
                <a:latin typeface="Arial"/>
                <a:cs typeface="Arial"/>
              </a:rPr>
              <a:t>within </a:t>
            </a:r>
            <a:r>
              <a:rPr sz="2000" dirty="0">
                <a:latin typeface="Arial"/>
                <a:cs typeface="Arial"/>
              </a:rPr>
              <a:t>2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hours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2770" y="2466340"/>
            <a:ext cx="1158875" cy="12433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>
              <a:lnSpc>
                <a:spcPts val="2230"/>
              </a:lnSpc>
              <a:spcBef>
                <a:spcPts val="315"/>
              </a:spcBef>
              <a:buChar char="-"/>
              <a:tabLst>
                <a:tab pos="154940" algn="l"/>
              </a:tabLst>
            </a:pPr>
            <a:r>
              <a:rPr sz="2000" spc="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mm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 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lights</a:t>
            </a:r>
            <a:endParaRPr sz="2000">
              <a:latin typeface="Arial"/>
              <a:cs typeface="Arial"/>
            </a:endParaRPr>
          </a:p>
          <a:p>
            <a:pPr marR="120650">
              <a:lnSpc>
                <a:spcPts val="2230"/>
              </a:lnSpc>
              <a:spcBef>
                <a:spcPts val="500"/>
              </a:spcBef>
              <a:buChar char="-"/>
              <a:tabLst>
                <a:tab pos="154940" algn="l"/>
              </a:tabLst>
            </a:pPr>
            <a:r>
              <a:rPr sz="2000" spc="5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mi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  noise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52770" y="3726179"/>
            <a:ext cx="1398905" cy="1464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2315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-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93100"/>
              </a:lnSpc>
              <a:spcBef>
                <a:spcPts val="80"/>
              </a:spcBef>
            </a:pP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  g analgesic  agents and  prescribed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0269" y="2466340"/>
            <a:ext cx="1440180" cy="11798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Headache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is  </a:t>
            </a:r>
            <a:r>
              <a:rPr sz="2000" dirty="0">
                <a:latin typeface="Arial"/>
                <a:cs typeface="Arial"/>
              </a:rPr>
              <a:t>reduced 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8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2  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scale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3663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Nursing</a:t>
            </a:r>
            <a:r>
              <a:rPr sz="4400" spc="-70" dirty="0"/>
              <a:t> </a:t>
            </a:r>
            <a:r>
              <a:rPr sz="4400" spc="-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41680" y="1762759"/>
            <a:ext cx="14128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ess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spc="5" dirty="0">
                <a:latin typeface="Arial"/>
                <a:cs typeface="Arial"/>
              </a:rPr>
              <a:t>en</a:t>
            </a:r>
            <a:r>
              <a:rPr sz="200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0209" y="1762759"/>
            <a:ext cx="28187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7645" algn="l"/>
              </a:tabLst>
            </a:pPr>
            <a:r>
              <a:rPr sz="2000" spc="-5" dirty="0">
                <a:latin typeface="Arial"/>
                <a:cs typeface="Arial"/>
              </a:rPr>
              <a:t>Objective	Intervention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71080" y="1762759"/>
            <a:ext cx="11836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869" y="2424430"/>
            <a:ext cx="1569720" cy="219837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67005" indent="-154940">
              <a:lnSpc>
                <a:spcPct val="100000"/>
              </a:lnSpc>
              <a:spcBef>
                <a:spcPts val="430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Headache</a:t>
            </a:r>
            <a:endParaRPr sz="2000">
              <a:latin typeface="Arial"/>
              <a:cs typeface="Arial"/>
            </a:endParaRPr>
          </a:p>
          <a:p>
            <a:pPr marL="12700" marR="417830">
              <a:lnSpc>
                <a:spcPts val="2230"/>
              </a:lnSpc>
              <a:spcBef>
                <a:spcPts val="545"/>
              </a:spcBef>
            </a:pPr>
            <a:r>
              <a:rPr sz="2000" spc="-5" dirty="0">
                <a:latin typeface="Arial"/>
                <a:cs typeface="Arial"/>
              </a:rPr>
              <a:t>-Body  </a:t>
            </a:r>
            <a:r>
              <a:rPr sz="2000" spc="-1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ak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es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230"/>
              </a:lnSpc>
              <a:spcBef>
                <a:spcPts val="500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Decreased  </a:t>
            </a:r>
            <a:r>
              <a:rPr sz="2000" spc="-5" dirty="0">
                <a:latin typeface="Arial"/>
                <a:cs typeface="Arial"/>
              </a:rPr>
              <a:t>level of 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nsc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u</a:t>
            </a:r>
            <a:r>
              <a:rPr sz="2000" spc="5" dirty="0">
                <a:latin typeface="Arial"/>
                <a:cs typeface="Arial"/>
              </a:rPr>
              <a:t>sn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  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9670" y="1762759"/>
            <a:ext cx="1271905" cy="30175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4150" marR="5080" indent="9906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Nursing  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ia</a:t>
            </a:r>
            <a:r>
              <a:rPr sz="2000" spc="5" dirty="0">
                <a:latin typeface="Arial"/>
                <a:cs typeface="Arial"/>
              </a:rPr>
              <a:t>gn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107314">
              <a:lnSpc>
                <a:spcPct val="93000"/>
              </a:lnSpc>
              <a:spcBef>
                <a:spcPts val="1030"/>
              </a:spcBef>
            </a:pPr>
            <a:r>
              <a:rPr sz="2000" dirty="0">
                <a:latin typeface="Arial"/>
                <a:cs typeface="Arial"/>
              </a:rPr>
              <a:t>Risk </a:t>
            </a:r>
            <a:r>
              <a:rPr sz="2000" spc="-5" dirty="0">
                <a:latin typeface="Arial"/>
                <a:cs typeface="Arial"/>
              </a:rPr>
              <a:t>for  i</a:t>
            </a:r>
            <a:r>
              <a:rPr sz="2000" spc="5" dirty="0">
                <a:latin typeface="Arial"/>
                <a:cs typeface="Arial"/>
              </a:rPr>
              <a:t>ne</a:t>
            </a:r>
            <a:r>
              <a:rPr sz="2000" spc="-10" dirty="0">
                <a:latin typeface="Arial"/>
                <a:cs typeface="Arial"/>
              </a:rPr>
              <a:t>ff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ct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ve  cerebral  tissue  perfusion  related to  increased  </a:t>
            </a:r>
            <a:r>
              <a:rPr sz="2000" spc="-5" dirty="0">
                <a:latin typeface="Arial"/>
                <a:cs typeface="Arial"/>
              </a:rPr>
              <a:t>ICP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39870" y="2466340"/>
            <a:ext cx="1413510" cy="379349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19685">
              <a:lnSpc>
                <a:spcPct val="93000"/>
              </a:lnSpc>
              <a:spcBef>
                <a:spcPts val="265"/>
              </a:spcBef>
            </a:pPr>
            <a:r>
              <a:rPr sz="2000" spc="-5" dirty="0">
                <a:latin typeface="Arial"/>
                <a:cs typeface="Arial"/>
              </a:rPr>
              <a:t>The patient  </a:t>
            </a:r>
            <a:r>
              <a:rPr sz="2000" dirty="0">
                <a:latin typeface="Arial"/>
                <a:cs typeface="Arial"/>
              </a:rPr>
              <a:t>returned </a:t>
            </a:r>
            <a:r>
              <a:rPr sz="2000" spc="-5" dirty="0">
                <a:latin typeface="Arial"/>
                <a:cs typeface="Arial"/>
              </a:rPr>
              <a:t>to  the state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ic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l  </a:t>
            </a:r>
            <a:r>
              <a:rPr sz="2000" spc="-5" dirty="0">
                <a:latin typeface="Arial"/>
                <a:cs typeface="Arial"/>
              </a:rPr>
              <a:t>status  before the  </a:t>
            </a:r>
            <a:r>
              <a:rPr sz="2000" dirty="0">
                <a:latin typeface="Arial"/>
                <a:cs typeface="Arial"/>
              </a:rPr>
              <a:t>illness.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230"/>
              </a:lnSpc>
              <a:spcBef>
                <a:spcPts val="550"/>
              </a:spcBef>
            </a:pPr>
            <a:r>
              <a:rPr sz="2000" dirty="0">
                <a:latin typeface="Arial"/>
                <a:cs typeface="Arial"/>
              </a:rPr>
              <a:t>Increased  </a:t>
            </a:r>
            <a:r>
              <a:rPr sz="2000" spc="-5" dirty="0">
                <a:latin typeface="Arial"/>
                <a:cs typeface="Arial"/>
              </a:rPr>
              <a:t>patient  awareness 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sensory  </a:t>
            </a:r>
            <a:r>
              <a:rPr sz="2000" spc="-5" dirty="0">
                <a:latin typeface="Arial"/>
                <a:cs typeface="Arial"/>
              </a:rPr>
              <a:t>function.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0070" y="2470150"/>
            <a:ext cx="1438275" cy="38074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ct val="92500"/>
              </a:lnSpc>
              <a:spcBef>
                <a:spcPts val="240"/>
              </a:spcBef>
              <a:buChar char="-"/>
              <a:tabLst>
                <a:tab pos="135890" algn="l"/>
              </a:tabLst>
            </a:pPr>
            <a:r>
              <a:rPr sz="1600" spc="-5" dirty="0">
                <a:latin typeface="Arial"/>
                <a:cs typeface="Arial"/>
              </a:rPr>
              <a:t>Bed rest </a:t>
            </a:r>
            <a:r>
              <a:rPr sz="1600" spc="-10" dirty="0">
                <a:latin typeface="Arial"/>
                <a:cs typeface="Arial"/>
              </a:rPr>
              <a:t>with  </a:t>
            </a:r>
            <a:r>
              <a:rPr sz="1600" spc="-5" dirty="0">
                <a:latin typeface="Arial"/>
                <a:cs typeface="Arial"/>
              </a:rPr>
              <a:t>supine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sleeping  position </a:t>
            </a:r>
            <a:r>
              <a:rPr sz="1600" spc="-10" dirty="0">
                <a:latin typeface="Arial"/>
                <a:cs typeface="Arial"/>
              </a:rPr>
              <a:t>without 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pillow</a:t>
            </a:r>
            <a:endParaRPr sz="1600">
              <a:latin typeface="Arial"/>
              <a:cs typeface="Arial"/>
            </a:endParaRPr>
          </a:p>
          <a:p>
            <a:pPr marL="12700" marR="282575">
              <a:lnSpc>
                <a:spcPct val="92600"/>
              </a:lnSpc>
              <a:spcBef>
                <a:spcPts val="405"/>
              </a:spcBef>
              <a:buChar char="-"/>
              <a:tabLst>
                <a:tab pos="135890" algn="l"/>
              </a:tabLst>
            </a:pPr>
            <a:r>
              <a:rPr sz="1600" spc="-10" dirty="0">
                <a:latin typeface="Arial"/>
                <a:cs typeface="Arial"/>
              </a:rPr>
              <a:t>Monitor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  signs of  neurologic  status </a:t>
            </a:r>
            <a:r>
              <a:rPr sz="1600" spc="-10" dirty="0">
                <a:latin typeface="Arial"/>
                <a:cs typeface="Arial"/>
              </a:rPr>
              <a:t>with  </a:t>
            </a:r>
            <a:r>
              <a:rPr sz="1600" spc="-5" dirty="0">
                <a:latin typeface="Arial"/>
                <a:cs typeface="Arial"/>
              </a:rPr>
              <a:t>GCS.</a:t>
            </a:r>
            <a:endParaRPr sz="1600">
              <a:latin typeface="Arial"/>
              <a:cs typeface="Arial"/>
            </a:endParaRPr>
          </a:p>
          <a:p>
            <a:pPr marL="12700" marR="201930">
              <a:lnSpc>
                <a:spcPts val="1780"/>
              </a:lnSpc>
              <a:spcBef>
                <a:spcPts val="425"/>
              </a:spcBef>
              <a:buChar char="-"/>
              <a:tabLst>
                <a:tab pos="135890" algn="l"/>
              </a:tabLst>
            </a:pPr>
            <a:r>
              <a:rPr sz="1600" spc="-10" dirty="0">
                <a:latin typeface="Arial"/>
                <a:cs typeface="Arial"/>
              </a:rPr>
              <a:t>Monitor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vital  signs</a:t>
            </a:r>
            <a:endParaRPr sz="1600">
              <a:latin typeface="Arial"/>
              <a:cs typeface="Arial"/>
            </a:endParaRPr>
          </a:p>
          <a:p>
            <a:pPr marL="12700" marR="156210">
              <a:lnSpc>
                <a:spcPct val="92600"/>
              </a:lnSpc>
              <a:spcBef>
                <a:spcPts val="365"/>
              </a:spcBef>
              <a:buChar char="-"/>
              <a:tabLst>
                <a:tab pos="135890" algn="l"/>
              </a:tabLst>
            </a:pPr>
            <a:r>
              <a:rPr sz="1600" spc="-5" dirty="0">
                <a:latin typeface="Arial"/>
                <a:cs typeface="Arial"/>
              </a:rPr>
              <a:t>Provide  treatment </a:t>
            </a:r>
            <a:r>
              <a:rPr sz="1600" dirty="0">
                <a:latin typeface="Arial"/>
                <a:cs typeface="Arial"/>
              </a:rPr>
              <a:t>in  </a:t>
            </a:r>
            <a:r>
              <a:rPr sz="1600" spc="-5" dirty="0">
                <a:latin typeface="Arial"/>
                <a:cs typeface="Arial"/>
              </a:rPr>
              <a:t>accordance  </a:t>
            </a:r>
            <a:r>
              <a:rPr sz="1600" spc="-10" dirty="0">
                <a:latin typeface="Arial"/>
                <a:cs typeface="Arial"/>
              </a:rPr>
              <a:t>with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physician  advice.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40269" y="2466340"/>
            <a:ext cx="1412240" cy="363727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75565">
              <a:lnSpc>
                <a:spcPts val="2230"/>
              </a:lnSpc>
              <a:spcBef>
                <a:spcPts val="315"/>
              </a:spcBef>
              <a:buChar char="-"/>
              <a:tabLst>
                <a:tab pos="167640" algn="l"/>
              </a:tabLst>
            </a:pPr>
            <a:r>
              <a:rPr sz="2000" spc="1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spc="5" dirty="0">
                <a:latin typeface="Arial"/>
                <a:cs typeface="Arial"/>
              </a:rPr>
              <a:t>ac</a:t>
            </a:r>
            <a:r>
              <a:rPr sz="2000" spc="-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 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reduced</a:t>
            </a:r>
            <a:endParaRPr sz="2000">
              <a:latin typeface="Arial"/>
              <a:cs typeface="Arial"/>
            </a:endParaRPr>
          </a:p>
          <a:p>
            <a:pPr marL="12700" marR="78740">
              <a:lnSpc>
                <a:spcPts val="2230"/>
              </a:lnSpc>
              <a:spcBef>
                <a:spcPts val="500"/>
              </a:spcBef>
              <a:buChar char="-"/>
              <a:tabLst>
                <a:tab pos="167640" algn="l"/>
              </a:tabLst>
            </a:pPr>
            <a:r>
              <a:rPr sz="2000" spc="-5" dirty="0">
                <a:latin typeface="Arial"/>
                <a:cs typeface="Arial"/>
              </a:rPr>
              <a:t>Vital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signs  are </a:t>
            </a:r>
            <a:r>
              <a:rPr sz="2000" spc="-10" dirty="0">
                <a:latin typeface="Arial"/>
                <a:cs typeface="Arial"/>
              </a:rPr>
              <a:t>within  </a:t>
            </a:r>
            <a:r>
              <a:rPr sz="2000" dirty="0">
                <a:latin typeface="Arial"/>
                <a:cs typeface="Arial"/>
              </a:rPr>
              <a:t>normal  </a:t>
            </a:r>
            <a:r>
              <a:rPr sz="2000" spc="-5" dirty="0">
                <a:latin typeface="Arial"/>
                <a:cs typeface="Arial"/>
              </a:rPr>
              <a:t>limits.</a:t>
            </a:r>
            <a:endParaRPr sz="2000">
              <a:latin typeface="Arial"/>
              <a:cs typeface="Arial"/>
            </a:endParaRPr>
          </a:p>
          <a:p>
            <a:pPr marL="12700" marR="90805">
              <a:lnSpc>
                <a:spcPts val="2230"/>
              </a:lnSpc>
              <a:spcBef>
                <a:spcPts val="500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Increased  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w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ess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3100"/>
              </a:lnSpc>
              <a:spcBef>
                <a:spcPts val="450"/>
              </a:spcBef>
              <a:buChar char="-"/>
              <a:tabLst>
                <a:tab pos="167640" algn="l"/>
              </a:tabLst>
            </a:pPr>
            <a:r>
              <a:rPr sz="2000" spc="5" dirty="0">
                <a:latin typeface="Arial"/>
                <a:cs typeface="Arial"/>
              </a:rPr>
              <a:t>No </a:t>
            </a:r>
            <a:r>
              <a:rPr sz="2000" dirty="0">
                <a:latin typeface="Arial"/>
                <a:cs typeface="Arial"/>
              </a:rPr>
              <a:t>signs  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increased  </a:t>
            </a:r>
            <a:r>
              <a:rPr sz="2000" spc="-5" dirty="0">
                <a:latin typeface="Arial"/>
                <a:cs typeface="Arial"/>
              </a:rPr>
              <a:t>intracranial  </a:t>
            </a:r>
            <a:r>
              <a:rPr sz="2000" dirty="0">
                <a:latin typeface="Arial"/>
                <a:cs typeface="Arial"/>
              </a:rPr>
              <a:t>pressure.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3663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Nursing</a:t>
            </a:r>
            <a:r>
              <a:rPr sz="4400" spc="-70" dirty="0"/>
              <a:t> </a:t>
            </a:r>
            <a:r>
              <a:rPr sz="4400" spc="-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88009" y="1610359"/>
            <a:ext cx="14128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7809" y="1610359"/>
            <a:ext cx="28187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7645" algn="l"/>
              </a:tabLst>
            </a:pPr>
            <a:r>
              <a:rPr sz="2000" spc="-5" dirty="0">
                <a:latin typeface="Arial"/>
                <a:cs typeface="Arial"/>
              </a:rPr>
              <a:t>Objective	Intervention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17409" y="1610359"/>
            <a:ext cx="11842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469" y="2313940"/>
            <a:ext cx="1156335" cy="6134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General  </a:t>
            </a:r>
            <a:r>
              <a:rPr sz="2000" spc="-1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ak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es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7270" y="1610359"/>
            <a:ext cx="1271905" cy="27343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4150" marR="5080" indent="9906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Nursing  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os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76835">
              <a:lnSpc>
                <a:spcPct val="93000"/>
              </a:lnSpc>
              <a:spcBef>
                <a:spcPts val="1030"/>
              </a:spcBef>
            </a:pPr>
            <a:r>
              <a:rPr sz="2000" dirty="0">
                <a:latin typeface="Arial"/>
                <a:cs typeface="Arial"/>
              </a:rPr>
              <a:t>Risk </a:t>
            </a:r>
            <a:r>
              <a:rPr sz="2000" spc="-5" dirty="0">
                <a:latin typeface="Arial"/>
                <a:cs typeface="Arial"/>
              </a:rPr>
              <a:t>for  Injury R/T  </a:t>
            </a:r>
            <a:r>
              <a:rPr sz="2000" dirty="0">
                <a:latin typeface="Arial"/>
                <a:cs typeface="Arial"/>
              </a:rPr>
              <a:t>general  </a:t>
            </a:r>
            <a:r>
              <a:rPr sz="2000" spc="-5" dirty="0">
                <a:latin typeface="Arial"/>
                <a:cs typeface="Arial"/>
              </a:rPr>
              <a:t>weakness  </a:t>
            </a:r>
            <a:r>
              <a:rPr sz="2000" dirty="0">
                <a:latin typeface="Arial"/>
                <a:cs typeface="Arial"/>
              </a:rPr>
              <a:t>and risk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 seizure  </a:t>
            </a:r>
            <a:r>
              <a:rPr sz="2000" spc="-5" dirty="0">
                <a:latin typeface="Arial"/>
                <a:cs typeface="Arial"/>
              </a:rPr>
              <a:t>attacks.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7470" y="2313940"/>
            <a:ext cx="1353185" cy="231394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93000"/>
              </a:lnSpc>
              <a:spcBef>
                <a:spcPts val="265"/>
              </a:spcBef>
            </a:pP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prevent  </a:t>
            </a:r>
            <a:r>
              <a:rPr sz="2000" spc="-5" dirty="0">
                <a:latin typeface="Arial"/>
                <a:cs typeface="Arial"/>
              </a:rPr>
              <a:t>the patient  from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having  </a:t>
            </a:r>
            <a:r>
              <a:rPr sz="2000" dirty="0">
                <a:latin typeface="Arial"/>
                <a:cs typeface="Arial"/>
              </a:rPr>
              <a:t>seizures </a:t>
            </a:r>
            <a:r>
              <a:rPr sz="2000" spc="-5" dirty="0">
                <a:latin typeface="Arial"/>
                <a:cs typeface="Arial"/>
              </a:rPr>
              <a:t>or  other  </a:t>
            </a:r>
            <a:r>
              <a:rPr sz="2000" dirty="0">
                <a:latin typeface="Arial"/>
                <a:cs typeface="Arial"/>
              </a:rPr>
              <a:t>injuries  </a:t>
            </a:r>
            <a:r>
              <a:rPr sz="2000" spc="-5" dirty="0">
                <a:latin typeface="Arial"/>
                <a:cs typeface="Arial"/>
              </a:rPr>
              <a:t>within </a:t>
            </a:r>
            <a:r>
              <a:rPr sz="2000" dirty="0">
                <a:latin typeface="Arial"/>
                <a:cs typeface="Arial"/>
              </a:rPr>
              <a:t>8  hours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7670" y="2317750"/>
            <a:ext cx="1424305" cy="37566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ct val="92600"/>
              </a:lnSpc>
              <a:spcBef>
                <a:spcPts val="240"/>
              </a:spcBef>
              <a:buChar char="-"/>
              <a:tabLst>
                <a:tab pos="135890" algn="l"/>
              </a:tabLst>
            </a:pPr>
            <a:r>
              <a:rPr sz="1600" spc="-10" dirty="0">
                <a:latin typeface="Arial"/>
                <a:cs typeface="Arial"/>
              </a:rPr>
              <a:t>Monitor </a:t>
            </a:r>
            <a:r>
              <a:rPr sz="1600" spc="-5" dirty="0">
                <a:latin typeface="Arial"/>
                <a:cs typeface="Arial"/>
              </a:rPr>
              <a:t>the  twitching of the  hands, feet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and  mouth or other  facial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muscles.</a:t>
            </a:r>
            <a:endParaRPr sz="1600">
              <a:latin typeface="Arial"/>
              <a:cs typeface="Arial"/>
            </a:endParaRPr>
          </a:p>
          <a:p>
            <a:pPr marL="12700" marR="161290">
              <a:lnSpc>
                <a:spcPct val="92600"/>
              </a:lnSpc>
              <a:spcBef>
                <a:spcPts val="405"/>
              </a:spcBef>
              <a:buChar char="-"/>
              <a:tabLst>
                <a:tab pos="135890" algn="l"/>
              </a:tabLst>
            </a:pPr>
            <a:r>
              <a:rPr sz="1600" spc="-5" dirty="0">
                <a:latin typeface="Arial"/>
                <a:cs typeface="Arial"/>
              </a:rPr>
              <a:t>Provide  security for  patients by  providing  assistance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on  the bed and  use the side  rails.</a:t>
            </a:r>
            <a:endParaRPr sz="1600">
              <a:latin typeface="Arial"/>
              <a:cs typeface="Arial"/>
            </a:endParaRPr>
          </a:p>
          <a:p>
            <a:pPr marL="12700" marR="149225">
              <a:lnSpc>
                <a:spcPts val="1780"/>
              </a:lnSpc>
              <a:spcBef>
                <a:spcPts val="425"/>
              </a:spcBef>
              <a:buChar char="-"/>
              <a:tabLst>
                <a:tab pos="135890" algn="l"/>
              </a:tabLst>
            </a:pPr>
            <a:r>
              <a:rPr sz="1600" spc="-5" dirty="0">
                <a:latin typeface="Arial"/>
                <a:cs typeface="Arial"/>
              </a:rPr>
              <a:t>Give  medication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as  indicated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7869" y="2313940"/>
            <a:ext cx="1240155" cy="244094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73660">
              <a:lnSpc>
                <a:spcPts val="2230"/>
              </a:lnSpc>
              <a:spcBef>
                <a:spcPts val="315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No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signs 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seizure</a:t>
            </a:r>
            <a:endParaRPr sz="2000">
              <a:latin typeface="Arial"/>
              <a:cs typeface="Arial"/>
            </a:endParaRPr>
          </a:p>
          <a:p>
            <a:pPr marL="12700" marR="259079">
              <a:lnSpc>
                <a:spcPts val="2230"/>
              </a:lnSpc>
              <a:spcBef>
                <a:spcPts val="500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No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any  injuries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3100"/>
              </a:lnSpc>
              <a:spcBef>
                <a:spcPts val="450"/>
              </a:spcBef>
              <a:buChar char="-"/>
              <a:tabLst>
                <a:tab pos="167640" algn="l"/>
              </a:tabLst>
            </a:pPr>
            <a:r>
              <a:rPr sz="2000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spc="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v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  </a:t>
            </a:r>
            <a:r>
              <a:rPr sz="2000" spc="-5" dirty="0">
                <a:latin typeface="Arial"/>
                <a:cs typeface="Arial"/>
              </a:rPr>
              <a:t>patient’s  </a:t>
            </a:r>
            <a:r>
              <a:rPr sz="2000" dirty="0">
                <a:latin typeface="Arial"/>
                <a:cs typeface="Arial"/>
              </a:rPr>
              <a:t>clinical  </a:t>
            </a:r>
            <a:r>
              <a:rPr sz="2000" spc="-5" dirty="0">
                <a:latin typeface="Arial"/>
                <a:cs typeface="Arial"/>
              </a:rPr>
              <a:t>status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53663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Nursing</a:t>
            </a:r>
            <a:r>
              <a:rPr sz="4400" spc="-70" dirty="0"/>
              <a:t> </a:t>
            </a:r>
            <a:r>
              <a:rPr sz="4400" spc="-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64209" y="1838959"/>
            <a:ext cx="14141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4009" y="1838959"/>
            <a:ext cx="28187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7645" algn="l"/>
              </a:tabLst>
            </a:pPr>
            <a:r>
              <a:rPr sz="2000" spc="-5" dirty="0">
                <a:latin typeface="Arial"/>
                <a:cs typeface="Arial"/>
              </a:rPr>
              <a:t>Objective	Intervention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93609" y="1838959"/>
            <a:ext cx="11842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542540"/>
            <a:ext cx="1595120" cy="14643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93000"/>
              </a:lnSpc>
              <a:spcBef>
                <a:spcPts val="265"/>
              </a:spcBef>
            </a:pPr>
            <a:r>
              <a:rPr sz="2000" spc="-5" dirty="0">
                <a:latin typeface="Arial"/>
                <a:cs typeface="Arial"/>
              </a:rPr>
              <a:t>Inappropriate  </a:t>
            </a:r>
            <a:r>
              <a:rPr sz="2000" dirty="0">
                <a:latin typeface="Arial"/>
                <a:cs typeface="Arial"/>
              </a:rPr>
              <a:t>and poor  </a:t>
            </a:r>
            <a:r>
              <a:rPr sz="2000" spc="-5" dirty="0">
                <a:latin typeface="Arial"/>
                <a:cs typeface="Arial"/>
              </a:rPr>
              <a:t>family 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mm</a:t>
            </a:r>
            <a:r>
              <a:rPr sz="2000" spc="5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ni</a:t>
            </a:r>
            <a:r>
              <a:rPr sz="2000" spc="5" dirty="0">
                <a:latin typeface="Arial"/>
                <a:cs typeface="Arial"/>
              </a:rPr>
              <a:t>ca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  n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63470" y="1838959"/>
            <a:ext cx="1426210" cy="330072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4150" marR="159385" indent="9906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Nursing  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os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030"/>
              </a:spcBef>
            </a:pPr>
            <a:r>
              <a:rPr sz="2000" spc="-5" dirty="0">
                <a:latin typeface="Arial"/>
                <a:cs typeface="Arial"/>
              </a:rPr>
              <a:t>Interrupted  Family  </a:t>
            </a:r>
            <a:r>
              <a:rPr sz="2000" dirty="0">
                <a:latin typeface="Arial"/>
                <a:cs typeface="Arial"/>
              </a:rPr>
              <a:t>Process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R/T  </a:t>
            </a:r>
            <a:r>
              <a:rPr sz="2000" spc="-5" dirty="0">
                <a:latin typeface="Arial"/>
                <a:cs typeface="Arial"/>
              </a:rPr>
              <a:t>critical  nature of  situation  </a:t>
            </a:r>
            <a:r>
              <a:rPr sz="200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uncertain  </a:t>
            </a:r>
            <a:r>
              <a:rPr sz="2000" dirty="0">
                <a:latin typeface="Arial"/>
                <a:cs typeface="Arial"/>
              </a:rPr>
              <a:t>prognosis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3670" y="2542540"/>
            <a:ext cx="1270635" cy="11798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315"/>
              </a:spcBef>
            </a:pPr>
            <a:r>
              <a:rPr sz="2000" dirty="0">
                <a:latin typeface="Arial"/>
                <a:cs typeface="Arial"/>
              </a:rPr>
              <a:t>Enhance  </a:t>
            </a:r>
            <a:r>
              <a:rPr sz="2000" spc="-5" dirty="0">
                <a:latin typeface="Arial"/>
                <a:cs typeface="Arial"/>
              </a:rPr>
              <a:t>family  </a:t>
            </a:r>
            <a:r>
              <a:rPr sz="2000" dirty="0">
                <a:latin typeface="Arial"/>
                <a:cs typeface="Arial"/>
              </a:rPr>
              <a:t>coping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functioning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3870" y="2542540"/>
            <a:ext cx="1394460" cy="288036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93000"/>
              </a:lnSpc>
              <a:spcBef>
                <a:spcPts val="265"/>
              </a:spcBef>
            </a:pPr>
            <a:r>
              <a:rPr sz="2000" spc="-5" dirty="0">
                <a:latin typeface="Arial"/>
                <a:cs typeface="Arial"/>
              </a:rPr>
              <a:t>Inform  family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about  </a:t>
            </a:r>
            <a:r>
              <a:rPr sz="2000" spc="-5" dirty="0">
                <a:latin typeface="Arial"/>
                <a:cs typeface="Arial"/>
              </a:rPr>
              <a:t>patient’s  condition 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permit  family to  </a:t>
            </a:r>
            <a:r>
              <a:rPr sz="2000" dirty="0">
                <a:latin typeface="Arial"/>
                <a:cs typeface="Arial"/>
              </a:rPr>
              <a:t>see </a:t>
            </a:r>
            <a:r>
              <a:rPr sz="2000" spc="-5" dirty="0">
                <a:latin typeface="Arial"/>
                <a:cs typeface="Arial"/>
              </a:rPr>
              <a:t>patient  </a:t>
            </a:r>
            <a:r>
              <a:rPr sz="2000" dirty="0">
                <a:latin typeface="Arial"/>
                <a:cs typeface="Arial"/>
              </a:rPr>
              <a:t>at  appropriate  </a:t>
            </a:r>
            <a:r>
              <a:rPr sz="2000" spc="-5" dirty="0">
                <a:latin typeface="Arial"/>
                <a:cs typeface="Arial"/>
              </a:rPr>
              <a:t>intervals.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4069" y="2542540"/>
            <a:ext cx="1423035" cy="322707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93000"/>
              </a:lnSpc>
              <a:spcBef>
                <a:spcPts val="265"/>
              </a:spcBef>
              <a:buChar char="-"/>
              <a:tabLst>
                <a:tab pos="167640" algn="l"/>
              </a:tabLst>
            </a:pPr>
            <a:r>
              <a:rPr sz="2000" spc="-5" dirty="0">
                <a:latin typeface="Arial"/>
                <a:cs typeface="Arial"/>
              </a:rPr>
              <a:t>Family  </a:t>
            </a:r>
            <a:r>
              <a:rPr sz="2000" dirty="0">
                <a:latin typeface="Arial"/>
                <a:cs typeface="Arial"/>
              </a:rPr>
              <a:t>express  understandi  ng of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mutual  </a:t>
            </a:r>
            <a:r>
              <a:rPr sz="2000" dirty="0">
                <a:latin typeface="Arial"/>
                <a:cs typeface="Arial"/>
              </a:rPr>
              <a:t>problems</a:t>
            </a:r>
            <a:endParaRPr sz="2000">
              <a:latin typeface="Arial"/>
              <a:cs typeface="Arial"/>
            </a:endParaRPr>
          </a:p>
          <a:p>
            <a:pPr marL="12700" marR="146050">
              <a:lnSpc>
                <a:spcPct val="93000"/>
              </a:lnSpc>
              <a:spcBef>
                <a:spcPts val="490"/>
              </a:spcBef>
              <a:buChar char="-"/>
              <a:tabLst>
                <a:tab pos="167640" algn="l"/>
              </a:tabLst>
            </a:pPr>
            <a:r>
              <a:rPr sz="2000" spc="-5" dirty="0">
                <a:latin typeface="Arial"/>
                <a:cs typeface="Arial"/>
              </a:rPr>
              <a:t>Family  </a:t>
            </a:r>
            <a:r>
              <a:rPr sz="2000" dirty="0">
                <a:latin typeface="Arial"/>
                <a:cs typeface="Arial"/>
              </a:rPr>
              <a:t>provide 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rm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io</a:t>
            </a:r>
            <a:r>
              <a:rPr sz="2000" dirty="0">
                <a:latin typeface="Arial"/>
                <a:cs typeface="Arial"/>
              </a:rPr>
              <a:t>n  regarding  stressful  </a:t>
            </a:r>
            <a:r>
              <a:rPr sz="2000" spc="-5" dirty="0">
                <a:latin typeface="Arial"/>
                <a:cs typeface="Arial"/>
              </a:rPr>
              <a:t>situations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4161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</a:t>
            </a:r>
            <a:r>
              <a:rPr sz="4400" spc="-5" dirty="0"/>
              <a:t>ummary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23240" y="1929129"/>
            <a:ext cx="8222615" cy="421894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68300" marR="90805" indent="-342900">
              <a:lnSpc>
                <a:spcPct val="79900"/>
              </a:lnSpc>
              <a:spcBef>
                <a:spcPts val="7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Meningitis is an inflammation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meninges </a:t>
            </a:r>
            <a:r>
              <a:rPr sz="2800" spc="-10" dirty="0">
                <a:latin typeface="Arial"/>
                <a:cs typeface="Arial"/>
              </a:rPr>
              <a:t>while  </a:t>
            </a:r>
            <a:r>
              <a:rPr sz="2800" spc="-5" dirty="0">
                <a:latin typeface="Arial"/>
                <a:cs typeface="Arial"/>
              </a:rPr>
              <a:t>encephalitis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an </a:t>
            </a:r>
            <a:r>
              <a:rPr sz="2800" dirty="0">
                <a:latin typeface="Arial"/>
                <a:cs typeface="Arial"/>
              </a:rPr>
              <a:t>inflammation to </a:t>
            </a:r>
            <a:r>
              <a:rPr sz="2800" spc="-5" dirty="0">
                <a:latin typeface="Arial"/>
                <a:cs typeface="Arial"/>
              </a:rPr>
              <a:t>the brain </a:t>
            </a:r>
            <a:r>
              <a:rPr sz="2800" dirty="0">
                <a:latin typeface="Arial"/>
                <a:cs typeface="Arial"/>
              </a:rPr>
              <a:t>tissue  itself.</a:t>
            </a:r>
            <a:endParaRPr sz="2800">
              <a:latin typeface="Arial"/>
              <a:cs typeface="Arial"/>
            </a:endParaRPr>
          </a:p>
          <a:p>
            <a:pPr marL="368300" marR="155575" indent="-342900" algn="just">
              <a:lnSpc>
                <a:spcPts val="2690"/>
              </a:lnSpc>
              <a:spcBef>
                <a:spcPts val="66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Meningeal irritation signs are Meningeal Nuchal,  Positive </a:t>
            </a:r>
            <a:r>
              <a:rPr sz="2800" dirty="0">
                <a:latin typeface="Arial"/>
                <a:cs typeface="Arial"/>
              </a:rPr>
              <a:t>kernig’s </a:t>
            </a:r>
            <a:r>
              <a:rPr sz="2800" spc="-5" dirty="0">
                <a:latin typeface="Arial"/>
                <a:cs typeface="Arial"/>
              </a:rPr>
              <a:t>sign, Positive Brudziniski’s sign, 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Photophobia</a:t>
            </a:r>
            <a:endParaRPr sz="2800">
              <a:latin typeface="Arial"/>
              <a:cs typeface="Arial"/>
            </a:endParaRPr>
          </a:p>
          <a:p>
            <a:pPr marL="368300" indent="-342900" algn="just">
              <a:lnSpc>
                <a:spcPct val="100000"/>
              </a:lnSpc>
              <a:spcBef>
                <a:spcPts val="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CSF </a:t>
            </a:r>
            <a:r>
              <a:rPr sz="2800" spc="-5" dirty="0">
                <a:latin typeface="Arial"/>
                <a:cs typeface="Arial"/>
              </a:rPr>
              <a:t>and blood culture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main </a:t>
            </a:r>
            <a:r>
              <a:rPr sz="2800" spc="-5" dirty="0">
                <a:latin typeface="Arial"/>
                <a:cs typeface="Arial"/>
              </a:rPr>
              <a:t>diagnostic</a:t>
            </a:r>
            <a:r>
              <a:rPr sz="2800" dirty="0">
                <a:latin typeface="Arial"/>
                <a:cs typeface="Arial"/>
              </a:rPr>
              <a:t> test.</a:t>
            </a:r>
            <a:endParaRPr sz="2800">
              <a:latin typeface="Arial"/>
              <a:cs typeface="Arial"/>
            </a:endParaRPr>
          </a:p>
          <a:p>
            <a:pPr marL="368300" marR="1496060" indent="-342900">
              <a:lnSpc>
                <a:spcPct val="79800"/>
              </a:lnSpc>
              <a:spcBef>
                <a:spcPts val="71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Antimicrobials and antivirals </a:t>
            </a:r>
            <a:r>
              <a:rPr sz="2800" dirty="0">
                <a:latin typeface="Arial"/>
                <a:cs typeface="Arial"/>
              </a:rPr>
              <a:t>are medical  </a:t>
            </a:r>
            <a:r>
              <a:rPr sz="2800" spc="-5" dirty="0">
                <a:latin typeface="Arial"/>
                <a:cs typeface="Arial"/>
              </a:rPr>
              <a:t>management.</a:t>
            </a:r>
            <a:endParaRPr sz="2800">
              <a:latin typeface="Arial"/>
              <a:cs typeface="Arial"/>
            </a:endParaRPr>
          </a:p>
          <a:p>
            <a:pPr marL="368300" marR="77470" indent="-342900">
              <a:lnSpc>
                <a:spcPts val="269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Nurses play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significant role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providing care for  patients with meningitis.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6314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Obje</a:t>
            </a:r>
            <a:r>
              <a:rPr sz="4400" dirty="0"/>
              <a:t>c</a:t>
            </a:r>
            <a:r>
              <a:rPr sz="4400" spc="-5" dirty="0"/>
              <a:t>t</a:t>
            </a:r>
            <a:r>
              <a:rPr sz="4400" spc="5" dirty="0"/>
              <a:t>i</a:t>
            </a:r>
            <a:r>
              <a:rPr sz="4400" spc="-10" dirty="0"/>
              <a:t>v</a:t>
            </a:r>
            <a:r>
              <a:rPr sz="4400" spc="-5" dirty="0"/>
              <a:t>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67739" y="2090420"/>
            <a:ext cx="7481570" cy="370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1769745" indent="-285750">
              <a:lnSpc>
                <a:spcPct val="100000"/>
              </a:lnSpc>
              <a:spcBef>
                <a:spcPts val="1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State the clinical manifestations of  encephalitis.</a:t>
            </a:r>
            <a:endParaRPr sz="2800">
              <a:latin typeface="Arial"/>
              <a:cs typeface="Arial"/>
            </a:endParaRPr>
          </a:p>
          <a:p>
            <a:pPr marL="323850" marR="683260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5" dirty="0">
                <a:latin typeface="Arial"/>
                <a:cs typeface="Arial"/>
              </a:rPr>
              <a:t>Describe the diagnostic tests required for  patients </a:t>
            </a:r>
            <a:r>
              <a:rPr sz="2800" spc="-10" dirty="0">
                <a:latin typeface="Arial"/>
                <a:cs typeface="Arial"/>
              </a:rPr>
              <a:t>with</a:t>
            </a:r>
            <a:r>
              <a:rPr sz="2800" spc="-5" dirty="0">
                <a:latin typeface="Arial"/>
                <a:cs typeface="Arial"/>
              </a:rPr>
              <a:t> encephalitis.</a:t>
            </a:r>
            <a:endParaRPr sz="2800">
              <a:latin typeface="Arial"/>
              <a:cs typeface="Arial"/>
            </a:endParaRPr>
          </a:p>
          <a:p>
            <a:pPr marL="323850" marR="30480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10" dirty="0">
                <a:latin typeface="Arial"/>
                <a:cs typeface="Arial"/>
              </a:rPr>
              <a:t>Explain </a:t>
            </a:r>
            <a:r>
              <a:rPr sz="2800" dirty="0">
                <a:latin typeface="Arial"/>
                <a:cs typeface="Arial"/>
              </a:rPr>
              <a:t>the medical </a:t>
            </a:r>
            <a:r>
              <a:rPr sz="2800" spc="-5" dirty="0">
                <a:latin typeface="Arial"/>
                <a:cs typeface="Arial"/>
              </a:rPr>
              <a:t>management provided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-5" dirty="0">
                <a:latin typeface="Arial"/>
                <a:cs typeface="Arial"/>
              </a:rPr>
              <a:t>patients </a:t>
            </a:r>
            <a:r>
              <a:rPr sz="2800" spc="-10" dirty="0">
                <a:latin typeface="Arial"/>
                <a:cs typeface="Arial"/>
              </a:rPr>
              <a:t>with</a:t>
            </a:r>
            <a:r>
              <a:rPr sz="2800" spc="-5" dirty="0">
                <a:latin typeface="Arial"/>
                <a:cs typeface="Arial"/>
              </a:rPr>
              <a:t> encephalitis.</a:t>
            </a:r>
            <a:endParaRPr sz="2800">
              <a:latin typeface="Arial"/>
              <a:cs typeface="Arial"/>
            </a:endParaRPr>
          </a:p>
          <a:p>
            <a:pPr marL="323850" marR="842644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323850" algn="l"/>
              </a:tabLst>
            </a:pPr>
            <a:r>
              <a:rPr sz="2800" spc="-10" dirty="0">
                <a:latin typeface="Arial"/>
                <a:cs typeface="Arial"/>
              </a:rPr>
              <a:t>Explain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nursing management for the  patients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meningitis &amp;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encephalitis.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945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Assignment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826375" cy="2002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269875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Write </a:t>
            </a:r>
            <a:r>
              <a:rPr sz="3200" dirty="0">
                <a:latin typeface="Arial"/>
                <a:cs typeface="Arial"/>
              </a:rPr>
              <a:t>around 2 pages about </a:t>
            </a:r>
            <a:r>
              <a:rPr sz="3200" spc="-5" dirty="0">
                <a:latin typeface="Arial"/>
                <a:cs typeface="Arial"/>
              </a:rPr>
              <a:t>brain  </a:t>
            </a:r>
            <a:r>
              <a:rPr sz="3200" dirty="0">
                <a:latin typeface="Arial"/>
                <a:cs typeface="Arial"/>
              </a:rPr>
              <a:t>herniation; </a:t>
            </a:r>
            <a:r>
              <a:rPr sz="3200" spc="-5" dirty="0">
                <a:latin typeface="Arial"/>
                <a:cs typeface="Arial"/>
              </a:rPr>
              <a:t>the classifications, </a:t>
            </a:r>
            <a:r>
              <a:rPr sz="3200" dirty="0">
                <a:latin typeface="Arial"/>
                <a:cs typeface="Arial"/>
              </a:rPr>
              <a:t>signs and  symptoms, and </a:t>
            </a:r>
            <a:r>
              <a:rPr sz="3200" spc="-5" dirty="0">
                <a:latin typeface="Arial"/>
                <a:cs typeface="Arial"/>
              </a:rPr>
              <a:t>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treatment..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Date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submission, </a:t>
            </a:r>
            <a:r>
              <a:rPr sz="2800" spc="-5" dirty="0">
                <a:latin typeface="Arial"/>
                <a:cs typeface="Arial"/>
              </a:rPr>
              <a:t>Tuesday </a:t>
            </a:r>
            <a:r>
              <a:rPr sz="2800" spc="-125" dirty="0">
                <a:latin typeface="Arial"/>
                <a:cs typeface="Arial"/>
              </a:rPr>
              <a:t>24</a:t>
            </a:r>
            <a:r>
              <a:rPr sz="2400" spc="-187" baseline="29513" dirty="0">
                <a:latin typeface="Arial"/>
                <a:cs typeface="Arial"/>
              </a:rPr>
              <a:t>th </a:t>
            </a:r>
            <a:r>
              <a:rPr sz="2800" spc="-5" dirty="0">
                <a:latin typeface="Arial"/>
                <a:cs typeface="Arial"/>
              </a:rPr>
              <a:t>Nov,</a:t>
            </a:r>
            <a:r>
              <a:rPr sz="2800" spc="-2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2015.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26028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Refe</a:t>
            </a:r>
            <a:r>
              <a:rPr sz="4400" spc="-10" dirty="0"/>
              <a:t>r</a:t>
            </a:r>
            <a:r>
              <a:rPr sz="4400" spc="-5" dirty="0"/>
              <a:t>en</a:t>
            </a:r>
            <a:r>
              <a:rPr sz="4400" dirty="0"/>
              <a:t>ce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758698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99900"/>
              </a:lnSpc>
              <a:spcBef>
                <a:spcPts val="100"/>
              </a:spcBef>
            </a:pPr>
            <a:r>
              <a:rPr sz="3600" spc="869" baseline="1273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600" spc="869" baseline="1273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latin typeface="Arial"/>
                <a:cs typeface="Arial"/>
              </a:rPr>
              <a:t>Brunner &amp; Suddarth’s </a:t>
            </a:r>
            <a:r>
              <a:rPr sz="3200" spc="-5" dirty="0">
                <a:latin typeface="Arial"/>
                <a:cs typeface="Arial"/>
              </a:rPr>
              <a:t>Textbook of  </a:t>
            </a:r>
            <a:r>
              <a:rPr sz="3200" dirty="0">
                <a:latin typeface="Arial"/>
                <a:cs typeface="Arial"/>
              </a:rPr>
              <a:t>Medical-Surgical Nursing, 2013.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Lippictt  Williams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5" dirty="0">
                <a:latin typeface="Arial"/>
                <a:cs typeface="Arial"/>
              </a:rPr>
              <a:t> Wilkins.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0539" y="2684779"/>
            <a:ext cx="277304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Thanks</a:t>
            </a:r>
          </a:p>
        </p:txBody>
      </p:sp>
      <p:sp>
        <p:nvSpPr>
          <p:cNvPr id="3" name="object 3"/>
          <p:cNvSpPr/>
          <p:nvPr/>
        </p:nvSpPr>
        <p:spPr>
          <a:xfrm>
            <a:off x="46990" y="5905500"/>
            <a:ext cx="4428492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18990" y="5905500"/>
            <a:ext cx="4428492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4081145" cy="417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nervous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system  </a:t>
            </a:r>
            <a:r>
              <a:rPr sz="3200" dirty="0">
                <a:latin typeface="Arial"/>
                <a:cs typeface="Arial"/>
              </a:rPr>
              <a:t>consists of </a:t>
            </a:r>
            <a:r>
              <a:rPr sz="3200" spc="-10" dirty="0">
                <a:latin typeface="Arial"/>
                <a:cs typeface="Arial"/>
              </a:rPr>
              <a:t>two  </a:t>
            </a:r>
            <a:r>
              <a:rPr sz="3200" spc="-5" dirty="0">
                <a:latin typeface="Arial"/>
                <a:cs typeface="Arial"/>
              </a:rPr>
              <a:t>divisions:</a:t>
            </a:r>
            <a:endParaRPr sz="3200">
              <a:latin typeface="Arial"/>
              <a:cs typeface="Arial"/>
            </a:endParaRPr>
          </a:p>
          <a:p>
            <a:pPr marL="781050" marR="14986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central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nervous  system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(CNS)</a:t>
            </a:r>
            <a:endParaRPr sz="2800">
              <a:latin typeface="Arial"/>
              <a:cs typeface="Arial"/>
            </a:endParaRPr>
          </a:p>
          <a:p>
            <a:pPr marL="1180465" marR="102235" indent="-228600">
              <a:lnSpc>
                <a:spcPct val="100000"/>
              </a:lnSpc>
              <a:spcBef>
                <a:spcPts val="600"/>
              </a:spcBef>
            </a:pPr>
            <a:r>
              <a:rPr sz="2325" spc="569" baseline="1792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2325" spc="569" baseline="1792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Brain and</a:t>
            </a:r>
            <a:r>
              <a:rPr sz="2400" spc="-2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spinal  cord</a:t>
            </a:r>
            <a:endParaRPr sz="2400">
              <a:latin typeface="Arial"/>
              <a:cs typeface="Arial"/>
            </a:endParaRPr>
          </a:p>
          <a:p>
            <a:pPr marL="781050" marR="80010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peripheral  </a:t>
            </a:r>
            <a:r>
              <a:rPr sz="2800" dirty="0">
                <a:latin typeface="Arial"/>
                <a:cs typeface="Arial"/>
              </a:rPr>
              <a:t>nervous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24400" y="1981200"/>
            <a:ext cx="3620770" cy="45846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2014220"/>
            <a:ext cx="3608704" cy="254508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0" marR="3048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Brain divided into  </a:t>
            </a:r>
            <a:r>
              <a:rPr sz="3200" dirty="0">
                <a:latin typeface="Arial"/>
                <a:cs typeface="Arial"/>
              </a:rPr>
              <a:t>three </a:t>
            </a:r>
            <a:r>
              <a:rPr sz="3200" spc="5" dirty="0">
                <a:latin typeface="Arial"/>
                <a:cs typeface="Arial"/>
              </a:rPr>
              <a:t>major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areas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575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cerebrum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brain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stem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cerebellum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51429" y="1830070"/>
            <a:ext cx="3708208" cy="340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67739" y="1914071"/>
            <a:ext cx="6955155" cy="429133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85"/>
              </a:spcBef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cerebrum</a:t>
            </a:r>
            <a:endParaRPr sz="3200">
              <a:latin typeface="Arial"/>
              <a:cs typeface="Arial"/>
            </a:endParaRPr>
          </a:p>
          <a:p>
            <a:pPr marL="723265" marR="30480" indent="-2286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64285"/>
              <a:buFont typeface="Symbol"/>
              <a:buChar char=""/>
              <a:tabLst>
                <a:tab pos="723900" algn="l"/>
              </a:tabLst>
            </a:pPr>
            <a:r>
              <a:rPr sz="2800" spc="-5" dirty="0">
                <a:latin typeface="Arial"/>
                <a:cs typeface="Arial"/>
              </a:rPr>
              <a:t>Composed of two hemispheres,  thalamus, hypothalamus, and the basal  ganglia.</a:t>
            </a:r>
            <a:endParaRPr sz="2800">
              <a:latin typeface="Arial"/>
              <a:cs typeface="Arial"/>
            </a:endParaRPr>
          </a:p>
          <a:p>
            <a:pPr marL="723265" marR="350520" indent="-2286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64285"/>
              <a:buFont typeface="Symbol"/>
              <a:buChar char=""/>
              <a:tabLst>
                <a:tab pos="723900" algn="l"/>
              </a:tabLst>
            </a:pPr>
            <a:r>
              <a:rPr sz="2800" spc="-5" dirty="0">
                <a:latin typeface="Arial"/>
                <a:cs typeface="Arial"/>
              </a:rPr>
              <a:t>Has connections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the olfactory and  optic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nerves.</a:t>
            </a:r>
            <a:endParaRPr sz="2800">
              <a:latin typeface="Arial"/>
              <a:cs typeface="Arial"/>
            </a:endParaRPr>
          </a:p>
          <a:p>
            <a:pPr marL="723265" marR="248920" indent="-228600" algn="just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64285"/>
              <a:buFont typeface="Symbol"/>
              <a:buChar char=""/>
              <a:tabLst>
                <a:tab pos="7239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cerebral </a:t>
            </a:r>
            <a:r>
              <a:rPr sz="2800" dirty="0">
                <a:latin typeface="Arial"/>
                <a:cs typeface="Arial"/>
              </a:rPr>
              <a:t>hemispheres are </a:t>
            </a:r>
            <a:r>
              <a:rPr sz="2800" spc="-5" dirty="0">
                <a:latin typeface="Arial"/>
                <a:cs typeface="Arial"/>
              </a:rPr>
              <a:t>divided  </a:t>
            </a:r>
            <a:r>
              <a:rPr sz="2800" dirty="0">
                <a:latin typeface="Arial"/>
                <a:cs typeface="Arial"/>
              </a:rPr>
              <a:t>into </a:t>
            </a:r>
            <a:r>
              <a:rPr sz="2800" spc="-5" dirty="0">
                <a:latin typeface="Arial"/>
                <a:cs typeface="Arial"/>
              </a:rPr>
              <a:t>pairs of frontal, parietal, temporal,  and occipital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lobes.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55039" y="1914071"/>
            <a:ext cx="7117715" cy="39535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40995" indent="-290195">
              <a:lnSpc>
                <a:spcPct val="100000"/>
              </a:lnSpc>
              <a:spcBef>
                <a:spcPts val="885"/>
              </a:spcBef>
              <a:buClr>
                <a:srgbClr val="9999CC"/>
              </a:buClr>
              <a:buSzPct val="76562"/>
              <a:buFont typeface="Symbol"/>
              <a:buChar char=""/>
              <a:tabLst>
                <a:tab pos="340995" algn="l"/>
              </a:tabLst>
            </a:pPr>
            <a:r>
              <a:rPr sz="3200" spc="-5" dirty="0">
                <a:latin typeface="Arial"/>
                <a:cs typeface="Arial"/>
              </a:rPr>
              <a:t>The brain </a:t>
            </a:r>
            <a:r>
              <a:rPr sz="3200" dirty="0">
                <a:latin typeface="Arial"/>
                <a:cs typeface="Arial"/>
              </a:rPr>
              <a:t>stem</a:t>
            </a:r>
            <a:endParaRPr sz="3200">
              <a:latin typeface="Arial"/>
              <a:cs typeface="Arial"/>
            </a:endParaRPr>
          </a:p>
          <a:p>
            <a:pPr marL="735965" marR="220979" lvl="1" indent="-2286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64285"/>
              <a:buFont typeface="Symbol"/>
              <a:buChar char=""/>
              <a:tabLst>
                <a:tab pos="736600" algn="l"/>
              </a:tabLst>
            </a:pPr>
            <a:r>
              <a:rPr sz="2800" spc="-5" dirty="0">
                <a:latin typeface="Arial"/>
                <a:cs typeface="Arial"/>
              </a:rPr>
              <a:t>Midbrain, pons, medulla, and  connections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cranial nerves </a:t>
            </a:r>
            <a:r>
              <a:rPr sz="2800" dirty="0">
                <a:latin typeface="Arial"/>
                <a:cs typeface="Arial"/>
              </a:rPr>
              <a:t>II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IV  </a:t>
            </a:r>
            <a:r>
              <a:rPr sz="2800" spc="-5" dirty="0">
                <a:latin typeface="Arial"/>
                <a:cs typeface="Arial"/>
              </a:rPr>
              <a:t>through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XII.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00007C"/>
              </a:buClr>
              <a:buFont typeface="Symbol"/>
              <a:buChar char=""/>
            </a:pPr>
            <a:endParaRPr sz="3700">
              <a:latin typeface="Times New Roman"/>
              <a:cs typeface="Times New Roman"/>
            </a:endParaRPr>
          </a:p>
          <a:p>
            <a:pPr marL="340995" indent="-290195">
              <a:lnSpc>
                <a:spcPct val="100000"/>
              </a:lnSpc>
              <a:buClr>
                <a:srgbClr val="9999CC"/>
              </a:buClr>
              <a:buSzPct val="76562"/>
              <a:buFont typeface="Symbol"/>
              <a:buChar char=""/>
              <a:tabLst>
                <a:tab pos="340995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cerebellum</a:t>
            </a:r>
            <a:endParaRPr sz="3200">
              <a:latin typeface="Arial"/>
              <a:cs typeface="Arial"/>
            </a:endParaRPr>
          </a:p>
          <a:p>
            <a:pPr marL="735965" marR="43180" lvl="1" indent="-2286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64285"/>
              <a:buFont typeface="Symbol"/>
              <a:buChar char=""/>
              <a:tabLst>
                <a:tab pos="736600" algn="l"/>
              </a:tabLst>
            </a:pPr>
            <a:r>
              <a:rPr sz="2800" spc="-5" dirty="0">
                <a:latin typeface="Arial"/>
                <a:cs typeface="Arial"/>
              </a:rPr>
              <a:t>Located </a:t>
            </a:r>
            <a:r>
              <a:rPr sz="2800" dirty="0">
                <a:latin typeface="Arial"/>
                <a:cs typeface="Arial"/>
              </a:rPr>
              <a:t>under </a:t>
            </a:r>
            <a:r>
              <a:rPr sz="2800" spc="-5" dirty="0">
                <a:latin typeface="Arial"/>
                <a:cs typeface="Arial"/>
              </a:rPr>
              <a:t>the cerebrum and behind  the brain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stem.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20"/>
            <a:ext cx="6111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845" algn="l"/>
              </a:tabLst>
            </a:pPr>
            <a:r>
              <a:rPr sz="4400" spc="-5" dirty="0"/>
              <a:t>Anatomy</a:t>
            </a:r>
            <a:r>
              <a:rPr sz="4400" dirty="0"/>
              <a:t> </a:t>
            </a:r>
            <a:r>
              <a:rPr sz="4400" spc="-5" dirty="0"/>
              <a:t>and	physiology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10540" y="1914071"/>
            <a:ext cx="7366634" cy="33947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Structures </a:t>
            </a:r>
            <a:r>
              <a:rPr sz="3200" spc="-5" dirty="0">
                <a:latin typeface="Arial"/>
                <a:cs typeface="Arial"/>
              </a:rPr>
              <a:t>protecting the </a:t>
            </a:r>
            <a:r>
              <a:rPr sz="3200" dirty="0">
                <a:latin typeface="Arial"/>
                <a:cs typeface="Arial"/>
              </a:rPr>
              <a:t>brain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</a:t>
            </a:r>
            <a:endParaRPr sz="32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69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5" dirty="0">
                <a:latin typeface="Arial"/>
                <a:cs typeface="Arial"/>
              </a:rPr>
              <a:t>Rigid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skull</a:t>
            </a:r>
            <a:endParaRPr sz="2800">
              <a:latin typeface="Arial"/>
              <a:cs typeface="Arial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700"/>
              </a:spcBef>
              <a:buClr>
                <a:srgbClr val="9999CC"/>
              </a:buClr>
              <a:buSzPct val="80357"/>
              <a:buFont typeface="Symbol"/>
              <a:buChar char=""/>
              <a:tabLst>
                <a:tab pos="78105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meninges (fibrous </a:t>
            </a:r>
            <a:r>
              <a:rPr sz="2800" dirty="0">
                <a:latin typeface="Arial"/>
                <a:cs typeface="Arial"/>
              </a:rPr>
              <a:t>connective tissues  </a:t>
            </a:r>
            <a:r>
              <a:rPr sz="2800" spc="-5" dirty="0">
                <a:latin typeface="Arial"/>
                <a:cs typeface="Arial"/>
              </a:rPr>
              <a:t>that cover the brain and spinal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cord)</a:t>
            </a:r>
            <a:endParaRPr sz="2800">
              <a:latin typeface="Arial"/>
              <a:cs typeface="Arial"/>
            </a:endParaRPr>
          </a:p>
          <a:p>
            <a:pPr marL="1181100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Dura </a:t>
            </a:r>
            <a:r>
              <a:rPr sz="2400" dirty="0">
                <a:latin typeface="Arial"/>
                <a:cs typeface="Arial"/>
              </a:rPr>
              <a:t>mater- the </a:t>
            </a:r>
            <a:r>
              <a:rPr sz="2400" spc="-5" dirty="0">
                <a:latin typeface="Arial"/>
                <a:cs typeface="Arial"/>
              </a:rPr>
              <a:t>outermost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layer.</a:t>
            </a:r>
            <a:endParaRPr sz="2400">
              <a:latin typeface="Arial"/>
              <a:cs typeface="Arial"/>
            </a:endParaRPr>
          </a:p>
          <a:p>
            <a:pPr marL="1181100" lvl="2" indent="-228600">
              <a:lnSpc>
                <a:spcPct val="100000"/>
              </a:lnSpc>
              <a:spcBef>
                <a:spcPts val="59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5" dirty="0">
                <a:latin typeface="Arial"/>
                <a:cs typeface="Arial"/>
              </a:rPr>
              <a:t>Arachnoid </a:t>
            </a:r>
            <a:r>
              <a:rPr sz="2400" dirty="0">
                <a:latin typeface="Arial"/>
                <a:cs typeface="Arial"/>
              </a:rPr>
              <a:t>– the </a:t>
            </a:r>
            <a:r>
              <a:rPr sz="2400" spc="-5" dirty="0">
                <a:latin typeface="Arial"/>
                <a:cs typeface="Arial"/>
              </a:rPr>
              <a:t>middle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membrane.</a:t>
            </a:r>
            <a:endParaRPr sz="2400">
              <a:latin typeface="Arial"/>
              <a:cs typeface="Arial"/>
            </a:endParaRPr>
          </a:p>
          <a:p>
            <a:pPr marL="1181100" lvl="2" indent="-228600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64583"/>
              <a:buFont typeface="Symbol"/>
              <a:buChar char=""/>
              <a:tabLst>
                <a:tab pos="1181100" algn="l"/>
              </a:tabLst>
            </a:pPr>
            <a:r>
              <a:rPr sz="2400" spc="-10" dirty="0">
                <a:latin typeface="Arial"/>
                <a:cs typeface="Arial"/>
              </a:rPr>
              <a:t>Pia </a:t>
            </a:r>
            <a:r>
              <a:rPr sz="2400" dirty="0">
                <a:latin typeface="Arial"/>
                <a:cs typeface="Arial"/>
              </a:rPr>
              <a:t>mater- the </a:t>
            </a:r>
            <a:r>
              <a:rPr sz="2400" spc="-5" dirty="0">
                <a:latin typeface="Arial"/>
                <a:cs typeface="Arial"/>
              </a:rPr>
              <a:t>innermost </a:t>
            </a:r>
            <a:r>
              <a:rPr sz="2400" dirty="0">
                <a:latin typeface="Arial"/>
                <a:cs typeface="Arial"/>
              </a:rPr>
              <a:t>membrane.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1477</Words>
  <Application>Microsoft Office PowerPoint</Application>
  <PresentationFormat>On-screen Show (4:3)</PresentationFormat>
  <Paragraphs>226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Symbol</vt:lpstr>
      <vt:lpstr>Times New Roman</vt:lpstr>
      <vt:lpstr>Office Theme</vt:lpstr>
      <vt:lpstr>Nursing management of child with Meningitis </vt:lpstr>
      <vt:lpstr>Objectives</vt:lpstr>
      <vt:lpstr>Objectives</vt:lpstr>
      <vt:lpstr>Objectives</vt:lpstr>
      <vt:lpstr>Anatomy and physiology</vt:lpstr>
      <vt:lpstr>Anatomy and physiology</vt:lpstr>
      <vt:lpstr>Anatomy and physiology</vt:lpstr>
      <vt:lpstr>Anatomy and physiology</vt:lpstr>
      <vt:lpstr>Anatomy and physiology</vt:lpstr>
      <vt:lpstr>Anatomy and physiology</vt:lpstr>
      <vt:lpstr>Anatomy and physiology</vt:lpstr>
      <vt:lpstr>Meningitis</vt:lpstr>
      <vt:lpstr>Classifications</vt:lpstr>
      <vt:lpstr>Pathophysiology</vt:lpstr>
      <vt:lpstr>PowerPoint Presentation</vt:lpstr>
      <vt:lpstr>PowerPoint Presentation</vt:lpstr>
      <vt:lpstr>PowerPoint Presentation</vt:lpstr>
      <vt:lpstr>Clinical Manifestations</vt:lpstr>
      <vt:lpstr>Clinical Manifestations</vt:lpstr>
      <vt:lpstr>Clinical Manifestations</vt:lpstr>
      <vt:lpstr>Clinical Manifestations</vt:lpstr>
      <vt:lpstr>Clinical Manifestations</vt:lpstr>
      <vt:lpstr>Clinical Manifestations</vt:lpstr>
      <vt:lpstr>Clinical Manifestations</vt:lpstr>
      <vt:lpstr>Clinical Manifestations</vt:lpstr>
      <vt:lpstr>Diagnostic findings</vt:lpstr>
      <vt:lpstr>Prevention</vt:lpstr>
      <vt:lpstr>Medical Management</vt:lpstr>
      <vt:lpstr>Medical Management</vt:lpstr>
      <vt:lpstr>Encephalitis</vt:lpstr>
      <vt:lpstr>Pathophysiology</vt:lpstr>
      <vt:lpstr>Clinical Manifestations</vt:lpstr>
      <vt:lpstr>Diagnostic Tests</vt:lpstr>
      <vt:lpstr>Medical Management</vt:lpstr>
      <vt:lpstr>Nursing management</vt:lpstr>
      <vt:lpstr>Nursing management</vt:lpstr>
      <vt:lpstr>Nursing management</vt:lpstr>
      <vt:lpstr>Nursing management</vt:lpstr>
      <vt:lpstr>Summary</vt:lpstr>
      <vt:lpstr>Assignment</vt:lpstr>
      <vt:lpstr>Reference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Meningitis and  Encephalitis</dc:title>
  <cp:lastModifiedBy>Rajesh Joseph</cp:lastModifiedBy>
  <cp:revision>10</cp:revision>
  <dcterms:created xsi:type="dcterms:W3CDTF">2020-01-04T07:14:43Z</dcterms:created>
  <dcterms:modified xsi:type="dcterms:W3CDTF">2020-08-13T04:14:37Z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2017-04-08T00:00:00Z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2020-01-04T00:00:00Z</vt:filetime>
  </property>
</Properties>
</file>