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3" r:id="rId3"/>
    <p:sldId id="260" r:id="rId4"/>
    <p:sldId id="265" r:id="rId5"/>
    <p:sldId id="266" r:id="rId6"/>
    <p:sldId id="270" r:id="rId7"/>
    <p:sldId id="267" r:id="rId8"/>
    <p:sldId id="268" r:id="rId9"/>
    <p:sldId id="273" r:id="rId10"/>
    <p:sldId id="274" r:id="rId11"/>
    <p:sldId id="275" r:id="rId12"/>
    <p:sldId id="276" r:id="rId13"/>
    <p:sldId id="277" r:id="rId14"/>
    <p:sldId id="278" r:id="rId15"/>
    <p:sldId id="279" r:id="rId16"/>
    <p:sldId id="291" r:id="rId17"/>
    <p:sldId id="285" r:id="rId18"/>
    <p:sldId id="280" r:id="rId19"/>
    <p:sldId id="283" r:id="rId20"/>
    <p:sldId id="284" r:id="rId21"/>
    <p:sldId id="281" r:id="rId22"/>
    <p:sldId id="286" r:id="rId23"/>
    <p:sldId id="287" r:id="rId24"/>
    <p:sldId id="290" r:id="rId25"/>
    <p:sldId id="289" r:id="rId26"/>
    <p:sldId id="295" r:id="rId27"/>
    <p:sldId id="296" r:id="rId28"/>
    <p:sldId id="297"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microbeonline.com/candida-albicans-pathogenesis-diagnosis/" TargetMode="External"/><Relationship Id="rId2" Type="http://schemas.openxmlformats.org/officeDocument/2006/relationships/hyperlink" Target="https://microbeonline.com/helicobacter-pylori-tests-results/" TargetMode="External"/><Relationship Id="rId1" Type="http://schemas.openxmlformats.org/officeDocument/2006/relationships/slideLayout" Target="../slideLayouts/slideLayout6.xml"/><Relationship Id="rId5" Type="http://schemas.openxmlformats.org/officeDocument/2006/relationships/hyperlink" Target="https://microbeonline.com/urea-breath-test-ubt-h-pylori-principle-procedure-results/" TargetMode="External"/><Relationship Id="rId4" Type="http://schemas.openxmlformats.org/officeDocument/2006/relationships/hyperlink" Target="https://microbeonline.com/cryptococcus-neoformans-properties-pathogenesis-diseases-lab-diagnosi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icrobeonline.com/seven-common-characteristics-family-enterobacteriaceae/" TargetMode="External"/><Relationship Id="rId2" Type="http://schemas.openxmlformats.org/officeDocument/2006/relationships/hyperlink" Target="https://microbeonline.com/imvic-tests-principle-procedure-and-result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81200"/>
            <a:ext cx="8229600" cy="1143000"/>
          </a:xfrm>
        </p:spPr>
        <p:txBody>
          <a:bodyPr/>
          <a:lstStyle/>
          <a:p>
            <a:r>
              <a:rPr lang="en-US" dirty="0"/>
              <a:t>BIOCHEMICAL CHARACTERIZATION</a:t>
            </a:r>
          </a:p>
        </p:txBody>
      </p:sp>
    </p:spTree>
    <p:extLst>
      <p:ext uri="{BB962C8B-B14F-4D97-AF65-F5344CB8AC3E}">
        <p14:creationId xmlns:p14="http://schemas.microsoft.com/office/powerpoint/2010/main" val="168007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5516562"/>
          </a:xfrm>
        </p:spPr>
        <p:txBody>
          <a:bodyPr>
            <a:normAutofit/>
          </a:bodyPr>
          <a:lstStyle/>
          <a:p>
            <a:pPr algn="l" fontAlgn="base"/>
            <a:r>
              <a:rPr lang="en-US" sz="2000" b="1" dirty="0">
                <a:latin typeface="Times New Roman" pitchFamily="18" charset="0"/>
                <a:cs typeface="Times New Roman" pitchFamily="18" charset="0"/>
              </a:rPr>
              <a:t>Diagnostic utility of Urease test</a:t>
            </a:r>
            <a:br>
              <a:rPr lang="en-US" sz="2000" b="1"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Urease test is used for the presumptive evidence of the presence of </a:t>
            </a:r>
            <a:r>
              <a:rPr lang="en-US" sz="2000" b="1" i="1" dirty="0">
                <a:solidFill>
                  <a:srgbClr val="C00000"/>
                </a:solidFill>
                <a:latin typeface="Times New Roman" pitchFamily="18" charset="0"/>
                <a:cs typeface="Times New Roman" pitchFamily="18" charset="0"/>
                <a:hlinkClick r:id="rId2"/>
              </a:rPr>
              <a:t>Helicobacter pylori</a:t>
            </a:r>
            <a:r>
              <a:rPr lang="en-US" sz="2000" dirty="0">
                <a:latin typeface="Times New Roman" pitchFamily="18" charset="0"/>
                <a:cs typeface="Times New Roman" pitchFamily="18" charset="0"/>
              </a:rPr>
              <a:t> in tissue biopsy material. This is done by placing a portion of crushed tissue biopsy material directly into urease broth. A positive urease test is considered presence of </a:t>
            </a:r>
            <a:r>
              <a:rPr lang="en-US" sz="2000" i="1" dirty="0">
                <a:latin typeface="Times New Roman" pitchFamily="18" charset="0"/>
                <a:cs typeface="Times New Roman" pitchFamily="18" charset="0"/>
              </a:rPr>
              <a:t>Helicobacter pylori</a:t>
            </a:r>
            <a:r>
              <a:rPr lang="en-US" sz="2000" dirty="0">
                <a:latin typeface="Times New Roman" pitchFamily="18" charset="0"/>
                <a:cs typeface="Times New Roman" pitchFamily="18" charset="0"/>
              </a:rPr>
              <a:t>. Commercially available urease agar kits are also available.</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Rapid Urease test</a:t>
            </a:r>
            <a:r>
              <a:rPr lang="en-US" sz="2000" dirty="0">
                <a:latin typeface="Times New Roman" pitchFamily="18" charset="0"/>
                <a:cs typeface="Times New Roman" pitchFamily="18" charset="0"/>
              </a:rPr>
              <a:t> is can be used to differentiate between the yeasts, </a:t>
            </a:r>
            <a:r>
              <a:rPr lang="en-US" sz="2000" b="1" i="1" dirty="0">
                <a:latin typeface="Times New Roman" pitchFamily="18" charset="0"/>
                <a:cs typeface="Times New Roman" pitchFamily="18" charset="0"/>
                <a:hlinkClick r:id="rId3"/>
              </a:rPr>
              <a:t>Candida </a:t>
            </a:r>
            <a:r>
              <a:rPr lang="en-US" sz="2000" b="1" i="1" dirty="0" err="1">
                <a:latin typeface="Times New Roman" pitchFamily="18" charset="0"/>
                <a:cs typeface="Times New Roman" pitchFamily="18" charset="0"/>
                <a:hlinkClick r:id="rId3"/>
              </a:rPr>
              <a:t>albicans</a:t>
            </a:r>
            <a:r>
              <a:rPr lang="en-US" sz="2000" dirty="0">
                <a:latin typeface="Times New Roman" pitchFamily="18" charset="0"/>
                <a:cs typeface="Times New Roman" pitchFamily="18" charset="0"/>
              </a:rPr>
              <a:t> and </a:t>
            </a:r>
            <a:r>
              <a:rPr lang="en-US" sz="2000" b="1" i="1" dirty="0">
                <a:latin typeface="Times New Roman" pitchFamily="18" charset="0"/>
                <a:cs typeface="Times New Roman" pitchFamily="18" charset="0"/>
                <a:hlinkClick r:id="rId4"/>
              </a:rPr>
              <a:t>Cryptococcus </a:t>
            </a:r>
            <a:r>
              <a:rPr lang="en-US" sz="2000" b="1" i="1" dirty="0" err="1">
                <a:latin typeface="Times New Roman" pitchFamily="18" charset="0"/>
                <a:cs typeface="Times New Roman" pitchFamily="18" charset="0"/>
                <a:hlinkClick r:id="rId4"/>
              </a:rPr>
              <a:t>neoformans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 presumptive identification of </a:t>
            </a:r>
            <a:r>
              <a:rPr lang="en-US" sz="2000" b="1" i="1" dirty="0">
                <a:latin typeface="Times New Roman" pitchFamily="18" charset="0"/>
                <a:cs typeface="Times New Roman" pitchFamily="18" charset="0"/>
              </a:rPr>
              <a:t>C. </a:t>
            </a:r>
            <a:r>
              <a:rPr lang="en-US" sz="2000" b="1" i="1" dirty="0" err="1">
                <a:latin typeface="Times New Roman" pitchFamily="18" charset="0"/>
                <a:cs typeface="Times New Roman" pitchFamily="18" charset="0"/>
              </a:rPr>
              <a:t>neoformans</a:t>
            </a:r>
            <a:r>
              <a:rPr lang="en-US" sz="2000" b="1" dirty="0">
                <a:latin typeface="Times New Roman" pitchFamily="18" charset="0"/>
                <a:cs typeface="Times New Roman" pitchFamily="18" charset="0"/>
              </a:rPr>
              <a:t> may be based on rapid urease production</a:t>
            </a:r>
            <a:r>
              <a:rPr lang="en-US" sz="2000" dirty="0">
                <a:latin typeface="Times New Roman" pitchFamily="18" charset="0"/>
                <a:cs typeface="Times New Roman" pitchFamily="18" charset="0"/>
              </a:rPr>
              <a:t>, whereas </a:t>
            </a:r>
            <a:r>
              <a:rPr lang="en-US" sz="2000" i="1" dirty="0">
                <a:latin typeface="Times New Roman" pitchFamily="18" charset="0"/>
                <a:cs typeface="Times New Roman" pitchFamily="18" charset="0"/>
              </a:rPr>
              <a:t>Candida </a:t>
            </a:r>
            <a:r>
              <a:rPr lang="en-US" sz="2000" i="1" dirty="0" err="1">
                <a:latin typeface="Times New Roman" pitchFamily="18" charset="0"/>
                <a:cs typeface="Times New Roman" pitchFamily="18" charset="0"/>
              </a:rPr>
              <a:t>albicans</a:t>
            </a:r>
            <a:r>
              <a:rPr lang="en-US" sz="2000" dirty="0">
                <a:latin typeface="Times New Roman" pitchFamily="18" charset="0"/>
                <a:cs typeface="Times New Roman" pitchFamily="18" charset="0"/>
              </a:rPr>
              <a:t> do not.</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hlinkClick r:id="rId5"/>
              </a:rPr>
              <a:t>Urea breath test: </a:t>
            </a:r>
            <a:r>
              <a:rPr lang="en-US" sz="2000" dirty="0">
                <a:latin typeface="Times New Roman" pitchFamily="18" charset="0"/>
                <a:cs typeface="Times New Roman" pitchFamily="18" charset="0"/>
              </a:rPr>
              <a:t>A common noninvasive test to detect </a:t>
            </a:r>
            <a:r>
              <a:rPr lang="en-US" sz="2000" i="1" dirty="0">
                <a:latin typeface="Times New Roman" pitchFamily="18" charset="0"/>
                <a:cs typeface="Times New Roman" pitchFamily="18" charset="0"/>
              </a:rPr>
              <a:t>Helicobacter </a:t>
            </a:r>
            <a:r>
              <a:rPr lang="en-US" sz="2000" i="1" dirty="0" err="1">
                <a:latin typeface="Times New Roman" pitchFamily="18" charset="0"/>
                <a:cs typeface="Times New Roman" pitchFamily="18" charset="0"/>
              </a:rPr>
              <a:t>pylori</a:t>
            </a:r>
            <a:r>
              <a:rPr lang="en-US" sz="2000" dirty="0" err="1">
                <a:latin typeface="Times New Roman" pitchFamily="18" charset="0"/>
                <a:cs typeface="Times New Roman" pitchFamily="18" charset="0"/>
              </a:rPr>
              <a:t>also</a:t>
            </a:r>
            <a:r>
              <a:rPr lang="en-US" sz="2000" dirty="0">
                <a:latin typeface="Times New Roman" pitchFamily="18" charset="0"/>
                <a:cs typeface="Times New Roman" pitchFamily="18" charset="0"/>
              </a:rPr>
              <a:t> based on urease activity. This is highly sensitive and specific test.</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085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229600" cy="4953000"/>
          </a:xfrm>
        </p:spPr>
        <p:txBody>
          <a:bodyPr>
            <a:noAutofit/>
          </a:bodyPr>
          <a:lstStyle/>
          <a:p>
            <a:pPr algn="l" fontAlgn="base"/>
            <a:r>
              <a:rPr lang="en-US" sz="2000" dirty="0">
                <a:solidFill>
                  <a:schemeClr val="accent4">
                    <a:lumMod val="50000"/>
                  </a:schemeClr>
                </a:solidFill>
                <a:latin typeface="Times New Roman" pitchFamily="18" charset="0"/>
                <a:cs typeface="Times New Roman" pitchFamily="18" charset="0"/>
              </a:rPr>
              <a:t>Catalase is an common enzyme, which is found in all living organism that are exposed to oxygen. During  Aerobic Respiration, </a:t>
            </a:r>
            <a:r>
              <a:rPr lang="en-US" sz="2000" dirty="0" err="1">
                <a:solidFill>
                  <a:schemeClr val="accent4">
                    <a:lumMod val="50000"/>
                  </a:schemeClr>
                </a:solidFill>
                <a:latin typeface="Times New Roman" pitchFamily="18" charset="0"/>
                <a:cs typeface="Times New Roman" pitchFamily="18" charset="0"/>
              </a:rPr>
              <a:t>microorgnaisms</a:t>
            </a:r>
            <a:r>
              <a:rPr lang="en-US" sz="2000" dirty="0">
                <a:solidFill>
                  <a:schemeClr val="accent4">
                    <a:lumMod val="50000"/>
                  </a:schemeClr>
                </a:solidFill>
                <a:latin typeface="Times New Roman" pitchFamily="18" charset="0"/>
                <a:cs typeface="Times New Roman" pitchFamily="18" charset="0"/>
              </a:rPr>
              <a:t> produce hydrogen peroxide and some superoxide</a:t>
            </a:r>
            <a:br>
              <a:rPr lang="en-US" sz="2000" dirty="0">
                <a:solidFill>
                  <a:schemeClr val="accent4">
                    <a:lumMod val="50000"/>
                  </a:schemeClr>
                </a:solidFill>
                <a:latin typeface="Times New Roman" pitchFamily="18" charset="0"/>
                <a:cs typeface="Times New Roman" pitchFamily="18" charset="0"/>
              </a:rPr>
            </a:br>
            <a:br>
              <a:rPr lang="en-US" sz="2000" dirty="0">
                <a:solidFill>
                  <a:schemeClr val="accent4">
                    <a:lumMod val="50000"/>
                  </a:schemeClr>
                </a:solidFill>
                <a:latin typeface="Times New Roman" pitchFamily="18" charset="0"/>
                <a:cs typeface="Times New Roman" pitchFamily="18" charset="0"/>
              </a:rPr>
            </a:br>
            <a:r>
              <a:rPr lang="en-US" sz="2000" dirty="0">
                <a:solidFill>
                  <a:schemeClr val="accent4">
                    <a:lumMod val="50000"/>
                  </a:schemeClr>
                </a:solidFill>
                <a:latin typeface="Times New Roman" pitchFamily="18" charset="0"/>
                <a:cs typeface="Times New Roman" pitchFamily="18" charset="0"/>
              </a:rPr>
              <a:t>Accumulation of these substances will result in death of microorganism unless they are enzymatically degraded.</a:t>
            </a:r>
            <a:br>
              <a:rPr lang="en-US" sz="2000" dirty="0">
                <a:solidFill>
                  <a:schemeClr val="accent4">
                    <a:lumMod val="50000"/>
                  </a:schemeClr>
                </a:solidFill>
                <a:latin typeface="Times New Roman" pitchFamily="18" charset="0"/>
                <a:cs typeface="Times New Roman" pitchFamily="18" charset="0"/>
              </a:rPr>
            </a:br>
            <a:br>
              <a:rPr lang="en-US" sz="2000" dirty="0">
                <a:solidFill>
                  <a:schemeClr val="accent4">
                    <a:lumMod val="50000"/>
                  </a:schemeClr>
                </a:solidFill>
                <a:latin typeface="Times New Roman" pitchFamily="18" charset="0"/>
                <a:cs typeface="Times New Roman" pitchFamily="18" charset="0"/>
              </a:rPr>
            </a:br>
            <a:r>
              <a:rPr lang="en-US" sz="2000" dirty="0">
                <a:solidFill>
                  <a:schemeClr val="accent4">
                    <a:lumMod val="50000"/>
                  </a:schemeClr>
                </a:solidFill>
                <a:latin typeface="Times New Roman" pitchFamily="18" charset="0"/>
                <a:cs typeface="Times New Roman" pitchFamily="18" charset="0"/>
              </a:rPr>
              <a:t>The catalase enzyme neutralizes the bactericidal effects of hydrogen peroxide and protects them. Anaerobes generally lack the catalase enzyme.</a:t>
            </a:r>
            <a:br>
              <a:rPr lang="en-US" sz="2000" dirty="0">
                <a:solidFill>
                  <a:schemeClr val="accent4">
                    <a:lumMod val="50000"/>
                  </a:schemeClr>
                </a:solidFill>
                <a:latin typeface="Times New Roman" pitchFamily="18" charset="0"/>
                <a:cs typeface="Times New Roman" pitchFamily="18" charset="0"/>
              </a:rPr>
            </a:br>
            <a:br>
              <a:rPr lang="en-US" sz="2000" dirty="0">
                <a:solidFill>
                  <a:schemeClr val="accent4">
                    <a:lumMod val="50000"/>
                  </a:schemeClr>
                </a:solidFill>
                <a:latin typeface="Times New Roman" pitchFamily="18" charset="0"/>
                <a:cs typeface="Times New Roman" pitchFamily="18" charset="0"/>
              </a:rPr>
            </a:br>
            <a:r>
              <a:rPr lang="en-US" sz="2000" dirty="0">
                <a:solidFill>
                  <a:schemeClr val="accent4">
                    <a:lumMod val="50000"/>
                  </a:schemeClr>
                </a:solidFill>
              </a:rPr>
              <a:t>Catalase mediates the breakdown of hydrogen peroxide H</a:t>
            </a:r>
            <a:r>
              <a:rPr lang="en-US" sz="2000" baseline="-25000" dirty="0">
                <a:solidFill>
                  <a:schemeClr val="accent4">
                    <a:lumMod val="50000"/>
                  </a:schemeClr>
                </a:solidFill>
              </a:rPr>
              <a:t>2</a:t>
            </a:r>
            <a:r>
              <a:rPr lang="en-US" sz="2000" dirty="0">
                <a:solidFill>
                  <a:schemeClr val="accent4">
                    <a:lumMod val="50000"/>
                  </a:schemeClr>
                </a:solidFill>
              </a:rPr>
              <a:t>O</a:t>
            </a:r>
            <a:r>
              <a:rPr lang="en-US" sz="2000" baseline="-25000" dirty="0">
                <a:solidFill>
                  <a:schemeClr val="accent4">
                    <a:lumMod val="50000"/>
                  </a:schemeClr>
                </a:solidFill>
              </a:rPr>
              <a:t>2</a:t>
            </a:r>
            <a:r>
              <a:rPr lang="en-US" sz="2000" dirty="0">
                <a:solidFill>
                  <a:schemeClr val="accent4">
                    <a:lumMod val="50000"/>
                  </a:schemeClr>
                </a:solidFill>
              </a:rPr>
              <a:t> into oxygen and water. </a:t>
            </a:r>
            <a:br>
              <a:rPr lang="en-US" sz="2000" dirty="0">
                <a:solidFill>
                  <a:schemeClr val="accent4">
                    <a:lumMod val="50000"/>
                  </a:schemeClr>
                </a:solidFill>
              </a:rPr>
            </a:br>
            <a:br>
              <a:rPr lang="en-US" sz="2000" dirty="0">
                <a:solidFill>
                  <a:schemeClr val="accent4">
                    <a:lumMod val="50000"/>
                  </a:schemeClr>
                </a:solidFill>
              </a:rPr>
            </a:br>
            <a:br>
              <a:rPr lang="en-US" sz="2000" dirty="0">
                <a:solidFill>
                  <a:schemeClr val="accent4">
                    <a:lumMod val="50000"/>
                  </a:schemeClr>
                </a:solidFill>
              </a:rPr>
            </a:br>
            <a:br>
              <a:rPr lang="en-US" sz="2000" dirty="0">
                <a:solidFill>
                  <a:schemeClr val="accent4">
                    <a:lumMod val="50000"/>
                  </a:schemeClr>
                </a:solidFill>
              </a:rPr>
            </a:br>
            <a:endParaRPr lang="en-US" sz="2000" dirty="0">
              <a:solidFill>
                <a:schemeClr val="accent4">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 y="304800"/>
            <a:ext cx="6324600" cy="762000"/>
          </a:xfrm>
        </p:spPr>
        <p:txBody>
          <a:bodyPr/>
          <a:lstStyle/>
          <a:p>
            <a:r>
              <a:rPr lang="en-US" b="1" dirty="0">
                <a:solidFill>
                  <a:schemeClr val="tx1"/>
                </a:solidFill>
                <a:latin typeface="Times New Roman" pitchFamily="18" charset="0"/>
                <a:cs typeface="Times New Roman" pitchFamily="18" charset="0"/>
              </a:rPr>
              <a:t>Catalase Test</a:t>
            </a:r>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3860656" cy="225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49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229600" cy="1143000"/>
          </a:xfrm>
        </p:spPr>
        <p:txBody>
          <a:bodyPr>
            <a:noAutofit/>
          </a:bodyPr>
          <a:lstStyle/>
          <a:p>
            <a:pPr algn="l"/>
            <a:r>
              <a:rPr lang="en-US" sz="2400" b="1" i="1" dirty="0">
                <a:solidFill>
                  <a:schemeClr val="accent4">
                    <a:lumMod val="50000"/>
                  </a:schemeClr>
                </a:solidFill>
              </a:rPr>
              <a:t>PROCEDURE-</a:t>
            </a:r>
            <a:r>
              <a:rPr lang="en-US" sz="2400" dirty="0">
                <a:solidFill>
                  <a:schemeClr val="accent4">
                    <a:lumMod val="50000"/>
                  </a:schemeClr>
                </a:solidFill>
              </a:rPr>
              <a:t> To find out if a particular bacterial isolate is able to produce catalase enzyme, small inoculum of bacterial isolate is mixed into hydrogen peroxide solution (3%) and is observed for the rapid elaboration of oxygen bubbles occurs.  </a:t>
            </a:r>
            <a:br>
              <a:rPr lang="en-US" sz="2400" dirty="0">
                <a:solidFill>
                  <a:schemeClr val="accent4">
                    <a:lumMod val="50000"/>
                  </a:schemeClr>
                </a:solidFill>
              </a:rPr>
            </a:br>
            <a:br>
              <a:rPr lang="en-US" sz="2400" dirty="0">
                <a:solidFill>
                  <a:schemeClr val="accent4">
                    <a:lumMod val="50000"/>
                  </a:schemeClr>
                </a:solidFill>
              </a:rPr>
            </a:br>
            <a:r>
              <a:rPr lang="en-US" sz="2400" dirty="0">
                <a:solidFill>
                  <a:schemeClr val="accent4">
                    <a:lumMod val="50000"/>
                  </a:schemeClr>
                </a:solidFill>
              </a:rPr>
              <a:t>The lack of catalase is evident by a lack of or weak bubble production.</a:t>
            </a:r>
            <a:endParaRPr lang="en-US" sz="2400" dirty="0"/>
          </a:p>
        </p:txBody>
      </p:sp>
    </p:spTree>
    <p:extLst>
      <p:ext uri="{BB962C8B-B14F-4D97-AF65-F5344CB8AC3E}">
        <p14:creationId xmlns:p14="http://schemas.microsoft.com/office/powerpoint/2010/main" val="13472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Sugar Fermentation</a:t>
            </a:r>
          </a:p>
        </p:txBody>
      </p:sp>
      <p:sp>
        <p:nvSpPr>
          <p:cNvPr id="3" name="Subtitle 2"/>
          <p:cNvSpPr>
            <a:spLocks noGrp="1"/>
          </p:cNvSpPr>
          <p:nvPr>
            <p:ph type="subTitle" idx="4294967295"/>
          </p:nvPr>
        </p:nvSpPr>
        <p:spPr>
          <a:xfrm>
            <a:off x="609600" y="1905000"/>
            <a:ext cx="8534400" cy="3733800"/>
          </a:xfrm>
        </p:spPr>
        <p:txBody>
          <a:bodyPr>
            <a:normAutofit/>
          </a:bodyPr>
          <a:lstStyle/>
          <a:p>
            <a:pPr algn="l"/>
            <a:r>
              <a:rPr lang="en-US" dirty="0">
                <a:solidFill>
                  <a:schemeClr val="tx1"/>
                </a:solidFill>
                <a:latin typeface="Times New Roman" pitchFamily="18" charset="0"/>
                <a:ea typeface="Batang" pitchFamily="18" charset="-127"/>
                <a:cs typeface="Times New Roman" pitchFamily="18" charset="0"/>
              </a:rPr>
              <a:t>It determines the ability of an organism to ferment a specific  carbohydrate (Sugar) incorporated in a  medium producing acid or  acid with gas.</a:t>
            </a:r>
          </a:p>
        </p:txBody>
      </p:sp>
    </p:spTree>
    <p:extLst>
      <p:ext uri="{BB962C8B-B14F-4D97-AF65-F5344CB8AC3E}">
        <p14:creationId xmlns:p14="http://schemas.microsoft.com/office/powerpoint/2010/main" val="302452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Positive- Pinkish Red</a:t>
            </a:r>
          </a:p>
          <a:p>
            <a:r>
              <a:rPr lang="en-US" dirty="0"/>
              <a:t>Negative- Yellow to colorless </a:t>
            </a:r>
          </a:p>
          <a:p>
            <a:pPr marL="0" indent="0">
              <a:buNone/>
            </a:pPr>
            <a:endParaRPr lang="en-US" dirty="0"/>
          </a:p>
          <a:p>
            <a:pPr marL="0" indent="0">
              <a:buNone/>
            </a:pPr>
            <a:endParaRPr lang="en-US" dirty="0"/>
          </a:p>
          <a:p>
            <a:pPr marL="0" indent="0">
              <a:buNone/>
            </a:pPr>
            <a:r>
              <a:rPr lang="en-US" dirty="0"/>
              <a:t>Gas Production can be seen as bubbles in </a:t>
            </a:r>
            <a:r>
              <a:rPr lang="en-US"/>
              <a:t>Durham’s tube</a:t>
            </a:r>
            <a:endParaRPr lang="en-US" dirty="0"/>
          </a:p>
        </p:txBody>
      </p:sp>
    </p:spTree>
    <p:extLst>
      <p:ext uri="{BB962C8B-B14F-4D97-AF65-F5344CB8AC3E}">
        <p14:creationId xmlns:p14="http://schemas.microsoft.com/office/powerpoint/2010/main" val="152907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1"/>
            <a:ext cx="6172200" cy="609599"/>
          </a:xfrm>
        </p:spPr>
        <p:txBody>
          <a:bodyPr>
            <a:normAutofit fontScale="90000"/>
          </a:bodyPr>
          <a:lstStyle/>
          <a:p>
            <a:r>
              <a:rPr lang="en-US" u="sng" dirty="0"/>
              <a:t>CITRATE UTILISATION TEST</a:t>
            </a:r>
          </a:p>
        </p:txBody>
      </p:sp>
      <p:sp>
        <p:nvSpPr>
          <p:cNvPr id="3" name="Subtitle 2"/>
          <p:cNvSpPr>
            <a:spLocks noGrp="1"/>
          </p:cNvSpPr>
          <p:nvPr>
            <p:ph type="subTitle" idx="1"/>
          </p:nvPr>
        </p:nvSpPr>
        <p:spPr>
          <a:xfrm>
            <a:off x="304800" y="1219200"/>
            <a:ext cx="8229600" cy="5105400"/>
          </a:xfrm>
        </p:spPr>
        <p:txBody>
          <a:bodyPr/>
          <a:lstStyle/>
          <a:p>
            <a:r>
              <a:rPr lang="en-US" dirty="0">
                <a:solidFill>
                  <a:schemeClr val="tx1"/>
                </a:solidFill>
              </a:rPr>
              <a:t>This test detects the ability  of an organism to </a:t>
            </a:r>
            <a:r>
              <a:rPr lang="en-US" dirty="0" err="1">
                <a:solidFill>
                  <a:schemeClr val="tx1"/>
                </a:solidFill>
              </a:rPr>
              <a:t>utilise</a:t>
            </a:r>
            <a:r>
              <a:rPr lang="en-US" dirty="0">
                <a:solidFill>
                  <a:schemeClr val="tx1"/>
                </a:solidFill>
              </a:rPr>
              <a:t> citrate as the sole source of  carbon for its Growth, with resulting alkalinity.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45529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99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8229600" cy="1143000"/>
          </a:xfrm>
        </p:spPr>
        <p:txBody>
          <a:bodyPr>
            <a:noAutofit/>
          </a:bodyPr>
          <a:lstStyle/>
          <a:p>
            <a:pPr fontAlgn="base"/>
            <a:r>
              <a:rPr lang="en-US" sz="2800" dirty="0"/>
              <a:t>Citrate utilization test is commonly employed as part of a group of tests, the </a:t>
            </a:r>
            <a:r>
              <a:rPr lang="en-US" sz="2800" b="1" dirty="0" err="1">
                <a:hlinkClick r:id="rId2" tooltip="IMViC Tests: Principle, Procedure and results"/>
              </a:rPr>
              <a:t>IMViC</a:t>
            </a:r>
            <a:r>
              <a:rPr lang="en-US" sz="2800" b="1" dirty="0">
                <a:hlinkClick r:id="rId2" tooltip="IMViC Tests: Principle, Procedure and results"/>
              </a:rPr>
              <a:t> (</a:t>
            </a:r>
            <a:r>
              <a:rPr lang="en-US" sz="2800" b="1" dirty="0" err="1">
                <a:hlinkClick r:id="rId2" tooltip="IMViC Tests: Principle, Procedure and results"/>
              </a:rPr>
              <a:t>Indole</a:t>
            </a:r>
            <a:r>
              <a:rPr lang="en-US" sz="2800" b="1" dirty="0">
                <a:hlinkClick r:id="rId2" tooltip="IMViC Tests: Principle, Procedure and results"/>
              </a:rPr>
              <a:t>, Methyl Red, VP and Citrate)  tests,</a:t>
            </a:r>
            <a:r>
              <a:rPr lang="en-US" sz="2800" dirty="0"/>
              <a:t> that distinguish between members of the </a:t>
            </a:r>
            <a:r>
              <a:rPr lang="en-US" sz="2800" b="1" dirty="0" err="1">
                <a:hlinkClick r:id="rId3" tooltip="Common characteristics of family Enterobacteriaceae"/>
              </a:rPr>
              <a:t>Enterobacteriaceae</a:t>
            </a:r>
            <a:r>
              <a:rPr lang="en-US" sz="2800" b="1" dirty="0">
                <a:hlinkClick r:id="rId3" tooltip="Common characteristics of family Enterobacteriaceae"/>
              </a:rPr>
              <a:t> family </a:t>
            </a:r>
            <a:r>
              <a:rPr lang="en-US" sz="2800" dirty="0"/>
              <a:t>based on their metabolic by-products. Citrate utilization can be used to distinguish between coliforms such as </a:t>
            </a:r>
            <a:r>
              <a:rPr lang="en-US" sz="2800" i="1" dirty="0" err="1"/>
              <a:t>Enterobacter</a:t>
            </a:r>
            <a:r>
              <a:rPr lang="en-US" sz="2800" i="1" dirty="0"/>
              <a:t> </a:t>
            </a:r>
            <a:r>
              <a:rPr lang="en-US" sz="2800" i="1" dirty="0" err="1"/>
              <a:t>aerogenes</a:t>
            </a:r>
            <a:r>
              <a:rPr lang="en-US" sz="2800" dirty="0"/>
              <a:t> (+</a:t>
            </a:r>
            <a:r>
              <a:rPr lang="en-US" sz="2800" dirty="0" err="1"/>
              <a:t>ve</a:t>
            </a:r>
            <a:r>
              <a:rPr lang="en-US" sz="2800" dirty="0"/>
              <a:t>) which occur naturally in the soil and in aquatic environments and fecal coliforms such as </a:t>
            </a:r>
            <a:r>
              <a:rPr lang="en-US" sz="2800" i="1" dirty="0"/>
              <a:t>Escherichia coli (-</a:t>
            </a:r>
            <a:r>
              <a:rPr lang="en-US" sz="2800" i="1" dirty="0" err="1"/>
              <a:t>ve</a:t>
            </a:r>
            <a:r>
              <a:rPr lang="en-US" sz="2800" i="1" dirty="0"/>
              <a:t>) </a:t>
            </a:r>
            <a:r>
              <a:rPr lang="en-US" sz="2800" dirty="0"/>
              <a:t> whose presence would be indicative of fecal contamination.</a:t>
            </a:r>
            <a:br>
              <a:rPr lang="en-US" sz="2800" dirty="0"/>
            </a:br>
            <a:br>
              <a:rPr lang="en-US" sz="2800" dirty="0"/>
            </a:br>
            <a:endParaRPr lang="en-US" sz="2800" dirty="0"/>
          </a:p>
        </p:txBody>
      </p:sp>
    </p:spTree>
    <p:extLst>
      <p:ext uri="{BB962C8B-B14F-4D97-AF65-F5344CB8AC3E}">
        <p14:creationId xmlns:p14="http://schemas.microsoft.com/office/powerpoint/2010/main" val="323821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04800" y="2286794"/>
            <a:ext cx="3690937" cy="403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ormAutofit fontScale="92500"/>
          </a:bodyPr>
          <a:lstStyle/>
          <a:p>
            <a:r>
              <a:rPr lang="en-US" dirty="0"/>
              <a:t>INTERPRETATION</a:t>
            </a:r>
          </a:p>
          <a:p>
            <a:endParaRPr lang="en-US" dirty="0"/>
          </a:p>
          <a:p>
            <a:r>
              <a:rPr lang="en-US" dirty="0"/>
              <a:t>Simmons Citrate Medium</a:t>
            </a:r>
          </a:p>
          <a:p>
            <a:r>
              <a:rPr lang="en-US" dirty="0"/>
              <a:t>Positive- Growth with an intense blue </a:t>
            </a:r>
            <a:r>
              <a:rPr lang="en-US" dirty="0" err="1"/>
              <a:t>colour</a:t>
            </a:r>
            <a:r>
              <a:rPr lang="en-US" dirty="0"/>
              <a:t> on the slant. Blue </a:t>
            </a:r>
            <a:r>
              <a:rPr lang="en-US" dirty="0" err="1"/>
              <a:t>colour</a:t>
            </a:r>
            <a:r>
              <a:rPr lang="en-US" dirty="0"/>
              <a:t> is due to the alkaline Ph.</a:t>
            </a:r>
          </a:p>
          <a:p>
            <a:r>
              <a:rPr lang="en-US" dirty="0"/>
              <a:t>Negative- No growth with no change in color.</a:t>
            </a:r>
          </a:p>
          <a:p>
            <a:endParaRPr lang="en-US" dirty="0"/>
          </a:p>
        </p:txBody>
      </p:sp>
    </p:spTree>
    <p:extLst>
      <p:ext uri="{BB962C8B-B14F-4D97-AF65-F5344CB8AC3E}">
        <p14:creationId xmlns:p14="http://schemas.microsoft.com/office/powerpoint/2010/main" val="129619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OXIDASE TEST</a:t>
            </a:r>
          </a:p>
        </p:txBody>
      </p:sp>
      <p:sp>
        <p:nvSpPr>
          <p:cNvPr id="3" name="Content Placeholder 2"/>
          <p:cNvSpPr>
            <a:spLocks noGrp="1"/>
          </p:cNvSpPr>
          <p:nvPr>
            <p:ph idx="1"/>
          </p:nvPr>
        </p:nvSpPr>
        <p:spPr/>
        <p:txBody>
          <a:bodyPr>
            <a:normAutofit fontScale="92500"/>
          </a:bodyPr>
          <a:lstStyle/>
          <a:p>
            <a:r>
              <a:rPr lang="en-US" dirty="0"/>
              <a:t>It determines the presence of an enzyme cytochrome oxidase which catalysis the oxidation of reduced cytochrome by molecular oxygen.</a:t>
            </a:r>
          </a:p>
          <a:p>
            <a:r>
              <a:rPr lang="en-US" dirty="0"/>
              <a:t>Cytochrome oxidase. An oxidizing enzyme that contains iron and a </a:t>
            </a:r>
            <a:r>
              <a:rPr lang="en-US" dirty="0" err="1"/>
              <a:t>porphyrin</a:t>
            </a:r>
            <a:r>
              <a:rPr lang="en-US" dirty="0"/>
              <a:t> and is found in the mitochondrial membrane, where it catalyzes the transfer of electrons to oxygen as part of the electron transport chain, ultimately </a:t>
            </a:r>
            <a:r>
              <a:rPr lang="en-US" b="1" dirty="0"/>
              <a:t>leading</a:t>
            </a:r>
            <a:r>
              <a:rPr lang="en-US" dirty="0"/>
              <a:t> to the formation of ATP.</a:t>
            </a:r>
          </a:p>
        </p:txBody>
      </p:sp>
    </p:spTree>
    <p:extLst>
      <p:ext uri="{BB962C8B-B14F-4D97-AF65-F5344CB8AC3E}">
        <p14:creationId xmlns:p14="http://schemas.microsoft.com/office/powerpoint/2010/main" val="76732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0"/>
            <a:ext cx="8229600" cy="4525963"/>
          </a:xfrm>
        </p:spPr>
        <p:txBody>
          <a:bodyPr>
            <a:noAutofit/>
          </a:bodyPr>
          <a:lstStyle/>
          <a:p>
            <a:pPr marL="0" indent="0" fontAlgn="base">
              <a:buNone/>
            </a:pPr>
            <a:r>
              <a:rPr lang="en-US" sz="3600" u="sng" dirty="0"/>
              <a:t>Procedure</a:t>
            </a:r>
            <a:r>
              <a:rPr lang="en-US" sz="3600" dirty="0"/>
              <a:t>:</a:t>
            </a:r>
          </a:p>
          <a:p>
            <a:pPr fontAlgn="base"/>
            <a:r>
              <a:rPr lang="en-US" sz="2400" dirty="0"/>
              <a:t>Take a filter paper soaked with the substrate </a:t>
            </a:r>
            <a:r>
              <a:rPr lang="en-US" sz="2400" dirty="0" err="1"/>
              <a:t>tetramethyl</a:t>
            </a:r>
            <a:r>
              <a:rPr lang="en-US" sz="2400" dirty="0"/>
              <a:t>-p-</a:t>
            </a:r>
            <a:r>
              <a:rPr lang="en-US" sz="2400" dirty="0" err="1"/>
              <a:t>phenylenediamine</a:t>
            </a:r>
            <a:r>
              <a:rPr lang="en-US" sz="2400" dirty="0"/>
              <a:t> </a:t>
            </a:r>
            <a:r>
              <a:rPr lang="en-US" sz="2400" dirty="0" err="1"/>
              <a:t>dihydrochloride</a:t>
            </a:r>
            <a:endParaRPr lang="en-US" sz="2400" dirty="0"/>
          </a:p>
          <a:p>
            <a:pPr fontAlgn="base"/>
            <a:r>
              <a:rPr lang="en-US" sz="2400" dirty="0"/>
              <a:t>Moisten the paper with a sterile distilled water</a:t>
            </a:r>
          </a:p>
          <a:p>
            <a:pPr fontAlgn="base"/>
            <a:r>
              <a:rPr lang="en-US" sz="2400" dirty="0"/>
              <a:t> Pick the colony to be tested with wooden or platinum loop and smear in the filter paper</a:t>
            </a:r>
          </a:p>
          <a:p>
            <a:pPr fontAlgn="base"/>
            <a:r>
              <a:rPr lang="en-US" sz="2400" dirty="0"/>
              <a:t>Observe inoculated area of paper for a color change to deep blue or purple within 10-30 seconds</a:t>
            </a:r>
          </a:p>
          <a:p>
            <a:pPr fontAlgn="base"/>
            <a:endParaRPr lang="en-US" sz="2400" dirty="0"/>
          </a:p>
          <a:p>
            <a:pPr fontAlgn="base"/>
            <a:r>
              <a:rPr lang="en-US" sz="2400" dirty="0"/>
              <a:t> </a:t>
            </a:r>
            <a:r>
              <a:rPr lang="en-US" sz="2400" b="1" dirty="0"/>
              <a:t>Precaution to be taken while performing oxidase test:  </a:t>
            </a:r>
            <a:endParaRPr lang="en-US" sz="2400" dirty="0"/>
          </a:p>
          <a:p>
            <a:pPr fontAlgn="base"/>
            <a:r>
              <a:rPr lang="en-US" sz="2400" dirty="0"/>
              <a:t>Do not use Nickel-base alloy wires containing chromium and iron (</a:t>
            </a:r>
            <a:r>
              <a:rPr lang="en-US" sz="2400" dirty="0" err="1"/>
              <a:t>nichrome</a:t>
            </a:r>
            <a:r>
              <a:rPr lang="en-US" sz="2400" dirty="0"/>
              <a:t>) to pick the colony and make smear as this may give false positive results</a:t>
            </a:r>
          </a:p>
          <a:p>
            <a:pPr marL="0" indent="0">
              <a:buNone/>
            </a:pPr>
            <a:br>
              <a:rPr lang="en-US" sz="2400" dirty="0"/>
            </a:br>
            <a:endParaRPr lang="en-US" sz="2400" dirty="0"/>
          </a:p>
        </p:txBody>
      </p:sp>
    </p:spTree>
    <p:extLst>
      <p:ext uri="{BB962C8B-B14F-4D97-AF65-F5344CB8AC3E}">
        <p14:creationId xmlns:p14="http://schemas.microsoft.com/office/powerpoint/2010/main" val="86543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5638800"/>
          </a:xfrm>
        </p:spPr>
        <p:txBody>
          <a:bodyPr>
            <a:noAutofit/>
          </a:bodyPr>
          <a:lstStyle/>
          <a:p>
            <a:pPr algn="l"/>
            <a:r>
              <a:rPr lang="en-US" sz="2000" b="1" u="sng" dirty="0">
                <a:latin typeface="Times New Roman" pitchFamily="18" charset="0"/>
                <a:cs typeface="Times New Roman" pitchFamily="18" charset="0"/>
              </a:rPr>
              <a:t>1. INDOLE TEST</a:t>
            </a:r>
            <a:br>
              <a:rPr lang="en-US" sz="2000" b="1" u="sng" dirty="0">
                <a:latin typeface="Times New Roman" pitchFamily="18" charset="0"/>
                <a:cs typeface="Times New Roman" pitchFamily="18" charset="0"/>
              </a:rPr>
            </a:br>
            <a:br>
              <a:rPr lang="en-US" sz="2000" b="1" u="sng" dirty="0">
                <a:latin typeface="Times New Roman" pitchFamily="18" charset="0"/>
                <a:cs typeface="Times New Roman" pitchFamily="18" charset="0"/>
              </a:rPr>
            </a:br>
            <a:br>
              <a:rPr lang="en-US" sz="2000" b="1" u="sng" dirty="0">
                <a:latin typeface="Times New Roman" pitchFamily="18" charset="0"/>
                <a:cs typeface="Times New Roman" pitchFamily="18" charset="0"/>
              </a:rPr>
            </a:br>
            <a:r>
              <a:rPr lang="en-US" sz="2000" dirty="0"/>
              <a:t>a crystalline organic compound with an unpleasant </a:t>
            </a:r>
            <a:r>
              <a:rPr lang="en-US" sz="2000" dirty="0" err="1"/>
              <a:t>odour</a:t>
            </a:r>
            <a:r>
              <a:rPr lang="en-US" sz="2000" dirty="0"/>
              <a:t>, present in coal tar and in </a:t>
            </a:r>
            <a:r>
              <a:rPr lang="en-US" sz="2000" dirty="0" err="1"/>
              <a:t>faeces</a:t>
            </a:r>
            <a:r>
              <a:rPr lang="en-US" sz="2000" dirty="0"/>
              <a:t>.</a:t>
            </a:r>
            <a:br>
              <a:rPr lang="en-US" sz="2000" dirty="0"/>
            </a:br>
            <a:br>
              <a:rPr lang="en-US" sz="2000" dirty="0"/>
            </a:br>
            <a:br>
              <a:rPr lang="en-US" sz="2000" b="1" u="sng" dirty="0">
                <a:latin typeface="Times New Roman" pitchFamily="18" charset="0"/>
                <a:cs typeface="Times New Roman" pitchFamily="18" charset="0"/>
              </a:rPr>
            </a:br>
            <a:br>
              <a:rPr lang="en-US" sz="2000" b="1" u="sng" dirty="0">
                <a:latin typeface="Times New Roman" pitchFamily="18" charset="0"/>
                <a:cs typeface="Times New Roman" pitchFamily="18" charset="0"/>
              </a:rPr>
            </a:br>
            <a:r>
              <a:rPr lang="en-US" sz="2000" b="1" dirty="0">
                <a:latin typeface="Times New Roman" pitchFamily="18" charset="0"/>
                <a:cs typeface="Times New Roman" pitchFamily="18" charset="0"/>
              </a:rPr>
              <a:t>Principle</a:t>
            </a:r>
            <a:r>
              <a:rPr lang="en-US" sz="2000" b="1" u="sng" dirty="0">
                <a:latin typeface="Times New Roman" pitchFamily="18" charset="0"/>
                <a:cs typeface="Times New Roman" pitchFamily="18" charset="0"/>
              </a:rPr>
              <a:t> </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To determine the ability of an organism to decompose </a:t>
            </a:r>
            <a:r>
              <a:rPr lang="en-US" sz="2000" dirty="0" err="1">
                <a:latin typeface="Times New Roman" pitchFamily="18" charset="0"/>
                <a:cs typeface="Times New Roman" pitchFamily="18" charset="0"/>
              </a:rPr>
              <a:t>aminoacid</a:t>
            </a:r>
            <a:r>
              <a:rPr lang="en-US" sz="2000" dirty="0">
                <a:latin typeface="Times New Roman" pitchFamily="18" charset="0"/>
                <a:cs typeface="Times New Roman" pitchFamily="18" charset="0"/>
              </a:rPr>
              <a:t> tryptophan into </a:t>
            </a:r>
            <a:r>
              <a:rPr lang="en-US" sz="2000" dirty="0" err="1">
                <a:latin typeface="Times New Roman" pitchFamily="18" charset="0"/>
                <a:cs typeface="Times New Roman" pitchFamily="18" charset="0"/>
              </a:rPr>
              <a:t>indole.Tryptophan</a:t>
            </a:r>
            <a:r>
              <a:rPr lang="en-US" sz="2000" dirty="0">
                <a:latin typeface="Times New Roman" pitchFamily="18" charset="0"/>
                <a:cs typeface="Times New Roman" pitchFamily="18" charset="0"/>
              </a:rPr>
              <a:t> is decomposed by an enzyme </a:t>
            </a:r>
            <a:r>
              <a:rPr lang="en-US" sz="2000" dirty="0" err="1">
                <a:latin typeface="Times New Roman" pitchFamily="18" charset="0"/>
                <a:cs typeface="Times New Roman" pitchFamily="18" charset="0"/>
              </a:rPr>
              <a:t>tryptophanase</a:t>
            </a:r>
            <a:r>
              <a:rPr lang="en-US" sz="2000" dirty="0">
                <a:latin typeface="Times New Roman" pitchFamily="18" charset="0"/>
                <a:cs typeface="Times New Roman" pitchFamily="18" charset="0"/>
              </a:rPr>
              <a:t>  produced by certain bacteria.</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br>
              <a:rPr lang="en-US" sz="2000" dirty="0"/>
            </a:br>
            <a:br>
              <a:rPr lang="en-US" sz="2000" dirty="0"/>
            </a:b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4291879"/>
            <a:ext cx="73723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93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800100"/>
            <a:ext cx="6429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03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METHYL RED TEST</a:t>
            </a:r>
          </a:p>
        </p:txBody>
      </p:sp>
      <p:sp>
        <p:nvSpPr>
          <p:cNvPr id="3" name="Content Placeholder 2"/>
          <p:cNvSpPr>
            <a:spLocks noGrp="1"/>
          </p:cNvSpPr>
          <p:nvPr>
            <p:ph idx="1"/>
          </p:nvPr>
        </p:nvSpPr>
        <p:spPr/>
        <p:txBody>
          <a:bodyPr>
            <a:normAutofit/>
          </a:bodyPr>
          <a:lstStyle/>
          <a:p>
            <a:pPr fontAlgn="base"/>
            <a:r>
              <a:rPr lang="en-US" dirty="0"/>
              <a:t>Methyl Red (MR)  test determines whether the microbe performs mixed acids fermentation when supplied glucose. </a:t>
            </a:r>
          </a:p>
          <a:p>
            <a:br>
              <a:rPr lang="en-US" dirty="0"/>
            </a:br>
            <a:endParaRPr lang="en-US" dirty="0"/>
          </a:p>
        </p:txBody>
      </p:sp>
    </p:spTree>
    <p:extLst>
      <p:ext uri="{BB962C8B-B14F-4D97-AF65-F5344CB8AC3E}">
        <p14:creationId xmlns:p14="http://schemas.microsoft.com/office/powerpoint/2010/main" val="397439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43000"/>
            <a:ext cx="8458200" cy="3733800"/>
          </a:xfrm>
        </p:spPr>
        <p:txBody>
          <a:bodyPr>
            <a:noAutofit/>
          </a:bodyPr>
          <a:lstStyle/>
          <a:p>
            <a:pPr algn="l" fontAlgn="base"/>
            <a:r>
              <a:rPr lang="en-US" sz="3600" dirty="0"/>
              <a:t> </a:t>
            </a:r>
          </a:p>
        </p:txBody>
      </p:sp>
      <p:sp>
        <p:nvSpPr>
          <p:cNvPr id="2" name="Rectangle 1"/>
          <p:cNvSpPr/>
          <p:nvPr/>
        </p:nvSpPr>
        <p:spPr>
          <a:xfrm>
            <a:off x="533400" y="457201"/>
            <a:ext cx="8077200" cy="4154984"/>
          </a:xfrm>
          <a:prstGeom prst="rect">
            <a:avLst/>
          </a:prstGeom>
        </p:spPr>
        <p:txBody>
          <a:bodyPr wrap="square">
            <a:spAutoFit/>
          </a:bodyPr>
          <a:lstStyle/>
          <a:p>
            <a:r>
              <a:rPr lang="en-US" sz="2400" dirty="0">
                <a:solidFill>
                  <a:srgbClr val="C00000"/>
                </a:solidFill>
                <a:latin typeface="Comic Sans MS" pitchFamily="66" charset="0"/>
              </a:rPr>
              <a:t>Some bacteria have ability to perform mixed acid fermentation of glucose in MR-VP medium. </a:t>
            </a:r>
          </a:p>
          <a:p>
            <a:endParaRPr lang="en-US" sz="2400" dirty="0">
              <a:solidFill>
                <a:srgbClr val="C00000"/>
              </a:solidFill>
              <a:latin typeface="Comic Sans MS" pitchFamily="66" charset="0"/>
            </a:endParaRPr>
          </a:p>
          <a:p>
            <a:r>
              <a:rPr lang="en-US" sz="2400" dirty="0">
                <a:solidFill>
                  <a:srgbClr val="C00000"/>
                </a:solidFill>
                <a:latin typeface="Comic Sans MS" pitchFamily="66" charset="0"/>
              </a:rPr>
              <a:t>The products of mixed-acid fermentation are a complex mixture of acids, particularly lactate, acetate, succinate and </a:t>
            </a:r>
            <a:r>
              <a:rPr lang="en-US" sz="2400" dirty="0" err="1">
                <a:solidFill>
                  <a:srgbClr val="C00000"/>
                </a:solidFill>
                <a:latin typeface="Comic Sans MS" pitchFamily="66" charset="0"/>
              </a:rPr>
              <a:t>formate</a:t>
            </a:r>
            <a:r>
              <a:rPr lang="en-US" sz="2400" dirty="0">
                <a:solidFill>
                  <a:srgbClr val="C00000"/>
                </a:solidFill>
                <a:latin typeface="Comic Sans MS" pitchFamily="66" charset="0"/>
              </a:rPr>
              <a:t> as well as ethanol and equal amounts of H2 and CO2.</a:t>
            </a:r>
          </a:p>
          <a:p>
            <a:endParaRPr lang="en-US" sz="2400" dirty="0">
              <a:solidFill>
                <a:srgbClr val="C00000"/>
              </a:solidFill>
              <a:latin typeface="Comic Sans MS" pitchFamily="66" charset="0"/>
            </a:endParaRPr>
          </a:p>
          <a:p>
            <a:r>
              <a:rPr lang="en-US" sz="2400" dirty="0">
                <a:solidFill>
                  <a:srgbClr val="C00000"/>
                </a:solidFill>
                <a:latin typeface="Comic Sans MS" pitchFamily="66" charset="0"/>
              </a:rPr>
              <a:t> This causes the medium to acquire an acidic </a:t>
            </a:r>
            <a:r>
              <a:rPr lang="en-US" sz="2400" dirty="0" err="1">
                <a:solidFill>
                  <a:srgbClr val="C00000"/>
                </a:solidFill>
                <a:latin typeface="Comic Sans MS" pitchFamily="66" charset="0"/>
              </a:rPr>
              <a:t>pH.</a:t>
            </a:r>
            <a:r>
              <a:rPr lang="en-US" sz="2400" dirty="0">
                <a:solidFill>
                  <a:srgbClr val="C00000"/>
                </a:solidFill>
                <a:latin typeface="Comic Sans MS" pitchFamily="66" charset="0"/>
              </a:rPr>
              <a:t> Methyl Red is a pH indicator, which remains red in color at a pH of 4.4 or less</a:t>
            </a:r>
          </a:p>
        </p:txBody>
      </p:sp>
    </p:spTree>
    <p:extLst>
      <p:ext uri="{BB962C8B-B14F-4D97-AF65-F5344CB8AC3E}">
        <p14:creationId xmlns:p14="http://schemas.microsoft.com/office/powerpoint/2010/main" val="220164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10600" cy="3429000"/>
          </a:xfrm>
        </p:spPr>
        <p:txBody>
          <a:bodyPr>
            <a:normAutofit/>
          </a:bodyPr>
          <a:lstStyle/>
          <a:p>
            <a:pPr algn="l" fontAlgn="base"/>
            <a:br>
              <a:rPr lang="en-US" dirty="0"/>
            </a:br>
            <a:br>
              <a:rPr lang="en-US" dirty="0"/>
            </a:br>
            <a:endParaRPr lang="en-US" dirty="0"/>
          </a:p>
        </p:txBody>
      </p:sp>
      <p:sp>
        <p:nvSpPr>
          <p:cNvPr id="3" name="Rectangle 2"/>
          <p:cNvSpPr/>
          <p:nvPr/>
        </p:nvSpPr>
        <p:spPr>
          <a:xfrm>
            <a:off x="443345" y="381000"/>
            <a:ext cx="8153400" cy="6278642"/>
          </a:xfrm>
          <a:prstGeom prst="rect">
            <a:avLst/>
          </a:prstGeom>
        </p:spPr>
        <p:txBody>
          <a:bodyPr wrap="square">
            <a:spAutoFit/>
          </a:bodyPr>
          <a:lstStyle/>
          <a:p>
            <a:pPr fontAlgn="base"/>
            <a:r>
              <a:rPr lang="en-US" b="1" dirty="0"/>
              <a:t>Procedure</a:t>
            </a:r>
          </a:p>
          <a:p>
            <a:pPr fontAlgn="base"/>
            <a:r>
              <a:rPr lang="en-US" sz="2400" dirty="0">
                <a:solidFill>
                  <a:srgbClr val="C00000"/>
                </a:solidFill>
                <a:latin typeface="Comic Sans MS" pitchFamily="66" charset="0"/>
              </a:rPr>
              <a:t>1)By using sterile inoculating loop, inoculate the unknown microorganism into the fresh, sterile medium.</a:t>
            </a:r>
          </a:p>
          <a:p>
            <a:pPr fontAlgn="base"/>
            <a:endParaRPr lang="en-US" sz="2400" dirty="0">
              <a:solidFill>
                <a:srgbClr val="C00000"/>
              </a:solidFill>
              <a:latin typeface="Comic Sans MS" pitchFamily="66" charset="0"/>
            </a:endParaRPr>
          </a:p>
          <a:p>
            <a:pPr fontAlgn="base"/>
            <a:r>
              <a:rPr lang="en-US" sz="2400" dirty="0">
                <a:solidFill>
                  <a:srgbClr val="C00000"/>
                </a:solidFill>
                <a:latin typeface="Comic Sans MS" pitchFamily="66" charset="0"/>
              </a:rPr>
              <a:t>2) Leave the other broth </a:t>
            </a:r>
            <a:r>
              <a:rPr lang="en-US" sz="2400" dirty="0" err="1">
                <a:solidFill>
                  <a:srgbClr val="C00000"/>
                </a:solidFill>
                <a:latin typeface="Comic Sans MS" pitchFamily="66" charset="0"/>
              </a:rPr>
              <a:t>uninoculated</a:t>
            </a:r>
            <a:r>
              <a:rPr lang="en-US" sz="2400" dirty="0">
                <a:solidFill>
                  <a:srgbClr val="C00000"/>
                </a:solidFill>
                <a:latin typeface="Comic Sans MS" pitchFamily="66" charset="0"/>
              </a:rPr>
              <a:t> (this will be a control).</a:t>
            </a:r>
          </a:p>
          <a:p>
            <a:pPr fontAlgn="base"/>
            <a:endParaRPr lang="en-US" sz="2400" dirty="0">
              <a:solidFill>
                <a:srgbClr val="C00000"/>
              </a:solidFill>
              <a:latin typeface="Comic Sans MS" pitchFamily="66" charset="0"/>
            </a:endParaRPr>
          </a:p>
          <a:p>
            <a:pPr fontAlgn="base"/>
            <a:r>
              <a:rPr lang="en-US" sz="2400" dirty="0">
                <a:solidFill>
                  <a:srgbClr val="C00000"/>
                </a:solidFill>
                <a:latin typeface="Comic Sans MS" pitchFamily="66" charset="0"/>
              </a:rPr>
              <a:t>3)Incubate the inoculated tube at 35-37C for two to five days.</a:t>
            </a:r>
          </a:p>
          <a:p>
            <a:pPr fontAlgn="base"/>
            <a:endParaRPr lang="en-US" sz="2400" dirty="0">
              <a:solidFill>
                <a:srgbClr val="C00000"/>
              </a:solidFill>
              <a:latin typeface="Comic Sans MS" pitchFamily="66" charset="0"/>
            </a:endParaRPr>
          </a:p>
          <a:p>
            <a:pPr fontAlgn="base"/>
            <a:r>
              <a:rPr lang="en-US" sz="2400" dirty="0">
                <a:solidFill>
                  <a:srgbClr val="C00000"/>
                </a:solidFill>
                <a:latin typeface="Comic Sans MS" pitchFamily="66" charset="0"/>
              </a:rPr>
              <a:t>4)After incubation, obtain the broths from the incubator and add 5 drops of Methyl Red reagent to the broth.</a:t>
            </a:r>
          </a:p>
          <a:p>
            <a:pPr fontAlgn="base"/>
            <a:endParaRPr lang="en-US" sz="2400" dirty="0">
              <a:solidFill>
                <a:srgbClr val="C00000"/>
              </a:solidFill>
              <a:latin typeface="Comic Sans MS" pitchFamily="66" charset="0"/>
            </a:endParaRPr>
          </a:p>
          <a:p>
            <a:pPr fontAlgn="base"/>
            <a:r>
              <a:rPr lang="en-US" sz="2400" dirty="0">
                <a:solidFill>
                  <a:srgbClr val="C00000"/>
                </a:solidFill>
                <a:latin typeface="Comic Sans MS" pitchFamily="66" charset="0"/>
              </a:rPr>
              <a:t>5)Observe the color.</a:t>
            </a:r>
          </a:p>
          <a:p>
            <a:br>
              <a:rPr lang="en-US" sz="2400" dirty="0">
                <a:solidFill>
                  <a:srgbClr val="C00000"/>
                </a:solidFill>
                <a:latin typeface="Comic Sans MS" pitchFamily="66" charset="0"/>
              </a:rPr>
            </a:br>
            <a:endParaRPr lang="en-US" sz="2400" dirty="0">
              <a:solidFill>
                <a:srgbClr val="C00000"/>
              </a:solidFill>
              <a:latin typeface="Comic Sans MS" pitchFamily="66" charset="0"/>
            </a:endParaRPr>
          </a:p>
        </p:txBody>
      </p:sp>
    </p:spTree>
    <p:extLst>
      <p:ext uri="{BB962C8B-B14F-4D97-AF65-F5344CB8AC3E}">
        <p14:creationId xmlns:p14="http://schemas.microsoft.com/office/powerpoint/2010/main" val="374984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24400"/>
            <a:ext cx="8229600" cy="1143000"/>
          </a:xfrm>
        </p:spPr>
        <p:txBody>
          <a:bodyPr>
            <a:noAutofit/>
          </a:bodyPr>
          <a:lstStyle/>
          <a:p>
            <a:pPr algn="l" fontAlgn="base"/>
            <a:r>
              <a:rPr lang="en-US" sz="2800" dirty="0">
                <a:solidFill>
                  <a:srgbClr val="C00000"/>
                </a:solidFill>
                <a:latin typeface="Comic Sans MS" pitchFamily="66" charset="0"/>
              </a:rPr>
              <a:t>Development of </a:t>
            </a:r>
            <a:r>
              <a:rPr lang="en-US" sz="2800" b="1" dirty="0">
                <a:solidFill>
                  <a:srgbClr val="C00000"/>
                </a:solidFill>
                <a:latin typeface="Comic Sans MS" pitchFamily="66" charset="0"/>
              </a:rPr>
              <a:t>red</a:t>
            </a:r>
            <a:r>
              <a:rPr lang="en-US" sz="2800" dirty="0">
                <a:solidFill>
                  <a:srgbClr val="C00000"/>
                </a:solidFill>
                <a:latin typeface="Comic Sans MS" pitchFamily="66" charset="0"/>
              </a:rPr>
              <a:t> color is taken as </a:t>
            </a:r>
            <a:r>
              <a:rPr lang="en-US" sz="2800" b="1">
                <a:solidFill>
                  <a:srgbClr val="C00000"/>
                </a:solidFill>
                <a:latin typeface="Comic Sans MS" pitchFamily="66" charset="0"/>
              </a:rPr>
              <a:t>Positive</a:t>
            </a:r>
            <a:r>
              <a:rPr lang="en-US" sz="2800">
                <a:solidFill>
                  <a:srgbClr val="C00000"/>
                </a:solidFill>
                <a:latin typeface="Comic Sans MS" pitchFamily="66" charset="0"/>
              </a:rPr>
              <a:t>.</a:t>
            </a:r>
            <a:br>
              <a:rPr lang="en-US" sz="2800" dirty="0">
                <a:solidFill>
                  <a:srgbClr val="C00000"/>
                </a:solidFill>
                <a:latin typeface="Comic Sans MS" pitchFamily="66" charset="0"/>
              </a:rPr>
            </a:br>
            <a:r>
              <a:rPr lang="en-US" sz="2800" dirty="0">
                <a:solidFill>
                  <a:srgbClr val="C00000"/>
                </a:solidFill>
                <a:latin typeface="Comic Sans MS" pitchFamily="66" charset="0"/>
              </a:rPr>
              <a:t>Development of </a:t>
            </a:r>
            <a:r>
              <a:rPr lang="en-US" sz="2800" b="1" dirty="0">
                <a:solidFill>
                  <a:srgbClr val="C00000"/>
                </a:solidFill>
                <a:latin typeface="Comic Sans MS" pitchFamily="66" charset="0"/>
              </a:rPr>
              <a:t>yellow</a:t>
            </a:r>
            <a:r>
              <a:rPr lang="en-US" sz="2800" dirty="0">
                <a:solidFill>
                  <a:srgbClr val="C00000"/>
                </a:solidFill>
                <a:latin typeface="Comic Sans MS" pitchFamily="66" charset="0"/>
              </a:rPr>
              <a:t> color (</a:t>
            </a:r>
            <a:r>
              <a:rPr lang="en-US" sz="2800" b="1" dirty="0">
                <a:solidFill>
                  <a:srgbClr val="C00000"/>
                </a:solidFill>
                <a:latin typeface="Comic Sans MS" pitchFamily="66" charset="0"/>
              </a:rPr>
              <a:t>No color change</a:t>
            </a:r>
            <a:r>
              <a:rPr lang="en-US" sz="2800" dirty="0">
                <a:solidFill>
                  <a:srgbClr val="C00000"/>
                </a:solidFill>
                <a:latin typeface="Comic Sans MS" pitchFamily="66" charset="0"/>
              </a:rPr>
              <a:t>) after addition of reagent is taken as </a:t>
            </a:r>
            <a:r>
              <a:rPr lang="en-US" sz="2800" b="1" dirty="0">
                <a:solidFill>
                  <a:srgbClr val="C00000"/>
                </a:solidFill>
                <a:latin typeface="Comic Sans MS" pitchFamily="66" charset="0"/>
              </a:rPr>
              <a:t>Negative</a:t>
            </a:r>
            <a:r>
              <a:rPr lang="en-US" sz="2800" dirty="0">
                <a:solidFill>
                  <a:srgbClr val="C00000"/>
                </a:solidFill>
                <a:latin typeface="Comic Sans MS" pitchFamily="66" charset="0"/>
              </a:rPr>
              <a:t>.</a:t>
            </a:r>
            <a:br>
              <a:rPr lang="en-US" sz="2800" dirty="0">
                <a:solidFill>
                  <a:srgbClr val="C00000"/>
                </a:solidFill>
                <a:latin typeface="Comic Sans MS" pitchFamily="66" charset="0"/>
              </a:rPr>
            </a:br>
            <a:endParaRPr lang="en-US" sz="2800" dirty="0">
              <a:solidFill>
                <a:srgbClr val="C00000"/>
              </a:solidFill>
              <a:latin typeface="Comic Sans MS" pitchFamily="66" charset="0"/>
            </a:endParaRPr>
          </a:p>
        </p:txBody>
      </p:sp>
      <p:pic>
        <p:nvPicPr>
          <p:cNvPr id="1026" name="Picture 2" descr="methyl-red-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6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534400" cy="5632311"/>
          </a:xfrm>
          <a:prstGeom prst="rect">
            <a:avLst/>
          </a:prstGeom>
        </p:spPr>
        <p:txBody>
          <a:bodyPr wrap="square">
            <a:spAutoFit/>
          </a:bodyPr>
          <a:lstStyle/>
          <a:p>
            <a:pPr fontAlgn="base"/>
            <a:r>
              <a:rPr lang="en-US" sz="3600" b="1" dirty="0"/>
              <a:t>MR Positive</a:t>
            </a:r>
            <a:r>
              <a:rPr lang="en-US" sz="3600" dirty="0"/>
              <a:t>: When the culture medium turns red after addition of methyl red, because of a pH at or below 4.4 from the fermentation of glucose.</a:t>
            </a:r>
          </a:p>
          <a:p>
            <a:pPr fontAlgn="base"/>
            <a:endParaRPr lang="en-US" sz="3600" dirty="0"/>
          </a:p>
          <a:p>
            <a:pPr fontAlgn="base"/>
            <a:r>
              <a:rPr lang="en-US" sz="3600" b="1" dirty="0"/>
              <a:t>MR Negative</a:t>
            </a:r>
            <a:r>
              <a:rPr lang="en-US" sz="3600" dirty="0"/>
              <a:t>: When the culture medium remains yellow, which occurs when less acid is produced (pH is higher) from the fermentation of glucose.</a:t>
            </a:r>
          </a:p>
          <a:p>
            <a:br>
              <a:rPr lang="en-US" dirty="0"/>
            </a:br>
            <a:endParaRPr lang="en-US" dirty="0"/>
          </a:p>
        </p:txBody>
      </p:sp>
    </p:spTree>
    <p:extLst>
      <p:ext uri="{BB962C8B-B14F-4D97-AF65-F5344CB8AC3E}">
        <p14:creationId xmlns:p14="http://schemas.microsoft.com/office/powerpoint/2010/main" val="169760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763000" cy="6001643"/>
          </a:xfrm>
          <a:prstGeom prst="rect">
            <a:avLst/>
          </a:prstGeom>
        </p:spPr>
        <p:txBody>
          <a:bodyPr wrap="square">
            <a:spAutoFit/>
          </a:bodyPr>
          <a:lstStyle/>
          <a:p>
            <a:r>
              <a:rPr lang="en-US" sz="2400" dirty="0">
                <a:solidFill>
                  <a:srgbClr val="C00000"/>
                </a:solidFill>
                <a:latin typeface="Comic Sans MS" pitchFamily="66" charset="0"/>
              </a:rPr>
              <a:t>Some bacteria produce coagulase, which is an enzyme that converts fibrinogen to fibrin, which means that it can coagulate plasma. The ability to produce coagulase is assumed to be associated to the virulence of staphylococci. The test is used to distinguish between coagulase positive and coagulase negative staphylococci.</a:t>
            </a:r>
            <a:br>
              <a:rPr lang="en-US" sz="2400" dirty="0">
                <a:solidFill>
                  <a:srgbClr val="C00000"/>
                </a:solidFill>
                <a:latin typeface="Comic Sans MS" pitchFamily="66" charset="0"/>
              </a:rPr>
            </a:br>
            <a:r>
              <a:rPr lang="en-US" sz="2400" b="1" dirty="0">
                <a:solidFill>
                  <a:srgbClr val="C00000"/>
                </a:solidFill>
                <a:latin typeface="Comic Sans MS" pitchFamily="66" charset="0"/>
              </a:rPr>
              <a:t>Method</a:t>
            </a:r>
          </a:p>
          <a:p>
            <a:r>
              <a:rPr lang="en-US" sz="2400" dirty="0">
                <a:solidFill>
                  <a:srgbClr val="C00000"/>
                </a:solidFill>
                <a:latin typeface="Comic Sans MS" pitchFamily="66" charset="0"/>
              </a:rPr>
              <a:t>Suspend one colony from the suspected pure culture in 0.5 ml of plasma from horse, rabbit or man.</a:t>
            </a:r>
          </a:p>
          <a:p>
            <a:r>
              <a:rPr lang="en-US" sz="2400" dirty="0">
                <a:solidFill>
                  <a:srgbClr val="C00000"/>
                </a:solidFill>
                <a:latin typeface="Comic Sans MS" pitchFamily="66" charset="0"/>
              </a:rPr>
              <a:t>Incubate at 37ºC.</a:t>
            </a:r>
          </a:p>
          <a:p>
            <a:r>
              <a:rPr lang="en-US" sz="2400" dirty="0">
                <a:solidFill>
                  <a:srgbClr val="C00000"/>
                </a:solidFill>
                <a:latin typeface="Comic Sans MS" pitchFamily="66" charset="0"/>
              </a:rPr>
              <a:t>Read the test after 4 h. If the result is negative (see below), continue with the incubation.</a:t>
            </a:r>
          </a:p>
          <a:p>
            <a:r>
              <a:rPr lang="en-US" sz="2400" dirty="0">
                <a:solidFill>
                  <a:srgbClr val="C00000"/>
                </a:solidFill>
                <a:latin typeface="Comic Sans MS" pitchFamily="66" charset="0"/>
              </a:rPr>
              <a:t>Perform the final read after 24 h.</a:t>
            </a:r>
            <a:br>
              <a:rPr lang="en-US" sz="2400" dirty="0">
                <a:solidFill>
                  <a:srgbClr val="C00000"/>
                </a:solidFill>
                <a:latin typeface="Comic Sans MS" pitchFamily="66" charset="0"/>
              </a:rPr>
            </a:br>
            <a:endParaRPr lang="en-US" sz="2400" dirty="0">
              <a:solidFill>
                <a:srgbClr val="C00000"/>
              </a:solidFill>
              <a:latin typeface="Comic Sans MS" pitchFamily="66" charset="0"/>
            </a:endParaRPr>
          </a:p>
          <a:p>
            <a:br>
              <a:rPr lang="en-US" sz="2400" dirty="0">
                <a:solidFill>
                  <a:srgbClr val="C00000"/>
                </a:solidFill>
                <a:latin typeface="Comic Sans MS" pitchFamily="66" charset="0"/>
              </a:rPr>
            </a:br>
            <a:endParaRPr lang="en-US" sz="2400" dirty="0">
              <a:solidFill>
                <a:srgbClr val="C00000"/>
              </a:solidFill>
              <a:latin typeface="Comic Sans MS" pitchFamily="66" charset="0"/>
            </a:endParaRPr>
          </a:p>
        </p:txBody>
      </p:sp>
      <p:sp>
        <p:nvSpPr>
          <p:cNvPr id="4" name="Text Placeholder 3"/>
          <p:cNvSpPr>
            <a:spLocks noGrp="1"/>
          </p:cNvSpPr>
          <p:nvPr>
            <p:ph type="body" idx="1"/>
          </p:nvPr>
        </p:nvSpPr>
        <p:spPr>
          <a:xfrm>
            <a:off x="21956" y="-381000"/>
            <a:ext cx="7772400" cy="1500187"/>
          </a:xfrm>
        </p:spPr>
        <p:txBody>
          <a:bodyPr>
            <a:normAutofit/>
          </a:bodyPr>
          <a:lstStyle/>
          <a:p>
            <a:r>
              <a:rPr lang="en-US" sz="2800" b="1" dirty="0">
                <a:solidFill>
                  <a:srgbClr val="C00000"/>
                </a:solidFill>
              </a:rPr>
              <a:t>COAGULASE TEST</a:t>
            </a:r>
          </a:p>
        </p:txBody>
      </p:sp>
    </p:spTree>
    <p:extLst>
      <p:ext uri="{BB962C8B-B14F-4D97-AF65-F5344CB8AC3E}">
        <p14:creationId xmlns:p14="http://schemas.microsoft.com/office/powerpoint/2010/main" val="152947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oagulas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873" y="4800600"/>
            <a:ext cx="8686800" cy="1754326"/>
          </a:xfrm>
          <a:prstGeom prst="rect">
            <a:avLst/>
          </a:prstGeom>
        </p:spPr>
        <p:txBody>
          <a:bodyPr wrap="square">
            <a:spAutoFit/>
          </a:bodyPr>
          <a:lstStyle/>
          <a:p>
            <a:r>
              <a:rPr lang="en-US" b="1" dirty="0">
                <a:solidFill>
                  <a:srgbClr val="C00000"/>
                </a:solidFill>
                <a:latin typeface="Comic Sans MS" pitchFamily="66" charset="0"/>
              </a:rPr>
              <a:t>Positive reaction</a:t>
            </a:r>
            <a:r>
              <a:rPr lang="en-US" dirty="0">
                <a:solidFill>
                  <a:srgbClr val="C00000"/>
                </a:solidFill>
                <a:latin typeface="Comic Sans MS" pitchFamily="66" charset="0"/>
              </a:rPr>
              <a:t> if the plasma coagulates and the coagulate is stable. It must not be dissolved upon stirring.</a:t>
            </a:r>
          </a:p>
          <a:p>
            <a:r>
              <a:rPr lang="en-US" b="1" dirty="0">
                <a:solidFill>
                  <a:srgbClr val="C00000"/>
                </a:solidFill>
                <a:latin typeface="Comic Sans MS" pitchFamily="66" charset="0"/>
              </a:rPr>
              <a:t>Negative reaction</a:t>
            </a:r>
            <a:r>
              <a:rPr lang="en-US" dirty="0">
                <a:solidFill>
                  <a:srgbClr val="C00000"/>
                </a:solidFill>
                <a:latin typeface="Comic Sans MS" pitchFamily="66" charset="0"/>
              </a:rPr>
              <a:t> if the plasma does not coagulate or if the coagulate is dissolved again upon stirring.</a:t>
            </a:r>
          </a:p>
          <a:p>
            <a:br>
              <a:rPr lang="en-US" dirty="0"/>
            </a:br>
            <a:endParaRPr lang="en-US" dirty="0"/>
          </a:p>
        </p:txBody>
      </p:sp>
    </p:spTree>
    <p:extLst>
      <p:ext uri="{BB962C8B-B14F-4D97-AF65-F5344CB8AC3E}">
        <p14:creationId xmlns:p14="http://schemas.microsoft.com/office/powerpoint/2010/main" val="172726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05876"/>
            <a:ext cx="8458200" cy="5632311"/>
          </a:xfrm>
          <a:prstGeom prst="rect">
            <a:avLst/>
          </a:prstGeom>
        </p:spPr>
        <p:txBody>
          <a:bodyPr wrap="square">
            <a:spAutoFit/>
          </a:bodyPr>
          <a:lstStyle/>
          <a:p>
            <a:r>
              <a:rPr lang="en-US" dirty="0">
                <a:solidFill>
                  <a:srgbClr val="C00000"/>
                </a:solidFill>
                <a:latin typeface="Comic Sans MS" pitchFamily="66" charset="0"/>
              </a:rPr>
              <a:t>Many bacteria have enzymes that break down nucleic acids. The bacteria can then use the resulting nucleotides to build up their own nucleic acids. </a:t>
            </a:r>
            <a:r>
              <a:rPr lang="en-US" dirty="0" err="1">
                <a:solidFill>
                  <a:srgbClr val="C00000"/>
                </a:solidFill>
                <a:latin typeface="Comic Sans MS" pitchFamily="66" charset="0"/>
              </a:rPr>
              <a:t>DNase</a:t>
            </a:r>
            <a:r>
              <a:rPr lang="en-US" dirty="0">
                <a:solidFill>
                  <a:srgbClr val="C00000"/>
                </a:solidFill>
                <a:latin typeface="Comic Sans MS" pitchFamily="66" charset="0"/>
              </a:rPr>
              <a:t> is such an enzyme, which thus hydrolyzes DNA. </a:t>
            </a:r>
            <a:endParaRPr lang="en-US" b="1" dirty="0">
              <a:solidFill>
                <a:srgbClr val="C00000"/>
              </a:solidFill>
              <a:latin typeface="Comic Sans MS" pitchFamily="66" charset="0"/>
            </a:endParaRPr>
          </a:p>
          <a:p>
            <a:endParaRPr lang="en-US" b="1" dirty="0">
              <a:solidFill>
                <a:srgbClr val="C00000"/>
              </a:solidFill>
              <a:latin typeface="Comic Sans MS" pitchFamily="66" charset="0"/>
            </a:endParaRPr>
          </a:p>
          <a:p>
            <a:r>
              <a:rPr lang="en-US" b="1" dirty="0">
                <a:solidFill>
                  <a:srgbClr val="C00000"/>
                </a:solidFill>
                <a:latin typeface="Comic Sans MS" pitchFamily="66" charset="0"/>
              </a:rPr>
              <a:t>Method</a:t>
            </a:r>
          </a:p>
          <a:p>
            <a:r>
              <a:rPr lang="en-US" dirty="0">
                <a:solidFill>
                  <a:srgbClr val="C00000"/>
                </a:solidFill>
                <a:latin typeface="Comic Sans MS" pitchFamily="66" charset="0"/>
              </a:rPr>
              <a:t>Presence of </a:t>
            </a:r>
            <a:r>
              <a:rPr lang="en-US" dirty="0" err="1">
                <a:solidFill>
                  <a:srgbClr val="C00000"/>
                </a:solidFill>
                <a:latin typeface="Comic Sans MS" pitchFamily="66" charset="0"/>
              </a:rPr>
              <a:t>DNase</a:t>
            </a:r>
            <a:r>
              <a:rPr lang="en-US" dirty="0">
                <a:solidFill>
                  <a:srgbClr val="C00000"/>
                </a:solidFill>
                <a:latin typeface="Comic Sans MS" pitchFamily="66" charset="0"/>
              </a:rPr>
              <a:t> can be determined by cultivation on an agar plate, which contains DNA. If the bacterium has </a:t>
            </a:r>
            <a:r>
              <a:rPr lang="en-US" dirty="0" err="1">
                <a:solidFill>
                  <a:srgbClr val="C00000"/>
                </a:solidFill>
                <a:latin typeface="Comic Sans MS" pitchFamily="66" charset="0"/>
              </a:rPr>
              <a:t>DNase</a:t>
            </a:r>
            <a:r>
              <a:rPr lang="en-US" dirty="0">
                <a:solidFill>
                  <a:srgbClr val="C00000"/>
                </a:solidFill>
                <a:latin typeface="Comic Sans MS" pitchFamily="66" charset="0"/>
              </a:rPr>
              <a:t> and if the bacteria are allowed to grow over night, the DNA will be hydrolyzed into the constituting nucleotides. Diluted hydrochloric acid (</a:t>
            </a:r>
            <a:r>
              <a:rPr lang="en-US" dirty="0" err="1">
                <a:solidFill>
                  <a:srgbClr val="C00000"/>
                </a:solidFill>
                <a:latin typeface="Comic Sans MS" pitchFamily="66" charset="0"/>
              </a:rPr>
              <a:t>HCl</a:t>
            </a:r>
            <a:r>
              <a:rPr lang="en-US" dirty="0">
                <a:solidFill>
                  <a:srgbClr val="C00000"/>
                </a:solidFill>
                <a:latin typeface="Comic Sans MS" pitchFamily="66" charset="0"/>
              </a:rPr>
              <a:t>) is then poured onto the plate and there will be a clear zone close to the colonies or the streak, because individual nucleotides are soluble in diluted </a:t>
            </a:r>
            <a:r>
              <a:rPr lang="en-US" dirty="0" err="1">
                <a:solidFill>
                  <a:srgbClr val="C00000"/>
                </a:solidFill>
                <a:latin typeface="Comic Sans MS" pitchFamily="66" charset="0"/>
              </a:rPr>
              <a:t>HCl</a:t>
            </a:r>
            <a:r>
              <a:rPr lang="en-US" dirty="0">
                <a:solidFill>
                  <a:srgbClr val="C00000"/>
                </a:solidFill>
                <a:latin typeface="Comic Sans MS" pitchFamily="66" charset="0"/>
              </a:rPr>
              <a:t>, but not DNA, which precipitates in the rest of the plate.</a:t>
            </a:r>
          </a:p>
          <a:p>
            <a:endParaRPr lang="en-US" b="1" dirty="0">
              <a:solidFill>
                <a:srgbClr val="C00000"/>
              </a:solidFill>
              <a:latin typeface="Comic Sans MS" pitchFamily="66" charset="0"/>
            </a:endParaRPr>
          </a:p>
          <a:p>
            <a:r>
              <a:rPr lang="en-US" b="1" dirty="0">
                <a:solidFill>
                  <a:srgbClr val="C00000"/>
                </a:solidFill>
                <a:latin typeface="Comic Sans MS" pitchFamily="66" charset="0"/>
              </a:rPr>
              <a:t>Use</a:t>
            </a:r>
          </a:p>
          <a:p>
            <a:r>
              <a:rPr lang="en-US" dirty="0">
                <a:solidFill>
                  <a:srgbClr val="C00000"/>
                </a:solidFill>
                <a:latin typeface="Comic Sans MS" pitchFamily="66" charset="0"/>
              </a:rPr>
              <a:t>The test is useful to distinguish between:</a:t>
            </a:r>
            <a:br>
              <a:rPr lang="en-US" dirty="0">
                <a:solidFill>
                  <a:srgbClr val="C00000"/>
                </a:solidFill>
                <a:latin typeface="Comic Sans MS" pitchFamily="66" charset="0"/>
              </a:rPr>
            </a:br>
            <a:r>
              <a:rPr lang="en-US" dirty="0">
                <a:solidFill>
                  <a:srgbClr val="C00000"/>
                </a:solidFill>
                <a:latin typeface="Comic Sans MS" pitchFamily="66" charset="0"/>
              </a:rPr>
              <a:t> </a:t>
            </a:r>
          </a:p>
          <a:p>
            <a:r>
              <a:rPr lang="en-US" i="1" dirty="0" err="1">
                <a:solidFill>
                  <a:srgbClr val="C00000"/>
                </a:solidFill>
                <a:latin typeface="Comic Sans MS" pitchFamily="66" charset="0"/>
              </a:rPr>
              <a:t>Serratia</a:t>
            </a:r>
            <a:r>
              <a:rPr lang="en-US" dirty="0">
                <a:solidFill>
                  <a:srgbClr val="C00000"/>
                </a:solidFill>
                <a:latin typeface="Comic Sans MS" pitchFamily="66" charset="0"/>
              </a:rPr>
              <a:t> spp. and </a:t>
            </a:r>
            <a:r>
              <a:rPr lang="en-US" i="1" dirty="0" err="1">
                <a:solidFill>
                  <a:srgbClr val="C00000"/>
                </a:solidFill>
                <a:latin typeface="Comic Sans MS" pitchFamily="66" charset="0"/>
              </a:rPr>
              <a:t>Enterobacter</a:t>
            </a:r>
            <a:r>
              <a:rPr lang="en-US" dirty="0">
                <a:solidFill>
                  <a:srgbClr val="C00000"/>
                </a:solidFill>
                <a:latin typeface="Comic Sans MS" pitchFamily="66" charset="0"/>
              </a:rPr>
              <a:t> spp.</a:t>
            </a:r>
          </a:p>
          <a:p>
            <a:r>
              <a:rPr lang="en-US" i="1" dirty="0">
                <a:solidFill>
                  <a:srgbClr val="C00000"/>
                </a:solidFill>
                <a:latin typeface="Comic Sans MS" pitchFamily="66" charset="0"/>
              </a:rPr>
              <a:t>Staphylococcus </a:t>
            </a:r>
            <a:r>
              <a:rPr lang="en-US" i="1" dirty="0" err="1">
                <a:solidFill>
                  <a:srgbClr val="C00000"/>
                </a:solidFill>
                <a:latin typeface="Comic Sans MS" pitchFamily="66" charset="0"/>
              </a:rPr>
              <a:t>aureus</a:t>
            </a:r>
            <a:r>
              <a:rPr lang="en-US" dirty="0">
                <a:solidFill>
                  <a:srgbClr val="C00000"/>
                </a:solidFill>
                <a:latin typeface="Comic Sans MS" pitchFamily="66" charset="0"/>
              </a:rPr>
              <a:t> (most strains are coagulase positive) and coagulase negative </a:t>
            </a:r>
            <a:r>
              <a:rPr lang="en-US" i="1" dirty="0">
                <a:solidFill>
                  <a:srgbClr val="C00000"/>
                </a:solidFill>
                <a:latin typeface="Comic Sans MS" pitchFamily="66" charset="0"/>
              </a:rPr>
              <a:t>Staphylococcus</a:t>
            </a:r>
            <a:r>
              <a:rPr lang="en-US" dirty="0">
                <a:solidFill>
                  <a:srgbClr val="C00000"/>
                </a:solidFill>
                <a:latin typeface="Comic Sans MS" pitchFamily="66" charset="0"/>
              </a:rPr>
              <a:t> spp.</a:t>
            </a:r>
          </a:p>
          <a:p>
            <a:endParaRPr lang="en-US" dirty="0">
              <a:solidFill>
                <a:srgbClr val="C00000"/>
              </a:solidFill>
              <a:latin typeface="Comic Sans MS" pitchFamily="66" charset="0"/>
            </a:endParaRPr>
          </a:p>
        </p:txBody>
      </p:sp>
      <p:sp>
        <p:nvSpPr>
          <p:cNvPr id="3" name="Rectangle 2"/>
          <p:cNvSpPr/>
          <p:nvPr/>
        </p:nvSpPr>
        <p:spPr>
          <a:xfrm>
            <a:off x="381000" y="0"/>
            <a:ext cx="4572000" cy="923330"/>
          </a:xfrm>
          <a:prstGeom prst="rect">
            <a:avLst/>
          </a:prstGeom>
        </p:spPr>
        <p:txBody>
          <a:bodyPr>
            <a:spAutoFit/>
          </a:bodyPr>
          <a:lstStyle/>
          <a:p>
            <a:r>
              <a:rPr lang="en-US" b="1" dirty="0" err="1"/>
              <a:t>DNase</a:t>
            </a:r>
            <a:r>
              <a:rPr lang="en-US" b="1" dirty="0"/>
              <a:t> test</a:t>
            </a:r>
          </a:p>
          <a:p>
            <a:br>
              <a:rPr lang="en-US" dirty="0"/>
            </a:br>
            <a:endParaRPr lang="en-US" dirty="0"/>
          </a:p>
        </p:txBody>
      </p:sp>
    </p:spTree>
    <p:extLst>
      <p:ext uri="{BB962C8B-B14F-4D97-AF65-F5344CB8AC3E}">
        <p14:creationId xmlns:p14="http://schemas.microsoft.com/office/powerpoint/2010/main" val="1294984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ecimen&#10;Etiologic diagnosis&#10;(blood,urine,stool,&#10;cerebrospinal&#10;fluid,pus,secreta)&#10;Examination of immune&#10;responese of the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8709" y="152400"/>
            <a:ext cx="7772400" cy="1362075"/>
          </a:xfrm>
        </p:spPr>
        <p:txBody>
          <a:bodyPr/>
          <a:lstStyle/>
          <a:p>
            <a:r>
              <a:rPr lang="en-US" u="sng" dirty="0"/>
              <a:t>PROCEDURE</a:t>
            </a:r>
          </a:p>
        </p:txBody>
      </p:sp>
      <p:sp>
        <p:nvSpPr>
          <p:cNvPr id="3" name="Text Placeholder 2"/>
          <p:cNvSpPr>
            <a:spLocks noGrp="1"/>
          </p:cNvSpPr>
          <p:nvPr>
            <p:ph type="body" idx="1"/>
          </p:nvPr>
        </p:nvSpPr>
        <p:spPr>
          <a:xfrm>
            <a:off x="763877" y="4735513"/>
            <a:ext cx="7772400" cy="1500187"/>
          </a:xfrm>
        </p:spPr>
        <p:txBody>
          <a:bodyPr/>
          <a:lstStyle/>
          <a:p>
            <a:r>
              <a:rPr lang="en-US" dirty="0">
                <a:solidFill>
                  <a:schemeClr val="tx1"/>
                </a:solidFill>
              </a:rPr>
              <a:t>Add 0.5ml of </a:t>
            </a:r>
            <a:r>
              <a:rPr lang="en-US" dirty="0" err="1">
                <a:solidFill>
                  <a:schemeClr val="tx1"/>
                </a:solidFill>
              </a:rPr>
              <a:t>Kovac’s</a:t>
            </a:r>
            <a:r>
              <a:rPr lang="en-US" dirty="0">
                <a:solidFill>
                  <a:schemeClr val="tx1"/>
                </a:solidFill>
              </a:rPr>
              <a:t> reagent to the bacterial growth and gently shake.</a:t>
            </a:r>
          </a:p>
        </p:txBody>
      </p:sp>
      <p:sp>
        <p:nvSpPr>
          <p:cNvPr id="4" name="Rectangle 3"/>
          <p:cNvSpPr/>
          <p:nvPr/>
        </p:nvSpPr>
        <p:spPr>
          <a:xfrm>
            <a:off x="609600" y="1073259"/>
            <a:ext cx="7980218" cy="1815882"/>
          </a:xfrm>
          <a:prstGeom prst="rect">
            <a:avLst/>
          </a:prstGeom>
        </p:spPr>
        <p:txBody>
          <a:bodyPr wrap="square">
            <a:spAutoFit/>
          </a:bodyPr>
          <a:lstStyle/>
          <a:p>
            <a:r>
              <a:rPr lang="en-US" sz="1600" dirty="0" err="1">
                <a:latin typeface="Times New Roman" pitchFamily="18" charset="0"/>
                <a:cs typeface="Times New Roman" pitchFamily="18" charset="0"/>
              </a:rPr>
              <a:t>Indole</a:t>
            </a:r>
            <a:r>
              <a:rPr lang="en-US" sz="1600" dirty="0">
                <a:latin typeface="Times New Roman" pitchFamily="18" charset="0"/>
                <a:cs typeface="Times New Roman" pitchFamily="18" charset="0"/>
              </a:rPr>
              <a:t> production is detected by inoculating the test bacterium into peptone water (tryptophan rich) and incubating it at 37˚ C or 48-96 hours.</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a:p>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2" name="Down Arrow 1"/>
          <p:cNvSpPr/>
          <p:nvPr/>
        </p:nvSpPr>
        <p:spPr>
          <a:xfrm>
            <a:off x="3886200" y="2889141"/>
            <a:ext cx="45079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2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30335366"/>
              </p:ext>
            </p:extLst>
          </p:nvPr>
        </p:nvGraphicFramePr>
        <p:xfrm>
          <a:off x="747712" y="3009741"/>
          <a:ext cx="7648575" cy="1706880"/>
        </p:xfrm>
        <a:graphic>
          <a:graphicData uri="http://schemas.openxmlformats.org/drawingml/2006/table">
            <a:tbl>
              <a:tblPr/>
              <a:tblGrid>
                <a:gridCol w="5721835">
                  <a:extLst>
                    <a:ext uri="{9D8B030D-6E8A-4147-A177-3AD203B41FA5}">
                      <a16:colId xmlns:a16="http://schemas.microsoft.com/office/drawing/2014/main" val="20000"/>
                    </a:ext>
                  </a:extLst>
                </a:gridCol>
                <a:gridCol w="1926740">
                  <a:extLst>
                    <a:ext uri="{9D8B030D-6E8A-4147-A177-3AD203B41FA5}">
                      <a16:colId xmlns:a16="http://schemas.microsoft.com/office/drawing/2014/main" val="20001"/>
                    </a:ext>
                  </a:extLst>
                </a:gridCol>
              </a:tblGrid>
              <a:tr h="0">
                <a:tc gridSpan="2">
                  <a:txBody>
                    <a:bodyPr/>
                    <a:lstStyle/>
                    <a:p>
                      <a:pPr algn="l"/>
                      <a:endParaRPr lang="en-US" b="0" dirty="0">
                        <a:effectLst/>
                      </a:endParaRPr>
                    </a:p>
                  </a:txBody>
                  <a:tcPr marL="76200" marR="76200" marT="76200" marB="76200" anchor="ctr">
                    <a:lnL w="12700" cap="flat" cmpd="sng" algn="ctr">
                      <a:solidFill>
                        <a:srgbClr val="50A977"/>
                      </a:solidFill>
                      <a:prstDash val="solid"/>
                      <a:round/>
                      <a:headEnd type="none" w="med" len="med"/>
                      <a:tailEnd type="none" w="med" len="med"/>
                    </a:lnL>
                    <a:lnR w="9525" cap="flat" cmpd="sng" algn="ctr">
                      <a:solidFill>
                        <a:srgbClr val="50A977"/>
                      </a:solidFill>
                      <a:prstDash val="solid"/>
                      <a:round/>
                      <a:headEnd type="none" w="med" len="med"/>
                      <a:tailEnd type="none" w="med" len="med"/>
                    </a:lnR>
                    <a:lnT w="12700" cap="flat" cmpd="sng" algn="ctr">
                      <a:solidFill>
                        <a:srgbClr val="50A977"/>
                      </a:solidFill>
                      <a:prstDash val="solid"/>
                      <a:round/>
                      <a:headEnd type="none" w="med" len="med"/>
                      <a:tailEnd type="none" w="med" len="med"/>
                    </a:lnT>
                    <a:lnB w="12700" cap="flat" cmpd="sng" algn="ctr">
                      <a:solidFill>
                        <a:srgbClr val="D05F01"/>
                      </a:solidFill>
                      <a:prstDash val="solid"/>
                      <a:round/>
                      <a:headEnd type="none" w="med" len="med"/>
                      <a:tailEnd type="none" w="med" len="med"/>
                    </a:lnB>
                    <a:solidFill>
                      <a:srgbClr val="B0C4DE"/>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a:r>
                        <a:rPr lang="en-US" b="0">
                          <a:effectLst/>
                        </a:rPr>
                        <a:t>p-Dimethylaminocinnamaldehyde (DMACA)</a:t>
                      </a:r>
                    </a:p>
                  </a:txBody>
                  <a:tcPr marL="76200" marR="76200" marT="76200" marB="76200" anchor="ctr">
                    <a:lnL w="12700" cap="flat" cmpd="sng" algn="ctr">
                      <a:solidFill>
                        <a:srgbClr val="D05F01"/>
                      </a:solidFill>
                      <a:prstDash val="solid"/>
                      <a:round/>
                      <a:headEnd type="none" w="med" len="med"/>
                      <a:tailEnd type="none" w="med" len="med"/>
                    </a:lnL>
                    <a:lnR w="12700" cap="flat" cmpd="sng" algn="ctr">
                      <a:solidFill>
                        <a:srgbClr val="80400F"/>
                      </a:solidFill>
                      <a:prstDash val="solid"/>
                      <a:round/>
                      <a:headEnd type="none" w="med" len="med"/>
                      <a:tailEnd type="none" w="med" len="med"/>
                    </a:lnR>
                    <a:lnT w="12700" cap="flat" cmpd="sng" algn="ctr">
                      <a:solidFill>
                        <a:srgbClr val="D05F01"/>
                      </a:solidFill>
                      <a:prstDash val="solid"/>
                      <a:round/>
                      <a:headEnd type="none" w="med" len="med"/>
                      <a:tailEnd type="none" w="med" len="med"/>
                    </a:lnT>
                    <a:lnB w="12700" cap="flat" cmpd="sng" algn="ctr">
                      <a:solidFill>
                        <a:srgbClr val="806380"/>
                      </a:solidFill>
                      <a:prstDash val="solid"/>
                      <a:round/>
                      <a:headEnd type="none" w="med" len="med"/>
                      <a:tailEnd type="none" w="med" len="med"/>
                    </a:lnB>
                    <a:solidFill>
                      <a:srgbClr val="FFFFFF"/>
                    </a:solidFill>
                  </a:tcPr>
                </a:tc>
                <a:tc>
                  <a:txBody>
                    <a:bodyPr/>
                    <a:lstStyle/>
                    <a:p>
                      <a:pPr algn="ctr"/>
                      <a:r>
                        <a:rPr lang="en-US" b="0">
                          <a:effectLst/>
                        </a:rPr>
                        <a:t>10.0 gm</a:t>
                      </a:r>
                    </a:p>
                  </a:txBody>
                  <a:tcPr marL="76200" marR="76200" marT="76200" marB="76200" anchor="ctr">
                    <a:lnL w="12700" cap="flat" cmpd="sng" algn="ctr">
                      <a:solidFill>
                        <a:srgbClr val="80400F"/>
                      </a:solidFill>
                      <a:prstDash val="solid"/>
                      <a:round/>
                      <a:headEnd type="none" w="med" len="med"/>
                      <a:tailEnd type="none" w="med" len="med"/>
                    </a:lnL>
                    <a:lnR w="9525" cap="flat" cmpd="sng" algn="ctr">
                      <a:solidFill>
                        <a:srgbClr val="80400F"/>
                      </a:solidFill>
                      <a:prstDash val="solid"/>
                      <a:round/>
                      <a:headEnd type="none" w="med" len="med"/>
                      <a:tailEnd type="none" w="med" len="med"/>
                    </a:lnR>
                    <a:lnT w="12700" cap="flat" cmpd="sng" algn="ctr">
                      <a:solidFill>
                        <a:srgbClr val="80400F"/>
                      </a:solidFill>
                      <a:prstDash val="solid"/>
                      <a:round/>
                      <a:headEnd type="none" w="med" len="med"/>
                      <a:tailEnd type="none" w="med" len="med"/>
                    </a:lnT>
                    <a:lnB w="12700" cap="flat" cmpd="sng" algn="ctr">
                      <a:solidFill>
                        <a:srgbClr val="287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b="0">
                          <a:effectLst/>
                        </a:rPr>
                        <a:t>Hydrochloric Acid, 37%</a:t>
                      </a:r>
                    </a:p>
                  </a:txBody>
                  <a:tcPr marL="76200" marR="76200" marT="76200" marB="76200" anchor="ctr">
                    <a:lnL w="12700" cap="flat" cmpd="sng" algn="ctr">
                      <a:solidFill>
                        <a:srgbClr val="806380"/>
                      </a:solidFill>
                      <a:prstDash val="solid"/>
                      <a:round/>
                      <a:headEnd type="none" w="med" len="med"/>
                      <a:tailEnd type="none" w="med" len="med"/>
                    </a:lnL>
                    <a:lnR w="12700" cap="flat" cmpd="sng" algn="ctr">
                      <a:solidFill>
                        <a:srgbClr val="287610"/>
                      </a:solidFill>
                      <a:prstDash val="solid"/>
                      <a:round/>
                      <a:headEnd type="none" w="med" len="med"/>
                      <a:tailEnd type="none" w="med" len="med"/>
                    </a:lnR>
                    <a:lnT w="12700" cap="flat" cmpd="sng" algn="ctr">
                      <a:solidFill>
                        <a:srgbClr val="806380"/>
                      </a:solidFill>
                      <a:prstDash val="solid"/>
                      <a:round/>
                      <a:headEnd type="none" w="med" len="med"/>
                      <a:tailEnd type="none" w="med" len="med"/>
                    </a:lnT>
                    <a:lnB w="12700" cap="flat" cmpd="sng" algn="ctr">
                      <a:solidFill>
                        <a:srgbClr val="A8CB49"/>
                      </a:solidFill>
                      <a:prstDash val="solid"/>
                      <a:round/>
                      <a:headEnd type="none" w="med" len="med"/>
                      <a:tailEnd type="none" w="med" len="med"/>
                    </a:lnB>
                    <a:solidFill>
                      <a:srgbClr val="FFFFFF"/>
                    </a:solidFill>
                  </a:tcPr>
                </a:tc>
                <a:tc>
                  <a:txBody>
                    <a:bodyPr/>
                    <a:lstStyle/>
                    <a:p>
                      <a:pPr algn="ctr"/>
                      <a:r>
                        <a:rPr lang="en-US" b="0">
                          <a:effectLst/>
                        </a:rPr>
                        <a:t>100.0 ml</a:t>
                      </a:r>
                    </a:p>
                  </a:txBody>
                  <a:tcPr marL="76200" marR="76200" marT="76200" marB="76200" anchor="ctr">
                    <a:lnL w="12700" cap="flat" cmpd="sng" algn="ctr">
                      <a:solidFill>
                        <a:srgbClr val="287610"/>
                      </a:solidFill>
                      <a:prstDash val="solid"/>
                      <a:round/>
                      <a:headEnd type="none" w="med" len="med"/>
                      <a:tailEnd type="none" w="med" len="med"/>
                    </a:lnL>
                    <a:lnR w="9525" cap="flat" cmpd="sng" algn="ctr">
                      <a:solidFill>
                        <a:srgbClr val="287610"/>
                      </a:solidFill>
                      <a:prstDash val="solid"/>
                      <a:round/>
                      <a:headEnd type="none" w="med" len="med"/>
                      <a:tailEnd type="none" w="med" len="med"/>
                    </a:lnR>
                    <a:lnT w="12700" cap="flat" cmpd="sng" algn="ctr">
                      <a:solidFill>
                        <a:srgbClr val="287610"/>
                      </a:solidFill>
                      <a:prstDash val="solid"/>
                      <a:round/>
                      <a:headEnd type="none" w="med" len="med"/>
                      <a:tailEnd type="none" w="med" len="med"/>
                    </a:lnT>
                    <a:lnB w="12700" cap="flat" cmpd="sng" algn="ctr">
                      <a:solidFill>
                        <a:srgbClr val="D0CF4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b="0">
                          <a:effectLst/>
                        </a:rPr>
                        <a:t>Deionized Water</a:t>
                      </a:r>
                    </a:p>
                  </a:txBody>
                  <a:tcPr marL="76200" marR="76200" marT="76200" marB="76200" anchor="ctr">
                    <a:lnL w="12700" cap="flat" cmpd="sng" algn="ctr">
                      <a:solidFill>
                        <a:srgbClr val="A8CB49"/>
                      </a:solidFill>
                      <a:prstDash val="solid"/>
                      <a:round/>
                      <a:headEnd type="none" w="med" len="med"/>
                      <a:tailEnd type="none" w="med" len="med"/>
                    </a:lnL>
                    <a:lnR w="12700" cap="flat" cmpd="sng" algn="ctr">
                      <a:solidFill>
                        <a:srgbClr val="D0CF49"/>
                      </a:solidFill>
                      <a:prstDash val="solid"/>
                      <a:round/>
                      <a:headEnd type="none" w="med" len="med"/>
                      <a:tailEnd type="none" w="med" len="med"/>
                    </a:lnR>
                    <a:lnT w="12700" cap="flat" cmpd="sng" algn="ctr">
                      <a:solidFill>
                        <a:srgbClr val="A8CB49"/>
                      </a:solidFill>
                      <a:prstDash val="solid"/>
                      <a:round/>
                      <a:headEnd type="none" w="med" len="med"/>
                      <a:tailEnd type="none" w="med" len="med"/>
                    </a:lnT>
                    <a:lnB w="9525" cap="flat" cmpd="sng" algn="ctr">
                      <a:solidFill>
                        <a:srgbClr val="A8CB49"/>
                      </a:solidFill>
                      <a:prstDash val="solid"/>
                      <a:round/>
                      <a:headEnd type="none" w="med" len="med"/>
                      <a:tailEnd type="none" w="med" len="med"/>
                    </a:lnB>
                    <a:solidFill>
                      <a:srgbClr val="FFFFFF"/>
                    </a:solidFill>
                  </a:tcPr>
                </a:tc>
                <a:tc>
                  <a:txBody>
                    <a:bodyPr/>
                    <a:lstStyle/>
                    <a:p>
                      <a:pPr algn="ctr"/>
                      <a:r>
                        <a:rPr lang="en-US" b="0">
                          <a:effectLst/>
                        </a:rPr>
                        <a:t>900.0 ml</a:t>
                      </a:r>
                    </a:p>
                  </a:txBody>
                  <a:tcPr marL="76200" marR="76200" marT="76200" marB="76200" anchor="ctr">
                    <a:lnL w="12700" cap="flat" cmpd="sng" algn="ctr">
                      <a:solidFill>
                        <a:srgbClr val="D0CF49"/>
                      </a:solidFill>
                      <a:prstDash val="solid"/>
                      <a:round/>
                      <a:headEnd type="none" w="med" len="med"/>
                      <a:tailEnd type="none" w="med" len="med"/>
                    </a:lnL>
                    <a:lnR w="9525" cap="flat" cmpd="sng" algn="ctr">
                      <a:solidFill>
                        <a:srgbClr val="D0CF49"/>
                      </a:solidFill>
                      <a:prstDash val="solid"/>
                      <a:round/>
                      <a:headEnd type="none" w="med" len="med"/>
                      <a:tailEnd type="none" w="med" len="med"/>
                    </a:lnR>
                    <a:lnT w="12700" cap="flat" cmpd="sng" algn="ctr">
                      <a:solidFill>
                        <a:srgbClr val="D0CF49"/>
                      </a:solidFill>
                      <a:prstDash val="solid"/>
                      <a:round/>
                      <a:headEnd type="none" w="med" len="med"/>
                      <a:tailEnd type="none" w="med" len="med"/>
                    </a:lnT>
                    <a:lnB w="9525" cap="flat" cmpd="sng" algn="ctr">
                      <a:solidFill>
                        <a:srgbClr val="D0CF4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72439835"/>
              </p:ext>
            </p:extLst>
          </p:nvPr>
        </p:nvGraphicFramePr>
        <p:xfrm>
          <a:off x="713077" y="4419600"/>
          <a:ext cx="7648575" cy="1706880"/>
        </p:xfrm>
        <a:graphic>
          <a:graphicData uri="http://schemas.openxmlformats.org/drawingml/2006/table">
            <a:tbl>
              <a:tblPr/>
              <a:tblGrid>
                <a:gridCol w="5721835">
                  <a:extLst>
                    <a:ext uri="{9D8B030D-6E8A-4147-A177-3AD203B41FA5}">
                      <a16:colId xmlns:a16="http://schemas.microsoft.com/office/drawing/2014/main" val="20000"/>
                    </a:ext>
                  </a:extLst>
                </a:gridCol>
                <a:gridCol w="1926740">
                  <a:extLst>
                    <a:ext uri="{9D8B030D-6E8A-4147-A177-3AD203B41FA5}">
                      <a16:colId xmlns:a16="http://schemas.microsoft.com/office/drawing/2014/main" val="20001"/>
                    </a:ext>
                  </a:extLst>
                </a:gridCol>
              </a:tblGrid>
              <a:tr h="0">
                <a:tc gridSpan="2">
                  <a:txBody>
                    <a:bodyPr/>
                    <a:lstStyle/>
                    <a:p>
                      <a:pPr algn="l"/>
                      <a:r>
                        <a:rPr lang="en-US" b="1" dirty="0" err="1">
                          <a:effectLst/>
                        </a:rPr>
                        <a:t>Indole</a:t>
                      </a:r>
                      <a:r>
                        <a:rPr lang="en-US" b="1" dirty="0">
                          <a:effectLst/>
                        </a:rPr>
                        <a:t> Kovacs Reagent:</a:t>
                      </a:r>
                      <a:endParaRPr lang="en-US" b="0" dirty="0">
                        <a:effectLst/>
                      </a:endParaRPr>
                    </a:p>
                  </a:txBody>
                  <a:tcPr marL="76200" marR="76200" marT="76200" marB="76200" anchor="ctr">
                    <a:lnL w="12700" cap="flat" cmpd="sng" algn="ctr">
                      <a:solidFill>
                        <a:srgbClr val="286F80"/>
                      </a:solidFill>
                      <a:prstDash val="solid"/>
                      <a:round/>
                      <a:headEnd type="none" w="med" len="med"/>
                      <a:tailEnd type="none" w="med" len="med"/>
                    </a:lnL>
                    <a:lnR w="9525" cap="flat" cmpd="sng" algn="ctr">
                      <a:solidFill>
                        <a:srgbClr val="286F80"/>
                      </a:solidFill>
                      <a:prstDash val="solid"/>
                      <a:round/>
                      <a:headEnd type="none" w="med" len="med"/>
                      <a:tailEnd type="none" w="med" len="med"/>
                    </a:lnR>
                    <a:lnT w="12700" cap="flat" cmpd="sng" algn="ctr">
                      <a:solidFill>
                        <a:srgbClr val="286F80"/>
                      </a:solidFill>
                      <a:prstDash val="solid"/>
                      <a:round/>
                      <a:headEnd type="none" w="med" len="med"/>
                      <a:tailEnd type="none" w="med" len="med"/>
                    </a:lnT>
                    <a:lnB w="12700" cap="flat" cmpd="sng" algn="ctr">
                      <a:solidFill>
                        <a:srgbClr val="002E8D"/>
                      </a:solidFill>
                      <a:prstDash val="solid"/>
                      <a:round/>
                      <a:headEnd type="none" w="med" len="med"/>
                      <a:tailEnd type="none" w="med" len="med"/>
                    </a:lnB>
                    <a:solidFill>
                      <a:srgbClr val="B0C4DE"/>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a:r>
                        <a:rPr lang="en-US" b="0" dirty="0">
                          <a:effectLst/>
                        </a:rPr>
                        <a:t>p-</a:t>
                      </a:r>
                      <a:r>
                        <a:rPr lang="en-US" b="0" dirty="0" err="1">
                          <a:effectLst/>
                        </a:rPr>
                        <a:t>Dimethylaminobenzaldehyde</a:t>
                      </a:r>
                      <a:endParaRPr lang="en-US" b="0" dirty="0">
                        <a:effectLst/>
                      </a:endParaRPr>
                    </a:p>
                  </a:txBody>
                  <a:tcPr marL="76200" marR="76200" marT="76200" marB="76200" anchor="ctr">
                    <a:lnL w="12700" cap="flat" cmpd="sng" algn="ctr">
                      <a:solidFill>
                        <a:srgbClr val="002E8D"/>
                      </a:solidFill>
                      <a:prstDash val="solid"/>
                      <a:round/>
                      <a:headEnd type="none" w="med" len="med"/>
                      <a:tailEnd type="none" w="med" len="med"/>
                    </a:lnL>
                    <a:lnR w="12700" cap="flat" cmpd="sng" algn="ctr">
                      <a:solidFill>
                        <a:srgbClr val="D01A3C"/>
                      </a:solidFill>
                      <a:prstDash val="solid"/>
                      <a:round/>
                      <a:headEnd type="none" w="med" len="med"/>
                      <a:tailEnd type="none" w="med" len="med"/>
                    </a:lnR>
                    <a:lnT w="12700" cap="flat" cmpd="sng" algn="ctr">
                      <a:solidFill>
                        <a:srgbClr val="002E8D"/>
                      </a:solidFill>
                      <a:prstDash val="solid"/>
                      <a:round/>
                      <a:headEnd type="none" w="med" len="med"/>
                      <a:tailEnd type="none" w="med" len="med"/>
                    </a:lnT>
                    <a:lnB w="12700" cap="flat" cmpd="sng" algn="ctr">
                      <a:solidFill>
                        <a:srgbClr val="284DF3"/>
                      </a:solidFill>
                      <a:prstDash val="solid"/>
                      <a:round/>
                      <a:headEnd type="none" w="med" len="med"/>
                      <a:tailEnd type="none" w="med" len="med"/>
                    </a:lnB>
                    <a:solidFill>
                      <a:srgbClr val="FFFFFF"/>
                    </a:solidFill>
                  </a:tcPr>
                </a:tc>
                <a:tc>
                  <a:txBody>
                    <a:bodyPr/>
                    <a:lstStyle/>
                    <a:p>
                      <a:pPr algn="ctr"/>
                      <a:r>
                        <a:rPr lang="en-US" b="0">
                          <a:effectLst/>
                        </a:rPr>
                        <a:t>50.0 gm</a:t>
                      </a:r>
                    </a:p>
                  </a:txBody>
                  <a:tcPr marL="76200" marR="76200" marT="76200" marB="76200" anchor="ctr">
                    <a:lnL w="12700" cap="flat" cmpd="sng" algn="ctr">
                      <a:solidFill>
                        <a:srgbClr val="D01A3C"/>
                      </a:solidFill>
                      <a:prstDash val="solid"/>
                      <a:round/>
                      <a:headEnd type="none" w="med" len="med"/>
                      <a:tailEnd type="none" w="med" len="med"/>
                    </a:lnL>
                    <a:lnR w="9525" cap="flat" cmpd="sng" algn="ctr">
                      <a:solidFill>
                        <a:srgbClr val="D01A3C"/>
                      </a:solidFill>
                      <a:prstDash val="solid"/>
                      <a:round/>
                      <a:headEnd type="none" w="med" len="med"/>
                      <a:tailEnd type="none" w="med" len="med"/>
                    </a:lnR>
                    <a:lnT w="12700" cap="flat" cmpd="sng" algn="ctr">
                      <a:solidFill>
                        <a:srgbClr val="D01A3C"/>
                      </a:solidFill>
                      <a:prstDash val="solid"/>
                      <a:round/>
                      <a:headEnd type="none" w="med" len="med"/>
                      <a:tailEnd type="none" w="med" len="med"/>
                    </a:lnT>
                    <a:lnB w="12700" cap="flat" cmpd="sng" algn="ctr">
                      <a:solidFill>
                        <a:srgbClr val="284FF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en-US" b="0">
                          <a:effectLst/>
                        </a:rPr>
                        <a:t>Hydrochloric Acid, 37%</a:t>
                      </a:r>
                    </a:p>
                  </a:txBody>
                  <a:tcPr marL="76200" marR="76200" marT="76200" marB="76200" anchor="ctr">
                    <a:lnL w="12700" cap="flat" cmpd="sng" algn="ctr">
                      <a:solidFill>
                        <a:srgbClr val="284DF3"/>
                      </a:solidFill>
                      <a:prstDash val="solid"/>
                      <a:round/>
                      <a:headEnd type="none" w="med" len="med"/>
                      <a:tailEnd type="none" w="med" len="med"/>
                    </a:lnL>
                    <a:lnR w="12700" cap="flat" cmpd="sng" algn="ctr">
                      <a:solidFill>
                        <a:srgbClr val="284FF3"/>
                      </a:solidFill>
                      <a:prstDash val="solid"/>
                      <a:round/>
                      <a:headEnd type="none" w="med" len="med"/>
                      <a:tailEnd type="none" w="med" len="med"/>
                    </a:lnR>
                    <a:lnT w="12700" cap="flat" cmpd="sng" algn="ctr">
                      <a:solidFill>
                        <a:srgbClr val="284DF3"/>
                      </a:solidFill>
                      <a:prstDash val="solid"/>
                      <a:round/>
                      <a:headEnd type="none" w="med" len="med"/>
                      <a:tailEnd type="none" w="med" len="med"/>
                    </a:lnT>
                    <a:lnB w="12700" cap="flat" cmpd="sng" algn="ctr">
                      <a:solidFill>
                        <a:srgbClr val="28ACF4"/>
                      </a:solidFill>
                      <a:prstDash val="solid"/>
                      <a:round/>
                      <a:headEnd type="none" w="med" len="med"/>
                      <a:tailEnd type="none" w="med" len="med"/>
                    </a:lnB>
                    <a:solidFill>
                      <a:srgbClr val="FFFFFF"/>
                    </a:solidFill>
                  </a:tcPr>
                </a:tc>
                <a:tc>
                  <a:txBody>
                    <a:bodyPr/>
                    <a:lstStyle/>
                    <a:p>
                      <a:pPr algn="ctr"/>
                      <a:r>
                        <a:rPr lang="en-US" b="0">
                          <a:effectLst/>
                        </a:rPr>
                        <a:t>250.0 ml</a:t>
                      </a:r>
                    </a:p>
                  </a:txBody>
                  <a:tcPr marL="76200" marR="76200" marT="76200" marB="76200" anchor="ctr">
                    <a:lnL w="12700" cap="flat" cmpd="sng" algn="ctr">
                      <a:solidFill>
                        <a:srgbClr val="284FF3"/>
                      </a:solidFill>
                      <a:prstDash val="solid"/>
                      <a:round/>
                      <a:headEnd type="none" w="med" len="med"/>
                      <a:tailEnd type="none" w="med" len="med"/>
                    </a:lnL>
                    <a:lnR w="9525" cap="flat" cmpd="sng" algn="ctr">
                      <a:solidFill>
                        <a:srgbClr val="284FF3"/>
                      </a:solidFill>
                      <a:prstDash val="solid"/>
                      <a:round/>
                      <a:headEnd type="none" w="med" len="med"/>
                      <a:tailEnd type="none" w="med" len="med"/>
                    </a:lnR>
                    <a:lnT w="12700" cap="flat" cmpd="sng" algn="ctr">
                      <a:solidFill>
                        <a:srgbClr val="284FF3"/>
                      </a:solidFill>
                      <a:prstDash val="solid"/>
                      <a:round/>
                      <a:headEnd type="none" w="med" len="med"/>
                      <a:tailEnd type="none" w="med" len="med"/>
                    </a:lnT>
                    <a:lnB w="12700" cap="flat" cmpd="sng" algn="ctr">
                      <a:solidFill>
                        <a:srgbClr val="80ACF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en-US" b="0">
                          <a:effectLst/>
                        </a:rPr>
                        <a:t>Amyl Alcohol</a:t>
                      </a:r>
                    </a:p>
                  </a:txBody>
                  <a:tcPr marL="76200" marR="76200" marT="76200" marB="76200" anchor="ctr">
                    <a:lnL w="12700" cap="flat" cmpd="sng" algn="ctr">
                      <a:solidFill>
                        <a:srgbClr val="28ACF4"/>
                      </a:solidFill>
                      <a:prstDash val="solid"/>
                      <a:round/>
                      <a:headEnd type="none" w="med" len="med"/>
                      <a:tailEnd type="none" w="med" len="med"/>
                    </a:lnL>
                    <a:lnR w="12700" cap="flat" cmpd="sng" algn="ctr">
                      <a:solidFill>
                        <a:srgbClr val="80ACF4"/>
                      </a:solidFill>
                      <a:prstDash val="solid"/>
                      <a:round/>
                      <a:headEnd type="none" w="med" len="med"/>
                      <a:tailEnd type="none" w="med" len="med"/>
                    </a:lnR>
                    <a:lnT w="12700" cap="flat" cmpd="sng" algn="ctr">
                      <a:solidFill>
                        <a:srgbClr val="28ACF4"/>
                      </a:solidFill>
                      <a:prstDash val="solid"/>
                      <a:round/>
                      <a:headEnd type="none" w="med" len="med"/>
                      <a:tailEnd type="none" w="med" len="med"/>
                    </a:lnT>
                    <a:lnB w="9525" cap="flat" cmpd="sng" algn="ctr">
                      <a:solidFill>
                        <a:srgbClr val="28ACF4"/>
                      </a:solidFill>
                      <a:prstDash val="solid"/>
                      <a:round/>
                      <a:headEnd type="none" w="med" len="med"/>
                      <a:tailEnd type="none" w="med" len="med"/>
                    </a:lnB>
                    <a:solidFill>
                      <a:srgbClr val="FFFFFF"/>
                    </a:solidFill>
                  </a:tcPr>
                </a:tc>
                <a:tc>
                  <a:txBody>
                    <a:bodyPr/>
                    <a:lstStyle/>
                    <a:p>
                      <a:pPr algn="ctr"/>
                      <a:r>
                        <a:rPr lang="en-US" b="0" dirty="0">
                          <a:effectLst/>
                        </a:rPr>
                        <a:t>750.0 ml</a:t>
                      </a:r>
                    </a:p>
                  </a:txBody>
                  <a:tcPr marL="76200" marR="76200" marT="76200" marB="76200" anchor="ctr">
                    <a:lnL w="12700" cap="flat" cmpd="sng" algn="ctr">
                      <a:solidFill>
                        <a:srgbClr val="80ACF4"/>
                      </a:solidFill>
                      <a:prstDash val="solid"/>
                      <a:round/>
                      <a:headEnd type="none" w="med" len="med"/>
                      <a:tailEnd type="none" w="med" len="med"/>
                    </a:lnL>
                    <a:lnR w="9525" cap="flat" cmpd="sng" algn="ctr">
                      <a:solidFill>
                        <a:srgbClr val="80ACF4"/>
                      </a:solidFill>
                      <a:prstDash val="solid"/>
                      <a:round/>
                      <a:headEnd type="none" w="med" len="med"/>
                      <a:tailEnd type="none" w="med" len="med"/>
                    </a:lnR>
                    <a:lnT w="12700" cap="flat" cmpd="sng" algn="ctr">
                      <a:solidFill>
                        <a:srgbClr val="80ACF4"/>
                      </a:solidFill>
                      <a:prstDash val="solid"/>
                      <a:round/>
                      <a:headEnd type="none" w="med" len="med"/>
                      <a:tailEnd type="none" w="med" len="med"/>
                    </a:lnT>
                    <a:lnB w="9525" cap="flat" cmpd="sng" algn="ctr">
                      <a:solidFill>
                        <a:srgbClr val="80ACF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914400" y="1524000"/>
            <a:ext cx="7620000" cy="125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7933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3A3A3A"/>
                </a:solidFill>
                <a:effectLst/>
                <a:latin typeface="-apple-system"/>
                <a:cs typeface="Arial" pitchFamily="34" charset="0"/>
              </a:rPr>
              <a:t>Reagents Used in </a:t>
            </a:r>
            <a:r>
              <a:rPr kumimoji="0" lang="en-US" sz="2200" b="0" i="0" u="none" strike="noStrike" cap="none" normalizeH="0" baseline="0" dirty="0" err="1">
                <a:ln>
                  <a:noFill/>
                </a:ln>
                <a:solidFill>
                  <a:srgbClr val="3A3A3A"/>
                </a:solidFill>
                <a:effectLst/>
                <a:latin typeface="-apple-system"/>
                <a:cs typeface="Arial" pitchFamily="34" charset="0"/>
              </a:rPr>
              <a:t>Indole</a:t>
            </a:r>
            <a:r>
              <a:rPr kumimoji="0" lang="en-US" sz="2200" b="0" i="0" u="none" strike="noStrike" cap="none" normalizeH="0" baseline="0" dirty="0">
                <a:ln>
                  <a:noFill/>
                </a:ln>
                <a:solidFill>
                  <a:srgbClr val="3A3A3A"/>
                </a:solidFill>
                <a:effectLst/>
                <a:latin typeface="-apple-system"/>
                <a:cs typeface="Arial" pitchFamily="34" charset="0"/>
              </a:rPr>
              <a:t> Test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3A3A3A"/>
                </a:solidFill>
                <a:effectLst/>
                <a:latin typeface="-apple-system"/>
                <a:cs typeface="Arial" pitchFamily="34" charset="0"/>
              </a:rPr>
              <a:t>Ingredients per liter:*</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0606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noAutofit/>
          </a:bodyPr>
          <a:lstStyle/>
          <a:p>
            <a:pPr algn="l"/>
            <a:r>
              <a:rPr lang="en-US" sz="2400" b="1" dirty="0">
                <a:latin typeface="Times New Roman" pitchFamily="18" charset="0"/>
                <a:cs typeface="Times New Roman" pitchFamily="18" charset="0"/>
              </a:rPr>
              <a:t>Procedure of </a:t>
            </a:r>
            <a:r>
              <a:rPr lang="en-US" sz="2400" b="1" dirty="0" err="1">
                <a:latin typeface="Times New Roman" pitchFamily="18" charset="0"/>
                <a:cs typeface="Times New Roman" pitchFamily="18" charset="0"/>
              </a:rPr>
              <a:t>Indole</a:t>
            </a:r>
            <a:r>
              <a:rPr lang="en-US" sz="2400" b="1" dirty="0">
                <a:latin typeface="Times New Roman" pitchFamily="18" charset="0"/>
                <a:cs typeface="Times New Roman" pitchFamily="18" charset="0"/>
              </a:rPr>
              <a:t> Test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Take a sterilized test tubes containing 4 ml of tryptophan broth.</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Inoculate the tube aseptically by taking the growth from 18 to 24 </a:t>
            </a:r>
            <a:r>
              <a:rPr lang="en-US" sz="2000" dirty="0" err="1">
                <a:latin typeface="Times New Roman" pitchFamily="18" charset="0"/>
                <a:cs typeface="Times New Roman" pitchFamily="18" charset="0"/>
              </a:rPr>
              <a:t>hrs</a:t>
            </a:r>
            <a:r>
              <a:rPr lang="en-US" sz="2000" dirty="0">
                <a:latin typeface="Times New Roman" pitchFamily="18" charset="0"/>
                <a:cs typeface="Times New Roman" pitchFamily="18" charset="0"/>
              </a:rPr>
              <a:t> culture.</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Incubate the tube at 37°C for 24-28 hours.</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Add 0.5 ml of </a:t>
            </a:r>
            <a:r>
              <a:rPr lang="en-US" sz="2000" dirty="0" err="1">
                <a:latin typeface="Times New Roman" pitchFamily="18" charset="0"/>
                <a:cs typeface="Times New Roman" pitchFamily="18" charset="0"/>
              </a:rPr>
              <a:t>Kovac’s</a:t>
            </a:r>
            <a:r>
              <a:rPr lang="en-US" sz="2000" dirty="0">
                <a:latin typeface="Times New Roman" pitchFamily="18" charset="0"/>
                <a:cs typeface="Times New Roman" pitchFamily="18" charset="0"/>
              </a:rPr>
              <a:t> reagent to the broth culture.</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Observe for the presence or absence of ring.</a:t>
            </a:r>
            <a:br>
              <a:rPr lang="en-US" sz="2000" dirty="0">
                <a:latin typeface="Times New Roman" pitchFamily="18" charset="0"/>
                <a:cs typeface="Times New Roman" pitchFamily="18" charset="0"/>
              </a:rPr>
            </a:b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859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1881981"/>
            <a:ext cx="6143625" cy="350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26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27709"/>
            <a:ext cx="4724400" cy="1496291"/>
          </a:xfrm>
        </p:spPr>
        <p:txBody>
          <a:bodyPr>
            <a:normAutofit/>
          </a:bodyPr>
          <a:lstStyle/>
          <a:p>
            <a:r>
              <a:rPr lang="en-US" sz="2800" b="1" dirty="0"/>
              <a:t>2.UREASE PRODUCTION</a:t>
            </a:r>
          </a:p>
        </p:txBody>
      </p:sp>
      <p:sp>
        <p:nvSpPr>
          <p:cNvPr id="4" name="Subtitle 3"/>
          <p:cNvSpPr>
            <a:spLocks noGrp="1"/>
          </p:cNvSpPr>
          <p:nvPr>
            <p:ph type="subTitle" idx="1"/>
          </p:nvPr>
        </p:nvSpPr>
        <p:spPr>
          <a:xfrm>
            <a:off x="304800" y="1143000"/>
            <a:ext cx="8382000" cy="5181600"/>
          </a:xfrm>
        </p:spPr>
        <p:txBody>
          <a:bodyPr>
            <a:normAutofit/>
          </a:bodyPr>
          <a:lstStyle/>
          <a:p>
            <a:pPr algn="l"/>
            <a:r>
              <a:rPr lang="en-US" sz="2200" b="1" dirty="0">
                <a:solidFill>
                  <a:schemeClr val="tx1"/>
                </a:solidFill>
                <a:latin typeface="Times New Roman" pitchFamily="18" charset="0"/>
                <a:cs typeface="Times New Roman" pitchFamily="18" charset="0"/>
              </a:rPr>
              <a:t>PRINCIPLE-</a:t>
            </a:r>
            <a:r>
              <a:rPr lang="en-US" sz="2200" dirty="0">
                <a:solidFill>
                  <a:schemeClr val="tx1"/>
                </a:solidFill>
                <a:latin typeface="Times New Roman" pitchFamily="18" charset="0"/>
                <a:cs typeface="Times New Roman" pitchFamily="18" charset="0"/>
              </a:rPr>
              <a:t> To determine the ability of an organism to produce an enzyme </a:t>
            </a:r>
            <a:r>
              <a:rPr lang="en-US" sz="2200" dirty="0">
                <a:solidFill>
                  <a:schemeClr val="tx2">
                    <a:lumMod val="75000"/>
                  </a:schemeClr>
                </a:solidFill>
                <a:latin typeface="Times New Roman" pitchFamily="18" charset="0"/>
                <a:cs typeface="Times New Roman" pitchFamily="18" charset="0"/>
              </a:rPr>
              <a:t>urease</a:t>
            </a:r>
            <a:r>
              <a:rPr lang="en-US" sz="2200" dirty="0">
                <a:solidFill>
                  <a:schemeClr val="tx1"/>
                </a:solidFill>
                <a:latin typeface="Times New Roman" pitchFamily="18" charset="0"/>
                <a:cs typeface="Times New Roman" pitchFamily="18" charset="0"/>
              </a:rPr>
              <a:t> which splits urea to ammonia.</a:t>
            </a:r>
          </a:p>
          <a:p>
            <a:pPr algn="l"/>
            <a:endParaRPr lang="en-US" sz="2000" dirty="0">
              <a:solidFill>
                <a:schemeClr val="tx1"/>
              </a:solidFill>
            </a:endParaRPr>
          </a:p>
          <a:p>
            <a:pPr algn="l" fontAlgn="base"/>
            <a:r>
              <a:rPr lang="en-US" sz="2200" dirty="0">
                <a:solidFill>
                  <a:schemeClr val="tx2">
                    <a:lumMod val="50000"/>
                  </a:schemeClr>
                </a:solidFill>
                <a:latin typeface="Times New Roman" pitchFamily="18" charset="0"/>
                <a:cs typeface="Times New Roman" pitchFamily="18" charset="0"/>
              </a:rPr>
              <a:t>Urea is a </a:t>
            </a:r>
            <a:r>
              <a:rPr lang="en-US" sz="2200" dirty="0" err="1">
                <a:solidFill>
                  <a:schemeClr val="tx2">
                    <a:lumMod val="50000"/>
                  </a:schemeClr>
                </a:solidFill>
                <a:latin typeface="Times New Roman" pitchFamily="18" charset="0"/>
                <a:cs typeface="Times New Roman" pitchFamily="18" charset="0"/>
              </a:rPr>
              <a:t>diamide</a:t>
            </a:r>
            <a:r>
              <a:rPr lang="en-US" sz="2200" dirty="0">
                <a:solidFill>
                  <a:schemeClr val="tx2">
                    <a:lumMod val="50000"/>
                  </a:schemeClr>
                </a:solidFill>
                <a:latin typeface="Times New Roman" pitchFamily="18" charset="0"/>
                <a:cs typeface="Times New Roman" pitchFamily="18" charset="0"/>
              </a:rPr>
              <a:t> of carbonic acid.  It is hydrolyzed with the release of ammonia and carbon dioxide.</a:t>
            </a:r>
          </a:p>
          <a:p>
            <a:pPr algn="l" fontAlgn="base"/>
            <a:r>
              <a:rPr lang="en-US" sz="2200" dirty="0">
                <a:solidFill>
                  <a:schemeClr val="tx2">
                    <a:lumMod val="50000"/>
                  </a:schemeClr>
                </a:solidFill>
                <a:latin typeface="Times New Roman" pitchFamily="18" charset="0"/>
                <a:cs typeface="Times New Roman" pitchFamily="18" charset="0"/>
              </a:rPr>
              <a:t>Many organisms especially those that infect the urinary tract, have an urease enzyme which is able to split urea in the presence of water to release ammonia and carbon dioxide. The ammonia combines with carbon dioxide and water to form ammonium carbonate which turns the medium alkaline, turning the indicator phenol red from its original orange yellow color to bright pink.</a:t>
            </a:r>
          </a:p>
          <a:p>
            <a:pPr algn="l" fontAlgn="base"/>
            <a:endParaRPr lang="en-US" sz="2200" dirty="0">
              <a:solidFill>
                <a:schemeClr val="tx2">
                  <a:lumMod val="50000"/>
                </a:schemeClr>
              </a:solidFill>
              <a:latin typeface="Times New Roman" pitchFamily="18" charset="0"/>
              <a:cs typeface="Times New Roman" pitchFamily="18" charset="0"/>
            </a:endParaRPr>
          </a:p>
          <a:p>
            <a:br>
              <a:rPr lang="en-US" sz="2000" dirty="0"/>
            </a:br>
            <a:endParaRPr lang="en-US" sz="20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57800"/>
            <a:ext cx="6934200" cy="89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20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7772400" cy="1362075"/>
          </a:xfrm>
        </p:spPr>
        <p:txBody>
          <a:bodyPr/>
          <a:lstStyle/>
          <a:p>
            <a:r>
              <a:rPr lang="en-US" dirty="0"/>
              <a:t>Procedure:</a:t>
            </a:r>
          </a:p>
        </p:txBody>
      </p:sp>
      <p:sp>
        <p:nvSpPr>
          <p:cNvPr id="4" name="Text Placeholder 3"/>
          <p:cNvSpPr>
            <a:spLocks noGrp="1"/>
          </p:cNvSpPr>
          <p:nvPr>
            <p:ph type="body" idx="1"/>
          </p:nvPr>
        </p:nvSpPr>
        <p:spPr>
          <a:xfrm>
            <a:off x="152400" y="914400"/>
            <a:ext cx="8153399" cy="3789218"/>
          </a:xfrm>
        </p:spPr>
        <p:txBody>
          <a:bodyPr>
            <a:normAutofit/>
          </a:bodyPr>
          <a:lstStyle/>
          <a:p>
            <a:pPr fontAlgn="base"/>
            <a:r>
              <a:rPr lang="en-US" dirty="0">
                <a:solidFill>
                  <a:schemeClr val="tx1"/>
                </a:solidFill>
                <a:latin typeface="Times New Roman" pitchFamily="18" charset="0"/>
                <a:cs typeface="Times New Roman" pitchFamily="18" charset="0"/>
              </a:rPr>
              <a:t>1)The broth medium is inoculated with a </a:t>
            </a:r>
            <a:r>
              <a:rPr lang="en-US" dirty="0" err="1">
                <a:solidFill>
                  <a:schemeClr val="tx1"/>
                </a:solidFill>
                <a:latin typeface="Times New Roman" pitchFamily="18" charset="0"/>
                <a:cs typeface="Times New Roman" pitchFamily="18" charset="0"/>
              </a:rPr>
              <a:t>loopful</a:t>
            </a:r>
            <a:r>
              <a:rPr lang="en-US" dirty="0">
                <a:solidFill>
                  <a:schemeClr val="tx1"/>
                </a:solidFill>
                <a:latin typeface="Times New Roman" pitchFamily="18" charset="0"/>
                <a:cs typeface="Times New Roman" pitchFamily="18" charset="0"/>
              </a:rPr>
              <a:t> of a pure culture of the test organism; the surface of the agar slant is streaked with the test organism.</a:t>
            </a:r>
          </a:p>
          <a:p>
            <a:pPr fontAlgn="base"/>
            <a:endParaRPr lang="en-US" dirty="0">
              <a:solidFill>
                <a:schemeClr val="tx1"/>
              </a:solidFill>
              <a:latin typeface="Times New Roman" pitchFamily="18" charset="0"/>
              <a:cs typeface="Times New Roman" pitchFamily="18" charset="0"/>
            </a:endParaRPr>
          </a:p>
          <a:p>
            <a:pPr fontAlgn="base"/>
            <a:r>
              <a:rPr lang="en-US" dirty="0">
                <a:solidFill>
                  <a:schemeClr val="tx1"/>
                </a:solidFill>
                <a:latin typeface="Times New Roman" pitchFamily="18" charset="0"/>
                <a:cs typeface="Times New Roman" pitchFamily="18" charset="0"/>
              </a:rPr>
              <a:t>2) Leave the cap on loosely and incubate the test tube at 35 °C in ambient air    for 18 to 24 hours; unless specified for longer incubation.</a:t>
            </a:r>
          </a:p>
          <a:p>
            <a:br>
              <a:rPr lang="en-US" dirty="0"/>
            </a:br>
            <a:endParaRPr lang="en-US" dirty="0"/>
          </a:p>
        </p:txBody>
      </p:sp>
    </p:spTree>
    <p:extLst>
      <p:ext uri="{BB962C8B-B14F-4D97-AF65-F5344CB8AC3E}">
        <p14:creationId xmlns:p14="http://schemas.microsoft.com/office/powerpoint/2010/main" val="153799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4724400" cy="4163291"/>
          </a:xfrm>
        </p:spPr>
        <p:txBody>
          <a:bodyPr>
            <a:noAutofit/>
          </a:bodyPr>
          <a:lstStyle/>
          <a:p>
            <a:pPr fontAlgn="base"/>
            <a:r>
              <a:rPr lang="en-US" sz="2000" b="0" cap="none" dirty="0">
                <a:latin typeface="Times New Roman" pitchFamily="18" charset="0"/>
                <a:cs typeface="Times New Roman" pitchFamily="18" charset="0"/>
              </a:rPr>
              <a:t>Organisms that hydrolyze urea rapidly (</a:t>
            </a:r>
            <a:r>
              <a:rPr lang="en-US" sz="2000" b="0" cap="none" dirty="0" err="1">
                <a:latin typeface="Times New Roman" pitchFamily="18" charset="0"/>
                <a:cs typeface="Times New Roman" pitchFamily="18" charset="0"/>
              </a:rPr>
              <a:t>e.G.</a:t>
            </a:r>
            <a:r>
              <a:rPr lang="en-US" sz="2000" b="0" cap="none" dirty="0">
                <a:latin typeface="Times New Roman" pitchFamily="18" charset="0"/>
                <a:cs typeface="Times New Roman" pitchFamily="18" charset="0"/>
              </a:rPr>
              <a:t> </a:t>
            </a:r>
            <a:r>
              <a:rPr lang="en-US" sz="2000" b="0" i="1" cap="none" dirty="0">
                <a:latin typeface="Times New Roman" pitchFamily="18" charset="0"/>
                <a:cs typeface="Times New Roman" pitchFamily="18" charset="0"/>
              </a:rPr>
              <a:t>Proteus</a:t>
            </a:r>
            <a:r>
              <a:rPr lang="en-US" sz="2000" b="0" cap="none" dirty="0">
                <a:latin typeface="Times New Roman" pitchFamily="18" charset="0"/>
                <a:cs typeface="Times New Roman" pitchFamily="18" charset="0"/>
              </a:rPr>
              <a:t> </a:t>
            </a:r>
            <a:r>
              <a:rPr lang="en-US" sz="2000" b="0" cap="none" dirty="0" err="1">
                <a:latin typeface="Times New Roman" pitchFamily="18" charset="0"/>
                <a:cs typeface="Times New Roman" pitchFamily="18" charset="0"/>
              </a:rPr>
              <a:t>spp</a:t>
            </a:r>
            <a:r>
              <a:rPr lang="en-US" sz="2000" b="0" cap="none" dirty="0">
                <a:latin typeface="Times New Roman" pitchFamily="18" charset="0"/>
                <a:cs typeface="Times New Roman" pitchFamily="18" charset="0"/>
              </a:rPr>
              <a:t>) may produce positive reactions within 1 or 2 hours; less active species (</a:t>
            </a:r>
            <a:r>
              <a:rPr lang="en-US" sz="2000" b="0" cap="none" dirty="0" err="1">
                <a:latin typeface="Times New Roman" pitchFamily="18" charset="0"/>
                <a:cs typeface="Times New Roman" pitchFamily="18" charset="0"/>
              </a:rPr>
              <a:t>e.G.</a:t>
            </a:r>
            <a:r>
              <a:rPr lang="en-US" sz="2000" b="0" cap="none" dirty="0">
                <a:latin typeface="Times New Roman" pitchFamily="18" charset="0"/>
                <a:cs typeface="Times New Roman" pitchFamily="18" charset="0"/>
              </a:rPr>
              <a:t> </a:t>
            </a:r>
            <a:r>
              <a:rPr lang="en-US" sz="2000" b="0" i="1" cap="none" dirty="0" err="1">
                <a:latin typeface="Times New Roman" pitchFamily="18" charset="0"/>
                <a:cs typeface="Times New Roman" pitchFamily="18" charset="0"/>
              </a:rPr>
              <a:t>Klebsiella</a:t>
            </a:r>
            <a:r>
              <a:rPr lang="en-US" sz="2000" b="0" cap="none" dirty="0">
                <a:latin typeface="Times New Roman" pitchFamily="18" charset="0"/>
                <a:cs typeface="Times New Roman" pitchFamily="18" charset="0"/>
              </a:rPr>
              <a:t> </a:t>
            </a:r>
            <a:r>
              <a:rPr lang="en-US" sz="2000" b="0" cap="none" dirty="0" err="1">
                <a:latin typeface="Times New Roman" pitchFamily="18" charset="0"/>
                <a:cs typeface="Times New Roman" pitchFamily="18" charset="0"/>
              </a:rPr>
              <a:t>spp</a:t>
            </a:r>
            <a:r>
              <a:rPr lang="en-US" sz="2000" b="0" cap="none" dirty="0">
                <a:latin typeface="Times New Roman" pitchFamily="18" charset="0"/>
                <a:cs typeface="Times New Roman" pitchFamily="18" charset="0"/>
              </a:rPr>
              <a:t>) may require 3 or more days.</a:t>
            </a:r>
            <a:br>
              <a:rPr lang="en-US" sz="2000" b="0" cap="none" dirty="0">
                <a:latin typeface="Times New Roman" pitchFamily="18" charset="0"/>
                <a:cs typeface="Times New Roman" pitchFamily="18" charset="0"/>
              </a:rPr>
            </a:br>
            <a:br>
              <a:rPr lang="en-US" sz="2000" b="0" cap="none" dirty="0">
                <a:latin typeface="Times New Roman" pitchFamily="18" charset="0"/>
                <a:cs typeface="Times New Roman" pitchFamily="18" charset="0"/>
              </a:rPr>
            </a:br>
            <a:r>
              <a:rPr lang="en-US" sz="2000" b="0" cap="none" dirty="0">
                <a:latin typeface="Times New Roman" pitchFamily="18" charset="0"/>
                <a:cs typeface="Times New Roman" pitchFamily="18" charset="0"/>
              </a:rPr>
              <a:t>Urease Negative- </a:t>
            </a:r>
            <a:r>
              <a:rPr lang="en-US" sz="2000" b="0" i="1" cap="none" dirty="0" err="1">
                <a:latin typeface="Times New Roman" pitchFamily="18" charset="0"/>
                <a:cs typeface="Times New Roman" pitchFamily="18" charset="0"/>
              </a:rPr>
              <a:t>Esherichia</a:t>
            </a:r>
            <a:r>
              <a:rPr lang="en-US" sz="2000" b="0" cap="none" dirty="0">
                <a:latin typeface="Times New Roman" pitchFamily="18" charset="0"/>
                <a:cs typeface="Times New Roman" pitchFamily="18" charset="0"/>
              </a:rPr>
              <a:t> </a:t>
            </a:r>
            <a:r>
              <a:rPr lang="en-US" sz="2000" b="0" i="1" cap="none" dirty="0">
                <a:latin typeface="Times New Roman" pitchFamily="18" charset="0"/>
                <a:cs typeface="Times New Roman" pitchFamily="18" charset="0"/>
              </a:rPr>
              <a:t>coli</a:t>
            </a:r>
            <a:br>
              <a:rPr lang="en-US" sz="2000" b="0" cap="none" dirty="0">
                <a:latin typeface="Times New Roman" pitchFamily="18" charset="0"/>
                <a:cs typeface="Times New Roman" pitchFamily="18" charset="0"/>
              </a:rPr>
            </a:br>
            <a:br>
              <a:rPr lang="en-US" sz="2000" b="0" cap="none" dirty="0">
                <a:latin typeface="Times New Roman" pitchFamily="18" charset="0"/>
                <a:cs typeface="Times New Roman" pitchFamily="18" charset="0"/>
              </a:rPr>
            </a:br>
            <a:r>
              <a:rPr lang="en-US" sz="2000" b="0" cap="none" dirty="0">
                <a:latin typeface="Times New Roman" pitchFamily="18" charset="0"/>
                <a:cs typeface="Times New Roman" pitchFamily="18" charset="0"/>
              </a:rPr>
              <a:t> In routine diagnostic laboratories the urease test result is read within 24 hours.</a:t>
            </a:r>
            <a:br>
              <a:rPr lang="en-US" sz="2000" b="0" cap="none" dirty="0">
                <a:latin typeface="Times New Roman" pitchFamily="18" charset="0"/>
                <a:cs typeface="Times New Roman" pitchFamily="18" charset="0"/>
              </a:rPr>
            </a:br>
            <a:r>
              <a:rPr lang="en-US" sz="2000" b="0" cap="none" dirty="0">
                <a:latin typeface="Times New Roman" pitchFamily="18" charset="0"/>
                <a:cs typeface="Times New Roman" pitchFamily="18" charset="0"/>
              </a:rPr>
              <a:t>If organism produces urease enzyme, the color of the slant changes from </a:t>
            </a:r>
            <a:r>
              <a:rPr lang="en-US" sz="2000" b="0" u="sng" cap="none" dirty="0">
                <a:solidFill>
                  <a:schemeClr val="tx2"/>
                </a:solidFill>
                <a:latin typeface="Times New Roman" pitchFamily="18" charset="0"/>
                <a:cs typeface="Times New Roman" pitchFamily="18" charset="0"/>
              </a:rPr>
              <a:t>light orange to magenta.</a:t>
            </a:r>
            <a:br>
              <a:rPr lang="en-US" sz="2000" b="0" cap="none" dirty="0">
                <a:latin typeface="Times New Roman" pitchFamily="18" charset="0"/>
                <a:cs typeface="Times New Roman" pitchFamily="18" charset="0"/>
              </a:rPr>
            </a:br>
            <a:r>
              <a:rPr lang="en-US" sz="2000" b="0" cap="none" dirty="0">
                <a:latin typeface="Times New Roman" pitchFamily="18" charset="0"/>
                <a:cs typeface="Times New Roman" pitchFamily="18" charset="0"/>
              </a:rPr>
              <a:t>If organism do not produce urease the agar slant and butt remain light orange </a:t>
            </a:r>
            <a:r>
              <a:rPr lang="en-US" sz="2000" b="0" u="sng" cap="none" dirty="0">
                <a:solidFill>
                  <a:srgbClr val="0070C0"/>
                </a:solidFill>
                <a:latin typeface="Times New Roman" pitchFamily="18" charset="0"/>
                <a:cs typeface="Times New Roman" pitchFamily="18" charset="0"/>
              </a:rPr>
              <a:t>(medium retains original color).</a:t>
            </a:r>
            <a:br>
              <a:rPr lang="en-US" sz="2000" b="0" u="sng" cap="none" dirty="0">
                <a:solidFill>
                  <a:srgbClr val="0070C0"/>
                </a:solidFill>
                <a:latin typeface="Times New Roman" pitchFamily="18" charset="0"/>
                <a:cs typeface="Times New Roman" pitchFamily="18" charset="0"/>
              </a:rPr>
            </a:br>
            <a:br>
              <a:rPr lang="en-US" sz="2000" b="0" cap="none" dirty="0">
                <a:latin typeface="Times New Roman" pitchFamily="18" charset="0"/>
                <a:cs typeface="Times New Roman" pitchFamily="18" charset="0"/>
              </a:rPr>
            </a:br>
            <a:endParaRPr lang="en-US" sz="2000" b="0" cap="none" dirty="0">
              <a:latin typeface="Times New Roman" pitchFamily="18" charset="0"/>
              <a:cs typeface="Times New Roman" pitchFamily="18" charset="0"/>
            </a:endParaRPr>
          </a:p>
        </p:txBody>
      </p:sp>
      <p:sp>
        <p:nvSpPr>
          <p:cNvPr id="3" name="Text Placeholder 2"/>
          <p:cNvSpPr>
            <a:spLocks noGrp="1"/>
          </p:cNvSpPr>
          <p:nvPr>
            <p:ph type="body" idx="1"/>
          </p:nvPr>
        </p:nvSpPr>
        <p:spPr>
          <a:xfrm>
            <a:off x="228600" y="228600"/>
            <a:ext cx="7772400" cy="762000"/>
          </a:xfrm>
        </p:spPr>
        <p:txBody>
          <a:bodyPr/>
          <a:lstStyle/>
          <a:p>
            <a:r>
              <a:rPr lang="en-US" b="1" dirty="0">
                <a:solidFill>
                  <a:schemeClr val="tx1"/>
                </a:solidFill>
                <a:latin typeface="Times New Roman" pitchFamily="18" charset="0"/>
                <a:cs typeface="Times New Roman" pitchFamily="18" charset="0"/>
              </a:rPr>
              <a:t>INTERPRETATIONS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7433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3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4349</TotalTime>
  <Words>1734</Words>
  <Application>Microsoft Office PowerPoint</Application>
  <PresentationFormat>On-screen Show (4:3)</PresentationFormat>
  <Paragraphs>118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-apple-system</vt:lpstr>
      <vt:lpstr>Arial</vt:lpstr>
      <vt:lpstr>Calibri</vt:lpstr>
      <vt:lpstr>Comic Sans MS</vt:lpstr>
      <vt:lpstr>Times New Roman</vt:lpstr>
      <vt:lpstr>Office Theme</vt:lpstr>
      <vt:lpstr>BIOCHEMICAL CHARACTERIZATION</vt:lpstr>
      <vt:lpstr>1. INDOLE TEST   a crystalline organic compound with an unpleasant odour, present in coal tar and in faeces.    Principle   To determine the ability of an organism to decompose aminoacid tryptophan into indole.Tryptophan is decomposed by an enzyme tryptophanase  produced by certain bacteria.      </vt:lpstr>
      <vt:lpstr>PROCEDURE</vt:lpstr>
      <vt:lpstr>PowerPoint Presentation</vt:lpstr>
      <vt:lpstr>Procedure of Indole Test Take a sterilized test tubes containing 4 ml of tryptophan broth.  Inoculate the tube aseptically by taking the growth from 18 to 24 hrs culture.  Incubate the tube at 37°C for 24-28 hours.  Add 0.5 ml of Kovac’s reagent to the broth culture.  Observe for the presence or absence of ring.  </vt:lpstr>
      <vt:lpstr>INTERPRETATION</vt:lpstr>
      <vt:lpstr>2.UREASE PRODUCTION</vt:lpstr>
      <vt:lpstr>Procedure:</vt:lpstr>
      <vt:lpstr>Organisms that hydrolyze urea rapidly (e.G. Proteus spp) may produce positive reactions within 1 or 2 hours; less active species (e.G. Klebsiella spp) may require 3 or more days.  Urease Negative- Esherichia coli   In routine diagnostic laboratories the urease test result is read within 24 hours. If organism produces urease enzyme, the color of the slant changes from light orange to magenta. If organism do not produce urease the agar slant and butt remain light orange (medium retains original color).  </vt:lpstr>
      <vt:lpstr>Diagnostic utility of Urease test  Urease test is used for the presumptive evidence of the presence of Helicobacter pylori in tissue biopsy material. This is done by placing a portion of crushed tissue biopsy material directly into urease broth. A positive urease test is considered presence of Helicobacter pylori. Commercially available urease agar kits are also available.  Rapid Urease test is can be used to differentiate between the yeasts, Candida albicans and Cryptococcus neoformans. A presumptive identification of C. neoformans may be based on rapid urease production, whereas Candida albicans do not.  Urea breath test: A common noninvasive test to detect Helicobacter pylorialso based on urease activity. This is highly sensitive and specific test.  </vt:lpstr>
      <vt:lpstr>Catalase is an common enzyme, which is found in all living organism that are exposed to oxygen. During  Aerobic Respiration, microorgnaisms produce hydrogen peroxide and some superoxide  Accumulation of these substances will result in death of microorganism unless they are enzymatically degraded.  The catalase enzyme neutralizes the bactericidal effects of hydrogen peroxide and protects them. Anaerobes generally lack the catalase enzyme.  Catalase mediates the breakdown of hydrogen peroxide H2O2 into oxygen and water.     </vt:lpstr>
      <vt:lpstr>PROCEDURE- To find out if a particular bacterial isolate is able to produce catalase enzyme, small inoculum of bacterial isolate is mixed into hydrogen peroxide solution (3%) and is observed for the rapid elaboration of oxygen bubbles occurs.    The lack of catalase is evident by a lack of or weak bubble production.</vt:lpstr>
      <vt:lpstr>Sugar Fermentation</vt:lpstr>
      <vt:lpstr>PowerPoint Presentation</vt:lpstr>
      <vt:lpstr>CITRATE UTILISATION TEST</vt:lpstr>
      <vt:lpstr>Citrate utilization test is commonly employed as part of a group of tests, the IMViC (Indole, Methyl Red, VP and Citrate)  tests, that distinguish between members of the Enterobacteriaceae family based on their metabolic by-products. Citrate utilization can be used to distinguish between coliforms such as Enterobacter aerogenes (+ve) which occur naturally in the soil and in aquatic environments and fecal coliforms such as Escherichia coli (-ve)  whose presence would be indicative of fecal contamination.  </vt:lpstr>
      <vt:lpstr>PowerPoint Presentation</vt:lpstr>
      <vt:lpstr>OXIDASE TEST</vt:lpstr>
      <vt:lpstr>PowerPoint Presentation</vt:lpstr>
      <vt:lpstr>PowerPoint Presentation</vt:lpstr>
      <vt:lpstr>METHYL RED TEST</vt:lpstr>
      <vt:lpstr> </vt:lpstr>
      <vt:lpstr>  </vt:lpstr>
      <vt:lpstr>Development of red color is taken as Positive. Development of yellow color (No color change) after addition of reagent is taken as Negative.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Staphylococci</dc:title>
  <dc:creator>Admin</dc:creator>
  <cp:lastModifiedBy>pooja chavan</cp:lastModifiedBy>
  <cp:revision>38</cp:revision>
  <dcterms:created xsi:type="dcterms:W3CDTF">2006-08-16T00:00:00Z</dcterms:created>
  <dcterms:modified xsi:type="dcterms:W3CDTF">2020-08-17T04:31:52Z</dcterms:modified>
</cp:coreProperties>
</file>