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67" r:id="rId3"/>
    <p:sldId id="269" r:id="rId4"/>
    <p:sldId id="273" r:id="rId5"/>
    <p:sldId id="274" r:id="rId6"/>
    <p:sldId id="275" r:id="rId7"/>
    <p:sldId id="276" r:id="rId8"/>
    <p:sldId id="277" r:id="rId9"/>
    <p:sldId id="278" r:id="rId1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529774-BA34-46E9-B549-300DC8D99D5D}" type="datetimeFigureOut">
              <a:rPr lang="en-IN" smtClean="0"/>
              <a:t>13-08-2020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E4A822-0BD6-4AE8-9527-65703F2CE70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6812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E4A822-0BD6-4AE8-9527-65703F2CE70A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9319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5531" y="70103"/>
            <a:ext cx="9013190" cy="6692265"/>
          </a:xfrm>
          <a:custGeom>
            <a:avLst/>
            <a:gdLst/>
            <a:ahLst/>
            <a:cxnLst/>
            <a:rect l="l" t="t" r="r" b="b"/>
            <a:pathLst>
              <a:path w="9013190" h="6692265">
                <a:moveTo>
                  <a:pt x="0" y="329819"/>
                </a:moveTo>
                <a:lnTo>
                  <a:pt x="3576" y="281088"/>
                </a:lnTo>
                <a:lnTo>
                  <a:pt x="13965" y="234576"/>
                </a:lnTo>
                <a:lnTo>
                  <a:pt x="30656" y="190791"/>
                </a:lnTo>
                <a:lnTo>
                  <a:pt x="53139" y="150245"/>
                </a:lnTo>
                <a:lnTo>
                  <a:pt x="80905" y="113448"/>
                </a:lnTo>
                <a:lnTo>
                  <a:pt x="113441" y="80911"/>
                </a:lnTo>
                <a:lnTo>
                  <a:pt x="150240" y="53144"/>
                </a:lnTo>
                <a:lnTo>
                  <a:pt x="190789" y="30660"/>
                </a:lnTo>
                <a:lnTo>
                  <a:pt x="234580" y="13967"/>
                </a:lnTo>
                <a:lnTo>
                  <a:pt x="281102" y="3576"/>
                </a:lnTo>
                <a:lnTo>
                  <a:pt x="329844" y="0"/>
                </a:lnTo>
                <a:lnTo>
                  <a:pt x="8683117" y="0"/>
                </a:lnTo>
                <a:lnTo>
                  <a:pt x="8731847" y="3576"/>
                </a:lnTo>
                <a:lnTo>
                  <a:pt x="8778359" y="13967"/>
                </a:lnTo>
                <a:lnTo>
                  <a:pt x="8822144" y="30660"/>
                </a:lnTo>
                <a:lnTo>
                  <a:pt x="8862690" y="53144"/>
                </a:lnTo>
                <a:lnTo>
                  <a:pt x="8899487" y="80911"/>
                </a:lnTo>
                <a:lnTo>
                  <a:pt x="8932024" y="113448"/>
                </a:lnTo>
                <a:lnTo>
                  <a:pt x="8959791" y="150245"/>
                </a:lnTo>
                <a:lnTo>
                  <a:pt x="8982275" y="190791"/>
                </a:lnTo>
                <a:lnTo>
                  <a:pt x="8998968" y="234576"/>
                </a:lnTo>
                <a:lnTo>
                  <a:pt x="9009359" y="281088"/>
                </a:lnTo>
                <a:lnTo>
                  <a:pt x="9012936" y="329819"/>
                </a:lnTo>
                <a:lnTo>
                  <a:pt x="9012936" y="6362026"/>
                </a:lnTo>
                <a:lnTo>
                  <a:pt x="9009359" y="6410769"/>
                </a:lnTo>
                <a:lnTo>
                  <a:pt x="8998968" y="6457290"/>
                </a:lnTo>
                <a:lnTo>
                  <a:pt x="8982275" y="6501081"/>
                </a:lnTo>
                <a:lnTo>
                  <a:pt x="8959791" y="6541631"/>
                </a:lnTo>
                <a:lnTo>
                  <a:pt x="8932024" y="6578430"/>
                </a:lnTo>
                <a:lnTo>
                  <a:pt x="8899487" y="6610967"/>
                </a:lnTo>
                <a:lnTo>
                  <a:pt x="8862690" y="6638733"/>
                </a:lnTo>
                <a:lnTo>
                  <a:pt x="8822144" y="6661216"/>
                </a:lnTo>
                <a:lnTo>
                  <a:pt x="8778359" y="6677908"/>
                </a:lnTo>
                <a:lnTo>
                  <a:pt x="8731847" y="6688297"/>
                </a:lnTo>
                <a:lnTo>
                  <a:pt x="8683117" y="6691873"/>
                </a:lnTo>
                <a:lnTo>
                  <a:pt x="329844" y="6691873"/>
                </a:lnTo>
                <a:lnTo>
                  <a:pt x="281102" y="6688297"/>
                </a:lnTo>
                <a:lnTo>
                  <a:pt x="234580" y="6677908"/>
                </a:lnTo>
                <a:lnTo>
                  <a:pt x="190789" y="6661216"/>
                </a:lnTo>
                <a:lnTo>
                  <a:pt x="150240" y="6638733"/>
                </a:lnTo>
                <a:lnTo>
                  <a:pt x="113441" y="6610967"/>
                </a:lnTo>
                <a:lnTo>
                  <a:pt x="80905" y="6578430"/>
                </a:lnTo>
                <a:lnTo>
                  <a:pt x="53139" y="6541631"/>
                </a:lnTo>
                <a:lnTo>
                  <a:pt x="30656" y="6501081"/>
                </a:lnTo>
                <a:lnTo>
                  <a:pt x="13965" y="6457290"/>
                </a:lnTo>
                <a:lnTo>
                  <a:pt x="3576" y="6410769"/>
                </a:lnTo>
                <a:lnTo>
                  <a:pt x="0" y="6362026"/>
                </a:lnTo>
                <a:lnTo>
                  <a:pt x="0" y="329819"/>
                </a:lnTo>
                <a:close/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62484" y="1395983"/>
            <a:ext cx="9022080" cy="121920"/>
          </a:xfrm>
          <a:custGeom>
            <a:avLst/>
            <a:gdLst/>
            <a:ahLst/>
            <a:cxnLst/>
            <a:rect l="l" t="t" r="r" b="b"/>
            <a:pathLst>
              <a:path w="9022080" h="121919">
                <a:moveTo>
                  <a:pt x="9022080" y="0"/>
                </a:moveTo>
                <a:lnTo>
                  <a:pt x="0" y="0"/>
                </a:lnTo>
                <a:lnTo>
                  <a:pt x="0" y="121920"/>
                </a:lnTo>
                <a:lnTo>
                  <a:pt x="9022080" y="121920"/>
                </a:lnTo>
                <a:lnTo>
                  <a:pt x="9022080" y="0"/>
                </a:lnTo>
                <a:close/>
              </a:path>
            </a:pathLst>
          </a:custGeom>
          <a:solidFill>
            <a:srgbClr val="E6B0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62484" y="2976372"/>
            <a:ext cx="9022080" cy="111760"/>
          </a:xfrm>
          <a:custGeom>
            <a:avLst/>
            <a:gdLst/>
            <a:ahLst/>
            <a:cxnLst/>
            <a:rect l="l" t="t" r="r" b="b"/>
            <a:pathLst>
              <a:path w="9022080" h="111760">
                <a:moveTo>
                  <a:pt x="9022080" y="0"/>
                </a:moveTo>
                <a:lnTo>
                  <a:pt x="0" y="0"/>
                </a:lnTo>
                <a:lnTo>
                  <a:pt x="0" y="111251"/>
                </a:lnTo>
                <a:lnTo>
                  <a:pt x="9022080" y="111251"/>
                </a:lnTo>
                <a:lnTo>
                  <a:pt x="9022080" y="0"/>
                </a:lnTo>
                <a:close/>
              </a:path>
            </a:pathLst>
          </a:custGeom>
          <a:solidFill>
            <a:srgbClr val="9184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9435" y="1517903"/>
            <a:ext cx="9025128" cy="14585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69636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69636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69636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4007" y="70103"/>
            <a:ext cx="9013190" cy="6693534"/>
          </a:xfrm>
          <a:custGeom>
            <a:avLst/>
            <a:gdLst/>
            <a:ahLst/>
            <a:cxnLst/>
            <a:rect l="l" t="t" r="r" b="b"/>
            <a:pathLst>
              <a:path w="9013190" h="6693534">
                <a:moveTo>
                  <a:pt x="0" y="329946"/>
                </a:moveTo>
                <a:lnTo>
                  <a:pt x="3577" y="281184"/>
                </a:lnTo>
                <a:lnTo>
                  <a:pt x="13968" y="234645"/>
                </a:lnTo>
                <a:lnTo>
                  <a:pt x="30664" y="190840"/>
                </a:lnTo>
                <a:lnTo>
                  <a:pt x="53153" y="150277"/>
                </a:lnTo>
                <a:lnTo>
                  <a:pt x="80925" y="113468"/>
                </a:lnTo>
                <a:lnTo>
                  <a:pt x="113469" y="80923"/>
                </a:lnTo>
                <a:lnTo>
                  <a:pt x="150276" y="53151"/>
                </a:lnTo>
                <a:lnTo>
                  <a:pt x="190835" y="30662"/>
                </a:lnTo>
                <a:lnTo>
                  <a:pt x="234636" y="13967"/>
                </a:lnTo>
                <a:lnTo>
                  <a:pt x="281168" y="3576"/>
                </a:lnTo>
                <a:lnTo>
                  <a:pt x="329920" y="0"/>
                </a:lnTo>
                <a:lnTo>
                  <a:pt x="8682990" y="0"/>
                </a:lnTo>
                <a:lnTo>
                  <a:pt x="8731751" y="3576"/>
                </a:lnTo>
                <a:lnTo>
                  <a:pt x="8778290" y="13967"/>
                </a:lnTo>
                <a:lnTo>
                  <a:pt x="8822095" y="30662"/>
                </a:lnTo>
                <a:lnTo>
                  <a:pt x="8862658" y="53151"/>
                </a:lnTo>
                <a:lnTo>
                  <a:pt x="8899467" y="80923"/>
                </a:lnTo>
                <a:lnTo>
                  <a:pt x="8932012" y="113468"/>
                </a:lnTo>
                <a:lnTo>
                  <a:pt x="8959784" y="150277"/>
                </a:lnTo>
                <a:lnTo>
                  <a:pt x="8982273" y="190840"/>
                </a:lnTo>
                <a:lnTo>
                  <a:pt x="8998968" y="234645"/>
                </a:lnTo>
                <a:lnTo>
                  <a:pt x="9009359" y="281184"/>
                </a:lnTo>
                <a:lnTo>
                  <a:pt x="9012936" y="329946"/>
                </a:lnTo>
                <a:lnTo>
                  <a:pt x="9012936" y="6363487"/>
                </a:lnTo>
                <a:lnTo>
                  <a:pt x="9009359" y="6412239"/>
                </a:lnTo>
                <a:lnTo>
                  <a:pt x="8998968" y="6458771"/>
                </a:lnTo>
                <a:lnTo>
                  <a:pt x="8982273" y="6502572"/>
                </a:lnTo>
                <a:lnTo>
                  <a:pt x="8959784" y="6543131"/>
                </a:lnTo>
                <a:lnTo>
                  <a:pt x="8932012" y="6579938"/>
                </a:lnTo>
                <a:lnTo>
                  <a:pt x="8899467" y="6612482"/>
                </a:lnTo>
                <a:lnTo>
                  <a:pt x="8862658" y="6640254"/>
                </a:lnTo>
                <a:lnTo>
                  <a:pt x="8822095" y="6662743"/>
                </a:lnTo>
                <a:lnTo>
                  <a:pt x="8778290" y="6679439"/>
                </a:lnTo>
                <a:lnTo>
                  <a:pt x="8731751" y="6689830"/>
                </a:lnTo>
                <a:lnTo>
                  <a:pt x="8682990" y="6693408"/>
                </a:lnTo>
                <a:lnTo>
                  <a:pt x="329920" y="6693408"/>
                </a:lnTo>
                <a:lnTo>
                  <a:pt x="281168" y="6689830"/>
                </a:lnTo>
                <a:lnTo>
                  <a:pt x="234636" y="6679439"/>
                </a:lnTo>
                <a:lnTo>
                  <a:pt x="190835" y="6662743"/>
                </a:lnTo>
                <a:lnTo>
                  <a:pt x="150276" y="6640254"/>
                </a:lnTo>
                <a:lnTo>
                  <a:pt x="113469" y="6612482"/>
                </a:lnTo>
                <a:lnTo>
                  <a:pt x="80925" y="6579938"/>
                </a:lnTo>
                <a:lnTo>
                  <a:pt x="53153" y="6543131"/>
                </a:lnTo>
                <a:lnTo>
                  <a:pt x="30664" y="6502572"/>
                </a:lnTo>
                <a:lnTo>
                  <a:pt x="13968" y="6458771"/>
                </a:lnTo>
                <a:lnTo>
                  <a:pt x="3577" y="6412239"/>
                </a:lnTo>
                <a:lnTo>
                  <a:pt x="0" y="6363487"/>
                </a:lnTo>
                <a:lnTo>
                  <a:pt x="0" y="329946"/>
                </a:lnTo>
                <a:close/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3444" y="204342"/>
            <a:ext cx="7157110" cy="1122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69636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93444" y="1471930"/>
            <a:ext cx="7451090" cy="25565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9797" y="381000"/>
            <a:ext cx="9022080" cy="1000915"/>
          </a:xfrm>
          <a:prstGeom prst="rect">
            <a:avLst/>
          </a:prstGeom>
          <a:solidFill>
            <a:srgbClr val="D24717"/>
          </a:solidFill>
        </p:spPr>
        <p:txBody>
          <a:bodyPr vert="horz" wrap="square" lIns="0" tIns="3816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005"/>
              </a:spcBef>
            </a:pPr>
            <a:r>
              <a:rPr sz="4000" spc="-5" dirty="0">
                <a:solidFill>
                  <a:srgbClr val="FFFFFF"/>
                </a:solidFill>
                <a:latin typeface="Arial"/>
                <a:cs typeface="Arial"/>
              </a:rPr>
              <a:t>Menstrual</a:t>
            </a:r>
            <a:r>
              <a:rPr sz="40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spc="-5" dirty="0" smtClean="0">
                <a:solidFill>
                  <a:srgbClr val="FFFFFF"/>
                </a:solidFill>
                <a:latin typeface="Arial"/>
                <a:cs typeface="Arial"/>
              </a:rPr>
              <a:t>Hygiene</a:t>
            </a:r>
            <a:r>
              <a:rPr lang="en-IN" sz="4000" spc="-5" dirty="0" smtClean="0">
                <a:solidFill>
                  <a:srgbClr val="FFFFFF"/>
                </a:solidFill>
                <a:latin typeface="Arial"/>
                <a:cs typeface="Arial"/>
              </a:rPr>
              <a:t> In Adolescent Girls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" y="3200400"/>
            <a:ext cx="8610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PRESENTED BY: </a:t>
            </a:r>
          </a:p>
          <a:p>
            <a:r>
              <a:rPr lang="en-IN" sz="2000" b="1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MR. NIRMAL RAJ EV</a:t>
            </a:r>
            <a:endParaRPr lang="en-IN" sz="2000" b="1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ASSOCIATE </a:t>
            </a:r>
            <a:r>
              <a:rPr lang="en-IN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PROFESSOR</a:t>
            </a:r>
          </a:p>
          <a:p>
            <a:r>
              <a:rPr lang="en-IN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DEPT OF CHILD HEALTH NURSING</a:t>
            </a:r>
          </a:p>
          <a:p>
            <a:r>
              <a:rPr lang="en-IN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SUMANDEEP NURSING COLLEGE</a:t>
            </a:r>
          </a:p>
          <a:p>
            <a:r>
              <a:rPr lang="en-IN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SUMANDEEP VIDYAPEETH DEEMED TO BE UNIVERSITY</a:t>
            </a:r>
          </a:p>
          <a:p>
            <a:r>
              <a:rPr lang="en-IN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PIPARIA, WAGHODIA, VADODARA</a:t>
            </a:r>
            <a:endParaRPr lang="en-IN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D8683B1-6406-495C-8469-BD2448BF59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565187"/>
            <a:ext cx="1298575" cy="130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22250" y="0"/>
            <a:ext cx="8547100" cy="6139180"/>
            <a:chOff x="222250" y="0"/>
            <a:chExt cx="8547100" cy="6139180"/>
          </a:xfrm>
        </p:grpSpPr>
        <p:sp>
          <p:nvSpPr>
            <p:cNvPr id="3" name="object 3"/>
            <p:cNvSpPr/>
            <p:nvPr/>
          </p:nvSpPr>
          <p:spPr>
            <a:xfrm>
              <a:off x="228600" y="0"/>
              <a:ext cx="8534400" cy="1554480"/>
            </a:xfrm>
            <a:custGeom>
              <a:avLst/>
              <a:gdLst/>
              <a:ahLst/>
              <a:cxnLst/>
              <a:rect l="l" t="t" r="r" b="b"/>
              <a:pathLst>
                <a:path w="8534400" h="1554480">
                  <a:moveTo>
                    <a:pt x="8534400" y="0"/>
                  </a:moveTo>
                  <a:lnTo>
                    <a:pt x="0" y="0"/>
                  </a:lnTo>
                  <a:lnTo>
                    <a:pt x="0" y="1554479"/>
                  </a:lnTo>
                  <a:lnTo>
                    <a:pt x="8534400" y="1554479"/>
                  </a:lnTo>
                  <a:lnTo>
                    <a:pt x="85344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22250" y="0"/>
              <a:ext cx="8547100" cy="6132830"/>
            </a:xfrm>
            <a:custGeom>
              <a:avLst/>
              <a:gdLst/>
              <a:ahLst/>
              <a:cxnLst/>
              <a:rect l="l" t="t" r="r" b="b"/>
              <a:pathLst>
                <a:path w="8547100" h="6132830">
                  <a:moveTo>
                    <a:pt x="8547100" y="0"/>
                  </a:moveTo>
                  <a:lnTo>
                    <a:pt x="8534400" y="0"/>
                  </a:lnTo>
                  <a:lnTo>
                    <a:pt x="8534400" y="1535430"/>
                  </a:lnTo>
                  <a:lnTo>
                    <a:pt x="12700" y="1535430"/>
                  </a:lnTo>
                  <a:lnTo>
                    <a:pt x="12700" y="0"/>
                  </a:lnTo>
                  <a:lnTo>
                    <a:pt x="0" y="0"/>
                  </a:lnTo>
                  <a:lnTo>
                    <a:pt x="0" y="1535430"/>
                  </a:lnTo>
                  <a:lnTo>
                    <a:pt x="0" y="1573530"/>
                  </a:lnTo>
                  <a:lnTo>
                    <a:pt x="0" y="6132830"/>
                  </a:lnTo>
                  <a:lnTo>
                    <a:pt x="12700" y="6132830"/>
                  </a:lnTo>
                  <a:lnTo>
                    <a:pt x="12700" y="1573530"/>
                  </a:lnTo>
                  <a:lnTo>
                    <a:pt x="8534400" y="1573530"/>
                  </a:lnTo>
                  <a:lnTo>
                    <a:pt x="8534400" y="6132830"/>
                  </a:lnTo>
                  <a:lnTo>
                    <a:pt x="8547100" y="6132830"/>
                  </a:lnTo>
                  <a:lnTo>
                    <a:pt x="8547100" y="1573530"/>
                  </a:lnTo>
                  <a:lnTo>
                    <a:pt x="8547100" y="1535430"/>
                  </a:lnTo>
                  <a:lnTo>
                    <a:pt x="85471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22250" y="0"/>
              <a:ext cx="8547100" cy="0"/>
            </a:xfrm>
            <a:custGeom>
              <a:avLst/>
              <a:gdLst/>
              <a:ahLst/>
              <a:cxnLst/>
              <a:rect l="l" t="t" r="r" b="b"/>
              <a:pathLst>
                <a:path w="8547100">
                  <a:moveTo>
                    <a:pt x="0" y="0"/>
                  </a:moveTo>
                  <a:lnTo>
                    <a:pt x="854710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22250" y="6126479"/>
              <a:ext cx="8547100" cy="0"/>
            </a:xfrm>
            <a:custGeom>
              <a:avLst/>
              <a:gdLst/>
              <a:ahLst/>
              <a:cxnLst/>
              <a:rect l="l" t="t" r="r" b="b"/>
              <a:pathLst>
                <a:path w="8547100">
                  <a:moveTo>
                    <a:pt x="0" y="0"/>
                  </a:moveTo>
                  <a:lnTo>
                    <a:pt x="854710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812698" y="757173"/>
            <a:ext cx="73660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Arial"/>
                <a:cs typeface="Arial"/>
              </a:rPr>
              <a:t>Potential risks </a:t>
            </a:r>
            <a:r>
              <a:rPr sz="2400" b="1" dirty="0">
                <a:latin typeface="Arial"/>
                <a:cs typeface="Arial"/>
              </a:rPr>
              <a:t>to </a:t>
            </a:r>
            <a:r>
              <a:rPr sz="2400" b="1" spc="-5" dirty="0">
                <a:latin typeface="Arial"/>
                <a:cs typeface="Arial"/>
              </a:rPr>
              <a:t>health </a:t>
            </a:r>
            <a:r>
              <a:rPr sz="2400" b="1" dirty="0">
                <a:latin typeface="Arial"/>
                <a:cs typeface="Arial"/>
              </a:rPr>
              <a:t>of </a:t>
            </a:r>
            <a:r>
              <a:rPr sz="2400" b="1" spc="-5" dirty="0">
                <a:latin typeface="Arial"/>
                <a:cs typeface="Arial"/>
              </a:rPr>
              <a:t>poor </a:t>
            </a:r>
            <a:r>
              <a:rPr sz="2400" b="1" dirty="0">
                <a:latin typeface="Arial"/>
                <a:cs typeface="Arial"/>
              </a:rPr>
              <a:t>menstrual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hygiene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7340" y="1580134"/>
            <a:ext cx="28733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69265" algn="l"/>
                <a:tab pos="1791335" algn="l"/>
              </a:tabLst>
            </a:pPr>
            <a:r>
              <a:rPr sz="2400" spc="-5" dirty="0">
                <a:latin typeface="Arial"/>
                <a:cs typeface="Arial"/>
              </a:rPr>
              <a:t>1</a:t>
            </a:r>
            <a:r>
              <a:rPr sz="2400" dirty="0">
                <a:latin typeface="Arial"/>
                <a:cs typeface="Arial"/>
              </a:rPr>
              <a:t>.	</a:t>
            </a:r>
            <a:r>
              <a:rPr sz="2400" spc="-5" dirty="0">
                <a:latin typeface="Arial"/>
                <a:cs typeface="Arial"/>
              </a:rPr>
              <a:t>U</a:t>
            </a:r>
            <a:r>
              <a:rPr sz="2400" spc="-15" dirty="0">
                <a:latin typeface="Arial"/>
                <a:cs typeface="Arial"/>
              </a:rPr>
              <a:t>n</a:t>
            </a:r>
            <a:r>
              <a:rPr sz="2400" spc="5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lean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5" dirty="0">
                <a:latin typeface="Arial"/>
                <a:cs typeface="Arial"/>
              </a:rPr>
              <a:t>s</a:t>
            </a:r>
            <a:r>
              <a:rPr sz="2400" spc="-5" dirty="0">
                <a:latin typeface="Arial"/>
                <a:cs typeface="Arial"/>
              </a:rPr>
              <a:t>anitary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59022" y="1580134"/>
            <a:ext cx="43084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00935" algn="l"/>
                <a:tab pos="3719195" algn="l"/>
              </a:tabLst>
            </a:pPr>
            <a:r>
              <a:rPr sz="2400" spc="-5" dirty="0">
                <a:latin typeface="Arial"/>
                <a:cs typeface="Arial"/>
              </a:rPr>
              <a:t>pa</a:t>
            </a:r>
            <a:r>
              <a:rPr sz="2400" spc="-15" dirty="0">
                <a:latin typeface="Arial"/>
                <a:cs typeface="Arial"/>
              </a:rPr>
              <a:t>d</a:t>
            </a:r>
            <a:r>
              <a:rPr sz="2400" dirty="0">
                <a:latin typeface="Arial"/>
                <a:cs typeface="Arial"/>
              </a:rPr>
              <a:t>s/</a:t>
            </a:r>
            <a:r>
              <a:rPr sz="2400" spc="5" dirty="0">
                <a:latin typeface="Arial"/>
                <a:cs typeface="Arial"/>
              </a:rPr>
              <a:t>m</a:t>
            </a:r>
            <a:r>
              <a:rPr sz="2400" spc="-5" dirty="0">
                <a:latin typeface="Arial"/>
                <a:cs typeface="Arial"/>
              </a:rPr>
              <a:t>aterials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B</a:t>
            </a:r>
            <a:r>
              <a:rPr sz="2400" spc="-1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cter</a:t>
            </a:r>
            <a:r>
              <a:rPr sz="2400" spc="-25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	m</a:t>
            </a:r>
            <a:r>
              <a:rPr sz="2400" spc="-5" dirty="0">
                <a:latin typeface="Arial"/>
                <a:cs typeface="Arial"/>
              </a:rPr>
              <a:t>ay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844790" y="1580134"/>
            <a:ext cx="84010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715" algn="r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cause</a:t>
            </a:r>
            <a:endParaRPr sz="24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the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64540" y="1945589"/>
            <a:ext cx="6940550" cy="758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79145" algn="l"/>
                <a:tab pos="2208530" algn="l"/>
                <a:tab pos="2618740" algn="l"/>
                <a:tab pos="3502660" algn="l"/>
                <a:tab pos="3981450" algn="l"/>
                <a:tab pos="4545330" algn="l"/>
                <a:tab pos="5583555" algn="l"/>
                <a:tab pos="6232525" algn="l"/>
              </a:tabLst>
            </a:pPr>
            <a:r>
              <a:rPr sz="2400" dirty="0">
                <a:latin typeface="Arial"/>
                <a:cs typeface="Arial"/>
              </a:rPr>
              <a:t>l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spc="5" dirty="0">
                <a:latin typeface="Arial"/>
                <a:cs typeface="Arial"/>
              </a:rPr>
              <a:t>c</a:t>
            </a:r>
            <a:r>
              <a:rPr sz="2400" dirty="0">
                <a:latin typeface="Arial"/>
                <a:cs typeface="Arial"/>
              </a:rPr>
              <a:t>al	infecti</a:t>
            </a:r>
            <a:r>
              <a:rPr sz="2400" spc="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ns	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r	tr</a:t>
            </a:r>
            <a:r>
              <a:rPr sz="2400" spc="-2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vel	</a:t>
            </a:r>
            <a:r>
              <a:rPr sz="2400" spc="-5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p	the	va</a:t>
            </a:r>
            <a:r>
              <a:rPr sz="2400" spc="-10" dirty="0">
                <a:latin typeface="Arial"/>
                <a:cs typeface="Arial"/>
              </a:rPr>
              <a:t>g</a:t>
            </a:r>
            <a:r>
              <a:rPr sz="2400" dirty="0">
                <a:latin typeface="Arial"/>
                <a:cs typeface="Arial"/>
              </a:rPr>
              <a:t>ina	and	e</a:t>
            </a:r>
            <a:r>
              <a:rPr sz="2400" spc="-10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ter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latin typeface="Arial"/>
                <a:cs typeface="Arial"/>
              </a:rPr>
              <a:t>uterine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cavity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7340" y="3134995"/>
            <a:ext cx="837819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5080" indent="-457200" algn="just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1. </a:t>
            </a:r>
            <a:r>
              <a:rPr sz="2400" dirty="0">
                <a:latin typeface="Arial"/>
                <a:cs typeface="Arial"/>
              </a:rPr>
              <a:t>Changing </a:t>
            </a:r>
            <a:r>
              <a:rPr sz="2400" spc="-5" dirty="0">
                <a:latin typeface="Arial"/>
                <a:cs typeface="Arial"/>
              </a:rPr>
              <a:t>pads infrequently </a:t>
            </a:r>
            <a:r>
              <a:rPr sz="2400" spc="-15" dirty="0">
                <a:latin typeface="Arial"/>
                <a:cs typeface="Arial"/>
              </a:rPr>
              <a:t>Wet </a:t>
            </a:r>
            <a:r>
              <a:rPr sz="2400" spc="-5" dirty="0">
                <a:latin typeface="Arial"/>
                <a:cs typeface="Arial"/>
              </a:rPr>
              <a:t>pads can cause skin  </a:t>
            </a:r>
            <a:r>
              <a:rPr sz="2400" dirty="0">
                <a:latin typeface="Arial"/>
                <a:cs typeface="Arial"/>
              </a:rPr>
              <a:t>irritation which can then become </a:t>
            </a:r>
            <a:r>
              <a:rPr sz="2400" spc="-5" dirty="0">
                <a:latin typeface="Arial"/>
                <a:cs typeface="Arial"/>
              </a:rPr>
              <a:t>infected if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skin  becomes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broken.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07340" y="4598289"/>
            <a:ext cx="2794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2.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032630" y="4598289"/>
            <a:ext cx="11099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material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64540" y="4598289"/>
            <a:ext cx="303403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440815" algn="l"/>
                <a:tab pos="1597660" algn="l"/>
                <a:tab pos="1953895" algn="l"/>
              </a:tabLst>
            </a:pPr>
            <a:r>
              <a:rPr sz="2400" dirty="0">
                <a:latin typeface="Arial"/>
                <a:cs typeface="Arial"/>
              </a:rPr>
              <a:t>Inser</a:t>
            </a:r>
            <a:r>
              <a:rPr sz="2400" spc="5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5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f	</a:t>
            </a:r>
            <a:r>
              <a:rPr sz="2400" spc="-5" dirty="0">
                <a:latin typeface="Arial"/>
                <a:cs typeface="Arial"/>
              </a:rPr>
              <a:t>unc</a:t>
            </a:r>
            <a:r>
              <a:rPr sz="2400" spc="-15" dirty="0">
                <a:latin typeface="Arial"/>
                <a:cs typeface="Arial"/>
              </a:rPr>
              <a:t>l</a:t>
            </a:r>
            <a:r>
              <a:rPr sz="2400" spc="-5" dirty="0">
                <a:latin typeface="Arial"/>
                <a:cs typeface="Arial"/>
              </a:rPr>
              <a:t>ean  </a:t>
            </a:r>
            <a:r>
              <a:rPr sz="2400" dirty="0">
                <a:latin typeface="Arial"/>
                <a:cs typeface="Arial"/>
              </a:rPr>
              <a:t>potentially		</a:t>
            </a:r>
            <a:r>
              <a:rPr sz="2400" spc="-5" dirty="0">
                <a:latin typeface="Arial"/>
                <a:cs typeface="Arial"/>
              </a:rPr>
              <a:t>have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220339" y="4963744"/>
            <a:ext cx="85407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e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si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258183" y="4963744"/>
            <a:ext cx="97663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acce</a:t>
            </a:r>
            <a:r>
              <a:rPr sz="2400" spc="5" dirty="0"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77053" y="4598289"/>
            <a:ext cx="330644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3340" marR="5080" indent="-41275">
              <a:lnSpc>
                <a:spcPct val="100000"/>
              </a:lnSpc>
              <a:spcBef>
                <a:spcPts val="100"/>
              </a:spcBef>
              <a:tabLst>
                <a:tab pos="762000" algn="l"/>
                <a:tab pos="2176780" algn="l"/>
              </a:tabLst>
            </a:pP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to	</a:t>
            </a:r>
            <a:r>
              <a:rPr sz="2400" spc="-5" dirty="0">
                <a:latin typeface="Arial"/>
                <a:cs typeface="Arial"/>
              </a:rPr>
              <a:t>vag</a:t>
            </a:r>
            <a:r>
              <a:rPr sz="2400" spc="-1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n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B</a:t>
            </a:r>
            <a:r>
              <a:rPr sz="2400" spc="-1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1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eria  </a:t>
            </a:r>
            <a:r>
              <a:rPr sz="2400" dirty="0">
                <a:latin typeface="Arial"/>
                <a:cs typeface="Arial"/>
              </a:rPr>
              <a:t>to</a:t>
            </a:r>
            <a:endParaRPr sz="2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879972" y="4963744"/>
            <a:ext cx="280606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44525" algn="l"/>
                <a:tab pos="1649730" algn="l"/>
                <a:tab pos="2368550" algn="l"/>
              </a:tabLst>
            </a:pPr>
            <a:r>
              <a:rPr sz="2400" dirty="0">
                <a:latin typeface="Arial"/>
                <a:cs typeface="Arial"/>
              </a:rPr>
              <a:t>the	cervix	and	the</a:t>
            </a:r>
            <a:endParaRPr sz="2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64540" y="5330138"/>
            <a:ext cx="21361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82065" algn="l"/>
              </a:tabLst>
            </a:pPr>
            <a:r>
              <a:rPr sz="2400" spc="-5" dirty="0">
                <a:latin typeface="Arial"/>
                <a:cs typeface="Arial"/>
              </a:rPr>
              <a:t>uterine	cavit</a:t>
            </a:r>
            <a:r>
              <a:rPr sz="2400" spc="-185" dirty="0">
                <a:latin typeface="Arial"/>
                <a:cs typeface="Arial"/>
              </a:rPr>
              <a:t>y</a:t>
            </a:r>
            <a:r>
              <a:rPr sz="2400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8340" y="699261"/>
            <a:ext cx="7920990" cy="23134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950" dirty="0">
              <a:latin typeface="Carlito"/>
              <a:cs typeface="Carlito"/>
            </a:endParaRPr>
          </a:p>
          <a:p>
            <a:pPr marL="12700" marR="5080" algn="just">
              <a:lnSpc>
                <a:spcPct val="100000"/>
              </a:lnSpc>
              <a:buSzPct val="95833"/>
              <a:buFont typeface="Arial"/>
              <a:buChar char="•"/>
              <a:tabLst>
                <a:tab pos="120650" algn="l"/>
              </a:tabLst>
            </a:pPr>
            <a:r>
              <a:rPr sz="2400" spc="-10" dirty="0">
                <a:latin typeface="Carlito"/>
                <a:cs typeface="Carlito"/>
              </a:rPr>
              <a:t>Unsafe </a:t>
            </a:r>
            <a:r>
              <a:rPr sz="2400" dirty="0">
                <a:latin typeface="Carlito"/>
                <a:cs typeface="Carlito"/>
              </a:rPr>
              <a:t>disposal of used </a:t>
            </a:r>
            <a:r>
              <a:rPr sz="2400" spc="-5" dirty="0">
                <a:latin typeface="Carlito"/>
                <a:cs typeface="Carlito"/>
              </a:rPr>
              <a:t>sanitary </a:t>
            </a:r>
            <a:r>
              <a:rPr sz="2400" spc="-10" dirty="0">
                <a:latin typeface="Carlito"/>
                <a:cs typeface="Carlito"/>
              </a:rPr>
              <a:t>materials </a:t>
            </a:r>
            <a:r>
              <a:rPr sz="2400" dirty="0">
                <a:latin typeface="Carlito"/>
                <a:cs typeface="Carlito"/>
              </a:rPr>
              <a:t>Risk of </a:t>
            </a:r>
            <a:r>
              <a:rPr sz="2400" spc="-10" dirty="0">
                <a:latin typeface="Carlito"/>
                <a:cs typeface="Carlito"/>
              </a:rPr>
              <a:t>infecting  </a:t>
            </a:r>
            <a:r>
              <a:rPr sz="2400" spc="-5" dirty="0">
                <a:latin typeface="Carlito"/>
                <a:cs typeface="Carlito"/>
              </a:rPr>
              <a:t>others, especially with Hepatitis </a:t>
            </a:r>
            <a:r>
              <a:rPr sz="2400" dirty="0">
                <a:latin typeface="Carlito"/>
                <a:cs typeface="Carlito"/>
              </a:rPr>
              <a:t>B </a:t>
            </a:r>
            <a:r>
              <a:rPr sz="2400" spc="-5" dirty="0">
                <a:latin typeface="Carlito"/>
                <a:cs typeface="Carlito"/>
              </a:rPr>
              <a:t>(HIV </a:t>
            </a:r>
            <a:r>
              <a:rPr sz="2400" dirty="0">
                <a:latin typeface="Carlito"/>
                <a:cs typeface="Carlito"/>
              </a:rPr>
              <a:t>and other or </a:t>
            </a:r>
            <a:r>
              <a:rPr sz="2400" spc="-5" dirty="0">
                <a:latin typeface="Carlito"/>
                <a:cs typeface="Carlito"/>
              </a:rPr>
              <a:t>blood  Hepatitis </a:t>
            </a:r>
            <a:r>
              <a:rPr sz="2400" dirty="0">
                <a:latin typeface="Carlito"/>
                <a:cs typeface="Carlito"/>
              </a:rPr>
              <a:t>viruses </a:t>
            </a:r>
            <a:r>
              <a:rPr sz="2400" spc="-5" dirty="0">
                <a:latin typeface="Carlito"/>
                <a:cs typeface="Carlito"/>
              </a:rPr>
              <a:t>do </a:t>
            </a:r>
            <a:r>
              <a:rPr sz="2400" dirty="0">
                <a:latin typeface="Carlito"/>
                <a:cs typeface="Carlito"/>
              </a:rPr>
              <a:t>not </a:t>
            </a:r>
            <a:r>
              <a:rPr sz="2400" spc="-5" dirty="0">
                <a:latin typeface="Carlito"/>
                <a:cs typeface="Carlito"/>
              </a:rPr>
              <a:t>survive </a:t>
            </a:r>
            <a:r>
              <a:rPr sz="2400" spc="-15" dirty="0">
                <a:latin typeface="Carlito"/>
                <a:cs typeface="Carlito"/>
              </a:rPr>
              <a:t>for </a:t>
            </a:r>
            <a:r>
              <a:rPr sz="2400" dirty="0">
                <a:latin typeface="Carlito"/>
                <a:cs typeface="Carlito"/>
              </a:rPr>
              <a:t>long </a:t>
            </a:r>
            <a:r>
              <a:rPr sz="2400" spc="-5" dirty="0">
                <a:latin typeface="Carlito"/>
                <a:cs typeface="Carlito"/>
              </a:rPr>
              <a:t>outside the </a:t>
            </a:r>
            <a:r>
              <a:rPr sz="2400" dirty="0">
                <a:latin typeface="Carlito"/>
                <a:cs typeface="Carlito"/>
              </a:rPr>
              <a:t>body and  pose a </a:t>
            </a:r>
            <a:r>
              <a:rPr sz="2400" spc="-5" dirty="0">
                <a:latin typeface="Carlito"/>
                <a:cs typeface="Carlito"/>
              </a:rPr>
              <a:t>minimal risk </a:t>
            </a:r>
            <a:r>
              <a:rPr sz="2400" spc="-25" dirty="0">
                <a:latin typeface="Carlito"/>
                <a:cs typeface="Carlito"/>
              </a:rPr>
              <a:t>except </a:t>
            </a:r>
            <a:r>
              <a:rPr sz="2400" spc="-10" dirty="0">
                <a:latin typeface="Carlito"/>
                <a:cs typeface="Carlito"/>
              </a:rPr>
              <a:t>where </a:t>
            </a:r>
            <a:r>
              <a:rPr sz="2400" spc="-5" dirty="0">
                <a:latin typeface="Carlito"/>
                <a:cs typeface="Carlito"/>
              </a:rPr>
              <a:t>there is </a:t>
            </a:r>
            <a:r>
              <a:rPr sz="2400" spc="-10" dirty="0">
                <a:latin typeface="Carlito"/>
                <a:cs typeface="Carlito"/>
              </a:rPr>
              <a:t>direct contact </a:t>
            </a:r>
            <a:r>
              <a:rPr sz="2400" spc="-5" dirty="0">
                <a:latin typeface="Carlito"/>
                <a:cs typeface="Carlito"/>
              </a:rPr>
              <a:t>with  blood </a:t>
            </a:r>
            <a:r>
              <a:rPr sz="2400" spc="-10" dirty="0">
                <a:latin typeface="Carlito"/>
                <a:cs typeface="Carlito"/>
              </a:rPr>
              <a:t>just</a:t>
            </a:r>
            <a:r>
              <a:rPr sz="2400" spc="-1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leaving</a:t>
            </a:r>
            <a:endParaRPr sz="24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How </a:t>
            </a:r>
            <a:r>
              <a:rPr dirty="0"/>
              <a:t>to dispose of the cloth,</a:t>
            </a:r>
            <a:r>
              <a:rPr spc="-105" dirty="0"/>
              <a:t> </a:t>
            </a:r>
            <a:r>
              <a:rPr spc="-5" dirty="0"/>
              <a:t>pad,  cotton or</a:t>
            </a:r>
            <a:r>
              <a:rPr dirty="0"/>
              <a:t> </a:t>
            </a:r>
            <a:r>
              <a:rPr spc="-5" dirty="0"/>
              <a:t>tissue?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444" y="1471930"/>
            <a:ext cx="7599045" cy="41421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5080" indent="-274320" algn="just">
              <a:lnSpc>
                <a:spcPct val="100000"/>
              </a:lnSpc>
              <a:spcBef>
                <a:spcPts val="105"/>
              </a:spcBef>
              <a:buChar char="•"/>
              <a:tabLst>
                <a:tab pos="312420" algn="l"/>
              </a:tabLst>
            </a:pPr>
            <a:r>
              <a:rPr sz="2600" dirty="0">
                <a:latin typeface="Arial"/>
                <a:cs typeface="Arial"/>
              </a:rPr>
              <a:t>If you </a:t>
            </a:r>
            <a:r>
              <a:rPr sz="2600" spc="-5" dirty="0">
                <a:latin typeface="Arial"/>
                <a:cs typeface="Arial"/>
              </a:rPr>
              <a:t>are </a:t>
            </a:r>
            <a:r>
              <a:rPr sz="2600" dirty="0">
                <a:latin typeface="Arial"/>
                <a:cs typeface="Arial"/>
              </a:rPr>
              <a:t>re-using a cloth, put </a:t>
            </a:r>
            <a:r>
              <a:rPr sz="2600" spc="-10" dirty="0">
                <a:latin typeface="Arial"/>
                <a:cs typeface="Arial"/>
              </a:rPr>
              <a:t>it </a:t>
            </a:r>
            <a:r>
              <a:rPr sz="2600" dirty="0">
                <a:latin typeface="Arial"/>
                <a:cs typeface="Arial"/>
              </a:rPr>
              <a:t>into a plastic bag  until you can wash it with hot water and soap and  then dry it in the sunshine or iron</a:t>
            </a:r>
            <a:r>
              <a:rPr sz="2600" spc="-4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it.</a:t>
            </a:r>
            <a:endParaRPr sz="2600">
              <a:latin typeface="Arial"/>
              <a:cs typeface="Arial"/>
            </a:endParaRPr>
          </a:p>
          <a:p>
            <a:pPr marL="286385" marR="98425" lvl="1" indent="-90170">
              <a:lnSpc>
                <a:spcPct val="100000"/>
              </a:lnSpc>
              <a:spcBef>
                <a:spcPts val="600"/>
              </a:spcBef>
              <a:buChar char="•"/>
              <a:tabLst>
                <a:tab pos="496570" algn="l"/>
                <a:tab pos="497205" algn="l"/>
                <a:tab pos="5027930" algn="l"/>
              </a:tabLst>
            </a:pPr>
            <a:r>
              <a:rPr sz="2600" dirty="0">
                <a:latin typeface="Arial"/>
                <a:cs typeface="Arial"/>
              </a:rPr>
              <a:t>If you </a:t>
            </a:r>
            <a:r>
              <a:rPr sz="2600" spc="-5" dirty="0">
                <a:latin typeface="Arial"/>
                <a:cs typeface="Arial"/>
              </a:rPr>
              <a:t>are using </a:t>
            </a:r>
            <a:r>
              <a:rPr sz="2600" dirty="0">
                <a:latin typeface="Arial"/>
                <a:cs typeface="Arial"/>
              </a:rPr>
              <a:t>a pad, tissue </a:t>
            </a:r>
            <a:r>
              <a:rPr sz="2600" spc="-5" dirty="0">
                <a:latin typeface="Arial"/>
                <a:cs typeface="Arial"/>
              </a:rPr>
              <a:t>or </a:t>
            </a:r>
            <a:r>
              <a:rPr sz="2600" dirty="0">
                <a:latin typeface="Arial"/>
                <a:cs typeface="Arial"/>
              </a:rPr>
              <a:t>cotton, or </a:t>
            </a:r>
            <a:r>
              <a:rPr sz="2600" spc="-5" dirty="0">
                <a:latin typeface="Arial"/>
                <a:cs typeface="Arial"/>
              </a:rPr>
              <a:t>want  </a:t>
            </a:r>
            <a:r>
              <a:rPr sz="2600" dirty="0">
                <a:latin typeface="Arial"/>
                <a:cs typeface="Arial"/>
              </a:rPr>
              <a:t>to dispose of your cloth,</a:t>
            </a:r>
            <a:r>
              <a:rPr sz="2600" spc="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wrap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it	in paper to</a:t>
            </a:r>
            <a:r>
              <a:rPr sz="2600" spc="-7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make  a clean package and put it in the bin so it can be  burned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spc="-25" dirty="0">
                <a:latin typeface="Arial"/>
                <a:cs typeface="Arial"/>
              </a:rPr>
              <a:t>later.</a:t>
            </a:r>
            <a:endParaRPr sz="2600">
              <a:latin typeface="Arial"/>
              <a:cs typeface="Arial"/>
            </a:endParaRPr>
          </a:p>
          <a:p>
            <a:pPr marL="286385" marR="254635" lvl="1" indent="-90170">
              <a:lnSpc>
                <a:spcPct val="100000"/>
              </a:lnSpc>
              <a:spcBef>
                <a:spcPts val="600"/>
              </a:spcBef>
              <a:buChar char="•"/>
              <a:tabLst>
                <a:tab pos="496570" algn="l"/>
                <a:tab pos="497205" algn="l"/>
                <a:tab pos="4827905" algn="l"/>
              </a:tabLst>
            </a:pPr>
            <a:r>
              <a:rPr sz="2600" dirty="0">
                <a:latin typeface="Arial"/>
                <a:cs typeface="Arial"/>
              </a:rPr>
              <a:t>If there </a:t>
            </a:r>
            <a:r>
              <a:rPr sz="2600" spc="-5" dirty="0">
                <a:latin typeface="Arial"/>
                <a:cs typeface="Arial"/>
              </a:rPr>
              <a:t>is no other option, drop it </a:t>
            </a:r>
            <a:r>
              <a:rPr sz="2600" dirty="0">
                <a:latin typeface="Arial"/>
                <a:cs typeface="Arial"/>
              </a:rPr>
              <a:t>straight </a:t>
            </a:r>
            <a:r>
              <a:rPr sz="2600" spc="-5" dirty="0">
                <a:latin typeface="Arial"/>
                <a:cs typeface="Arial"/>
              </a:rPr>
              <a:t>in the  </a:t>
            </a:r>
            <a:r>
              <a:rPr sz="2600" dirty="0">
                <a:latin typeface="Arial"/>
                <a:cs typeface="Arial"/>
              </a:rPr>
              <a:t>latrine pit as long as it is</a:t>
            </a:r>
            <a:r>
              <a:rPr sz="2600" spc="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not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	water seal pour  flush pan as this could easily become</a:t>
            </a:r>
            <a:r>
              <a:rPr sz="2600" spc="-4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blocked.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5800" y="914400"/>
            <a:ext cx="5163312" cy="27344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19800" y="3505200"/>
            <a:ext cx="2001011" cy="228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33600" y="3429000"/>
            <a:ext cx="2819400" cy="3048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b="1" spc="-5" dirty="0"/>
              <a:t>How </a:t>
            </a:r>
            <a:r>
              <a:rPr b="1" dirty="0"/>
              <a:t>to </a:t>
            </a:r>
            <a:r>
              <a:rPr b="1" spc="-5" dirty="0"/>
              <a:t>keep </a:t>
            </a:r>
            <a:r>
              <a:rPr b="1" dirty="0"/>
              <a:t>yourself </a:t>
            </a:r>
            <a:r>
              <a:rPr b="1" spc="-5" dirty="0"/>
              <a:t>clean</a:t>
            </a:r>
            <a:r>
              <a:rPr b="1" spc="-95" dirty="0"/>
              <a:t> </a:t>
            </a:r>
            <a:r>
              <a:rPr b="1" dirty="0"/>
              <a:t>during  </a:t>
            </a:r>
            <a:r>
              <a:rPr b="1" spc="-5" dirty="0"/>
              <a:t>your </a:t>
            </a:r>
            <a:r>
              <a:rPr b="1" dirty="0"/>
              <a:t>period?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993444" y="1471930"/>
            <a:ext cx="7693356" cy="2556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186055" indent="-274320" algn="just">
              <a:lnSpc>
                <a:spcPct val="100000"/>
              </a:lnSpc>
              <a:spcBef>
                <a:spcPts val="105"/>
              </a:spcBef>
              <a:buChar char="•"/>
              <a:tabLst>
                <a:tab pos="312420" algn="l"/>
              </a:tabLst>
            </a:pPr>
            <a:r>
              <a:rPr b="0" dirty="0"/>
              <a:t>Every day (morning and evening if</a:t>
            </a:r>
            <a:r>
              <a:rPr b="0" spc="-110" dirty="0"/>
              <a:t> </a:t>
            </a:r>
            <a:r>
              <a:rPr b="0" dirty="0"/>
              <a:t>possible)  </a:t>
            </a:r>
            <a:r>
              <a:rPr b="0" spc="5" dirty="0"/>
              <a:t>wash </a:t>
            </a:r>
            <a:r>
              <a:rPr b="0" spc="-5" dirty="0"/>
              <a:t>your </a:t>
            </a:r>
            <a:r>
              <a:rPr b="0" dirty="0"/>
              <a:t>genitals with </a:t>
            </a:r>
            <a:r>
              <a:rPr b="0" spc="5" dirty="0"/>
              <a:t>soap </a:t>
            </a:r>
            <a:r>
              <a:rPr b="0" dirty="0"/>
              <a:t>and</a:t>
            </a:r>
            <a:r>
              <a:rPr b="0" spc="-105" dirty="0"/>
              <a:t> </a:t>
            </a:r>
            <a:r>
              <a:rPr b="0" spc="-20" dirty="0"/>
              <a:t>water.</a:t>
            </a:r>
          </a:p>
          <a:p>
            <a:pPr marL="286385" marR="1327150" lvl="1" indent="-90170" algn="just">
              <a:lnSpc>
                <a:spcPct val="100000"/>
              </a:lnSpc>
              <a:spcBef>
                <a:spcPts val="600"/>
              </a:spcBef>
              <a:buChar char="•"/>
              <a:tabLst>
                <a:tab pos="497205" algn="l"/>
              </a:tabLst>
            </a:pPr>
            <a:r>
              <a:rPr sz="2600" dirty="0">
                <a:latin typeface="Arial"/>
                <a:cs typeface="Arial"/>
              </a:rPr>
              <a:t>Keep unused </a:t>
            </a:r>
            <a:r>
              <a:rPr sz="2600" spc="-5" dirty="0">
                <a:latin typeface="Arial"/>
                <a:cs typeface="Arial"/>
              </a:rPr>
              <a:t>cloths </a:t>
            </a:r>
            <a:r>
              <a:rPr sz="2600" dirty="0">
                <a:latin typeface="Arial"/>
                <a:cs typeface="Arial"/>
              </a:rPr>
              <a:t>and pads</a:t>
            </a:r>
            <a:r>
              <a:rPr sz="2600" spc="-10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clean  </a:t>
            </a:r>
            <a:r>
              <a:rPr sz="2600" dirty="0">
                <a:latin typeface="Arial"/>
                <a:cs typeface="Arial"/>
              </a:rPr>
              <a:t>(wrapped in tissue or plastic bag) for  further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use.</a:t>
            </a:r>
          </a:p>
          <a:p>
            <a:pPr marL="496570" lvl="1" indent="-300355" algn="just">
              <a:lnSpc>
                <a:spcPct val="100000"/>
              </a:lnSpc>
              <a:spcBef>
                <a:spcPts val="605"/>
              </a:spcBef>
              <a:buChar char="•"/>
              <a:tabLst>
                <a:tab pos="497205" algn="l"/>
              </a:tabLst>
            </a:pPr>
            <a:r>
              <a:rPr sz="2600" dirty="0">
                <a:latin typeface="Arial"/>
                <a:cs typeface="Arial"/>
              </a:rPr>
              <a:t>Pat the </a:t>
            </a:r>
            <a:r>
              <a:rPr sz="2600" spc="-5" dirty="0">
                <a:latin typeface="Arial"/>
                <a:cs typeface="Arial"/>
              </a:rPr>
              <a:t>area </a:t>
            </a:r>
            <a:r>
              <a:rPr sz="2600" dirty="0">
                <a:latin typeface="Arial"/>
                <a:cs typeface="Arial"/>
              </a:rPr>
              <a:t>dry </a:t>
            </a:r>
            <a:r>
              <a:rPr sz="2600" spc="5" dirty="0">
                <a:latin typeface="Arial"/>
                <a:cs typeface="Arial"/>
              </a:rPr>
              <a:t>with </a:t>
            </a:r>
            <a:r>
              <a:rPr sz="2600" dirty="0">
                <a:latin typeface="Arial"/>
                <a:cs typeface="Arial"/>
              </a:rPr>
              <a:t>a </a:t>
            </a:r>
            <a:r>
              <a:rPr sz="2600" spc="-5" dirty="0">
                <a:latin typeface="Arial"/>
                <a:cs typeface="Arial"/>
              </a:rPr>
              <a:t>cloth, </a:t>
            </a:r>
            <a:r>
              <a:rPr sz="2600" dirty="0">
                <a:latin typeface="Arial"/>
                <a:cs typeface="Arial"/>
              </a:rPr>
              <a:t>and put a</a:t>
            </a:r>
            <a:r>
              <a:rPr sz="2600" spc="-9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fresh</a:t>
            </a:r>
            <a:endParaRPr sz="26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87056" y="4002404"/>
            <a:ext cx="780415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lo</a:t>
            </a:r>
            <a:r>
              <a:rPr sz="2600" spc="5" dirty="0">
                <a:latin typeface="Arial"/>
                <a:cs typeface="Arial"/>
              </a:rPr>
              <a:t>c</a:t>
            </a:r>
            <a:r>
              <a:rPr sz="2600" dirty="0">
                <a:latin typeface="Arial"/>
                <a:cs typeface="Arial"/>
              </a:rPr>
              <a:t>al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77848" y="4002404"/>
            <a:ext cx="6209208" cy="2084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2235" marR="260350" algn="just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cloth (such as a langa, sari or other  cloth), pad, cotton or tissue on</a:t>
            </a:r>
            <a:r>
              <a:rPr sz="2600" spc="-9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your  </a:t>
            </a:r>
            <a:r>
              <a:rPr sz="2600" spc="-15" dirty="0">
                <a:latin typeface="Arial"/>
                <a:cs typeface="Arial"/>
              </a:rPr>
              <a:t>underwear.</a:t>
            </a:r>
            <a:endParaRPr sz="2600" dirty="0">
              <a:latin typeface="Arial"/>
              <a:cs typeface="Arial"/>
            </a:endParaRPr>
          </a:p>
          <a:p>
            <a:pPr marL="102235" marR="5080" indent="-90170" algn="just">
              <a:lnSpc>
                <a:spcPct val="100000"/>
              </a:lnSpc>
              <a:spcBef>
                <a:spcPts val="605"/>
              </a:spcBef>
              <a:buChar char="•"/>
              <a:tabLst>
                <a:tab pos="300990" algn="l"/>
              </a:tabLst>
            </a:pPr>
            <a:r>
              <a:rPr sz="2600" spc="-5" dirty="0">
                <a:latin typeface="Arial"/>
                <a:cs typeface="Arial"/>
              </a:rPr>
              <a:t>Always </a:t>
            </a:r>
            <a:r>
              <a:rPr sz="2600" spc="5" dirty="0">
                <a:latin typeface="Arial"/>
                <a:cs typeface="Arial"/>
              </a:rPr>
              <a:t>wipe </a:t>
            </a:r>
            <a:r>
              <a:rPr sz="2600" spc="-5" dirty="0">
                <a:latin typeface="Arial"/>
                <a:cs typeface="Arial"/>
              </a:rPr>
              <a:t>from </a:t>
            </a:r>
            <a:r>
              <a:rPr sz="2600" dirty="0">
                <a:latin typeface="Arial"/>
                <a:cs typeface="Arial"/>
              </a:rPr>
              <a:t>front </a:t>
            </a:r>
            <a:r>
              <a:rPr sz="2600" spc="-10" dirty="0">
                <a:latin typeface="Arial"/>
                <a:cs typeface="Arial"/>
              </a:rPr>
              <a:t>to </a:t>
            </a:r>
            <a:r>
              <a:rPr sz="2600" dirty="0">
                <a:latin typeface="Arial"/>
                <a:cs typeface="Arial"/>
              </a:rPr>
              <a:t>back </a:t>
            </a:r>
            <a:r>
              <a:rPr sz="2600" spc="-5" dirty="0">
                <a:latin typeface="Arial"/>
                <a:cs typeface="Arial"/>
              </a:rPr>
              <a:t>after  </a:t>
            </a:r>
            <a:r>
              <a:rPr sz="2600" dirty="0">
                <a:latin typeface="Arial"/>
                <a:cs typeface="Arial"/>
              </a:rPr>
              <a:t>defecation.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77848" y="6136335"/>
            <a:ext cx="7122159" cy="819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2235" marR="5080" indent="-90170">
              <a:lnSpc>
                <a:spcPct val="100000"/>
              </a:lnSpc>
              <a:spcBef>
                <a:spcPts val="100"/>
              </a:spcBef>
              <a:buChar char="•"/>
              <a:tabLst>
                <a:tab pos="311785" algn="l"/>
                <a:tab pos="312420" algn="l"/>
              </a:tabLst>
            </a:pPr>
            <a:r>
              <a:rPr sz="2600" dirty="0">
                <a:latin typeface="Arial"/>
                <a:cs typeface="Arial"/>
              </a:rPr>
              <a:t>Never douche (washing </a:t>
            </a:r>
            <a:r>
              <a:rPr sz="2600" spc="-5" dirty="0">
                <a:latin typeface="Arial"/>
                <a:cs typeface="Arial"/>
              </a:rPr>
              <a:t>out </a:t>
            </a:r>
            <a:r>
              <a:rPr sz="2600" dirty="0">
                <a:latin typeface="Arial"/>
                <a:cs typeface="Arial"/>
              </a:rPr>
              <a:t>the vagina</a:t>
            </a:r>
            <a:r>
              <a:rPr sz="2600" spc="-100" dirty="0">
                <a:latin typeface="Arial"/>
                <a:cs typeface="Arial"/>
              </a:rPr>
              <a:t> </a:t>
            </a:r>
            <a:r>
              <a:rPr sz="2600" spc="5" dirty="0">
                <a:latin typeface="Arial"/>
                <a:cs typeface="Arial"/>
              </a:rPr>
              <a:t>with  </a:t>
            </a:r>
            <a:r>
              <a:rPr sz="2600" b="1" dirty="0">
                <a:latin typeface="Arial"/>
                <a:cs typeface="Arial"/>
              </a:rPr>
              <a:t>water).</a:t>
            </a:r>
            <a:endParaRPr sz="2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How </a:t>
            </a:r>
            <a:r>
              <a:rPr dirty="0"/>
              <a:t>to manage the stomach</a:t>
            </a:r>
            <a:r>
              <a:rPr spc="-105" dirty="0"/>
              <a:t> </a:t>
            </a:r>
            <a:r>
              <a:rPr spc="-5" dirty="0"/>
              <a:t>pain  </a:t>
            </a:r>
            <a:r>
              <a:rPr dirty="0"/>
              <a:t>from </a:t>
            </a:r>
            <a:r>
              <a:rPr spc="-5" dirty="0"/>
              <a:t>your</a:t>
            </a:r>
            <a:r>
              <a:rPr spc="-10" dirty="0"/>
              <a:t> </a:t>
            </a:r>
            <a:r>
              <a:rPr dirty="0"/>
              <a:t>period?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444" y="1471930"/>
            <a:ext cx="7492365" cy="2556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431800" indent="-274320" algn="just">
              <a:lnSpc>
                <a:spcPct val="100000"/>
              </a:lnSpc>
              <a:spcBef>
                <a:spcPts val="105"/>
              </a:spcBef>
              <a:buChar char="•"/>
              <a:tabLst>
                <a:tab pos="306070" algn="l"/>
                <a:tab pos="306705" algn="l"/>
              </a:tabLst>
            </a:pPr>
            <a:r>
              <a:rPr sz="2600" spc="-65" dirty="0">
                <a:latin typeface="Arial"/>
                <a:cs typeface="Arial"/>
              </a:rPr>
              <a:t>You </a:t>
            </a:r>
            <a:r>
              <a:rPr sz="2600" dirty="0">
                <a:latin typeface="Arial"/>
                <a:cs typeface="Arial"/>
              </a:rPr>
              <a:t>can put a bottle </a:t>
            </a:r>
            <a:r>
              <a:rPr sz="2600" spc="5" dirty="0">
                <a:latin typeface="Arial"/>
                <a:cs typeface="Arial"/>
              </a:rPr>
              <a:t>with </a:t>
            </a:r>
            <a:r>
              <a:rPr sz="2600" dirty="0">
                <a:latin typeface="Arial"/>
                <a:cs typeface="Arial"/>
              </a:rPr>
              <a:t>hot water on</a:t>
            </a:r>
            <a:r>
              <a:rPr sz="2600" spc="-114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your  </a:t>
            </a:r>
            <a:r>
              <a:rPr sz="2600" dirty="0">
                <a:latin typeface="Arial"/>
                <a:cs typeface="Arial"/>
              </a:rPr>
              <a:t>stomach area </a:t>
            </a:r>
            <a:r>
              <a:rPr sz="2600" spc="5" dirty="0">
                <a:latin typeface="Arial"/>
                <a:cs typeface="Arial"/>
              </a:rPr>
              <a:t>when </a:t>
            </a:r>
            <a:r>
              <a:rPr sz="2600" spc="-5" dirty="0">
                <a:latin typeface="Arial"/>
                <a:cs typeface="Arial"/>
              </a:rPr>
              <a:t>you </a:t>
            </a:r>
            <a:r>
              <a:rPr sz="2600" dirty="0">
                <a:latin typeface="Arial"/>
                <a:cs typeface="Arial"/>
              </a:rPr>
              <a:t>are</a:t>
            </a:r>
            <a:r>
              <a:rPr sz="2600" spc="-5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resting.</a:t>
            </a:r>
          </a:p>
          <a:p>
            <a:pPr marL="286385" marR="5080" indent="-274320" algn="just">
              <a:lnSpc>
                <a:spcPct val="100000"/>
              </a:lnSpc>
              <a:spcBef>
                <a:spcPts val="600"/>
              </a:spcBef>
              <a:buChar char="•"/>
              <a:tabLst>
                <a:tab pos="311785" algn="l"/>
                <a:tab pos="312420" algn="l"/>
              </a:tabLst>
            </a:pPr>
            <a:r>
              <a:rPr sz="2600" spc="-45" dirty="0">
                <a:latin typeface="Arial"/>
                <a:cs typeface="Arial"/>
              </a:rPr>
              <a:t>Try </a:t>
            </a:r>
            <a:r>
              <a:rPr sz="2600" dirty="0">
                <a:latin typeface="Arial"/>
                <a:cs typeface="Arial"/>
              </a:rPr>
              <a:t>to do some </a:t>
            </a:r>
            <a:r>
              <a:rPr sz="2600" spc="-5" dirty="0">
                <a:latin typeface="Arial"/>
                <a:cs typeface="Arial"/>
              </a:rPr>
              <a:t>exercises </a:t>
            </a:r>
            <a:r>
              <a:rPr sz="2600" dirty="0">
                <a:latin typeface="Arial"/>
                <a:cs typeface="Arial"/>
              </a:rPr>
              <a:t>and </a:t>
            </a:r>
            <a:r>
              <a:rPr sz="2600" spc="-5" dirty="0">
                <a:latin typeface="Arial"/>
                <a:cs typeface="Arial"/>
              </a:rPr>
              <a:t>keep your </a:t>
            </a:r>
            <a:r>
              <a:rPr sz="2600" dirty="0">
                <a:latin typeface="Arial"/>
                <a:cs typeface="Arial"/>
              </a:rPr>
              <a:t>body  active.</a:t>
            </a:r>
          </a:p>
          <a:p>
            <a:pPr marL="286385" marR="216535" indent="-274320" algn="just">
              <a:lnSpc>
                <a:spcPct val="100000"/>
              </a:lnSpc>
              <a:spcBef>
                <a:spcPts val="600"/>
              </a:spcBef>
              <a:buChar char="•"/>
              <a:tabLst>
                <a:tab pos="306705" algn="l"/>
                <a:tab pos="307340" algn="l"/>
              </a:tabLst>
            </a:pPr>
            <a:r>
              <a:rPr sz="2600" spc="-65" dirty="0">
                <a:latin typeface="Arial"/>
                <a:cs typeface="Arial"/>
              </a:rPr>
              <a:t>You </a:t>
            </a:r>
            <a:r>
              <a:rPr sz="2600" dirty="0">
                <a:latin typeface="Arial"/>
                <a:cs typeface="Arial"/>
              </a:rPr>
              <a:t>can take painkiller </a:t>
            </a:r>
            <a:r>
              <a:rPr sz="2600" spc="-5" dirty="0">
                <a:latin typeface="Arial"/>
                <a:cs typeface="Arial"/>
              </a:rPr>
              <a:t>medicines </a:t>
            </a:r>
            <a:r>
              <a:rPr sz="2600" dirty="0">
                <a:latin typeface="Arial"/>
                <a:cs typeface="Arial"/>
              </a:rPr>
              <a:t>every four  to six hours on the most painful</a:t>
            </a:r>
            <a:r>
              <a:rPr sz="2600" spc="-8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days.</a:t>
            </a:r>
            <a:endParaRPr sz="2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200" dirty="0"/>
              <a:t>To </a:t>
            </a:r>
            <a:r>
              <a:rPr spc="-5" dirty="0"/>
              <a:t>manage menstruation  </a:t>
            </a:r>
            <a:r>
              <a:rPr spc="-20" dirty="0"/>
              <a:t>hygienically,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444" y="1471930"/>
            <a:ext cx="7579359" cy="46907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962025" indent="-274320" algn="just">
              <a:lnSpc>
                <a:spcPct val="100000"/>
              </a:lnSpc>
              <a:spcBef>
                <a:spcPts val="105"/>
              </a:spcBef>
              <a:buClr>
                <a:srgbClr val="D24717"/>
              </a:buClr>
              <a:buSzPct val="84615"/>
              <a:buFont typeface="Arial"/>
              <a:buChar char=""/>
              <a:tabLst>
                <a:tab pos="287020" algn="l"/>
              </a:tabLst>
            </a:pPr>
            <a:r>
              <a:rPr sz="2600" spc="-5" dirty="0">
                <a:latin typeface="Arial"/>
                <a:cs typeface="Arial"/>
              </a:rPr>
              <a:t>it </a:t>
            </a:r>
            <a:r>
              <a:rPr sz="2600" dirty="0">
                <a:latin typeface="Arial"/>
                <a:cs typeface="Arial"/>
              </a:rPr>
              <a:t>is essential that </a:t>
            </a:r>
            <a:r>
              <a:rPr sz="2600" spc="5" dirty="0">
                <a:latin typeface="Arial"/>
                <a:cs typeface="Arial"/>
              </a:rPr>
              <a:t>women </a:t>
            </a:r>
            <a:r>
              <a:rPr sz="2600" dirty="0">
                <a:latin typeface="Arial"/>
                <a:cs typeface="Arial"/>
              </a:rPr>
              <a:t>and </a:t>
            </a:r>
            <a:r>
              <a:rPr sz="2600" spc="-5" dirty="0">
                <a:latin typeface="Arial"/>
                <a:cs typeface="Arial"/>
              </a:rPr>
              <a:t>girls </a:t>
            </a:r>
            <a:r>
              <a:rPr sz="2600" spc="-105" dirty="0">
                <a:latin typeface="Arial"/>
                <a:cs typeface="Arial"/>
              </a:rPr>
              <a:t>have  </a:t>
            </a:r>
            <a:r>
              <a:rPr sz="2600" dirty="0">
                <a:latin typeface="Arial"/>
                <a:cs typeface="Arial"/>
              </a:rPr>
              <a:t>access to </a:t>
            </a:r>
            <a:r>
              <a:rPr sz="2600" spc="5" dirty="0">
                <a:latin typeface="Arial"/>
                <a:cs typeface="Arial"/>
              </a:rPr>
              <a:t>water </a:t>
            </a:r>
            <a:r>
              <a:rPr sz="2600" dirty="0">
                <a:latin typeface="Arial"/>
                <a:cs typeface="Arial"/>
              </a:rPr>
              <a:t>and</a:t>
            </a:r>
            <a:r>
              <a:rPr sz="2600" spc="-5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sanitation.</a:t>
            </a:r>
          </a:p>
          <a:p>
            <a:pPr marL="286385" marR="903605" indent="-274320" algn="just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Font typeface="Arial"/>
              <a:buChar char=""/>
              <a:tabLst>
                <a:tab pos="287020" algn="l"/>
              </a:tabLst>
            </a:pPr>
            <a:r>
              <a:rPr sz="2600" dirty="0">
                <a:latin typeface="Arial"/>
                <a:cs typeface="Arial"/>
              </a:rPr>
              <a:t>They need </a:t>
            </a:r>
            <a:r>
              <a:rPr sz="2600" spc="5" dirty="0">
                <a:latin typeface="Arial"/>
                <a:cs typeface="Arial"/>
              </a:rPr>
              <a:t>somewhere </a:t>
            </a:r>
            <a:r>
              <a:rPr sz="2600" dirty="0">
                <a:latin typeface="Arial"/>
                <a:cs typeface="Arial"/>
              </a:rPr>
              <a:t>private to </a:t>
            </a:r>
            <a:r>
              <a:rPr sz="2600" spc="-65" dirty="0">
                <a:latin typeface="Arial"/>
                <a:cs typeface="Arial"/>
              </a:rPr>
              <a:t>change  </a:t>
            </a:r>
            <a:r>
              <a:rPr sz="2600" dirty="0">
                <a:latin typeface="Arial"/>
                <a:cs typeface="Arial"/>
              </a:rPr>
              <a:t>sanitary cloths or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pads;</a:t>
            </a:r>
          </a:p>
          <a:p>
            <a:pPr marL="286385" marR="119380" indent="-274320" algn="just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Font typeface="Arial"/>
              <a:buChar char=""/>
              <a:tabLst>
                <a:tab pos="287020" algn="l"/>
              </a:tabLst>
            </a:pPr>
            <a:r>
              <a:rPr sz="2600" dirty="0">
                <a:latin typeface="Arial"/>
                <a:cs typeface="Arial"/>
              </a:rPr>
              <a:t>clean </a:t>
            </a:r>
            <a:r>
              <a:rPr sz="2600" spc="5" dirty="0">
                <a:latin typeface="Arial"/>
                <a:cs typeface="Arial"/>
              </a:rPr>
              <a:t>water </a:t>
            </a:r>
            <a:r>
              <a:rPr sz="2600" dirty="0">
                <a:latin typeface="Arial"/>
                <a:cs typeface="Arial"/>
              </a:rPr>
              <a:t>for </a:t>
            </a:r>
            <a:r>
              <a:rPr sz="2600" spc="5" dirty="0">
                <a:latin typeface="Arial"/>
                <a:cs typeface="Arial"/>
              </a:rPr>
              <a:t>washing </a:t>
            </a:r>
            <a:r>
              <a:rPr sz="2600" dirty="0">
                <a:latin typeface="Arial"/>
                <a:cs typeface="Arial"/>
              </a:rPr>
              <a:t>their hands and </a:t>
            </a:r>
            <a:r>
              <a:rPr sz="2600" spc="-100" dirty="0">
                <a:latin typeface="Arial"/>
                <a:cs typeface="Arial"/>
              </a:rPr>
              <a:t>used  </a:t>
            </a:r>
            <a:r>
              <a:rPr sz="2600" dirty="0">
                <a:latin typeface="Arial"/>
                <a:cs typeface="Arial"/>
              </a:rPr>
              <a:t>cloths;</a:t>
            </a:r>
          </a:p>
          <a:p>
            <a:pPr marL="286385" marR="462915" indent="-274320" algn="just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4615"/>
              <a:buFont typeface="Arial"/>
              <a:buChar char=""/>
              <a:tabLst>
                <a:tab pos="287020" algn="l"/>
              </a:tabLst>
            </a:pPr>
            <a:r>
              <a:rPr sz="2600" dirty="0">
                <a:latin typeface="Arial"/>
                <a:cs typeface="Arial"/>
              </a:rPr>
              <a:t>And facilities for safely disposing of used  materials or a place to dry them if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reusable.</a:t>
            </a:r>
          </a:p>
          <a:p>
            <a:pPr marL="286385" marR="5080" indent="-274320" algn="just">
              <a:lnSpc>
                <a:spcPct val="100000"/>
              </a:lnSpc>
              <a:spcBef>
                <a:spcPts val="595"/>
              </a:spcBef>
              <a:buClr>
                <a:srgbClr val="D24717"/>
              </a:buClr>
              <a:buSzPct val="84615"/>
              <a:buFont typeface="Arial"/>
              <a:buChar char=""/>
              <a:tabLst>
                <a:tab pos="377825" algn="l"/>
                <a:tab pos="378460" algn="l"/>
              </a:tabLst>
            </a:pPr>
            <a:r>
              <a:rPr dirty="0"/>
              <a:t>	</a:t>
            </a:r>
            <a:r>
              <a:rPr sz="2600" dirty="0">
                <a:latin typeface="Arial"/>
                <a:cs typeface="Arial"/>
              </a:rPr>
              <a:t>There is also a need for both men and</a:t>
            </a:r>
            <a:r>
              <a:rPr sz="2600" spc="-45" dirty="0">
                <a:latin typeface="Arial"/>
                <a:cs typeface="Arial"/>
              </a:rPr>
              <a:t> </a:t>
            </a:r>
            <a:r>
              <a:rPr sz="2600" spc="5" dirty="0">
                <a:latin typeface="Arial"/>
                <a:cs typeface="Arial"/>
              </a:rPr>
              <a:t>women  </a:t>
            </a:r>
            <a:r>
              <a:rPr sz="2600" dirty="0">
                <a:latin typeface="Arial"/>
                <a:cs typeface="Arial"/>
              </a:rPr>
              <a:t>to have a greater </a:t>
            </a:r>
            <a:r>
              <a:rPr sz="2600" spc="5" dirty="0">
                <a:latin typeface="Arial"/>
                <a:cs typeface="Arial"/>
              </a:rPr>
              <a:t>awareness </a:t>
            </a:r>
            <a:r>
              <a:rPr sz="2600" dirty="0">
                <a:latin typeface="Arial"/>
                <a:cs typeface="Arial"/>
              </a:rPr>
              <a:t>of menstrual  hygiene.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05250" y="3540633"/>
            <a:ext cx="19437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The</a:t>
            </a:r>
            <a:r>
              <a:rPr sz="4000" spc="-85" dirty="0"/>
              <a:t> </a:t>
            </a:r>
            <a:r>
              <a:rPr sz="4000" spc="-5" dirty="0"/>
              <a:t>End</a:t>
            </a:r>
            <a:endParaRPr sz="4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404</Words>
  <Application>Microsoft Office PowerPoint</Application>
  <PresentationFormat>On-screen Show (4:3)</PresentationFormat>
  <Paragraphs>50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Carlito</vt:lpstr>
      <vt:lpstr>Office Theme</vt:lpstr>
      <vt:lpstr>PowerPoint Presentation</vt:lpstr>
      <vt:lpstr>PowerPoint Presentation</vt:lpstr>
      <vt:lpstr>PowerPoint Presentation</vt:lpstr>
      <vt:lpstr>How to dispose of the cloth, pad,  cotton or tissue?</vt:lpstr>
      <vt:lpstr>PowerPoint Presentation</vt:lpstr>
      <vt:lpstr>How to keep yourself clean during  your period?</vt:lpstr>
      <vt:lpstr>How to manage the stomach pain  from your period?</vt:lpstr>
      <vt:lpstr>To manage menstruation  hygienically,</vt:lpstr>
      <vt:lpstr>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Rajesh Joseph</cp:lastModifiedBy>
  <cp:revision>5</cp:revision>
  <dcterms:created xsi:type="dcterms:W3CDTF">2020-03-05T08:47:10Z</dcterms:created>
  <dcterms:modified xsi:type="dcterms:W3CDTF">2020-08-13T04:16:42Z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2017-07-17T00:00:00Z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2020-03-05T00:00:00Z</vt:filetime>
  </property>
</Properties>
</file>