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1"/>
  </p:sldMasterIdLst>
  <p:sldIdLst>
    <p:sldId id="256" r:id="rId2"/>
    <p:sldId id="258" r:id="rId3"/>
    <p:sldId id="261" r:id="rId4"/>
    <p:sldId id="259" r:id="rId5"/>
    <p:sldId id="264" r:id="rId6"/>
    <p:sldId id="265" r:id="rId7"/>
    <p:sldId id="266" r:id="rId8"/>
    <p:sldId id="262" r:id="rId9"/>
    <p:sldId id="260" r:id="rId10"/>
    <p:sldId id="263"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75" autoAdjust="0"/>
    <p:restoredTop sz="94660"/>
  </p:normalViewPr>
  <p:slideViewPr>
    <p:cSldViewPr snapToGrid="0">
      <p:cViewPr varScale="1">
        <p:scale>
          <a:sx n="57" d="100"/>
          <a:sy n="57" d="100"/>
        </p:scale>
        <p:origin x="68" y="2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1D1CD24-4D04-4D91-90DC-05F886454154}" type="datetimeFigureOut">
              <a:rPr lang="en-IN" smtClean="0"/>
              <a:t>18-08-2020</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B686EDD4-C288-4CBC-822B-84BB7B4AC294}" type="slidenum">
              <a:rPr lang="en-IN" smtClean="0"/>
              <a:t>‹#›</a:t>
            </a:fld>
            <a:endParaRPr lang="en-IN"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63277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D1CD24-4D04-4D91-90DC-05F886454154}" type="datetimeFigureOut">
              <a:rPr lang="en-IN" smtClean="0"/>
              <a:t>18-08-2020</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B686EDD4-C288-4CBC-822B-84BB7B4AC294}" type="slidenum">
              <a:rPr lang="en-IN" smtClean="0"/>
              <a:t>‹#›</a:t>
            </a:fld>
            <a:endParaRPr lang="en-IN" dirty="0"/>
          </a:p>
        </p:txBody>
      </p:sp>
    </p:spTree>
    <p:extLst>
      <p:ext uri="{BB962C8B-B14F-4D97-AF65-F5344CB8AC3E}">
        <p14:creationId xmlns:p14="http://schemas.microsoft.com/office/powerpoint/2010/main" val="33589952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D1CD24-4D04-4D91-90DC-05F886454154}" type="datetimeFigureOut">
              <a:rPr lang="en-IN" smtClean="0"/>
              <a:t>18-08-2020</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B686EDD4-C288-4CBC-822B-84BB7B4AC294}" type="slidenum">
              <a:rPr lang="en-IN" smtClean="0"/>
              <a:t>‹#›</a:t>
            </a:fld>
            <a:endParaRPr lang="en-IN" dirty="0"/>
          </a:p>
        </p:txBody>
      </p:sp>
    </p:spTree>
    <p:extLst>
      <p:ext uri="{BB962C8B-B14F-4D97-AF65-F5344CB8AC3E}">
        <p14:creationId xmlns:p14="http://schemas.microsoft.com/office/powerpoint/2010/main" val="24063230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D1CD24-4D04-4D91-90DC-05F886454154}" type="datetimeFigureOut">
              <a:rPr lang="en-IN" smtClean="0"/>
              <a:t>18-08-2020</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B686EDD4-C288-4CBC-822B-84BB7B4AC294}" type="slidenum">
              <a:rPr lang="en-IN" smtClean="0"/>
              <a:t>‹#›</a:t>
            </a:fld>
            <a:endParaRPr lang="en-IN" dirty="0"/>
          </a:p>
        </p:txBody>
      </p:sp>
    </p:spTree>
    <p:extLst>
      <p:ext uri="{BB962C8B-B14F-4D97-AF65-F5344CB8AC3E}">
        <p14:creationId xmlns:p14="http://schemas.microsoft.com/office/powerpoint/2010/main" val="29534271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1D1CD24-4D04-4D91-90DC-05F886454154}" type="datetimeFigureOut">
              <a:rPr lang="en-IN" smtClean="0"/>
              <a:t>18-08-2020</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B686EDD4-C288-4CBC-822B-84BB7B4AC294}" type="slidenum">
              <a:rPr lang="en-IN" smtClean="0"/>
              <a:t>‹#›</a:t>
            </a:fld>
            <a:endParaRPr lang="en-IN"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443670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1D1CD24-4D04-4D91-90DC-05F886454154}" type="datetimeFigureOut">
              <a:rPr lang="en-IN" smtClean="0"/>
              <a:t>18-08-2020</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B686EDD4-C288-4CBC-822B-84BB7B4AC294}" type="slidenum">
              <a:rPr lang="en-IN" smtClean="0"/>
              <a:t>‹#›</a:t>
            </a:fld>
            <a:endParaRPr lang="en-IN" dirty="0"/>
          </a:p>
        </p:txBody>
      </p:sp>
    </p:spTree>
    <p:extLst>
      <p:ext uri="{BB962C8B-B14F-4D97-AF65-F5344CB8AC3E}">
        <p14:creationId xmlns:p14="http://schemas.microsoft.com/office/powerpoint/2010/main" val="8747206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1D1CD24-4D04-4D91-90DC-05F886454154}" type="datetimeFigureOut">
              <a:rPr lang="en-IN" smtClean="0"/>
              <a:t>18-08-2020</a:t>
            </a:fld>
            <a:endParaRPr lang="en-IN" dirty="0"/>
          </a:p>
        </p:txBody>
      </p:sp>
      <p:sp>
        <p:nvSpPr>
          <p:cNvPr id="8" name="Footer Placeholder 7"/>
          <p:cNvSpPr>
            <a:spLocks noGrp="1"/>
          </p:cNvSpPr>
          <p:nvPr>
            <p:ph type="ftr" sz="quarter" idx="11"/>
          </p:nvPr>
        </p:nvSpPr>
        <p:spPr/>
        <p:txBody>
          <a:bodyPr/>
          <a:lstStyle/>
          <a:p>
            <a:endParaRPr lang="en-IN" dirty="0"/>
          </a:p>
        </p:txBody>
      </p:sp>
      <p:sp>
        <p:nvSpPr>
          <p:cNvPr id="9" name="Slide Number Placeholder 8"/>
          <p:cNvSpPr>
            <a:spLocks noGrp="1"/>
          </p:cNvSpPr>
          <p:nvPr>
            <p:ph type="sldNum" sz="quarter" idx="12"/>
          </p:nvPr>
        </p:nvSpPr>
        <p:spPr/>
        <p:txBody>
          <a:bodyPr/>
          <a:lstStyle/>
          <a:p>
            <a:fld id="{B686EDD4-C288-4CBC-822B-84BB7B4AC294}" type="slidenum">
              <a:rPr lang="en-IN" smtClean="0"/>
              <a:t>‹#›</a:t>
            </a:fld>
            <a:endParaRPr lang="en-IN" dirty="0"/>
          </a:p>
        </p:txBody>
      </p:sp>
    </p:spTree>
    <p:extLst>
      <p:ext uri="{BB962C8B-B14F-4D97-AF65-F5344CB8AC3E}">
        <p14:creationId xmlns:p14="http://schemas.microsoft.com/office/powerpoint/2010/main" val="3162051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1D1CD24-4D04-4D91-90DC-05F886454154}" type="datetimeFigureOut">
              <a:rPr lang="en-IN" smtClean="0"/>
              <a:t>18-08-2020</a:t>
            </a:fld>
            <a:endParaRPr lang="en-IN" dirty="0"/>
          </a:p>
        </p:txBody>
      </p:sp>
      <p:sp>
        <p:nvSpPr>
          <p:cNvPr id="4" name="Footer Placeholder 3"/>
          <p:cNvSpPr>
            <a:spLocks noGrp="1"/>
          </p:cNvSpPr>
          <p:nvPr>
            <p:ph type="ftr" sz="quarter" idx="11"/>
          </p:nvPr>
        </p:nvSpPr>
        <p:spPr/>
        <p:txBody>
          <a:bodyPr/>
          <a:lstStyle/>
          <a:p>
            <a:endParaRPr lang="en-IN" dirty="0"/>
          </a:p>
        </p:txBody>
      </p:sp>
      <p:sp>
        <p:nvSpPr>
          <p:cNvPr id="5" name="Slide Number Placeholder 4"/>
          <p:cNvSpPr>
            <a:spLocks noGrp="1"/>
          </p:cNvSpPr>
          <p:nvPr>
            <p:ph type="sldNum" sz="quarter" idx="12"/>
          </p:nvPr>
        </p:nvSpPr>
        <p:spPr/>
        <p:txBody>
          <a:bodyPr/>
          <a:lstStyle/>
          <a:p>
            <a:fld id="{B686EDD4-C288-4CBC-822B-84BB7B4AC294}" type="slidenum">
              <a:rPr lang="en-IN" smtClean="0"/>
              <a:t>‹#›</a:t>
            </a:fld>
            <a:endParaRPr lang="en-IN" dirty="0"/>
          </a:p>
        </p:txBody>
      </p:sp>
    </p:spTree>
    <p:extLst>
      <p:ext uri="{BB962C8B-B14F-4D97-AF65-F5344CB8AC3E}">
        <p14:creationId xmlns:p14="http://schemas.microsoft.com/office/powerpoint/2010/main" val="38844396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D1D1CD24-4D04-4D91-90DC-05F886454154}" type="datetimeFigureOut">
              <a:rPr lang="en-IN" smtClean="0"/>
              <a:t>18-08-2020</a:t>
            </a:fld>
            <a:endParaRPr lang="en-IN"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IN" dirty="0"/>
          </a:p>
        </p:txBody>
      </p:sp>
      <p:sp>
        <p:nvSpPr>
          <p:cNvPr id="9" name="Slide Number Placeholder 8"/>
          <p:cNvSpPr>
            <a:spLocks noGrp="1"/>
          </p:cNvSpPr>
          <p:nvPr>
            <p:ph type="sldNum" sz="quarter" idx="12"/>
          </p:nvPr>
        </p:nvSpPr>
        <p:spPr/>
        <p:txBody>
          <a:bodyPr/>
          <a:lstStyle/>
          <a:p>
            <a:fld id="{B686EDD4-C288-4CBC-822B-84BB7B4AC294}" type="slidenum">
              <a:rPr lang="en-IN" smtClean="0"/>
              <a:t>‹#›</a:t>
            </a:fld>
            <a:endParaRPr lang="en-IN" dirty="0"/>
          </a:p>
        </p:txBody>
      </p:sp>
    </p:spTree>
    <p:extLst>
      <p:ext uri="{BB962C8B-B14F-4D97-AF65-F5344CB8AC3E}">
        <p14:creationId xmlns:p14="http://schemas.microsoft.com/office/powerpoint/2010/main" val="13939620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D1D1CD24-4D04-4D91-90DC-05F886454154}" type="datetimeFigureOut">
              <a:rPr lang="en-IN" smtClean="0"/>
              <a:t>18-08-2020</a:t>
            </a:fld>
            <a:endParaRPr lang="en-IN"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IN"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B686EDD4-C288-4CBC-822B-84BB7B4AC294}" type="slidenum">
              <a:rPr lang="en-IN" smtClean="0"/>
              <a:t>‹#›</a:t>
            </a:fld>
            <a:endParaRPr lang="en-IN" dirty="0"/>
          </a:p>
        </p:txBody>
      </p:sp>
    </p:spTree>
    <p:extLst>
      <p:ext uri="{BB962C8B-B14F-4D97-AF65-F5344CB8AC3E}">
        <p14:creationId xmlns:p14="http://schemas.microsoft.com/office/powerpoint/2010/main" val="8024330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1D1CD24-4D04-4D91-90DC-05F886454154}" type="datetimeFigureOut">
              <a:rPr lang="en-IN" smtClean="0"/>
              <a:t>18-08-2020</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B686EDD4-C288-4CBC-822B-84BB7B4AC294}" type="slidenum">
              <a:rPr lang="en-IN" smtClean="0"/>
              <a:t>‹#›</a:t>
            </a:fld>
            <a:endParaRPr lang="en-IN" dirty="0"/>
          </a:p>
        </p:txBody>
      </p:sp>
    </p:spTree>
    <p:extLst>
      <p:ext uri="{BB962C8B-B14F-4D97-AF65-F5344CB8AC3E}">
        <p14:creationId xmlns:p14="http://schemas.microsoft.com/office/powerpoint/2010/main" val="13133774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D1D1CD24-4D04-4D91-90DC-05F886454154}" type="datetimeFigureOut">
              <a:rPr lang="en-IN" smtClean="0"/>
              <a:t>18-08-2020</a:t>
            </a:fld>
            <a:endParaRPr lang="en-IN"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IN"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B686EDD4-C288-4CBC-822B-84BB7B4AC294}" type="slidenum">
              <a:rPr lang="en-IN" smtClean="0"/>
              <a:t>‹#›</a:t>
            </a:fld>
            <a:endParaRPr lang="en-IN"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75170121"/>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7D2A1-FE59-42E9-8209-8E64B60A47B4}"/>
              </a:ext>
            </a:extLst>
          </p:cNvPr>
          <p:cNvSpPr>
            <a:spLocks noGrp="1"/>
          </p:cNvSpPr>
          <p:nvPr>
            <p:ph type="ctrTitle"/>
          </p:nvPr>
        </p:nvSpPr>
        <p:spPr/>
        <p:txBody>
          <a:bodyPr>
            <a:normAutofit/>
          </a:bodyPr>
          <a:lstStyle/>
          <a:p>
            <a:r>
              <a:rPr lang="en-IN" b="1" dirty="0">
                <a:solidFill>
                  <a:srgbClr val="002060"/>
                </a:solidFill>
              </a:rPr>
              <a:t>HOSPITAL ASSOCIATED INFECTIONS</a:t>
            </a:r>
          </a:p>
        </p:txBody>
      </p:sp>
      <p:sp>
        <p:nvSpPr>
          <p:cNvPr id="3" name="Subtitle 2">
            <a:extLst>
              <a:ext uri="{FF2B5EF4-FFF2-40B4-BE49-F238E27FC236}">
                <a16:creationId xmlns:a16="http://schemas.microsoft.com/office/drawing/2014/main" id="{F07FCDB1-DCD1-4450-BF23-DDDF8924EBF8}"/>
              </a:ext>
            </a:extLst>
          </p:cNvPr>
          <p:cNvSpPr>
            <a:spLocks noGrp="1"/>
          </p:cNvSpPr>
          <p:nvPr>
            <p:ph type="subTitle" idx="1"/>
          </p:nvPr>
        </p:nvSpPr>
        <p:spPr>
          <a:xfrm>
            <a:off x="7412355" y="4573588"/>
            <a:ext cx="3743325" cy="1655762"/>
          </a:xfrm>
        </p:spPr>
        <p:txBody>
          <a:bodyPr>
            <a:normAutofit fontScale="92500" lnSpcReduction="20000"/>
          </a:bodyPr>
          <a:lstStyle/>
          <a:p>
            <a:pPr algn="l"/>
            <a:r>
              <a:rPr lang="en-IN" dirty="0"/>
              <a:t>By-Pooja Shashikant Chavan</a:t>
            </a:r>
          </a:p>
          <a:p>
            <a:pPr algn="l"/>
            <a:r>
              <a:rPr lang="en-IN" dirty="0"/>
              <a:t>Dept. of Paramedical Sciences</a:t>
            </a:r>
          </a:p>
          <a:p>
            <a:pPr algn="l"/>
            <a:r>
              <a:rPr lang="en-IN" dirty="0"/>
              <a:t>SKSMI&amp;RC</a:t>
            </a:r>
          </a:p>
        </p:txBody>
      </p:sp>
    </p:spTree>
    <p:extLst>
      <p:ext uri="{BB962C8B-B14F-4D97-AF65-F5344CB8AC3E}">
        <p14:creationId xmlns:p14="http://schemas.microsoft.com/office/powerpoint/2010/main" val="30999367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A2F8A7-6B8D-410E-B895-F91436E33A50}"/>
              </a:ext>
            </a:extLst>
          </p:cNvPr>
          <p:cNvSpPr>
            <a:spLocks noGrp="1"/>
          </p:cNvSpPr>
          <p:nvPr>
            <p:ph type="title"/>
          </p:nvPr>
        </p:nvSpPr>
        <p:spPr>
          <a:xfrm>
            <a:off x="364490" y="373539"/>
            <a:ext cx="10515600" cy="789622"/>
          </a:xfrm>
        </p:spPr>
        <p:txBody>
          <a:bodyPr>
            <a:normAutofit fontScale="90000"/>
          </a:bodyPr>
          <a:lstStyle/>
          <a:p>
            <a:r>
              <a:rPr lang="en-IN" b="1" dirty="0">
                <a:solidFill>
                  <a:srgbClr val="002060"/>
                </a:solidFill>
                <a:latin typeface="Cambria" panose="02040503050406030204" pitchFamily="18" charset="0"/>
                <a:ea typeface="Cambria" panose="02040503050406030204" pitchFamily="18" charset="0"/>
              </a:rPr>
              <a:t>FACTORS INDUCING HAIs</a:t>
            </a:r>
          </a:p>
        </p:txBody>
      </p:sp>
      <p:sp>
        <p:nvSpPr>
          <p:cNvPr id="3" name="Text Placeholder 2">
            <a:extLst>
              <a:ext uri="{FF2B5EF4-FFF2-40B4-BE49-F238E27FC236}">
                <a16:creationId xmlns:a16="http://schemas.microsoft.com/office/drawing/2014/main" id="{D939B643-BCE0-4404-B17A-E40E50368F8F}"/>
              </a:ext>
            </a:extLst>
          </p:cNvPr>
          <p:cNvSpPr>
            <a:spLocks noGrp="1"/>
          </p:cNvSpPr>
          <p:nvPr>
            <p:ph type="body" idx="1"/>
          </p:nvPr>
        </p:nvSpPr>
        <p:spPr>
          <a:xfrm>
            <a:off x="508000" y="1351281"/>
            <a:ext cx="10839450" cy="4346992"/>
          </a:xfrm>
        </p:spPr>
        <p:txBody>
          <a:bodyPr>
            <a:normAutofit fontScale="62500" lnSpcReduction="20000"/>
          </a:bodyPr>
          <a:lstStyle/>
          <a:p>
            <a:r>
              <a:rPr lang="en-IN" dirty="0">
                <a:solidFill>
                  <a:schemeClr val="tx1"/>
                </a:solidFill>
              </a:rPr>
              <a:t>1)</a:t>
            </a:r>
            <a:r>
              <a:rPr lang="en-IN" b="1" dirty="0">
                <a:solidFill>
                  <a:schemeClr val="tx1"/>
                </a:solidFill>
                <a:latin typeface="Cambria" panose="02040503050406030204" pitchFamily="18" charset="0"/>
                <a:ea typeface="Cambria" panose="02040503050406030204" pitchFamily="18" charset="0"/>
              </a:rPr>
              <a:t>Age</a:t>
            </a:r>
            <a:r>
              <a:rPr lang="en-IN" dirty="0">
                <a:solidFill>
                  <a:schemeClr val="tx1"/>
                </a:solidFill>
                <a:latin typeface="Cambria" panose="02040503050406030204" pitchFamily="18" charset="0"/>
                <a:ea typeface="Cambria" panose="02040503050406030204" pitchFamily="18" charset="0"/>
              </a:rPr>
              <a:t>-Neonates and elderly person of extreme ages are at greater risk of acquiring hospital infections because of their longer stay and inefficient immunity.</a:t>
            </a:r>
          </a:p>
          <a:p>
            <a:r>
              <a:rPr lang="en-IN" dirty="0">
                <a:solidFill>
                  <a:schemeClr val="tx1"/>
                </a:solidFill>
                <a:latin typeface="Cambria" panose="02040503050406030204" pitchFamily="18" charset="0"/>
                <a:ea typeface="Cambria" panose="02040503050406030204" pitchFamily="18" charset="0"/>
              </a:rPr>
              <a:t>2)</a:t>
            </a:r>
            <a:r>
              <a:rPr lang="en-IN" b="1" dirty="0">
                <a:solidFill>
                  <a:schemeClr val="tx1"/>
                </a:solidFill>
                <a:latin typeface="Cambria" panose="02040503050406030204" pitchFamily="18" charset="0"/>
                <a:ea typeface="Cambria" panose="02040503050406030204" pitchFamily="18" charset="0"/>
              </a:rPr>
              <a:t>Susceptibility</a:t>
            </a:r>
            <a:r>
              <a:rPr lang="en-IN" dirty="0">
                <a:solidFill>
                  <a:schemeClr val="tx1"/>
                </a:solidFill>
                <a:latin typeface="Cambria" panose="02040503050406030204" pitchFamily="18" charset="0"/>
                <a:ea typeface="Cambria" panose="02040503050406030204" pitchFamily="18" charset="0"/>
              </a:rPr>
              <a:t>-Hospitalized patients with pre existing diseases like diabetes, immunosuppression etc. are high risk groups and more susceptible to infections.</a:t>
            </a:r>
          </a:p>
          <a:p>
            <a:r>
              <a:rPr lang="en-IN" dirty="0">
                <a:solidFill>
                  <a:schemeClr val="tx1"/>
                </a:solidFill>
                <a:latin typeface="Cambria" panose="02040503050406030204" pitchFamily="18" charset="0"/>
                <a:ea typeface="Cambria" panose="02040503050406030204" pitchFamily="18" charset="0"/>
              </a:rPr>
              <a:t>3)</a:t>
            </a:r>
            <a:r>
              <a:rPr lang="en-IN" b="1" dirty="0">
                <a:solidFill>
                  <a:schemeClr val="tx1"/>
                </a:solidFill>
                <a:latin typeface="Cambria" panose="02040503050406030204" pitchFamily="18" charset="0"/>
                <a:ea typeface="Cambria" panose="02040503050406030204" pitchFamily="18" charset="0"/>
              </a:rPr>
              <a:t>Infected Person-</a:t>
            </a:r>
            <a:r>
              <a:rPr lang="en-IN" dirty="0">
                <a:solidFill>
                  <a:schemeClr val="tx1"/>
                </a:solidFill>
                <a:latin typeface="Cambria" panose="02040503050406030204" pitchFamily="18" charset="0"/>
                <a:ea typeface="Cambria" panose="02040503050406030204" pitchFamily="18" charset="0"/>
              </a:rPr>
              <a:t>Community acquired or non hospital infections with which the patient enters the hospital is due to pathogenic microorganisms. From these patients there is a risk of spread of infections from their close contacts to susceptible patients and attending staff.</a:t>
            </a:r>
          </a:p>
          <a:p>
            <a:r>
              <a:rPr lang="en-IN" dirty="0">
                <a:solidFill>
                  <a:schemeClr val="tx1"/>
                </a:solidFill>
                <a:latin typeface="Cambria" panose="02040503050406030204" pitchFamily="18" charset="0"/>
                <a:ea typeface="Cambria" panose="02040503050406030204" pitchFamily="18" charset="0"/>
              </a:rPr>
              <a:t>4)</a:t>
            </a:r>
            <a:r>
              <a:rPr lang="en-IN" b="1" dirty="0">
                <a:solidFill>
                  <a:schemeClr val="tx1"/>
                </a:solidFill>
                <a:latin typeface="Cambria" panose="02040503050406030204" pitchFamily="18" charset="0"/>
                <a:ea typeface="Cambria" panose="02040503050406030204" pitchFamily="18" charset="0"/>
              </a:rPr>
              <a:t>Hospital Environment- </a:t>
            </a:r>
            <a:r>
              <a:rPr lang="en-IN" dirty="0">
                <a:solidFill>
                  <a:schemeClr val="tx1"/>
                </a:solidFill>
                <a:latin typeface="Cambria" panose="02040503050406030204" pitchFamily="18" charset="0"/>
                <a:ea typeface="Cambria" panose="02040503050406030204" pitchFamily="18" charset="0"/>
              </a:rPr>
              <a:t>Unhygienic hospital environment an lead to transmission of diseases easily.</a:t>
            </a:r>
          </a:p>
          <a:p>
            <a:r>
              <a:rPr lang="en-IN" dirty="0">
                <a:solidFill>
                  <a:schemeClr val="tx1"/>
                </a:solidFill>
                <a:latin typeface="Cambria" panose="02040503050406030204" pitchFamily="18" charset="0"/>
                <a:ea typeface="Cambria" panose="02040503050406030204" pitchFamily="18" charset="0"/>
              </a:rPr>
              <a:t>5)</a:t>
            </a:r>
            <a:r>
              <a:rPr lang="en-IN" b="1" dirty="0">
                <a:solidFill>
                  <a:schemeClr val="tx1"/>
                </a:solidFill>
                <a:latin typeface="Cambria" panose="02040503050406030204" pitchFamily="18" charset="0"/>
                <a:ea typeface="Cambria" panose="02040503050406030204" pitchFamily="18" charset="0"/>
              </a:rPr>
              <a:t>Surgical and Diagnostic Procedure</a:t>
            </a:r>
            <a:r>
              <a:rPr lang="en-IN" dirty="0">
                <a:solidFill>
                  <a:schemeClr val="tx1"/>
                </a:solidFill>
                <a:latin typeface="Cambria" panose="02040503050406030204" pitchFamily="18" charset="0"/>
                <a:ea typeface="Cambria" panose="02040503050406030204" pitchFamily="18" charset="0"/>
              </a:rPr>
              <a:t>-The natural defence mechanism of the body surface may be bypassed by a injury or by a diagnostic or therapeutic intervention like usage of urethral or intravenous catheters, endoscopic tubes etc.</a:t>
            </a:r>
          </a:p>
          <a:p>
            <a:r>
              <a:rPr lang="en-IN" dirty="0">
                <a:solidFill>
                  <a:schemeClr val="tx1"/>
                </a:solidFill>
                <a:latin typeface="Cambria" panose="02040503050406030204" pitchFamily="18" charset="0"/>
                <a:ea typeface="Cambria" panose="02040503050406030204" pitchFamily="18" charset="0"/>
              </a:rPr>
              <a:t>6)</a:t>
            </a:r>
            <a:r>
              <a:rPr lang="en-IN" b="1" dirty="0">
                <a:solidFill>
                  <a:schemeClr val="tx1"/>
                </a:solidFill>
                <a:latin typeface="Cambria" panose="02040503050406030204" pitchFamily="18" charset="0"/>
                <a:ea typeface="Cambria" panose="02040503050406030204" pitchFamily="18" charset="0"/>
              </a:rPr>
              <a:t>Drug Resistance- </a:t>
            </a:r>
            <a:r>
              <a:rPr lang="en-IN" dirty="0">
                <a:solidFill>
                  <a:schemeClr val="tx1"/>
                </a:solidFill>
                <a:latin typeface="Cambria" panose="02040503050406030204" pitchFamily="18" charset="0"/>
                <a:ea typeface="Cambria" panose="02040503050406030204" pitchFamily="18" charset="0"/>
              </a:rPr>
              <a:t>The occurrence of drug resistant organism like coliforms and </a:t>
            </a:r>
            <a:r>
              <a:rPr lang="en-IN" u="sng" dirty="0">
                <a:solidFill>
                  <a:schemeClr val="tx1"/>
                </a:solidFill>
                <a:latin typeface="Cambria" panose="02040503050406030204" pitchFamily="18" charset="0"/>
                <a:ea typeface="Cambria" panose="02040503050406030204" pitchFamily="18" charset="0"/>
              </a:rPr>
              <a:t>Staphylococcus</a:t>
            </a:r>
            <a:r>
              <a:rPr lang="en-IN" dirty="0">
                <a:solidFill>
                  <a:schemeClr val="tx1"/>
                </a:solidFill>
                <a:latin typeface="Cambria" panose="02040503050406030204" pitchFamily="18" charset="0"/>
                <a:ea typeface="Cambria" panose="02040503050406030204" pitchFamily="18" charset="0"/>
              </a:rPr>
              <a:t> </a:t>
            </a:r>
            <a:r>
              <a:rPr lang="en-IN" u="sng" dirty="0">
                <a:solidFill>
                  <a:schemeClr val="tx1"/>
                </a:solidFill>
                <a:latin typeface="Cambria" panose="02040503050406030204" pitchFamily="18" charset="0"/>
                <a:ea typeface="Cambria" panose="02040503050406030204" pitchFamily="18" charset="0"/>
              </a:rPr>
              <a:t>aureus</a:t>
            </a:r>
            <a:r>
              <a:rPr lang="en-IN" dirty="0">
                <a:solidFill>
                  <a:schemeClr val="tx1"/>
                </a:solidFill>
                <a:latin typeface="Cambria" panose="02040503050406030204" pitchFamily="18" charset="0"/>
                <a:ea typeface="Cambria" panose="02040503050406030204" pitchFamily="18" charset="0"/>
              </a:rPr>
              <a:t> that sometimes show increased virulence or transmissibility is usually hospital acquired.</a:t>
            </a:r>
          </a:p>
          <a:p>
            <a:endParaRPr lang="en-IN" dirty="0">
              <a:solidFill>
                <a:schemeClr val="tx1"/>
              </a:solidFill>
            </a:endParaRPr>
          </a:p>
        </p:txBody>
      </p:sp>
    </p:spTree>
    <p:extLst>
      <p:ext uri="{BB962C8B-B14F-4D97-AF65-F5344CB8AC3E}">
        <p14:creationId xmlns:p14="http://schemas.microsoft.com/office/powerpoint/2010/main" val="27915575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4D97E9D-3E7A-483E-B407-FB562E707606}"/>
              </a:ext>
            </a:extLst>
          </p:cNvPr>
          <p:cNvSpPr>
            <a:spLocks noGrp="1"/>
          </p:cNvSpPr>
          <p:nvPr>
            <p:ph type="title"/>
          </p:nvPr>
        </p:nvSpPr>
        <p:spPr>
          <a:xfrm>
            <a:off x="519430" y="1613535"/>
            <a:ext cx="7192010" cy="3933825"/>
          </a:xfrm>
        </p:spPr>
        <p:txBody>
          <a:bodyPr>
            <a:normAutofit/>
          </a:bodyPr>
          <a:lstStyle/>
          <a:p>
            <a:r>
              <a:rPr lang="en-IN" sz="2800" dirty="0">
                <a:latin typeface="Cambria" panose="02040503050406030204" pitchFamily="18" charset="0"/>
                <a:ea typeface="Cambria" panose="02040503050406030204" pitchFamily="18" charset="0"/>
              </a:rPr>
              <a:t>1)Urinary tract Infections</a:t>
            </a:r>
            <a:br>
              <a:rPr lang="en-IN" sz="2800" dirty="0">
                <a:latin typeface="Cambria" panose="02040503050406030204" pitchFamily="18" charset="0"/>
                <a:ea typeface="Cambria" panose="02040503050406030204" pitchFamily="18" charset="0"/>
              </a:rPr>
            </a:br>
            <a:r>
              <a:rPr lang="en-IN" sz="2800" dirty="0">
                <a:latin typeface="Cambria" panose="02040503050406030204" pitchFamily="18" charset="0"/>
                <a:ea typeface="Cambria" panose="02040503050406030204" pitchFamily="18" charset="0"/>
              </a:rPr>
              <a:t>2)Nosocomial Pneumonia</a:t>
            </a:r>
            <a:br>
              <a:rPr lang="en-IN" sz="2800" dirty="0">
                <a:latin typeface="Cambria" panose="02040503050406030204" pitchFamily="18" charset="0"/>
                <a:ea typeface="Cambria" panose="02040503050406030204" pitchFamily="18" charset="0"/>
              </a:rPr>
            </a:br>
            <a:r>
              <a:rPr lang="en-IN" sz="2800" dirty="0">
                <a:latin typeface="Cambria" panose="02040503050406030204" pitchFamily="18" charset="0"/>
                <a:ea typeface="Cambria" panose="02040503050406030204" pitchFamily="18" charset="0"/>
              </a:rPr>
              <a:t>3)Surgical site infection (wound infection &amp; skin sepsis)</a:t>
            </a:r>
            <a:br>
              <a:rPr lang="en-IN" sz="2800" dirty="0">
                <a:latin typeface="Cambria" panose="02040503050406030204" pitchFamily="18" charset="0"/>
                <a:ea typeface="Cambria" panose="02040503050406030204" pitchFamily="18" charset="0"/>
              </a:rPr>
            </a:br>
            <a:r>
              <a:rPr lang="en-IN" sz="2800" dirty="0">
                <a:latin typeface="Cambria" panose="02040503050406030204" pitchFamily="18" charset="0"/>
                <a:ea typeface="Cambria" panose="02040503050406030204" pitchFamily="18" charset="0"/>
              </a:rPr>
              <a:t>4)Nosocomial bacteraemia</a:t>
            </a:r>
            <a:br>
              <a:rPr lang="en-IN" sz="2800" dirty="0">
                <a:latin typeface="Cambria" panose="02040503050406030204" pitchFamily="18" charset="0"/>
                <a:ea typeface="Cambria" panose="02040503050406030204" pitchFamily="18" charset="0"/>
              </a:rPr>
            </a:br>
            <a:r>
              <a:rPr lang="en-IN" sz="2800" dirty="0">
                <a:latin typeface="Cambria" panose="02040503050406030204" pitchFamily="18" charset="0"/>
                <a:ea typeface="Cambria" panose="02040503050406030204" pitchFamily="18" charset="0"/>
              </a:rPr>
              <a:t>5) Sinusitis</a:t>
            </a:r>
            <a:br>
              <a:rPr lang="en-IN" sz="2800" dirty="0">
                <a:latin typeface="Cambria" panose="02040503050406030204" pitchFamily="18" charset="0"/>
                <a:ea typeface="Cambria" panose="02040503050406030204" pitchFamily="18" charset="0"/>
              </a:rPr>
            </a:br>
            <a:r>
              <a:rPr lang="en-IN" sz="2800" dirty="0">
                <a:latin typeface="Cambria" panose="02040503050406030204" pitchFamily="18" charset="0"/>
                <a:ea typeface="Cambria" panose="02040503050406030204" pitchFamily="18" charset="0"/>
              </a:rPr>
              <a:t>6)Endometritis</a:t>
            </a:r>
            <a:br>
              <a:rPr lang="en-IN" sz="2800" dirty="0">
                <a:latin typeface="Cambria" panose="02040503050406030204" pitchFamily="18" charset="0"/>
                <a:ea typeface="Cambria" panose="02040503050406030204" pitchFamily="18" charset="0"/>
              </a:rPr>
            </a:br>
            <a:r>
              <a:rPr lang="en-IN" sz="2800" dirty="0">
                <a:latin typeface="Cambria" panose="02040503050406030204" pitchFamily="18" charset="0"/>
                <a:ea typeface="Cambria" panose="02040503050406030204" pitchFamily="18" charset="0"/>
              </a:rPr>
              <a:t>7)Gastroenteritis</a:t>
            </a:r>
            <a:br>
              <a:rPr lang="en-IN" sz="2800" dirty="0">
                <a:latin typeface="Cambria" panose="02040503050406030204" pitchFamily="18" charset="0"/>
                <a:ea typeface="Cambria" panose="02040503050406030204" pitchFamily="18" charset="0"/>
              </a:rPr>
            </a:br>
            <a:r>
              <a:rPr lang="en-IN" sz="2800" dirty="0">
                <a:latin typeface="Cambria" panose="02040503050406030204" pitchFamily="18" charset="0"/>
                <a:ea typeface="Cambria" panose="02040503050406030204" pitchFamily="18" charset="0"/>
              </a:rPr>
              <a:t>8)Skin and soft tissue infections</a:t>
            </a:r>
            <a:br>
              <a:rPr lang="en-IN" sz="2800" dirty="0">
                <a:latin typeface="Cambria" panose="02040503050406030204" pitchFamily="18" charset="0"/>
                <a:ea typeface="Cambria" panose="02040503050406030204" pitchFamily="18" charset="0"/>
              </a:rPr>
            </a:br>
            <a:endParaRPr lang="en-IN" sz="2800" dirty="0">
              <a:latin typeface="Cambria" panose="02040503050406030204" pitchFamily="18" charset="0"/>
              <a:ea typeface="Cambria" panose="02040503050406030204" pitchFamily="18" charset="0"/>
            </a:endParaRPr>
          </a:p>
        </p:txBody>
      </p:sp>
      <p:sp>
        <p:nvSpPr>
          <p:cNvPr id="4" name="Title 1">
            <a:extLst>
              <a:ext uri="{FF2B5EF4-FFF2-40B4-BE49-F238E27FC236}">
                <a16:creationId xmlns:a16="http://schemas.microsoft.com/office/drawing/2014/main" id="{C1FD8C85-03F8-4EC4-BE93-E0D550829ED7}"/>
              </a:ext>
            </a:extLst>
          </p:cNvPr>
          <p:cNvSpPr txBox="1">
            <a:spLocks/>
          </p:cNvSpPr>
          <p:nvPr/>
        </p:nvSpPr>
        <p:spPr>
          <a:xfrm>
            <a:off x="1465580" y="10287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IN" b="1" dirty="0">
                <a:solidFill>
                  <a:srgbClr val="002060"/>
                </a:solidFill>
              </a:rPr>
              <a:t>COMMON HOSPITAL ACQIRED INFECTIONS</a:t>
            </a:r>
          </a:p>
        </p:txBody>
      </p:sp>
    </p:spTree>
    <p:extLst>
      <p:ext uri="{BB962C8B-B14F-4D97-AF65-F5344CB8AC3E}">
        <p14:creationId xmlns:p14="http://schemas.microsoft.com/office/powerpoint/2010/main" val="28154060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25532D-27AE-46C9-82AB-6B9AD6FDCD77}"/>
              </a:ext>
            </a:extLst>
          </p:cNvPr>
          <p:cNvSpPr>
            <a:spLocks noGrp="1"/>
          </p:cNvSpPr>
          <p:nvPr>
            <p:ph type="title"/>
          </p:nvPr>
        </p:nvSpPr>
        <p:spPr>
          <a:xfrm>
            <a:off x="557793" y="5848396"/>
            <a:ext cx="10515600" cy="3263900"/>
          </a:xfrm>
        </p:spPr>
        <p:txBody>
          <a:bodyPr>
            <a:normAutofit fontScale="90000"/>
          </a:bodyPr>
          <a:lstStyle/>
          <a:p>
            <a:br>
              <a:rPr lang="en-IN" dirty="0"/>
            </a:br>
            <a:r>
              <a:rPr lang="en-IN" b="1" dirty="0">
                <a:solidFill>
                  <a:srgbClr val="002060"/>
                </a:solidFill>
              </a:rPr>
              <a:t>Urinary Tract Infections</a:t>
            </a:r>
            <a:br>
              <a:rPr lang="en-IN" dirty="0">
                <a:solidFill>
                  <a:srgbClr val="002060"/>
                </a:solidFill>
              </a:rPr>
            </a:br>
            <a:br>
              <a:rPr lang="en-IN" sz="2700" dirty="0">
                <a:solidFill>
                  <a:srgbClr val="002060"/>
                </a:solidFill>
                <a:latin typeface="Cambria" panose="02040503050406030204" pitchFamily="18" charset="0"/>
                <a:ea typeface="Cambria" panose="02040503050406030204" pitchFamily="18" charset="0"/>
              </a:rPr>
            </a:br>
            <a:r>
              <a:rPr lang="en-IN" sz="2700" dirty="0">
                <a:latin typeface="Cambria" panose="02040503050406030204" pitchFamily="18" charset="0"/>
                <a:ea typeface="Cambria" panose="02040503050406030204" pitchFamily="18" charset="0"/>
              </a:rPr>
              <a:t>E.coli, A urinary tract infection (UTI) is an infection involving any part of the urinary system, including urethra, bladder, ureters, and kidney. UTIs are the most common type of Hai.</a:t>
            </a:r>
            <a:br>
              <a:rPr lang="en-IN" sz="2700" dirty="0">
                <a:latin typeface="Cambria" panose="02040503050406030204" pitchFamily="18" charset="0"/>
                <a:ea typeface="Cambria" panose="02040503050406030204" pitchFamily="18" charset="0"/>
              </a:rPr>
            </a:br>
            <a:r>
              <a:rPr lang="en-IN" sz="2700" dirty="0">
                <a:latin typeface="Cambria" panose="02040503050406030204" pitchFamily="18" charset="0"/>
                <a:ea typeface="Cambria" panose="02040503050406030204" pitchFamily="18" charset="0"/>
              </a:rPr>
              <a:t>Among UTIs acquired in the hospital, approximately 75% are associated with a urinary catheter, which is a tube inserted into the bladder through the urethra to drain urine.</a:t>
            </a:r>
            <a:br>
              <a:rPr lang="en-IN" sz="2700" dirty="0">
                <a:latin typeface="Cambria" panose="02040503050406030204" pitchFamily="18" charset="0"/>
                <a:ea typeface="Cambria" panose="02040503050406030204" pitchFamily="18" charset="0"/>
              </a:rPr>
            </a:br>
            <a:r>
              <a:rPr lang="en-IN" sz="2700" dirty="0">
                <a:latin typeface="Cambria" panose="02040503050406030204" pitchFamily="18" charset="0"/>
                <a:ea typeface="Cambria" panose="02040503050406030204" pitchFamily="18" charset="0"/>
              </a:rPr>
              <a:t> The most important risk factor for developing a catheter-associated UTI (CAUTI) is prolonged use of the urinary catheter.  Therefore, catheters should only be used for appropriate indications and should be removed as soon as they are no longer needed.</a:t>
            </a:r>
            <a:br>
              <a:rPr lang="en-IN" sz="2700" dirty="0">
                <a:latin typeface="Cambria" panose="02040503050406030204" pitchFamily="18" charset="0"/>
                <a:ea typeface="Cambria" panose="02040503050406030204" pitchFamily="18" charset="0"/>
              </a:rPr>
            </a:br>
            <a:r>
              <a:rPr lang="en-IN" sz="2700" dirty="0">
                <a:latin typeface="Cambria" panose="02040503050406030204" pitchFamily="18" charset="0"/>
                <a:ea typeface="Cambria" panose="02040503050406030204" pitchFamily="18" charset="0"/>
              </a:rPr>
              <a:t>The bacteria responsible arise from the gut flora(E</a:t>
            </a:r>
            <a:r>
              <a:rPr lang="en-IN" sz="2700" i="1" dirty="0">
                <a:latin typeface="Cambria" panose="02040503050406030204" pitchFamily="18" charset="0"/>
                <a:ea typeface="Cambria" panose="02040503050406030204" pitchFamily="18" charset="0"/>
              </a:rPr>
              <a:t>.coli</a:t>
            </a:r>
            <a:r>
              <a:rPr lang="en-IN" sz="2700" dirty="0">
                <a:latin typeface="Cambria" panose="02040503050406030204" pitchFamily="18" charset="0"/>
                <a:ea typeface="Cambria" panose="02040503050406030204" pitchFamily="18" charset="0"/>
              </a:rPr>
              <a:t>) or acquired in hospital(</a:t>
            </a:r>
            <a:r>
              <a:rPr lang="en-IN" sz="2700" u="sng" dirty="0">
                <a:latin typeface="Cambria" panose="02040503050406030204" pitchFamily="18" charset="0"/>
                <a:ea typeface="Cambria" panose="02040503050406030204" pitchFamily="18" charset="0"/>
              </a:rPr>
              <a:t>Klebsiella</a:t>
            </a:r>
            <a:r>
              <a:rPr lang="en-IN" sz="2700" dirty="0">
                <a:latin typeface="Cambria" panose="02040503050406030204" pitchFamily="18" charset="0"/>
                <a:ea typeface="Cambria" panose="02040503050406030204" pitchFamily="18" charset="0"/>
              </a:rPr>
              <a:t> </a:t>
            </a:r>
            <a:r>
              <a:rPr lang="en-IN" sz="2700" u="sng" dirty="0">
                <a:latin typeface="Cambria" panose="02040503050406030204" pitchFamily="18" charset="0"/>
                <a:ea typeface="Cambria" panose="02040503050406030204" pitchFamily="18" charset="0"/>
              </a:rPr>
              <a:t>spp</a:t>
            </a:r>
            <a:r>
              <a:rPr lang="en-IN" sz="2700" dirty="0">
                <a:latin typeface="Cambria" panose="02040503050406030204" pitchFamily="18" charset="0"/>
                <a:ea typeface="Cambria" panose="02040503050406030204" pitchFamily="18" charset="0"/>
              </a:rPr>
              <a:t>).</a:t>
            </a:r>
            <a:br>
              <a:rPr lang="en-IN" sz="2700" dirty="0">
                <a:latin typeface="Cambria" panose="02040503050406030204" pitchFamily="18" charset="0"/>
                <a:ea typeface="Cambria" panose="02040503050406030204" pitchFamily="18" charset="0"/>
              </a:rPr>
            </a:br>
            <a:r>
              <a:rPr lang="en-IN" sz="2700" dirty="0">
                <a:latin typeface="Cambria" panose="02040503050406030204" pitchFamily="18" charset="0"/>
                <a:ea typeface="Cambria" panose="02040503050406030204" pitchFamily="18" charset="0"/>
              </a:rPr>
              <a:t>Initial Infection is caused by E.coli, Staphylococcus </a:t>
            </a:r>
            <a:r>
              <a:rPr lang="en-IN" sz="2700" u="sng" dirty="0">
                <a:latin typeface="Cambria" panose="02040503050406030204" pitchFamily="18" charset="0"/>
                <a:ea typeface="Cambria" panose="02040503050406030204" pitchFamily="18" charset="0"/>
              </a:rPr>
              <a:t>epidermis</a:t>
            </a:r>
            <a:r>
              <a:rPr lang="en-IN" sz="2700" dirty="0">
                <a:latin typeface="Cambria" panose="02040503050406030204" pitchFamily="18" charset="0"/>
                <a:ea typeface="Cambria" panose="02040503050406030204" pitchFamily="18" charset="0"/>
              </a:rPr>
              <a:t>,</a:t>
            </a:r>
            <a:r>
              <a:rPr lang="en-IN" sz="2700" u="sng" dirty="0">
                <a:latin typeface="Cambria" panose="02040503050406030204" pitchFamily="18" charset="0"/>
                <a:ea typeface="Cambria" panose="02040503050406030204" pitchFamily="18" charset="0"/>
              </a:rPr>
              <a:t>Proteus</a:t>
            </a:r>
            <a:r>
              <a:rPr lang="en-IN" sz="2700" dirty="0">
                <a:latin typeface="Cambria" panose="02040503050406030204" pitchFamily="18" charset="0"/>
                <a:ea typeface="Cambria" panose="02040503050406030204" pitchFamily="18" charset="0"/>
              </a:rPr>
              <a:t>,</a:t>
            </a:r>
            <a:r>
              <a:rPr lang="en-IN" sz="2700" u="sng" dirty="0">
                <a:latin typeface="Cambria" panose="02040503050406030204" pitchFamily="18" charset="0"/>
                <a:ea typeface="Cambria" panose="02040503050406030204" pitchFamily="18" charset="0"/>
              </a:rPr>
              <a:t>Serratia</a:t>
            </a:r>
            <a:r>
              <a:rPr lang="en-IN" sz="2700" dirty="0">
                <a:latin typeface="Cambria" panose="02040503050406030204" pitchFamily="18" charset="0"/>
                <a:ea typeface="Cambria" panose="02040503050406030204" pitchFamily="18" charset="0"/>
              </a:rPr>
              <a:t> and </a:t>
            </a:r>
            <a:r>
              <a:rPr lang="en-IN" sz="2700" u="sng" dirty="0">
                <a:latin typeface="Cambria" panose="02040503050406030204" pitchFamily="18" charset="0"/>
                <a:ea typeface="Cambria" panose="02040503050406030204" pitchFamily="18" charset="0"/>
              </a:rPr>
              <a:t>Pseudomonas</a:t>
            </a:r>
            <a:r>
              <a:rPr lang="en-IN" sz="2700" dirty="0">
                <a:latin typeface="Cambria" panose="02040503050406030204" pitchFamily="18" charset="0"/>
                <a:ea typeface="Cambria" panose="02040503050406030204" pitchFamily="18" charset="0"/>
              </a:rPr>
              <a:t>.</a:t>
            </a:r>
            <a:br>
              <a:rPr lang="en-IN" sz="2000" dirty="0">
                <a:latin typeface="Cambria" panose="02040503050406030204" pitchFamily="18" charset="0"/>
                <a:ea typeface="Cambria" panose="02040503050406030204" pitchFamily="18" charset="0"/>
              </a:rPr>
            </a:br>
            <a:br>
              <a:rPr lang="en-IN" sz="2000" dirty="0">
                <a:latin typeface="Cambria" panose="02040503050406030204" pitchFamily="18" charset="0"/>
                <a:ea typeface="Cambria" panose="02040503050406030204" pitchFamily="18" charset="0"/>
              </a:rPr>
            </a:br>
            <a:br>
              <a:rPr lang="en-IN" sz="2000" dirty="0"/>
            </a:br>
            <a:br>
              <a:rPr lang="en-IN" sz="2000" dirty="0"/>
            </a:br>
            <a:br>
              <a:rPr lang="en-IN" sz="2000" dirty="0"/>
            </a:br>
            <a:br>
              <a:rPr lang="en-IN" dirty="0"/>
            </a:br>
            <a:br>
              <a:rPr lang="en-IN" dirty="0"/>
            </a:br>
            <a:br>
              <a:rPr lang="en-IN" dirty="0"/>
            </a:br>
            <a:br>
              <a:rPr lang="en-IN" dirty="0"/>
            </a:br>
            <a:endParaRPr lang="en-IN" dirty="0"/>
          </a:p>
        </p:txBody>
      </p:sp>
    </p:spTree>
    <p:extLst>
      <p:ext uri="{BB962C8B-B14F-4D97-AF65-F5344CB8AC3E}">
        <p14:creationId xmlns:p14="http://schemas.microsoft.com/office/powerpoint/2010/main" val="33684743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750019-FB29-41F3-9702-8F825B416575}"/>
              </a:ext>
            </a:extLst>
          </p:cNvPr>
          <p:cNvSpPr>
            <a:spLocks noGrp="1"/>
          </p:cNvSpPr>
          <p:nvPr>
            <p:ph type="ctrTitle"/>
          </p:nvPr>
        </p:nvSpPr>
        <p:spPr>
          <a:xfrm>
            <a:off x="647700" y="1446213"/>
            <a:ext cx="9144000" cy="477837"/>
          </a:xfrm>
        </p:spPr>
        <p:txBody>
          <a:bodyPr>
            <a:normAutofit fontScale="90000"/>
          </a:bodyPr>
          <a:lstStyle/>
          <a:p>
            <a:r>
              <a:rPr lang="en-IN" sz="4400" b="1" dirty="0">
                <a:solidFill>
                  <a:srgbClr val="002060"/>
                </a:solidFill>
                <a:latin typeface="Cambria" panose="02040503050406030204" pitchFamily="18" charset="0"/>
                <a:ea typeface="Cambria" panose="02040503050406030204" pitchFamily="18" charset="0"/>
              </a:rPr>
              <a:t>Nosocomial Pneumonia</a:t>
            </a:r>
            <a:br>
              <a:rPr lang="en-IN" dirty="0"/>
            </a:br>
            <a:endParaRPr lang="en-IN" dirty="0"/>
          </a:p>
        </p:txBody>
      </p:sp>
      <p:sp>
        <p:nvSpPr>
          <p:cNvPr id="3" name="Subtitle 2">
            <a:extLst>
              <a:ext uri="{FF2B5EF4-FFF2-40B4-BE49-F238E27FC236}">
                <a16:creationId xmlns:a16="http://schemas.microsoft.com/office/drawing/2014/main" id="{8A5BD11D-4B52-43A2-B2CE-F1F73521302B}"/>
              </a:ext>
            </a:extLst>
          </p:cNvPr>
          <p:cNvSpPr>
            <a:spLocks noGrp="1"/>
          </p:cNvSpPr>
          <p:nvPr>
            <p:ph type="subTitle" idx="1"/>
          </p:nvPr>
        </p:nvSpPr>
        <p:spPr>
          <a:xfrm>
            <a:off x="537210" y="977862"/>
            <a:ext cx="11117580" cy="4609147"/>
          </a:xfrm>
        </p:spPr>
        <p:txBody>
          <a:bodyPr>
            <a:normAutofit fontScale="25000" lnSpcReduction="20000"/>
          </a:bodyPr>
          <a:lstStyle/>
          <a:p>
            <a:pPr algn="l"/>
            <a:r>
              <a:rPr lang="en-IN" sz="9600" dirty="0">
                <a:latin typeface="Cambria" panose="02040503050406030204" pitchFamily="18" charset="0"/>
                <a:ea typeface="Cambria" panose="02040503050406030204" pitchFamily="18" charset="0"/>
              </a:rPr>
              <a:t>Second most common type of HAI and occurs in several different patient group.</a:t>
            </a:r>
          </a:p>
          <a:p>
            <a:pPr algn="l"/>
            <a:r>
              <a:rPr lang="en-IN" sz="9600" dirty="0">
                <a:latin typeface="Cambria" panose="02040503050406030204" pitchFamily="18" charset="0"/>
                <a:ea typeface="Cambria" panose="02040503050406030204" pitchFamily="18" charset="0"/>
              </a:rPr>
              <a:t>-Likely to occur in patients on ventilators in ICU(Intensive Care Unit),where the rate of pneumonia is 3% per day.</a:t>
            </a:r>
          </a:p>
          <a:p>
            <a:pPr algn="l"/>
            <a:r>
              <a:rPr lang="en-IN" sz="9600" dirty="0">
                <a:latin typeface="Cambria" panose="02040503050406030204" pitchFamily="18" charset="0"/>
                <a:ea typeface="Cambria" panose="02040503050406030204" pitchFamily="18" charset="0"/>
              </a:rPr>
              <a:t>There is high fatality rate associated with ventilator-associated pneumonia.</a:t>
            </a:r>
          </a:p>
          <a:p>
            <a:pPr algn="l"/>
            <a:r>
              <a:rPr lang="en-IN" sz="9600" dirty="0">
                <a:latin typeface="Cambria" panose="02040503050406030204" pitchFamily="18" charset="0"/>
                <a:ea typeface="Cambria" panose="02040503050406030204" pitchFamily="18" charset="0"/>
              </a:rPr>
              <a:t>Patients with chronic obstructive lung disease are highly susceptible to infection because of frequent and prolonged antibiotic therapy and long term mechanical ventilation used in their treatment.</a:t>
            </a:r>
          </a:p>
          <a:p>
            <a:pPr algn="l"/>
            <a:r>
              <a:rPr lang="en-IN" sz="9600" dirty="0">
                <a:latin typeface="Cambria" panose="02040503050406030204" pitchFamily="18" charset="0"/>
                <a:ea typeface="Cambria" panose="02040503050406030204" pitchFamily="18" charset="0"/>
              </a:rPr>
              <a:t>The infecting microorganisms can come from contaminated equipment or the hands of health care workers as procedures are conducted such as respiratory intubation,suctioning of material from the throat and mouth and mechanical ventilation. Once introduced through the nose an mouth, microorganisms quickly colonize the throat area, aspirated into the lungs, where infection develops that leads to pneumonia.</a:t>
            </a:r>
          </a:p>
          <a:p>
            <a:pPr algn="l"/>
            <a:endParaRPr lang="en-IN" dirty="0">
              <a:latin typeface="Cambria" panose="02040503050406030204" pitchFamily="18" charset="0"/>
              <a:ea typeface="Cambria" panose="02040503050406030204" pitchFamily="18" charset="0"/>
            </a:endParaRPr>
          </a:p>
          <a:p>
            <a:r>
              <a:rPr lang="en-IN" dirty="0"/>
              <a:t>-</a:t>
            </a:r>
          </a:p>
        </p:txBody>
      </p:sp>
    </p:spTree>
    <p:extLst>
      <p:ext uri="{BB962C8B-B14F-4D97-AF65-F5344CB8AC3E}">
        <p14:creationId xmlns:p14="http://schemas.microsoft.com/office/powerpoint/2010/main" val="30524834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040AD1-2FA1-49B3-81EA-04E7AF46A675}"/>
              </a:ext>
            </a:extLst>
          </p:cNvPr>
          <p:cNvSpPr>
            <a:spLocks noGrp="1"/>
          </p:cNvSpPr>
          <p:nvPr>
            <p:ph type="title"/>
          </p:nvPr>
        </p:nvSpPr>
        <p:spPr>
          <a:xfrm>
            <a:off x="627380" y="294005"/>
            <a:ext cx="10515600" cy="1325563"/>
          </a:xfrm>
        </p:spPr>
        <p:txBody>
          <a:bodyPr/>
          <a:lstStyle/>
          <a:p>
            <a:r>
              <a:rPr lang="en-IN" b="1" dirty="0">
                <a:solidFill>
                  <a:srgbClr val="002060"/>
                </a:solidFill>
                <a:latin typeface="Cambria" panose="02040503050406030204" pitchFamily="18" charset="0"/>
                <a:ea typeface="Cambria" panose="02040503050406030204" pitchFamily="18" charset="0"/>
              </a:rPr>
              <a:t>Surgical Site Infection</a:t>
            </a:r>
          </a:p>
        </p:txBody>
      </p:sp>
      <p:sp>
        <p:nvSpPr>
          <p:cNvPr id="3" name="Content Placeholder 2">
            <a:extLst>
              <a:ext uri="{FF2B5EF4-FFF2-40B4-BE49-F238E27FC236}">
                <a16:creationId xmlns:a16="http://schemas.microsoft.com/office/drawing/2014/main" id="{152D3912-0654-4C70-8F26-A39106B992F3}"/>
              </a:ext>
            </a:extLst>
          </p:cNvPr>
          <p:cNvSpPr>
            <a:spLocks noGrp="1"/>
          </p:cNvSpPr>
          <p:nvPr>
            <p:ph idx="1"/>
          </p:nvPr>
        </p:nvSpPr>
        <p:spPr>
          <a:xfrm>
            <a:off x="416560" y="1825625"/>
            <a:ext cx="10937240" cy="4351338"/>
          </a:xfrm>
        </p:spPr>
        <p:txBody>
          <a:bodyPr/>
          <a:lstStyle/>
          <a:p>
            <a:pPr marL="0" indent="0">
              <a:buNone/>
            </a:pPr>
            <a:r>
              <a:rPr lang="en-IN" dirty="0">
                <a:latin typeface="Cambria" panose="02040503050406030204" pitchFamily="18" charset="0"/>
                <a:ea typeface="Cambria" panose="02040503050406030204" pitchFamily="18" charset="0"/>
              </a:rPr>
              <a:t>The infection is acquired usually during the operation itself either exogenously (</a:t>
            </a:r>
            <a:r>
              <a:rPr lang="en-IN" dirty="0" err="1">
                <a:latin typeface="Cambria" panose="02040503050406030204" pitchFamily="18" charset="0"/>
                <a:ea typeface="Cambria" panose="02040503050406030204" pitchFamily="18" charset="0"/>
              </a:rPr>
              <a:t>eg.</a:t>
            </a:r>
            <a:r>
              <a:rPr lang="en-IN" dirty="0">
                <a:latin typeface="Cambria" panose="02040503050406030204" pitchFamily="18" charset="0"/>
                <a:ea typeface="Cambria" panose="02040503050406030204" pitchFamily="18" charset="0"/>
              </a:rPr>
              <a:t> from </a:t>
            </a:r>
            <a:r>
              <a:rPr lang="en-IN" dirty="0" err="1">
                <a:latin typeface="Cambria" panose="02040503050406030204" pitchFamily="18" charset="0"/>
                <a:ea typeface="Cambria" panose="02040503050406030204" pitchFamily="18" charset="0"/>
              </a:rPr>
              <a:t>air,medical</a:t>
            </a:r>
            <a:r>
              <a:rPr lang="en-IN" dirty="0">
                <a:latin typeface="Cambria" panose="02040503050406030204" pitchFamily="18" charset="0"/>
                <a:ea typeface="Cambria" panose="02040503050406030204" pitchFamily="18" charset="0"/>
              </a:rPr>
              <a:t> equipment, surgeon or other staff)or endogenously from the skin flora and rarely from blood used in surgery.</a:t>
            </a:r>
          </a:p>
          <a:p>
            <a:pPr marL="0" indent="0">
              <a:buNone/>
            </a:pPr>
            <a:r>
              <a:rPr lang="en-IN" dirty="0">
                <a:latin typeface="Cambria" panose="02040503050406030204" pitchFamily="18" charset="0"/>
                <a:ea typeface="Cambria" panose="02040503050406030204" pitchFamily="18" charset="0"/>
              </a:rPr>
              <a:t>Surgical site infections are also frequent incidence varying from 0.5 to 15%depending on the operation and the underlying patient status.</a:t>
            </a:r>
          </a:p>
          <a:p>
            <a:endParaRPr lang="en-IN" dirty="0">
              <a:latin typeface="Cambria" panose="02040503050406030204" pitchFamily="18" charset="0"/>
              <a:ea typeface="Cambria" panose="02040503050406030204" pitchFamily="18" charset="0"/>
            </a:endParaRPr>
          </a:p>
          <a:p>
            <a:pPr marL="0" indent="0">
              <a:buNone/>
            </a:pPr>
            <a:r>
              <a:rPr lang="en-IN" dirty="0">
                <a:latin typeface="Cambria" panose="02040503050406030204" pitchFamily="18" charset="0"/>
                <a:ea typeface="Cambria" panose="02040503050406030204" pitchFamily="18" charset="0"/>
              </a:rPr>
              <a:t>Causative agent-</a:t>
            </a:r>
            <a:r>
              <a:rPr lang="en-IN" u="sng" dirty="0">
                <a:latin typeface="Cambria" panose="02040503050406030204" pitchFamily="18" charset="0"/>
                <a:ea typeface="Cambria" panose="02040503050406030204" pitchFamily="18" charset="0"/>
              </a:rPr>
              <a:t>Staphylococcus </a:t>
            </a:r>
            <a:r>
              <a:rPr lang="en-IN" u="sng" dirty="0" err="1">
                <a:latin typeface="Cambria" panose="02040503050406030204" pitchFamily="18" charset="0"/>
                <a:ea typeface="Cambria" panose="02040503050406030204" pitchFamily="18" charset="0"/>
              </a:rPr>
              <a:t>epidermis</a:t>
            </a:r>
            <a:r>
              <a:rPr lang="en-IN" dirty="0" err="1">
                <a:latin typeface="Cambria" panose="02040503050406030204" pitchFamily="18" charset="0"/>
                <a:ea typeface="Cambria" panose="02040503050406030204" pitchFamily="18" charset="0"/>
              </a:rPr>
              <a:t>,</a:t>
            </a:r>
            <a:r>
              <a:rPr lang="en-IN" u="sng" dirty="0" err="1">
                <a:latin typeface="Cambria" panose="02040503050406030204" pitchFamily="18" charset="0"/>
                <a:ea typeface="Cambria" panose="02040503050406030204" pitchFamily="18" charset="0"/>
              </a:rPr>
              <a:t>Enterococcus</a:t>
            </a:r>
            <a:r>
              <a:rPr lang="en-IN" dirty="0" err="1">
                <a:latin typeface="Cambria" panose="02040503050406030204" pitchFamily="18" charset="0"/>
                <a:ea typeface="Cambria" panose="02040503050406030204" pitchFamily="18" charset="0"/>
              </a:rPr>
              <a:t>,E.coli</a:t>
            </a:r>
            <a:r>
              <a:rPr lang="en-IN" dirty="0">
                <a:latin typeface="Cambria" panose="02040503050406030204" pitchFamily="18" charset="0"/>
                <a:ea typeface="Cambria" panose="02040503050406030204" pitchFamily="18" charset="0"/>
              </a:rPr>
              <a:t>,</a:t>
            </a:r>
          </a:p>
          <a:p>
            <a:pPr marL="0" indent="0">
              <a:buNone/>
            </a:pPr>
            <a:r>
              <a:rPr lang="en-IN" u="sng" dirty="0">
                <a:latin typeface="Cambria" panose="02040503050406030204" pitchFamily="18" charset="0"/>
                <a:ea typeface="Cambria" panose="02040503050406030204" pitchFamily="18" charset="0"/>
              </a:rPr>
              <a:t>Proteus</a:t>
            </a:r>
            <a:r>
              <a:rPr lang="en-IN" dirty="0">
                <a:latin typeface="Cambria" panose="02040503050406030204" pitchFamily="18" charset="0"/>
                <a:ea typeface="Cambria" panose="02040503050406030204" pitchFamily="18" charset="0"/>
              </a:rPr>
              <a:t> and certain </a:t>
            </a:r>
            <a:r>
              <a:rPr lang="en-IN" dirty="0" err="1">
                <a:latin typeface="Cambria" panose="02040503050406030204" pitchFamily="18" charset="0"/>
                <a:ea typeface="Cambria" panose="02040503050406030204" pitchFamily="18" charset="0"/>
              </a:rPr>
              <a:t>anerobes</a:t>
            </a:r>
            <a:r>
              <a:rPr lang="en-IN" dirty="0"/>
              <a:t>.</a:t>
            </a:r>
          </a:p>
        </p:txBody>
      </p:sp>
    </p:spTree>
    <p:extLst>
      <p:ext uri="{BB962C8B-B14F-4D97-AF65-F5344CB8AC3E}">
        <p14:creationId xmlns:p14="http://schemas.microsoft.com/office/powerpoint/2010/main" val="6261007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2EA15E-4C58-4851-8B00-A86D971F2753}"/>
              </a:ext>
            </a:extLst>
          </p:cNvPr>
          <p:cNvSpPr>
            <a:spLocks noGrp="1"/>
          </p:cNvSpPr>
          <p:nvPr>
            <p:ph type="title"/>
          </p:nvPr>
        </p:nvSpPr>
        <p:spPr/>
        <p:txBody>
          <a:bodyPr>
            <a:normAutofit/>
          </a:bodyPr>
          <a:lstStyle/>
          <a:p>
            <a:r>
              <a:rPr lang="en-IN" dirty="0">
                <a:solidFill>
                  <a:srgbClr val="002060"/>
                </a:solidFill>
                <a:latin typeface="Cambria" panose="02040503050406030204" pitchFamily="18" charset="0"/>
                <a:ea typeface="Cambria" panose="02040503050406030204" pitchFamily="18" charset="0"/>
              </a:rPr>
              <a:t>Nosocomial Bacteraemia(Presence of bacteria in the blood)</a:t>
            </a:r>
          </a:p>
        </p:txBody>
      </p:sp>
      <p:sp>
        <p:nvSpPr>
          <p:cNvPr id="3" name="Content Placeholder 2">
            <a:extLst>
              <a:ext uri="{FF2B5EF4-FFF2-40B4-BE49-F238E27FC236}">
                <a16:creationId xmlns:a16="http://schemas.microsoft.com/office/drawing/2014/main" id="{4903EF3F-3B81-4D44-B2FF-C750D8068D60}"/>
              </a:ext>
            </a:extLst>
          </p:cNvPr>
          <p:cNvSpPr>
            <a:spLocks noGrp="1"/>
          </p:cNvSpPr>
          <p:nvPr>
            <p:ph idx="1"/>
          </p:nvPr>
        </p:nvSpPr>
        <p:spPr>
          <a:xfrm>
            <a:off x="1038225" y="2141537"/>
            <a:ext cx="10515600" cy="4351338"/>
          </a:xfrm>
        </p:spPr>
        <p:txBody>
          <a:bodyPr/>
          <a:lstStyle/>
          <a:p>
            <a:r>
              <a:rPr lang="en-IN" dirty="0">
                <a:latin typeface="Cambria" panose="02040503050406030204" pitchFamily="18" charset="0"/>
                <a:ea typeface="Cambria" panose="02040503050406030204" pitchFamily="18" charset="0"/>
              </a:rPr>
              <a:t>These infections represents a small proportion of nosocomial infections but fatality rate are high.</a:t>
            </a:r>
          </a:p>
          <a:p>
            <a:r>
              <a:rPr lang="en-IN" dirty="0">
                <a:latin typeface="Cambria" panose="02040503050406030204" pitchFamily="18" charset="0"/>
                <a:ea typeface="Cambria" panose="02040503050406030204" pitchFamily="18" charset="0"/>
              </a:rPr>
              <a:t>Infection may occur at the skin entry site of the intravascular device, or in the subcutaneous path of the catheter.</a:t>
            </a:r>
          </a:p>
        </p:txBody>
      </p:sp>
    </p:spTree>
    <p:extLst>
      <p:ext uri="{BB962C8B-B14F-4D97-AF65-F5344CB8AC3E}">
        <p14:creationId xmlns:p14="http://schemas.microsoft.com/office/powerpoint/2010/main" val="11823192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3C0C5D-206F-4BCD-89F4-7B576331CCC4}"/>
              </a:ext>
            </a:extLst>
          </p:cNvPr>
          <p:cNvSpPr>
            <a:spLocks noGrp="1"/>
          </p:cNvSpPr>
          <p:nvPr>
            <p:ph type="title"/>
          </p:nvPr>
        </p:nvSpPr>
        <p:spPr>
          <a:xfrm>
            <a:off x="638810" y="175579"/>
            <a:ext cx="8566150" cy="1358582"/>
          </a:xfrm>
        </p:spPr>
        <p:txBody>
          <a:bodyPr>
            <a:normAutofit fontScale="90000"/>
          </a:bodyPr>
          <a:lstStyle/>
          <a:p>
            <a:r>
              <a:rPr lang="en-IN" dirty="0">
                <a:solidFill>
                  <a:srgbClr val="002060"/>
                </a:solidFill>
                <a:latin typeface="Cambria" panose="02040503050406030204" pitchFamily="18" charset="0"/>
                <a:ea typeface="Cambria" panose="02040503050406030204" pitchFamily="18" charset="0"/>
              </a:rPr>
              <a:t>Other </a:t>
            </a:r>
            <a:r>
              <a:rPr lang="en-IN" dirty="0" err="1">
                <a:solidFill>
                  <a:srgbClr val="002060"/>
                </a:solidFill>
                <a:latin typeface="Cambria" panose="02040503050406030204" pitchFamily="18" charset="0"/>
                <a:ea typeface="Cambria" panose="02040503050406030204" pitchFamily="18" charset="0"/>
              </a:rPr>
              <a:t>Noscomial</a:t>
            </a:r>
            <a:r>
              <a:rPr lang="en-IN" dirty="0">
                <a:solidFill>
                  <a:srgbClr val="002060"/>
                </a:solidFill>
                <a:latin typeface="Cambria" panose="02040503050406030204" pitchFamily="18" charset="0"/>
                <a:ea typeface="Cambria" panose="02040503050406030204" pitchFamily="18" charset="0"/>
              </a:rPr>
              <a:t> Infections</a:t>
            </a:r>
          </a:p>
        </p:txBody>
      </p:sp>
      <p:sp>
        <p:nvSpPr>
          <p:cNvPr id="3" name="Text Placeholder 2">
            <a:extLst>
              <a:ext uri="{FF2B5EF4-FFF2-40B4-BE49-F238E27FC236}">
                <a16:creationId xmlns:a16="http://schemas.microsoft.com/office/drawing/2014/main" id="{F842682F-6573-46B3-870F-86EFF0405EE7}"/>
              </a:ext>
            </a:extLst>
          </p:cNvPr>
          <p:cNvSpPr>
            <a:spLocks noGrp="1"/>
          </p:cNvSpPr>
          <p:nvPr>
            <p:ph type="body" idx="1"/>
          </p:nvPr>
        </p:nvSpPr>
        <p:spPr>
          <a:xfrm>
            <a:off x="374650" y="1622743"/>
            <a:ext cx="11258550" cy="3142297"/>
          </a:xfrm>
        </p:spPr>
        <p:txBody>
          <a:bodyPr>
            <a:normAutofit fontScale="92500" lnSpcReduction="20000"/>
          </a:bodyPr>
          <a:lstStyle/>
          <a:p>
            <a:r>
              <a:rPr lang="en-IN" b="1" dirty="0">
                <a:solidFill>
                  <a:schemeClr val="tx1"/>
                </a:solidFill>
                <a:latin typeface="Cambria" panose="02040503050406030204" pitchFamily="18" charset="0"/>
                <a:ea typeface="Cambria" panose="02040503050406030204" pitchFamily="18" charset="0"/>
              </a:rPr>
              <a:t>Skin and Soft Tissue </a:t>
            </a:r>
            <a:r>
              <a:rPr lang="en-IN" dirty="0">
                <a:solidFill>
                  <a:schemeClr val="tx1"/>
                </a:solidFill>
                <a:latin typeface="Cambria" panose="02040503050406030204" pitchFamily="18" charset="0"/>
                <a:ea typeface="Cambria" panose="02040503050406030204" pitchFamily="18" charset="0"/>
              </a:rPr>
              <a:t>infections-Open </a:t>
            </a:r>
            <a:r>
              <a:rPr lang="en-IN" dirty="0" err="1">
                <a:solidFill>
                  <a:schemeClr val="tx1"/>
                </a:solidFill>
                <a:latin typeface="Cambria" panose="02040503050406030204" pitchFamily="18" charset="0"/>
                <a:ea typeface="Cambria" panose="02040503050406030204" pitchFamily="18" charset="0"/>
              </a:rPr>
              <a:t>spores,ulcers,burns</a:t>
            </a:r>
            <a:r>
              <a:rPr lang="en-IN" dirty="0">
                <a:solidFill>
                  <a:schemeClr val="tx1"/>
                </a:solidFill>
                <a:latin typeface="Cambria" panose="02040503050406030204" pitchFamily="18" charset="0"/>
                <a:ea typeface="Cambria" panose="02040503050406030204" pitchFamily="18" charset="0"/>
              </a:rPr>
              <a:t> encourage bacterial colonization and may lead to systemic infection. </a:t>
            </a:r>
            <a:r>
              <a:rPr lang="en-IN" u="sng" dirty="0">
                <a:solidFill>
                  <a:schemeClr val="tx1"/>
                </a:solidFill>
                <a:latin typeface="Cambria" panose="02040503050406030204" pitchFamily="18" charset="0"/>
                <a:ea typeface="Cambria" panose="02040503050406030204" pitchFamily="18" charset="0"/>
              </a:rPr>
              <a:t>Staphylococcus</a:t>
            </a:r>
            <a:r>
              <a:rPr lang="en-IN" dirty="0">
                <a:solidFill>
                  <a:schemeClr val="tx1"/>
                </a:solidFill>
                <a:latin typeface="Cambria" panose="02040503050406030204" pitchFamily="18" charset="0"/>
                <a:ea typeface="Cambria" panose="02040503050406030204" pitchFamily="18" charset="0"/>
              </a:rPr>
              <a:t> </a:t>
            </a:r>
            <a:r>
              <a:rPr lang="en-IN" u="sng" dirty="0">
                <a:solidFill>
                  <a:schemeClr val="tx1"/>
                </a:solidFill>
                <a:latin typeface="Cambria" panose="02040503050406030204" pitchFamily="18" charset="0"/>
                <a:ea typeface="Cambria" panose="02040503050406030204" pitchFamily="18" charset="0"/>
              </a:rPr>
              <a:t>aureus</a:t>
            </a:r>
            <a:r>
              <a:rPr lang="en-IN" dirty="0">
                <a:solidFill>
                  <a:schemeClr val="tx1"/>
                </a:solidFill>
                <a:latin typeface="Cambria" panose="02040503050406030204" pitchFamily="18" charset="0"/>
                <a:ea typeface="Cambria" panose="02040503050406030204" pitchFamily="18" charset="0"/>
              </a:rPr>
              <a:t> and </a:t>
            </a:r>
            <a:r>
              <a:rPr lang="en-IN" u="sng" dirty="0">
                <a:solidFill>
                  <a:schemeClr val="tx1"/>
                </a:solidFill>
                <a:latin typeface="Cambria" panose="02040503050406030204" pitchFamily="18" charset="0"/>
                <a:ea typeface="Cambria" panose="02040503050406030204" pitchFamily="18" charset="0"/>
              </a:rPr>
              <a:t>Streptococcus</a:t>
            </a:r>
            <a:r>
              <a:rPr lang="en-IN" dirty="0">
                <a:solidFill>
                  <a:schemeClr val="tx1"/>
                </a:solidFill>
                <a:latin typeface="Cambria" panose="02040503050406030204" pitchFamily="18" charset="0"/>
                <a:ea typeface="Cambria" panose="02040503050406030204" pitchFamily="18" charset="0"/>
              </a:rPr>
              <a:t> </a:t>
            </a:r>
            <a:r>
              <a:rPr lang="en-IN" u="sng" dirty="0" err="1">
                <a:solidFill>
                  <a:schemeClr val="tx1"/>
                </a:solidFill>
                <a:latin typeface="Cambria" panose="02040503050406030204" pitchFamily="18" charset="0"/>
                <a:ea typeface="Cambria" panose="02040503050406030204" pitchFamily="18" charset="0"/>
              </a:rPr>
              <a:t>pyogens</a:t>
            </a:r>
            <a:r>
              <a:rPr lang="en-IN" dirty="0">
                <a:solidFill>
                  <a:schemeClr val="tx1"/>
                </a:solidFill>
                <a:latin typeface="Cambria" panose="02040503050406030204" pitchFamily="18" charset="0"/>
                <a:ea typeface="Cambria" panose="02040503050406030204" pitchFamily="18" charset="0"/>
              </a:rPr>
              <a:t> are main pathogens.</a:t>
            </a:r>
          </a:p>
          <a:p>
            <a:r>
              <a:rPr lang="en-IN" b="1" dirty="0">
                <a:solidFill>
                  <a:schemeClr val="tx1"/>
                </a:solidFill>
                <a:latin typeface="Cambria" panose="02040503050406030204" pitchFamily="18" charset="0"/>
                <a:ea typeface="Cambria" panose="02040503050406030204" pitchFamily="18" charset="0"/>
              </a:rPr>
              <a:t>Gastroenteritis</a:t>
            </a:r>
            <a:r>
              <a:rPr lang="en-IN" dirty="0">
                <a:solidFill>
                  <a:schemeClr val="tx1"/>
                </a:solidFill>
                <a:latin typeface="Cambria" panose="02040503050406030204" pitchFamily="18" charset="0"/>
                <a:ea typeface="Cambria" panose="02040503050406030204" pitchFamily="18" charset="0"/>
              </a:rPr>
              <a:t>-most common nosocomial infection in </a:t>
            </a:r>
            <a:r>
              <a:rPr lang="en-IN" dirty="0" err="1">
                <a:solidFill>
                  <a:schemeClr val="tx1"/>
                </a:solidFill>
                <a:latin typeface="Cambria" panose="02040503050406030204" pitchFamily="18" charset="0"/>
                <a:ea typeface="Cambria" panose="02040503050406030204" pitchFamily="18" charset="0"/>
              </a:rPr>
              <a:t>children.Causative</a:t>
            </a:r>
            <a:r>
              <a:rPr lang="en-IN" dirty="0">
                <a:solidFill>
                  <a:schemeClr val="tx1"/>
                </a:solidFill>
                <a:latin typeface="Cambria" panose="02040503050406030204" pitchFamily="18" charset="0"/>
                <a:ea typeface="Cambria" panose="02040503050406030204" pitchFamily="18" charset="0"/>
              </a:rPr>
              <a:t> agent is </a:t>
            </a:r>
            <a:r>
              <a:rPr lang="en-IN" u="sng" dirty="0">
                <a:solidFill>
                  <a:schemeClr val="tx1"/>
                </a:solidFill>
                <a:latin typeface="Cambria" panose="02040503050406030204" pitchFamily="18" charset="0"/>
                <a:ea typeface="Cambria" panose="02040503050406030204" pitchFamily="18" charset="0"/>
              </a:rPr>
              <a:t>Clostridium</a:t>
            </a:r>
            <a:r>
              <a:rPr lang="en-IN" dirty="0">
                <a:solidFill>
                  <a:schemeClr val="tx1"/>
                </a:solidFill>
                <a:latin typeface="Cambria" panose="02040503050406030204" pitchFamily="18" charset="0"/>
                <a:ea typeface="Cambria" panose="02040503050406030204" pitchFamily="18" charset="0"/>
              </a:rPr>
              <a:t> </a:t>
            </a:r>
            <a:r>
              <a:rPr lang="en-IN" u="sng" dirty="0" err="1">
                <a:solidFill>
                  <a:schemeClr val="tx1"/>
                </a:solidFill>
                <a:latin typeface="Cambria" panose="02040503050406030204" pitchFamily="18" charset="0"/>
                <a:ea typeface="Cambria" panose="02040503050406030204" pitchFamily="18" charset="0"/>
              </a:rPr>
              <a:t>difficle</a:t>
            </a:r>
            <a:endParaRPr lang="en-IN" u="sng" dirty="0">
              <a:solidFill>
                <a:schemeClr val="tx1"/>
              </a:solidFill>
              <a:latin typeface="Cambria" panose="02040503050406030204" pitchFamily="18" charset="0"/>
              <a:ea typeface="Cambria" panose="02040503050406030204" pitchFamily="18" charset="0"/>
            </a:endParaRPr>
          </a:p>
          <a:p>
            <a:r>
              <a:rPr lang="en-IN" b="1" dirty="0">
                <a:solidFill>
                  <a:schemeClr val="tx1"/>
                </a:solidFill>
                <a:latin typeface="Cambria" panose="02040503050406030204" pitchFamily="18" charset="0"/>
                <a:ea typeface="Cambria" panose="02040503050406030204" pitchFamily="18" charset="0"/>
              </a:rPr>
              <a:t>Sinusitis</a:t>
            </a:r>
            <a:r>
              <a:rPr lang="en-IN" dirty="0">
                <a:solidFill>
                  <a:schemeClr val="tx1"/>
                </a:solidFill>
                <a:latin typeface="Cambria" panose="02040503050406030204" pitchFamily="18" charset="0"/>
                <a:ea typeface="Cambria" panose="02040503050406030204" pitchFamily="18" charset="0"/>
              </a:rPr>
              <a:t> and other enteric </a:t>
            </a:r>
            <a:r>
              <a:rPr lang="en-IN" dirty="0" err="1">
                <a:solidFill>
                  <a:schemeClr val="tx1"/>
                </a:solidFill>
                <a:latin typeface="Cambria" panose="02040503050406030204" pitchFamily="18" charset="0"/>
                <a:ea typeface="Cambria" panose="02040503050406030204" pitchFamily="18" charset="0"/>
              </a:rPr>
              <a:t>infections,infections</a:t>
            </a:r>
            <a:r>
              <a:rPr lang="en-IN" dirty="0">
                <a:solidFill>
                  <a:schemeClr val="tx1"/>
                </a:solidFill>
                <a:latin typeface="Cambria" panose="02040503050406030204" pitchFamily="18" charset="0"/>
                <a:ea typeface="Cambria" panose="02040503050406030204" pitchFamily="18" charset="0"/>
              </a:rPr>
              <a:t> of the eye and conjunctiva.</a:t>
            </a:r>
          </a:p>
          <a:p>
            <a:r>
              <a:rPr lang="en-IN" b="1" dirty="0">
                <a:solidFill>
                  <a:schemeClr val="tx1"/>
                </a:solidFill>
                <a:latin typeface="Cambria" panose="02040503050406030204" pitchFamily="18" charset="0"/>
                <a:ea typeface="Cambria" panose="02040503050406030204" pitchFamily="18" charset="0"/>
              </a:rPr>
              <a:t>Endometritis </a:t>
            </a:r>
            <a:r>
              <a:rPr lang="en-IN" dirty="0">
                <a:solidFill>
                  <a:schemeClr val="tx1"/>
                </a:solidFill>
                <a:latin typeface="Cambria" panose="02040503050406030204" pitchFamily="18" charset="0"/>
                <a:ea typeface="Cambria" panose="02040503050406030204" pitchFamily="18" charset="0"/>
              </a:rPr>
              <a:t>and other infections of the reproductive organs following childbirth.</a:t>
            </a:r>
          </a:p>
        </p:txBody>
      </p:sp>
    </p:spTree>
    <p:extLst>
      <p:ext uri="{BB962C8B-B14F-4D97-AF65-F5344CB8AC3E}">
        <p14:creationId xmlns:p14="http://schemas.microsoft.com/office/powerpoint/2010/main" val="20412682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5F2A9C-7F7F-4EBE-8D04-FD2DBD6F674E}"/>
              </a:ext>
            </a:extLst>
          </p:cNvPr>
          <p:cNvSpPr>
            <a:spLocks noGrp="1"/>
          </p:cNvSpPr>
          <p:nvPr>
            <p:ph type="title"/>
          </p:nvPr>
        </p:nvSpPr>
        <p:spPr>
          <a:xfrm>
            <a:off x="838200" y="365125"/>
            <a:ext cx="6009640" cy="1325563"/>
          </a:xfrm>
        </p:spPr>
        <p:txBody>
          <a:bodyPr/>
          <a:lstStyle/>
          <a:p>
            <a:r>
              <a:rPr lang="en-US" dirty="0">
                <a:solidFill>
                  <a:srgbClr val="002060"/>
                </a:solidFill>
                <a:latin typeface="Cambria" panose="02040503050406030204" pitchFamily="18" charset="0"/>
                <a:ea typeface="Cambria" panose="02040503050406030204" pitchFamily="18" charset="0"/>
              </a:rPr>
              <a:t>Routes of transmission</a:t>
            </a:r>
            <a:endParaRPr lang="en-IN" dirty="0">
              <a:solidFill>
                <a:srgbClr val="002060"/>
              </a:solidFill>
              <a:latin typeface="Cambria" panose="02040503050406030204" pitchFamily="18" charset="0"/>
              <a:ea typeface="Cambria" panose="02040503050406030204" pitchFamily="18" charset="0"/>
            </a:endParaRPr>
          </a:p>
        </p:txBody>
      </p:sp>
      <p:sp>
        <p:nvSpPr>
          <p:cNvPr id="3" name="Content Placeholder 2">
            <a:extLst>
              <a:ext uri="{FF2B5EF4-FFF2-40B4-BE49-F238E27FC236}">
                <a16:creationId xmlns:a16="http://schemas.microsoft.com/office/drawing/2014/main" id="{D9944997-BC6E-4681-8F36-0F8B60D0D677}"/>
              </a:ext>
            </a:extLst>
          </p:cNvPr>
          <p:cNvSpPr>
            <a:spLocks noGrp="1"/>
          </p:cNvSpPr>
          <p:nvPr>
            <p:ph idx="1"/>
          </p:nvPr>
        </p:nvSpPr>
        <p:spPr>
          <a:xfrm>
            <a:off x="360680" y="1690688"/>
            <a:ext cx="10515600" cy="4351338"/>
          </a:xfrm>
        </p:spPr>
        <p:txBody>
          <a:bodyPr>
            <a:normAutofit fontScale="92500" lnSpcReduction="10000"/>
          </a:bodyPr>
          <a:lstStyle/>
          <a:p>
            <a:r>
              <a:rPr lang="en-US" sz="2600" dirty="0">
                <a:latin typeface="Cambria" panose="02040503050406030204" pitchFamily="18" charset="0"/>
                <a:ea typeface="Cambria" panose="02040503050406030204" pitchFamily="18" charset="0"/>
              </a:rPr>
              <a:t>Contact / hand borne</a:t>
            </a:r>
          </a:p>
          <a:p>
            <a:r>
              <a:rPr lang="en-US" sz="2600" dirty="0">
                <a:latin typeface="Cambria" panose="02040503050406030204" pitchFamily="18" charset="0"/>
                <a:ea typeface="Cambria" panose="02040503050406030204" pitchFamily="18" charset="0"/>
              </a:rPr>
              <a:t>Aerial or air borne: Transmission by aerial route</a:t>
            </a:r>
          </a:p>
          <a:p>
            <a:r>
              <a:rPr lang="en-US" sz="2600" dirty="0">
                <a:latin typeface="Cambria" panose="02040503050406030204" pitchFamily="18" charset="0"/>
                <a:ea typeface="Cambria" panose="02040503050406030204" pitchFamily="18" charset="0"/>
              </a:rPr>
              <a:t>Oral route: Food prepared in hospital may contain Gram negative bacilli which are more often antibiotic resistant(</a:t>
            </a:r>
            <a:r>
              <a:rPr lang="en-US" sz="2600" dirty="0" err="1">
                <a:latin typeface="Cambria" panose="02040503050406030204" pitchFamily="18" charset="0"/>
                <a:ea typeface="Cambria" panose="02040503050406030204" pitchFamily="18" charset="0"/>
              </a:rPr>
              <a:t>E.coli,Klebsiella</a:t>
            </a:r>
            <a:r>
              <a:rPr lang="en-US" sz="2600" dirty="0">
                <a:latin typeface="Cambria" panose="02040503050406030204" pitchFamily="18" charset="0"/>
                <a:ea typeface="Cambria" panose="02040503050406030204" pitchFamily="18" charset="0"/>
              </a:rPr>
              <a:t>).</a:t>
            </a:r>
          </a:p>
          <a:p>
            <a:r>
              <a:rPr lang="en-US" sz="2600" dirty="0">
                <a:latin typeface="Cambria" panose="02040503050406030204" pitchFamily="18" charset="0"/>
                <a:ea typeface="Cambria" panose="02040503050406030204" pitchFamily="18" charset="0"/>
              </a:rPr>
              <a:t>Parenteral route: Transmission of </a:t>
            </a:r>
            <a:r>
              <a:rPr lang="en-US" sz="2600" dirty="0" err="1">
                <a:latin typeface="Cambria" panose="02040503050406030204" pitchFamily="18" charset="0"/>
                <a:ea typeface="Cambria" panose="02040503050406030204" pitchFamily="18" charset="0"/>
              </a:rPr>
              <a:t>infectional</a:t>
            </a:r>
            <a:r>
              <a:rPr lang="en-US" sz="2600" dirty="0">
                <a:latin typeface="Cambria" panose="02040503050406030204" pitchFamily="18" charset="0"/>
                <a:ea typeface="Cambria" panose="02040503050406030204" pitchFamily="18" charset="0"/>
              </a:rPr>
              <a:t> by parenteral route has been limited &amp; is infrequent due to introduction of single use disposable syringes &amp; </a:t>
            </a:r>
            <a:r>
              <a:rPr lang="en-US" sz="2600" dirty="0" err="1">
                <a:latin typeface="Cambria" panose="02040503050406030204" pitchFamily="18" charset="0"/>
                <a:ea typeface="Cambria" panose="02040503050406030204" pitchFamily="18" charset="0"/>
              </a:rPr>
              <a:t>needles.However</a:t>
            </a:r>
            <a:r>
              <a:rPr lang="en-US" sz="2600" dirty="0">
                <a:latin typeface="Cambria" panose="02040503050406030204" pitchFamily="18" charset="0"/>
                <a:ea typeface="Cambria" panose="02040503050406030204" pitchFamily="18" charset="0"/>
              </a:rPr>
              <a:t> certain infections like HIV &amp;Hep B may be transmitted by blood transfusion or tissue </a:t>
            </a:r>
            <a:r>
              <a:rPr lang="en-US" sz="2600" dirty="0" err="1">
                <a:latin typeface="Cambria" panose="02040503050406030204" pitchFamily="18" charset="0"/>
                <a:ea typeface="Cambria" panose="02040503050406030204" pitchFamily="18" charset="0"/>
              </a:rPr>
              <a:t>donation,contaminated</a:t>
            </a:r>
            <a:r>
              <a:rPr lang="en-US" sz="2600" dirty="0">
                <a:latin typeface="Cambria" panose="02040503050406030204" pitchFamily="18" charset="0"/>
                <a:ea typeface="Cambria" panose="02040503050406030204" pitchFamily="18" charset="0"/>
              </a:rPr>
              <a:t> blood products</a:t>
            </a:r>
          </a:p>
          <a:p>
            <a:r>
              <a:rPr lang="en-US" sz="2600" dirty="0" err="1">
                <a:latin typeface="Cambria" panose="02040503050406030204" pitchFamily="18" charset="0"/>
                <a:ea typeface="Cambria" panose="02040503050406030204" pitchFamily="18" charset="0"/>
              </a:rPr>
              <a:t>Aerosols:Aerosols</a:t>
            </a:r>
            <a:r>
              <a:rPr lang="en-US" sz="2600" dirty="0">
                <a:latin typeface="Cambria" panose="02040503050406030204" pitchFamily="18" charset="0"/>
                <a:ea typeface="Cambria" panose="02040503050406030204" pitchFamily="18" charset="0"/>
              </a:rPr>
              <a:t> produced by humidifiers, air conditioning apparatus transmit certain respiratory tract pathogens.</a:t>
            </a:r>
          </a:p>
          <a:p>
            <a:r>
              <a:rPr lang="en-US" sz="2600" dirty="0">
                <a:latin typeface="Cambria" panose="02040503050406030204" pitchFamily="18" charset="0"/>
                <a:ea typeface="Cambria" panose="02040503050406030204" pitchFamily="18" charset="0"/>
              </a:rPr>
              <a:t>Body </a:t>
            </a:r>
            <a:r>
              <a:rPr lang="en-US" sz="2600" dirty="0" err="1">
                <a:latin typeface="Cambria" panose="02040503050406030204" pitchFamily="18" charset="0"/>
                <a:ea typeface="Cambria" panose="02040503050406030204" pitchFamily="18" charset="0"/>
              </a:rPr>
              <a:t>Fluids:Through</a:t>
            </a:r>
            <a:r>
              <a:rPr lang="en-US" sz="2600" dirty="0">
                <a:latin typeface="Cambria" panose="02040503050406030204" pitchFamily="18" charset="0"/>
                <a:ea typeface="Cambria" panose="02040503050406030204" pitchFamily="18" charset="0"/>
              </a:rPr>
              <a:t> </a:t>
            </a:r>
            <a:r>
              <a:rPr lang="en-US" sz="2600" dirty="0" err="1">
                <a:latin typeface="Cambria" panose="02040503050406030204" pitchFamily="18" charset="0"/>
                <a:ea typeface="Cambria" panose="02040503050406030204" pitchFamily="18" charset="0"/>
              </a:rPr>
              <a:t>semen,vaginal</a:t>
            </a:r>
            <a:r>
              <a:rPr lang="en-US" sz="2600" dirty="0">
                <a:latin typeface="Cambria" panose="02040503050406030204" pitchFamily="18" charset="0"/>
                <a:ea typeface="Cambria" panose="02040503050406030204" pitchFamily="18" charset="0"/>
              </a:rPr>
              <a:t> </a:t>
            </a:r>
            <a:r>
              <a:rPr lang="en-US" sz="2600" dirty="0" err="1">
                <a:latin typeface="Cambria" panose="02040503050406030204" pitchFamily="18" charset="0"/>
                <a:ea typeface="Cambria" panose="02040503050406030204" pitchFamily="18" charset="0"/>
              </a:rPr>
              <a:t>secretions,milk,saliva,sweat</a:t>
            </a:r>
            <a:r>
              <a:rPr lang="en-US" sz="2600" dirty="0">
                <a:latin typeface="Cambria" panose="02040503050406030204" pitchFamily="18" charset="0"/>
                <a:ea typeface="Cambria" panose="02040503050406030204" pitchFamily="18" charset="0"/>
              </a:rPr>
              <a:t> etc.</a:t>
            </a:r>
            <a:endParaRPr lang="en-IN" sz="2600" dirty="0">
              <a:latin typeface="Cambria" panose="02040503050406030204" pitchFamily="18" charset="0"/>
              <a:ea typeface="Cambria" panose="02040503050406030204" pitchFamily="18" charset="0"/>
            </a:endParaRPr>
          </a:p>
          <a:p>
            <a:endParaRPr lang="en-IN" dirty="0"/>
          </a:p>
        </p:txBody>
      </p:sp>
    </p:spTree>
    <p:extLst>
      <p:ext uri="{BB962C8B-B14F-4D97-AF65-F5344CB8AC3E}">
        <p14:creationId xmlns:p14="http://schemas.microsoft.com/office/powerpoint/2010/main" val="42521520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54A3EEA-68BF-4643-B4EB-66127296FDDD}"/>
              </a:ext>
            </a:extLst>
          </p:cNvPr>
          <p:cNvSpPr>
            <a:spLocks noGrp="1"/>
          </p:cNvSpPr>
          <p:nvPr>
            <p:ph type="title"/>
          </p:nvPr>
        </p:nvSpPr>
        <p:spPr>
          <a:xfrm>
            <a:off x="327025" y="290514"/>
            <a:ext cx="10515600" cy="823912"/>
          </a:xfrm>
        </p:spPr>
        <p:txBody>
          <a:bodyPr>
            <a:normAutofit fontScale="90000"/>
          </a:bodyPr>
          <a:lstStyle/>
          <a:p>
            <a:r>
              <a:rPr lang="en-IN" dirty="0">
                <a:solidFill>
                  <a:srgbClr val="002060"/>
                </a:solidFill>
              </a:rPr>
              <a:t>Symptoms</a:t>
            </a:r>
          </a:p>
        </p:txBody>
      </p:sp>
      <p:sp>
        <p:nvSpPr>
          <p:cNvPr id="4" name="Text Placeholder 3">
            <a:extLst>
              <a:ext uri="{FF2B5EF4-FFF2-40B4-BE49-F238E27FC236}">
                <a16:creationId xmlns:a16="http://schemas.microsoft.com/office/drawing/2014/main" id="{9B6BC167-E60C-444F-9397-48CCE05D1E0B}"/>
              </a:ext>
            </a:extLst>
          </p:cNvPr>
          <p:cNvSpPr>
            <a:spLocks noGrp="1"/>
          </p:cNvSpPr>
          <p:nvPr>
            <p:ph type="body" idx="1"/>
          </p:nvPr>
        </p:nvSpPr>
        <p:spPr>
          <a:xfrm>
            <a:off x="327024" y="1408113"/>
            <a:ext cx="11346815" cy="4402137"/>
          </a:xfrm>
        </p:spPr>
        <p:txBody>
          <a:bodyPr>
            <a:noAutofit/>
          </a:bodyPr>
          <a:lstStyle/>
          <a:p>
            <a:r>
              <a:rPr lang="en-IN" sz="2000" dirty="0">
                <a:solidFill>
                  <a:schemeClr val="tx1"/>
                </a:solidFill>
                <a:latin typeface="Cambria" panose="02040503050406030204" pitchFamily="18" charset="0"/>
                <a:ea typeface="Cambria" panose="02040503050406030204" pitchFamily="18" charset="0"/>
              </a:rPr>
              <a:t>Fever</a:t>
            </a:r>
          </a:p>
          <a:p>
            <a:r>
              <a:rPr lang="en-IN" sz="2000" dirty="0">
                <a:solidFill>
                  <a:schemeClr val="tx1"/>
                </a:solidFill>
                <a:latin typeface="Cambria" panose="02040503050406030204" pitchFamily="18" charset="0"/>
                <a:ea typeface="Cambria" panose="02040503050406030204" pitchFamily="18" charset="0"/>
              </a:rPr>
              <a:t>Rapid breathing</a:t>
            </a:r>
          </a:p>
          <a:p>
            <a:r>
              <a:rPr lang="en-IN" sz="2000" dirty="0">
                <a:solidFill>
                  <a:schemeClr val="tx1"/>
                </a:solidFill>
                <a:latin typeface="Cambria" panose="02040503050406030204" pitchFamily="18" charset="0"/>
                <a:ea typeface="Cambria" panose="02040503050406030204" pitchFamily="18" charset="0"/>
              </a:rPr>
              <a:t>Mental confusion</a:t>
            </a:r>
          </a:p>
          <a:p>
            <a:r>
              <a:rPr lang="en-IN" sz="2000" dirty="0">
                <a:solidFill>
                  <a:schemeClr val="tx1"/>
                </a:solidFill>
                <a:latin typeface="Cambria" panose="02040503050406030204" pitchFamily="18" charset="0"/>
                <a:ea typeface="Cambria" panose="02040503050406030204" pitchFamily="18" charset="0"/>
              </a:rPr>
              <a:t>Low blood pressure</a:t>
            </a:r>
          </a:p>
          <a:p>
            <a:r>
              <a:rPr lang="en-IN" sz="2000" dirty="0">
                <a:solidFill>
                  <a:schemeClr val="tx1"/>
                </a:solidFill>
                <a:latin typeface="Cambria" panose="02040503050406030204" pitchFamily="18" charset="0"/>
                <a:ea typeface="Cambria" panose="02040503050406030204" pitchFamily="18" charset="0"/>
              </a:rPr>
              <a:t>Reduced urine output</a:t>
            </a:r>
          </a:p>
          <a:p>
            <a:r>
              <a:rPr lang="en-IN" sz="2000" dirty="0">
                <a:solidFill>
                  <a:schemeClr val="tx1"/>
                </a:solidFill>
                <a:latin typeface="Cambria" panose="02040503050406030204" pitchFamily="18" charset="0"/>
                <a:ea typeface="Cambria" panose="02040503050406030204" pitchFamily="18" charset="0"/>
              </a:rPr>
              <a:t>High WBC Count</a:t>
            </a:r>
          </a:p>
          <a:p>
            <a:r>
              <a:rPr lang="en-IN" sz="2000" dirty="0">
                <a:solidFill>
                  <a:schemeClr val="tx1"/>
                </a:solidFill>
                <a:latin typeface="Cambria" panose="02040503050406030204" pitchFamily="18" charset="0"/>
                <a:ea typeface="Cambria" panose="02040503050406030204" pitchFamily="18" charset="0"/>
              </a:rPr>
              <a:t>Patients with UTIs may have pain while urinating and blood in the urine(</a:t>
            </a:r>
            <a:r>
              <a:rPr lang="en-IN" sz="2000" dirty="0" err="1">
                <a:solidFill>
                  <a:schemeClr val="tx1"/>
                </a:solidFill>
                <a:latin typeface="Cambria" panose="02040503050406030204" pitchFamily="18" charset="0"/>
                <a:ea typeface="Cambria" panose="02040503050406030204" pitchFamily="18" charset="0"/>
              </a:rPr>
              <a:t>uremia</a:t>
            </a:r>
            <a:r>
              <a:rPr lang="en-IN" sz="2000" dirty="0">
                <a:solidFill>
                  <a:schemeClr val="tx1"/>
                </a:solidFill>
                <a:latin typeface="Cambria" panose="02040503050406030204" pitchFamily="18" charset="0"/>
                <a:ea typeface="Cambria" panose="02040503050406030204" pitchFamily="18" charset="0"/>
              </a:rPr>
              <a:t>).</a:t>
            </a:r>
          </a:p>
          <a:p>
            <a:r>
              <a:rPr lang="en-IN" sz="2000" dirty="0">
                <a:solidFill>
                  <a:schemeClr val="tx1"/>
                </a:solidFill>
                <a:latin typeface="Cambria" panose="02040503050406030204" pitchFamily="18" charset="0"/>
                <a:ea typeface="Cambria" panose="02040503050406030204" pitchFamily="18" charset="0"/>
              </a:rPr>
              <a:t>Symptoms of Pneumonia may include difficulty in breathing and inability to cough.</a:t>
            </a:r>
          </a:p>
          <a:p>
            <a:r>
              <a:rPr lang="en-IN" sz="2000" dirty="0">
                <a:solidFill>
                  <a:schemeClr val="tx1"/>
                </a:solidFill>
                <a:latin typeface="Cambria" panose="02040503050406030204" pitchFamily="18" charset="0"/>
                <a:ea typeface="Cambria" panose="02040503050406030204" pitchFamily="18" charset="0"/>
              </a:rPr>
              <a:t>A Localized infection begins with selling ,redness and tenderness on the skin or around a surgical wound which may progress rapidly to the destruction of deeper layers of muscle tissue, eventually sepsis.</a:t>
            </a:r>
          </a:p>
        </p:txBody>
      </p:sp>
    </p:spTree>
    <p:extLst>
      <p:ext uri="{BB962C8B-B14F-4D97-AF65-F5344CB8AC3E}">
        <p14:creationId xmlns:p14="http://schemas.microsoft.com/office/powerpoint/2010/main" val="3355514497"/>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1690</TotalTime>
  <Words>960</Words>
  <Application>Microsoft Office PowerPoint</Application>
  <PresentationFormat>Widescreen</PresentationFormat>
  <Paragraphs>53</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Calibri</vt:lpstr>
      <vt:lpstr>Calibri Light</vt:lpstr>
      <vt:lpstr>Cambria</vt:lpstr>
      <vt:lpstr>Retrospect</vt:lpstr>
      <vt:lpstr>HOSPITAL ASSOCIATED INFECTIONS</vt:lpstr>
      <vt:lpstr>1)Urinary tract Infections 2)Nosocomial Pneumonia 3)Surgical site infection (wound infection &amp; skin sepsis) 4)Nosocomial bacteraemia 5) Sinusitis 6)Endometritis 7)Gastroenteritis 8)Skin and soft tissue infections </vt:lpstr>
      <vt:lpstr> Urinary Tract Infections  E.coli, A urinary tract infection (UTI) is an infection involving any part of the urinary system, including urethra, bladder, ureters, and kidney. UTIs are the most common type of Hai. Among UTIs acquired in the hospital, approximately 75% are associated with a urinary catheter, which is a tube inserted into the bladder through the urethra to drain urine.  The most important risk factor for developing a catheter-associated UTI (CAUTI) is prolonged use of the urinary catheter.  Therefore, catheters should only be used for appropriate indications and should be removed as soon as they are no longer needed. The bacteria responsible arise from the gut flora(E.coli) or acquired in hospital(Klebsiella spp). Initial Infection is caused by E.coli, Staphylococcus epidermis,Proteus,Serratia and Pseudomonas.         </vt:lpstr>
      <vt:lpstr>Nosocomial Pneumonia </vt:lpstr>
      <vt:lpstr>Surgical Site Infection</vt:lpstr>
      <vt:lpstr>Nosocomial Bacteraemia(Presence of bacteria in the blood)</vt:lpstr>
      <vt:lpstr>Other Noscomial Infections</vt:lpstr>
      <vt:lpstr>Routes of transmission</vt:lpstr>
      <vt:lpstr>Symptoms</vt:lpstr>
      <vt:lpstr>FACTORS INDUCING HAIs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HOSPITAL ASSOCIATED INFECTIONS</dc:title>
  <dc:creator>pooja chavan</dc:creator>
  <cp:lastModifiedBy>pooja chavan</cp:lastModifiedBy>
  <cp:revision>20</cp:revision>
  <dcterms:created xsi:type="dcterms:W3CDTF">2020-02-27T05:44:53Z</dcterms:created>
  <dcterms:modified xsi:type="dcterms:W3CDTF">2020-08-18T05:14:15Z</dcterms:modified>
</cp:coreProperties>
</file>