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0883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087119"/>
            <a:ext cx="9144000" cy="15608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2647950"/>
            <a:ext cx="9144000" cy="15608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4208779"/>
            <a:ext cx="9144000" cy="15608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5769609"/>
            <a:ext cx="9144000" cy="10883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080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72880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9142730" y="307340"/>
            <a:ext cx="1270" cy="92710"/>
          </a:xfrm>
          <a:custGeom>
            <a:avLst/>
            <a:gdLst/>
            <a:ahLst/>
            <a:cxnLst/>
            <a:rect l="l" t="t" r="r" b="b"/>
            <a:pathLst>
              <a:path w="1270" h="92710">
                <a:moveTo>
                  <a:pt x="0" y="92709"/>
                </a:moveTo>
                <a:lnTo>
                  <a:pt x="1270" y="92709"/>
                </a:lnTo>
                <a:lnTo>
                  <a:pt x="12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079230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0" y="307340"/>
            <a:ext cx="9043670" cy="92710"/>
          </a:xfrm>
          <a:custGeom>
            <a:avLst/>
            <a:gdLst/>
            <a:ahLst/>
            <a:cxnLst/>
            <a:rect l="l" t="t" r="r" b="b"/>
            <a:pathLst>
              <a:path w="9043670" h="92710">
                <a:moveTo>
                  <a:pt x="0" y="92709"/>
                </a:moveTo>
                <a:lnTo>
                  <a:pt x="9043670" y="92709"/>
                </a:lnTo>
                <a:lnTo>
                  <a:pt x="90436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072880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911415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05827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92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9029700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989059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94334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5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4669" y="1358900"/>
            <a:ext cx="807466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0883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087119"/>
            <a:ext cx="9144000" cy="15608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2647950"/>
            <a:ext cx="9144000" cy="15608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4208779"/>
            <a:ext cx="9144000" cy="15608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5769609"/>
            <a:ext cx="9144000" cy="10883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080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72880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9142730" y="307340"/>
            <a:ext cx="1270" cy="92710"/>
          </a:xfrm>
          <a:custGeom>
            <a:avLst/>
            <a:gdLst/>
            <a:ahLst/>
            <a:cxnLst/>
            <a:rect l="l" t="t" r="r" b="b"/>
            <a:pathLst>
              <a:path w="1270" h="92710">
                <a:moveTo>
                  <a:pt x="0" y="92709"/>
                </a:moveTo>
                <a:lnTo>
                  <a:pt x="1270" y="92709"/>
                </a:lnTo>
                <a:lnTo>
                  <a:pt x="12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079230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0" y="307340"/>
            <a:ext cx="9043670" cy="92710"/>
          </a:xfrm>
          <a:custGeom>
            <a:avLst/>
            <a:gdLst/>
            <a:ahLst/>
            <a:cxnLst/>
            <a:rect l="l" t="t" r="r" b="b"/>
            <a:pathLst>
              <a:path w="9043670" h="92710">
                <a:moveTo>
                  <a:pt x="0" y="92709"/>
                </a:moveTo>
                <a:lnTo>
                  <a:pt x="9043670" y="92709"/>
                </a:lnTo>
                <a:lnTo>
                  <a:pt x="90436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072880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911415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05827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92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9029700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989059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94334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5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0883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087119"/>
            <a:ext cx="9144000" cy="15608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2647950"/>
            <a:ext cx="9144000" cy="156083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4208779"/>
            <a:ext cx="9144000" cy="156083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5769609"/>
            <a:ext cx="9144000" cy="10883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1297940"/>
            <a:ext cx="822960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5309" y="2283459"/>
            <a:ext cx="7993380" cy="3514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3820"/>
            <a:ext cx="3733800" cy="3810"/>
          </a:xfrm>
          <a:custGeom>
            <a:avLst/>
            <a:gdLst/>
            <a:ahLst/>
            <a:cxnLst/>
            <a:rect l="l" t="t" r="r" b="b"/>
            <a:pathLst>
              <a:path w="3733800" h="3810">
                <a:moveTo>
                  <a:pt x="0" y="3809"/>
                </a:moveTo>
                <a:lnTo>
                  <a:pt x="3733800" y="3809"/>
                </a:lnTo>
                <a:lnTo>
                  <a:pt x="3733800" y="0"/>
                </a:lnTo>
                <a:lnTo>
                  <a:pt x="0" y="0"/>
                </a:lnTo>
                <a:lnTo>
                  <a:pt x="0" y="38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10200" y="3897629"/>
            <a:ext cx="3733800" cy="191770"/>
          </a:xfrm>
          <a:custGeom>
            <a:avLst/>
            <a:gdLst/>
            <a:ahLst/>
            <a:cxnLst/>
            <a:rect l="l" t="t" r="r" b="b"/>
            <a:pathLst>
              <a:path w="3733800" h="191770">
                <a:moveTo>
                  <a:pt x="3733800" y="0"/>
                </a:moveTo>
                <a:lnTo>
                  <a:pt x="0" y="0"/>
                </a:lnTo>
                <a:lnTo>
                  <a:pt x="0" y="191770"/>
                </a:lnTo>
                <a:lnTo>
                  <a:pt x="3733800" y="191770"/>
                </a:lnTo>
                <a:lnTo>
                  <a:pt x="3733800" y="0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0200" y="4119245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>
                <a:moveTo>
                  <a:pt x="0" y="0"/>
                </a:moveTo>
                <a:lnTo>
                  <a:pt x="3733800" y="0"/>
                </a:lnTo>
              </a:path>
            </a:pathLst>
          </a:custGeom>
          <a:ln w="8889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200" y="4173854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905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10200" y="4203700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016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816350"/>
            <a:ext cx="9144000" cy="77470"/>
          </a:xfrm>
          <a:custGeom>
            <a:avLst/>
            <a:gdLst/>
            <a:ahLst/>
            <a:cxnLst/>
            <a:rect l="l" t="t" r="r" b="b"/>
            <a:pathLst>
              <a:path w="9144000" h="77470">
                <a:moveTo>
                  <a:pt x="0" y="77469"/>
                </a:moveTo>
                <a:lnTo>
                  <a:pt x="9144000" y="77469"/>
                </a:lnTo>
                <a:lnTo>
                  <a:pt x="9144000" y="0"/>
                </a:lnTo>
                <a:lnTo>
                  <a:pt x="0" y="0"/>
                </a:lnTo>
                <a:lnTo>
                  <a:pt x="0" y="7746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702050"/>
            <a:ext cx="6413500" cy="114300"/>
          </a:xfrm>
          <a:custGeom>
            <a:avLst/>
            <a:gdLst/>
            <a:ahLst/>
            <a:cxnLst/>
            <a:rect l="l" t="t" r="r" b="b"/>
            <a:pathLst>
              <a:path w="6413500" h="114300">
                <a:moveTo>
                  <a:pt x="0" y="114300"/>
                </a:moveTo>
                <a:lnTo>
                  <a:pt x="6413500" y="114300"/>
                </a:lnTo>
                <a:lnTo>
                  <a:pt x="64135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13500" y="3702050"/>
            <a:ext cx="2730500" cy="189230"/>
          </a:xfrm>
          <a:custGeom>
            <a:avLst/>
            <a:gdLst/>
            <a:ahLst/>
            <a:cxnLst/>
            <a:rect l="l" t="t" r="r" b="b"/>
            <a:pathLst>
              <a:path w="2730500" h="189229">
                <a:moveTo>
                  <a:pt x="0" y="189230"/>
                </a:moveTo>
                <a:lnTo>
                  <a:pt x="2730500" y="189230"/>
                </a:lnTo>
                <a:lnTo>
                  <a:pt x="2730500" y="0"/>
                </a:lnTo>
                <a:lnTo>
                  <a:pt x="0" y="0"/>
                </a:lnTo>
                <a:lnTo>
                  <a:pt x="0" y="18923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9144000" cy="3702050"/>
          </a:xfrm>
          <a:custGeom>
            <a:avLst/>
            <a:gdLst/>
            <a:ahLst/>
            <a:cxnLst/>
            <a:rect l="l" t="t" r="r" b="b"/>
            <a:pathLst>
              <a:path w="9144000" h="3702050">
                <a:moveTo>
                  <a:pt x="9144000" y="0"/>
                </a:moveTo>
                <a:lnTo>
                  <a:pt x="0" y="0"/>
                </a:lnTo>
                <a:lnTo>
                  <a:pt x="0" y="3702050"/>
                </a:lnTo>
                <a:lnTo>
                  <a:pt x="9144000" y="3702050"/>
                </a:lnTo>
                <a:lnTo>
                  <a:pt x="9144000" y="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19200" y="381000"/>
            <a:ext cx="72390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1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NEONATAL</a:t>
            </a:r>
            <a:r>
              <a:rPr sz="4400" b="1" spc="-229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400" b="1" spc="-5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CONVULSIONS</a:t>
            </a:r>
            <a:endParaRPr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412" y="3798529"/>
            <a:ext cx="89571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PRESENTED BY: </a:t>
            </a:r>
          </a:p>
          <a:p>
            <a:r>
              <a:rPr lang="en-IN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MR. RAJESH P JOSEPH</a:t>
            </a:r>
            <a:endParaRPr lang="en-IN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ASSOCIATE  </a:t>
            </a:r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DEPT OF CHILD HEALTH NURSING</a:t>
            </a:r>
          </a:p>
          <a:p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PIPARIA, WAGHODIA, VADODARA</a:t>
            </a:r>
            <a:endParaRPr lang="en-IN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D8683B1-6406-495C-8469-BD2448BF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328682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49136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10" dirty="0">
                <a:latin typeface="Trebuchet MS"/>
                <a:cs typeface="Trebuchet MS"/>
              </a:rPr>
              <a:t>MYOCLONIC</a:t>
            </a:r>
            <a:r>
              <a:rPr sz="4000" b="0" spc="-50" dirty="0">
                <a:latin typeface="Trebuchet MS"/>
                <a:cs typeface="Trebuchet MS"/>
              </a:rPr>
              <a:t> </a:t>
            </a:r>
            <a:r>
              <a:rPr sz="4000" b="0" spc="-10" dirty="0">
                <a:latin typeface="Trebuchet MS"/>
                <a:cs typeface="Trebuchet MS"/>
              </a:rPr>
              <a:t>SEIZURES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190" y="2245359"/>
            <a:ext cx="7580630" cy="227203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405130" indent="-379730">
              <a:lnSpc>
                <a:spcPct val="100000"/>
              </a:lnSpc>
              <a:spcBef>
                <a:spcPts val="400"/>
              </a:spcBef>
              <a:buClr>
                <a:srgbClr val="B22B15"/>
              </a:buClr>
              <a:buFont typeface="Symbol"/>
              <a:buChar char=""/>
              <a:tabLst>
                <a:tab pos="405130" algn="l"/>
              </a:tabLst>
            </a:pPr>
            <a:r>
              <a:rPr sz="2800" spc="-10" dirty="0">
                <a:latin typeface="Georgia"/>
                <a:cs typeface="Georgia"/>
              </a:rPr>
              <a:t>rare</a:t>
            </a:r>
            <a:endParaRPr sz="2800">
              <a:latin typeface="Georgia"/>
              <a:cs typeface="Georgia"/>
            </a:endParaRPr>
          </a:p>
          <a:p>
            <a:pPr marL="280035" marR="17780" indent="-255270">
              <a:lnSpc>
                <a:spcPct val="100000"/>
              </a:lnSpc>
              <a:spcBef>
                <a:spcPts val="300"/>
              </a:spcBef>
              <a:buClr>
                <a:srgbClr val="B22B15"/>
              </a:buClr>
              <a:buFont typeface="Symbol"/>
              <a:buChar char=""/>
              <a:tabLst>
                <a:tab pos="405130" algn="l"/>
              </a:tabLst>
            </a:pPr>
            <a:r>
              <a:rPr sz="2800" spc="-10" dirty="0">
                <a:latin typeface="Georgia"/>
                <a:cs typeface="Georgia"/>
              </a:rPr>
              <a:t>random </a:t>
            </a:r>
            <a:r>
              <a:rPr sz="2800" dirty="0">
                <a:latin typeface="Georgia"/>
                <a:cs typeface="Georgia"/>
              </a:rPr>
              <a:t>, </a:t>
            </a:r>
            <a:r>
              <a:rPr sz="2800" spc="-5" dirty="0">
                <a:latin typeface="Georgia"/>
                <a:cs typeface="Georgia"/>
              </a:rPr>
              <a:t>single </a:t>
            </a:r>
            <a:r>
              <a:rPr sz="2800" dirty="0">
                <a:latin typeface="Georgia"/>
                <a:cs typeface="Georgia"/>
              </a:rPr>
              <a:t>, </a:t>
            </a:r>
            <a:r>
              <a:rPr sz="2800" spc="-10" dirty="0">
                <a:latin typeface="Georgia"/>
                <a:cs typeface="Georgia"/>
              </a:rPr>
              <a:t>rapid contractions </a:t>
            </a:r>
            <a:r>
              <a:rPr sz="2800" spc="-5" dirty="0">
                <a:latin typeface="Georgia"/>
                <a:cs typeface="Georgia"/>
              </a:rPr>
              <a:t>of muscle  groups of the limbs </a:t>
            </a:r>
            <a:r>
              <a:rPr sz="2800" dirty="0">
                <a:latin typeface="Georgia"/>
                <a:cs typeface="Georgia"/>
              </a:rPr>
              <a:t>, </a:t>
            </a:r>
            <a:r>
              <a:rPr sz="2800" spc="-5" dirty="0">
                <a:latin typeface="Georgia"/>
                <a:cs typeface="Georgia"/>
              </a:rPr>
              <a:t>face or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trunk</a:t>
            </a:r>
            <a:endParaRPr sz="2800">
              <a:latin typeface="Georgia"/>
              <a:cs typeface="Georgia"/>
            </a:endParaRPr>
          </a:p>
          <a:p>
            <a:pPr marL="280035" marR="120650" indent="-255270">
              <a:lnSpc>
                <a:spcPct val="100000"/>
              </a:lnSpc>
              <a:spcBef>
                <a:spcPts val="300"/>
              </a:spcBef>
            </a:pPr>
            <a:r>
              <a:rPr sz="4200" spc="12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85" dirty="0">
                <a:latin typeface="Georgia"/>
                <a:cs typeface="Georgia"/>
              </a:rPr>
              <a:t>Typically </a:t>
            </a:r>
            <a:r>
              <a:rPr sz="2800" spc="-5" dirty="0">
                <a:latin typeface="Georgia"/>
                <a:cs typeface="Georgia"/>
              </a:rPr>
              <a:t>not </a:t>
            </a:r>
            <a:r>
              <a:rPr sz="2800" spc="-10" dirty="0">
                <a:latin typeface="Georgia"/>
                <a:cs typeface="Georgia"/>
              </a:rPr>
              <a:t>repetitive </a:t>
            </a:r>
            <a:r>
              <a:rPr sz="2800" spc="-5" dirty="0">
                <a:latin typeface="Georgia"/>
                <a:cs typeface="Georgia"/>
              </a:rPr>
              <a:t>or </a:t>
            </a:r>
            <a:r>
              <a:rPr sz="2800" spc="-10" dirty="0">
                <a:latin typeface="Georgia"/>
                <a:cs typeface="Georgia"/>
              </a:rPr>
              <a:t>may </a:t>
            </a:r>
            <a:r>
              <a:rPr sz="2800" spc="-5" dirty="0">
                <a:latin typeface="Georgia"/>
                <a:cs typeface="Georgia"/>
              </a:rPr>
              <a:t>recur </a:t>
            </a:r>
            <a:r>
              <a:rPr sz="2800" spc="-10" dirty="0">
                <a:latin typeface="Georgia"/>
                <a:cs typeface="Georgia"/>
              </a:rPr>
              <a:t>at </a:t>
            </a:r>
            <a:r>
              <a:rPr sz="2800" dirty="0">
                <a:latin typeface="Georgia"/>
                <a:cs typeface="Georgia"/>
              </a:rPr>
              <a:t>a </a:t>
            </a:r>
            <a:r>
              <a:rPr sz="2800" spc="-5" dirty="0">
                <a:latin typeface="Georgia"/>
                <a:cs typeface="Georgia"/>
              </a:rPr>
              <a:t>slow  </a:t>
            </a:r>
            <a:r>
              <a:rPr sz="2800" spc="-10" dirty="0">
                <a:latin typeface="Georgia"/>
                <a:cs typeface="Georgia"/>
              </a:rPr>
              <a:t>rate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358900"/>
            <a:ext cx="169798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latin typeface="Trebuchet MS"/>
                <a:cs typeface="Trebuchet MS"/>
              </a:rPr>
              <a:t>SP</a:t>
            </a:r>
            <a:r>
              <a:rPr sz="4000" spc="-15" dirty="0">
                <a:latin typeface="Trebuchet MS"/>
                <a:cs typeface="Trebuchet MS"/>
              </a:rPr>
              <a:t>A</a:t>
            </a:r>
            <a:r>
              <a:rPr sz="4000" spc="-5" dirty="0">
                <a:latin typeface="Trebuchet MS"/>
                <a:cs typeface="Trebuchet MS"/>
              </a:rPr>
              <a:t>SMS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190" y="2283459"/>
            <a:ext cx="780288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035" marR="17780" indent="-255270">
              <a:lnSpc>
                <a:spcPct val="100000"/>
              </a:lnSpc>
              <a:spcBef>
                <a:spcPts val="100"/>
              </a:spcBef>
            </a:pPr>
            <a:r>
              <a:rPr sz="4200" spc="195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30" dirty="0">
                <a:latin typeface="Georgia"/>
                <a:cs typeface="Georgia"/>
              </a:rPr>
              <a:t>Sudden </a:t>
            </a:r>
            <a:r>
              <a:rPr sz="2800" spc="-5" dirty="0">
                <a:latin typeface="Georgia"/>
                <a:cs typeface="Georgia"/>
              </a:rPr>
              <a:t>generalized jerks </a:t>
            </a:r>
            <a:r>
              <a:rPr sz="2800" spc="-10" dirty="0">
                <a:latin typeface="Georgia"/>
                <a:cs typeface="Georgia"/>
              </a:rPr>
              <a:t>lasting </a:t>
            </a:r>
            <a:r>
              <a:rPr sz="2800" spc="-5" dirty="0">
                <a:latin typeface="Georgia"/>
                <a:cs typeface="Georgia"/>
              </a:rPr>
              <a:t>1-2 </a:t>
            </a:r>
            <a:r>
              <a:rPr sz="2800" dirty="0">
                <a:latin typeface="Georgia"/>
                <a:cs typeface="Georgia"/>
              </a:rPr>
              <a:t>sec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spc="-2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are  usually </a:t>
            </a:r>
            <a:r>
              <a:rPr sz="2800" spc="-10" dirty="0">
                <a:latin typeface="Georgia"/>
                <a:cs typeface="Georgia"/>
              </a:rPr>
              <a:t>associated with </a:t>
            </a:r>
            <a:r>
              <a:rPr sz="2800" dirty="0">
                <a:latin typeface="Georgia"/>
                <a:cs typeface="Georgia"/>
              </a:rPr>
              <a:t>a </a:t>
            </a:r>
            <a:r>
              <a:rPr sz="2800" spc="-5" dirty="0">
                <a:latin typeface="Georgia"/>
                <a:cs typeface="Georgia"/>
              </a:rPr>
              <a:t>single </a:t>
            </a:r>
            <a:r>
              <a:rPr sz="2800" dirty="0">
                <a:latin typeface="Georgia"/>
                <a:cs typeface="Georgia"/>
              </a:rPr>
              <a:t>, </a:t>
            </a:r>
            <a:r>
              <a:rPr sz="2800" spc="-5" dirty="0">
                <a:latin typeface="Georgia"/>
                <a:cs typeface="Georgia"/>
              </a:rPr>
              <a:t>very brief,  </a:t>
            </a:r>
            <a:r>
              <a:rPr sz="2800" spc="-10" dirty="0">
                <a:latin typeface="Georgia"/>
                <a:cs typeface="Georgia"/>
              </a:rPr>
              <a:t>generalized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discharge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11182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10" dirty="0">
                <a:latin typeface="Trebuchet MS"/>
                <a:cs typeface="Trebuchet MS"/>
              </a:rPr>
              <a:t>D</a:t>
            </a:r>
            <a:r>
              <a:rPr sz="4000" b="0" spc="-5" dirty="0">
                <a:latin typeface="Trebuchet MS"/>
                <a:cs typeface="Trebuchet MS"/>
              </a:rPr>
              <a:t>/</a:t>
            </a:r>
            <a:r>
              <a:rPr sz="4000" b="0" spc="-15" dirty="0">
                <a:latin typeface="Trebuchet MS"/>
                <a:cs typeface="Trebuchet MS"/>
              </a:rPr>
              <a:t>D</a:t>
            </a:r>
            <a:r>
              <a:rPr sz="4000" b="0" dirty="0">
                <a:latin typeface="Trebuchet MS"/>
                <a:cs typeface="Trebuchet MS"/>
              </a:rPr>
              <a:t>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190" y="2283459"/>
            <a:ext cx="7867015" cy="1770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4200" spc="104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70" dirty="0">
                <a:latin typeface="Georgia"/>
                <a:cs typeface="Georgia"/>
              </a:rPr>
              <a:t>Jitteriness</a:t>
            </a:r>
            <a:endParaRPr sz="2800">
              <a:latin typeface="Georgia"/>
              <a:cs typeface="Georgia"/>
            </a:endParaRPr>
          </a:p>
          <a:p>
            <a:pPr marL="280035" marR="1252855" indent="256540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must be </a:t>
            </a:r>
            <a:r>
              <a:rPr sz="2800" spc="-10" dirty="0">
                <a:latin typeface="Georgia"/>
                <a:cs typeface="Georgia"/>
              </a:rPr>
              <a:t>differentiated </a:t>
            </a:r>
            <a:r>
              <a:rPr sz="2800" spc="-5" dirty="0">
                <a:latin typeface="Georgia"/>
                <a:cs typeface="Georgia"/>
              </a:rPr>
              <a:t>from seizures </a:t>
            </a:r>
            <a:r>
              <a:rPr sz="2800" spc="-10" dirty="0">
                <a:latin typeface="Georgia"/>
                <a:cs typeface="Georgia"/>
              </a:rPr>
              <a:t>in  </a:t>
            </a:r>
            <a:r>
              <a:rPr sz="2800" spc="-5" dirty="0">
                <a:latin typeface="Georgia"/>
                <a:cs typeface="Georgia"/>
              </a:rPr>
              <a:t>neonates.</a:t>
            </a:r>
            <a:endParaRPr sz="28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300"/>
              </a:spcBef>
            </a:pPr>
            <a:r>
              <a:rPr sz="4200" spc="1402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4200" spc="-127" baseline="5952" dirty="0">
                <a:solidFill>
                  <a:srgbClr val="B22B1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Georgia"/>
                <a:cs typeface="Georgia"/>
              </a:rPr>
              <a:t>rapid </a:t>
            </a:r>
            <a:r>
              <a:rPr sz="2800" spc="-5" dirty="0">
                <a:latin typeface="Georgia"/>
                <a:cs typeface="Georgia"/>
              </a:rPr>
              <a:t>motor </a:t>
            </a:r>
            <a:r>
              <a:rPr sz="2800" spc="-10" dirty="0">
                <a:latin typeface="Georgia"/>
                <a:cs typeface="Georgia"/>
              </a:rPr>
              <a:t>activities </a:t>
            </a:r>
            <a:r>
              <a:rPr sz="2800" spc="-5" dirty="0">
                <a:latin typeface="Georgia"/>
                <a:cs typeface="Georgia"/>
              </a:rPr>
              <a:t>such </a:t>
            </a:r>
            <a:r>
              <a:rPr sz="2800" spc="-10" dirty="0">
                <a:latin typeface="Georgia"/>
                <a:cs typeface="Georgia"/>
              </a:rPr>
              <a:t>as </a:t>
            </a:r>
            <a:r>
              <a:rPr sz="2800" dirty="0">
                <a:latin typeface="Georgia"/>
                <a:cs typeface="Georgia"/>
              </a:rPr>
              <a:t>a </a:t>
            </a:r>
            <a:r>
              <a:rPr sz="2800" spc="-10" dirty="0">
                <a:latin typeface="Georgia"/>
                <a:cs typeface="Georgia"/>
              </a:rPr>
              <a:t>tremor </a:t>
            </a:r>
            <a:r>
              <a:rPr sz="2800" dirty="0">
                <a:latin typeface="Georgia"/>
                <a:cs typeface="Georgia"/>
              </a:rPr>
              <a:t>or </a:t>
            </a:r>
            <a:r>
              <a:rPr sz="2800" spc="-5" dirty="0">
                <a:latin typeface="Georgia"/>
                <a:cs typeface="Georgia"/>
              </a:rPr>
              <a:t>shake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3890" y="4029709"/>
            <a:ext cx="3200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935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3800" y="4065270"/>
            <a:ext cx="608901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Georgia"/>
                <a:cs typeface="Georgia"/>
              </a:rPr>
              <a:t>jitteriness </a:t>
            </a:r>
            <a:r>
              <a:rPr sz="2800" spc="-5" dirty="0">
                <a:latin typeface="Georgia"/>
                <a:cs typeface="Georgia"/>
              </a:rPr>
              <a:t>is not associated with</a:t>
            </a:r>
            <a:r>
              <a:rPr sz="2800" spc="-7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ocular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9160" y="4491990"/>
            <a:ext cx="7315834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Georgia"/>
                <a:cs typeface="Georgia"/>
              </a:rPr>
              <a:t>deviation.</a:t>
            </a:r>
            <a:endParaRPr sz="2800">
              <a:latin typeface="Georgia"/>
              <a:cs typeface="Georgia"/>
            </a:endParaRPr>
          </a:p>
          <a:p>
            <a:pPr marL="12700" marR="5080" indent="255904">
              <a:lnSpc>
                <a:spcPct val="100000"/>
              </a:lnSpc>
            </a:pPr>
            <a:r>
              <a:rPr sz="2800" spc="-5" dirty="0">
                <a:solidFill>
                  <a:srgbClr val="6F2F9F"/>
                </a:solidFill>
                <a:latin typeface="Georgia"/>
                <a:cs typeface="Georgia"/>
              </a:rPr>
              <a:t>-</a:t>
            </a:r>
            <a:r>
              <a:rPr sz="2800" spc="-5" dirty="0">
                <a:latin typeface="Georgia"/>
                <a:cs typeface="Georgia"/>
              </a:rPr>
              <a:t>is </a:t>
            </a:r>
            <a:r>
              <a:rPr sz="2800" spc="-10" dirty="0">
                <a:latin typeface="Georgia"/>
                <a:cs typeface="Georgia"/>
              </a:rPr>
              <a:t>stimulus </a:t>
            </a:r>
            <a:r>
              <a:rPr sz="2800" spc="-5" dirty="0">
                <a:latin typeface="Georgia"/>
                <a:cs typeface="Georgia"/>
              </a:rPr>
              <a:t>sensitive (eg, easily stopped with  passive movement of the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limb)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115059"/>
            <a:ext cx="21761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ETIOLOGY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93090" y="2283459"/>
            <a:ext cx="8014334" cy="4053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4200" spc="6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b="1" spc="45" dirty="0">
                <a:latin typeface="Georgia"/>
                <a:cs typeface="Georgia"/>
              </a:rPr>
              <a:t>Hypoxic-ischemic</a:t>
            </a:r>
            <a:r>
              <a:rPr sz="2800" b="1" spc="-5" dirty="0">
                <a:latin typeface="Georgia"/>
                <a:cs typeface="Georgia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encephalopathy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4200" spc="9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b="1" spc="65" dirty="0">
                <a:latin typeface="Georgia"/>
                <a:cs typeface="Georgia"/>
              </a:rPr>
              <a:t>Intracranial</a:t>
            </a:r>
            <a:r>
              <a:rPr sz="2800" b="1" spc="-15" dirty="0">
                <a:latin typeface="Georgia"/>
                <a:cs typeface="Georgia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Hemorrhage</a:t>
            </a:r>
            <a:endParaRPr sz="2800">
              <a:latin typeface="Georgia"/>
              <a:cs typeface="Georgia"/>
            </a:endParaRPr>
          </a:p>
          <a:p>
            <a:pPr marL="318135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subarachnoid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hemorrhage</a:t>
            </a:r>
            <a:endParaRPr sz="2800">
              <a:latin typeface="Georgia"/>
              <a:cs typeface="Georgia"/>
            </a:endParaRPr>
          </a:p>
          <a:p>
            <a:pPr marL="320040" marR="369570">
              <a:lnSpc>
                <a:spcPts val="3660"/>
              </a:lnSpc>
              <a:spcBef>
                <a:spcPts val="165"/>
              </a:spcBef>
            </a:pPr>
            <a:r>
              <a:rPr sz="2800" spc="-10" dirty="0">
                <a:latin typeface="Georgia"/>
                <a:cs typeface="Georgia"/>
              </a:rPr>
              <a:t>germinal matrix –intraventricular </a:t>
            </a:r>
            <a:r>
              <a:rPr sz="2800" spc="-5" dirty="0">
                <a:latin typeface="Georgia"/>
                <a:cs typeface="Georgia"/>
              </a:rPr>
              <a:t>hemorrhage  </a:t>
            </a:r>
            <a:r>
              <a:rPr sz="2800" spc="-10" dirty="0">
                <a:latin typeface="Georgia"/>
                <a:cs typeface="Georgia"/>
              </a:rPr>
              <a:t>subdural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hemorrhage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50">
              <a:latin typeface="Times New Roman"/>
              <a:cs typeface="Times New Roman"/>
            </a:endParaRPr>
          </a:p>
          <a:p>
            <a:pPr marL="318135" marR="43180" indent="-255270">
              <a:lnSpc>
                <a:spcPct val="100000"/>
              </a:lnSpc>
            </a:pPr>
            <a:r>
              <a:rPr sz="4200" spc="12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b="1" spc="85" dirty="0">
                <a:latin typeface="Georgia"/>
                <a:cs typeface="Georgia"/>
              </a:rPr>
              <a:t>Metabolic </a:t>
            </a:r>
            <a:r>
              <a:rPr sz="2800" b="1" spc="-5" dirty="0">
                <a:latin typeface="Georgia"/>
                <a:cs typeface="Georgia"/>
              </a:rPr>
              <a:t>disorders</a:t>
            </a:r>
            <a:r>
              <a:rPr sz="2800" spc="-5" dirty="0">
                <a:latin typeface="Georgia"/>
                <a:cs typeface="Georgia"/>
              </a:rPr>
              <a:t>(hypoglycemia/  hypocalcemia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/hypomagnesemia/hyponatremia)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197103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5" dirty="0">
                <a:latin typeface="Trebuchet MS"/>
                <a:cs typeface="Trebuchet MS"/>
              </a:rPr>
              <a:t>C</a:t>
            </a:r>
            <a:r>
              <a:rPr sz="4000" b="0" spc="-10" dirty="0">
                <a:latin typeface="Trebuchet MS"/>
                <a:cs typeface="Trebuchet MS"/>
              </a:rPr>
              <a:t>O</a:t>
            </a:r>
            <a:r>
              <a:rPr sz="4000" b="0" spc="-5" dirty="0">
                <a:latin typeface="Trebuchet MS"/>
                <a:cs typeface="Trebuchet MS"/>
              </a:rPr>
              <a:t>NT</a:t>
            </a:r>
            <a:r>
              <a:rPr sz="4000" b="0" spc="-15" dirty="0">
                <a:latin typeface="Trebuchet MS"/>
                <a:cs typeface="Trebuchet MS"/>
              </a:rPr>
              <a:t>D</a:t>
            </a:r>
            <a:r>
              <a:rPr sz="4000" b="0" spc="-5" dirty="0">
                <a:latin typeface="Trebuchet MS"/>
                <a:cs typeface="Trebuchet MS"/>
              </a:rPr>
              <a:t>..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5790" y="2245359"/>
            <a:ext cx="4974590" cy="2774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340" marR="483234" indent="-256540">
              <a:lnSpc>
                <a:spcPct val="108900"/>
              </a:lnSpc>
              <a:spcBef>
                <a:spcPts val="100"/>
              </a:spcBef>
            </a:pPr>
            <a:r>
              <a:rPr sz="4200" spc="9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b="1" spc="65" dirty="0">
                <a:latin typeface="Georgia"/>
                <a:cs typeface="Georgia"/>
              </a:rPr>
              <a:t>Intracranial</a:t>
            </a:r>
            <a:r>
              <a:rPr sz="2800" b="1" spc="-95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infections  </a:t>
            </a:r>
            <a:r>
              <a:rPr sz="2800" spc="-10" dirty="0">
                <a:latin typeface="Georgia"/>
                <a:cs typeface="Georgia"/>
              </a:rPr>
              <a:t>bacterial meningitis  TORCH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infections</a:t>
            </a:r>
            <a:endParaRPr sz="2800">
              <a:latin typeface="Georgia"/>
              <a:cs typeface="Georgia"/>
            </a:endParaRPr>
          </a:p>
          <a:p>
            <a:pPr marL="50800">
              <a:lnSpc>
                <a:spcPct val="100000"/>
              </a:lnSpc>
              <a:spcBef>
                <a:spcPts val="290"/>
              </a:spcBef>
            </a:pPr>
            <a:r>
              <a:rPr sz="4200" spc="1402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4200" spc="-15" baseline="5952" dirty="0">
                <a:solidFill>
                  <a:srgbClr val="B22B15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Pyridoxine dependency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4200" spc="18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b="1" spc="125" dirty="0">
                <a:latin typeface="Georgia"/>
                <a:cs typeface="Georgia"/>
              </a:rPr>
              <a:t>Benign </a:t>
            </a:r>
            <a:r>
              <a:rPr sz="2800" b="1" spc="-5" dirty="0">
                <a:latin typeface="Georgia"/>
                <a:cs typeface="Georgia"/>
              </a:rPr>
              <a:t>neonatal</a:t>
            </a:r>
            <a:r>
              <a:rPr sz="2800" b="1" spc="-200" dirty="0">
                <a:latin typeface="Georgia"/>
                <a:cs typeface="Georgia"/>
              </a:rPr>
              <a:t> </a:t>
            </a:r>
            <a:r>
              <a:rPr sz="2800" b="1" spc="-10" dirty="0">
                <a:latin typeface="Georgia"/>
                <a:cs typeface="Georgia"/>
              </a:rPr>
              <a:t>seizures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24142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10" dirty="0">
                <a:latin typeface="Trebuchet MS"/>
                <a:cs typeface="Trebuchet MS"/>
              </a:rPr>
              <a:t>DIAGNOSIS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190" y="2245359"/>
            <a:ext cx="7960359" cy="231013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0"/>
              </a:spcBef>
            </a:pPr>
            <a:r>
              <a:rPr sz="2800" spc="-10" dirty="0">
                <a:latin typeface="Arial"/>
                <a:cs typeface="Arial"/>
              </a:rPr>
              <a:t>HISTORY:</a:t>
            </a:r>
            <a:endParaRPr sz="28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300"/>
              </a:spcBef>
              <a:tabLst>
                <a:tab pos="2708910" algn="l"/>
              </a:tabLst>
            </a:pPr>
            <a:r>
              <a:rPr sz="4200" spc="195" baseline="5952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r>
              <a:rPr sz="2800" spc="130" dirty="0">
                <a:latin typeface="Arial"/>
                <a:cs typeface="Arial"/>
              </a:rPr>
              <a:t>Family</a:t>
            </a:r>
            <a:r>
              <a:rPr sz="2800" spc="-5" dirty="0">
                <a:latin typeface="Arial"/>
                <a:cs typeface="Arial"/>
              </a:rPr>
              <a:t> history	</a:t>
            </a:r>
            <a:r>
              <a:rPr sz="2800" dirty="0">
                <a:latin typeface="Arial"/>
                <a:cs typeface="Arial"/>
              </a:rPr>
              <a:t>may suggest </a:t>
            </a:r>
            <a:r>
              <a:rPr sz="2800" spc="-5" dirty="0">
                <a:latin typeface="Arial"/>
                <a:cs typeface="Arial"/>
              </a:rPr>
              <a:t>genetic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syndrome</a:t>
            </a:r>
            <a:endParaRPr sz="28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300"/>
              </a:spcBef>
            </a:pPr>
            <a:r>
              <a:rPr sz="4200" spc="270" baseline="5952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r>
              <a:rPr sz="2800" spc="180" dirty="0">
                <a:latin typeface="Arial"/>
                <a:cs typeface="Arial"/>
              </a:rPr>
              <a:t>Many </a:t>
            </a:r>
            <a:r>
              <a:rPr sz="2800" spc="-5" dirty="0">
                <a:latin typeface="Arial"/>
                <a:cs typeface="Arial"/>
              </a:rPr>
              <a:t>of these syndromes are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benign</a:t>
            </a:r>
            <a:endParaRPr sz="2800">
              <a:latin typeface="Arial"/>
              <a:cs typeface="Arial"/>
            </a:endParaRPr>
          </a:p>
          <a:p>
            <a:pPr marL="123825" marR="17780" indent="-99060">
              <a:lnSpc>
                <a:spcPct val="100000"/>
              </a:lnSpc>
              <a:spcBef>
                <a:spcPts val="290"/>
              </a:spcBef>
            </a:pPr>
            <a:r>
              <a:rPr sz="4200" spc="1402" baseline="5952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r>
              <a:rPr sz="4200" spc="135" baseline="5952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the absence of other etiologies, </a:t>
            </a:r>
            <a:r>
              <a:rPr sz="2800" dirty="0">
                <a:latin typeface="Arial"/>
                <a:cs typeface="Arial"/>
              </a:rPr>
              <a:t>family </a:t>
            </a:r>
            <a:r>
              <a:rPr sz="2800" spc="-5" dirty="0">
                <a:latin typeface="Arial"/>
                <a:cs typeface="Arial"/>
              </a:rPr>
              <a:t>history  of </a:t>
            </a:r>
            <a:r>
              <a:rPr sz="2800" dirty="0">
                <a:latin typeface="Arial"/>
                <a:cs typeface="Arial"/>
              </a:rPr>
              <a:t>seizures may suggest </a:t>
            </a:r>
            <a:r>
              <a:rPr sz="2800" spc="-5" dirty="0">
                <a:latin typeface="Arial"/>
                <a:cs typeface="Arial"/>
              </a:rPr>
              <a:t>good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prognosis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490" y="2283459"/>
            <a:ext cx="495744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4200" b="0" spc="127" baseline="5952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r>
              <a:rPr sz="2800" b="0" spc="85" dirty="0">
                <a:latin typeface="Arial"/>
                <a:cs typeface="Arial"/>
              </a:rPr>
              <a:t>Antenatal </a:t>
            </a:r>
            <a:r>
              <a:rPr sz="2800" b="0" spc="-5" dirty="0">
                <a:latin typeface="Arial"/>
                <a:cs typeface="Arial"/>
              </a:rPr>
              <a:t>history </a:t>
            </a:r>
            <a:r>
              <a:rPr sz="2800" b="0" dirty="0">
                <a:latin typeface="Arial"/>
                <a:cs typeface="Arial"/>
              </a:rPr>
              <a:t>is</a:t>
            </a:r>
            <a:r>
              <a:rPr sz="2800" b="0" spc="-90" dirty="0">
                <a:latin typeface="Arial"/>
                <a:cs typeface="Arial"/>
              </a:rPr>
              <a:t> </a:t>
            </a:r>
            <a:r>
              <a:rPr sz="2800" b="0" spc="-5" dirty="0">
                <a:latin typeface="Arial"/>
                <a:cs typeface="Arial"/>
              </a:rPr>
              <a:t>important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3175000"/>
            <a:ext cx="796607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735" marR="30480" indent="-255270">
              <a:lnSpc>
                <a:spcPct val="100000"/>
              </a:lnSpc>
              <a:spcBef>
                <a:spcPts val="100"/>
              </a:spcBef>
            </a:pPr>
            <a:r>
              <a:rPr sz="4200" spc="165" baseline="5952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r>
              <a:rPr sz="2800" spc="110" dirty="0">
                <a:latin typeface="Arial"/>
                <a:cs typeface="Arial"/>
              </a:rPr>
              <a:t>History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fetal </a:t>
            </a:r>
            <a:r>
              <a:rPr sz="2800" spc="-5" dirty="0">
                <a:latin typeface="Arial"/>
                <a:cs typeface="Arial"/>
              </a:rPr>
              <a:t>distress, preeclampsia </a:t>
            </a:r>
            <a:r>
              <a:rPr sz="2800" dirty="0">
                <a:latin typeface="Arial"/>
                <a:cs typeface="Arial"/>
              </a:rPr>
              <a:t>, </a:t>
            </a:r>
            <a:r>
              <a:rPr sz="2800" spc="-5" dirty="0">
                <a:latin typeface="Arial"/>
                <a:cs typeface="Arial"/>
              </a:rPr>
              <a:t>maternal  infections or </a:t>
            </a:r>
            <a:r>
              <a:rPr sz="2800" dirty="0">
                <a:latin typeface="Arial"/>
                <a:cs typeface="Arial"/>
              </a:rPr>
              <a:t>maternal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diabetes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080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72880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730" y="307340"/>
            <a:ext cx="1270" cy="92710"/>
          </a:xfrm>
          <a:custGeom>
            <a:avLst/>
            <a:gdLst/>
            <a:ahLst/>
            <a:cxnLst/>
            <a:rect l="l" t="t" r="r" b="b"/>
            <a:pathLst>
              <a:path w="1270" h="92710">
                <a:moveTo>
                  <a:pt x="0" y="92709"/>
                </a:moveTo>
                <a:lnTo>
                  <a:pt x="1270" y="92709"/>
                </a:lnTo>
                <a:lnTo>
                  <a:pt x="12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79230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07340"/>
            <a:ext cx="9043670" cy="92710"/>
          </a:xfrm>
          <a:custGeom>
            <a:avLst/>
            <a:gdLst/>
            <a:ahLst/>
            <a:cxnLst/>
            <a:rect l="l" t="t" r="r" b="b"/>
            <a:pathLst>
              <a:path w="9043670" h="92710">
                <a:moveTo>
                  <a:pt x="0" y="92709"/>
                </a:moveTo>
                <a:lnTo>
                  <a:pt x="9043670" y="92709"/>
                </a:lnTo>
                <a:lnTo>
                  <a:pt x="90436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72880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1415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5827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92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29700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89059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334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5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05790" y="2241550"/>
            <a:ext cx="7952740" cy="401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4200" spc="150" baseline="5952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r>
              <a:rPr sz="2800" spc="100" dirty="0">
                <a:latin typeface="Arial"/>
                <a:cs typeface="Arial"/>
              </a:rPr>
              <a:t>Delivery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history</a:t>
            </a:r>
            <a:endParaRPr sz="28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2980"/>
              </a:spcBef>
            </a:pPr>
            <a:r>
              <a:rPr sz="4200" spc="270" baseline="5952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r>
              <a:rPr sz="2800" spc="180" dirty="0">
                <a:latin typeface="Arial"/>
                <a:cs typeface="Arial"/>
              </a:rPr>
              <a:t>Type </a:t>
            </a:r>
            <a:r>
              <a:rPr sz="2800" spc="-5" dirty="0">
                <a:latin typeface="Arial"/>
                <a:cs typeface="Arial"/>
              </a:rPr>
              <a:t>of delivery and antecedent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events</a:t>
            </a:r>
            <a:endParaRPr sz="28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2980"/>
              </a:spcBef>
            </a:pPr>
            <a:r>
              <a:rPr sz="4200" spc="225" baseline="5952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r>
              <a:rPr sz="2800" spc="150" dirty="0">
                <a:latin typeface="Arial"/>
                <a:cs typeface="Arial"/>
              </a:rPr>
              <a:t>Apgar </a:t>
            </a:r>
            <a:r>
              <a:rPr sz="2800" spc="-5" dirty="0">
                <a:latin typeface="Arial"/>
                <a:cs typeface="Arial"/>
              </a:rPr>
              <a:t>scores offer </a:t>
            </a:r>
            <a:r>
              <a:rPr sz="2800" dirty="0">
                <a:latin typeface="Arial"/>
                <a:cs typeface="Arial"/>
              </a:rPr>
              <a:t>some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guidance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305435" marR="43180" indent="-255270">
              <a:lnSpc>
                <a:spcPts val="3020"/>
              </a:lnSpc>
              <a:spcBef>
                <a:spcPts val="5"/>
              </a:spcBef>
            </a:pPr>
            <a:r>
              <a:rPr sz="4200" spc="337" baseline="5952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r>
              <a:rPr sz="2800" spc="225" dirty="0">
                <a:latin typeface="Arial"/>
                <a:cs typeface="Arial"/>
              </a:rPr>
              <a:t>Low </a:t>
            </a:r>
            <a:r>
              <a:rPr sz="2800" spc="-5" dirty="0">
                <a:latin typeface="Arial"/>
                <a:cs typeface="Arial"/>
              </a:rPr>
              <a:t>Apgar </a:t>
            </a:r>
            <a:r>
              <a:rPr sz="2800" dirty="0">
                <a:latin typeface="Arial"/>
                <a:cs typeface="Arial"/>
              </a:rPr>
              <a:t>score </a:t>
            </a:r>
            <a:r>
              <a:rPr sz="2800" spc="-5" dirty="0">
                <a:latin typeface="Arial"/>
                <a:cs typeface="Arial"/>
              </a:rPr>
              <a:t>without the need </a:t>
            </a:r>
            <a:r>
              <a:rPr sz="2800" dirty="0">
                <a:latin typeface="Arial"/>
                <a:cs typeface="Arial"/>
              </a:rPr>
              <a:t>for  </a:t>
            </a:r>
            <a:r>
              <a:rPr sz="2800" spc="-5" dirty="0">
                <a:latin typeface="Arial"/>
                <a:cs typeface="Arial"/>
              </a:rPr>
              <a:t>resuscitation and subsequent neonatal intensive  care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unlikely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be associated with neonatal  seizures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080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72880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730" y="307340"/>
            <a:ext cx="1270" cy="92710"/>
          </a:xfrm>
          <a:custGeom>
            <a:avLst/>
            <a:gdLst/>
            <a:ahLst/>
            <a:cxnLst/>
            <a:rect l="l" t="t" r="r" b="b"/>
            <a:pathLst>
              <a:path w="1270" h="92710">
                <a:moveTo>
                  <a:pt x="0" y="92709"/>
                </a:moveTo>
                <a:lnTo>
                  <a:pt x="1270" y="92709"/>
                </a:lnTo>
                <a:lnTo>
                  <a:pt x="12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79230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07340"/>
            <a:ext cx="9043670" cy="92710"/>
          </a:xfrm>
          <a:custGeom>
            <a:avLst/>
            <a:gdLst/>
            <a:ahLst/>
            <a:cxnLst/>
            <a:rect l="l" t="t" r="r" b="b"/>
            <a:pathLst>
              <a:path w="9043670" h="92710">
                <a:moveTo>
                  <a:pt x="0" y="92709"/>
                </a:moveTo>
                <a:lnTo>
                  <a:pt x="9043670" y="92709"/>
                </a:lnTo>
                <a:lnTo>
                  <a:pt x="90436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72880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1415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5827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92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29700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89059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334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5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2290" y="2218689"/>
            <a:ext cx="8290559" cy="4382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2440" y="1097279"/>
            <a:ext cx="36760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INVESTIGATIONS</a:t>
            </a:r>
            <a:r>
              <a:rPr sz="3600" b="0" spc="-5" dirty="0">
                <a:latin typeface="Trebuchet MS"/>
                <a:cs typeface="Trebuchet MS"/>
              </a:rPr>
              <a:t>: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5790" y="2283459"/>
            <a:ext cx="7818120" cy="343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4200" spc="1402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4200" spc="-44" baseline="5952" dirty="0">
                <a:solidFill>
                  <a:srgbClr val="B22B15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Georgia"/>
                <a:cs typeface="Georgia"/>
              </a:rPr>
              <a:t>Lab studies</a:t>
            </a:r>
            <a:endParaRPr sz="2800">
              <a:latin typeface="Georgia"/>
              <a:cs typeface="Georgia"/>
            </a:endParaRPr>
          </a:p>
          <a:p>
            <a:pPr marL="647065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-Blood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count</a:t>
            </a:r>
            <a:endParaRPr sz="2800">
              <a:latin typeface="Georgia"/>
              <a:cs typeface="Georgia"/>
            </a:endParaRPr>
          </a:p>
          <a:p>
            <a:pPr marL="647065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-Blood, </a:t>
            </a:r>
            <a:r>
              <a:rPr sz="2800" spc="-10" dirty="0">
                <a:latin typeface="Georgia"/>
                <a:cs typeface="Georgia"/>
              </a:rPr>
              <a:t>urine </a:t>
            </a:r>
            <a:r>
              <a:rPr sz="2800" dirty="0">
                <a:latin typeface="Georgia"/>
                <a:cs typeface="Georgia"/>
              </a:rPr>
              <a:t>&amp; CSF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culture</a:t>
            </a:r>
            <a:endParaRPr sz="2800">
              <a:latin typeface="Georgia"/>
              <a:cs typeface="Georgia"/>
            </a:endParaRPr>
          </a:p>
          <a:p>
            <a:pPr marL="647065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-Serum IgM </a:t>
            </a:r>
            <a:r>
              <a:rPr sz="2800" dirty="0">
                <a:latin typeface="Georgia"/>
                <a:cs typeface="Georgia"/>
              </a:rPr>
              <a:t>&amp; </a:t>
            </a:r>
            <a:r>
              <a:rPr sz="2800" spc="-5" dirty="0">
                <a:latin typeface="Georgia"/>
                <a:cs typeface="Georgia"/>
              </a:rPr>
              <a:t>IgG-specific </a:t>
            </a:r>
            <a:r>
              <a:rPr sz="2800" spc="-10" dirty="0">
                <a:latin typeface="Georgia"/>
                <a:cs typeface="Georgia"/>
              </a:rPr>
              <a:t>TORCH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titres</a:t>
            </a:r>
            <a:endParaRPr sz="2800">
              <a:latin typeface="Georgia"/>
              <a:cs typeface="Georgia"/>
            </a:endParaRPr>
          </a:p>
          <a:p>
            <a:pPr marL="647065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-Blood biochem.-&gt;evaluation of Glu, Ca,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Mg,</a:t>
            </a:r>
            <a:endParaRPr sz="2800">
              <a:latin typeface="Georgia"/>
              <a:cs typeface="Georgia"/>
            </a:endParaRPr>
          </a:p>
          <a:p>
            <a:pPr marL="3543935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electrolytes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647065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-Blood gas </a:t>
            </a:r>
            <a:r>
              <a:rPr sz="2800" dirty="0">
                <a:latin typeface="Georgia"/>
                <a:cs typeface="Georgia"/>
              </a:rPr>
              <a:t>levels </a:t>
            </a:r>
            <a:r>
              <a:rPr sz="2800" spc="-5" dirty="0">
                <a:latin typeface="Georgia"/>
                <a:cs typeface="Georgia"/>
              </a:rPr>
              <a:t>to detect </a:t>
            </a:r>
            <a:r>
              <a:rPr sz="2800" spc="-10" dirty="0">
                <a:latin typeface="Georgia"/>
                <a:cs typeface="Georgia"/>
              </a:rPr>
              <a:t>acidosis </a:t>
            </a:r>
            <a:r>
              <a:rPr sz="2800" dirty="0">
                <a:latin typeface="Georgia"/>
                <a:cs typeface="Georgia"/>
              </a:rPr>
              <a:t>&amp;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hypoxia.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297940"/>
            <a:ext cx="41554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10" dirty="0">
                <a:latin typeface="Trebuchet MS"/>
                <a:cs typeface="Trebuchet MS"/>
              </a:rPr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3890" y="2246629"/>
            <a:ext cx="3200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935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2689" y="2283459"/>
            <a:ext cx="609727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0495" marR="5080" indent="-13843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seizure </a:t>
            </a:r>
            <a:r>
              <a:rPr sz="2800" dirty="0">
                <a:latin typeface="Times New Roman"/>
                <a:cs typeface="Times New Roman"/>
              </a:rPr>
              <a:t>is a </a:t>
            </a:r>
            <a:r>
              <a:rPr sz="2800" spc="-5" dirty="0">
                <a:latin typeface="Times New Roman"/>
                <a:cs typeface="Times New Roman"/>
              </a:rPr>
              <a:t>paroxysmal manifestation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  </a:t>
            </a:r>
            <a:r>
              <a:rPr sz="2800" spc="-5" dirty="0">
                <a:latin typeface="Times New Roman"/>
                <a:cs typeface="Times New Roman"/>
              </a:rPr>
              <a:t>neurological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dysfunction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490" y="3639820"/>
            <a:ext cx="79184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4200" spc="60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40" dirty="0">
                <a:latin typeface="Times New Roman"/>
                <a:cs typeface="Times New Roman"/>
              </a:rPr>
              <a:t>Incidence(overall):2 </a:t>
            </a:r>
            <a:r>
              <a:rPr sz="2800" dirty="0">
                <a:latin typeface="Times New Roman"/>
                <a:cs typeface="Times New Roman"/>
              </a:rPr>
              <a:t>in 1000 to 14 in 1000 live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births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080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72880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730" y="307340"/>
            <a:ext cx="1270" cy="92710"/>
          </a:xfrm>
          <a:custGeom>
            <a:avLst/>
            <a:gdLst/>
            <a:ahLst/>
            <a:cxnLst/>
            <a:rect l="l" t="t" r="r" b="b"/>
            <a:pathLst>
              <a:path w="1270" h="92710">
                <a:moveTo>
                  <a:pt x="0" y="92709"/>
                </a:moveTo>
                <a:lnTo>
                  <a:pt x="1270" y="92709"/>
                </a:lnTo>
                <a:lnTo>
                  <a:pt x="12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79230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07340"/>
            <a:ext cx="9043670" cy="92710"/>
          </a:xfrm>
          <a:custGeom>
            <a:avLst/>
            <a:gdLst/>
            <a:ahLst/>
            <a:cxnLst/>
            <a:rect l="l" t="t" r="r" b="b"/>
            <a:pathLst>
              <a:path w="9043670" h="92710">
                <a:moveTo>
                  <a:pt x="0" y="92709"/>
                </a:moveTo>
                <a:lnTo>
                  <a:pt x="9043670" y="92709"/>
                </a:lnTo>
                <a:lnTo>
                  <a:pt x="90436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72880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1415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5827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92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29700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89059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334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5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18490" y="2283459"/>
            <a:ext cx="7632700" cy="223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4200" spc="270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80" dirty="0">
                <a:latin typeface="Georgia"/>
                <a:cs typeface="Georgia"/>
              </a:rPr>
              <a:t>EEG:</a:t>
            </a:r>
            <a:endParaRPr sz="2800">
              <a:latin typeface="Georgia"/>
              <a:cs typeface="Georgia"/>
            </a:endParaRPr>
          </a:p>
          <a:p>
            <a:pPr marL="718820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Main tool </a:t>
            </a:r>
            <a:r>
              <a:rPr sz="2800" dirty="0">
                <a:latin typeface="Georgia"/>
                <a:cs typeface="Georgia"/>
              </a:rPr>
              <a:t>for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diagnosis</a:t>
            </a:r>
            <a:endParaRPr sz="2800">
              <a:latin typeface="Georgia"/>
              <a:cs typeface="Georgia"/>
            </a:endParaRPr>
          </a:p>
          <a:p>
            <a:pPr marL="803910">
              <a:lnSpc>
                <a:spcPct val="100000"/>
              </a:lnSpc>
            </a:pPr>
            <a:r>
              <a:rPr sz="2800" dirty="0">
                <a:latin typeface="Georgia"/>
                <a:cs typeface="Georgia"/>
              </a:rPr>
              <a:t>It </a:t>
            </a:r>
            <a:r>
              <a:rPr sz="2800" spc="-10" dirty="0">
                <a:latin typeface="Georgia"/>
                <a:cs typeface="Georgia"/>
              </a:rPr>
              <a:t>is </a:t>
            </a:r>
            <a:r>
              <a:rPr sz="2800" spc="-5" dirty="0">
                <a:latin typeface="Georgia"/>
                <a:cs typeface="Georgia"/>
              </a:rPr>
              <a:t>useful to confirm </a:t>
            </a:r>
            <a:r>
              <a:rPr sz="2800" dirty="0">
                <a:latin typeface="Georgia"/>
                <a:cs typeface="Georgia"/>
              </a:rPr>
              <a:t>a </a:t>
            </a:r>
            <a:r>
              <a:rPr sz="2800" spc="-5" dirty="0">
                <a:latin typeface="Georgia"/>
                <a:cs typeface="Georgia"/>
              </a:rPr>
              <a:t>clinically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doubtful</a:t>
            </a:r>
            <a:endParaRPr sz="2800">
              <a:latin typeface="Georgia"/>
              <a:cs typeface="Georgia"/>
            </a:endParaRPr>
          </a:p>
          <a:p>
            <a:pPr marL="806450" marR="30480">
              <a:lnSpc>
                <a:spcPct val="108600"/>
              </a:lnSpc>
              <a:spcBef>
                <a:spcPts val="10"/>
              </a:spcBef>
            </a:pPr>
            <a:r>
              <a:rPr sz="2800" spc="-5" dirty="0">
                <a:latin typeface="Georgia"/>
                <a:cs typeface="Georgia"/>
              </a:rPr>
              <a:t>convulsion </a:t>
            </a:r>
            <a:r>
              <a:rPr sz="2800" dirty="0">
                <a:latin typeface="Georgia"/>
                <a:cs typeface="Georgia"/>
              </a:rPr>
              <a:t>, </a:t>
            </a:r>
            <a:r>
              <a:rPr sz="2800" spc="-5" dirty="0">
                <a:latin typeface="Georgia"/>
                <a:cs typeface="Georgia"/>
              </a:rPr>
              <a:t>to locate an epileptic focus and  and to determine its </a:t>
            </a:r>
            <a:r>
              <a:rPr sz="2800" spc="-10" dirty="0">
                <a:latin typeface="Georgia"/>
                <a:cs typeface="Georgia"/>
              </a:rPr>
              <a:t>anatomical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basis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3890" y="4493259"/>
            <a:ext cx="3200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935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78889" y="4491989"/>
            <a:ext cx="6560184" cy="141859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800" spc="-10" dirty="0">
                <a:latin typeface="Georgia"/>
                <a:cs typeface="Georgia"/>
              </a:rPr>
              <a:t>Ultrasonography </a:t>
            </a:r>
            <a:r>
              <a:rPr sz="2800" spc="-5" dirty="0">
                <a:latin typeface="Georgia"/>
                <a:cs typeface="Georgia"/>
              </a:rPr>
              <a:t>and CT scan of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head:</a:t>
            </a:r>
            <a:endParaRPr sz="2800">
              <a:latin typeface="Georgia"/>
              <a:cs typeface="Georgia"/>
            </a:endParaRPr>
          </a:p>
          <a:p>
            <a:pPr marL="231140" marR="5080" indent="-85090">
              <a:lnSpc>
                <a:spcPct val="108600"/>
              </a:lnSpc>
              <a:spcBef>
                <a:spcPts val="10"/>
              </a:spcBef>
            </a:pPr>
            <a:r>
              <a:rPr sz="2800" spc="-5" dirty="0">
                <a:latin typeface="Georgia"/>
                <a:cs typeface="Georgia"/>
              </a:rPr>
              <a:t>To detect subarachnoid </a:t>
            </a:r>
            <a:r>
              <a:rPr sz="2800" spc="-10" dirty="0">
                <a:latin typeface="Georgia"/>
                <a:cs typeface="Georgia"/>
              </a:rPr>
              <a:t>/intraventricular  hemorrhage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7870" y="1358900"/>
            <a:ext cx="28803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TREATMENT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5790" y="2283459"/>
            <a:ext cx="5645785" cy="1808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4200" spc="33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225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principles of Rx</a:t>
            </a:r>
            <a:r>
              <a:rPr sz="2800" spc="-25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are: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4200" spc="45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305" dirty="0">
                <a:latin typeface="Georgia"/>
                <a:cs typeface="Georgia"/>
              </a:rPr>
              <a:t>To </a:t>
            </a:r>
            <a:r>
              <a:rPr sz="2800" spc="-5" dirty="0">
                <a:latin typeface="Georgia"/>
                <a:cs typeface="Georgia"/>
              </a:rPr>
              <a:t>control</a:t>
            </a:r>
            <a:r>
              <a:rPr sz="2800" spc="-33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convulsions</a:t>
            </a:r>
            <a:endParaRPr sz="2800">
              <a:latin typeface="Georgia"/>
              <a:cs typeface="Georgia"/>
            </a:endParaRPr>
          </a:p>
          <a:p>
            <a:pPr marL="50800">
              <a:lnSpc>
                <a:spcPct val="100000"/>
              </a:lnSpc>
              <a:spcBef>
                <a:spcPts val="300"/>
              </a:spcBef>
            </a:pPr>
            <a:r>
              <a:rPr sz="4200" spc="45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305" dirty="0">
                <a:latin typeface="Georgia"/>
                <a:cs typeface="Georgia"/>
              </a:rPr>
              <a:t>To </a:t>
            </a:r>
            <a:r>
              <a:rPr sz="2800" spc="-10" dirty="0">
                <a:latin typeface="Georgia"/>
                <a:cs typeface="Georgia"/>
              </a:rPr>
              <a:t>treat </a:t>
            </a:r>
            <a:r>
              <a:rPr sz="2800" spc="-5" dirty="0">
                <a:latin typeface="Georgia"/>
                <a:cs typeface="Georgia"/>
              </a:rPr>
              <a:t>the underlying</a:t>
            </a:r>
            <a:r>
              <a:rPr sz="2800" spc="-38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pathology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5078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10" dirty="0">
                <a:latin typeface="Trebuchet MS"/>
                <a:cs typeface="Trebuchet MS"/>
              </a:rPr>
              <a:t>To </a:t>
            </a:r>
            <a:r>
              <a:rPr sz="4000" b="0" spc="-5" dirty="0">
                <a:latin typeface="Trebuchet MS"/>
                <a:cs typeface="Trebuchet MS"/>
              </a:rPr>
              <a:t>control</a:t>
            </a:r>
            <a:r>
              <a:rPr sz="4000" b="0" spc="-95" dirty="0">
                <a:latin typeface="Trebuchet MS"/>
                <a:cs typeface="Trebuchet MS"/>
              </a:rPr>
              <a:t> </a:t>
            </a:r>
            <a:r>
              <a:rPr sz="4000" b="0" spc="-5" dirty="0">
                <a:latin typeface="Trebuchet MS"/>
                <a:cs typeface="Trebuchet MS"/>
              </a:rPr>
              <a:t>convulsion: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090" y="2283459"/>
            <a:ext cx="7988300" cy="3514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135" marR="89535" indent="-255270">
              <a:lnSpc>
                <a:spcPct val="100000"/>
              </a:lnSpc>
              <a:spcBef>
                <a:spcPts val="100"/>
              </a:spcBef>
            </a:pPr>
            <a:r>
              <a:rPr sz="4200" spc="270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80" dirty="0">
                <a:latin typeface="Georgia"/>
                <a:cs typeface="Georgia"/>
              </a:rPr>
              <a:t>I.V. </a:t>
            </a:r>
            <a:r>
              <a:rPr sz="2800" spc="-5" dirty="0">
                <a:latin typeface="Georgia"/>
                <a:cs typeface="Georgia"/>
              </a:rPr>
              <a:t>phenobarbitone 20 mg/kg body weight</a:t>
            </a:r>
            <a:r>
              <a:rPr sz="2800" spc="-27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over  </a:t>
            </a:r>
            <a:r>
              <a:rPr sz="2800" dirty="0">
                <a:latin typeface="Georgia"/>
                <a:cs typeface="Georgia"/>
              </a:rPr>
              <a:t>a </a:t>
            </a:r>
            <a:r>
              <a:rPr sz="2800" spc="-10" dirty="0">
                <a:latin typeface="Georgia"/>
                <a:cs typeface="Georgia"/>
              </a:rPr>
              <a:t>period </a:t>
            </a:r>
            <a:r>
              <a:rPr sz="2800" spc="-5" dirty="0">
                <a:latin typeface="Georgia"/>
                <a:cs typeface="Georgia"/>
              </a:rPr>
              <a:t>of </a:t>
            </a:r>
            <a:r>
              <a:rPr sz="2800" spc="-10" dirty="0">
                <a:latin typeface="Georgia"/>
                <a:cs typeface="Georgia"/>
              </a:rPr>
              <a:t>10-15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min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318135" marR="55880" indent="-255270">
              <a:lnSpc>
                <a:spcPct val="100000"/>
              </a:lnSpc>
              <a:tabLst>
                <a:tab pos="4866005" algn="l"/>
                <a:tab pos="5343525" algn="l"/>
              </a:tabLst>
            </a:pPr>
            <a:r>
              <a:rPr sz="4200" spc="104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70" dirty="0">
                <a:latin typeface="Georgia"/>
                <a:cs typeface="Georgia"/>
              </a:rPr>
              <a:t>Maintenance </a:t>
            </a:r>
            <a:r>
              <a:rPr sz="2800" spc="-5" dirty="0">
                <a:latin typeface="Georgia"/>
                <a:cs typeface="Georgia"/>
              </a:rPr>
              <a:t>dose-&gt; 2.5 to </a:t>
            </a:r>
            <a:r>
              <a:rPr sz="2800" dirty="0">
                <a:latin typeface="Georgia"/>
                <a:cs typeface="Georgia"/>
              </a:rPr>
              <a:t>4 </a:t>
            </a:r>
            <a:r>
              <a:rPr sz="2800" spc="-5" dirty="0">
                <a:latin typeface="Georgia"/>
                <a:cs typeface="Georgia"/>
              </a:rPr>
              <a:t>mg/kg b.w. per</a:t>
            </a:r>
            <a:r>
              <a:rPr sz="2800" spc="-1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day  given orally or I.M. for</a:t>
            </a:r>
            <a:r>
              <a:rPr sz="2800" dirty="0">
                <a:latin typeface="Georgia"/>
                <a:cs typeface="Georgia"/>
              </a:rPr>
              <a:t> a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pd.	of	</a:t>
            </a:r>
            <a:r>
              <a:rPr sz="2800" dirty="0">
                <a:latin typeface="Georgia"/>
                <a:cs typeface="Georgia"/>
              </a:rPr>
              <a:t>2 </a:t>
            </a:r>
            <a:r>
              <a:rPr sz="2800" spc="-5" dirty="0">
                <a:latin typeface="Georgia"/>
                <a:cs typeface="Georgia"/>
              </a:rPr>
              <a:t>wks or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longer.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4200" spc="45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305" dirty="0">
                <a:latin typeface="Georgia"/>
                <a:cs typeface="Georgia"/>
              </a:rPr>
              <a:t>In </a:t>
            </a:r>
            <a:r>
              <a:rPr sz="2800" spc="-10" dirty="0">
                <a:latin typeface="Georgia"/>
                <a:cs typeface="Georgia"/>
              </a:rPr>
              <a:t>resistant </a:t>
            </a:r>
            <a:r>
              <a:rPr sz="2800" spc="-5" dirty="0">
                <a:latin typeface="Georgia"/>
                <a:cs typeface="Georgia"/>
              </a:rPr>
              <a:t>cases-&gt; I.V. phenytoin </a:t>
            </a:r>
            <a:r>
              <a:rPr sz="2800" spc="-10" dirty="0">
                <a:latin typeface="Georgia"/>
                <a:cs typeface="Georgia"/>
              </a:rPr>
              <a:t>20</a:t>
            </a:r>
            <a:r>
              <a:rPr sz="2800" spc="-35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mg/kg</a:t>
            </a:r>
            <a:endParaRPr sz="2800">
              <a:latin typeface="Georgia"/>
              <a:cs typeface="Georgia"/>
            </a:endParaRPr>
          </a:p>
          <a:p>
            <a:pPr marL="318135">
              <a:lnSpc>
                <a:spcPct val="100000"/>
              </a:lnSpc>
            </a:pPr>
            <a:r>
              <a:rPr sz="2800" dirty="0">
                <a:latin typeface="Georgia"/>
                <a:cs typeface="Georgia"/>
              </a:rPr>
              <a:t>b.w @ 1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mg/kg/min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490" y="2283459"/>
            <a:ext cx="776097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735" marR="30480" indent="-255270">
              <a:lnSpc>
                <a:spcPct val="100000"/>
              </a:lnSpc>
              <a:spcBef>
                <a:spcPts val="100"/>
              </a:spcBef>
            </a:pPr>
            <a:r>
              <a:rPr sz="4200" b="0" spc="104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b="0" spc="70" dirty="0">
                <a:latin typeface="Georgia"/>
                <a:cs typeface="Georgia"/>
              </a:rPr>
              <a:t>Maintenance </a:t>
            </a:r>
            <a:r>
              <a:rPr sz="2800" b="0" spc="-5" dirty="0">
                <a:latin typeface="Georgia"/>
                <a:cs typeface="Georgia"/>
              </a:rPr>
              <a:t>dose </a:t>
            </a:r>
            <a:r>
              <a:rPr sz="2800" b="0" dirty="0">
                <a:latin typeface="Georgia"/>
                <a:cs typeface="Georgia"/>
              </a:rPr>
              <a:t>of </a:t>
            </a:r>
            <a:r>
              <a:rPr sz="2800" b="0" spc="-5" dirty="0">
                <a:latin typeface="Georgia"/>
                <a:cs typeface="Georgia"/>
              </a:rPr>
              <a:t>5-8 </a:t>
            </a:r>
            <a:r>
              <a:rPr sz="2800" b="0" spc="-10" dirty="0">
                <a:latin typeface="Georgia"/>
                <a:cs typeface="Georgia"/>
              </a:rPr>
              <a:t>mg/kg/day divided </a:t>
            </a:r>
            <a:r>
              <a:rPr sz="2800" b="0" spc="-5" dirty="0">
                <a:latin typeface="Georgia"/>
                <a:cs typeface="Georgia"/>
              </a:rPr>
              <a:t>12  hourly.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3601720"/>
            <a:ext cx="45192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4200" spc="9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65" dirty="0">
                <a:latin typeface="Georgia"/>
                <a:cs typeface="Georgia"/>
              </a:rPr>
              <a:t>Fosphenytoin </a:t>
            </a:r>
            <a:r>
              <a:rPr sz="2800" spc="-5" dirty="0">
                <a:latin typeface="Georgia"/>
                <a:cs typeface="Georgia"/>
              </a:rPr>
              <a:t>is</a:t>
            </a:r>
            <a:r>
              <a:rPr sz="2800" spc="-10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preferred.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35600" y="2852420"/>
            <a:ext cx="3168650" cy="386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77133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10" dirty="0">
                <a:latin typeface="Trebuchet MS"/>
                <a:cs typeface="Trebuchet MS"/>
              </a:rPr>
              <a:t>To </a:t>
            </a:r>
            <a:r>
              <a:rPr sz="4000" b="0" spc="-5" dirty="0">
                <a:latin typeface="Trebuchet MS"/>
                <a:cs typeface="Trebuchet MS"/>
              </a:rPr>
              <a:t>treat the </a:t>
            </a:r>
            <a:r>
              <a:rPr sz="4000" b="0" spc="-10" dirty="0">
                <a:latin typeface="Trebuchet MS"/>
                <a:cs typeface="Trebuchet MS"/>
              </a:rPr>
              <a:t>underlying</a:t>
            </a:r>
            <a:r>
              <a:rPr sz="4000" b="0" spc="-50" dirty="0">
                <a:latin typeface="Trebuchet MS"/>
                <a:cs typeface="Trebuchet MS"/>
              </a:rPr>
              <a:t> </a:t>
            </a:r>
            <a:r>
              <a:rPr sz="4000" b="0" spc="-5" dirty="0">
                <a:latin typeface="Trebuchet MS"/>
                <a:cs typeface="Trebuchet MS"/>
              </a:rPr>
              <a:t>pathology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915" marR="43180" indent="-255270">
              <a:lnSpc>
                <a:spcPct val="100000"/>
              </a:lnSpc>
              <a:spcBef>
                <a:spcPts val="100"/>
              </a:spcBef>
            </a:pPr>
            <a:r>
              <a:rPr sz="4200" spc="9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65" dirty="0"/>
              <a:t>Hypoglycemia </a:t>
            </a:r>
            <a:r>
              <a:rPr sz="2800" dirty="0"/>
              <a:t>: </a:t>
            </a:r>
            <a:r>
              <a:rPr sz="2800" spc="-5" dirty="0"/>
              <a:t>Glucose infusion </a:t>
            </a:r>
            <a:r>
              <a:rPr sz="2800" dirty="0"/>
              <a:t>2 </a:t>
            </a:r>
            <a:r>
              <a:rPr sz="2800" spc="-5" dirty="0"/>
              <a:t>ml per kg of  10% glucose, through an </a:t>
            </a:r>
            <a:r>
              <a:rPr sz="2800" spc="-10" dirty="0"/>
              <a:t>I.V. </a:t>
            </a:r>
            <a:r>
              <a:rPr sz="2800" spc="-5" dirty="0"/>
              <a:t>line </a:t>
            </a:r>
            <a:r>
              <a:rPr sz="2800" spc="-10" dirty="0"/>
              <a:t>is </a:t>
            </a:r>
            <a:r>
              <a:rPr sz="2800" spc="-5" dirty="0"/>
              <a:t>given over 2-  </a:t>
            </a:r>
            <a:r>
              <a:rPr sz="2800" dirty="0"/>
              <a:t>3</a:t>
            </a:r>
            <a:r>
              <a:rPr sz="2800" spc="-10" dirty="0"/>
              <a:t> min</a:t>
            </a:r>
            <a:endParaRPr sz="2800">
              <a:latin typeface="Symbol"/>
              <a:cs typeface="Symbol"/>
            </a:endParaRPr>
          </a:p>
          <a:p>
            <a:pPr marL="17780"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335915" marR="102235" indent="-255270">
              <a:lnSpc>
                <a:spcPct val="100000"/>
              </a:lnSpc>
            </a:pPr>
            <a:r>
              <a:rPr sz="4200" spc="75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50" dirty="0"/>
              <a:t>Hypomagnesemia: </a:t>
            </a:r>
            <a:r>
              <a:rPr sz="2800" spc="-5" dirty="0"/>
              <a:t>MgSO4(0.4-0.8 </a:t>
            </a:r>
            <a:r>
              <a:rPr sz="2800" spc="-10" dirty="0"/>
              <a:t>mEq/kg);  </a:t>
            </a:r>
            <a:r>
              <a:rPr sz="2800" spc="-5" dirty="0"/>
              <a:t>given </a:t>
            </a:r>
            <a:r>
              <a:rPr sz="2800" dirty="0"/>
              <a:t>IV </a:t>
            </a:r>
            <a:r>
              <a:rPr sz="2800" spc="-5" dirty="0"/>
              <a:t>every 12 hours until Mg level is</a:t>
            </a:r>
            <a:r>
              <a:rPr sz="2800" spc="-100" dirty="0"/>
              <a:t> </a:t>
            </a:r>
            <a:r>
              <a:rPr sz="2800" spc="-5" dirty="0"/>
              <a:t>normal.</a:t>
            </a:r>
            <a:endParaRPr sz="2800">
              <a:latin typeface="Symbol"/>
              <a:cs typeface="Symbol"/>
            </a:endParaRPr>
          </a:p>
          <a:p>
            <a:pPr marL="17780">
              <a:lnSpc>
                <a:spcPct val="100000"/>
              </a:lnSpc>
              <a:spcBef>
                <a:spcPts val="30"/>
              </a:spcBef>
            </a:pPr>
            <a:endParaRPr sz="3150">
              <a:latin typeface="Times New Roman"/>
              <a:cs typeface="Times New Roman"/>
            </a:endParaRPr>
          </a:p>
          <a:p>
            <a:pPr marL="81280">
              <a:lnSpc>
                <a:spcPct val="100000"/>
              </a:lnSpc>
            </a:pPr>
            <a:r>
              <a:rPr sz="4200" spc="120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80" dirty="0"/>
              <a:t>Infection: </a:t>
            </a:r>
            <a:r>
              <a:rPr sz="2800" spc="-10" dirty="0"/>
              <a:t>Appropriate</a:t>
            </a:r>
            <a:r>
              <a:rPr sz="2800" spc="-105" dirty="0"/>
              <a:t> </a:t>
            </a:r>
            <a:r>
              <a:rPr sz="2800" spc="-10" dirty="0"/>
              <a:t>antibiotics</a:t>
            </a:r>
            <a:endParaRPr sz="28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080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72880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730" y="307340"/>
            <a:ext cx="1270" cy="92710"/>
          </a:xfrm>
          <a:custGeom>
            <a:avLst/>
            <a:gdLst/>
            <a:ahLst/>
            <a:cxnLst/>
            <a:rect l="l" t="t" r="r" b="b"/>
            <a:pathLst>
              <a:path w="1270" h="92710">
                <a:moveTo>
                  <a:pt x="0" y="92709"/>
                </a:moveTo>
                <a:lnTo>
                  <a:pt x="1270" y="92709"/>
                </a:lnTo>
                <a:lnTo>
                  <a:pt x="12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79230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07340"/>
            <a:ext cx="9043670" cy="92710"/>
          </a:xfrm>
          <a:custGeom>
            <a:avLst/>
            <a:gdLst/>
            <a:ahLst/>
            <a:cxnLst/>
            <a:rect l="l" t="t" r="r" b="b"/>
            <a:pathLst>
              <a:path w="9043670" h="92710">
                <a:moveTo>
                  <a:pt x="0" y="92709"/>
                </a:moveTo>
                <a:lnTo>
                  <a:pt x="9043670" y="92709"/>
                </a:lnTo>
                <a:lnTo>
                  <a:pt x="90436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72880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1415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5827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92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29700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89059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334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5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43559" y="2311400"/>
            <a:ext cx="7818120" cy="304927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07340" marR="43180" indent="-256540">
              <a:lnSpc>
                <a:spcPts val="3350"/>
              </a:lnSpc>
              <a:spcBef>
                <a:spcPts val="219"/>
              </a:spcBef>
            </a:pPr>
            <a:r>
              <a:rPr sz="4200" spc="89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60" dirty="0">
                <a:latin typeface="Georgia"/>
                <a:cs typeface="Georgia"/>
              </a:rPr>
              <a:t>Hypocalcemia: </a:t>
            </a:r>
            <a:r>
              <a:rPr sz="2800" spc="-5" dirty="0">
                <a:latin typeface="Georgia"/>
                <a:cs typeface="Georgia"/>
              </a:rPr>
              <a:t>I.V </a:t>
            </a:r>
            <a:r>
              <a:rPr sz="2800" spc="-10" dirty="0">
                <a:latin typeface="Georgia"/>
                <a:cs typeface="Georgia"/>
              </a:rPr>
              <a:t>administration </a:t>
            </a:r>
            <a:r>
              <a:rPr sz="2800" spc="-5" dirty="0">
                <a:latin typeface="Georgia"/>
                <a:cs typeface="Georgia"/>
              </a:rPr>
              <a:t>of </a:t>
            </a:r>
            <a:r>
              <a:rPr sz="2800" dirty="0">
                <a:latin typeface="Georgia"/>
                <a:cs typeface="Georgia"/>
              </a:rPr>
              <a:t>2 </a:t>
            </a:r>
            <a:r>
              <a:rPr sz="2800" spc="-5" dirty="0">
                <a:latin typeface="Georgia"/>
                <a:cs typeface="Georgia"/>
              </a:rPr>
              <a:t>ml/kg of  Calcium gluconate given over </a:t>
            </a:r>
            <a:r>
              <a:rPr sz="2800" dirty="0">
                <a:latin typeface="Georgia"/>
                <a:cs typeface="Georgia"/>
              </a:rPr>
              <a:t>5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min.</a:t>
            </a:r>
            <a:endParaRPr sz="2800">
              <a:latin typeface="Georgia"/>
              <a:cs typeface="Georgia"/>
            </a:endParaRPr>
          </a:p>
          <a:p>
            <a:pPr marL="307340" marR="334010" indent="680720">
              <a:lnSpc>
                <a:spcPts val="3360"/>
              </a:lnSpc>
            </a:pPr>
            <a:r>
              <a:rPr sz="2800" dirty="0">
                <a:latin typeface="Georgia"/>
                <a:cs typeface="Georgia"/>
              </a:rPr>
              <a:t>- </a:t>
            </a:r>
            <a:r>
              <a:rPr sz="2800" spc="-5" dirty="0">
                <a:latin typeface="Georgia"/>
                <a:cs typeface="Georgia"/>
              </a:rPr>
              <a:t>To be followed by </a:t>
            </a:r>
            <a:r>
              <a:rPr sz="2800" spc="-10" dirty="0">
                <a:latin typeface="Georgia"/>
                <a:cs typeface="Georgia"/>
              </a:rPr>
              <a:t>oral </a:t>
            </a:r>
            <a:r>
              <a:rPr sz="2800" spc="-5" dirty="0">
                <a:latin typeface="Georgia"/>
                <a:cs typeface="Georgia"/>
              </a:rPr>
              <a:t>Calcium Chloride  </a:t>
            </a:r>
            <a:r>
              <a:rPr sz="2800" spc="-10" dirty="0">
                <a:latin typeface="Georgia"/>
                <a:cs typeface="Georgia"/>
              </a:rPr>
              <a:t>250 </a:t>
            </a:r>
            <a:r>
              <a:rPr sz="2800" spc="-5" dirty="0">
                <a:latin typeface="Georgia"/>
                <a:cs typeface="Georgia"/>
              </a:rPr>
              <a:t>mg with each feed </a:t>
            </a:r>
            <a:r>
              <a:rPr sz="2800" dirty="0">
                <a:latin typeface="Georgia"/>
                <a:cs typeface="Georgia"/>
              </a:rPr>
              <a:t>for few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days.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50">
              <a:latin typeface="Times New Roman"/>
              <a:cs typeface="Times New Roman"/>
            </a:endParaRPr>
          </a:p>
          <a:p>
            <a:pPr marL="307340" marR="224154" indent="-256540">
              <a:lnSpc>
                <a:spcPct val="100000"/>
              </a:lnSpc>
            </a:pPr>
            <a:r>
              <a:rPr sz="4200" spc="112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75" dirty="0">
                <a:latin typeface="Georgia"/>
                <a:cs typeface="Georgia"/>
              </a:rPr>
              <a:t>Pyridoxine </a:t>
            </a:r>
            <a:r>
              <a:rPr sz="2800" spc="-5" dirty="0">
                <a:latin typeface="Georgia"/>
                <a:cs typeface="Georgia"/>
              </a:rPr>
              <a:t>deficiency: </a:t>
            </a:r>
            <a:r>
              <a:rPr sz="2800" dirty="0">
                <a:latin typeface="Georgia"/>
                <a:cs typeface="Georgia"/>
              </a:rPr>
              <a:t>IV </a:t>
            </a:r>
            <a:r>
              <a:rPr sz="2800" spc="-10" dirty="0">
                <a:latin typeface="Georgia"/>
                <a:cs typeface="Georgia"/>
              </a:rPr>
              <a:t>administration </a:t>
            </a:r>
            <a:r>
              <a:rPr sz="2800" spc="-5" dirty="0">
                <a:latin typeface="Georgia"/>
                <a:cs typeface="Georgia"/>
              </a:rPr>
              <a:t>of 50  mg pyridoxine is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effective.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100" y="1097279"/>
            <a:ext cx="24949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10" dirty="0">
                <a:latin typeface="Trebuchet MS"/>
                <a:cs typeface="Trebuchet MS"/>
              </a:rPr>
              <a:t>P</a:t>
            </a:r>
            <a:r>
              <a:rPr sz="3600" b="0" spc="-5" dirty="0">
                <a:latin typeface="Trebuchet MS"/>
                <a:cs typeface="Trebuchet MS"/>
              </a:rPr>
              <a:t>RO</a:t>
            </a:r>
            <a:r>
              <a:rPr sz="3600" b="0" dirty="0">
                <a:latin typeface="Trebuchet MS"/>
                <a:cs typeface="Trebuchet MS"/>
              </a:rPr>
              <a:t>G</a:t>
            </a:r>
            <a:r>
              <a:rPr sz="3600" b="0" spc="-10" dirty="0">
                <a:latin typeface="Trebuchet MS"/>
                <a:cs typeface="Trebuchet MS"/>
              </a:rPr>
              <a:t>N</a:t>
            </a:r>
            <a:r>
              <a:rPr sz="3600" b="0" dirty="0">
                <a:latin typeface="Trebuchet MS"/>
                <a:cs typeface="Trebuchet MS"/>
              </a:rPr>
              <a:t>O</a:t>
            </a:r>
            <a:r>
              <a:rPr sz="3600" b="0" spc="-5" dirty="0">
                <a:latin typeface="Trebuchet MS"/>
                <a:cs typeface="Trebuchet MS"/>
              </a:rPr>
              <a:t>SIS: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2245359"/>
            <a:ext cx="7620634" cy="184658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0"/>
              </a:spcBef>
            </a:pPr>
            <a:r>
              <a:rPr sz="4200" spc="18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25" dirty="0">
                <a:latin typeface="Georgia"/>
                <a:cs typeface="Georgia"/>
              </a:rPr>
              <a:t>Varies </a:t>
            </a:r>
            <a:r>
              <a:rPr sz="2800" spc="-10" dirty="0">
                <a:latin typeface="Georgia"/>
                <a:cs typeface="Georgia"/>
              </a:rPr>
              <a:t>with</a:t>
            </a:r>
            <a:r>
              <a:rPr sz="2800" spc="-1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etiology.</a:t>
            </a:r>
            <a:endParaRPr sz="2800">
              <a:latin typeface="Georgia"/>
              <a:cs typeface="Georgia"/>
            </a:endParaRPr>
          </a:p>
          <a:p>
            <a:pPr marL="292735" marR="354965" indent="-255270">
              <a:lnSpc>
                <a:spcPct val="100000"/>
              </a:lnSpc>
              <a:spcBef>
                <a:spcPts val="300"/>
              </a:spcBef>
            </a:pPr>
            <a:r>
              <a:rPr sz="4200" spc="9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65" dirty="0">
                <a:latin typeface="Georgia"/>
                <a:cs typeface="Georgia"/>
              </a:rPr>
              <a:t>Hypocalcemic </a:t>
            </a:r>
            <a:r>
              <a:rPr sz="2800" spc="-5" dirty="0">
                <a:latin typeface="Georgia"/>
                <a:cs typeface="Georgia"/>
              </a:rPr>
              <a:t>convulsions have </a:t>
            </a:r>
            <a:r>
              <a:rPr sz="2800" spc="-10" dirty="0">
                <a:latin typeface="Georgia"/>
                <a:cs typeface="Georgia"/>
              </a:rPr>
              <a:t>an </a:t>
            </a:r>
            <a:r>
              <a:rPr sz="2800" spc="-5" dirty="0">
                <a:latin typeface="Georgia"/>
                <a:cs typeface="Georgia"/>
              </a:rPr>
              <a:t>excellent  prognosis.</a:t>
            </a:r>
            <a:endParaRPr sz="2800">
              <a:latin typeface="Georgia"/>
              <a:cs typeface="Georgia"/>
            </a:endParaRPr>
          </a:p>
          <a:p>
            <a:pPr marL="38100">
              <a:lnSpc>
                <a:spcPct val="100000"/>
              </a:lnSpc>
              <a:spcBef>
                <a:spcPts val="300"/>
              </a:spcBef>
            </a:pPr>
            <a:r>
              <a:rPr sz="4200" spc="9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65" dirty="0">
                <a:latin typeface="Georgia"/>
                <a:cs typeface="Georgia"/>
              </a:rPr>
              <a:t>Neurological </a:t>
            </a:r>
            <a:r>
              <a:rPr sz="2800" spc="-5" dirty="0">
                <a:latin typeface="Georgia"/>
                <a:cs typeface="Georgia"/>
              </a:rPr>
              <a:t>sequelae </a:t>
            </a:r>
            <a:r>
              <a:rPr sz="2800" spc="-10" dirty="0">
                <a:latin typeface="Georgia"/>
                <a:cs typeface="Georgia"/>
              </a:rPr>
              <a:t>are </a:t>
            </a:r>
            <a:r>
              <a:rPr sz="2800" spc="-5" dirty="0">
                <a:latin typeface="Georgia"/>
                <a:cs typeface="Georgia"/>
              </a:rPr>
              <a:t>still around</a:t>
            </a:r>
            <a:r>
              <a:rPr sz="2800" spc="-1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30-40%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27355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5" dirty="0">
                <a:latin typeface="Trebuchet MS"/>
                <a:cs typeface="Trebuchet MS"/>
              </a:rPr>
              <a:t>References: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090" y="2239009"/>
            <a:ext cx="7194550" cy="2310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4200" spc="195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30" dirty="0">
                <a:latin typeface="Georgia"/>
                <a:cs typeface="Georgia"/>
              </a:rPr>
              <a:t>Nelson </a:t>
            </a:r>
            <a:r>
              <a:rPr sz="2800" spc="-5" dirty="0">
                <a:latin typeface="Georgia"/>
                <a:cs typeface="Georgia"/>
              </a:rPr>
              <a:t>textbook of </a:t>
            </a:r>
            <a:r>
              <a:rPr sz="2800" spc="-10" dirty="0">
                <a:latin typeface="Georgia"/>
                <a:cs typeface="Georgia"/>
              </a:rPr>
              <a:t>pediatrics </a:t>
            </a:r>
            <a:r>
              <a:rPr sz="2800" spc="-120" dirty="0">
                <a:latin typeface="Georgia"/>
                <a:cs typeface="Georgia"/>
              </a:rPr>
              <a:t>(19</a:t>
            </a:r>
            <a:r>
              <a:rPr sz="2400" spc="-179" baseline="29513" dirty="0">
                <a:latin typeface="Georgia"/>
                <a:cs typeface="Georgia"/>
              </a:rPr>
              <a:t>th</a:t>
            </a:r>
            <a:r>
              <a:rPr sz="2400" spc="142" baseline="29513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edition)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4200" spc="1402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4200" spc="-44" baseline="5952" dirty="0">
                <a:solidFill>
                  <a:srgbClr val="B22B15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Georgia"/>
                <a:cs typeface="Georgia"/>
              </a:rPr>
              <a:t>Averys diseases of </a:t>
            </a:r>
            <a:r>
              <a:rPr sz="2800" spc="-60" dirty="0">
                <a:latin typeface="Georgia"/>
                <a:cs typeface="Georgia"/>
              </a:rPr>
              <a:t>newborn(8</a:t>
            </a:r>
            <a:r>
              <a:rPr sz="2400" spc="-89" baseline="29513" dirty="0">
                <a:latin typeface="Georgia"/>
                <a:cs typeface="Georgia"/>
              </a:rPr>
              <a:t>th </a:t>
            </a:r>
            <a:r>
              <a:rPr sz="2800" spc="-10" dirty="0">
                <a:latin typeface="Georgia"/>
                <a:cs typeface="Georgia"/>
              </a:rPr>
              <a:t>edition)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4200" spc="12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85" dirty="0">
                <a:latin typeface="Georgia"/>
                <a:cs typeface="Georgia"/>
              </a:rPr>
              <a:t>D.C.Dutta </a:t>
            </a:r>
            <a:r>
              <a:rPr sz="2800" spc="-5" dirty="0">
                <a:latin typeface="Georgia"/>
                <a:cs typeface="Georgia"/>
              </a:rPr>
              <a:t>textbook of </a:t>
            </a:r>
            <a:r>
              <a:rPr sz="2800" spc="-50" dirty="0">
                <a:latin typeface="Georgia"/>
                <a:cs typeface="Georgia"/>
              </a:rPr>
              <a:t>obstetrics(7</a:t>
            </a:r>
            <a:r>
              <a:rPr sz="2400" spc="-75" baseline="29513" dirty="0">
                <a:latin typeface="Georgia"/>
                <a:cs typeface="Georgia"/>
              </a:rPr>
              <a:t>th</a:t>
            </a:r>
            <a:r>
              <a:rPr sz="2400" spc="262" baseline="29513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edition)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080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72880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730" y="307340"/>
            <a:ext cx="1270" cy="92710"/>
          </a:xfrm>
          <a:custGeom>
            <a:avLst/>
            <a:gdLst/>
            <a:ahLst/>
            <a:cxnLst/>
            <a:rect l="l" t="t" r="r" b="b"/>
            <a:pathLst>
              <a:path w="1270" h="92710">
                <a:moveTo>
                  <a:pt x="0" y="92709"/>
                </a:moveTo>
                <a:lnTo>
                  <a:pt x="1270" y="92709"/>
                </a:lnTo>
                <a:lnTo>
                  <a:pt x="12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79230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07340"/>
            <a:ext cx="9043670" cy="92710"/>
          </a:xfrm>
          <a:custGeom>
            <a:avLst/>
            <a:gdLst/>
            <a:ahLst/>
            <a:cxnLst/>
            <a:rect l="l" t="t" r="r" b="b"/>
            <a:pathLst>
              <a:path w="9043670" h="92710">
                <a:moveTo>
                  <a:pt x="0" y="92709"/>
                </a:moveTo>
                <a:lnTo>
                  <a:pt x="9043670" y="92709"/>
                </a:lnTo>
                <a:lnTo>
                  <a:pt x="90436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72880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1415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5827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92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29700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89059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334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5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05180" y="798830"/>
            <a:ext cx="6315710" cy="40652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1066800"/>
          </a:xfrm>
          <a:custGeom>
            <a:avLst/>
            <a:gdLst/>
            <a:ahLst/>
            <a:cxnLst/>
            <a:rect l="l" t="t" r="r" b="b"/>
            <a:pathLst>
              <a:path w="8229600" h="1066800">
                <a:moveTo>
                  <a:pt x="4114800" y="1066800"/>
                </a:moveTo>
                <a:lnTo>
                  <a:pt x="0" y="1066800"/>
                </a:lnTo>
                <a:lnTo>
                  <a:pt x="0" y="0"/>
                </a:lnTo>
                <a:lnTo>
                  <a:pt x="8229600" y="0"/>
                </a:lnTo>
                <a:lnTo>
                  <a:pt x="8229600" y="1066800"/>
                </a:lnTo>
                <a:lnTo>
                  <a:pt x="4114800" y="1066800"/>
                </a:lnTo>
                <a:close/>
              </a:path>
            </a:pathLst>
          </a:custGeom>
          <a:ln w="9344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PATHOPHYSIOLOGY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3890" y="2711450"/>
            <a:ext cx="3200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935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3800" y="2748279"/>
            <a:ext cx="61658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Georgia"/>
                <a:cs typeface="Georgia"/>
              </a:rPr>
              <a:t>Excessive </a:t>
            </a:r>
            <a:r>
              <a:rPr sz="2800" spc="-10" dirty="0">
                <a:latin typeface="Georgia"/>
                <a:cs typeface="Georgia"/>
              </a:rPr>
              <a:t>depolarisation </a:t>
            </a:r>
            <a:r>
              <a:rPr sz="2800" spc="-5" dirty="0">
                <a:latin typeface="Georgia"/>
                <a:cs typeface="Georgia"/>
              </a:rPr>
              <a:t>(excitation)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9160" y="3175000"/>
            <a:ext cx="38735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Georgia"/>
                <a:cs typeface="Georgia"/>
              </a:rPr>
              <a:t>neurons </a:t>
            </a:r>
            <a:r>
              <a:rPr sz="2800" spc="-10" dirty="0">
                <a:latin typeface="Georgia"/>
                <a:cs typeface="Georgia"/>
              </a:rPr>
              <a:t>within 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CNS.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115059"/>
            <a:ext cx="63741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Probable Mechanisms </a:t>
            </a:r>
            <a:r>
              <a:rPr sz="3600" b="0" dirty="0">
                <a:latin typeface="Arial"/>
                <a:cs typeface="Arial"/>
              </a:rPr>
              <a:t>of</a:t>
            </a:r>
            <a:r>
              <a:rPr sz="3600" b="0" spc="-65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Some  Neonatal</a:t>
            </a:r>
            <a:r>
              <a:rPr sz="3600" b="0" spc="-10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Seizures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2661920"/>
            <a:ext cx="7982584" cy="24472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92735" marR="30480" indent="-255270">
              <a:lnSpc>
                <a:spcPct val="90000"/>
              </a:lnSpc>
              <a:spcBef>
                <a:spcPts val="434"/>
              </a:spcBef>
            </a:pPr>
            <a:r>
              <a:rPr sz="4200" spc="165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10" dirty="0">
                <a:latin typeface="Arial"/>
                <a:cs typeface="Arial"/>
              </a:rPr>
              <a:t>Failure </a:t>
            </a:r>
            <a:r>
              <a:rPr sz="2800" spc="-5" dirty="0">
                <a:latin typeface="Arial"/>
                <a:cs typeface="Arial"/>
              </a:rPr>
              <a:t>of sodium potassium </a:t>
            </a:r>
            <a:r>
              <a:rPr sz="2800" dirty="0">
                <a:latin typeface="Arial"/>
                <a:cs typeface="Arial"/>
              </a:rPr>
              <a:t>pump </a:t>
            </a:r>
            <a:r>
              <a:rPr sz="2800" spc="-5" dirty="0">
                <a:latin typeface="Arial"/>
                <a:cs typeface="Arial"/>
              </a:rPr>
              <a:t>mechanism  leading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depolarisation due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inward migration  of sodium and repolarisation due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efflux of  potassium</a:t>
            </a:r>
            <a:endParaRPr sz="2800">
              <a:latin typeface="Arial"/>
              <a:cs typeface="Arial"/>
            </a:endParaRPr>
          </a:p>
          <a:p>
            <a:pPr marL="38100">
              <a:lnSpc>
                <a:spcPts val="3300"/>
              </a:lnSpc>
            </a:pPr>
            <a:r>
              <a:rPr sz="4200" spc="150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00" dirty="0">
                <a:latin typeface="Arial"/>
                <a:cs typeface="Arial"/>
              </a:rPr>
              <a:t>Relative </a:t>
            </a:r>
            <a:r>
              <a:rPr sz="2800" spc="-5" dirty="0">
                <a:latin typeface="Arial"/>
                <a:cs typeface="Arial"/>
              </a:rPr>
              <a:t>excess of excitatory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neurotransmitters</a:t>
            </a:r>
            <a:endParaRPr sz="2800">
              <a:latin typeface="Arial"/>
              <a:cs typeface="Arial"/>
            </a:endParaRPr>
          </a:p>
          <a:p>
            <a:pPr marL="38100">
              <a:lnSpc>
                <a:spcPts val="3340"/>
              </a:lnSpc>
            </a:pPr>
            <a:r>
              <a:rPr sz="4200" spc="165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10" dirty="0">
                <a:latin typeface="Arial"/>
                <a:cs typeface="Arial"/>
              </a:rPr>
              <a:t>Deficit </a:t>
            </a:r>
            <a:r>
              <a:rPr sz="2800" spc="-5" dirty="0">
                <a:latin typeface="Arial"/>
                <a:cs typeface="Arial"/>
              </a:rPr>
              <a:t>of inhibitory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neurotransmitters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0800">
            <a:solidFill>
              <a:srgbClr val="7497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72880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565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730" y="307340"/>
            <a:ext cx="1270" cy="92710"/>
          </a:xfrm>
          <a:custGeom>
            <a:avLst/>
            <a:gdLst/>
            <a:ahLst/>
            <a:cxnLst/>
            <a:rect l="l" t="t" r="r" b="b"/>
            <a:pathLst>
              <a:path w="1270" h="92710">
                <a:moveTo>
                  <a:pt x="0" y="92709"/>
                </a:moveTo>
                <a:lnTo>
                  <a:pt x="1270" y="92709"/>
                </a:lnTo>
                <a:lnTo>
                  <a:pt x="12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79230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07340"/>
            <a:ext cx="9043670" cy="92710"/>
          </a:xfrm>
          <a:custGeom>
            <a:avLst/>
            <a:gdLst/>
            <a:ahLst/>
            <a:cxnLst/>
            <a:rect l="l" t="t" r="r" b="b"/>
            <a:pathLst>
              <a:path w="9043670" h="92710">
                <a:moveTo>
                  <a:pt x="0" y="92709"/>
                </a:moveTo>
                <a:lnTo>
                  <a:pt x="9043670" y="92709"/>
                </a:lnTo>
                <a:lnTo>
                  <a:pt x="9043670" y="0"/>
                </a:lnTo>
                <a:lnTo>
                  <a:pt x="0" y="0"/>
                </a:lnTo>
                <a:lnTo>
                  <a:pt x="0" y="92709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7497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72880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7497D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1415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58275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92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29700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89059" y="0"/>
            <a:ext cx="0" cy="621030"/>
          </a:xfrm>
          <a:custGeom>
            <a:avLst/>
            <a:gdLst/>
            <a:ahLst/>
            <a:cxnLst/>
            <a:rect l="l" t="t" r="r" b="b"/>
            <a:pathLst>
              <a:path h="621030">
                <a:moveTo>
                  <a:pt x="0" y="0"/>
                </a:moveTo>
                <a:lnTo>
                  <a:pt x="0" y="621030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334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5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75640" y="2311400"/>
            <a:ext cx="7355840" cy="2660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4200" spc="142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95" dirty="0">
                <a:latin typeface="Georgia"/>
                <a:cs typeface="Georgia"/>
              </a:rPr>
              <a:t>variable </a:t>
            </a:r>
            <a:r>
              <a:rPr sz="2800" spc="-5" dirty="0">
                <a:latin typeface="Georgia"/>
                <a:cs typeface="Georgia"/>
              </a:rPr>
              <a:t>clinical</a:t>
            </a:r>
            <a:r>
              <a:rPr sz="2800" spc="-11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manifestations.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4200" spc="225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50" dirty="0">
                <a:latin typeface="Georgia"/>
                <a:cs typeface="Georgia"/>
              </a:rPr>
              <a:t>often </a:t>
            </a:r>
            <a:r>
              <a:rPr sz="2800" spc="-5" dirty="0">
                <a:latin typeface="Georgia"/>
                <a:cs typeface="Georgia"/>
              </a:rPr>
              <a:t>the first sign of neurologic</a:t>
            </a:r>
            <a:r>
              <a:rPr sz="2800" spc="-19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dysfunction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50">
              <a:latin typeface="Times New Roman"/>
              <a:cs typeface="Times New Roman"/>
            </a:endParaRPr>
          </a:p>
          <a:p>
            <a:pPr marL="318135" marR="1158875" indent="-255270">
              <a:lnSpc>
                <a:spcPct val="100000"/>
              </a:lnSpc>
            </a:pPr>
            <a:r>
              <a:rPr sz="4200" spc="112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75" dirty="0">
                <a:latin typeface="Georgia"/>
                <a:cs typeface="Georgia"/>
              </a:rPr>
              <a:t>predictors </a:t>
            </a:r>
            <a:r>
              <a:rPr sz="2800" spc="-5" dirty="0">
                <a:latin typeface="Georgia"/>
                <a:cs typeface="Georgia"/>
              </a:rPr>
              <a:t>of long-term cognitive</a:t>
            </a:r>
            <a:r>
              <a:rPr sz="2800" spc="-1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  developmental</a:t>
            </a:r>
            <a:r>
              <a:rPr sz="2800" spc="-10" dirty="0">
                <a:latin typeface="Georgia"/>
                <a:cs typeface="Georgia"/>
              </a:rPr>
              <a:t> impairment.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695261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10" dirty="0">
                <a:latin typeface="Trebuchet MS"/>
                <a:cs typeface="Trebuchet MS"/>
              </a:rPr>
              <a:t>TYPES </a:t>
            </a:r>
            <a:r>
              <a:rPr sz="4000" b="0" spc="-5" dirty="0">
                <a:latin typeface="Trebuchet MS"/>
                <a:cs typeface="Trebuchet MS"/>
              </a:rPr>
              <a:t>OF </a:t>
            </a:r>
            <a:r>
              <a:rPr sz="4000" b="0" spc="-10" dirty="0">
                <a:latin typeface="Trebuchet MS"/>
                <a:cs typeface="Trebuchet MS"/>
              </a:rPr>
              <a:t>NEONATAL</a:t>
            </a:r>
            <a:r>
              <a:rPr sz="4000" b="0" spc="-60" dirty="0">
                <a:latin typeface="Trebuchet MS"/>
                <a:cs typeface="Trebuchet MS"/>
              </a:rPr>
              <a:t> </a:t>
            </a:r>
            <a:r>
              <a:rPr sz="4000" b="0" spc="-10" dirty="0">
                <a:latin typeface="Trebuchet MS"/>
                <a:cs typeface="Trebuchet MS"/>
              </a:rPr>
              <a:t>SEIZURES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190" y="2245359"/>
            <a:ext cx="3230880" cy="281305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0"/>
              </a:spcBef>
            </a:pPr>
            <a:r>
              <a:rPr sz="2800" dirty="0">
                <a:latin typeface="Georgia"/>
                <a:cs typeface="Georgia"/>
              </a:rPr>
              <a:t>5 </a:t>
            </a:r>
            <a:r>
              <a:rPr sz="2800" spc="-10" dirty="0">
                <a:latin typeface="Georgia"/>
                <a:cs typeface="Georgia"/>
              </a:rPr>
              <a:t>main seizure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types</a:t>
            </a:r>
            <a:endParaRPr sz="28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300"/>
              </a:spcBef>
            </a:pPr>
            <a:r>
              <a:rPr sz="4200" spc="18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25" dirty="0">
                <a:latin typeface="Georgia"/>
                <a:cs typeface="Georgia"/>
              </a:rPr>
              <a:t>Subtle</a:t>
            </a:r>
            <a:endParaRPr sz="28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300"/>
              </a:spcBef>
            </a:pPr>
            <a:r>
              <a:rPr sz="4200" spc="225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50" dirty="0">
                <a:latin typeface="Georgia"/>
                <a:cs typeface="Georgia"/>
              </a:rPr>
              <a:t>Tonic</a:t>
            </a:r>
            <a:endParaRPr sz="28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290"/>
              </a:spcBef>
            </a:pPr>
            <a:r>
              <a:rPr sz="4200" spc="18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25" dirty="0">
                <a:latin typeface="Georgia"/>
                <a:cs typeface="Georgia"/>
              </a:rPr>
              <a:t>Clonic</a:t>
            </a:r>
            <a:endParaRPr sz="28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300"/>
              </a:spcBef>
            </a:pPr>
            <a:r>
              <a:rPr sz="4200" spc="12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85" dirty="0">
                <a:latin typeface="Georgia"/>
                <a:cs typeface="Georgia"/>
              </a:rPr>
              <a:t>Myoclonic</a:t>
            </a:r>
            <a:endParaRPr sz="28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300"/>
              </a:spcBef>
            </a:pPr>
            <a:r>
              <a:rPr sz="4200" spc="187" baseline="5952" dirty="0">
                <a:solidFill>
                  <a:srgbClr val="B22B15"/>
                </a:solidFill>
                <a:latin typeface="Symbol"/>
                <a:cs typeface="Symbol"/>
              </a:rPr>
              <a:t></a:t>
            </a:r>
            <a:r>
              <a:rPr sz="2800" spc="125" dirty="0">
                <a:latin typeface="Georgia"/>
                <a:cs typeface="Georgia"/>
              </a:rPr>
              <a:t>Spasms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320" y="1268729"/>
            <a:ext cx="39338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10" dirty="0">
                <a:latin typeface="Trebuchet MS"/>
                <a:cs typeface="Trebuchet MS"/>
              </a:rPr>
              <a:t>SUBTLE</a:t>
            </a:r>
            <a:r>
              <a:rPr sz="4000" b="0" spc="-70" dirty="0">
                <a:latin typeface="Trebuchet MS"/>
                <a:cs typeface="Trebuchet MS"/>
              </a:rPr>
              <a:t> </a:t>
            </a:r>
            <a:r>
              <a:rPr sz="4000" b="0" spc="-10" dirty="0">
                <a:latin typeface="Trebuchet MS"/>
                <a:cs typeface="Trebuchet MS"/>
              </a:rPr>
              <a:t>SEIZURES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2249170"/>
            <a:ext cx="8229600" cy="4325620"/>
          </a:xfrm>
          <a:custGeom>
            <a:avLst/>
            <a:gdLst/>
            <a:ahLst/>
            <a:cxnLst/>
            <a:rect l="l" t="t" r="r" b="b"/>
            <a:pathLst>
              <a:path w="8229600" h="4325620">
                <a:moveTo>
                  <a:pt x="4114800" y="4325620"/>
                </a:moveTo>
                <a:lnTo>
                  <a:pt x="0" y="4325620"/>
                </a:lnTo>
                <a:lnTo>
                  <a:pt x="0" y="0"/>
                </a:lnTo>
                <a:lnTo>
                  <a:pt x="8229600" y="0"/>
                </a:lnTo>
                <a:lnTo>
                  <a:pt x="8229600" y="4325620"/>
                </a:lnTo>
                <a:lnTo>
                  <a:pt x="4114800" y="4325620"/>
                </a:lnTo>
                <a:close/>
              </a:path>
            </a:pathLst>
          </a:custGeom>
          <a:ln w="93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9269" y="2710179"/>
            <a:ext cx="6934200" cy="231013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430530" indent="-392430">
              <a:lnSpc>
                <a:spcPct val="100000"/>
              </a:lnSpc>
              <a:spcBef>
                <a:spcPts val="400"/>
              </a:spcBef>
              <a:buClr>
                <a:srgbClr val="BF0000"/>
              </a:buClr>
              <a:buFont typeface="Symbol"/>
              <a:buChar char=""/>
              <a:tabLst>
                <a:tab pos="430530" algn="l"/>
              </a:tabLst>
            </a:pPr>
            <a:r>
              <a:rPr sz="2800" spc="-5" dirty="0">
                <a:latin typeface="Arial"/>
                <a:cs typeface="Arial"/>
              </a:rPr>
              <a:t>Transient </a:t>
            </a:r>
            <a:r>
              <a:rPr sz="2800" spc="-10" dirty="0">
                <a:latin typeface="Arial"/>
                <a:cs typeface="Arial"/>
              </a:rPr>
              <a:t>eye </a:t>
            </a:r>
            <a:r>
              <a:rPr sz="2800" spc="-5" dirty="0">
                <a:latin typeface="Arial"/>
                <a:cs typeface="Arial"/>
              </a:rPr>
              <a:t>deviations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(term)</a:t>
            </a:r>
            <a:endParaRPr sz="2800">
              <a:latin typeface="Arial"/>
              <a:cs typeface="Arial"/>
            </a:endParaRPr>
          </a:p>
          <a:p>
            <a:pPr marL="430530" indent="-392430">
              <a:lnSpc>
                <a:spcPct val="100000"/>
              </a:lnSpc>
              <a:spcBef>
                <a:spcPts val="300"/>
              </a:spcBef>
              <a:buClr>
                <a:srgbClr val="BF0000"/>
              </a:buClr>
              <a:buFont typeface="Symbol"/>
              <a:buChar char=""/>
              <a:tabLst>
                <a:tab pos="430530" algn="l"/>
              </a:tabLst>
            </a:pPr>
            <a:r>
              <a:rPr sz="2800" spc="-5" dirty="0">
                <a:latin typeface="Arial"/>
                <a:cs typeface="Arial"/>
              </a:rPr>
              <a:t>Nystagmus </a:t>
            </a:r>
            <a:r>
              <a:rPr sz="2800" dirty="0">
                <a:latin typeface="Arial"/>
                <a:cs typeface="Arial"/>
              </a:rPr>
              <a:t>, </a:t>
            </a:r>
            <a:r>
              <a:rPr sz="2800" spc="-10" dirty="0">
                <a:latin typeface="Arial"/>
                <a:cs typeface="Arial"/>
              </a:rPr>
              <a:t>fixed </a:t>
            </a:r>
            <a:r>
              <a:rPr sz="2800" spc="-5" dirty="0">
                <a:latin typeface="Arial"/>
                <a:cs typeface="Arial"/>
              </a:rPr>
              <a:t>stare</a:t>
            </a:r>
            <a:r>
              <a:rPr sz="2800" dirty="0">
                <a:latin typeface="Arial"/>
                <a:cs typeface="Arial"/>
              </a:rPr>
              <a:t> (preterm)</a:t>
            </a:r>
            <a:endParaRPr sz="2800">
              <a:latin typeface="Arial"/>
              <a:cs typeface="Arial"/>
            </a:endParaRPr>
          </a:p>
          <a:p>
            <a:pPr marL="38100" marR="30480">
              <a:lnSpc>
                <a:spcPct val="100000"/>
              </a:lnSpc>
              <a:spcBef>
                <a:spcPts val="290"/>
              </a:spcBef>
              <a:buClr>
                <a:srgbClr val="BF0000"/>
              </a:buClr>
              <a:buFont typeface="Symbol"/>
              <a:buChar char=""/>
              <a:tabLst>
                <a:tab pos="430530" algn="l"/>
              </a:tabLst>
            </a:pPr>
            <a:r>
              <a:rPr sz="2800" spc="-5" dirty="0">
                <a:latin typeface="Arial"/>
                <a:cs typeface="Arial"/>
              </a:rPr>
              <a:t>Abnormal extremity </a:t>
            </a:r>
            <a:r>
              <a:rPr sz="2800" dirty="0">
                <a:latin typeface="Arial"/>
                <a:cs typeface="Arial"/>
              </a:rPr>
              <a:t>movements ( </a:t>
            </a:r>
            <a:r>
              <a:rPr sz="2800" spc="-10" dirty="0">
                <a:latin typeface="Arial"/>
                <a:cs typeface="Arial"/>
              </a:rPr>
              <a:t>rowing,  </a:t>
            </a:r>
            <a:r>
              <a:rPr sz="2800" spc="-5" dirty="0">
                <a:latin typeface="Arial"/>
                <a:cs typeface="Arial"/>
              </a:rPr>
              <a:t>pedaling </a:t>
            </a:r>
            <a:r>
              <a:rPr sz="2800" dirty="0">
                <a:latin typeface="Arial"/>
                <a:cs typeface="Arial"/>
              </a:rPr>
              <a:t>,</a:t>
            </a:r>
            <a:r>
              <a:rPr sz="2800" spc="-5" dirty="0">
                <a:latin typeface="Arial"/>
                <a:cs typeface="Arial"/>
              </a:rPr>
              <a:t> swimming)</a:t>
            </a:r>
            <a:endParaRPr sz="2800">
              <a:latin typeface="Arial"/>
              <a:cs typeface="Arial"/>
            </a:endParaRPr>
          </a:p>
          <a:p>
            <a:pPr marL="529590" indent="-491490">
              <a:lnSpc>
                <a:spcPct val="100000"/>
              </a:lnSpc>
              <a:spcBef>
                <a:spcPts val="300"/>
              </a:spcBef>
              <a:buClr>
                <a:srgbClr val="BF0000"/>
              </a:buClr>
              <a:buFont typeface="Symbol"/>
              <a:buChar char=""/>
              <a:tabLst>
                <a:tab pos="528955" algn="l"/>
                <a:tab pos="529590" algn="l"/>
              </a:tabLst>
            </a:pPr>
            <a:r>
              <a:rPr sz="2800" spc="-5" dirty="0">
                <a:latin typeface="Arial"/>
                <a:cs typeface="Arial"/>
              </a:rPr>
              <a:t>Apnea </a:t>
            </a:r>
            <a:r>
              <a:rPr sz="2800" dirty="0">
                <a:latin typeface="Arial"/>
                <a:cs typeface="Arial"/>
              </a:rPr>
              <a:t>, </a:t>
            </a:r>
            <a:r>
              <a:rPr sz="2800" spc="-5" dirty="0">
                <a:latin typeface="Arial"/>
                <a:cs typeface="Arial"/>
              </a:rPr>
              <a:t>fluctuations in heart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rate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36569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5" dirty="0">
                <a:latin typeface="Trebuchet MS"/>
                <a:cs typeface="Trebuchet MS"/>
              </a:rPr>
              <a:t>TONIC</a:t>
            </a:r>
            <a:r>
              <a:rPr sz="4000" b="0" spc="-85" dirty="0">
                <a:latin typeface="Trebuchet MS"/>
                <a:cs typeface="Trebuchet MS"/>
              </a:rPr>
              <a:t> </a:t>
            </a:r>
            <a:r>
              <a:rPr sz="4000" b="0" spc="-10" dirty="0">
                <a:latin typeface="Trebuchet MS"/>
                <a:cs typeface="Trebuchet MS"/>
              </a:rPr>
              <a:t>SEIZURES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040" y="2736850"/>
            <a:ext cx="8023225" cy="269875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430530" indent="-392430">
              <a:lnSpc>
                <a:spcPct val="100000"/>
              </a:lnSpc>
              <a:spcBef>
                <a:spcPts val="400"/>
              </a:spcBef>
              <a:buClr>
                <a:srgbClr val="BF0000"/>
              </a:buClr>
              <a:buFont typeface="Symbol"/>
              <a:buChar char=""/>
              <a:tabLst>
                <a:tab pos="430530" algn="l"/>
              </a:tabLst>
            </a:pPr>
            <a:r>
              <a:rPr sz="2800" spc="-5" dirty="0">
                <a:latin typeface="Arial"/>
                <a:cs typeface="Arial"/>
              </a:rPr>
              <a:t>May be focal or generalized</a:t>
            </a:r>
            <a:endParaRPr sz="2800">
              <a:latin typeface="Arial"/>
              <a:cs typeface="Arial"/>
            </a:endParaRPr>
          </a:p>
          <a:p>
            <a:pPr marL="38100" marR="30480">
              <a:lnSpc>
                <a:spcPct val="100000"/>
              </a:lnSpc>
              <a:spcBef>
                <a:spcPts val="300"/>
              </a:spcBef>
              <a:buClr>
                <a:srgbClr val="BF0000"/>
              </a:buClr>
              <a:buFont typeface="Symbol"/>
              <a:buChar char=""/>
              <a:tabLst>
                <a:tab pos="430530" algn="l"/>
              </a:tabLst>
            </a:pPr>
            <a:r>
              <a:rPr sz="2800" spc="-5" dirty="0">
                <a:latin typeface="Arial"/>
                <a:cs typeface="Arial"/>
              </a:rPr>
              <a:t>Focal seizures –persistent posturing of </a:t>
            </a:r>
            <a:r>
              <a:rPr sz="2800" dirty="0">
                <a:latin typeface="Arial"/>
                <a:cs typeface="Arial"/>
              </a:rPr>
              <a:t>a limb </a:t>
            </a:r>
            <a:r>
              <a:rPr sz="2800" spc="-5" dirty="0">
                <a:latin typeface="Arial"/>
                <a:cs typeface="Arial"/>
              </a:rPr>
              <a:t>or  trunk with persistent horizontal eye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deviation</a:t>
            </a:r>
            <a:endParaRPr sz="2800">
              <a:latin typeface="Arial"/>
              <a:cs typeface="Arial"/>
            </a:endParaRPr>
          </a:p>
          <a:p>
            <a:pPr marL="38100" marR="116205">
              <a:lnSpc>
                <a:spcPct val="100000"/>
              </a:lnSpc>
              <a:spcBef>
                <a:spcPts val="290"/>
              </a:spcBef>
              <a:buClr>
                <a:srgbClr val="BF0000"/>
              </a:buClr>
              <a:buFont typeface="Symbol"/>
              <a:buChar char=""/>
              <a:tabLst>
                <a:tab pos="430530" algn="l"/>
              </a:tabLst>
            </a:pPr>
            <a:r>
              <a:rPr sz="2800" spc="-5" dirty="0">
                <a:latin typeface="Arial"/>
                <a:cs typeface="Arial"/>
              </a:rPr>
              <a:t>generalized seizures-bilateral tonic </a:t>
            </a:r>
            <a:r>
              <a:rPr sz="2800" dirty="0">
                <a:latin typeface="Arial"/>
                <a:cs typeface="Arial"/>
              </a:rPr>
              <a:t>limb  </a:t>
            </a:r>
            <a:r>
              <a:rPr sz="2800" spc="-5" dirty="0">
                <a:latin typeface="Arial"/>
                <a:cs typeface="Arial"/>
              </a:rPr>
              <a:t>extension or tonic flexion of upper extremities </a:t>
            </a:r>
            <a:r>
              <a:rPr sz="2800" spc="-10" dirty="0">
                <a:latin typeface="Arial"/>
                <a:cs typeface="Arial"/>
              </a:rPr>
              <a:t>with  </a:t>
            </a:r>
            <a:r>
              <a:rPr sz="2800" spc="-5" dirty="0">
                <a:latin typeface="Arial"/>
                <a:cs typeface="Arial"/>
              </a:rPr>
              <a:t>tonic extension of </a:t>
            </a:r>
            <a:r>
              <a:rPr sz="2800" spc="-10" dirty="0">
                <a:latin typeface="Arial"/>
                <a:cs typeface="Arial"/>
              </a:rPr>
              <a:t>lower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extremities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39236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5" dirty="0">
                <a:latin typeface="Trebuchet MS"/>
                <a:cs typeface="Trebuchet MS"/>
              </a:rPr>
              <a:t>CLONIC</a:t>
            </a:r>
            <a:r>
              <a:rPr sz="4000" b="0" spc="-80" dirty="0">
                <a:latin typeface="Trebuchet MS"/>
                <a:cs typeface="Trebuchet MS"/>
              </a:rPr>
              <a:t> </a:t>
            </a:r>
            <a:r>
              <a:rPr sz="4000" b="0" spc="-10" dirty="0">
                <a:latin typeface="Trebuchet MS"/>
                <a:cs typeface="Trebuchet MS"/>
              </a:rPr>
              <a:t>SEIZURES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2680970"/>
            <a:ext cx="3200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935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3535679"/>
            <a:ext cx="320040" cy="95250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800" spc="935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endParaRPr sz="28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800" spc="935" dirty="0">
                <a:solidFill>
                  <a:srgbClr val="BF0000"/>
                </a:solidFill>
                <a:latin typeface="Symbol"/>
                <a:cs typeface="Symbol"/>
              </a:rPr>
              <a:t>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47040" rIns="0" bIns="0" rtlCol="0">
            <a:spAutoFit/>
          </a:bodyPr>
          <a:lstStyle/>
          <a:p>
            <a:pPr marL="1219835" marR="5080" indent="-59309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Repetitive </a:t>
            </a:r>
            <a:r>
              <a:rPr dirty="0">
                <a:latin typeface="Arial"/>
                <a:cs typeface="Arial"/>
              </a:rPr>
              <a:t>, </a:t>
            </a:r>
            <a:r>
              <a:rPr spc="-5" dirty="0">
                <a:latin typeface="Arial"/>
                <a:cs typeface="Arial"/>
              </a:rPr>
              <a:t>rhythmic contractions of </a:t>
            </a:r>
            <a:r>
              <a:rPr dirty="0">
                <a:latin typeface="Arial"/>
                <a:cs typeface="Arial"/>
              </a:rPr>
              <a:t>muscle  </a:t>
            </a:r>
            <a:r>
              <a:rPr spc="-5" dirty="0">
                <a:latin typeface="Arial"/>
                <a:cs typeface="Arial"/>
              </a:rPr>
              <a:t>groups of the </a:t>
            </a:r>
            <a:r>
              <a:rPr dirty="0">
                <a:latin typeface="Arial"/>
                <a:cs typeface="Arial"/>
              </a:rPr>
              <a:t>limbs , face </a:t>
            </a:r>
            <a:r>
              <a:rPr spc="-5" dirty="0">
                <a:latin typeface="Arial"/>
                <a:cs typeface="Arial"/>
              </a:rPr>
              <a:t>or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trunk</a:t>
            </a:r>
          </a:p>
          <a:p>
            <a:pPr marL="528320" marR="1610360">
              <a:lnSpc>
                <a:spcPts val="3660"/>
              </a:lnSpc>
              <a:spcBef>
                <a:spcPts val="160"/>
              </a:spcBef>
            </a:pPr>
            <a:r>
              <a:rPr spc="-5" dirty="0">
                <a:latin typeface="Arial"/>
                <a:cs typeface="Arial"/>
              </a:rPr>
              <a:t>Consciousness </a:t>
            </a:r>
            <a:r>
              <a:rPr dirty="0">
                <a:latin typeface="Arial"/>
                <a:cs typeface="Arial"/>
              </a:rPr>
              <a:t>may </a:t>
            </a:r>
            <a:r>
              <a:rPr spc="-5" dirty="0">
                <a:latin typeface="Arial"/>
                <a:cs typeface="Arial"/>
              </a:rPr>
              <a:t>be preserved  Signals focal cerebral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injury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749</Words>
  <Application>Microsoft Office PowerPoint</Application>
  <PresentationFormat>On-screen Show (4:3)</PresentationFormat>
  <Paragraphs>136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Georgia</vt:lpstr>
      <vt:lpstr>Symbol</vt:lpstr>
      <vt:lpstr>Times New Roman</vt:lpstr>
      <vt:lpstr>Trebuchet MS</vt:lpstr>
      <vt:lpstr>Office Theme</vt:lpstr>
      <vt:lpstr>PowerPoint Presentation</vt:lpstr>
      <vt:lpstr>INTRODUCTION</vt:lpstr>
      <vt:lpstr>PATHOPHYSIOLOGY</vt:lpstr>
      <vt:lpstr>Probable Mechanisms of Some  Neonatal Seizures</vt:lpstr>
      <vt:lpstr>PowerPoint Presentation</vt:lpstr>
      <vt:lpstr>TYPES OF NEONATAL SEIZURES</vt:lpstr>
      <vt:lpstr>SUBTLE SEIZURES</vt:lpstr>
      <vt:lpstr>TONIC SEIZURES</vt:lpstr>
      <vt:lpstr>CLONIC SEIZURES</vt:lpstr>
      <vt:lpstr>MYOCLONIC SEIZURES</vt:lpstr>
      <vt:lpstr>PowerPoint Presentation</vt:lpstr>
      <vt:lpstr>D/Ds</vt:lpstr>
      <vt:lpstr>ETIOLOGY</vt:lpstr>
      <vt:lpstr>CONTD..</vt:lpstr>
      <vt:lpstr>DIAGNOSIS</vt:lpstr>
      <vt:lpstr>Antenatal history is important</vt:lpstr>
      <vt:lpstr>PowerPoint Presentation</vt:lpstr>
      <vt:lpstr>PowerPoint Presentation</vt:lpstr>
      <vt:lpstr>INVESTIGATIONS:</vt:lpstr>
      <vt:lpstr>PowerPoint Presentation</vt:lpstr>
      <vt:lpstr>TREATMENT</vt:lpstr>
      <vt:lpstr>To control convulsion:</vt:lpstr>
      <vt:lpstr>Maintenance dose of 5-8 mg/kg/day divided 12  hourly.</vt:lpstr>
      <vt:lpstr>To treat the underlying pathology</vt:lpstr>
      <vt:lpstr>PowerPoint Presentation</vt:lpstr>
      <vt:lpstr>PROGNOSIS:</vt:lpstr>
      <vt:lpstr>References: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Rajesh Joseph</cp:lastModifiedBy>
  <cp:revision>3</cp:revision>
  <dcterms:created xsi:type="dcterms:W3CDTF">2020-01-04T07:08:13Z</dcterms:created>
  <dcterms:modified xsi:type="dcterms:W3CDTF">2020-08-13T04:18:49Z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2013-06-20T00:00:00Z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2020-01-04T00:00:00Z</vt:filetime>
  </property>
</Properties>
</file>