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601575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97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616" y="40"/>
      </p:cViewPr>
      <p:guideLst>
        <p:guide orient="horz" pos="2880"/>
        <p:guide pos="29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4C472-3C55-4D57-A285-097D80DA19C7}" type="datetimeFigureOut">
              <a:rPr lang="en-IN" smtClean="0"/>
              <a:t>13-08-2020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09800" y="514350"/>
            <a:ext cx="47244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D1E20-14F1-4CAF-B215-11B7305F6A2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0851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D1E20-14F1-4CAF-B215-11B7305F6A21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7257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45119" y="2125982"/>
            <a:ext cx="10711339" cy="8309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90237" y="3840482"/>
            <a:ext cx="8821103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00AFEF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00AFEF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30079" y="1577340"/>
            <a:ext cx="5481686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489812" y="1577340"/>
            <a:ext cx="5481686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00AFEF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" y="3"/>
            <a:ext cx="12601575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78961" y="255778"/>
            <a:ext cx="5243655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rgbClr val="00AFEF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43607" y="2639160"/>
            <a:ext cx="7322915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284536" y="6377942"/>
            <a:ext cx="403250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0080" y="6377942"/>
            <a:ext cx="289836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073135" y="6377942"/>
            <a:ext cx="289836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7187" y="1101600"/>
            <a:ext cx="12115800" cy="22294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4800" spc="-5" dirty="0">
                <a:solidFill>
                  <a:srgbClr val="C00000"/>
                </a:solidFill>
              </a:rPr>
              <a:t>CHALLENGED</a:t>
            </a:r>
            <a:r>
              <a:rPr sz="4800" spc="-70" dirty="0">
                <a:solidFill>
                  <a:srgbClr val="C00000"/>
                </a:solidFill>
              </a:rPr>
              <a:t> </a:t>
            </a:r>
            <a:r>
              <a:rPr sz="4800" spc="-5" dirty="0" smtClean="0">
                <a:solidFill>
                  <a:srgbClr val="C00000"/>
                </a:solidFill>
              </a:rPr>
              <a:t>CHILDREN</a:t>
            </a:r>
            <a:r>
              <a:rPr lang="en-IN" sz="4800" spc="-5" dirty="0" smtClean="0">
                <a:solidFill>
                  <a:srgbClr val="C00000"/>
                </a:solidFill>
              </a:rPr>
              <a:t/>
            </a:r>
            <a:br>
              <a:rPr lang="en-IN" sz="4800" spc="-5" dirty="0" smtClean="0">
                <a:solidFill>
                  <a:srgbClr val="C00000"/>
                </a:solidFill>
              </a:rPr>
            </a:br>
            <a:r>
              <a:rPr lang="en-IN" sz="4800" spc="-5" dirty="0" smtClean="0">
                <a:solidFill>
                  <a:srgbClr val="C00000"/>
                </a:solidFill>
              </a:rPr>
              <a:t>CLASSIFICATION,MANAGEMENT, REHABILITATION </a:t>
            </a:r>
            <a:endParaRPr sz="48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87" y="4267200"/>
            <a:ext cx="11125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PRESENTED BY: </a:t>
            </a:r>
          </a:p>
          <a:p>
            <a:r>
              <a:rPr lang="en-IN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Dr.</a:t>
            </a:r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 DAYANAND BELAGAVI</a:t>
            </a:r>
            <a:endParaRPr lang="en-IN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b="1" dirty="0" smtClean="0">
                <a:latin typeface="Arial" panose="020B0604020202020204" pitchFamily="34" charset="0"/>
                <a:cs typeface="Arial" panose="020B0604020202020204" pitchFamily="34" charset="0"/>
              </a:rPr>
              <a:t>ASSOCIATE </a:t>
            </a: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</a:p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DEPT OF CHILD HEALTH NURSING</a:t>
            </a:r>
          </a:p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SUMANDEEP NURSING COLLEGE</a:t>
            </a:r>
          </a:p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SUMANDEEP VIDYAPEETH DEEMED TO BE UNIVERSITY</a:t>
            </a:r>
          </a:p>
          <a:p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PIPARIA, WAGHODIA, VADODARA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8683B1-6406-495C-8469-BD2448BF5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987" y="4289323"/>
            <a:ext cx="1298575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8619" y="693166"/>
            <a:ext cx="10293036" cy="36657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142875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latin typeface="Carlito"/>
                <a:cs typeface="Carlito"/>
              </a:rPr>
              <a:t>Physically </a:t>
            </a:r>
            <a:r>
              <a:rPr sz="3200" b="1" spc="-5" dirty="0">
                <a:latin typeface="Carlito"/>
                <a:cs typeface="Carlito"/>
              </a:rPr>
              <a:t>handicapped </a:t>
            </a:r>
            <a:r>
              <a:rPr sz="3200" b="1" spc="-10" dirty="0">
                <a:latin typeface="Carlito"/>
                <a:cs typeface="Carlito"/>
              </a:rPr>
              <a:t>children can </a:t>
            </a:r>
            <a:r>
              <a:rPr sz="3200" b="1" dirty="0">
                <a:latin typeface="Carlito"/>
                <a:cs typeface="Carlito"/>
              </a:rPr>
              <a:t>be  </a:t>
            </a:r>
            <a:r>
              <a:rPr sz="3200" b="1" spc="-5" dirty="0">
                <a:latin typeface="Carlito"/>
                <a:cs typeface="Carlito"/>
              </a:rPr>
              <a:t>grouped according </a:t>
            </a:r>
            <a:r>
              <a:rPr sz="3200" b="1" spc="-20" dirty="0">
                <a:latin typeface="Carlito"/>
                <a:cs typeface="Carlito"/>
              </a:rPr>
              <a:t>to affected </a:t>
            </a:r>
            <a:r>
              <a:rPr sz="3200" b="1" dirty="0">
                <a:latin typeface="Carlito"/>
                <a:cs typeface="Carlito"/>
              </a:rPr>
              <a:t>part of </a:t>
            </a:r>
            <a:r>
              <a:rPr sz="3200" b="1" spc="-45" dirty="0">
                <a:latin typeface="Carlito"/>
                <a:cs typeface="Carlito"/>
              </a:rPr>
              <a:t>body.  </a:t>
            </a:r>
            <a:r>
              <a:rPr sz="3200" b="1" spc="-5" dirty="0">
                <a:latin typeface="Carlito"/>
                <a:cs typeface="Carlito"/>
              </a:rPr>
              <a:t>These include-</a:t>
            </a:r>
            <a:endParaRPr sz="3200">
              <a:latin typeface="Carlito"/>
              <a:cs typeface="Carlito"/>
            </a:endParaRPr>
          </a:p>
          <a:p>
            <a:pPr marL="469900" marR="5080" indent="-457834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Orthopedically handicapped-</a:t>
            </a:r>
            <a:r>
              <a:rPr sz="3200" b="1" spc="-5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children</a:t>
            </a:r>
            <a:r>
              <a:rPr sz="3200" b="1" spc="-100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are  having congenital </a:t>
            </a:r>
            <a:r>
              <a:rPr sz="3200" b="1" spc="-15" dirty="0">
                <a:latin typeface="Carlito"/>
                <a:cs typeface="Carlito"/>
              </a:rPr>
              <a:t>bony </a:t>
            </a:r>
            <a:r>
              <a:rPr sz="3200" b="1" spc="-20" dirty="0">
                <a:latin typeface="Carlito"/>
                <a:cs typeface="Carlito"/>
              </a:rPr>
              <a:t>defect,  </a:t>
            </a:r>
            <a:r>
              <a:rPr sz="3200" b="1" spc="-5" dirty="0">
                <a:latin typeface="Carlito"/>
                <a:cs typeface="Carlito"/>
              </a:rPr>
              <a:t>amputation, accidental </a:t>
            </a:r>
            <a:r>
              <a:rPr sz="3200" b="1" spc="-30" dirty="0">
                <a:latin typeface="Carlito"/>
                <a:cs typeface="Carlito"/>
              </a:rPr>
              <a:t>injury, </a:t>
            </a:r>
            <a:r>
              <a:rPr sz="3200" b="1" spc="-15" dirty="0">
                <a:latin typeface="Carlito"/>
                <a:cs typeface="Carlito"/>
              </a:rPr>
              <a:t>fracture,  rickets, </a:t>
            </a:r>
            <a:r>
              <a:rPr sz="3200" b="1" spc="-10" dirty="0">
                <a:latin typeface="Carlito"/>
                <a:cs typeface="Carlito"/>
              </a:rPr>
              <a:t>leprosy</a:t>
            </a:r>
            <a:r>
              <a:rPr sz="3200" b="1" spc="-35" dirty="0">
                <a:latin typeface="Carlito"/>
                <a:cs typeface="Carlito"/>
              </a:rPr>
              <a:t> </a:t>
            </a:r>
            <a:r>
              <a:rPr sz="3200" b="1" spc="-20" dirty="0">
                <a:latin typeface="Carlito"/>
                <a:cs typeface="Carlito"/>
              </a:rPr>
              <a:t>etc.</a:t>
            </a:r>
            <a:endParaRPr sz="3200">
              <a:latin typeface="Carlito"/>
              <a:cs typeface="Carlito"/>
            </a:endParaRPr>
          </a:p>
          <a:p>
            <a:pPr marL="469900" marR="113030" indent="-457834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Sensory </a:t>
            </a: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handicapped-</a:t>
            </a:r>
            <a:r>
              <a:rPr sz="3200" b="1" spc="-5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children present  </a:t>
            </a:r>
            <a:r>
              <a:rPr sz="3200" b="1" spc="-5" dirty="0">
                <a:latin typeface="Carlito"/>
                <a:cs typeface="Carlito"/>
              </a:rPr>
              <a:t>with </a:t>
            </a:r>
            <a:r>
              <a:rPr sz="3200" b="1" dirty="0">
                <a:latin typeface="Carlito"/>
                <a:cs typeface="Carlito"/>
              </a:rPr>
              <a:t>blindness, hearing loss,</a:t>
            </a:r>
            <a:r>
              <a:rPr sz="3200" b="1" spc="-110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stammering  </a:t>
            </a:r>
            <a:r>
              <a:rPr sz="3200" b="1" spc="-20" dirty="0">
                <a:latin typeface="Carlito"/>
                <a:cs typeface="Carlito"/>
              </a:rPr>
              <a:t>etc.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605" y="540766"/>
            <a:ext cx="10614202" cy="307071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834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Neurologically handicapped-</a:t>
            </a:r>
            <a:r>
              <a:rPr sz="3200" b="1" spc="-5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children  </a:t>
            </a:r>
            <a:r>
              <a:rPr sz="3200" b="1" dirty="0">
                <a:latin typeface="Carlito"/>
                <a:cs typeface="Carlito"/>
              </a:rPr>
              <a:t>include </a:t>
            </a:r>
            <a:r>
              <a:rPr sz="3200" b="1" spc="-20" dirty="0">
                <a:latin typeface="Carlito"/>
                <a:cs typeface="Carlito"/>
              </a:rPr>
              <a:t>cerebral </a:t>
            </a:r>
            <a:r>
              <a:rPr sz="3200" b="1" spc="-40" dirty="0">
                <a:latin typeface="Carlito"/>
                <a:cs typeface="Carlito"/>
              </a:rPr>
              <a:t>palsy, </a:t>
            </a:r>
            <a:r>
              <a:rPr sz="3200" b="1" spc="-15" dirty="0">
                <a:latin typeface="Carlito"/>
                <a:cs typeface="Carlito"/>
              </a:rPr>
              <a:t>mental retardation,  </a:t>
            </a:r>
            <a:r>
              <a:rPr sz="3200" b="1" spc="-10" dirty="0">
                <a:latin typeface="Carlito"/>
                <a:cs typeface="Carlito"/>
              </a:rPr>
              <a:t>convulsion disorders, </a:t>
            </a:r>
            <a:r>
              <a:rPr sz="3200" b="1" spc="-15" dirty="0">
                <a:latin typeface="Carlito"/>
                <a:cs typeface="Carlito"/>
              </a:rPr>
              <a:t>hydrocephalus, </a:t>
            </a:r>
            <a:r>
              <a:rPr sz="3200" b="1" dirty="0">
                <a:latin typeface="Carlito"/>
                <a:cs typeface="Carlito"/>
              </a:rPr>
              <a:t>spina  bifida</a:t>
            </a:r>
            <a:r>
              <a:rPr sz="3200" b="1" spc="-25" dirty="0">
                <a:latin typeface="Carlito"/>
                <a:cs typeface="Carlito"/>
              </a:rPr>
              <a:t> </a:t>
            </a:r>
            <a:r>
              <a:rPr sz="3200" b="1" spc="-20" dirty="0">
                <a:latin typeface="Carlito"/>
                <a:cs typeface="Carlito"/>
              </a:rPr>
              <a:t>etc.</a:t>
            </a:r>
            <a:endParaRPr sz="3200">
              <a:latin typeface="Carlito"/>
              <a:cs typeface="Carlito"/>
            </a:endParaRPr>
          </a:p>
          <a:p>
            <a:pPr marL="469900" marR="805180" indent="-457834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5" dirty="0">
                <a:latin typeface="Carlito"/>
                <a:cs typeface="Carlito"/>
              </a:rPr>
              <a:t>Handicapped condition </a:t>
            </a:r>
            <a:r>
              <a:rPr sz="3200" b="1" dirty="0">
                <a:latin typeface="Carlito"/>
                <a:cs typeface="Carlito"/>
              </a:rPr>
              <a:t>due </a:t>
            </a:r>
            <a:r>
              <a:rPr sz="3200" b="1" spc="-20" dirty="0">
                <a:latin typeface="Carlito"/>
                <a:cs typeface="Carlito"/>
              </a:rPr>
              <a:t>to </a:t>
            </a:r>
            <a:r>
              <a:rPr sz="3200" b="1" spc="-5" dirty="0">
                <a:latin typeface="Carlito"/>
                <a:cs typeface="Carlito"/>
              </a:rPr>
              <a:t>chronic  </a:t>
            </a:r>
            <a:r>
              <a:rPr sz="3200" b="1" spc="-20" dirty="0">
                <a:latin typeface="Carlito"/>
                <a:cs typeface="Carlito"/>
              </a:rPr>
              <a:t>systemic </a:t>
            </a:r>
            <a:r>
              <a:rPr sz="3200" b="1" dirty="0">
                <a:latin typeface="Carlito"/>
                <a:cs typeface="Carlito"/>
              </a:rPr>
              <a:t>disease, e.g. </a:t>
            </a:r>
            <a:r>
              <a:rPr sz="3200" b="1" spc="-5" dirty="0">
                <a:latin typeface="Carlito"/>
                <a:cs typeface="Carlito"/>
              </a:rPr>
              <a:t>heart </a:t>
            </a:r>
            <a:r>
              <a:rPr sz="3200" b="1" dirty="0">
                <a:latin typeface="Carlito"/>
                <a:cs typeface="Carlito"/>
              </a:rPr>
              <a:t>disease,  </a:t>
            </a:r>
            <a:r>
              <a:rPr sz="3200" b="1" spc="-5" dirty="0">
                <a:latin typeface="Carlito"/>
                <a:cs typeface="Carlito"/>
              </a:rPr>
              <a:t>bronchial </a:t>
            </a:r>
            <a:r>
              <a:rPr sz="3200" b="1" spc="-10" dirty="0">
                <a:latin typeface="Carlito"/>
                <a:cs typeface="Carlito"/>
              </a:rPr>
              <a:t>asthma, diabetes </a:t>
            </a:r>
            <a:r>
              <a:rPr sz="3200" b="1" spc="-5" dirty="0">
                <a:latin typeface="Carlito"/>
                <a:cs typeface="Carlito"/>
              </a:rPr>
              <a:t>mellitus,  muscular </a:t>
            </a:r>
            <a:r>
              <a:rPr sz="3200" b="1" spc="-40" dirty="0">
                <a:latin typeface="Carlito"/>
                <a:cs typeface="Carlito"/>
              </a:rPr>
              <a:t>dystrophy,</a:t>
            </a:r>
            <a:r>
              <a:rPr sz="3200" b="1" spc="-15" dirty="0">
                <a:latin typeface="Carlito"/>
                <a:cs typeface="Carlito"/>
              </a:rPr>
              <a:t> </a:t>
            </a:r>
            <a:r>
              <a:rPr sz="3200" b="1" spc="-20" dirty="0">
                <a:latin typeface="Carlito"/>
                <a:cs typeface="Carlito"/>
              </a:rPr>
              <a:t>etc.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41815" y="560578"/>
            <a:ext cx="10114514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20" dirty="0"/>
              <a:t>MENTALLY</a:t>
            </a:r>
            <a:r>
              <a:rPr spc="-25" dirty="0"/>
              <a:t> </a:t>
            </a:r>
            <a:r>
              <a:rPr dirty="0"/>
              <a:t>HANDICAPPED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3579" y="1837386"/>
            <a:ext cx="11201400" cy="38856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91440" indent="-4572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000" b="1" spc="-10" dirty="0">
                <a:latin typeface="Carlito"/>
                <a:cs typeface="Carlito"/>
              </a:rPr>
              <a:t>Mental </a:t>
            </a:r>
            <a:r>
              <a:rPr sz="3000" b="1" spc="-15" dirty="0">
                <a:latin typeface="Carlito"/>
                <a:cs typeface="Carlito"/>
              </a:rPr>
              <a:t>retardation </a:t>
            </a:r>
            <a:r>
              <a:rPr sz="3000" b="1" dirty="0">
                <a:latin typeface="Carlito"/>
                <a:cs typeface="Carlito"/>
              </a:rPr>
              <a:t>is the </a:t>
            </a:r>
            <a:r>
              <a:rPr sz="3000" b="1" spc="-5" dirty="0">
                <a:latin typeface="Carlito"/>
                <a:cs typeface="Carlito"/>
              </a:rPr>
              <a:t>significantly </a:t>
            </a:r>
            <a:r>
              <a:rPr sz="3000" b="1" dirty="0">
                <a:latin typeface="Carlito"/>
                <a:cs typeface="Carlito"/>
              </a:rPr>
              <a:t>sub  </a:t>
            </a:r>
            <a:r>
              <a:rPr sz="3000" b="1" spc="-25" dirty="0">
                <a:latin typeface="Carlito"/>
                <a:cs typeface="Carlito"/>
              </a:rPr>
              <a:t>average </a:t>
            </a:r>
            <a:r>
              <a:rPr sz="3000" b="1" spc="-15" dirty="0">
                <a:latin typeface="Carlito"/>
                <a:cs typeface="Carlito"/>
              </a:rPr>
              <a:t>general </a:t>
            </a:r>
            <a:r>
              <a:rPr sz="3000" b="1" spc="-10" dirty="0">
                <a:latin typeface="Carlito"/>
                <a:cs typeface="Carlito"/>
              </a:rPr>
              <a:t>intellectual </a:t>
            </a:r>
            <a:r>
              <a:rPr sz="3000" b="1" spc="-5" dirty="0">
                <a:latin typeface="Carlito"/>
                <a:cs typeface="Carlito"/>
              </a:rPr>
              <a:t>functioning </a:t>
            </a:r>
            <a:r>
              <a:rPr sz="3000" b="1" spc="-15" dirty="0">
                <a:latin typeface="Carlito"/>
                <a:cs typeface="Carlito"/>
              </a:rPr>
              <a:t>existing  </a:t>
            </a:r>
            <a:r>
              <a:rPr sz="3000" b="1" spc="-10" dirty="0">
                <a:latin typeface="Carlito"/>
                <a:cs typeface="Carlito"/>
              </a:rPr>
              <a:t>concurrently </a:t>
            </a:r>
            <a:r>
              <a:rPr sz="3000" b="1" spc="-5" dirty="0">
                <a:latin typeface="Carlito"/>
                <a:cs typeface="Carlito"/>
              </a:rPr>
              <a:t>with deficits </a:t>
            </a:r>
            <a:r>
              <a:rPr sz="3000" b="1" dirty="0">
                <a:latin typeface="Carlito"/>
                <a:cs typeface="Carlito"/>
              </a:rPr>
              <a:t>in </a:t>
            </a:r>
            <a:r>
              <a:rPr sz="3000" b="1" spc="-10" dirty="0">
                <a:latin typeface="Carlito"/>
                <a:cs typeface="Carlito"/>
              </a:rPr>
              <a:t>adaptive behaviour  </a:t>
            </a:r>
            <a:r>
              <a:rPr sz="3000" b="1" spc="-15" dirty="0">
                <a:latin typeface="Carlito"/>
                <a:cs typeface="Carlito"/>
              </a:rPr>
              <a:t>manifested </a:t>
            </a:r>
            <a:r>
              <a:rPr sz="3000" b="1" dirty="0">
                <a:latin typeface="Carlito"/>
                <a:cs typeface="Carlito"/>
              </a:rPr>
              <a:t>during the </a:t>
            </a:r>
            <a:r>
              <a:rPr sz="3000" b="1" spc="-10" dirty="0">
                <a:latin typeface="Carlito"/>
                <a:cs typeface="Carlito"/>
              </a:rPr>
              <a:t>developmental </a:t>
            </a:r>
            <a:r>
              <a:rPr sz="3000" b="1" dirty="0">
                <a:latin typeface="Carlito"/>
                <a:cs typeface="Carlito"/>
              </a:rPr>
              <a:t>period.</a:t>
            </a:r>
            <a:endParaRPr sz="3000">
              <a:latin typeface="Carlito"/>
              <a:cs typeface="Carlito"/>
            </a:endParaRPr>
          </a:p>
          <a:p>
            <a:pPr marL="469900" marR="1363345" indent="-457200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000" b="1" dirty="0">
                <a:latin typeface="Carlito"/>
                <a:cs typeface="Carlito"/>
              </a:rPr>
              <a:t>It includes </a:t>
            </a:r>
            <a:r>
              <a:rPr sz="3000" b="1" spc="-5" dirty="0">
                <a:latin typeface="Carlito"/>
                <a:cs typeface="Carlito"/>
              </a:rPr>
              <a:t>low </a:t>
            </a:r>
            <a:r>
              <a:rPr sz="3000" b="1" dirty="0">
                <a:latin typeface="Carlito"/>
                <a:cs typeface="Carlito"/>
              </a:rPr>
              <a:t>learning </a:t>
            </a:r>
            <a:r>
              <a:rPr sz="3000" b="1" spc="-5" dirty="0">
                <a:latin typeface="Carlito"/>
                <a:cs typeface="Carlito"/>
              </a:rPr>
              <a:t>abilities, </a:t>
            </a:r>
            <a:r>
              <a:rPr sz="3000" b="1" dirty="0">
                <a:latin typeface="Carlito"/>
                <a:cs typeface="Carlito"/>
              </a:rPr>
              <a:t>poor  </a:t>
            </a:r>
            <a:r>
              <a:rPr sz="3000" b="1" spc="-5" dirty="0">
                <a:latin typeface="Carlito"/>
                <a:cs typeface="Carlito"/>
              </a:rPr>
              <a:t>malnutrition </a:t>
            </a:r>
            <a:r>
              <a:rPr sz="3000" b="1" dirty="0">
                <a:latin typeface="Carlito"/>
                <a:cs typeface="Carlito"/>
              </a:rPr>
              <a:t>&amp; social </a:t>
            </a:r>
            <a:r>
              <a:rPr sz="3000" b="1" spc="-5" dirty="0">
                <a:latin typeface="Carlito"/>
                <a:cs typeface="Carlito"/>
              </a:rPr>
              <a:t>mal </a:t>
            </a:r>
            <a:r>
              <a:rPr sz="3000" b="1" spc="-10" dirty="0">
                <a:latin typeface="Carlito"/>
                <a:cs typeface="Carlito"/>
              </a:rPr>
              <a:t>adjustment </a:t>
            </a:r>
            <a:r>
              <a:rPr sz="3000" b="1" dirty="0">
                <a:latin typeface="Carlito"/>
                <a:cs typeface="Carlito"/>
              </a:rPr>
              <a:t>in  </a:t>
            </a:r>
            <a:r>
              <a:rPr sz="3000" b="1" spc="-10" dirty="0">
                <a:latin typeface="Carlito"/>
                <a:cs typeface="Carlito"/>
              </a:rPr>
              <a:t>combination.</a:t>
            </a:r>
            <a:endParaRPr sz="3000">
              <a:latin typeface="Carlito"/>
              <a:cs typeface="Carlito"/>
            </a:endParaRPr>
          </a:p>
          <a:p>
            <a:pPr marL="469900" marR="5080" indent="-457200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000" b="1" spc="-10" dirty="0">
                <a:latin typeface="Carlito"/>
                <a:cs typeface="Carlito"/>
              </a:rPr>
              <a:t>Mental handicaps </a:t>
            </a:r>
            <a:r>
              <a:rPr sz="3000" b="1" spc="-15" dirty="0">
                <a:latin typeface="Carlito"/>
                <a:cs typeface="Carlito"/>
              </a:rPr>
              <a:t>are </a:t>
            </a:r>
            <a:r>
              <a:rPr sz="3000" b="1" spc="-5" dirty="0">
                <a:latin typeface="Carlito"/>
                <a:cs typeface="Carlito"/>
              </a:rPr>
              <a:t>caused </a:t>
            </a:r>
            <a:r>
              <a:rPr sz="3000" b="1" spc="-10" dirty="0">
                <a:latin typeface="Carlito"/>
                <a:cs typeface="Carlito"/>
              </a:rPr>
              <a:t>by multiple </a:t>
            </a:r>
            <a:r>
              <a:rPr sz="3000" b="1" spc="-15" dirty="0">
                <a:latin typeface="Carlito"/>
                <a:cs typeface="Carlito"/>
              </a:rPr>
              <a:t>factors  </a:t>
            </a:r>
            <a:r>
              <a:rPr sz="3000" b="1" spc="-25" dirty="0">
                <a:latin typeface="Carlito"/>
                <a:cs typeface="Carlito"/>
              </a:rPr>
              <a:t>like </a:t>
            </a:r>
            <a:r>
              <a:rPr sz="3000" b="1" spc="-10" dirty="0">
                <a:latin typeface="Carlito"/>
                <a:cs typeface="Carlito"/>
              </a:rPr>
              <a:t>genetic, </a:t>
            </a:r>
            <a:r>
              <a:rPr sz="3000" b="1" dirty="0">
                <a:latin typeface="Carlito"/>
                <a:cs typeface="Carlito"/>
              </a:rPr>
              <a:t>social &amp;</a:t>
            </a:r>
            <a:r>
              <a:rPr sz="3000" b="1" spc="15" dirty="0">
                <a:latin typeface="Carlito"/>
                <a:cs typeface="Carlito"/>
              </a:rPr>
              <a:t> </a:t>
            </a:r>
            <a:r>
              <a:rPr sz="3000" b="1" spc="-10" dirty="0">
                <a:latin typeface="Carlito"/>
                <a:cs typeface="Carlito"/>
              </a:rPr>
              <a:t>physiological.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4678" y="496570"/>
            <a:ext cx="8578697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5" dirty="0"/>
              <a:t>SOCIALLY</a:t>
            </a:r>
            <a:r>
              <a:rPr sz="4800" spc="-40" dirty="0"/>
              <a:t> </a:t>
            </a:r>
            <a:r>
              <a:rPr sz="4800" spc="-5" dirty="0"/>
              <a:t>HANDICAPPED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1158645" y="1759661"/>
            <a:ext cx="7436679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54150" algn="l"/>
                <a:tab pos="3271520" algn="l"/>
                <a:tab pos="4268470" algn="l"/>
              </a:tabLst>
            </a:pPr>
            <a:r>
              <a:rPr sz="3200" b="1" spc="-5" dirty="0">
                <a:latin typeface="Carlito"/>
                <a:cs typeface="Carlito"/>
              </a:rPr>
              <a:t>These	</a:t>
            </a:r>
            <a:r>
              <a:rPr sz="3200" b="1" spc="-10" dirty="0">
                <a:latin typeface="Carlito"/>
                <a:cs typeface="Carlito"/>
              </a:rPr>
              <a:t>children	are	</a:t>
            </a:r>
            <a:r>
              <a:rPr sz="3200" b="1" spc="-15" dirty="0">
                <a:latin typeface="Carlito"/>
                <a:cs typeface="Carlito"/>
              </a:rPr>
              <a:t>having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58645" y="1759664"/>
            <a:ext cx="10704742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819140">
              <a:lnSpc>
                <a:spcPct val="100000"/>
              </a:lnSpc>
              <a:spcBef>
                <a:spcPts val="105"/>
              </a:spcBef>
              <a:tabLst>
                <a:tab pos="2809875" algn="l"/>
                <a:tab pos="3790950" algn="l"/>
                <a:tab pos="5553075" algn="l"/>
              </a:tabLst>
            </a:pPr>
            <a:r>
              <a:rPr sz="3200" b="1" dirty="0">
                <a:latin typeface="Carlito"/>
                <a:cs typeface="Carlito"/>
              </a:rPr>
              <a:t>di</a:t>
            </a:r>
            <a:r>
              <a:rPr sz="3200" b="1" spc="-35" dirty="0">
                <a:latin typeface="Carlito"/>
                <a:cs typeface="Carlito"/>
              </a:rPr>
              <a:t>s</a:t>
            </a:r>
            <a:r>
              <a:rPr sz="3200" b="1" dirty="0">
                <a:latin typeface="Carlito"/>
                <a:cs typeface="Carlito"/>
              </a:rPr>
              <a:t>t</a:t>
            </a:r>
            <a:r>
              <a:rPr sz="3200" b="1" spc="-15" dirty="0">
                <a:latin typeface="Carlito"/>
                <a:cs typeface="Carlito"/>
              </a:rPr>
              <a:t>ur</a:t>
            </a:r>
            <a:r>
              <a:rPr sz="3200" b="1" dirty="0">
                <a:latin typeface="Carlito"/>
                <a:cs typeface="Carlito"/>
              </a:rPr>
              <a:t>b</a:t>
            </a:r>
            <a:r>
              <a:rPr sz="3200" b="1" spc="-10" dirty="0">
                <a:latin typeface="Carlito"/>
                <a:cs typeface="Carlito"/>
              </a:rPr>
              <a:t>e</a:t>
            </a:r>
            <a:r>
              <a:rPr sz="3200" b="1" dirty="0">
                <a:latin typeface="Carlito"/>
                <a:cs typeface="Carlito"/>
              </a:rPr>
              <a:t>d  </a:t>
            </a:r>
            <a:r>
              <a:rPr sz="3200" b="1" dirty="0" smtClean="0">
                <a:latin typeface="Carlito"/>
                <a:cs typeface="Carlito"/>
              </a:rPr>
              <a:t>opportunities	</a:t>
            </a:r>
            <a:r>
              <a:rPr sz="3200" b="1" spc="-55" dirty="0" smtClean="0">
                <a:latin typeface="Carlito"/>
                <a:cs typeface="Carlito"/>
              </a:rPr>
              <a:t>f</a:t>
            </a:r>
            <a:r>
              <a:rPr sz="3200" b="1" dirty="0" smtClean="0">
                <a:latin typeface="Carlito"/>
                <a:cs typeface="Carlito"/>
              </a:rPr>
              <a:t>or</a:t>
            </a:r>
            <a:r>
              <a:rPr sz="3200" b="1" dirty="0">
                <a:latin typeface="Carlito"/>
                <a:cs typeface="Carlito"/>
              </a:rPr>
              <a:t>	he</a:t>
            </a:r>
            <a:r>
              <a:rPr sz="3200" b="1" spc="-20" dirty="0">
                <a:latin typeface="Carlito"/>
                <a:cs typeface="Carlito"/>
              </a:rPr>
              <a:t>a</a:t>
            </a:r>
            <a:r>
              <a:rPr sz="3200" b="1" dirty="0">
                <a:latin typeface="Carlito"/>
                <a:cs typeface="Carlito"/>
              </a:rPr>
              <a:t>lt</a:t>
            </a:r>
            <a:r>
              <a:rPr sz="3200" b="1" spc="-60" dirty="0">
                <a:latin typeface="Carlito"/>
                <a:cs typeface="Carlito"/>
              </a:rPr>
              <a:t>h</a:t>
            </a:r>
            <a:r>
              <a:rPr sz="3200" b="1" dirty="0">
                <a:latin typeface="Carlito"/>
                <a:cs typeface="Carlito"/>
              </a:rPr>
              <a:t>y	</a:t>
            </a:r>
            <a:r>
              <a:rPr sz="3200" b="1" spc="-15" dirty="0">
                <a:latin typeface="Carlito"/>
                <a:cs typeface="Carlito"/>
              </a:rPr>
              <a:t>p</a:t>
            </a:r>
            <a:r>
              <a:rPr sz="3200" b="1" spc="-5" dirty="0">
                <a:latin typeface="Carlito"/>
                <a:cs typeface="Carlito"/>
              </a:rPr>
              <a:t>e</a:t>
            </a:r>
            <a:r>
              <a:rPr sz="3200" b="1" spc="-40" dirty="0">
                <a:latin typeface="Carlito"/>
                <a:cs typeface="Carlito"/>
              </a:rPr>
              <a:t>r</a:t>
            </a:r>
            <a:r>
              <a:rPr sz="3200" b="1" dirty="0">
                <a:latin typeface="Carlito"/>
                <a:cs typeface="Carlito"/>
              </a:rPr>
              <a:t>s</a:t>
            </a:r>
            <a:r>
              <a:rPr sz="3200" b="1" spc="5" dirty="0">
                <a:latin typeface="Carlito"/>
                <a:cs typeface="Carlito"/>
              </a:rPr>
              <a:t>o</a:t>
            </a:r>
            <a:r>
              <a:rPr sz="3200" b="1" spc="-15" dirty="0">
                <a:latin typeface="Carlito"/>
                <a:cs typeface="Carlito"/>
              </a:rPr>
              <a:t>n</a:t>
            </a:r>
            <a:r>
              <a:rPr sz="3200" b="1" spc="-10" dirty="0">
                <a:latin typeface="Carlito"/>
                <a:cs typeface="Carlito"/>
              </a:rPr>
              <a:t>a</a:t>
            </a:r>
            <a:r>
              <a:rPr sz="3200" b="1" dirty="0">
                <a:latin typeface="Carlito"/>
                <a:cs typeface="Carlito"/>
              </a:rPr>
              <a:t>lity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58645" y="2735707"/>
            <a:ext cx="10286911" cy="198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latin typeface="Carlito"/>
                <a:cs typeface="Carlito"/>
              </a:rPr>
              <a:t>development due </a:t>
            </a:r>
            <a:r>
              <a:rPr sz="3200" b="1" spc="-20" dirty="0">
                <a:latin typeface="Carlito"/>
                <a:cs typeface="Carlito"/>
              </a:rPr>
              <a:t>to </a:t>
            </a:r>
            <a:r>
              <a:rPr sz="3200" b="1" spc="-5" dirty="0">
                <a:latin typeface="Carlito"/>
                <a:cs typeface="Carlito"/>
              </a:rPr>
              <a:t>social </a:t>
            </a:r>
            <a:r>
              <a:rPr sz="3200" b="1" spc="-20" dirty="0">
                <a:latin typeface="Carlito"/>
                <a:cs typeface="Carlito"/>
              </a:rPr>
              <a:t>factors </a:t>
            </a:r>
            <a:r>
              <a:rPr sz="3200" b="1" spc="-5" dirty="0">
                <a:latin typeface="Carlito"/>
                <a:cs typeface="Carlito"/>
              </a:rPr>
              <a:t>leading  </a:t>
            </a:r>
            <a:r>
              <a:rPr sz="3200" b="1" spc="-15" dirty="0">
                <a:latin typeface="Carlito"/>
                <a:cs typeface="Carlito"/>
              </a:rPr>
              <a:t>to </a:t>
            </a:r>
            <a:r>
              <a:rPr sz="3200" b="1" spc="-5" dirty="0">
                <a:latin typeface="Carlito"/>
                <a:cs typeface="Carlito"/>
              </a:rPr>
              <a:t>non- </a:t>
            </a:r>
            <a:r>
              <a:rPr sz="3200" b="1" spc="-10" dirty="0">
                <a:latin typeface="Carlito"/>
                <a:cs typeface="Carlito"/>
              </a:rPr>
              <a:t>achievement </a:t>
            </a:r>
            <a:r>
              <a:rPr sz="3200" b="1" dirty="0">
                <a:latin typeface="Carlito"/>
                <a:cs typeface="Carlito"/>
              </a:rPr>
              <a:t>of </a:t>
            </a:r>
            <a:r>
              <a:rPr sz="3200" b="1" spc="-5" dirty="0">
                <a:latin typeface="Carlito"/>
                <a:cs typeface="Carlito"/>
              </a:rPr>
              <a:t>full </a:t>
            </a:r>
            <a:r>
              <a:rPr sz="3200" b="1" spc="-10" dirty="0">
                <a:latin typeface="Carlito"/>
                <a:cs typeface="Carlito"/>
              </a:rPr>
              <a:t>potentialities.  </a:t>
            </a:r>
            <a:r>
              <a:rPr sz="3200" b="1" spc="-5" dirty="0">
                <a:latin typeface="Carlito"/>
                <a:cs typeface="Carlito"/>
              </a:rPr>
              <a:t>These </a:t>
            </a:r>
            <a:r>
              <a:rPr sz="3200" b="1" spc="-10" dirty="0">
                <a:latin typeface="Carlito"/>
                <a:cs typeface="Carlito"/>
              </a:rPr>
              <a:t>children </a:t>
            </a:r>
            <a:r>
              <a:rPr sz="3200" b="1" spc="-5" dirty="0">
                <a:latin typeface="Carlito"/>
                <a:cs typeface="Carlito"/>
              </a:rPr>
              <a:t>include </a:t>
            </a:r>
            <a:r>
              <a:rPr sz="3200" b="1" dirty="0">
                <a:latin typeface="Carlito"/>
                <a:cs typeface="Carlito"/>
              </a:rPr>
              <a:t>orphan </a:t>
            </a:r>
            <a:r>
              <a:rPr sz="3200" b="1" spc="-5" dirty="0">
                <a:latin typeface="Carlito"/>
                <a:cs typeface="Carlito"/>
              </a:rPr>
              <a:t>child, child  </a:t>
            </a:r>
            <a:r>
              <a:rPr sz="3200" b="1" spc="-40" dirty="0">
                <a:latin typeface="Carlito"/>
                <a:cs typeface="Carlito"/>
              </a:rPr>
              <a:t>labor, </a:t>
            </a:r>
            <a:r>
              <a:rPr sz="3200" b="1" spc="-15" dirty="0">
                <a:latin typeface="Carlito"/>
                <a:cs typeface="Carlito"/>
              </a:rPr>
              <a:t>maternal </a:t>
            </a:r>
            <a:r>
              <a:rPr sz="3200" b="1" spc="-10" dirty="0">
                <a:latin typeface="Carlito"/>
                <a:cs typeface="Carlito"/>
              </a:rPr>
              <a:t>deprivation, </a:t>
            </a:r>
            <a:r>
              <a:rPr sz="3200" b="1" spc="-5" dirty="0">
                <a:latin typeface="Carlito"/>
                <a:cs typeface="Carlito"/>
              </a:rPr>
              <a:t>emotional  deprivation,</a:t>
            </a:r>
            <a:r>
              <a:rPr sz="3200" b="1" spc="-70" dirty="0">
                <a:latin typeface="Carlito"/>
                <a:cs typeface="Carlito"/>
              </a:rPr>
              <a:t> </a:t>
            </a:r>
            <a:r>
              <a:rPr sz="3200" b="1" spc="-15" dirty="0">
                <a:latin typeface="Carlito"/>
                <a:cs typeface="Carlito"/>
              </a:rPr>
              <a:t>etc.</a:t>
            </a:r>
            <a:endParaRPr sz="3200" dirty="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72848" y="674879"/>
            <a:ext cx="3056757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</a:t>
            </a:r>
            <a:r>
              <a:rPr spc="-95" dirty="0"/>
              <a:t>A</a:t>
            </a:r>
            <a:r>
              <a:rPr dirty="0"/>
              <a:t>US</a:t>
            </a:r>
            <a:r>
              <a:rPr spc="-40" dirty="0"/>
              <a:t>E</a:t>
            </a:r>
            <a:r>
              <a:rPr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3632" y="1968220"/>
            <a:ext cx="7410426" cy="431800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10" dirty="0">
                <a:latin typeface="Carlito"/>
                <a:cs typeface="Carlito"/>
              </a:rPr>
              <a:t>Congenital</a:t>
            </a:r>
            <a:r>
              <a:rPr sz="3200" b="1" spc="-2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anomalies</a:t>
            </a:r>
            <a:endParaRPr sz="32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10" dirty="0">
                <a:latin typeface="Carlito"/>
                <a:cs typeface="Carlito"/>
              </a:rPr>
              <a:t>Genetic</a:t>
            </a:r>
            <a:r>
              <a:rPr sz="3200" b="1" spc="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disorder</a:t>
            </a:r>
            <a:endParaRPr sz="32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15" dirty="0">
                <a:latin typeface="Carlito"/>
                <a:cs typeface="Carlito"/>
              </a:rPr>
              <a:t>Poliomyelitis</a:t>
            </a:r>
            <a:endParaRPr sz="32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dirty="0">
                <a:latin typeface="Carlito"/>
                <a:cs typeface="Carlito"/>
              </a:rPr>
              <a:t>Other </a:t>
            </a:r>
            <a:r>
              <a:rPr sz="3200" b="1" spc="-5" dirty="0">
                <a:latin typeface="Carlito"/>
                <a:cs typeface="Carlito"/>
              </a:rPr>
              <a:t>communicable</a:t>
            </a:r>
            <a:r>
              <a:rPr sz="3200" b="1" spc="-11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disease</a:t>
            </a:r>
            <a:endParaRPr sz="32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15" dirty="0">
                <a:latin typeface="Carlito"/>
                <a:cs typeface="Carlito"/>
              </a:rPr>
              <a:t>Perinatal</a:t>
            </a:r>
            <a:r>
              <a:rPr sz="3200" b="1" spc="-4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condition</a:t>
            </a:r>
            <a:endParaRPr sz="32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dirty="0">
                <a:latin typeface="Carlito"/>
                <a:cs typeface="Carlito"/>
              </a:rPr>
              <a:t>Malnutrition</a:t>
            </a:r>
            <a:endParaRPr sz="32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5" dirty="0">
                <a:latin typeface="Carlito"/>
                <a:cs typeface="Carlito"/>
              </a:rPr>
              <a:t>Accidental</a:t>
            </a:r>
            <a:r>
              <a:rPr sz="3200" b="1" spc="-1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injury</a:t>
            </a:r>
            <a:endParaRPr sz="32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38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dirty="0">
                <a:latin typeface="Carlito"/>
                <a:cs typeface="Carlito"/>
              </a:rPr>
              <a:t>Socio- </a:t>
            </a:r>
            <a:r>
              <a:rPr sz="3200" b="1" spc="-15" dirty="0">
                <a:latin typeface="Carlito"/>
                <a:cs typeface="Carlito"/>
              </a:rPr>
              <a:t>cultural</a:t>
            </a:r>
            <a:r>
              <a:rPr sz="3200" b="1" spc="-50" dirty="0">
                <a:latin typeface="Carlito"/>
                <a:cs typeface="Carlito"/>
              </a:rPr>
              <a:t> </a:t>
            </a:r>
            <a:r>
              <a:rPr sz="3200" b="1" spc="-15" dirty="0">
                <a:latin typeface="Carlito"/>
                <a:cs typeface="Carlito"/>
              </a:rPr>
              <a:t>factors.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2716" y="598678"/>
            <a:ext cx="5153518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PREVENTION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3606" y="1759661"/>
            <a:ext cx="5333441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900" algn="l"/>
                <a:tab pos="470534" algn="l"/>
                <a:tab pos="3241040" algn="l"/>
              </a:tabLst>
            </a:pPr>
            <a:r>
              <a:rPr sz="3200" b="1" dirty="0">
                <a:latin typeface="Carlito"/>
                <a:cs typeface="Carlito"/>
              </a:rPr>
              <a:t>Im</a:t>
            </a:r>
            <a:r>
              <a:rPr sz="3200" b="1" spc="-15" dirty="0">
                <a:latin typeface="Carlito"/>
                <a:cs typeface="Carlito"/>
              </a:rPr>
              <a:t>p</a:t>
            </a:r>
            <a:r>
              <a:rPr sz="3200" b="1" spc="-40" dirty="0">
                <a:latin typeface="Carlito"/>
                <a:cs typeface="Carlito"/>
              </a:rPr>
              <a:t>r</a:t>
            </a:r>
            <a:r>
              <a:rPr sz="3200" b="1" spc="-25" dirty="0">
                <a:latin typeface="Carlito"/>
                <a:cs typeface="Carlito"/>
              </a:rPr>
              <a:t>o</a:t>
            </a:r>
            <a:r>
              <a:rPr sz="3200" b="1" spc="-30" dirty="0">
                <a:latin typeface="Carlito"/>
                <a:cs typeface="Carlito"/>
              </a:rPr>
              <a:t>v</a:t>
            </a:r>
            <a:r>
              <a:rPr sz="3200" b="1" spc="-5" dirty="0">
                <a:latin typeface="Carlito"/>
                <a:cs typeface="Carlito"/>
              </a:rPr>
              <a:t>em</a:t>
            </a:r>
            <a:r>
              <a:rPr sz="3200" b="1" spc="-15" dirty="0">
                <a:latin typeface="Carlito"/>
                <a:cs typeface="Carlito"/>
              </a:rPr>
              <a:t>e</a:t>
            </a:r>
            <a:r>
              <a:rPr sz="3200" b="1" spc="-30" dirty="0">
                <a:latin typeface="Carlito"/>
                <a:cs typeface="Carlito"/>
              </a:rPr>
              <a:t>n</a:t>
            </a:r>
            <a:r>
              <a:rPr sz="3200" b="1" dirty="0">
                <a:latin typeface="Carlito"/>
                <a:cs typeface="Carlito"/>
              </a:rPr>
              <a:t>t	of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00587" y="1759661"/>
            <a:ext cx="7059833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16760" algn="l"/>
                <a:tab pos="3571240" algn="l"/>
              </a:tabLst>
            </a:pPr>
            <a:r>
              <a:rPr sz="3200" b="1" dirty="0">
                <a:latin typeface="Carlito"/>
                <a:cs typeface="Carlito"/>
              </a:rPr>
              <a:t>m</a:t>
            </a:r>
            <a:r>
              <a:rPr sz="3200" b="1" spc="-40" dirty="0">
                <a:latin typeface="Carlito"/>
                <a:cs typeface="Carlito"/>
              </a:rPr>
              <a:t>a</a:t>
            </a:r>
            <a:r>
              <a:rPr sz="3200" b="1" spc="-45" dirty="0">
                <a:latin typeface="Carlito"/>
                <a:cs typeface="Carlito"/>
              </a:rPr>
              <a:t>t</a:t>
            </a:r>
            <a:r>
              <a:rPr sz="3200" b="1" spc="-5" dirty="0">
                <a:latin typeface="Carlito"/>
                <a:cs typeface="Carlito"/>
              </a:rPr>
              <a:t>erna</a:t>
            </a:r>
            <a:r>
              <a:rPr sz="3200" b="1" dirty="0">
                <a:latin typeface="Carlito"/>
                <a:cs typeface="Carlito"/>
              </a:rPr>
              <a:t>l	</a:t>
            </a:r>
            <a:r>
              <a:rPr sz="3200" b="1" spc="-20" dirty="0">
                <a:latin typeface="Carlito"/>
                <a:cs typeface="Carlito"/>
              </a:rPr>
              <a:t>h</a:t>
            </a:r>
            <a:r>
              <a:rPr sz="3200" b="1" spc="-5" dirty="0">
                <a:latin typeface="Carlito"/>
                <a:cs typeface="Carlito"/>
              </a:rPr>
              <a:t>ealt</a:t>
            </a:r>
            <a:r>
              <a:rPr sz="3200" b="1" dirty="0">
                <a:latin typeface="Carlito"/>
                <a:cs typeface="Carlito"/>
              </a:rPr>
              <a:t>h	&amp;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74103" y="2248029"/>
            <a:ext cx="10286036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971039" algn="l"/>
                <a:tab pos="3048635" algn="l"/>
                <a:tab pos="4502785" algn="l"/>
              </a:tabLst>
            </a:pPr>
            <a:r>
              <a:rPr sz="3200" b="1" spc="-15" dirty="0">
                <a:latin typeface="Carlito"/>
                <a:cs typeface="Carlito"/>
              </a:rPr>
              <a:t>adequate	care	</a:t>
            </a:r>
            <a:r>
              <a:rPr sz="3200" b="1" spc="-5" dirty="0">
                <a:latin typeface="Carlito"/>
                <a:cs typeface="Carlito"/>
              </a:rPr>
              <a:t>during	</a:t>
            </a:r>
            <a:r>
              <a:rPr sz="3200" b="1" spc="-5" dirty="0" err="1" smtClean="0">
                <a:latin typeface="Carlito"/>
                <a:cs typeface="Carlito"/>
              </a:rPr>
              <a:t>peri</a:t>
            </a:r>
            <a:r>
              <a:rPr lang="en-IN" sz="3200" b="1" spc="-5" dirty="0" smtClean="0">
                <a:latin typeface="Carlito"/>
                <a:cs typeface="Carlito"/>
              </a:rPr>
              <a:t> </a:t>
            </a:r>
            <a:r>
              <a:rPr sz="3200" b="1" spc="-5" dirty="0" err="1" smtClean="0">
                <a:latin typeface="Carlito"/>
                <a:cs typeface="Carlito"/>
              </a:rPr>
              <a:t>conceptional</a:t>
            </a:r>
            <a:r>
              <a:rPr sz="3200" b="1" spc="-5" dirty="0" smtClean="0">
                <a:latin typeface="Carlito"/>
                <a:cs typeface="Carlito"/>
              </a:rPr>
              <a:t>,</a:t>
            </a:r>
            <a:r>
              <a:rPr lang="en-IN" sz="3200" b="1" spc="-5" dirty="0" smtClean="0">
                <a:latin typeface="Carlito"/>
                <a:cs typeface="Carlito"/>
              </a:rPr>
              <a:t> </a:t>
            </a:r>
            <a:r>
              <a:rPr lang="en-IN" sz="3200" b="1" dirty="0">
                <a:latin typeface="Carlito"/>
                <a:cs typeface="Carlito"/>
              </a:rPr>
              <a:t>prenatal</a:t>
            </a:r>
            <a:endParaRPr sz="3200" b="1" dirty="0">
              <a:latin typeface="Carlito"/>
              <a:cs typeface="Carlito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843607" y="2639158"/>
            <a:ext cx="10333980" cy="17934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865"/>
              </a:spcBef>
            </a:pPr>
            <a:r>
              <a:rPr dirty="0" smtClean="0"/>
              <a:t>&amp; </a:t>
            </a:r>
            <a:r>
              <a:rPr spc="-15" dirty="0"/>
              <a:t>intranatal</a:t>
            </a:r>
            <a:r>
              <a:rPr spc="-135" dirty="0"/>
              <a:t> </a:t>
            </a:r>
            <a:r>
              <a:rPr dirty="0"/>
              <a:t>period.</a:t>
            </a:r>
            <a:endParaRPr kern="1200" spc="-5" dirty="0"/>
          </a:p>
          <a:p>
            <a:pPr marL="469900" indent="-457834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pc="-10" dirty="0"/>
              <a:t>Genetic</a:t>
            </a:r>
            <a:r>
              <a:rPr dirty="0"/>
              <a:t> </a:t>
            </a:r>
            <a:r>
              <a:rPr spc="-5" dirty="0"/>
              <a:t>counseling.</a:t>
            </a:r>
          </a:p>
          <a:p>
            <a:pPr marL="469900" marR="1678305" indent="-457834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69900" algn="l"/>
                <a:tab pos="470534" algn="l"/>
                <a:tab pos="2018030" algn="l"/>
              </a:tabLst>
            </a:pPr>
            <a:r>
              <a:rPr spc="-5" dirty="0"/>
              <a:t>Gen</a:t>
            </a:r>
            <a:r>
              <a:rPr spc="-40" dirty="0"/>
              <a:t>e</a:t>
            </a:r>
            <a:r>
              <a:rPr dirty="0"/>
              <a:t>tic	sc</a:t>
            </a:r>
            <a:r>
              <a:rPr spc="-35" dirty="0"/>
              <a:t>r</a:t>
            </a:r>
            <a:r>
              <a:rPr spc="-5" dirty="0"/>
              <a:t>ee</a:t>
            </a:r>
            <a:r>
              <a:rPr spc="-15" dirty="0"/>
              <a:t>n</a:t>
            </a:r>
            <a:r>
              <a:rPr dirty="0"/>
              <a:t>i</a:t>
            </a:r>
            <a:r>
              <a:rPr spc="-15" dirty="0"/>
              <a:t>n</a:t>
            </a:r>
            <a:r>
              <a:rPr dirty="0"/>
              <a:t>g  </a:t>
            </a:r>
            <a:r>
              <a:rPr spc="-20" dirty="0"/>
              <a:t>prevent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47787" y="4394075"/>
            <a:ext cx="24384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inheri</a:t>
            </a:r>
            <a:r>
              <a:rPr sz="3200" b="1" spc="-35" dirty="0">
                <a:latin typeface="Carlito"/>
                <a:cs typeface="Carlito"/>
              </a:rPr>
              <a:t>t</a:t>
            </a:r>
            <a:r>
              <a:rPr sz="3200" b="1" spc="-5" dirty="0">
                <a:latin typeface="Carlito"/>
                <a:cs typeface="Carlito"/>
              </a:rPr>
              <a:t>ed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773596" y="4394075"/>
            <a:ext cx="198824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Carlito"/>
                <a:cs typeface="Carlito"/>
              </a:rPr>
              <a:t>diseases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19387" y="3906392"/>
            <a:ext cx="9038231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160" algn="r">
              <a:lnSpc>
                <a:spcPct val="100000"/>
              </a:lnSpc>
              <a:spcBef>
                <a:spcPts val="100"/>
              </a:spcBef>
              <a:tabLst>
                <a:tab pos="601980" algn="l"/>
                <a:tab pos="1285875" algn="l"/>
                <a:tab pos="2247900" algn="l"/>
                <a:tab pos="3665220" algn="l"/>
              </a:tabLst>
            </a:pPr>
            <a:r>
              <a:rPr sz="3200" b="1" spc="5" dirty="0">
                <a:latin typeface="Carlito"/>
                <a:cs typeface="Carlito"/>
              </a:rPr>
              <a:t>o</a:t>
            </a:r>
            <a:r>
              <a:rPr sz="3200" b="1" dirty="0">
                <a:latin typeface="Carlito"/>
                <a:cs typeface="Carlito"/>
              </a:rPr>
              <a:t>f	</a:t>
            </a:r>
            <a:r>
              <a:rPr sz="3200" b="1" spc="-110" dirty="0">
                <a:latin typeface="Carlito"/>
                <a:cs typeface="Carlito"/>
              </a:rPr>
              <a:t>‘</a:t>
            </a:r>
            <a:r>
              <a:rPr sz="3200" b="1" spc="-25" dirty="0">
                <a:latin typeface="Carlito"/>
                <a:cs typeface="Carlito"/>
              </a:rPr>
              <a:t>a</a:t>
            </a:r>
            <a:r>
              <a:rPr sz="3200" b="1" dirty="0">
                <a:latin typeface="Carlito"/>
                <a:cs typeface="Carlito"/>
              </a:rPr>
              <a:t>t	</a:t>
            </a:r>
            <a:r>
              <a:rPr sz="3200" b="1" spc="-5" dirty="0">
                <a:latin typeface="Carlito"/>
                <a:cs typeface="Carlito"/>
              </a:rPr>
              <a:t>ri</a:t>
            </a:r>
            <a:r>
              <a:rPr sz="3200" b="1" spc="5" dirty="0">
                <a:latin typeface="Carlito"/>
                <a:cs typeface="Carlito"/>
              </a:rPr>
              <a:t>s</a:t>
            </a:r>
            <a:r>
              <a:rPr sz="3200" b="1" dirty="0">
                <a:latin typeface="Carlito"/>
                <a:cs typeface="Carlito"/>
              </a:rPr>
              <a:t>k’	</a:t>
            </a:r>
            <a:r>
              <a:rPr sz="3200" b="1" spc="-15" dirty="0">
                <a:latin typeface="Carlito"/>
                <a:cs typeface="Carlito"/>
              </a:rPr>
              <a:t>p</a:t>
            </a:r>
            <a:r>
              <a:rPr sz="3200" b="1" spc="-5" dirty="0">
                <a:latin typeface="Carlito"/>
                <a:cs typeface="Carlito"/>
              </a:rPr>
              <a:t>eopl</a:t>
            </a:r>
            <a:r>
              <a:rPr sz="3200" b="1" dirty="0">
                <a:latin typeface="Carlito"/>
                <a:cs typeface="Carlito"/>
              </a:rPr>
              <a:t>e	</a:t>
            </a:r>
            <a:r>
              <a:rPr sz="3200" b="1" spc="-35" dirty="0" smtClean="0">
                <a:latin typeface="Carlito"/>
                <a:cs typeface="Carlito"/>
              </a:rPr>
              <a:t>to</a:t>
            </a:r>
            <a:endParaRPr sz="3200" dirty="0" smtClean="0">
              <a:latin typeface="Carlito"/>
              <a:cs typeface="Carlito"/>
            </a:endParaRPr>
          </a:p>
          <a:p>
            <a:pPr marR="5080" algn="r">
              <a:lnSpc>
                <a:spcPct val="100000"/>
              </a:lnSpc>
            </a:pPr>
            <a:r>
              <a:rPr sz="3200" b="1" dirty="0" smtClean="0">
                <a:latin typeface="Carlito"/>
                <a:cs typeface="Carlito"/>
              </a:rPr>
              <a:t>li</a:t>
            </a:r>
            <a:r>
              <a:rPr sz="3200" b="1" spc="-80" dirty="0" smtClean="0">
                <a:latin typeface="Carlito"/>
                <a:cs typeface="Carlito"/>
              </a:rPr>
              <a:t>k</a:t>
            </a:r>
            <a:r>
              <a:rPr sz="3200" b="1" dirty="0" smtClean="0">
                <a:latin typeface="Carlito"/>
                <a:cs typeface="Carlito"/>
              </a:rPr>
              <a:t>e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74104" y="4881448"/>
            <a:ext cx="10284285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2679700" algn="l"/>
                <a:tab pos="3403600" algn="l"/>
                <a:tab pos="4312285" algn="l"/>
                <a:tab pos="5697220" algn="l"/>
              </a:tabLst>
            </a:pPr>
            <a:r>
              <a:rPr sz="3200" b="1" spc="-5" dirty="0">
                <a:latin typeface="Carlito"/>
                <a:cs typeface="Carlito"/>
              </a:rPr>
              <a:t>ch</a:t>
            </a:r>
            <a:r>
              <a:rPr sz="3200" b="1" spc="-50" dirty="0">
                <a:latin typeface="Carlito"/>
                <a:cs typeface="Carlito"/>
              </a:rPr>
              <a:t>r</a:t>
            </a:r>
            <a:r>
              <a:rPr sz="3200" b="1" dirty="0">
                <a:latin typeface="Carlito"/>
                <a:cs typeface="Carlito"/>
              </a:rPr>
              <a:t>omo</a:t>
            </a:r>
            <a:r>
              <a:rPr sz="3200" b="1" spc="-15" dirty="0">
                <a:latin typeface="Carlito"/>
                <a:cs typeface="Carlito"/>
              </a:rPr>
              <a:t>s</a:t>
            </a:r>
            <a:r>
              <a:rPr sz="3200" b="1" dirty="0">
                <a:latin typeface="Carlito"/>
                <a:cs typeface="Carlito"/>
              </a:rPr>
              <a:t>om</a:t>
            </a:r>
            <a:r>
              <a:rPr sz="3200" b="1" spc="-15" dirty="0">
                <a:latin typeface="Carlito"/>
                <a:cs typeface="Carlito"/>
              </a:rPr>
              <a:t>a</a:t>
            </a:r>
            <a:r>
              <a:rPr sz="3200" b="1" dirty="0">
                <a:latin typeface="Carlito"/>
                <a:cs typeface="Carlito"/>
              </a:rPr>
              <a:t>l	or	s</a:t>
            </a:r>
            <a:r>
              <a:rPr sz="3200" b="1" spc="-50" dirty="0">
                <a:latin typeface="Carlito"/>
                <a:cs typeface="Carlito"/>
              </a:rPr>
              <a:t>e</a:t>
            </a:r>
            <a:r>
              <a:rPr sz="3200" b="1" dirty="0">
                <a:latin typeface="Carlito"/>
                <a:cs typeface="Carlito"/>
              </a:rPr>
              <a:t>x	lin</a:t>
            </a:r>
            <a:r>
              <a:rPr sz="3200" b="1" spc="-90" dirty="0">
                <a:latin typeface="Carlito"/>
                <a:cs typeface="Carlito"/>
              </a:rPr>
              <a:t>k</a:t>
            </a:r>
            <a:r>
              <a:rPr sz="3200" b="1" spc="-5" dirty="0">
                <a:latin typeface="Carlito"/>
                <a:cs typeface="Carlito"/>
              </a:rPr>
              <a:t>e</a:t>
            </a:r>
            <a:r>
              <a:rPr sz="3200" b="1" dirty="0">
                <a:latin typeface="Carlito"/>
                <a:cs typeface="Carlito"/>
              </a:rPr>
              <a:t>d	</a:t>
            </a:r>
            <a:r>
              <a:rPr sz="3200" b="1" spc="-25" dirty="0">
                <a:latin typeface="Carlito"/>
                <a:cs typeface="Carlito"/>
              </a:rPr>
              <a:t>c</a:t>
            </a:r>
            <a:r>
              <a:rPr sz="3200" b="1" dirty="0">
                <a:latin typeface="Carlito"/>
                <a:cs typeface="Carlito"/>
              </a:rPr>
              <a:t>on</a:t>
            </a:r>
            <a:r>
              <a:rPr sz="3200" b="1" spc="-35" dirty="0">
                <a:latin typeface="Carlito"/>
                <a:cs typeface="Carlito"/>
              </a:rPr>
              <a:t>g</a:t>
            </a:r>
            <a:r>
              <a:rPr sz="3200" b="1" spc="-5" dirty="0">
                <a:latin typeface="Carlito"/>
                <a:cs typeface="Carlito"/>
              </a:rPr>
              <a:t>e</a:t>
            </a:r>
            <a:r>
              <a:rPr sz="3200" b="1" spc="-25" dirty="0">
                <a:latin typeface="Carlito"/>
                <a:cs typeface="Carlito"/>
              </a:rPr>
              <a:t>n</a:t>
            </a:r>
            <a:r>
              <a:rPr sz="3200" b="1" dirty="0">
                <a:latin typeface="Carlito"/>
                <a:cs typeface="Carlito"/>
              </a:rPr>
              <a:t>i</a:t>
            </a:r>
            <a:r>
              <a:rPr sz="3200" b="1" spc="-30" dirty="0">
                <a:latin typeface="Carlito"/>
                <a:cs typeface="Carlito"/>
              </a:rPr>
              <a:t>t</a:t>
            </a:r>
            <a:r>
              <a:rPr sz="3200" b="1" spc="-15" dirty="0">
                <a:latin typeface="Carlito"/>
                <a:cs typeface="Carlito"/>
              </a:rPr>
              <a:t>a</a:t>
            </a:r>
            <a:r>
              <a:rPr sz="3200" b="1" dirty="0">
                <a:latin typeface="Carlito"/>
                <a:cs typeface="Carlito"/>
              </a:rPr>
              <a:t>l  anomalies.</a:t>
            </a:r>
            <a:endParaRPr sz="3200" dirty="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3632" y="464567"/>
            <a:ext cx="10496062" cy="376833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6985" indent="-457834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70534" algn="l"/>
              </a:tabLst>
            </a:pPr>
            <a:r>
              <a:rPr sz="3200" b="1" spc="-10" dirty="0">
                <a:latin typeface="Carlito"/>
                <a:cs typeface="Carlito"/>
              </a:rPr>
              <a:t>Reduction </a:t>
            </a:r>
            <a:r>
              <a:rPr sz="3200" b="1" dirty="0">
                <a:latin typeface="Carlito"/>
                <a:cs typeface="Carlito"/>
              </a:rPr>
              <a:t>of </a:t>
            </a:r>
            <a:r>
              <a:rPr sz="3200" b="1" spc="-5" dirty="0">
                <a:latin typeface="Carlito"/>
                <a:cs typeface="Carlito"/>
              </a:rPr>
              <a:t>consanguineous </a:t>
            </a:r>
            <a:r>
              <a:rPr sz="3200" b="1" spc="-10" dirty="0">
                <a:latin typeface="Carlito"/>
                <a:cs typeface="Carlito"/>
              </a:rPr>
              <a:t>marriages  by creating </a:t>
            </a:r>
            <a:r>
              <a:rPr sz="3200" b="1" dirty="0">
                <a:latin typeface="Carlito"/>
                <a:cs typeface="Carlito"/>
              </a:rPr>
              <a:t>health</a:t>
            </a:r>
            <a:r>
              <a:rPr sz="3200" b="1" spc="-55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awareness.</a:t>
            </a:r>
            <a:endParaRPr sz="3200">
              <a:latin typeface="Carlito"/>
              <a:cs typeface="Carlito"/>
            </a:endParaRPr>
          </a:p>
          <a:p>
            <a:pPr marL="469900" indent="-457834" algn="just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70534" algn="l"/>
              </a:tabLst>
            </a:pPr>
            <a:r>
              <a:rPr sz="3200" b="1" spc="-10" dirty="0">
                <a:latin typeface="Carlito"/>
                <a:cs typeface="Carlito"/>
              </a:rPr>
              <a:t>Universal</a:t>
            </a:r>
            <a:r>
              <a:rPr sz="3200" b="1" spc="-4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immunization.</a:t>
            </a:r>
            <a:endParaRPr sz="3200">
              <a:latin typeface="Carlito"/>
              <a:cs typeface="Carlito"/>
            </a:endParaRPr>
          </a:p>
          <a:p>
            <a:pPr marL="469900" marR="5080" indent="-457834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70534" algn="l"/>
              </a:tabLst>
            </a:pPr>
            <a:r>
              <a:rPr sz="3200" b="1" spc="-15" dirty="0">
                <a:latin typeface="Carlito"/>
                <a:cs typeface="Carlito"/>
              </a:rPr>
              <a:t>Improvement </a:t>
            </a:r>
            <a:r>
              <a:rPr sz="3200" b="1" spc="-5" dirty="0">
                <a:latin typeface="Carlito"/>
                <a:cs typeface="Carlito"/>
              </a:rPr>
              <a:t>of nutritional </a:t>
            </a:r>
            <a:r>
              <a:rPr sz="3200" b="1" spc="-20" dirty="0">
                <a:latin typeface="Carlito"/>
                <a:cs typeface="Carlito"/>
              </a:rPr>
              <a:t>status </a:t>
            </a:r>
            <a:r>
              <a:rPr sz="3200" b="1" spc="5" dirty="0">
                <a:latin typeface="Carlito"/>
                <a:cs typeface="Carlito"/>
              </a:rPr>
              <a:t>of  </a:t>
            </a:r>
            <a:r>
              <a:rPr sz="3200" b="1" spc="-5" dirty="0">
                <a:latin typeface="Carlito"/>
                <a:cs typeface="Carlito"/>
              </a:rPr>
              <a:t>mother </a:t>
            </a:r>
            <a:r>
              <a:rPr sz="3200" b="1" dirty="0">
                <a:latin typeface="Carlito"/>
                <a:cs typeface="Carlito"/>
              </a:rPr>
              <a:t>&amp;</a:t>
            </a:r>
            <a:r>
              <a:rPr sz="3200" b="1" spc="-1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children.</a:t>
            </a:r>
            <a:endParaRPr sz="3200">
              <a:latin typeface="Carlito"/>
              <a:cs typeface="Carlito"/>
            </a:endParaRPr>
          </a:p>
          <a:p>
            <a:pPr marL="469900" marR="6350" indent="-457834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70534" algn="l"/>
              </a:tabLst>
            </a:pPr>
            <a:r>
              <a:rPr sz="3200" b="1" spc="-15" dirty="0">
                <a:latin typeface="Carlito"/>
                <a:cs typeface="Carlito"/>
              </a:rPr>
              <a:t>Prevention</a:t>
            </a:r>
            <a:r>
              <a:rPr sz="3200" b="1" spc="69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of iodine </a:t>
            </a:r>
            <a:r>
              <a:rPr sz="3200" b="1" spc="-10" dirty="0">
                <a:latin typeface="Carlito"/>
                <a:cs typeface="Carlito"/>
              </a:rPr>
              <a:t>deficiency </a:t>
            </a:r>
            <a:r>
              <a:rPr sz="3200" b="1" dirty="0">
                <a:latin typeface="Carlito"/>
                <a:cs typeface="Carlito"/>
              </a:rPr>
              <a:t>&amp; </a:t>
            </a:r>
            <a:r>
              <a:rPr sz="3200" b="1" spc="-10" dirty="0">
                <a:latin typeface="Carlito"/>
                <a:cs typeface="Carlito"/>
              </a:rPr>
              <a:t>folic  </a:t>
            </a:r>
            <a:r>
              <a:rPr sz="3200" b="1" dirty="0">
                <a:latin typeface="Carlito"/>
                <a:cs typeface="Carlito"/>
              </a:rPr>
              <a:t>acid </a:t>
            </a:r>
            <a:r>
              <a:rPr sz="3200" b="1" spc="-10" dirty="0">
                <a:latin typeface="Carlito"/>
                <a:cs typeface="Carlito"/>
              </a:rPr>
              <a:t>deficiency </a:t>
            </a:r>
            <a:r>
              <a:rPr sz="3200" b="1" spc="-5" dirty="0">
                <a:latin typeface="Carlito"/>
                <a:cs typeface="Carlito"/>
              </a:rPr>
              <a:t>condition </a:t>
            </a:r>
            <a:r>
              <a:rPr sz="3200" b="1" spc="5" dirty="0">
                <a:latin typeface="Carlito"/>
                <a:cs typeface="Carlito"/>
              </a:rPr>
              <a:t>in  </a:t>
            </a:r>
            <a:r>
              <a:rPr sz="3200" b="1" spc="-5" dirty="0">
                <a:latin typeface="Carlito"/>
                <a:cs typeface="Carlito"/>
              </a:rPr>
              <a:t>periconceptional</a:t>
            </a:r>
            <a:r>
              <a:rPr sz="3200" b="1" spc="-2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period.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3632" y="540768"/>
            <a:ext cx="10497811" cy="376833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715" indent="-457834" algn="just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70534" algn="l"/>
              </a:tabLst>
            </a:pPr>
            <a:r>
              <a:rPr sz="3200" b="1" spc="-5" dirty="0">
                <a:latin typeface="Carlito"/>
                <a:cs typeface="Carlito"/>
              </a:rPr>
              <a:t>Essential </a:t>
            </a:r>
            <a:r>
              <a:rPr sz="3200" b="1" spc="-15" dirty="0">
                <a:latin typeface="Carlito"/>
                <a:cs typeface="Carlito"/>
              </a:rPr>
              <a:t>care </a:t>
            </a:r>
            <a:r>
              <a:rPr sz="3200" b="1" dirty="0">
                <a:latin typeface="Carlito"/>
                <a:cs typeface="Carlito"/>
              </a:rPr>
              <a:t>in </a:t>
            </a:r>
            <a:r>
              <a:rPr sz="3200" b="1" spc="-15" dirty="0">
                <a:latin typeface="Carlito"/>
                <a:cs typeface="Carlito"/>
              </a:rPr>
              <a:t>antenatal, </a:t>
            </a:r>
            <a:r>
              <a:rPr sz="3200" b="1" spc="-20" dirty="0">
                <a:latin typeface="Carlito"/>
                <a:cs typeface="Carlito"/>
              </a:rPr>
              <a:t>intranatal </a:t>
            </a:r>
            <a:r>
              <a:rPr sz="3200" b="1" dirty="0">
                <a:latin typeface="Carlito"/>
                <a:cs typeface="Carlito"/>
              </a:rPr>
              <a:t>&amp;  </a:t>
            </a:r>
            <a:r>
              <a:rPr sz="3200" b="1" spc="-10" dirty="0">
                <a:latin typeface="Carlito"/>
                <a:cs typeface="Carlito"/>
              </a:rPr>
              <a:t>neonatal</a:t>
            </a:r>
            <a:r>
              <a:rPr sz="3200" b="1" spc="-30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periods.</a:t>
            </a:r>
            <a:endParaRPr sz="3200">
              <a:latin typeface="Carlito"/>
              <a:cs typeface="Carlito"/>
            </a:endParaRPr>
          </a:p>
          <a:p>
            <a:pPr marL="469900" marR="5080" indent="-457834" algn="just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70534" algn="l"/>
              </a:tabLst>
            </a:pPr>
            <a:r>
              <a:rPr sz="3200" b="1" spc="-15" dirty="0">
                <a:latin typeface="Carlito"/>
                <a:cs typeface="Carlito"/>
              </a:rPr>
              <a:t>Avoidance </a:t>
            </a:r>
            <a:r>
              <a:rPr sz="3200" b="1" dirty="0">
                <a:latin typeface="Carlito"/>
                <a:cs typeface="Carlito"/>
              </a:rPr>
              <a:t>of </a:t>
            </a:r>
            <a:r>
              <a:rPr sz="3200" b="1" spc="-20" dirty="0">
                <a:latin typeface="Carlito"/>
                <a:cs typeface="Carlito"/>
              </a:rPr>
              <a:t>teratogenic </a:t>
            </a:r>
            <a:r>
              <a:rPr sz="3200" b="1" spc="-15" dirty="0">
                <a:latin typeface="Carlito"/>
                <a:cs typeface="Carlito"/>
              </a:rPr>
              <a:t>agents </a:t>
            </a:r>
            <a:r>
              <a:rPr sz="3200" b="1" dirty="0">
                <a:latin typeface="Carlito"/>
                <a:cs typeface="Carlito"/>
              </a:rPr>
              <a:t>in  </a:t>
            </a:r>
            <a:r>
              <a:rPr sz="3200" b="1" spc="-20" dirty="0">
                <a:latin typeface="Carlito"/>
                <a:cs typeface="Carlito"/>
              </a:rPr>
              <a:t>antenatal </a:t>
            </a:r>
            <a:r>
              <a:rPr sz="3200" b="1" dirty="0">
                <a:latin typeface="Carlito"/>
                <a:cs typeface="Carlito"/>
              </a:rPr>
              <a:t>periods &amp; special </a:t>
            </a:r>
            <a:r>
              <a:rPr sz="3200" b="1" spc="-15" dirty="0">
                <a:latin typeface="Carlito"/>
                <a:cs typeface="Carlito"/>
              </a:rPr>
              <a:t>care </a:t>
            </a:r>
            <a:r>
              <a:rPr sz="3200" b="1" spc="-5" dirty="0">
                <a:latin typeface="Carlito"/>
                <a:cs typeface="Carlito"/>
              </a:rPr>
              <a:t>in high-  </a:t>
            </a:r>
            <a:r>
              <a:rPr sz="3200" b="1" dirty="0">
                <a:latin typeface="Carlito"/>
                <a:cs typeface="Carlito"/>
              </a:rPr>
              <a:t>risk</a:t>
            </a:r>
            <a:r>
              <a:rPr sz="3200" b="1" spc="-2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mothers.</a:t>
            </a:r>
            <a:endParaRPr sz="3200">
              <a:latin typeface="Carlito"/>
              <a:cs typeface="Carlito"/>
            </a:endParaRPr>
          </a:p>
          <a:p>
            <a:pPr marL="469900" marR="6350" indent="-457834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70534" algn="l"/>
              </a:tabLst>
            </a:pPr>
            <a:r>
              <a:rPr sz="3200" b="1" spc="-5" dirty="0">
                <a:latin typeface="Carlito"/>
                <a:cs typeface="Carlito"/>
              </a:rPr>
              <a:t>Medical </a:t>
            </a:r>
            <a:r>
              <a:rPr sz="3200" b="1" spc="-10" dirty="0">
                <a:latin typeface="Carlito"/>
                <a:cs typeface="Carlito"/>
              </a:rPr>
              <a:t>termination </a:t>
            </a:r>
            <a:r>
              <a:rPr sz="3200" b="1" dirty="0">
                <a:latin typeface="Carlito"/>
                <a:cs typeface="Carlito"/>
              </a:rPr>
              <a:t>of </a:t>
            </a:r>
            <a:r>
              <a:rPr sz="3200" b="1" spc="-10" dirty="0">
                <a:latin typeface="Carlito"/>
                <a:cs typeface="Carlito"/>
              </a:rPr>
              <a:t>pregnancy </a:t>
            </a:r>
            <a:r>
              <a:rPr sz="3200" b="1" dirty="0">
                <a:latin typeface="Carlito"/>
                <a:cs typeface="Carlito"/>
              </a:rPr>
              <a:t>of  </a:t>
            </a:r>
            <a:r>
              <a:rPr sz="3200" b="1" spc="-10" dirty="0">
                <a:latin typeface="Carlito"/>
                <a:cs typeface="Carlito"/>
              </a:rPr>
              <a:t>malformed</a:t>
            </a:r>
            <a:r>
              <a:rPr sz="3200" b="1" spc="-25" dirty="0">
                <a:latin typeface="Carlito"/>
                <a:cs typeface="Carlito"/>
              </a:rPr>
              <a:t> </a:t>
            </a:r>
            <a:r>
              <a:rPr sz="3200" b="1" spc="-20" dirty="0">
                <a:latin typeface="Carlito"/>
                <a:cs typeface="Carlito"/>
              </a:rPr>
              <a:t>fetus.</a:t>
            </a:r>
            <a:endParaRPr sz="3200">
              <a:latin typeface="Carlito"/>
              <a:cs typeface="Carlito"/>
            </a:endParaRPr>
          </a:p>
          <a:p>
            <a:pPr marL="469900" indent="-457834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70534" algn="l"/>
              </a:tabLst>
            </a:pPr>
            <a:r>
              <a:rPr sz="3200" b="1" spc="-15" dirty="0">
                <a:latin typeface="Carlito"/>
                <a:cs typeface="Carlito"/>
              </a:rPr>
              <a:t>Improvement </a:t>
            </a:r>
            <a:r>
              <a:rPr sz="3200" b="1" dirty="0">
                <a:latin typeface="Carlito"/>
                <a:cs typeface="Carlito"/>
              </a:rPr>
              <a:t>of health</a:t>
            </a:r>
            <a:r>
              <a:rPr sz="3200" b="1" spc="-55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awareness.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36690" y="624585"/>
            <a:ext cx="6726091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15" dirty="0"/>
              <a:t>MANAGEMENT</a:t>
            </a:r>
            <a:endParaRPr sz="6000"/>
          </a:p>
        </p:txBody>
      </p:sp>
      <p:sp>
        <p:nvSpPr>
          <p:cNvPr id="3" name="object 3"/>
          <p:cNvSpPr txBox="1"/>
          <p:nvPr/>
        </p:nvSpPr>
        <p:spPr>
          <a:xfrm>
            <a:off x="1053632" y="1759661"/>
            <a:ext cx="10106638" cy="3148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394335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Carlito"/>
                <a:cs typeface="Carlito"/>
              </a:rPr>
              <a:t>The </a:t>
            </a:r>
            <a:r>
              <a:rPr sz="3200" b="1" spc="5" dirty="0">
                <a:latin typeface="Carlito"/>
                <a:cs typeface="Carlito"/>
              </a:rPr>
              <a:t>aim </a:t>
            </a:r>
            <a:r>
              <a:rPr sz="3200" b="1" dirty="0">
                <a:latin typeface="Carlito"/>
                <a:cs typeface="Carlito"/>
              </a:rPr>
              <a:t>of </a:t>
            </a:r>
            <a:r>
              <a:rPr sz="3200" b="1" spc="-10" dirty="0">
                <a:latin typeface="Carlito"/>
                <a:cs typeface="Carlito"/>
              </a:rPr>
              <a:t>management </a:t>
            </a:r>
            <a:r>
              <a:rPr sz="3200" b="1" dirty="0">
                <a:latin typeface="Carlito"/>
                <a:cs typeface="Carlito"/>
              </a:rPr>
              <a:t>is </a:t>
            </a:r>
            <a:r>
              <a:rPr sz="3200" b="1" spc="-20" dirty="0">
                <a:latin typeface="Carlito"/>
                <a:cs typeface="Carlito"/>
              </a:rPr>
              <a:t>to </a:t>
            </a:r>
            <a:r>
              <a:rPr sz="3200" b="1" spc="-15" dirty="0">
                <a:latin typeface="Carlito"/>
                <a:cs typeface="Carlito"/>
              </a:rPr>
              <a:t>safeguard  against </a:t>
            </a:r>
            <a:r>
              <a:rPr sz="3200" b="1" dirty="0">
                <a:latin typeface="Carlito"/>
                <a:cs typeface="Carlito"/>
              </a:rPr>
              <a:t>or halt the </a:t>
            </a:r>
            <a:r>
              <a:rPr sz="3200" b="1" spc="-10" dirty="0">
                <a:latin typeface="Carlito"/>
                <a:cs typeface="Carlito"/>
              </a:rPr>
              <a:t>progression </a:t>
            </a:r>
            <a:r>
              <a:rPr sz="3200" b="1" dirty="0">
                <a:latin typeface="Carlito"/>
                <a:cs typeface="Carlito"/>
              </a:rPr>
              <a:t>of disease  </a:t>
            </a:r>
            <a:r>
              <a:rPr sz="3200" b="1" spc="-5" dirty="0">
                <a:latin typeface="Carlito"/>
                <a:cs typeface="Carlito"/>
              </a:rPr>
              <a:t>process </a:t>
            </a:r>
            <a:r>
              <a:rPr sz="3200" b="1" spc="-10" dirty="0">
                <a:latin typeface="Carlito"/>
                <a:cs typeface="Carlito"/>
              </a:rPr>
              <a:t>from </a:t>
            </a:r>
            <a:r>
              <a:rPr sz="3200" b="1" spc="-5" dirty="0">
                <a:latin typeface="Carlito"/>
                <a:cs typeface="Carlito"/>
              </a:rPr>
              <a:t>impairment </a:t>
            </a:r>
            <a:r>
              <a:rPr sz="3200" b="1" spc="-20" dirty="0">
                <a:latin typeface="Carlito"/>
                <a:cs typeface="Carlito"/>
              </a:rPr>
              <a:t>to</a:t>
            </a:r>
            <a:r>
              <a:rPr sz="3200" b="1" spc="-35" dirty="0">
                <a:latin typeface="Carlito"/>
                <a:cs typeface="Carlito"/>
              </a:rPr>
              <a:t> </a:t>
            </a:r>
            <a:r>
              <a:rPr sz="3200" b="1" spc="-20" dirty="0">
                <a:latin typeface="Carlito"/>
                <a:cs typeface="Carlito"/>
              </a:rPr>
              <a:t>disability.</a:t>
            </a:r>
            <a:endParaRPr sz="3200">
              <a:latin typeface="Carlito"/>
              <a:cs typeface="Carlito"/>
            </a:endParaRPr>
          </a:p>
          <a:p>
            <a:pPr marL="469900" marR="5080" indent="-457834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10" dirty="0">
                <a:latin typeface="Carlito"/>
                <a:cs typeface="Carlito"/>
              </a:rPr>
              <a:t>Early </a:t>
            </a:r>
            <a:r>
              <a:rPr sz="3200" b="1" dirty="0">
                <a:latin typeface="Carlito"/>
                <a:cs typeface="Carlito"/>
              </a:rPr>
              <a:t>diagnosis &amp; </a:t>
            </a:r>
            <a:r>
              <a:rPr sz="3200" b="1" spc="-10" dirty="0">
                <a:latin typeface="Carlito"/>
                <a:cs typeface="Carlito"/>
              </a:rPr>
              <a:t>treatment </a:t>
            </a:r>
            <a:r>
              <a:rPr sz="3200" b="1" dirty="0">
                <a:latin typeface="Carlito"/>
                <a:cs typeface="Carlito"/>
              </a:rPr>
              <a:t>of</a:t>
            </a:r>
            <a:r>
              <a:rPr sz="3200" b="1" spc="-10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particular  </a:t>
            </a:r>
            <a:r>
              <a:rPr sz="3200" b="1" spc="-5" dirty="0">
                <a:latin typeface="Carlito"/>
                <a:cs typeface="Carlito"/>
              </a:rPr>
              <a:t>cause </a:t>
            </a:r>
            <a:r>
              <a:rPr sz="3200" b="1" dirty="0">
                <a:latin typeface="Carlito"/>
                <a:cs typeface="Carlito"/>
              </a:rPr>
              <a:t>of</a:t>
            </a:r>
            <a:r>
              <a:rPr sz="3200" b="1" spc="-1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handicapped.</a:t>
            </a:r>
            <a:endParaRPr sz="32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5" dirty="0">
                <a:latin typeface="Carlito"/>
                <a:cs typeface="Carlito"/>
              </a:rPr>
              <a:t>Correction </a:t>
            </a:r>
            <a:r>
              <a:rPr sz="3200" b="1" dirty="0">
                <a:latin typeface="Carlito"/>
                <a:cs typeface="Carlito"/>
              </a:rPr>
              <a:t>of</a:t>
            </a:r>
            <a:r>
              <a:rPr sz="3200" b="1" spc="-2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deformities.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607" y="464568"/>
            <a:ext cx="5380171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900" algn="l"/>
                <a:tab pos="470534" algn="l"/>
                <a:tab pos="2570480" algn="l"/>
              </a:tabLst>
            </a:pPr>
            <a:r>
              <a:rPr sz="3200" b="1" spc="-15" dirty="0">
                <a:latin typeface="Carlito"/>
                <a:cs typeface="Carlito"/>
              </a:rPr>
              <a:t>Regular	</a:t>
            </a:r>
            <a:r>
              <a:rPr sz="3200" b="1" spc="-10" dirty="0">
                <a:latin typeface="Carlito"/>
                <a:cs typeface="Carlito"/>
              </a:rPr>
              <a:t>medical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15739" y="464568"/>
            <a:ext cx="423290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771140" algn="l"/>
              </a:tabLst>
            </a:pPr>
            <a:r>
              <a:rPr sz="3200" b="1" dirty="0">
                <a:latin typeface="Carlito"/>
                <a:cs typeface="Carlito"/>
              </a:rPr>
              <a:t>su</a:t>
            </a:r>
            <a:r>
              <a:rPr sz="3200" b="1" spc="-20" dirty="0">
                <a:latin typeface="Carlito"/>
                <a:cs typeface="Carlito"/>
              </a:rPr>
              <a:t>p</a:t>
            </a:r>
            <a:r>
              <a:rPr sz="3200" b="1" spc="-5" dirty="0">
                <a:latin typeface="Carlito"/>
                <a:cs typeface="Carlito"/>
              </a:rPr>
              <a:t>e</a:t>
            </a:r>
            <a:r>
              <a:rPr sz="3200" b="1" spc="15" dirty="0">
                <a:latin typeface="Carlito"/>
                <a:cs typeface="Carlito"/>
              </a:rPr>
              <a:t>r</a:t>
            </a:r>
            <a:r>
              <a:rPr sz="3200" b="1" spc="-5" dirty="0">
                <a:latin typeface="Carlito"/>
                <a:cs typeface="Carlito"/>
              </a:rPr>
              <a:t>vis</a:t>
            </a:r>
            <a:r>
              <a:rPr sz="3200" b="1" spc="5" dirty="0">
                <a:latin typeface="Carlito"/>
                <a:cs typeface="Carlito"/>
              </a:rPr>
              <a:t>i</a:t>
            </a:r>
            <a:r>
              <a:rPr sz="3200" b="1" dirty="0">
                <a:latin typeface="Carlito"/>
                <a:cs typeface="Carlito"/>
              </a:rPr>
              <a:t>on	&amp;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74105" y="952245"/>
            <a:ext cx="10077758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b="1" spc="-15" dirty="0">
                <a:latin typeface="Carlito"/>
                <a:cs typeface="Carlito"/>
              </a:rPr>
              <a:t>developmental </a:t>
            </a:r>
            <a:r>
              <a:rPr sz="3200" b="1" spc="-5" dirty="0">
                <a:latin typeface="Carlito"/>
                <a:cs typeface="Carlito"/>
              </a:rPr>
              <a:t>assessment help </a:t>
            </a:r>
            <a:r>
              <a:rPr sz="3200" b="1" spc="-20" dirty="0">
                <a:latin typeface="Carlito"/>
                <a:cs typeface="Carlito"/>
              </a:rPr>
              <a:t>to </a:t>
            </a:r>
            <a:r>
              <a:rPr sz="3200" b="1" spc="-5" dirty="0">
                <a:latin typeface="Carlito"/>
                <a:cs typeface="Carlito"/>
              </a:rPr>
              <a:t>identify  </a:t>
            </a:r>
            <a:r>
              <a:rPr sz="3200" b="1" dirty="0">
                <a:latin typeface="Carlito"/>
                <a:cs typeface="Carlito"/>
              </a:rPr>
              <a:t>the abnormal </a:t>
            </a:r>
            <a:r>
              <a:rPr sz="3200" b="1" spc="-5" dirty="0">
                <a:latin typeface="Carlito"/>
                <a:cs typeface="Carlito"/>
              </a:rPr>
              <a:t>condition </a:t>
            </a:r>
            <a:r>
              <a:rPr sz="3200" b="1" dirty="0">
                <a:latin typeface="Carlito"/>
                <a:cs typeface="Carlito"/>
              </a:rPr>
              <a:t>in initial</a:t>
            </a:r>
            <a:r>
              <a:rPr sz="3200" b="1" spc="-100" dirty="0">
                <a:latin typeface="Carlito"/>
                <a:cs typeface="Carlito"/>
              </a:rPr>
              <a:t> </a:t>
            </a:r>
            <a:r>
              <a:rPr sz="3200" b="1" spc="-20" dirty="0">
                <a:latin typeface="Carlito"/>
                <a:cs typeface="Carlito"/>
              </a:rPr>
              <a:t>stage.</a:t>
            </a:r>
            <a:endParaRPr sz="32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3606" y="2025523"/>
            <a:ext cx="3095262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834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35" dirty="0">
                <a:latin typeface="Carlito"/>
                <a:cs typeface="Carlito"/>
              </a:rPr>
              <a:t>Treatment  </a:t>
            </a:r>
            <a:r>
              <a:rPr sz="3200" b="1" spc="-5" dirty="0">
                <a:latin typeface="Carlito"/>
                <a:cs typeface="Carlito"/>
              </a:rPr>
              <a:t>co</a:t>
            </a:r>
            <a:r>
              <a:rPr sz="3200" b="1" spc="-25" dirty="0">
                <a:latin typeface="Carlito"/>
                <a:cs typeface="Carlito"/>
              </a:rPr>
              <a:t>n</a:t>
            </a:r>
            <a:r>
              <a:rPr sz="3200" b="1" dirty="0">
                <a:latin typeface="Carlito"/>
                <a:cs typeface="Carlito"/>
              </a:rPr>
              <a:t>diti</a:t>
            </a:r>
            <a:r>
              <a:rPr sz="3200" b="1" spc="-15" dirty="0">
                <a:latin typeface="Carlito"/>
                <a:cs typeface="Carlito"/>
              </a:rPr>
              <a:t>o</a:t>
            </a:r>
            <a:r>
              <a:rPr sz="3200" b="1" dirty="0">
                <a:latin typeface="Carlito"/>
                <a:cs typeface="Carlito"/>
              </a:rPr>
              <a:t>ns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9940" y="2025523"/>
            <a:ext cx="7029754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1920" marR="5080" indent="-109855">
              <a:lnSpc>
                <a:spcPct val="100000"/>
              </a:lnSpc>
              <a:spcBef>
                <a:spcPts val="105"/>
              </a:spcBef>
              <a:tabLst>
                <a:tab pos="815340" algn="l"/>
                <a:tab pos="1085215" algn="l"/>
                <a:tab pos="2908300" algn="l"/>
                <a:tab pos="2964815" algn="l"/>
                <a:tab pos="3805554" algn="l"/>
              </a:tabLst>
            </a:pPr>
            <a:r>
              <a:rPr sz="3200" b="1" spc="5" dirty="0">
                <a:latin typeface="Carlito"/>
                <a:cs typeface="Carlito"/>
              </a:rPr>
              <a:t>o</a:t>
            </a:r>
            <a:r>
              <a:rPr sz="3200" b="1" dirty="0">
                <a:latin typeface="Carlito"/>
                <a:cs typeface="Carlito"/>
              </a:rPr>
              <a:t>f	parti</a:t>
            </a:r>
            <a:r>
              <a:rPr sz="3200" b="1" spc="-15" dirty="0">
                <a:latin typeface="Carlito"/>
                <a:cs typeface="Carlito"/>
              </a:rPr>
              <a:t>c</a:t>
            </a:r>
            <a:r>
              <a:rPr sz="3200" b="1" dirty="0">
                <a:latin typeface="Carlito"/>
                <a:cs typeface="Carlito"/>
              </a:rPr>
              <a:t>ul</a:t>
            </a:r>
            <a:r>
              <a:rPr sz="3200" b="1" spc="-15" dirty="0">
                <a:latin typeface="Carlito"/>
                <a:cs typeface="Carlito"/>
              </a:rPr>
              <a:t>a</a:t>
            </a:r>
            <a:r>
              <a:rPr sz="3200" b="1" dirty="0">
                <a:latin typeface="Carlito"/>
                <a:cs typeface="Carlito"/>
              </a:rPr>
              <a:t>r	h</a:t>
            </a:r>
            <a:r>
              <a:rPr sz="3200" b="1" spc="-15" dirty="0">
                <a:latin typeface="Carlito"/>
                <a:cs typeface="Carlito"/>
              </a:rPr>
              <a:t>a</a:t>
            </a:r>
            <a:r>
              <a:rPr sz="3200" b="1" dirty="0">
                <a:latin typeface="Carlito"/>
                <a:cs typeface="Carlito"/>
              </a:rPr>
              <a:t>ndi</a:t>
            </a:r>
            <a:r>
              <a:rPr sz="3200" b="1" spc="-35" dirty="0">
                <a:latin typeface="Carlito"/>
                <a:cs typeface="Carlito"/>
              </a:rPr>
              <a:t>c</a:t>
            </a:r>
            <a:r>
              <a:rPr sz="3200" b="1" dirty="0">
                <a:latin typeface="Carlito"/>
                <a:cs typeface="Carlito"/>
              </a:rPr>
              <a:t>app</a:t>
            </a:r>
            <a:r>
              <a:rPr sz="3200" b="1" spc="-25" dirty="0">
                <a:latin typeface="Carlito"/>
                <a:cs typeface="Carlito"/>
              </a:rPr>
              <a:t>e</a:t>
            </a:r>
            <a:r>
              <a:rPr sz="3200" b="1" dirty="0">
                <a:latin typeface="Carlito"/>
                <a:cs typeface="Carlito"/>
              </a:rPr>
              <a:t>d  </a:t>
            </a:r>
            <a:r>
              <a:rPr sz="3200" b="1" spc="-20" dirty="0">
                <a:latin typeface="Carlito"/>
                <a:cs typeface="Carlito"/>
              </a:rPr>
              <a:t>b</a:t>
            </a:r>
            <a:r>
              <a:rPr sz="3200" b="1" dirty="0">
                <a:latin typeface="Carlito"/>
                <a:cs typeface="Carlito"/>
              </a:rPr>
              <a:t>y		</a:t>
            </a:r>
            <a:r>
              <a:rPr sz="3200" b="1" spc="-5" dirty="0">
                <a:latin typeface="Carlito"/>
                <a:cs typeface="Carlito"/>
              </a:rPr>
              <a:t>medi</a:t>
            </a:r>
            <a:r>
              <a:rPr sz="3200" b="1" spc="-30" dirty="0">
                <a:latin typeface="Carlito"/>
                <a:cs typeface="Carlito"/>
              </a:rPr>
              <a:t>c</a:t>
            </a:r>
            <a:r>
              <a:rPr sz="3200" b="1" dirty="0">
                <a:latin typeface="Carlito"/>
                <a:cs typeface="Carlito"/>
              </a:rPr>
              <a:t>al		&amp;	su</a:t>
            </a:r>
            <a:r>
              <a:rPr sz="3200" b="1" spc="-40" dirty="0">
                <a:latin typeface="Carlito"/>
                <a:cs typeface="Carlito"/>
              </a:rPr>
              <a:t>r</a:t>
            </a:r>
            <a:r>
              <a:rPr sz="3200" b="1" spc="-5" dirty="0">
                <a:latin typeface="Carlito"/>
                <a:cs typeface="Carlito"/>
              </a:rPr>
              <a:t>g</a:t>
            </a:r>
            <a:r>
              <a:rPr sz="3200" b="1" spc="5" dirty="0">
                <a:latin typeface="Carlito"/>
                <a:cs typeface="Carlito"/>
              </a:rPr>
              <a:t>i</a:t>
            </a:r>
            <a:r>
              <a:rPr sz="3200" b="1" spc="-35" dirty="0">
                <a:latin typeface="Carlito"/>
                <a:cs typeface="Carlito"/>
              </a:rPr>
              <a:t>c</a:t>
            </a:r>
            <a:r>
              <a:rPr sz="3200" b="1" dirty="0">
                <a:latin typeface="Carlito"/>
                <a:cs typeface="Carlito"/>
              </a:rPr>
              <a:t>al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3607" y="2903705"/>
            <a:ext cx="10707837" cy="324548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870"/>
              </a:spcBef>
            </a:pPr>
            <a:r>
              <a:rPr sz="3200" b="1" spc="-10" dirty="0">
                <a:latin typeface="Carlito"/>
                <a:cs typeface="Carlito"/>
              </a:rPr>
              <a:t>management.</a:t>
            </a:r>
            <a:endParaRPr sz="3200">
              <a:latin typeface="Carlito"/>
              <a:cs typeface="Carlito"/>
            </a:endParaRPr>
          </a:p>
          <a:p>
            <a:pPr marL="469900" marR="5080" indent="-457834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70534" algn="l"/>
              </a:tabLst>
            </a:pPr>
            <a:r>
              <a:rPr sz="3200" b="1" spc="-5" dirty="0">
                <a:latin typeface="Carlito"/>
                <a:cs typeface="Carlito"/>
              </a:rPr>
              <a:t>Counselling </a:t>
            </a:r>
            <a:r>
              <a:rPr sz="3200" b="1" dirty="0">
                <a:latin typeface="Carlito"/>
                <a:cs typeface="Carlito"/>
              </a:rPr>
              <a:t>&amp; </a:t>
            </a:r>
            <a:r>
              <a:rPr sz="3200" b="1" spc="-5" dirty="0">
                <a:latin typeface="Carlito"/>
                <a:cs typeface="Carlito"/>
              </a:rPr>
              <a:t>guidance </a:t>
            </a:r>
            <a:r>
              <a:rPr sz="3200" b="1" spc="-20" dirty="0">
                <a:latin typeface="Carlito"/>
                <a:cs typeface="Carlito"/>
              </a:rPr>
              <a:t>to </a:t>
            </a:r>
            <a:r>
              <a:rPr sz="3200" b="1" spc="-15" dirty="0">
                <a:latin typeface="Carlito"/>
                <a:cs typeface="Carlito"/>
              </a:rPr>
              <a:t>parents  </a:t>
            </a:r>
            <a:r>
              <a:rPr sz="3200" b="1" spc="-20" dirty="0">
                <a:latin typeface="Carlito"/>
                <a:cs typeface="Carlito"/>
              </a:rPr>
              <a:t>for  </a:t>
            </a:r>
            <a:r>
              <a:rPr sz="3200" b="1" spc="-5" dirty="0">
                <a:latin typeface="Carlito"/>
                <a:cs typeface="Carlito"/>
              </a:rPr>
              <a:t>continuation </a:t>
            </a:r>
            <a:r>
              <a:rPr sz="3200" b="1" dirty="0">
                <a:latin typeface="Carlito"/>
                <a:cs typeface="Carlito"/>
              </a:rPr>
              <a:t>of</a:t>
            </a:r>
            <a:r>
              <a:rPr sz="3200" b="1" spc="-45" dirty="0">
                <a:latin typeface="Carlito"/>
                <a:cs typeface="Carlito"/>
              </a:rPr>
              <a:t> </a:t>
            </a:r>
            <a:r>
              <a:rPr sz="3200" b="1" spc="-15" dirty="0">
                <a:latin typeface="Carlito"/>
                <a:cs typeface="Carlito"/>
              </a:rPr>
              <a:t>care.</a:t>
            </a:r>
            <a:endParaRPr sz="3200">
              <a:latin typeface="Carlito"/>
              <a:cs typeface="Carlito"/>
            </a:endParaRPr>
          </a:p>
          <a:p>
            <a:pPr marL="469900" marR="5080" indent="-457834" algn="just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70534" algn="l"/>
              </a:tabLst>
            </a:pPr>
            <a:r>
              <a:rPr sz="3200" b="1" spc="-30" dirty="0">
                <a:latin typeface="Carlito"/>
                <a:cs typeface="Carlito"/>
              </a:rPr>
              <a:t>Referral </a:t>
            </a:r>
            <a:r>
              <a:rPr sz="3200" b="1" spc="-20" dirty="0">
                <a:latin typeface="Carlito"/>
                <a:cs typeface="Carlito"/>
              </a:rPr>
              <a:t>for welfare </a:t>
            </a:r>
            <a:r>
              <a:rPr sz="3200" b="1" dirty="0">
                <a:latin typeface="Carlito"/>
                <a:cs typeface="Carlito"/>
              </a:rPr>
              <a:t>services </a:t>
            </a:r>
            <a:r>
              <a:rPr sz="3200" b="1" spc="-20" dirty="0">
                <a:latin typeface="Carlito"/>
                <a:cs typeface="Carlito"/>
              </a:rPr>
              <a:t>for </a:t>
            </a:r>
            <a:r>
              <a:rPr sz="3200" b="1" spc="-10" dirty="0">
                <a:latin typeface="Carlito"/>
                <a:cs typeface="Carlito"/>
              </a:rPr>
              <a:t>assistance  </a:t>
            </a:r>
            <a:r>
              <a:rPr sz="3200" b="1" dirty="0">
                <a:latin typeface="Carlito"/>
                <a:cs typeface="Carlito"/>
              </a:rPr>
              <a:t>of </a:t>
            </a:r>
            <a:r>
              <a:rPr sz="3200" b="1" spc="-5" dirty="0">
                <a:latin typeface="Carlito"/>
                <a:cs typeface="Carlito"/>
              </a:rPr>
              <a:t>aids </a:t>
            </a:r>
            <a:r>
              <a:rPr sz="3200" b="1" dirty="0">
                <a:latin typeface="Carlito"/>
                <a:cs typeface="Carlito"/>
              </a:rPr>
              <a:t>&amp; </a:t>
            </a:r>
            <a:r>
              <a:rPr sz="3200" b="1" spc="-5" dirty="0">
                <a:latin typeface="Carlito"/>
                <a:cs typeface="Carlito"/>
              </a:rPr>
              <a:t>appliances, </a:t>
            </a:r>
            <a:r>
              <a:rPr sz="3200" b="1" spc="-20" dirty="0">
                <a:latin typeface="Carlito"/>
                <a:cs typeface="Carlito"/>
              </a:rPr>
              <a:t>for </a:t>
            </a:r>
            <a:r>
              <a:rPr sz="3200" b="1" spc="-5" dirty="0">
                <a:latin typeface="Carlito"/>
                <a:cs typeface="Carlito"/>
              </a:rPr>
              <a:t>special </a:t>
            </a:r>
            <a:r>
              <a:rPr sz="3200" b="1" spc="-15" dirty="0">
                <a:latin typeface="Carlito"/>
                <a:cs typeface="Carlito"/>
              </a:rPr>
              <a:t>training </a:t>
            </a:r>
            <a:r>
              <a:rPr sz="3200" b="1" dirty="0">
                <a:latin typeface="Carlito"/>
                <a:cs typeface="Carlito"/>
              </a:rPr>
              <a:t>&amp;  </a:t>
            </a:r>
            <a:r>
              <a:rPr sz="3200" b="1" spc="-5" dirty="0">
                <a:latin typeface="Carlito"/>
                <a:cs typeface="Carlito"/>
              </a:rPr>
              <a:t>education,</a:t>
            </a:r>
            <a:r>
              <a:rPr sz="3200" b="1" spc="-40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rehabilitation.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7980" y="472185"/>
            <a:ext cx="6926491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10" dirty="0"/>
              <a:t>INTRODUCTION</a:t>
            </a:r>
            <a:endParaRPr sz="6000"/>
          </a:p>
        </p:txBody>
      </p:sp>
      <p:sp>
        <p:nvSpPr>
          <p:cNvPr id="3" name="object 3"/>
          <p:cNvSpPr txBox="1"/>
          <p:nvPr/>
        </p:nvSpPr>
        <p:spPr>
          <a:xfrm>
            <a:off x="1369092" y="1759662"/>
            <a:ext cx="9762718" cy="24756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Carlito"/>
                <a:cs typeface="Carlito"/>
              </a:rPr>
              <a:t>A </a:t>
            </a:r>
            <a:r>
              <a:rPr sz="3200" b="1" spc="-5" dirty="0">
                <a:latin typeface="Carlito"/>
                <a:cs typeface="Carlito"/>
              </a:rPr>
              <a:t>handicapped condition </a:t>
            </a:r>
            <a:r>
              <a:rPr sz="3200" b="1" spc="-25" dirty="0">
                <a:latin typeface="Carlito"/>
                <a:cs typeface="Carlito"/>
              </a:rPr>
              <a:t>makes </a:t>
            </a:r>
            <a:r>
              <a:rPr sz="3200" b="1" dirty="0">
                <a:latin typeface="Carlito"/>
                <a:cs typeface="Carlito"/>
              </a:rPr>
              <a:t>the  normal </a:t>
            </a:r>
            <a:r>
              <a:rPr sz="3200" b="1" spc="-5" dirty="0">
                <a:latin typeface="Carlito"/>
                <a:cs typeface="Carlito"/>
              </a:rPr>
              <a:t>functions </a:t>
            </a:r>
            <a:r>
              <a:rPr sz="3200" b="1" dirty="0">
                <a:latin typeface="Carlito"/>
                <a:cs typeface="Carlito"/>
              </a:rPr>
              <a:t>of the </a:t>
            </a:r>
            <a:r>
              <a:rPr sz="3200" b="1" spc="-5" dirty="0">
                <a:latin typeface="Carlito"/>
                <a:cs typeface="Carlito"/>
              </a:rPr>
              <a:t>individual </a:t>
            </a:r>
            <a:r>
              <a:rPr sz="3200" b="1" spc="-10" dirty="0">
                <a:latin typeface="Carlito"/>
                <a:cs typeface="Carlito"/>
              </a:rPr>
              <a:t>very  </a:t>
            </a:r>
            <a:r>
              <a:rPr sz="3200" b="1" dirty="0">
                <a:latin typeface="Carlito"/>
                <a:cs typeface="Carlito"/>
              </a:rPr>
              <a:t>difficult &amp; </a:t>
            </a:r>
            <a:r>
              <a:rPr sz="3200" b="1" spc="-5" dirty="0">
                <a:latin typeface="Carlito"/>
                <a:cs typeface="Carlito"/>
              </a:rPr>
              <a:t>leads </a:t>
            </a:r>
            <a:r>
              <a:rPr sz="3200" b="1" spc="-20" dirty="0">
                <a:latin typeface="Carlito"/>
                <a:cs typeface="Carlito"/>
              </a:rPr>
              <a:t>to dependency. </a:t>
            </a:r>
            <a:r>
              <a:rPr sz="3200" b="1" spc="-5" dirty="0">
                <a:latin typeface="Carlito"/>
                <a:cs typeface="Carlito"/>
              </a:rPr>
              <a:t>These  conditions </a:t>
            </a:r>
            <a:r>
              <a:rPr sz="3200" b="1" spc="-10" dirty="0">
                <a:latin typeface="Carlito"/>
                <a:cs typeface="Carlito"/>
              </a:rPr>
              <a:t>are increasing </a:t>
            </a:r>
            <a:r>
              <a:rPr sz="3200" b="1" spc="-25" dirty="0">
                <a:latin typeface="Carlito"/>
                <a:cs typeface="Carlito"/>
              </a:rPr>
              <a:t>day </a:t>
            </a:r>
            <a:r>
              <a:rPr sz="3200" b="1" spc="-10" dirty="0">
                <a:latin typeface="Carlito"/>
                <a:cs typeface="Carlito"/>
              </a:rPr>
              <a:t>by </a:t>
            </a:r>
            <a:r>
              <a:rPr sz="3200" b="1" spc="-25" dirty="0">
                <a:latin typeface="Carlito"/>
                <a:cs typeface="Carlito"/>
              </a:rPr>
              <a:t>day </a:t>
            </a:r>
            <a:r>
              <a:rPr sz="3200" b="1" spc="-5" dirty="0">
                <a:latin typeface="Carlito"/>
                <a:cs typeface="Carlito"/>
              </a:rPr>
              <a:t>due  </a:t>
            </a:r>
            <a:r>
              <a:rPr sz="3200" b="1" spc="-20" dirty="0">
                <a:latin typeface="Carlito"/>
                <a:cs typeface="Carlito"/>
              </a:rPr>
              <a:t>to </a:t>
            </a:r>
            <a:r>
              <a:rPr sz="3200" b="1" spc="-10" dirty="0">
                <a:latin typeface="Carlito"/>
                <a:cs typeface="Carlito"/>
              </a:rPr>
              <a:t>changing </a:t>
            </a:r>
            <a:r>
              <a:rPr sz="3200" b="1" spc="-15" dirty="0">
                <a:latin typeface="Carlito"/>
                <a:cs typeface="Carlito"/>
              </a:rPr>
              <a:t>life</a:t>
            </a:r>
            <a:r>
              <a:rPr sz="3200" b="1" spc="69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style </a:t>
            </a:r>
            <a:r>
              <a:rPr sz="3200" b="1" dirty="0">
                <a:latin typeface="Carlito"/>
                <a:cs typeface="Carlito"/>
              </a:rPr>
              <a:t>&amp; </a:t>
            </a:r>
            <a:r>
              <a:rPr sz="3200" b="1" spc="-15" dirty="0">
                <a:latin typeface="Carlito"/>
                <a:cs typeface="Carlito"/>
              </a:rPr>
              <a:t>complicated  environment. </a:t>
            </a:r>
            <a:r>
              <a:rPr sz="3200" b="1" spc="-5" dirty="0">
                <a:latin typeface="Carlito"/>
                <a:cs typeface="Carlito"/>
              </a:rPr>
              <a:t>It </a:t>
            </a:r>
            <a:r>
              <a:rPr sz="3200" b="1" dirty="0">
                <a:latin typeface="Carlito"/>
                <a:cs typeface="Carlito"/>
              </a:rPr>
              <a:t>is a social</a:t>
            </a:r>
            <a:r>
              <a:rPr sz="3200" b="1" spc="-4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problem.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606" y="388367"/>
            <a:ext cx="10678960" cy="485581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1099820" indent="-457834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15" dirty="0">
                <a:latin typeface="Carlito"/>
                <a:cs typeface="Carlito"/>
              </a:rPr>
              <a:t>Physiotherapy </a:t>
            </a:r>
            <a:r>
              <a:rPr sz="3200" b="1" dirty="0">
                <a:latin typeface="Carlito"/>
                <a:cs typeface="Carlito"/>
              </a:rPr>
              <a:t>&amp; </a:t>
            </a:r>
            <a:r>
              <a:rPr sz="3200" b="1" spc="-25" dirty="0">
                <a:latin typeface="Carlito"/>
                <a:cs typeface="Carlito"/>
              </a:rPr>
              <a:t>exercise </a:t>
            </a:r>
            <a:r>
              <a:rPr sz="3200" b="1" spc="-20" dirty="0">
                <a:latin typeface="Carlito"/>
                <a:cs typeface="Carlito"/>
              </a:rPr>
              <a:t>to </a:t>
            </a:r>
            <a:r>
              <a:rPr sz="3200" b="1" spc="-10" dirty="0">
                <a:latin typeface="Carlito"/>
                <a:cs typeface="Carlito"/>
              </a:rPr>
              <a:t>improve  </a:t>
            </a:r>
            <a:r>
              <a:rPr sz="3200" b="1" spc="-15" dirty="0">
                <a:latin typeface="Carlito"/>
                <a:cs typeface="Carlito"/>
              </a:rPr>
              <a:t>physical</a:t>
            </a:r>
            <a:r>
              <a:rPr sz="3200" b="1" spc="-2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conditions.</a:t>
            </a:r>
            <a:endParaRPr sz="3200">
              <a:latin typeface="Carlito"/>
              <a:cs typeface="Carlito"/>
            </a:endParaRPr>
          </a:p>
          <a:p>
            <a:pPr marL="469900" marR="569595" indent="-457834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5" dirty="0">
                <a:latin typeface="Carlito"/>
                <a:cs typeface="Carlito"/>
              </a:rPr>
              <a:t>Occupational </a:t>
            </a:r>
            <a:r>
              <a:rPr sz="3200" b="1" spc="-15" dirty="0">
                <a:latin typeface="Carlito"/>
                <a:cs typeface="Carlito"/>
              </a:rPr>
              <a:t>therapy </a:t>
            </a:r>
            <a:r>
              <a:rPr sz="3200" b="1" spc="-5" dirty="0">
                <a:latin typeface="Carlito"/>
                <a:cs typeface="Carlito"/>
              </a:rPr>
              <a:t>according </a:t>
            </a:r>
            <a:r>
              <a:rPr sz="3200" b="1" spc="-20" dirty="0">
                <a:latin typeface="Carlito"/>
                <a:cs typeface="Carlito"/>
              </a:rPr>
              <a:t>to </a:t>
            </a:r>
            <a:r>
              <a:rPr sz="3200" b="1" dirty="0">
                <a:latin typeface="Carlito"/>
                <a:cs typeface="Carlito"/>
              </a:rPr>
              <a:t>the  </a:t>
            </a:r>
            <a:r>
              <a:rPr sz="3200" b="1" spc="-30" dirty="0">
                <a:latin typeface="Carlito"/>
                <a:cs typeface="Carlito"/>
              </a:rPr>
              <a:t>child’s </a:t>
            </a:r>
            <a:r>
              <a:rPr sz="3200" b="1" dirty="0">
                <a:latin typeface="Carlito"/>
                <a:cs typeface="Carlito"/>
              </a:rPr>
              <a:t>ability &amp; </a:t>
            </a:r>
            <a:r>
              <a:rPr sz="3200" b="1" spc="-10" dirty="0">
                <a:latin typeface="Carlito"/>
                <a:cs typeface="Carlito"/>
              </a:rPr>
              <a:t>that </a:t>
            </a:r>
            <a:r>
              <a:rPr sz="3200" b="1" dirty="0">
                <a:latin typeface="Carlito"/>
                <a:cs typeface="Carlito"/>
              </a:rPr>
              <a:t>should be</a:t>
            </a:r>
            <a:r>
              <a:rPr sz="3200" b="1" spc="-10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provided  with music, </a:t>
            </a:r>
            <a:r>
              <a:rPr sz="3200" b="1" dirty="0">
                <a:latin typeface="Carlito"/>
                <a:cs typeface="Carlito"/>
              </a:rPr>
              <a:t>painting, </a:t>
            </a:r>
            <a:r>
              <a:rPr sz="3200" b="1" spc="-15" dirty="0">
                <a:latin typeface="Carlito"/>
                <a:cs typeface="Carlito"/>
              </a:rPr>
              <a:t>weaving</a:t>
            </a:r>
            <a:r>
              <a:rPr sz="3200" b="1" spc="-100" dirty="0">
                <a:latin typeface="Carlito"/>
                <a:cs typeface="Carlito"/>
              </a:rPr>
              <a:t> </a:t>
            </a:r>
            <a:r>
              <a:rPr sz="3200" b="1" spc="-20" dirty="0">
                <a:latin typeface="Carlito"/>
                <a:cs typeface="Carlito"/>
              </a:rPr>
              <a:t>etc.</a:t>
            </a:r>
            <a:endParaRPr sz="3200">
              <a:latin typeface="Carlito"/>
              <a:cs typeface="Carlito"/>
            </a:endParaRPr>
          </a:p>
          <a:p>
            <a:pPr marL="469900" marR="5080" indent="-457834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5" dirty="0">
                <a:latin typeface="Carlito"/>
                <a:cs typeface="Carlito"/>
              </a:rPr>
              <a:t>Speech </a:t>
            </a:r>
            <a:r>
              <a:rPr sz="3200" b="1" spc="-15" dirty="0">
                <a:latin typeface="Carlito"/>
                <a:cs typeface="Carlito"/>
              </a:rPr>
              <a:t>therapy </a:t>
            </a:r>
            <a:r>
              <a:rPr sz="3200" b="1" spc="-20" dirty="0">
                <a:latin typeface="Carlito"/>
                <a:cs typeface="Carlito"/>
              </a:rPr>
              <a:t>to </a:t>
            </a:r>
            <a:r>
              <a:rPr sz="3200" b="1" spc="-10" dirty="0">
                <a:latin typeface="Carlito"/>
                <a:cs typeface="Carlito"/>
              </a:rPr>
              <a:t>improve </a:t>
            </a:r>
            <a:r>
              <a:rPr sz="3200" b="1" spc="-5" dirty="0">
                <a:latin typeface="Carlito"/>
                <a:cs typeface="Carlito"/>
              </a:rPr>
              <a:t>communication  </a:t>
            </a:r>
            <a:r>
              <a:rPr sz="3200" b="1" spc="-25" dirty="0">
                <a:latin typeface="Carlito"/>
                <a:cs typeface="Carlito"/>
              </a:rPr>
              <a:t>ability.</a:t>
            </a:r>
            <a:endParaRPr sz="3200">
              <a:latin typeface="Carlito"/>
              <a:cs typeface="Carlito"/>
            </a:endParaRPr>
          </a:p>
          <a:p>
            <a:pPr marL="561340" indent="-54927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561340" algn="l"/>
                <a:tab pos="561975" algn="l"/>
              </a:tabLst>
            </a:pPr>
            <a:r>
              <a:rPr sz="3200" b="1" dirty="0">
                <a:latin typeface="Carlito"/>
                <a:cs typeface="Carlito"/>
              </a:rPr>
              <a:t>Use of</a:t>
            </a:r>
            <a:r>
              <a:rPr sz="3200" b="1" spc="-5" dirty="0">
                <a:latin typeface="Carlito"/>
                <a:cs typeface="Carlito"/>
              </a:rPr>
              <a:t> prosthetics.</a:t>
            </a:r>
            <a:endParaRPr sz="3200">
              <a:latin typeface="Carlito"/>
              <a:cs typeface="Carlito"/>
            </a:endParaRPr>
          </a:p>
          <a:p>
            <a:pPr marL="469900" marR="859790" indent="-457834" algn="just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70534" algn="l"/>
              </a:tabLst>
            </a:pPr>
            <a:r>
              <a:rPr sz="3200" b="1" spc="-5" dirty="0">
                <a:latin typeface="Carlito"/>
                <a:cs typeface="Carlito"/>
              </a:rPr>
              <a:t>Special </a:t>
            </a:r>
            <a:r>
              <a:rPr sz="3200" b="1" spc="-15" dirty="0">
                <a:latin typeface="Carlito"/>
                <a:cs typeface="Carlito"/>
              </a:rPr>
              <a:t>care </a:t>
            </a:r>
            <a:r>
              <a:rPr sz="3200" b="1" spc="-25" dirty="0">
                <a:latin typeface="Carlito"/>
                <a:cs typeface="Carlito"/>
              </a:rPr>
              <a:t>for </a:t>
            </a:r>
            <a:r>
              <a:rPr sz="3200" b="1" spc="-10" dirty="0">
                <a:latin typeface="Carlito"/>
                <a:cs typeface="Carlito"/>
              </a:rPr>
              <a:t>mentally </a:t>
            </a:r>
            <a:r>
              <a:rPr sz="3200" b="1" spc="-5" dirty="0">
                <a:latin typeface="Carlito"/>
                <a:cs typeface="Carlito"/>
              </a:rPr>
              <a:t>handicapped  </a:t>
            </a:r>
            <a:r>
              <a:rPr sz="3200" b="1" spc="-10" dirty="0">
                <a:latin typeface="Carlito"/>
                <a:cs typeface="Carlito"/>
              </a:rPr>
              <a:t>children </a:t>
            </a:r>
            <a:r>
              <a:rPr sz="3200" b="1" spc="-5" dirty="0">
                <a:latin typeface="Carlito"/>
                <a:cs typeface="Carlito"/>
              </a:rPr>
              <a:t>with </a:t>
            </a:r>
            <a:r>
              <a:rPr sz="3200" b="1" spc="-10" dirty="0">
                <a:latin typeface="Carlito"/>
                <a:cs typeface="Carlito"/>
              </a:rPr>
              <a:t>love, warmth, </a:t>
            </a:r>
            <a:r>
              <a:rPr sz="3200" b="1" spc="-5" dirty="0">
                <a:latin typeface="Carlito"/>
                <a:cs typeface="Carlito"/>
              </a:rPr>
              <a:t>patience,  </a:t>
            </a:r>
            <a:r>
              <a:rPr sz="3200" b="1" spc="-10" dirty="0">
                <a:latin typeface="Carlito"/>
                <a:cs typeface="Carlito"/>
              </a:rPr>
              <a:t>tolerance.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73686" y="331978"/>
            <a:ext cx="6854732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0" dirty="0" smtClean="0"/>
              <a:t>REHABIL</a:t>
            </a:r>
            <a:r>
              <a:rPr lang="en-IN" spc="-80" dirty="0"/>
              <a:t>I</a:t>
            </a:r>
            <a:r>
              <a:rPr spc="-80" dirty="0" smtClean="0"/>
              <a:t>TATION</a:t>
            </a:r>
            <a:endParaRPr spc="-80" dirty="0"/>
          </a:p>
        </p:txBody>
      </p:sp>
      <p:sp>
        <p:nvSpPr>
          <p:cNvPr id="3" name="object 3"/>
          <p:cNvSpPr txBox="1"/>
          <p:nvPr/>
        </p:nvSpPr>
        <p:spPr>
          <a:xfrm>
            <a:off x="1158643" y="1531062"/>
            <a:ext cx="10119766" cy="20858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370840" indent="-457834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5" dirty="0">
                <a:latin typeface="Carlito"/>
                <a:cs typeface="Carlito"/>
              </a:rPr>
              <a:t>The goal </a:t>
            </a:r>
            <a:r>
              <a:rPr sz="3200" b="1" dirty="0">
                <a:latin typeface="Carlito"/>
                <a:cs typeface="Carlito"/>
              </a:rPr>
              <a:t>is </a:t>
            </a:r>
            <a:r>
              <a:rPr sz="3200" b="1" spc="-15" dirty="0">
                <a:latin typeface="Carlito"/>
                <a:cs typeface="Carlito"/>
              </a:rPr>
              <a:t>to </a:t>
            </a:r>
            <a:r>
              <a:rPr sz="3200" b="1" spc="-10" dirty="0">
                <a:latin typeface="Carlito"/>
                <a:cs typeface="Carlito"/>
              </a:rPr>
              <a:t>reduce </a:t>
            </a:r>
            <a:r>
              <a:rPr sz="3200" b="1" dirty="0">
                <a:latin typeface="Carlito"/>
                <a:cs typeface="Carlito"/>
              </a:rPr>
              <a:t>the </a:t>
            </a:r>
            <a:r>
              <a:rPr sz="3200" b="1" spc="-10" dirty="0">
                <a:latin typeface="Carlito"/>
                <a:cs typeface="Carlito"/>
              </a:rPr>
              <a:t>fallout </a:t>
            </a:r>
            <a:r>
              <a:rPr sz="3200" b="1" dirty="0">
                <a:latin typeface="Carlito"/>
                <a:cs typeface="Carlito"/>
              </a:rPr>
              <a:t>of  disability and </a:t>
            </a:r>
            <a:r>
              <a:rPr sz="3200" b="1" spc="-5" dirty="0">
                <a:latin typeface="Carlito"/>
                <a:cs typeface="Carlito"/>
              </a:rPr>
              <a:t>handicapped</a:t>
            </a:r>
            <a:r>
              <a:rPr sz="3200" b="1" spc="-11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conditions.</a:t>
            </a:r>
            <a:endParaRPr sz="3200" dirty="0">
              <a:latin typeface="Carlito"/>
              <a:cs typeface="Carlito"/>
            </a:endParaRPr>
          </a:p>
          <a:p>
            <a:pPr marL="469900" marR="5080" indent="-457834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5" dirty="0">
                <a:latin typeface="Carlito"/>
                <a:cs typeface="Carlito"/>
              </a:rPr>
              <a:t>Strengthening </a:t>
            </a:r>
            <a:r>
              <a:rPr sz="3200" b="1" dirty="0">
                <a:latin typeface="Carlito"/>
                <a:cs typeface="Carlito"/>
              </a:rPr>
              <a:t>the individual </a:t>
            </a:r>
            <a:r>
              <a:rPr sz="3200" b="1" spc="-5" dirty="0">
                <a:latin typeface="Carlito"/>
                <a:cs typeface="Carlito"/>
              </a:rPr>
              <a:t>actively  participate </a:t>
            </a:r>
            <a:r>
              <a:rPr sz="3200" b="1" dirty="0">
                <a:latin typeface="Carlito"/>
                <a:cs typeface="Carlito"/>
              </a:rPr>
              <a:t>in </a:t>
            </a:r>
            <a:r>
              <a:rPr sz="3200" b="1" spc="-20" dirty="0">
                <a:latin typeface="Carlito"/>
                <a:cs typeface="Carlito"/>
              </a:rPr>
              <a:t>welfare </a:t>
            </a:r>
            <a:r>
              <a:rPr sz="3200" b="1" dirty="0">
                <a:latin typeface="Carlito"/>
                <a:cs typeface="Carlito"/>
              </a:rPr>
              <a:t>of </a:t>
            </a:r>
            <a:r>
              <a:rPr sz="3200" b="1" spc="-25" dirty="0" smtClean="0">
                <a:latin typeface="Carlito"/>
                <a:cs typeface="Carlito"/>
              </a:rPr>
              <a:t>community</a:t>
            </a:r>
            <a:endParaRPr sz="3200" dirty="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606" y="307036"/>
            <a:ext cx="10914364" cy="50039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Carlito"/>
                <a:cs typeface="Carlito"/>
              </a:rPr>
              <a:t>It </a:t>
            </a:r>
            <a:r>
              <a:rPr sz="3000" b="1" spc="-5" dirty="0">
                <a:latin typeface="Carlito"/>
                <a:cs typeface="Carlito"/>
              </a:rPr>
              <a:t>should </a:t>
            </a:r>
            <a:r>
              <a:rPr sz="3000" b="1" spc="-20" dirty="0">
                <a:latin typeface="Carlito"/>
                <a:cs typeface="Carlito"/>
              </a:rPr>
              <a:t>involve </a:t>
            </a:r>
            <a:r>
              <a:rPr sz="3000" b="1" dirty="0">
                <a:latin typeface="Carlito"/>
                <a:cs typeface="Carlito"/>
              </a:rPr>
              <a:t>the </a:t>
            </a:r>
            <a:r>
              <a:rPr sz="3000" b="1" spc="-15" dirty="0">
                <a:latin typeface="Carlito"/>
                <a:cs typeface="Carlito"/>
              </a:rPr>
              <a:t>following</a:t>
            </a:r>
            <a:r>
              <a:rPr sz="3000" b="1" spc="80" dirty="0">
                <a:latin typeface="Carlito"/>
                <a:cs typeface="Carlito"/>
              </a:rPr>
              <a:t> </a:t>
            </a:r>
            <a:r>
              <a:rPr sz="3000" b="1" spc="-5" dirty="0">
                <a:latin typeface="Carlito"/>
                <a:cs typeface="Carlito"/>
              </a:rPr>
              <a:t>aspects-</a:t>
            </a:r>
            <a:endParaRPr sz="3000">
              <a:latin typeface="Carlito"/>
              <a:cs typeface="Carlito"/>
            </a:endParaRPr>
          </a:p>
          <a:p>
            <a:pPr marL="469900" marR="5715" indent="-457834" algn="just">
              <a:lnSpc>
                <a:spcPct val="80000"/>
              </a:lnSpc>
              <a:spcBef>
                <a:spcPts val="725"/>
              </a:spcBef>
              <a:buFont typeface="Arial"/>
              <a:buChar char="•"/>
              <a:tabLst>
                <a:tab pos="470534" algn="l"/>
              </a:tabLst>
            </a:pPr>
            <a:r>
              <a:rPr sz="3000" b="1" spc="-5" dirty="0">
                <a:solidFill>
                  <a:srgbClr val="00AF50"/>
                </a:solidFill>
                <a:latin typeface="Carlito"/>
                <a:cs typeface="Carlito"/>
              </a:rPr>
              <a:t>Medical </a:t>
            </a:r>
            <a:r>
              <a:rPr sz="3000" b="1" spc="-15" dirty="0">
                <a:solidFill>
                  <a:srgbClr val="00AF50"/>
                </a:solidFill>
                <a:latin typeface="Carlito"/>
                <a:cs typeface="Carlito"/>
              </a:rPr>
              <a:t>rehabilitation </a:t>
            </a:r>
            <a:r>
              <a:rPr sz="3000" b="1" spc="-5" dirty="0">
                <a:latin typeface="Carlito"/>
                <a:cs typeface="Carlito"/>
              </a:rPr>
              <a:t>includes </a:t>
            </a:r>
            <a:r>
              <a:rPr sz="3000" b="1" spc="-25" dirty="0">
                <a:latin typeface="Carlito"/>
                <a:cs typeface="Carlito"/>
              </a:rPr>
              <a:t>restoration </a:t>
            </a:r>
            <a:r>
              <a:rPr sz="3000" b="1" spc="-5" dirty="0">
                <a:latin typeface="Carlito"/>
                <a:cs typeface="Carlito"/>
              </a:rPr>
              <a:t>of  functions </a:t>
            </a:r>
            <a:r>
              <a:rPr sz="3000" b="1" spc="-10" dirty="0">
                <a:latin typeface="Carlito"/>
                <a:cs typeface="Carlito"/>
              </a:rPr>
              <a:t>by prosthesis, </a:t>
            </a:r>
            <a:r>
              <a:rPr sz="3000" b="1" spc="-5" dirty="0">
                <a:latin typeface="Carlito"/>
                <a:cs typeface="Carlito"/>
              </a:rPr>
              <a:t>artificial </a:t>
            </a:r>
            <a:r>
              <a:rPr sz="3000" b="1" spc="-10" dirty="0">
                <a:latin typeface="Carlito"/>
                <a:cs typeface="Carlito"/>
              </a:rPr>
              <a:t>limbs</a:t>
            </a:r>
            <a:r>
              <a:rPr sz="3000" b="1" spc="30" dirty="0">
                <a:latin typeface="Carlito"/>
                <a:cs typeface="Carlito"/>
              </a:rPr>
              <a:t> </a:t>
            </a:r>
            <a:r>
              <a:rPr sz="3000" b="1" spc="-15" dirty="0">
                <a:latin typeface="Carlito"/>
                <a:cs typeface="Carlito"/>
              </a:rPr>
              <a:t>etc.</a:t>
            </a:r>
            <a:endParaRPr sz="3000">
              <a:latin typeface="Carlito"/>
              <a:cs typeface="Carlito"/>
            </a:endParaRPr>
          </a:p>
          <a:p>
            <a:pPr marL="469900" marR="5715" indent="-457834" algn="just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470534" algn="l"/>
              </a:tabLst>
            </a:pPr>
            <a:r>
              <a:rPr sz="3000" b="1" spc="-5" dirty="0">
                <a:solidFill>
                  <a:srgbClr val="00AF50"/>
                </a:solidFill>
                <a:latin typeface="Carlito"/>
                <a:cs typeface="Carlito"/>
              </a:rPr>
              <a:t>Social </a:t>
            </a:r>
            <a:r>
              <a:rPr sz="3000" b="1" spc="-10" dirty="0">
                <a:solidFill>
                  <a:srgbClr val="00AF50"/>
                </a:solidFill>
                <a:latin typeface="Carlito"/>
                <a:cs typeface="Carlito"/>
              </a:rPr>
              <a:t>rehabilitation </a:t>
            </a:r>
            <a:r>
              <a:rPr sz="3000" b="1" spc="-5" dirty="0">
                <a:latin typeface="Carlito"/>
                <a:cs typeface="Carlito"/>
              </a:rPr>
              <a:t>includes </a:t>
            </a:r>
            <a:r>
              <a:rPr sz="3000" b="1" spc="-25" dirty="0">
                <a:latin typeface="Carlito"/>
                <a:cs typeface="Carlito"/>
              </a:rPr>
              <a:t>restoration </a:t>
            </a:r>
            <a:r>
              <a:rPr sz="3000" b="1" spc="-5" dirty="0">
                <a:latin typeface="Carlito"/>
                <a:cs typeface="Carlito"/>
              </a:rPr>
              <a:t>of  </a:t>
            </a:r>
            <a:r>
              <a:rPr sz="3000" b="1" spc="-10" dirty="0">
                <a:latin typeface="Carlito"/>
                <a:cs typeface="Carlito"/>
              </a:rPr>
              <a:t>family </a:t>
            </a:r>
            <a:r>
              <a:rPr sz="3000" b="1" dirty="0">
                <a:latin typeface="Carlito"/>
                <a:cs typeface="Carlito"/>
              </a:rPr>
              <a:t>&amp; </a:t>
            </a:r>
            <a:r>
              <a:rPr sz="3000" b="1" spc="-5" dirty="0">
                <a:latin typeface="Carlito"/>
                <a:cs typeface="Carlito"/>
              </a:rPr>
              <a:t>social </a:t>
            </a:r>
            <a:r>
              <a:rPr sz="3000" b="1" spc="-10" dirty="0">
                <a:latin typeface="Carlito"/>
                <a:cs typeface="Carlito"/>
              </a:rPr>
              <a:t>relationship by replacement </a:t>
            </a:r>
            <a:r>
              <a:rPr sz="3000" b="1" spc="-20" dirty="0">
                <a:latin typeface="Carlito"/>
                <a:cs typeface="Carlito"/>
              </a:rPr>
              <a:t>in  </a:t>
            </a:r>
            <a:r>
              <a:rPr sz="3000" b="1" dirty="0">
                <a:latin typeface="Carlito"/>
                <a:cs typeface="Carlito"/>
              </a:rPr>
              <a:t>the</a:t>
            </a:r>
            <a:r>
              <a:rPr sz="3000" b="1" spc="-10" dirty="0">
                <a:latin typeface="Carlito"/>
                <a:cs typeface="Carlito"/>
              </a:rPr>
              <a:t> </a:t>
            </a:r>
            <a:r>
              <a:rPr sz="3000" b="1" spc="-40" dirty="0">
                <a:latin typeface="Carlito"/>
                <a:cs typeface="Carlito"/>
              </a:rPr>
              <a:t>family.</a:t>
            </a:r>
            <a:endParaRPr sz="3000">
              <a:latin typeface="Carlito"/>
              <a:cs typeface="Carlito"/>
            </a:endParaRPr>
          </a:p>
          <a:p>
            <a:pPr marL="469900" marR="5715" indent="-457834">
              <a:lnSpc>
                <a:spcPts val="2880"/>
              </a:lnSpc>
              <a:spcBef>
                <a:spcPts val="695"/>
              </a:spcBef>
              <a:buFont typeface="Arial"/>
              <a:buChar char="•"/>
              <a:tabLst>
                <a:tab pos="469900" algn="l"/>
                <a:tab pos="470534" algn="l"/>
                <a:tab pos="2457450" algn="l"/>
                <a:tab pos="4745355" algn="l"/>
                <a:tab pos="6189980" algn="l"/>
              </a:tabLst>
            </a:pPr>
            <a:r>
              <a:rPr sz="3000" b="1" spc="-50" dirty="0">
                <a:solidFill>
                  <a:srgbClr val="00AF50"/>
                </a:solidFill>
                <a:latin typeface="Carlito"/>
                <a:cs typeface="Carlito"/>
              </a:rPr>
              <a:t>E</a:t>
            </a:r>
            <a:r>
              <a:rPr sz="3000" b="1" dirty="0">
                <a:solidFill>
                  <a:srgbClr val="00AF50"/>
                </a:solidFill>
                <a:latin typeface="Carlito"/>
                <a:cs typeface="Carlito"/>
              </a:rPr>
              <a:t>du</a:t>
            </a:r>
            <a:r>
              <a:rPr sz="3000" b="1" spc="-15" dirty="0">
                <a:solidFill>
                  <a:srgbClr val="00AF50"/>
                </a:solidFill>
                <a:latin typeface="Carlito"/>
                <a:cs typeface="Carlito"/>
              </a:rPr>
              <a:t>c</a:t>
            </a:r>
            <a:r>
              <a:rPr sz="3000" b="1" spc="-30" dirty="0">
                <a:solidFill>
                  <a:srgbClr val="00AF50"/>
                </a:solidFill>
                <a:latin typeface="Carlito"/>
                <a:cs typeface="Carlito"/>
              </a:rPr>
              <a:t>a</a:t>
            </a:r>
            <a:r>
              <a:rPr sz="3000" b="1" dirty="0">
                <a:solidFill>
                  <a:srgbClr val="00AF50"/>
                </a:solidFill>
                <a:latin typeface="Carlito"/>
                <a:cs typeface="Carlito"/>
              </a:rPr>
              <a:t>ti</a:t>
            </a:r>
            <a:r>
              <a:rPr sz="3000" b="1" spc="-10" dirty="0">
                <a:solidFill>
                  <a:srgbClr val="00AF50"/>
                </a:solidFill>
                <a:latin typeface="Carlito"/>
                <a:cs typeface="Carlito"/>
              </a:rPr>
              <a:t>o</a:t>
            </a:r>
            <a:r>
              <a:rPr sz="3000" b="1" dirty="0">
                <a:solidFill>
                  <a:srgbClr val="00AF50"/>
                </a:solidFill>
                <a:latin typeface="Carlito"/>
                <a:cs typeface="Carlito"/>
              </a:rPr>
              <a:t>n</a:t>
            </a:r>
            <a:r>
              <a:rPr sz="3000" b="1" spc="-10" dirty="0">
                <a:solidFill>
                  <a:srgbClr val="00AF50"/>
                </a:solidFill>
                <a:latin typeface="Carlito"/>
                <a:cs typeface="Carlito"/>
              </a:rPr>
              <a:t>a</a:t>
            </a:r>
            <a:r>
              <a:rPr sz="3000" b="1" dirty="0">
                <a:solidFill>
                  <a:srgbClr val="00AF50"/>
                </a:solidFill>
                <a:latin typeface="Carlito"/>
                <a:cs typeface="Carlito"/>
              </a:rPr>
              <a:t>l	</a:t>
            </a:r>
            <a:r>
              <a:rPr sz="3000" b="1" spc="-35" dirty="0">
                <a:solidFill>
                  <a:srgbClr val="00AF50"/>
                </a:solidFill>
                <a:latin typeface="Carlito"/>
                <a:cs typeface="Carlito"/>
              </a:rPr>
              <a:t>r</a:t>
            </a:r>
            <a:r>
              <a:rPr sz="3000" b="1" spc="-5" dirty="0">
                <a:solidFill>
                  <a:srgbClr val="00AF50"/>
                </a:solidFill>
                <a:latin typeface="Carlito"/>
                <a:cs typeface="Carlito"/>
              </a:rPr>
              <a:t>eha</a:t>
            </a:r>
            <a:r>
              <a:rPr sz="3000" b="1" spc="-15" dirty="0">
                <a:solidFill>
                  <a:srgbClr val="00AF50"/>
                </a:solidFill>
                <a:latin typeface="Carlito"/>
                <a:cs typeface="Carlito"/>
              </a:rPr>
              <a:t>b</a:t>
            </a:r>
            <a:r>
              <a:rPr sz="3000" b="1" dirty="0">
                <a:solidFill>
                  <a:srgbClr val="00AF50"/>
                </a:solidFill>
                <a:latin typeface="Carlito"/>
                <a:cs typeface="Carlito"/>
              </a:rPr>
              <a:t>i</a:t>
            </a:r>
            <a:r>
              <a:rPr sz="3000" b="1" spc="-15" dirty="0">
                <a:solidFill>
                  <a:srgbClr val="00AF50"/>
                </a:solidFill>
                <a:latin typeface="Carlito"/>
                <a:cs typeface="Carlito"/>
              </a:rPr>
              <a:t>l</a:t>
            </a:r>
            <a:r>
              <a:rPr sz="3000" b="1" dirty="0">
                <a:solidFill>
                  <a:srgbClr val="00AF50"/>
                </a:solidFill>
                <a:latin typeface="Carlito"/>
                <a:cs typeface="Carlito"/>
              </a:rPr>
              <a:t>i</a:t>
            </a:r>
            <a:r>
              <a:rPr sz="3000" b="1" spc="-30" dirty="0">
                <a:solidFill>
                  <a:srgbClr val="00AF50"/>
                </a:solidFill>
                <a:latin typeface="Carlito"/>
                <a:cs typeface="Carlito"/>
              </a:rPr>
              <a:t>ta</a:t>
            </a:r>
            <a:r>
              <a:rPr sz="3000" b="1" dirty="0">
                <a:solidFill>
                  <a:srgbClr val="00AF50"/>
                </a:solidFill>
                <a:latin typeface="Carlito"/>
                <a:cs typeface="Carlito"/>
              </a:rPr>
              <a:t>ti</a:t>
            </a:r>
            <a:r>
              <a:rPr sz="3000" b="1" spc="-10" dirty="0">
                <a:solidFill>
                  <a:srgbClr val="00AF50"/>
                </a:solidFill>
                <a:latin typeface="Carlito"/>
                <a:cs typeface="Carlito"/>
              </a:rPr>
              <a:t>o</a:t>
            </a:r>
            <a:r>
              <a:rPr sz="3000" b="1" dirty="0">
                <a:solidFill>
                  <a:srgbClr val="00AF50"/>
                </a:solidFill>
                <a:latin typeface="Carlito"/>
                <a:cs typeface="Carlito"/>
              </a:rPr>
              <a:t>n	</a:t>
            </a:r>
            <a:r>
              <a:rPr sz="3000" b="1" dirty="0">
                <a:latin typeface="Carlito"/>
                <a:cs typeface="Carlito"/>
              </a:rPr>
              <a:t>inc</a:t>
            </a:r>
            <a:r>
              <a:rPr sz="3000" b="1" spc="-10" dirty="0">
                <a:latin typeface="Carlito"/>
                <a:cs typeface="Carlito"/>
              </a:rPr>
              <a:t>l</a:t>
            </a:r>
            <a:r>
              <a:rPr sz="3000" b="1" dirty="0">
                <a:latin typeface="Carlito"/>
                <a:cs typeface="Carlito"/>
              </a:rPr>
              <a:t>udes	spe</a:t>
            </a:r>
            <a:r>
              <a:rPr sz="3000" b="1" spc="5" dirty="0">
                <a:latin typeface="Carlito"/>
                <a:cs typeface="Carlito"/>
              </a:rPr>
              <a:t>c</a:t>
            </a:r>
            <a:r>
              <a:rPr sz="3000" b="1" dirty="0">
                <a:latin typeface="Carlito"/>
                <a:cs typeface="Carlito"/>
              </a:rPr>
              <a:t>i</a:t>
            </a:r>
            <a:r>
              <a:rPr sz="3000" b="1" spc="-15" dirty="0">
                <a:latin typeface="Carlito"/>
                <a:cs typeface="Carlito"/>
              </a:rPr>
              <a:t>a</a:t>
            </a:r>
            <a:r>
              <a:rPr sz="3000" b="1" dirty="0">
                <a:latin typeface="Carlito"/>
                <a:cs typeface="Carlito"/>
              </a:rPr>
              <a:t>l</a:t>
            </a:r>
            <a:r>
              <a:rPr sz="3000" b="1" spc="-15" dirty="0">
                <a:latin typeface="Carlito"/>
                <a:cs typeface="Carlito"/>
              </a:rPr>
              <a:t>i</a:t>
            </a:r>
            <a:r>
              <a:rPr sz="3000" b="1" spc="-65" dirty="0">
                <a:latin typeface="Carlito"/>
                <a:cs typeface="Carlito"/>
              </a:rPr>
              <a:t>z</a:t>
            </a:r>
            <a:r>
              <a:rPr sz="3000" b="1" spc="10" dirty="0">
                <a:latin typeface="Carlito"/>
                <a:cs typeface="Carlito"/>
              </a:rPr>
              <a:t>e</a:t>
            </a:r>
            <a:r>
              <a:rPr sz="3000" b="1" dirty="0">
                <a:latin typeface="Carlito"/>
                <a:cs typeface="Carlito"/>
              </a:rPr>
              <a:t>d  </a:t>
            </a:r>
            <a:r>
              <a:rPr sz="3000" b="1" spc="-15" dirty="0">
                <a:latin typeface="Carlito"/>
                <a:cs typeface="Carlito"/>
              </a:rPr>
              <a:t>training </a:t>
            </a:r>
            <a:r>
              <a:rPr sz="3000" b="1" dirty="0">
                <a:latin typeface="Carlito"/>
                <a:cs typeface="Carlito"/>
              </a:rPr>
              <a:t>&amp; </a:t>
            </a:r>
            <a:r>
              <a:rPr sz="3000" b="1" spc="-10" dirty="0">
                <a:latin typeface="Carlito"/>
                <a:cs typeface="Carlito"/>
              </a:rPr>
              <a:t>educational</a:t>
            </a:r>
            <a:r>
              <a:rPr sz="3000" b="1" spc="5" dirty="0">
                <a:latin typeface="Carlito"/>
                <a:cs typeface="Carlito"/>
              </a:rPr>
              <a:t> </a:t>
            </a:r>
            <a:r>
              <a:rPr sz="3000" b="1" spc="-10" dirty="0">
                <a:latin typeface="Carlito"/>
                <a:cs typeface="Carlito"/>
              </a:rPr>
              <a:t>facilities.</a:t>
            </a:r>
            <a:endParaRPr sz="3000">
              <a:latin typeface="Carlito"/>
              <a:cs typeface="Carlito"/>
            </a:endParaRPr>
          </a:p>
          <a:p>
            <a:pPr marL="469900" marR="480695" indent="-457834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000" b="1" spc="-15" dirty="0">
                <a:solidFill>
                  <a:srgbClr val="00AF50"/>
                </a:solidFill>
                <a:latin typeface="Carlito"/>
                <a:cs typeface="Carlito"/>
              </a:rPr>
              <a:t>Psychological rehabilitation </a:t>
            </a:r>
            <a:r>
              <a:rPr sz="3000" b="1" spc="-5" dirty="0">
                <a:latin typeface="Carlito"/>
                <a:cs typeface="Carlito"/>
              </a:rPr>
              <a:t>includes  </a:t>
            </a:r>
            <a:r>
              <a:rPr sz="3000" b="1" spc="-20" dirty="0">
                <a:latin typeface="Carlito"/>
                <a:cs typeface="Carlito"/>
              </a:rPr>
              <a:t>restoration </a:t>
            </a:r>
            <a:r>
              <a:rPr sz="3000" b="1" dirty="0">
                <a:latin typeface="Carlito"/>
                <a:cs typeface="Carlito"/>
              </a:rPr>
              <a:t>of </a:t>
            </a:r>
            <a:r>
              <a:rPr sz="3000" b="1" spc="-10" dirty="0">
                <a:latin typeface="Carlito"/>
                <a:cs typeface="Carlito"/>
              </a:rPr>
              <a:t>personal </a:t>
            </a:r>
            <a:r>
              <a:rPr sz="3000" b="1" spc="-5" dirty="0">
                <a:latin typeface="Carlito"/>
                <a:cs typeface="Carlito"/>
              </a:rPr>
              <a:t>dignity </a:t>
            </a:r>
            <a:r>
              <a:rPr sz="3000" b="1" dirty="0">
                <a:latin typeface="Carlito"/>
                <a:cs typeface="Carlito"/>
              </a:rPr>
              <a:t>&amp; </a:t>
            </a:r>
            <a:r>
              <a:rPr sz="3000" b="1" spc="-10" dirty="0">
                <a:latin typeface="Carlito"/>
                <a:cs typeface="Carlito"/>
              </a:rPr>
              <a:t>confidence  </a:t>
            </a:r>
            <a:r>
              <a:rPr sz="3000" b="1" spc="-5" dirty="0">
                <a:latin typeface="Carlito"/>
                <a:cs typeface="Carlito"/>
              </a:rPr>
              <a:t>during period </a:t>
            </a:r>
            <a:r>
              <a:rPr sz="3000" b="1" dirty="0">
                <a:latin typeface="Carlito"/>
                <a:cs typeface="Carlito"/>
              </a:rPr>
              <a:t>of </a:t>
            </a:r>
            <a:r>
              <a:rPr sz="3000" b="1" spc="-10" dirty="0">
                <a:latin typeface="Carlito"/>
                <a:cs typeface="Carlito"/>
              </a:rPr>
              <a:t>growth </a:t>
            </a:r>
            <a:r>
              <a:rPr sz="3000" b="1" dirty="0">
                <a:latin typeface="Carlito"/>
                <a:cs typeface="Carlito"/>
              </a:rPr>
              <a:t>&amp; </a:t>
            </a:r>
            <a:r>
              <a:rPr sz="3000" b="1" spc="-10" dirty="0">
                <a:latin typeface="Carlito"/>
                <a:cs typeface="Carlito"/>
              </a:rPr>
              <a:t>development.</a:t>
            </a:r>
            <a:endParaRPr sz="3000">
              <a:latin typeface="Carlito"/>
              <a:cs typeface="Carlito"/>
            </a:endParaRPr>
          </a:p>
          <a:p>
            <a:pPr marL="469900" marR="5080" indent="-457834">
              <a:lnSpc>
                <a:spcPts val="2880"/>
              </a:lnSpc>
              <a:spcBef>
                <a:spcPts val="720"/>
              </a:spcBef>
              <a:buFont typeface="Arial"/>
              <a:buChar char="•"/>
              <a:tabLst>
                <a:tab pos="469900" algn="l"/>
                <a:tab pos="470534" algn="l"/>
                <a:tab pos="2327275" algn="l"/>
                <a:tab pos="4664710" algn="l"/>
                <a:tab pos="6156325" algn="l"/>
              </a:tabLst>
            </a:pPr>
            <a:r>
              <a:rPr sz="3000" b="1" spc="-145" dirty="0">
                <a:solidFill>
                  <a:srgbClr val="00AF50"/>
                </a:solidFill>
                <a:latin typeface="Carlito"/>
                <a:cs typeface="Carlito"/>
              </a:rPr>
              <a:t>V</a:t>
            </a:r>
            <a:r>
              <a:rPr sz="3000" b="1" dirty="0">
                <a:solidFill>
                  <a:srgbClr val="00AF50"/>
                </a:solidFill>
                <a:latin typeface="Carlito"/>
                <a:cs typeface="Carlito"/>
              </a:rPr>
              <a:t>o</a:t>
            </a:r>
            <a:r>
              <a:rPr sz="3000" b="1" spc="-15" dirty="0">
                <a:solidFill>
                  <a:srgbClr val="00AF50"/>
                </a:solidFill>
                <a:latin typeface="Carlito"/>
                <a:cs typeface="Carlito"/>
              </a:rPr>
              <a:t>c</a:t>
            </a:r>
            <a:r>
              <a:rPr sz="3000" b="1" spc="-45" dirty="0">
                <a:solidFill>
                  <a:srgbClr val="00AF50"/>
                </a:solidFill>
                <a:latin typeface="Carlito"/>
                <a:cs typeface="Carlito"/>
              </a:rPr>
              <a:t>a</a:t>
            </a:r>
            <a:r>
              <a:rPr sz="3000" b="1" dirty="0">
                <a:solidFill>
                  <a:srgbClr val="00AF50"/>
                </a:solidFill>
                <a:latin typeface="Carlito"/>
                <a:cs typeface="Carlito"/>
              </a:rPr>
              <a:t>ti</a:t>
            </a:r>
            <a:r>
              <a:rPr sz="3000" b="1" spc="-15" dirty="0">
                <a:solidFill>
                  <a:srgbClr val="00AF50"/>
                </a:solidFill>
                <a:latin typeface="Carlito"/>
                <a:cs typeface="Carlito"/>
              </a:rPr>
              <a:t>o</a:t>
            </a:r>
            <a:r>
              <a:rPr sz="3000" b="1" dirty="0">
                <a:solidFill>
                  <a:srgbClr val="00AF50"/>
                </a:solidFill>
                <a:latin typeface="Carlito"/>
                <a:cs typeface="Carlito"/>
              </a:rPr>
              <a:t>nal	</a:t>
            </a:r>
            <a:r>
              <a:rPr sz="3000" b="1" spc="-35" dirty="0">
                <a:solidFill>
                  <a:srgbClr val="00AF50"/>
                </a:solidFill>
                <a:latin typeface="Carlito"/>
                <a:cs typeface="Carlito"/>
              </a:rPr>
              <a:t>r</a:t>
            </a:r>
            <a:r>
              <a:rPr sz="3000" b="1" spc="-5" dirty="0">
                <a:solidFill>
                  <a:srgbClr val="00AF50"/>
                </a:solidFill>
                <a:latin typeface="Carlito"/>
                <a:cs typeface="Carlito"/>
              </a:rPr>
              <a:t>ehabil</a:t>
            </a:r>
            <a:r>
              <a:rPr sz="3000" b="1" spc="-15" dirty="0">
                <a:solidFill>
                  <a:srgbClr val="00AF50"/>
                </a:solidFill>
                <a:latin typeface="Carlito"/>
                <a:cs typeface="Carlito"/>
              </a:rPr>
              <a:t>i</a:t>
            </a:r>
            <a:r>
              <a:rPr sz="3000" b="1" spc="-20" dirty="0">
                <a:solidFill>
                  <a:srgbClr val="00AF50"/>
                </a:solidFill>
                <a:latin typeface="Carlito"/>
                <a:cs typeface="Carlito"/>
              </a:rPr>
              <a:t>t</a:t>
            </a:r>
            <a:r>
              <a:rPr sz="3000" b="1" spc="-30" dirty="0">
                <a:solidFill>
                  <a:srgbClr val="00AF50"/>
                </a:solidFill>
                <a:latin typeface="Carlito"/>
                <a:cs typeface="Carlito"/>
              </a:rPr>
              <a:t>a</a:t>
            </a:r>
            <a:r>
              <a:rPr sz="3000" b="1" dirty="0">
                <a:solidFill>
                  <a:srgbClr val="00AF50"/>
                </a:solidFill>
                <a:latin typeface="Carlito"/>
                <a:cs typeface="Carlito"/>
              </a:rPr>
              <a:t>tion	</a:t>
            </a:r>
            <a:r>
              <a:rPr sz="3000" b="1" dirty="0">
                <a:latin typeface="Carlito"/>
                <a:cs typeface="Carlito"/>
              </a:rPr>
              <a:t>i</a:t>
            </a:r>
            <a:r>
              <a:rPr sz="3000" b="1" spc="-15" dirty="0">
                <a:latin typeface="Carlito"/>
                <a:cs typeface="Carlito"/>
              </a:rPr>
              <a:t>n</a:t>
            </a:r>
            <a:r>
              <a:rPr sz="3000" b="1" spc="-5" dirty="0">
                <a:latin typeface="Carlito"/>
                <a:cs typeface="Carlito"/>
              </a:rPr>
              <a:t>clu</a:t>
            </a:r>
            <a:r>
              <a:rPr sz="3000" b="1" spc="-15" dirty="0">
                <a:latin typeface="Carlito"/>
                <a:cs typeface="Carlito"/>
              </a:rPr>
              <a:t>d</a:t>
            </a:r>
            <a:r>
              <a:rPr sz="3000" b="1" spc="-5" dirty="0">
                <a:latin typeface="Carlito"/>
                <a:cs typeface="Carlito"/>
              </a:rPr>
              <a:t>e</a:t>
            </a:r>
            <a:r>
              <a:rPr sz="3000" b="1" dirty="0">
                <a:latin typeface="Carlito"/>
                <a:cs typeface="Carlito"/>
              </a:rPr>
              <a:t>s	</a:t>
            </a:r>
            <a:r>
              <a:rPr sz="3000" b="1" spc="-35" dirty="0">
                <a:latin typeface="Carlito"/>
                <a:cs typeface="Carlito"/>
              </a:rPr>
              <a:t>r</a:t>
            </a:r>
            <a:r>
              <a:rPr sz="3000" b="1" spc="-5" dirty="0">
                <a:latin typeface="Carlito"/>
                <a:cs typeface="Carlito"/>
              </a:rPr>
              <a:t>e</a:t>
            </a:r>
            <a:r>
              <a:rPr sz="3000" b="1" spc="-35" dirty="0">
                <a:latin typeface="Carlito"/>
                <a:cs typeface="Carlito"/>
              </a:rPr>
              <a:t>s</a:t>
            </a:r>
            <a:r>
              <a:rPr sz="3000" b="1" spc="-25" dirty="0">
                <a:latin typeface="Carlito"/>
                <a:cs typeface="Carlito"/>
              </a:rPr>
              <a:t>t</a:t>
            </a:r>
            <a:r>
              <a:rPr sz="3000" b="1" dirty="0">
                <a:latin typeface="Carlito"/>
                <a:cs typeface="Carlito"/>
              </a:rPr>
              <a:t>o</a:t>
            </a:r>
            <a:r>
              <a:rPr sz="3000" b="1" spc="-80" dirty="0">
                <a:latin typeface="Carlito"/>
                <a:cs typeface="Carlito"/>
              </a:rPr>
              <a:t>r</a:t>
            </a:r>
            <a:r>
              <a:rPr sz="3000" b="1" spc="-30" dirty="0">
                <a:latin typeface="Carlito"/>
                <a:cs typeface="Carlito"/>
              </a:rPr>
              <a:t>a</a:t>
            </a:r>
            <a:r>
              <a:rPr sz="3000" b="1" dirty="0">
                <a:latin typeface="Carlito"/>
                <a:cs typeface="Carlito"/>
              </a:rPr>
              <a:t>ti</a:t>
            </a:r>
            <a:r>
              <a:rPr sz="3000" b="1" spc="-15" dirty="0">
                <a:latin typeface="Carlito"/>
                <a:cs typeface="Carlito"/>
              </a:rPr>
              <a:t>o</a:t>
            </a:r>
            <a:r>
              <a:rPr sz="3000" b="1" dirty="0">
                <a:latin typeface="Carlito"/>
                <a:cs typeface="Carlito"/>
              </a:rPr>
              <a:t>n  </a:t>
            </a:r>
            <a:r>
              <a:rPr sz="3000" b="1" spc="-5" dirty="0">
                <a:latin typeface="Carlito"/>
                <a:cs typeface="Carlito"/>
              </a:rPr>
              <a:t>of </a:t>
            </a:r>
            <a:r>
              <a:rPr sz="3000" b="1" dirty="0">
                <a:latin typeface="Carlito"/>
                <a:cs typeface="Carlito"/>
              </a:rPr>
              <a:t>the </a:t>
            </a:r>
            <a:r>
              <a:rPr sz="3000" b="1" spc="-10" dirty="0">
                <a:latin typeface="Carlito"/>
                <a:cs typeface="Carlito"/>
              </a:rPr>
              <a:t>capacity to </a:t>
            </a:r>
            <a:r>
              <a:rPr sz="3000" b="1" spc="-5" dirty="0">
                <a:latin typeface="Carlito"/>
                <a:cs typeface="Carlito"/>
              </a:rPr>
              <a:t>earn </a:t>
            </a:r>
            <a:r>
              <a:rPr sz="3000" b="1" dirty="0">
                <a:latin typeface="Carlito"/>
                <a:cs typeface="Carlito"/>
              </a:rPr>
              <a:t>a</a:t>
            </a:r>
            <a:r>
              <a:rPr sz="3000" b="1" spc="-35" dirty="0">
                <a:latin typeface="Carlito"/>
                <a:cs typeface="Carlito"/>
              </a:rPr>
              <a:t> </a:t>
            </a:r>
            <a:r>
              <a:rPr sz="3000" b="1" spc="-10" dirty="0">
                <a:latin typeface="Carlito"/>
                <a:cs typeface="Carlito"/>
              </a:rPr>
              <a:t>livelihood.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3607" y="339598"/>
            <a:ext cx="11324580" cy="4069704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marR="5080">
              <a:lnSpc>
                <a:spcPts val="3460"/>
              </a:lnSpc>
              <a:spcBef>
                <a:spcPts val="535"/>
              </a:spcBef>
            </a:pPr>
            <a:r>
              <a:rPr sz="3200" b="1" spc="-30" dirty="0">
                <a:latin typeface="Carlito"/>
                <a:cs typeface="Carlito"/>
              </a:rPr>
              <a:t>Welfare </a:t>
            </a:r>
            <a:r>
              <a:rPr sz="3200" b="1" spc="-5" dirty="0">
                <a:latin typeface="Carlito"/>
                <a:cs typeface="Carlito"/>
              </a:rPr>
              <a:t>institutes </a:t>
            </a:r>
            <a:r>
              <a:rPr sz="3200" b="1" spc="-20" dirty="0">
                <a:latin typeface="Carlito"/>
                <a:cs typeface="Carlito"/>
              </a:rPr>
              <a:t>for </a:t>
            </a:r>
            <a:r>
              <a:rPr sz="3200" b="1" spc="-5" dirty="0">
                <a:latin typeface="Carlito"/>
                <a:cs typeface="Carlito"/>
              </a:rPr>
              <a:t>handicapped </a:t>
            </a:r>
            <a:r>
              <a:rPr sz="3200" b="1" spc="-15" dirty="0">
                <a:latin typeface="Carlito"/>
                <a:cs typeface="Carlito"/>
              </a:rPr>
              <a:t>at </a:t>
            </a:r>
            <a:r>
              <a:rPr sz="3200" b="1" spc="-5" dirty="0">
                <a:latin typeface="Carlito"/>
                <a:cs typeface="Carlito"/>
              </a:rPr>
              <a:t>national  </a:t>
            </a:r>
            <a:r>
              <a:rPr sz="3200" b="1" spc="-10" dirty="0">
                <a:latin typeface="Carlito"/>
                <a:cs typeface="Carlito"/>
              </a:rPr>
              <a:t>level-</a:t>
            </a:r>
            <a:endParaRPr sz="3200" dirty="0">
              <a:latin typeface="Carlito"/>
              <a:cs typeface="Carlito"/>
            </a:endParaRPr>
          </a:p>
          <a:p>
            <a:pPr marL="469900" marR="1242060" indent="-457834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5" dirty="0">
                <a:latin typeface="Carlito"/>
                <a:cs typeface="Carlito"/>
              </a:rPr>
              <a:t>National </a:t>
            </a:r>
            <a:r>
              <a:rPr sz="3200" b="1" spc="-10" dirty="0">
                <a:latin typeface="Carlito"/>
                <a:cs typeface="Carlito"/>
              </a:rPr>
              <a:t>institute </a:t>
            </a:r>
            <a:r>
              <a:rPr sz="3200" b="1" spc="-20" dirty="0">
                <a:latin typeface="Carlito"/>
                <a:cs typeface="Carlito"/>
              </a:rPr>
              <a:t>for </a:t>
            </a:r>
            <a:r>
              <a:rPr sz="3200" b="1" dirty="0">
                <a:latin typeface="Carlito"/>
                <a:cs typeface="Carlito"/>
              </a:rPr>
              <a:t>orthopedically  </a:t>
            </a:r>
            <a:r>
              <a:rPr sz="3200" b="1" spc="-5" dirty="0">
                <a:latin typeface="Carlito"/>
                <a:cs typeface="Carlito"/>
              </a:rPr>
              <a:t>handicapped,</a:t>
            </a:r>
            <a:r>
              <a:rPr sz="3200" b="1" spc="-20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Culcutta.</a:t>
            </a:r>
            <a:endParaRPr sz="3200" dirty="0">
              <a:latin typeface="Carlito"/>
              <a:cs typeface="Carlito"/>
            </a:endParaRPr>
          </a:p>
          <a:p>
            <a:pPr marL="469900" marR="2206625" indent="-457834">
              <a:lnSpc>
                <a:spcPts val="3460"/>
              </a:lnSpc>
              <a:spcBef>
                <a:spcPts val="76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5" dirty="0">
                <a:latin typeface="Carlito"/>
                <a:cs typeface="Carlito"/>
              </a:rPr>
              <a:t>National </a:t>
            </a:r>
            <a:r>
              <a:rPr sz="3200" b="1" spc="-10" dirty="0">
                <a:latin typeface="Carlito"/>
                <a:cs typeface="Carlito"/>
              </a:rPr>
              <a:t>institute </a:t>
            </a:r>
            <a:r>
              <a:rPr sz="3200" b="1" spc="-20" dirty="0">
                <a:latin typeface="Carlito"/>
                <a:cs typeface="Carlito"/>
              </a:rPr>
              <a:t>for </a:t>
            </a:r>
            <a:r>
              <a:rPr sz="3200" b="1" spc="-10" dirty="0">
                <a:latin typeface="Carlito"/>
                <a:cs typeface="Carlito"/>
              </a:rPr>
              <a:t>mentally  </a:t>
            </a:r>
            <a:r>
              <a:rPr sz="3200" b="1" spc="-5" dirty="0">
                <a:latin typeface="Carlito"/>
                <a:cs typeface="Carlito"/>
              </a:rPr>
              <a:t>handicapped,</a:t>
            </a:r>
            <a:r>
              <a:rPr sz="3200" b="1" spc="-20" dirty="0">
                <a:latin typeface="Carlito"/>
                <a:cs typeface="Carlito"/>
              </a:rPr>
              <a:t> </a:t>
            </a:r>
            <a:r>
              <a:rPr sz="3200" b="1" spc="-15" dirty="0">
                <a:latin typeface="Carlito"/>
                <a:cs typeface="Carlito"/>
              </a:rPr>
              <a:t>Hyderabad.</a:t>
            </a:r>
            <a:endParaRPr sz="3200" dirty="0">
              <a:latin typeface="Carlito"/>
              <a:cs typeface="Carlito"/>
            </a:endParaRPr>
          </a:p>
          <a:p>
            <a:pPr marL="469900" marR="46990" indent="-457834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5" dirty="0">
                <a:latin typeface="Carlito"/>
                <a:cs typeface="Carlito"/>
              </a:rPr>
              <a:t>National </a:t>
            </a:r>
            <a:r>
              <a:rPr sz="3200" b="1" spc="-10" dirty="0">
                <a:latin typeface="Carlito"/>
                <a:cs typeface="Carlito"/>
              </a:rPr>
              <a:t>institute </a:t>
            </a:r>
            <a:r>
              <a:rPr sz="3200" b="1" spc="-20" dirty="0">
                <a:latin typeface="Carlito"/>
                <a:cs typeface="Carlito"/>
              </a:rPr>
              <a:t>for </a:t>
            </a:r>
            <a:r>
              <a:rPr sz="3200" b="1" spc="-5" dirty="0">
                <a:latin typeface="Carlito"/>
                <a:cs typeface="Carlito"/>
              </a:rPr>
              <a:t>visually handicapped,  New</a:t>
            </a:r>
            <a:r>
              <a:rPr sz="3200" b="1" spc="-10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Delhi.</a:t>
            </a:r>
            <a:endParaRPr sz="3200" dirty="0">
              <a:latin typeface="Carlito"/>
              <a:cs typeface="Carlito"/>
            </a:endParaRPr>
          </a:p>
          <a:p>
            <a:pPr marL="469900" marR="2045335" indent="-457834">
              <a:lnSpc>
                <a:spcPts val="3460"/>
              </a:lnSpc>
              <a:spcBef>
                <a:spcPts val="760"/>
              </a:spcBef>
              <a:buFont typeface="Arial"/>
              <a:buChar char="•"/>
              <a:tabLst>
                <a:tab pos="469900" algn="l"/>
                <a:tab pos="470534" algn="l"/>
                <a:tab pos="2936240" algn="l"/>
              </a:tabLst>
            </a:pPr>
            <a:r>
              <a:rPr sz="3200" b="1" spc="-5" dirty="0" smtClean="0">
                <a:latin typeface="Carlito"/>
                <a:cs typeface="Carlito"/>
              </a:rPr>
              <a:t>National </a:t>
            </a:r>
            <a:r>
              <a:rPr sz="3200" b="1" spc="-10" dirty="0">
                <a:latin typeface="Carlito"/>
                <a:cs typeface="Carlito"/>
              </a:rPr>
              <a:t>institute </a:t>
            </a:r>
            <a:r>
              <a:rPr sz="3200" b="1" spc="-20" dirty="0">
                <a:latin typeface="Carlito"/>
                <a:cs typeface="Carlito"/>
              </a:rPr>
              <a:t>for </a:t>
            </a:r>
            <a:r>
              <a:rPr sz="3200" b="1" spc="-10" dirty="0" smtClean="0">
                <a:latin typeface="Carlito"/>
                <a:cs typeface="Carlito"/>
              </a:rPr>
              <a:t>physically</a:t>
            </a:r>
            <a:r>
              <a:rPr lang="en-IN" sz="3200" b="1" spc="-10" dirty="0" smtClean="0">
                <a:latin typeface="Carlito"/>
                <a:cs typeface="Carlito"/>
              </a:rPr>
              <a:t> </a:t>
            </a:r>
            <a:r>
              <a:rPr sz="3200" b="1" spc="-5" dirty="0" smtClean="0">
                <a:latin typeface="Carlito"/>
                <a:cs typeface="Carlito"/>
              </a:rPr>
              <a:t>handicapped</a:t>
            </a:r>
            <a:r>
              <a:rPr sz="3200" b="1" spc="-5" dirty="0">
                <a:latin typeface="Carlito"/>
                <a:cs typeface="Carlito"/>
              </a:rPr>
              <a:t>,	New</a:t>
            </a:r>
            <a:r>
              <a:rPr sz="3200" b="1" spc="-1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Delhi.</a:t>
            </a:r>
            <a:endParaRPr sz="32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CONCLUSION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58644" y="1378968"/>
            <a:ext cx="10392798" cy="34605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Carlito"/>
                <a:cs typeface="Carlito"/>
              </a:rPr>
              <a:t>A </a:t>
            </a:r>
            <a:r>
              <a:rPr sz="3200" b="1" spc="-10" dirty="0">
                <a:latin typeface="Carlito"/>
                <a:cs typeface="Carlito"/>
              </a:rPr>
              <a:t>handicapped </a:t>
            </a:r>
            <a:r>
              <a:rPr sz="3200" b="1" dirty="0">
                <a:latin typeface="Carlito"/>
                <a:cs typeface="Carlito"/>
              </a:rPr>
              <a:t>is a </a:t>
            </a:r>
            <a:r>
              <a:rPr sz="3200" b="1" spc="-5" dirty="0">
                <a:latin typeface="Carlito"/>
                <a:cs typeface="Carlito"/>
              </a:rPr>
              <a:t>major </a:t>
            </a:r>
            <a:r>
              <a:rPr sz="3200" b="1" spc="-10" dirty="0">
                <a:latin typeface="Carlito"/>
                <a:cs typeface="Carlito"/>
              </a:rPr>
              <a:t>problem </a:t>
            </a:r>
            <a:r>
              <a:rPr sz="3200" b="1" spc="5" dirty="0">
                <a:latin typeface="Carlito"/>
                <a:cs typeface="Carlito"/>
              </a:rPr>
              <a:t>in  </a:t>
            </a:r>
            <a:r>
              <a:rPr sz="3200" b="1" spc="-5" dirty="0">
                <a:latin typeface="Carlito"/>
                <a:cs typeface="Carlito"/>
              </a:rPr>
              <a:t>pediatric </a:t>
            </a:r>
            <a:r>
              <a:rPr sz="3200" b="1" dirty="0">
                <a:latin typeface="Carlito"/>
                <a:cs typeface="Carlito"/>
              </a:rPr>
              <a:t>health </a:t>
            </a:r>
            <a:r>
              <a:rPr sz="3200" b="1" spc="-55" dirty="0">
                <a:latin typeface="Carlito"/>
                <a:cs typeface="Carlito"/>
              </a:rPr>
              <a:t>today. </a:t>
            </a:r>
            <a:r>
              <a:rPr sz="3200" b="1" spc="-5" dirty="0">
                <a:latin typeface="Carlito"/>
                <a:cs typeface="Carlito"/>
              </a:rPr>
              <a:t>Disability </a:t>
            </a:r>
            <a:r>
              <a:rPr sz="3200" b="1" spc="-15" dirty="0">
                <a:latin typeface="Carlito"/>
                <a:cs typeface="Carlito"/>
              </a:rPr>
              <a:t>occurs </a:t>
            </a:r>
            <a:r>
              <a:rPr sz="3200" b="1" spc="-5" dirty="0">
                <a:latin typeface="Carlito"/>
                <a:cs typeface="Carlito"/>
              </a:rPr>
              <a:t>as </a:t>
            </a:r>
            <a:r>
              <a:rPr sz="3200" b="1" dirty="0">
                <a:latin typeface="Carlito"/>
                <a:cs typeface="Carlito"/>
              </a:rPr>
              <a:t>a  part of the </a:t>
            </a:r>
            <a:r>
              <a:rPr sz="3200" b="1" spc="-10" dirty="0">
                <a:latin typeface="Carlito"/>
                <a:cs typeface="Carlito"/>
              </a:rPr>
              <a:t>continuum </a:t>
            </a:r>
            <a:r>
              <a:rPr sz="3200" b="1" dirty="0">
                <a:latin typeface="Carlito"/>
                <a:cs typeface="Carlito"/>
              </a:rPr>
              <a:t>of health </a:t>
            </a:r>
            <a:r>
              <a:rPr sz="3200" b="1" spc="-5" dirty="0">
                <a:latin typeface="Carlito"/>
                <a:cs typeface="Carlito"/>
              </a:rPr>
              <a:t>and illness  which </a:t>
            </a:r>
            <a:r>
              <a:rPr sz="3200" b="1" spc="-10" dirty="0">
                <a:latin typeface="Carlito"/>
                <a:cs typeface="Carlito"/>
              </a:rPr>
              <a:t>can influence </a:t>
            </a:r>
            <a:r>
              <a:rPr sz="3200" b="1" spc="-5" dirty="0">
                <a:latin typeface="Carlito"/>
                <a:cs typeface="Carlito"/>
              </a:rPr>
              <a:t>quality </a:t>
            </a:r>
            <a:r>
              <a:rPr sz="3200" b="1" dirty="0">
                <a:latin typeface="Carlito"/>
                <a:cs typeface="Carlito"/>
              </a:rPr>
              <a:t>of </a:t>
            </a:r>
            <a:r>
              <a:rPr sz="3200" b="1" spc="-5" dirty="0">
                <a:latin typeface="Carlito"/>
                <a:cs typeface="Carlito"/>
              </a:rPr>
              <a:t>pediatric </a:t>
            </a:r>
            <a:r>
              <a:rPr sz="3200" b="1" spc="-15" dirty="0">
                <a:latin typeface="Carlito"/>
                <a:cs typeface="Carlito"/>
              </a:rPr>
              <a:t>life  </a:t>
            </a:r>
            <a:r>
              <a:rPr sz="3200" b="1" spc="-50" dirty="0">
                <a:latin typeface="Carlito"/>
                <a:cs typeface="Carlito"/>
              </a:rPr>
              <a:t>today. </a:t>
            </a:r>
            <a:r>
              <a:rPr sz="3200" b="1" spc="-5" dirty="0">
                <a:latin typeface="Carlito"/>
                <a:cs typeface="Carlito"/>
              </a:rPr>
              <a:t>Disability </a:t>
            </a:r>
            <a:r>
              <a:rPr sz="3200" b="1" dirty="0">
                <a:latin typeface="Carlito"/>
                <a:cs typeface="Carlito"/>
              </a:rPr>
              <a:t>occur </a:t>
            </a:r>
            <a:r>
              <a:rPr sz="3200" b="1" spc="-5" dirty="0">
                <a:latin typeface="Carlito"/>
                <a:cs typeface="Carlito"/>
              </a:rPr>
              <a:t>as </a:t>
            </a:r>
            <a:r>
              <a:rPr sz="3200" b="1" dirty="0">
                <a:latin typeface="Carlito"/>
                <a:cs typeface="Carlito"/>
              </a:rPr>
              <a:t>a </a:t>
            </a:r>
            <a:r>
              <a:rPr sz="3200" b="1" spc="-10" dirty="0">
                <a:latin typeface="Carlito"/>
                <a:cs typeface="Carlito"/>
              </a:rPr>
              <a:t>result </a:t>
            </a:r>
            <a:r>
              <a:rPr sz="3200" b="1" dirty="0">
                <a:latin typeface="Carlito"/>
                <a:cs typeface="Carlito"/>
              </a:rPr>
              <a:t>of the  disease, </a:t>
            </a:r>
            <a:r>
              <a:rPr sz="3200" b="1" spc="-15" dirty="0">
                <a:latin typeface="Carlito"/>
                <a:cs typeface="Carlito"/>
              </a:rPr>
              <a:t>congenital </a:t>
            </a:r>
            <a:r>
              <a:rPr sz="3200" b="1" dirty="0">
                <a:latin typeface="Carlito"/>
                <a:cs typeface="Carlito"/>
              </a:rPr>
              <a:t>or </a:t>
            </a:r>
            <a:r>
              <a:rPr sz="3200" b="1" spc="-15" dirty="0">
                <a:latin typeface="Carlito"/>
                <a:cs typeface="Carlito"/>
              </a:rPr>
              <a:t>genetic </a:t>
            </a:r>
            <a:r>
              <a:rPr sz="3200" b="1" spc="-5" dirty="0">
                <a:latin typeface="Carlito"/>
                <a:cs typeface="Carlito"/>
              </a:rPr>
              <a:t>condition </a:t>
            </a:r>
            <a:r>
              <a:rPr sz="3200" b="1" spc="5" dirty="0">
                <a:latin typeface="Carlito"/>
                <a:cs typeface="Carlito"/>
              </a:rPr>
              <a:t>or  </a:t>
            </a:r>
            <a:r>
              <a:rPr sz="3200" b="1" dirty="0">
                <a:latin typeface="Carlito"/>
                <a:cs typeface="Carlito"/>
              </a:rPr>
              <a:t>some type of </a:t>
            </a:r>
            <a:r>
              <a:rPr sz="3200" b="1" spc="-5" dirty="0">
                <a:latin typeface="Carlito"/>
                <a:cs typeface="Carlito"/>
              </a:rPr>
              <a:t>impairment </a:t>
            </a:r>
            <a:r>
              <a:rPr sz="3200" b="1" dirty="0">
                <a:latin typeface="Carlito"/>
                <a:cs typeface="Carlito"/>
              </a:rPr>
              <a:t>of health </a:t>
            </a:r>
            <a:r>
              <a:rPr sz="3200" b="1" spc="-10" dirty="0">
                <a:latin typeface="Carlito"/>
                <a:cs typeface="Carlito"/>
              </a:rPr>
              <a:t>or  </a:t>
            </a:r>
            <a:r>
              <a:rPr sz="3200" b="1" spc="-15" dirty="0">
                <a:latin typeface="Carlito"/>
                <a:cs typeface="Carlito"/>
              </a:rPr>
              <a:t>physical </a:t>
            </a:r>
            <a:r>
              <a:rPr sz="3200" b="1" dirty="0">
                <a:latin typeface="Carlito"/>
                <a:cs typeface="Carlito"/>
              </a:rPr>
              <a:t>function of</a:t>
            </a:r>
            <a:r>
              <a:rPr sz="3200" b="1" spc="-45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children.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68259" y="1705482"/>
            <a:ext cx="5868483" cy="36556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28491" y="434085"/>
            <a:ext cx="5141268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5" dirty="0"/>
              <a:t>DEFINITION</a:t>
            </a:r>
            <a:endParaRPr sz="6000"/>
          </a:p>
        </p:txBody>
      </p:sp>
      <p:sp>
        <p:nvSpPr>
          <p:cNvPr id="3" name="object 3"/>
          <p:cNvSpPr txBox="1"/>
          <p:nvPr/>
        </p:nvSpPr>
        <p:spPr>
          <a:xfrm>
            <a:off x="1053632" y="1683462"/>
            <a:ext cx="10601950" cy="24756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Carlito"/>
                <a:cs typeface="Carlito"/>
              </a:rPr>
              <a:t>Handicap </a:t>
            </a:r>
            <a:r>
              <a:rPr sz="3200" b="1" dirty="0">
                <a:latin typeface="Carlito"/>
                <a:cs typeface="Carlito"/>
              </a:rPr>
              <a:t>is </a:t>
            </a:r>
            <a:r>
              <a:rPr sz="3200" b="1" spc="-10" dirty="0">
                <a:latin typeface="Carlito"/>
                <a:cs typeface="Carlito"/>
              </a:rPr>
              <a:t>defined </a:t>
            </a:r>
            <a:r>
              <a:rPr sz="3200" b="1" spc="-5" dirty="0">
                <a:latin typeface="Carlito"/>
                <a:cs typeface="Carlito"/>
              </a:rPr>
              <a:t>as </a:t>
            </a:r>
            <a:r>
              <a:rPr sz="3200" b="1" spc="-20" dirty="0">
                <a:latin typeface="Carlito"/>
                <a:cs typeface="Carlito"/>
              </a:rPr>
              <a:t>disadvantage for </a:t>
            </a:r>
            <a:r>
              <a:rPr sz="3200" b="1" dirty="0">
                <a:latin typeface="Carlito"/>
                <a:cs typeface="Carlito"/>
              </a:rPr>
              <a:t>a  </a:t>
            </a:r>
            <a:r>
              <a:rPr sz="3200" b="1" spc="-10" dirty="0">
                <a:latin typeface="Carlito"/>
                <a:cs typeface="Carlito"/>
              </a:rPr>
              <a:t>given </a:t>
            </a:r>
            <a:r>
              <a:rPr sz="3200" b="1" spc="-5" dirty="0">
                <a:latin typeface="Carlito"/>
                <a:cs typeface="Carlito"/>
              </a:rPr>
              <a:t>individual </a:t>
            </a:r>
            <a:r>
              <a:rPr sz="3200" b="1" spc="-10" dirty="0">
                <a:latin typeface="Carlito"/>
                <a:cs typeface="Carlito"/>
              </a:rPr>
              <a:t>resulting from </a:t>
            </a:r>
            <a:r>
              <a:rPr sz="3200" b="1" spc="-5" dirty="0">
                <a:latin typeface="Carlito"/>
                <a:cs typeface="Carlito"/>
              </a:rPr>
              <a:t>impairment </a:t>
            </a:r>
            <a:r>
              <a:rPr sz="3200" b="1" spc="5" dirty="0">
                <a:latin typeface="Carlito"/>
                <a:cs typeface="Carlito"/>
              </a:rPr>
              <a:t>or  </a:t>
            </a:r>
            <a:r>
              <a:rPr sz="3200" b="1" dirty="0">
                <a:latin typeface="Carlito"/>
                <a:cs typeface="Carlito"/>
              </a:rPr>
              <a:t>a </a:t>
            </a:r>
            <a:r>
              <a:rPr sz="3200" b="1" spc="-5" dirty="0">
                <a:latin typeface="Carlito"/>
                <a:cs typeface="Carlito"/>
              </a:rPr>
              <a:t>disability </a:t>
            </a:r>
            <a:r>
              <a:rPr sz="3200" b="1" spc="-15" dirty="0">
                <a:latin typeface="Carlito"/>
                <a:cs typeface="Carlito"/>
              </a:rPr>
              <a:t>that </a:t>
            </a:r>
            <a:r>
              <a:rPr sz="3200" b="1" dirty="0">
                <a:latin typeface="Carlito"/>
                <a:cs typeface="Carlito"/>
              </a:rPr>
              <a:t>limits &amp; </a:t>
            </a:r>
            <a:r>
              <a:rPr sz="3200" b="1" spc="-20" dirty="0">
                <a:latin typeface="Carlito"/>
                <a:cs typeface="Carlito"/>
              </a:rPr>
              <a:t>prevents </a:t>
            </a:r>
            <a:r>
              <a:rPr sz="3200" b="1" spc="-5" dirty="0">
                <a:latin typeface="Carlito"/>
                <a:cs typeface="Carlito"/>
              </a:rPr>
              <a:t>the  fulfillment </a:t>
            </a:r>
            <a:r>
              <a:rPr sz="3200" b="1" dirty="0">
                <a:latin typeface="Carlito"/>
                <a:cs typeface="Carlito"/>
              </a:rPr>
              <a:t>of a </a:t>
            </a:r>
            <a:r>
              <a:rPr sz="3200" b="1" spc="-10" dirty="0">
                <a:latin typeface="Carlito"/>
                <a:cs typeface="Carlito"/>
              </a:rPr>
              <a:t>role </a:t>
            </a:r>
            <a:r>
              <a:rPr sz="3200" b="1" spc="-5" dirty="0">
                <a:latin typeface="Carlito"/>
                <a:cs typeface="Carlito"/>
              </a:rPr>
              <a:t>which </a:t>
            </a:r>
            <a:r>
              <a:rPr sz="3200" b="1" dirty="0">
                <a:latin typeface="Carlito"/>
                <a:cs typeface="Carlito"/>
              </a:rPr>
              <a:t>is </a:t>
            </a:r>
            <a:r>
              <a:rPr sz="3200" b="1" spc="-5" dirty="0">
                <a:latin typeface="Carlito"/>
                <a:cs typeface="Carlito"/>
              </a:rPr>
              <a:t>normal </a:t>
            </a:r>
            <a:r>
              <a:rPr sz="3200" b="1" spc="-20" dirty="0">
                <a:latin typeface="Carlito"/>
                <a:cs typeface="Carlito"/>
              </a:rPr>
              <a:t>for </a:t>
            </a:r>
            <a:r>
              <a:rPr sz="3200" b="1" spc="-10" dirty="0">
                <a:latin typeface="Carlito"/>
                <a:cs typeface="Carlito"/>
              </a:rPr>
              <a:t>that  </a:t>
            </a:r>
            <a:r>
              <a:rPr sz="3200" b="1" spc="-5" dirty="0">
                <a:latin typeface="Carlito"/>
                <a:cs typeface="Carlito"/>
              </a:rPr>
              <a:t>individual, depending on </a:t>
            </a:r>
            <a:r>
              <a:rPr sz="3200" b="1" spc="-10" dirty="0">
                <a:latin typeface="Carlito"/>
                <a:cs typeface="Carlito"/>
              </a:rPr>
              <a:t>age, </a:t>
            </a:r>
            <a:r>
              <a:rPr sz="3200" b="1" spc="-15" dirty="0">
                <a:latin typeface="Carlito"/>
                <a:cs typeface="Carlito"/>
              </a:rPr>
              <a:t>sex, </a:t>
            </a:r>
            <a:r>
              <a:rPr sz="3200" b="1" dirty="0">
                <a:latin typeface="Carlito"/>
                <a:cs typeface="Carlito"/>
              </a:rPr>
              <a:t>social &amp;  </a:t>
            </a:r>
            <a:r>
              <a:rPr sz="3200" b="1" spc="-15" dirty="0">
                <a:latin typeface="Carlito"/>
                <a:cs typeface="Carlito"/>
              </a:rPr>
              <a:t>cultural</a:t>
            </a:r>
            <a:r>
              <a:rPr sz="3200" b="1" spc="-25" dirty="0">
                <a:latin typeface="Carlito"/>
                <a:cs typeface="Carlito"/>
              </a:rPr>
              <a:t> </a:t>
            </a:r>
            <a:r>
              <a:rPr sz="3200" b="1" spc="-50" dirty="0">
                <a:latin typeface="Carlito"/>
                <a:cs typeface="Carlito"/>
              </a:rPr>
              <a:t>factor.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63156" y="560578"/>
            <a:ext cx="9468683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CONCEPT </a:t>
            </a:r>
            <a:r>
              <a:rPr spc="-5" dirty="0"/>
              <a:t>OF</a:t>
            </a:r>
            <a:r>
              <a:rPr spc="-55" dirty="0"/>
              <a:t> </a:t>
            </a:r>
            <a:r>
              <a:rPr spc="-10" dirty="0"/>
              <a:t>DISABILITY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3657" y="1835863"/>
            <a:ext cx="9970121" cy="20858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latin typeface="Carlito"/>
                <a:cs typeface="Carlito"/>
              </a:rPr>
              <a:t>According </a:t>
            </a:r>
            <a:r>
              <a:rPr sz="3200" b="1" spc="-15" dirty="0">
                <a:latin typeface="Carlito"/>
                <a:cs typeface="Carlito"/>
              </a:rPr>
              <a:t>to </a:t>
            </a:r>
            <a:r>
              <a:rPr sz="3200" b="1" spc="-20" dirty="0">
                <a:latin typeface="Carlito"/>
                <a:cs typeface="Carlito"/>
              </a:rPr>
              <a:t>WHO, </a:t>
            </a:r>
            <a:r>
              <a:rPr sz="3200" b="1" dirty="0">
                <a:latin typeface="Carlito"/>
                <a:cs typeface="Carlito"/>
              </a:rPr>
              <a:t>the sequence of </a:t>
            </a:r>
            <a:r>
              <a:rPr sz="3200" b="1" spc="-15" dirty="0">
                <a:latin typeface="Carlito"/>
                <a:cs typeface="Carlito"/>
              </a:rPr>
              <a:t>events  </a:t>
            </a:r>
            <a:r>
              <a:rPr sz="3200" b="1" dirty="0">
                <a:latin typeface="Carlito"/>
                <a:cs typeface="Carlito"/>
              </a:rPr>
              <a:t>leading </a:t>
            </a:r>
            <a:r>
              <a:rPr sz="3200" b="1" spc="-15" dirty="0">
                <a:latin typeface="Carlito"/>
                <a:cs typeface="Carlito"/>
              </a:rPr>
              <a:t>to </a:t>
            </a:r>
            <a:r>
              <a:rPr sz="3200" b="1" dirty="0">
                <a:latin typeface="Carlito"/>
                <a:cs typeface="Carlito"/>
              </a:rPr>
              <a:t>disability &amp; </a:t>
            </a:r>
            <a:r>
              <a:rPr sz="3200" b="1" spc="-5" dirty="0">
                <a:latin typeface="Carlito"/>
                <a:cs typeface="Carlito"/>
              </a:rPr>
              <a:t>handicapped  conditions</a:t>
            </a:r>
            <a:r>
              <a:rPr sz="3200" b="1" spc="-45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are-</a:t>
            </a:r>
            <a:endParaRPr sz="3200" dirty="0">
              <a:latin typeface="Carlito"/>
              <a:cs typeface="Carlito"/>
            </a:endParaRPr>
          </a:p>
          <a:p>
            <a:pPr marL="12700" marR="1395095" algn="just">
              <a:lnSpc>
                <a:spcPct val="100000"/>
              </a:lnSpc>
              <a:spcBef>
                <a:spcPts val="770"/>
              </a:spcBef>
              <a:tabLst>
                <a:tab pos="2557145" algn="l"/>
                <a:tab pos="3841115" algn="l"/>
              </a:tabLst>
            </a:pPr>
            <a:r>
              <a:rPr sz="3200" b="1" spc="-5" dirty="0">
                <a:latin typeface="Carlito"/>
                <a:cs typeface="Carlito"/>
              </a:rPr>
              <a:t>Disea</a:t>
            </a:r>
            <a:r>
              <a:rPr sz="3200" b="1" spc="10" dirty="0">
                <a:latin typeface="Carlito"/>
                <a:cs typeface="Carlito"/>
              </a:rPr>
              <a:t>s</a:t>
            </a:r>
            <a:r>
              <a:rPr sz="3200" b="1" dirty="0">
                <a:latin typeface="Carlito"/>
                <a:cs typeface="Carlito"/>
              </a:rPr>
              <a:t>e</a:t>
            </a:r>
            <a:r>
              <a:rPr sz="3200" b="1" spc="-3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or inju</a:t>
            </a:r>
            <a:r>
              <a:rPr sz="3200" b="1" spc="10" dirty="0">
                <a:latin typeface="Carlito"/>
                <a:cs typeface="Carlito"/>
              </a:rPr>
              <a:t>r</a:t>
            </a:r>
            <a:r>
              <a:rPr sz="3200" b="1" dirty="0">
                <a:latin typeface="Carlito"/>
                <a:cs typeface="Carlito"/>
              </a:rPr>
              <a:t>y	impai</a:t>
            </a:r>
            <a:r>
              <a:rPr sz="3200" b="1" spc="10" dirty="0">
                <a:latin typeface="Carlito"/>
                <a:cs typeface="Carlito"/>
              </a:rPr>
              <a:t>r</a:t>
            </a:r>
            <a:r>
              <a:rPr sz="3200" b="1" spc="-5" dirty="0">
                <a:latin typeface="Carlito"/>
                <a:cs typeface="Carlito"/>
              </a:rPr>
              <a:t>me</a:t>
            </a:r>
            <a:r>
              <a:rPr sz="3200" b="1" spc="-35" dirty="0">
                <a:latin typeface="Carlito"/>
                <a:cs typeface="Carlito"/>
              </a:rPr>
              <a:t>n</a:t>
            </a:r>
            <a:r>
              <a:rPr sz="3200" b="1" dirty="0">
                <a:latin typeface="Carlito"/>
                <a:cs typeface="Carlito"/>
              </a:rPr>
              <a:t>t  </a:t>
            </a:r>
            <a:r>
              <a:rPr sz="3200" b="1" dirty="0" smtClean="0">
                <a:latin typeface="Carlito"/>
                <a:cs typeface="Carlito"/>
              </a:rPr>
              <a:t>disability</a:t>
            </a:r>
            <a:r>
              <a:rPr lang="en-IN" sz="3200" b="1" dirty="0" smtClean="0">
                <a:latin typeface="Carlito"/>
                <a:cs typeface="Carlito"/>
              </a:rPr>
              <a:t> </a:t>
            </a:r>
            <a:r>
              <a:rPr sz="3200" b="1" spc="-5" dirty="0" smtClean="0">
                <a:latin typeface="Carlito"/>
                <a:cs typeface="Carlito"/>
              </a:rPr>
              <a:t>handicapped</a:t>
            </a:r>
            <a:r>
              <a:rPr sz="3200" b="1" spc="-5" dirty="0">
                <a:latin typeface="Carlito"/>
                <a:cs typeface="Carlito"/>
              </a:rPr>
              <a:t>.</a:t>
            </a:r>
            <a:endParaRPr sz="3200" dirty="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8644" y="825216"/>
            <a:ext cx="9734717" cy="265938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spc="-5" dirty="0">
                <a:latin typeface="Carlito"/>
                <a:cs typeface="Carlito"/>
              </a:rPr>
              <a:t>Impairment-</a:t>
            </a:r>
            <a:endParaRPr sz="3200">
              <a:latin typeface="Carlito"/>
              <a:cs typeface="Carlito"/>
            </a:endParaRPr>
          </a:p>
          <a:p>
            <a:pPr marL="12700" marR="5080" indent="551815">
              <a:lnSpc>
                <a:spcPct val="100000"/>
              </a:lnSpc>
              <a:spcBef>
                <a:spcPts val="765"/>
              </a:spcBef>
            </a:pPr>
            <a:r>
              <a:rPr sz="3200" b="1" dirty="0">
                <a:latin typeface="Carlito"/>
                <a:cs typeface="Carlito"/>
              </a:rPr>
              <a:t>It is </a:t>
            </a:r>
            <a:r>
              <a:rPr sz="3200" b="1" spc="-10" dirty="0">
                <a:latin typeface="Carlito"/>
                <a:cs typeface="Carlito"/>
              </a:rPr>
              <a:t>defined </a:t>
            </a:r>
            <a:r>
              <a:rPr sz="3200" b="1" dirty="0">
                <a:latin typeface="Carlito"/>
                <a:cs typeface="Carlito"/>
              </a:rPr>
              <a:t>as </a:t>
            </a:r>
            <a:r>
              <a:rPr sz="3200" b="1" spc="-25" dirty="0">
                <a:latin typeface="Carlito"/>
                <a:cs typeface="Carlito"/>
              </a:rPr>
              <a:t>any </a:t>
            </a:r>
            <a:r>
              <a:rPr sz="3200" b="1" dirty="0">
                <a:latin typeface="Carlito"/>
                <a:cs typeface="Carlito"/>
              </a:rPr>
              <a:t>loss or abnormality  of </a:t>
            </a:r>
            <a:r>
              <a:rPr sz="3200" b="1" spc="-10" dirty="0">
                <a:latin typeface="Carlito"/>
                <a:cs typeface="Carlito"/>
              </a:rPr>
              <a:t>psychological, physiological </a:t>
            </a:r>
            <a:r>
              <a:rPr sz="3200" b="1" dirty="0">
                <a:latin typeface="Carlito"/>
                <a:cs typeface="Carlito"/>
              </a:rPr>
              <a:t>or  </a:t>
            </a:r>
            <a:r>
              <a:rPr sz="3200" b="1" spc="-5" dirty="0">
                <a:latin typeface="Carlito"/>
                <a:cs typeface="Carlito"/>
              </a:rPr>
              <a:t>anatomical structure </a:t>
            </a:r>
            <a:r>
              <a:rPr sz="3200" b="1" dirty="0">
                <a:latin typeface="Carlito"/>
                <a:cs typeface="Carlito"/>
              </a:rPr>
              <a:t>or function. </a:t>
            </a:r>
            <a:r>
              <a:rPr sz="3200" b="1" spc="5" dirty="0">
                <a:latin typeface="Carlito"/>
                <a:cs typeface="Carlito"/>
              </a:rPr>
              <a:t>E.g. </a:t>
            </a:r>
            <a:r>
              <a:rPr sz="3200" b="1" dirty="0">
                <a:latin typeface="Carlito"/>
                <a:cs typeface="Carlito"/>
              </a:rPr>
              <a:t>loss  of vision, loss of hearing</a:t>
            </a:r>
            <a:r>
              <a:rPr sz="3200" b="1" spc="-80" dirty="0">
                <a:latin typeface="Carlito"/>
                <a:cs typeface="Carlito"/>
              </a:rPr>
              <a:t> </a:t>
            </a:r>
            <a:r>
              <a:rPr sz="3200" b="1" spc="-20" dirty="0">
                <a:latin typeface="Carlito"/>
                <a:cs typeface="Carlito"/>
              </a:rPr>
              <a:t>etc.</a:t>
            </a:r>
            <a:endParaRPr sz="32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691986" y="4517137"/>
            <a:ext cx="7592449" cy="2333625"/>
            <a:chOff x="3404615" y="4517134"/>
            <a:chExt cx="5509260" cy="2333625"/>
          </a:xfrm>
        </p:grpSpPr>
        <p:sp>
          <p:nvSpPr>
            <p:cNvPr id="4" name="object 4"/>
            <p:cNvSpPr/>
            <p:nvPr/>
          </p:nvSpPr>
          <p:spPr>
            <a:xfrm>
              <a:off x="3404615" y="4517134"/>
              <a:ext cx="2334767" cy="23332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739383" y="4636006"/>
              <a:ext cx="3174491" cy="20955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8620" y="291440"/>
            <a:ext cx="9873859" cy="2675732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dirty="0">
                <a:latin typeface="Carlito"/>
                <a:cs typeface="Carlito"/>
              </a:rPr>
              <a:t>Disability-</a:t>
            </a:r>
            <a:endParaRPr sz="3200">
              <a:latin typeface="Carlito"/>
              <a:cs typeface="Carlito"/>
            </a:endParaRPr>
          </a:p>
          <a:p>
            <a:pPr marL="12700" marR="5080">
              <a:lnSpc>
                <a:spcPct val="100000"/>
              </a:lnSpc>
              <a:spcBef>
                <a:spcPts val="770"/>
              </a:spcBef>
            </a:pPr>
            <a:r>
              <a:rPr sz="3200" b="1" dirty="0">
                <a:latin typeface="Carlito"/>
                <a:cs typeface="Carlito"/>
              </a:rPr>
              <a:t>It </a:t>
            </a:r>
            <a:r>
              <a:rPr sz="3200" b="1" spc="-10" dirty="0">
                <a:latin typeface="Carlito"/>
                <a:cs typeface="Carlito"/>
              </a:rPr>
              <a:t>develops </a:t>
            </a:r>
            <a:r>
              <a:rPr sz="3200" b="1" dirty="0">
                <a:latin typeface="Carlito"/>
                <a:cs typeface="Carlito"/>
              </a:rPr>
              <a:t>as </a:t>
            </a:r>
            <a:r>
              <a:rPr sz="3200" b="1" spc="-5" dirty="0">
                <a:latin typeface="Carlito"/>
                <a:cs typeface="Carlito"/>
              </a:rPr>
              <a:t>the consequence </a:t>
            </a:r>
            <a:r>
              <a:rPr sz="3200" b="1" dirty="0">
                <a:latin typeface="Carlito"/>
                <a:cs typeface="Carlito"/>
              </a:rPr>
              <a:t>of  </a:t>
            </a:r>
            <a:r>
              <a:rPr sz="3200" b="1" spc="-5" dirty="0">
                <a:latin typeface="Carlito"/>
                <a:cs typeface="Carlito"/>
              </a:rPr>
              <a:t>impairment. </a:t>
            </a:r>
            <a:r>
              <a:rPr sz="3200" b="1" dirty="0">
                <a:latin typeface="Carlito"/>
                <a:cs typeface="Carlito"/>
              </a:rPr>
              <a:t>It is the inability </a:t>
            </a:r>
            <a:r>
              <a:rPr sz="3200" b="1" spc="-20" dirty="0">
                <a:latin typeface="Carlito"/>
                <a:cs typeface="Carlito"/>
              </a:rPr>
              <a:t>to </a:t>
            </a:r>
            <a:r>
              <a:rPr sz="3200" b="1" spc="-5" dirty="0">
                <a:latin typeface="Carlito"/>
                <a:cs typeface="Carlito"/>
              </a:rPr>
              <a:t>carry </a:t>
            </a:r>
            <a:r>
              <a:rPr sz="3200" b="1" dirty="0">
                <a:latin typeface="Carlito"/>
                <a:cs typeface="Carlito"/>
              </a:rPr>
              <a:t>out  </a:t>
            </a:r>
            <a:r>
              <a:rPr sz="3200" b="1" spc="-10" dirty="0">
                <a:latin typeface="Carlito"/>
                <a:cs typeface="Carlito"/>
              </a:rPr>
              <a:t>certain </a:t>
            </a:r>
            <a:r>
              <a:rPr sz="3200" b="1" dirty="0">
                <a:latin typeface="Carlito"/>
                <a:cs typeface="Carlito"/>
              </a:rPr>
              <a:t>activities </a:t>
            </a:r>
            <a:r>
              <a:rPr sz="3200" b="1" spc="-5" dirty="0">
                <a:latin typeface="Carlito"/>
                <a:cs typeface="Carlito"/>
              </a:rPr>
              <a:t>which </a:t>
            </a:r>
            <a:r>
              <a:rPr sz="3200" b="1" spc="-10" dirty="0">
                <a:latin typeface="Carlito"/>
                <a:cs typeface="Carlito"/>
              </a:rPr>
              <a:t>are considered </a:t>
            </a:r>
            <a:r>
              <a:rPr sz="3200" b="1" dirty="0">
                <a:latin typeface="Carlito"/>
                <a:cs typeface="Carlito"/>
              </a:rPr>
              <a:t>as  normal </a:t>
            </a:r>
            <a:r>
              <a:rPr sz="3200" b="1" spc="-20" dirty="0">
                <a:latin typeface="Carlito"/>
                <a:cs typeface="Carlito"/>
              </a:rPr>
              <a:t>for </a:t>
            </a:r>
            <a:r>
              <a:rPr sz="3200" b="1" dirty="0">
                <a:latin typeface="Carlito"/>
                <a:cs typeface="Carlito"/>
              </a:rPr>
              <a:t>the </a:t>
            </a:r>
            <a:r>
              <a:rPr sz="3200" b="1" spc="-15" dirty="0">
                <a:latin typeface="Carlito"/>
                <a:cs typeface="Carlito"/>
              </a:rPr>
              <a:t>age </a:t>
            </a:r>
            <a:r>
              <a:rPr sz="3200" b="1" dirty="0">
                <a:latin typeface="Carlito"/>
                <a:cs typeface="Carlito"/>
              </a:rPr>
              <a:t>&amp; </a:t>
            </a:r>
            <a:r>
              <a:rPr sz="3200" b="1" spc="-15" dirty="0">
                <a:latin typeface="Carlito"/>
                <a:cs typeface="Carlito"/>
              </a:rPr>
              <a:t>sex. </a:t>
            </a:r>
            <a:r>
              <a:rPr sz="3200" b="1" spc="5" dirty="0">
                <a:latin typeface="Carlito"/>
                <a:cs typeface="Carlito"/>
              </a:rPr>
              <a:t>E.g. </a:t>
            </a:r>
            <a:r>
              <a:rPr sz="3200" b="1" dirty="0">
                <a:latin typeface="Carlito"/>
                <a:cs typeface="Carlito"/>
              </a:rPr>
              <a:t>loss of limbs  </a:t>
            </a:r>
            <a:r>
              <a:rPr sz="3200" b="1" spc="-10" dirty="0">
                <a:latin typeface="Carlito"/>
                <a:cs typeface="Carlito"/>
              </a:rPr>
              <a:t>results </a:t>
            </a:r>
            <a:r>
              <a:rPr sz="3200" b="1" dirty="0">
                <a:latin typeface="Carlito"/>
                <a:cs typeface="Carlito"/>
              </a:rPr>
              <a:t>in inability </a:t>
            </a:r>
            <a:r>
              <a:rPr sz="3200" b="1" spc="-20" dirty="0">
                <a:latin typeface="Carlito"/>
                <a:cs typeface="Carlito"/>
              </a:rPr>
              <a:t>to</a:t>
            </a:r>
            <a:r>
              <a:rPr sz="3200" b="1" spc="-60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walk.</a:t>
            </a:r>
            <a:endParaRPr sz="32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063183" y="4191000"/>
            <a:ext cx="5538391" cy="243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8619" y="520039"/>
            <a:ext cx="10600200" cy="2675732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b="1" spc="-5" dirty="0">
                <a:latin typeface="Carlito"/>
                <a:cs typeface="Carlito"/>
              </a:rPr>
              <a:t>Handicapped-</a:t>
            </a:r>
            <a:endParaRPr sz="3200">
              <a:latin typeface="Carlito"/>
              <a:cs typeface="Carlito"/>
            </a:endParaRPr>
          </a:p>
          <a:p>
            <a:pPr marL="12700" marR="5080" algn="just">
              <a:lnSpc>
                <a:spcPct val="100000"/>
              </a:lnSpc>
              <a:spcBef>
                <a:spcPts val="770"/>
              </a:spcBef>
            </a:pPr>
            <a:r>
              <a:rPr sz="3200" b="1" spc="-5" dirty="0">
                <a:latin typeface="Carlito"/>
                <a:cs typeface="Carlito"/>
              </a:rPr>
              <a:t>Handicapped </a:t>
            </a:r>
            <a:r>
              <a:rPr sz="3200" b="1" spc="-10" dirty="0">
                <a:latin typeface="Carlito"/>
                <a:cs typeface="Carlito"/>
              </a:rPr>
              <a:t>children </a:t>
            </a:r>
            <a:r>
              <a:rPr sz="3200" b="1" spc="-35" dirty="0">
                <a:latin typeface="Carlito"/>
                <a:cs typeface="Carlito"/>
              </a:rPr>
              <a:t>refer </a:t>
            </a:r>
            <a:r>
              <a:rPr sz="3200" b="1" spc="-20" dirty="0">
                <a:latin typeface="Carlito"/>
                <a:cs typeface="Carlito"/>
              </a:rPr>
              <a:t>to </a:t>
            </a:r>
            <a:r>
              <a:rPr sz="3200" b="1" dirty="0">
                <a:latin typeface="Carlito"/>
                <a:cs typeface="Carlito"/>
              </a:rPr>
              <a:t>those </a:t>
            </a:r>
            <a:r>
              <a:rPr sz="3200" b="1" spc="-5" dirty="0">
                <a:latin typeface="Carlito"/>
                <a:cs typeface="Carlito"/>
              </a:rPr>
              <a:t>with  </a:t>
            </a:r>
            <a:r>
              <a:rPr sz="3200" b="1" spc="-10" dirty="0">
                <a:latin typeface="Carlito"/>
                <a:cs typeface="Carlito"/>
              </a:rPr>
              <a:t>presence </a:t>
            </a:r>
            <a:r>
              <a:rPr sz="3200" b="1" dirty="0">
                <a:latin typeface="Carlito"/>
                <a:cs typeface="Carlito"/>
              </a:rPr>
              <a:t>of </a:t>
            </a:r>
            <a:r>
              <a:rPr sz="3200" b="1" spc="-5" dirty="0">
                <a:latin typeface="Carlito"/>
                <a:cs typeface="Carlito"/>
              </a:rPr>
              <a:t>impairment </a:t>
            </a:r>
            <a:r>
              <a:rPr sz="3200" b="1" dirty="0">
                <a:latin typeface="Carlito"/>
                <a:cs typeface="Carlito"/>
              </a:rPr>
              <a:t>or other  </a:t>
            </a:r>
            <a:r>
              <a:rPr sz="3200" b="1" spc="-15" dirty="0">
                <a:latin typeface="Carlito"/>
                <a:cs typeface="Carlito"/>
              </a:rPr>
              <a:t>circumstances that </a:t>
            </a:r>
            <a:r>
              <a:rPr sz="3200" b="1" spc="-10" dirty="0">
                <a:latin typeface="Carlito"/>
                <a:cs typeface="Carlito"/>
              </a:rPr>
              <a:t>are </a:t>
            </a:r>
            <a:r>
              <a:rPr sz="3200" b="1" spc="-25" dirty="0">
                <a:latin typeface="Carlito"/>
                <a:cs typeface="Carlito"/>
              </a:rPr>
              <a:t>like </a:t>
            </a:r>
            <a:r>
              <a:rPr sz="3200" b="1" spc="-20" dirty="0">
                <a:latin typeface="Carlito"/>
                <a:cs typeface="Carlito"/>
              </a:rPr>
              <a:t>to interfere </a:t>
            </a:r>
            <a:r>
              <a:rPr sz="3200" b="1" dirty="0">
                <a:latin typeface="Carlito"/>
                <a:cs typeface="Carlito"/>
              </a:rPr>
              <a:t>with  normal </a:t>
            </a:r>
            <a:r>
              <a:rPr sz="3200" b="1" spc="-5" dirty="0">
                <a:latin typeface="Carlito"/>
                <a:cs typeface="Carlito"/>
              </a:rPr>
              <a:t>growth </a:t>
            </a:r>
            <a:r>
              <a:rPr sz="3200" b="1" dirty="0">
                <a:latin typeface="Carlito"/>
                <a:cs typeface="Carlito"/>
              </a:rPr>
              <a:t>&amp; </a:t>
            </a:r>
            <a:r>
              <a:rPr sz="3200" b="1" spc="-10" dirty="0">
                <a:latin typeface="Carlito"/>
                <a:cs typeface="Carlito"/>
              </a:rPr>
              <a:t>development </a:t>
            </a:r>
            <a:r>
              <a:rPr sz="3200" b="1" dirty="0">
                <a:latin typeface="Carlito"/>
                <a:cs typeface="Carlito"/>
              </a:rPr>
              <a:t>or </a:t>
            </a:r>
            <a:r>
              <a:rPr sz="3200" b="1" spc="-5" dirty="0">
                <a:latin typeface="Carlito"/>
                <a:cs typeface="Carlito"/>
              </a:rPr>
              <a:t>with  capacity </a:t>
            </a:r>
            <a:r>
              <a:rPr sz="3200" b="1" spc="-15" dirty="0">
                <a:latin typeface="Carlito"/>
                <a:cs typeface="Carlito"/>
              </a:rPr>
              <a:t>to</a:t>
            </a:r>
            <a:r>
              <a:rPr sz="3200" b="1" spc="-35" dirty="0">
                <a:latin typeface="Carlito"/>
                <a:cs typeface="Carlito"/>
              </a:rPr>
              <a:t> </a:t>
            </a:r>
            <a:r>
              <a:rPr sz="3200" b="1" dirty="0">
                <a:latin typeface="Carlito"/>
                <a:cs typeface="Carlito"/>
              </a:rPr>
              <a:t>learn.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0417" y="712978"/>
            <a:ext cx="631829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CLASSIFICATION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99101" y="1662344"/>
            <a:ext cx="7993249" cy="178244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418465" indent="-406400">
              <a:lnSpc>
                <a:spcPct val="100000"/>
              </a:lnSpc>
              <a:spcBef>
                <a:spcPts val="869"/>
              </a:spcBef>
              <a:buAutoNum type="arabicPeriod"/>
              <a:tabLst>
                <a:tab pos="419100" algn="l"/>
              </a:tabLst>
            </a:pPr>
            <a:r>
              <a:rPr sz="3200" b="1" spc="-10" dirty="0">
                <a:latin typeface="Carlito"/>
                <a:cs typeface="Carlito"/>
              </a:rPr>
              <a:t>Physically </a:t>
            </a:r>
            <a:r>
              <a:rPr sz="3200" b="1" spc="-5" dirty="0">
                <a:latin typeface="Carlito"/>
                <a:cs typeface="Carlito"/>
              </a:rPr>
              <a:t>handicapped</a:t>
            </a:r>
            <a:r>
              <a:rPr sz="3200" b="1" spc="-125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children</a:t>
            </a:r>
            <a:endParaRPr sz="3200">
              <a:latin typeface="Carlito"/>
              <a:cs typeface="Carlito"/>
            </a:endParaRPr>
          </a:p>
          <a:p>
            <a:pPr marL="419734" indent="-40767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20370" algn="l"/>
              </a:tabLst>
            </a:pPr>
            <a:r>
              <a:rPr sz="3200" b="1" spc="-10" dirty="0">
                <a:latin typeface="Carlito"/>
                <a:cs typeface="Carlito"/>
              </a:rPr>
              <a:t>Mentally </a:t>
            </a:r>
            <a:r>
              <a:rPr sz="3200" b="1" spc="-5" dirty="0">
                <a:latin typeface="Carlito"/>
                <a:cs typeface="Carlito"/>
              </a:rPr>
              <a:t>handicapped</a:t>
            </a:r>
            <a:r>
              <a:rPr sz="3200" b="1" spc="-90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children</a:t>
            </a:r>
            <a:endParaRPr sz="3200">
              <a:latin typeface="Carlito"/>
              <a:cs typeface="Carlito"/>
            </a:endParaRPr>
          </a:p>
          <a:p>
            <a:pPr marL="419734" indent="-407670">
              <a:lnSpc>
                <a:spcPct val="100000"/>
              </a:lnSpc>
              <a:spcBef>
                <a:spcPts val="770"/>
              </a:spcBef>
              <a:buAutoNum type="arabicPeriod"/>
              <a:tabLst>
                <a:tab pos="420370" algn="l"/>
              </a:tabLst>
            </a:pPr>
            <a:r>
              <a:rPr sz="3200" b="1" dirty="0">
                <a:latin typeface="Carlito"/>
                <a:cs typeface="Carlito"/>
              </a:rPr>
              <a:t>Socially </a:t>
            </a:r>
            <a:r>
              <a:rPr sz="3200" b="1" spc="-5" dirty="0">
                <a:latin typeface="Carlito"/>
                <a:cs typeface="Carlito"/>
              </a:rPr>
              <a:t>handicapped</a:t>
            </a:r>
            <a:r>
              <a:rPr sz="3200" b="1" spc="-95" dirty="0">
                <a:latin typeface="Carlito"/>
                <a:cs typeface="Carlito"/>
              </a:rPr>
              <a:t> </a:t>
            </a:r>
            <a:r>
              <a:rPr sz="3200" b="1" spc="-10" dirty="0">
                <a:latin typeface="Carlito"/>
                <a:cs typeface="Carlito"/>
              </a:rPr>
              <a:t>children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8860" y="687070"/>
            <a:ext cx="9407426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55" dirty="0"/>
              <a:t>PHYSICALLY</a:t>
            </a:r>
            <a:r>
              <a:rPr sz="4800" spc="-30" dirty="0"/>
              <a:t> </a:t>
            </a:r>
            <a:r>
              <a:rPr sz="4800" spc="-5" dirty="0"/>
              <a:t>HANDICAPPED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843607" y="1835861"/>
            <a:ext cx="9908863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11430" indent="-457834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5" dirty="0">
                <a:latin typeface="Carlito"/>
                <a:cs typeface="Carlito"/>
              </a:rPr>
              <a:t>This group </a:t>
            </a:r>
            <a:r>
              <a:rPr sz="3200" b="1" dirty="0">
                <a:latin typeface="Carlito"/>
                <a:cs typeface="Carlito"/>
              </a:rPr>
              <a:t>includes the </a:t>
            </a:r>
            <a:r>
              <a:rPr sz="3200" b="1" spc="-10" dirty="0">
                <a:latin typeface="Carlito"/>
                <a:cs typeface="Carlito"/>
              </a:rPr>
              <a:t>children </a:t>
            </a:r>
            <a:r>
              <a:rPr sz="3200" b="1" spc="-5" dirty="0">
                <a:latin typeface="Carlito"/>
                <a:cs typeface="Carlito"/>
              </a:rPr>
              <a:t>with  blindness, deaf </a:t>
            </a:r>
            <a:r>
              <a:rPr sz="3200" b="1" dirty="0">
                <a:latin typeface="Carlito"/>
                <a:cs typeface="Carlito"/>
              </a:rPr>
              <a:t>&amp; </a:t>
            </a:r>
            <a:r>
              <a:rPr sz="3200" b="1" spc="-5" dirty="0">
                <a:latin typeface="Carlito"/>
                <a:cs typeface="Carlito"/>
              </a:rPr>
              <a:t>dumb, </a:t>
            </a:r>
            <a:r>
              <a:rPr sz="3200" b="1" spc="-10" dirty="0">
                <a:latin typeface="Carlito"/>
                <a:cs typeface="Carlito"/>
              </a:rPr>
              <a:t>congenital  </a:t>
            </a:r>
            <a:r>
              <a:rPr sz="3200" b="1" spc="-5" dirty="0">
                <a:latin typeface="Carlito"/>
                <a:cs typeface="Carlito"/>
              </a:rPr>
              <a:t>malformations </a:t>
            </a:r>
            <a:r>
              <a:rPr sz="3200" b="1" spc="-20" dirty="0">
                <a:latin typeface="Carlito"/>
                <a:cs typeface="Carlito"/>
              </a:rPr>
              <a:t>like </a:t>
            </a:r>
            <a:r>
              <a:rPr sz="3200" b="1" spc="-10" dirty="0">
                <a:latin typeface="Carlito"/>
                <a:cs typeface="Carlito"/>
              </a:rPr>
              <a:t>cleft </a:t>
            </a:r>
            <a:r>
              <a:rPr sz="3200" b="1" dirty="0">
                <a:latin typeface="Carlito"/>
                <a:cs typeface="Carlito"/>
              </a:rPr>
              <a:t>lip, </a:t>
            </a:r>
            <a:r>
              <a:rPr sz="3200" b="1" spc="-10" dirty="0">
                <a:latin typeface="Carlito"/>
                <a:cs typeface="Carlito"/>
              </a:rPr>
              <a:t>cleft palate,  </a:t>
            </a:r>
            <a:r>
              <a:rPr sz="3200" b="1" spc="-5" dirty="0">
                <a:latin typeface="Carlito"/>
                <a:cs typeface="Carlito"/>
              </a:rPr>
              <a:t>club </a:t>
            </a:r>
            <a:r>
              <a:rPr sz="3200" b="1" spc="-10" dirty="0">
                <a:latin typeface="Carlito"/>
                <a:cs typeface="Carlito"/>
              </a:rPr>
              <a:t>foot, congenital </a:t>
            </a:r>
            <a:r>
              <a:rPr sz="3200" b="1" dirty="0">
                <a:latin typeface="Carlito"/>
                <a:cs typeface="Carlito"/>
              </a:rPr>
              <a:t>heart disease,</a:t>
            </a:r>
            <a:r>
              <a:rPr sz="3200" b="1" spc="-90" dirty="0">
                <a:latin typeface="Carlito"/>
                <a:cs typeface="Carlito"/>
              </a:rPr>
              <a:t> </a:t>
            </a:r>
            <a:r>
              <a:rPr sz="3200" b="1" spc="-20" dirty="0">
                <a:latin typeface="Carlito"/>
                <a:cs typeface="Carlito"/>
              </a:rPr>
              <a:t>etc.</a:t>
            </a:r>
            <a:endParaRPr sz="3200">
              <a:latin typeface="Carlito"/>
              <a:cs typeface="Carlito"/>
            </a:endParaRPr>
          </a:p>
          <a:p>
            <a:pPr marL="469900" marR="5080" indent="-457834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469900" algn="l"/>
                <a:tab pos="470534" algn="l"/>
              </a:tabLst>
            </a:pPr>
            <a:r>
              <a:rPr sz="3200" b="1" spc="-5" dirty="0">
                <a:latin typeface="Carlito"/>
                <a:cs typeface="Carlito"/>
              </a:rPr>
              <a:t>The </a:t>
            </a:r>
            <a:r>
              <a:rPr sz="3200" b="1" spc="-10" dirty="0">
                <a:latin typeface="Carlito"/>
                <a:cs typeface="Carlito"/>
              </a:rPr>
              <a:t>most </a:t>
            </a:r>
            <a:r>
              <a:rPr sz="3200" b="1" spc="-5" dirty="0">
                <a:latin typeface="Carlito"/>
                <a:cs typeface="Carlito"/>
              </a:rPr>
              <a:t>important </a:t>
            </a:r>
            <a:r>
              <a:rPr sz="3200" b="1" spc="-10" dirty="0">
                <a:latin typeface="Carlito"/>
                <a:cs typeface="Carlito"/>
              </a:rPr>
              <a:t>cause </a:t>
            </a:r>
            <a:r>
              <a:rPr sz="3200" b="1" dirty="0">
                <a:latin typeface="Carlito"/>
                <a:cs typeface="Carlito"/>
              </a:rPr>
              <a:t>of </a:t>
            </a:r>
            <a:r>
              <a:rPr sz="3200" b="1" spc="-15" dirty="0">
                <a:latin typeface="Carlito"/>
                <a:cs typeface="Carlito"/>
              </a:rPr>
              <a:t>physically  </a:t>
            </a:r>
            <a:r>
              <a:rPr sz="3200" b="1" spc="-5" dirty="0">
                <a:latin typeface="Carlito"/>
                <a:cs typeface="Carlito"/>
              </a:rPr>
              <a:t>handicaps </a:t>
            </a:r>
            <a:r>
              <a:rPr sz="3200" b="1" dirty="0">
                <a:latin typeface="Carlito"/>
                <a:cs typeface="Carlito"/>
              </a:rPr>
              <a:t>is birth </a:t>
            </a:r>
            <a:r>
              <a:rPr sz="3200" b="1" spc="-15" dirty="0">
                <a:latin typeface="Carlito"/>
                <a:cs typeface="Carlito"/>
              </a:rPr>
              <a:t>defects, </a:t>
            </a:r>
            <a:r>
              <a:rPr sz="3200" b="1" spc="-5" dirty="0">
                <a:latin typeface="Carlito"/>
                <a:cs typeface="Carlito"/>
              </a:rPr>
              <a:t>malnutrition,  </a:t>
            </a:r>
            <a:r>
              <a:rPr sz="3200" b="1" spc="-10" dirty="0">
                <a:latin typeface="Carlito"/>
                <a:cs typeface="Carlito"/>
              </a:rPr>
              <a:t>infection </a:t>
            </a:r>
            <a:r>
              <a:rPr sz="3200" b="1" dirty="0">
                <a:latin typeface="Carlito"/>
                <a:cs typeface="Carlito"/>
              </a:rPr>
              <a:t>&amp;</a:t>
            </a:r>
            <a:r>
              <a:rPr sz="3200" b="1" spc="5" dirty="0">
                <a:latin typeface="Carlito"/>
                <a:cs typeface="Carlito"/>
              </a:rPr>
              <a:t> </a:t>
            </a:r>
            <a:r>
              <a:rPr sz="3200" b="1" spc="-5" dirty="0">
                <a:latin typeface="Carlito"/>
                <a:cs typeface="Carlito"/>
              </a:rPr>
              <a:t>accidents.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874</Words>
  <Application>Microsoft Office PowerPoint</Application>
  <PresentationFormat>Custom</PresentationFormat>
  <Paragraphs>104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Carlito</vt:lpstr>
      <vt:lpstr>Office Theme</vt:lpstr>
      <vt:lpstr>CHALLENGED CHILDREN CLASSIFICATION,MANAGEMENT, REHABILITATION </vt:lpstr>
      <vt:lpstr>INTRODUCTION</vt:lpstr>
      <vt:lpstr>DEFINITION</vt:lpstr>
      <vt:lpstr>CONCEPT OF DISABILITY</vt:lpstr>
      <vt:lpstr>PowerPoint Presentation</vt:lpstr>
      <vt:lpstr>PowerPoint Presentation</vt:lpstr>
      <vt:lpstr>PowerPoint Presentation</vt:lpstr>
      <vt:lpstr>CLASSIFICATION</vt:lpstr>
      <vt:lpstr>PHYSICALLY HANDICAPPED</vt:lpstr>
      <vt:lpstr>PowerPoint Presentation</vt:lpstr>
      <vt:lpstr>PowerPoint Presentation</vt:lpstr>
      <vt:lpstr>MENTALLY HANDICAPPED</vt:lpstr>
      <vt:lpstr>SOCIALLY HANDICAPPED</vt:lpstr>
      <vt:lpstr>CAUSES</vt:lpstr>
      <vt:lpstr>PREVENTION</vt:lpstr>
      <vt:lpstr>PowerPoint Presentation</vt:lpstr>
      <vt:lpstr>PowerPoint Presentation</vt:lpstr>
      <vt:lpstr>MANAGEMENT</vt:lpstr>
      <vt:lpstr>PowerPoint Presentation</vt:lpstr>
      <vt:lpstr>PowerPoint Presentation</vt:lpstr>
      <vt:lpstr>REHABILITATION</vt:lpstr>
      <vt:lpstr>PowerPoint Presentation</vt:lpstr>
      <vt:lpstr>PowerPoint Presentation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CHALLENGED CHILDREN</dc:title>
  <cp:lastModifiedBy>Rajesh Joseph</cp:lastModifiedBy>
  <cp:revision>14</cp:revision>
  <dcterms:created xsi:type="dcterms:W3CDTF">2020-06-16T10:54:10Z</dcterms:created>
  <dcterms:modified xsi:type="dcterms:W3CDTF">2020-08-13T04:03:12Z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2016-11-10T00:00:00Z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2020-06-16T00:00:00Z</vt:filetime>
  </property>
</Properties>
</file>