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85" r:id="rId23"/>
    <p:sldId id="286" r:id="rId24"/>
    <p:sldId id="288" r:id="rId25"/>
    <p:sldId id="293" r:id="rId26"/>
    <p:sldId id="294" r:id="rId27"/>
    <p:sldId id="295" r:id="rId28"/>
    <p:sldId id="297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7E5E1-3B15-4908-A421-7D19AF78BE40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4BEE4-1C9B-4067-B071-7A5E612C0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92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432298"/>
            <a:ext cx="3397250" cy="2425700"/>
          </a:xfrm>
          <a:custGeom>
            <a:avLst/>
            <a:gdLst/>
            <a:ahLst/>
            <a:cxnLst/>
            <a:rect l="l" t="t" r="r" b="b"/>
            <a:pathLst>
              <a:path w="3397250" h="2425700">
                <a:moveTo>
                  <a:pt x="2749708" y="1663700"/>
                </a:moveTo>
                <a:lnTo>
                  <a:pt x="2353183" y="1663700"/>
                </a:lnTo>
                <a:lnTo>
                  <a:pt x="2415921" y="1676400"/>
                </a:lnTo>
                <a:lnTo>
                  <a:pt x="2512949" y="1689100"/>
                </a:lnTo>
                <a:lnTo>
                  <a:pt x="2545334" y="1689100"/>
                </a:lnTo>
                <a:lnTo>
                  <a:pt x="2559558" y="1752600"/>
                </a:lnTo>
                <a:lnTo>
                  <a:pt x="2569591" y="1816100"/>
                </a:lnTo>
                <a:lnTo>
                  <a:pt x="2575687" y="1879600"/>
                </a:lnTo>
                <a:lnTo>
                  <a:pt x="2575687" y="1930400"/>
                </a:lnTo>
                <a:lnTo>
                  <a:pt x="2571623" y="1993900"/>
                </a:lnTo>
                <a:lnTo>
                  <a:pt x="2565527" y="2044700"/>
                </a:lnTo>
                <a:lnTo>
                  <a:pt x="2553462" y="2108200"/>
                </a:lnTo>
                <a:lnTo>
                  <a:pt x="2539238" y="2159000"/>
                </a:lnTo>
                <a:lnTo>
                  <a:pt x="2519045" y="2209800"/>
                </a:lnTo>
                <a:lnTo>
                  <a:pt x="2496820" y="2260600"/>
                </a:lnTo>
                <a:lnTo>
                  <a:pt x="2472563" y="2298700"/>
                </a:lnTo>
                <a:lnTo>
                  <a:pt x="2444242" y="2336800"/>
                </a:lnTo>
                <a:lnTo>
                  <a:pt x="2411857" y="2374900"/>
                </a:lnTo>
                <a:lnTo>
                  <a:pt x="2377440" y="2413000"/>
                </a:lnTo>
                <a:lnTo>
                  <a:pt x="2361311" y="2425700"/>
                </a:lnTo>
                <a:lnTo>
                  <a:pt x="2778489" y="2425700"/>
                </a:lnTo>
                <a:lnTo>
                  <a:pt x="2792095" y="2400300"/>
                </a:lnTo>
                <a:lnTo>
                  <a:pt x="2806319" y="2362200"/>
                </a:lnTo>
                <a:lnTo>
                  <a:pt x="2816479" y="2311400"/>
                </a:lnTo>
                <a:lnTo>
                  <a:pt x="2826512" y="2273300"/>
                </a:lnTo>
                <a:lnTo>
                  <a:pt x="2834640" y="2222500"/>
                </a:lnTo>
                <a:lnTo>
                  <a:pt x="2838704" y="2171700"/>
                </a:lnTo>
                <a:lnTo>
                  <a:pt x="2842768" y="2070100"/>
                </a:lnTo>
                <a:lnTo>
                  <a:pt x="2840736" y="2019300"/>
                </a:lnTo>
                <a:lnTo>
                  <a:pt x="2836672" y="1981200"/>
                </a:lnTo>
                <a:lnTo>
                  <a:pt x="2832608" y="1930400"/>
                </a:lnTo>
                <a:lnTo>
                  <a:pt x="2826512" y="1879600"/>
                </a:lnTo>
                <a:lnTo>
                  <a:pt x="2816479" y="1841500"/>
                </a:lnTo>
                <a:lnTo>
                  <a:pt x="2808351" y="1803400"/>
                </a:lnTo>
                <a:lnTo>
                  <a:pt x="2796159" y="1765300"/>
                </a:lnTo>
                <a:lnTo>
                  <a:pt x="2962740" y="1765300"/>
                </a:lnTo>
                <a:lnTo>
                  <a:pt x="2943860" y="1752600"/>
                </a:lnTo>
                <a:lnTo>
                  <a:pt x="2885186" y="1727200"/>
                </a:lnTo>
                <a:lnTo>
                  <a:pt x="2822448" y="1701800"/>
                </a:lnTo>
                <a:lnTo>
                  <a:pt x="2755773" y="1676400"/>
                </a:lnTo>
                <a:lnTo>
                  <a:pt x="2749708" y="1663700"/>
                </a:lnTo>
                <a:close/>
              </a:path>
              <a:path w="3397250" h="2425700">
                <a:moveTo>
                  <a:pt x="2962740" y="1765300"/>
                </a:moveTo>
                <a:lnTo>
                  <a:pt x="2796159" y="1765300"/>
                </a:lnTo>
                <a:lnTo>
                  <a:pt x="2848737" y="1790700"/>
                </a:lnTo>
                <a:lnTo>
                  <a:pt x="2899410" y="1816100"/>
                </a:lnTo>
                <a:lnTo>
                  <a:pt x="2992374" y="1879600"/>
                </a:lnTo>
                <a:lnTo>
                  <a:pt x="3036951" y="1905000"/>
                </a:lnTo>
                <a:lnTo>
                  <a:pt x="3077337" y="1943100"/>
                </a:lnTo>
                <a:lnTo>
                  <a:pt x="3115818" y="1981200"/>
                </a:lnTo>
                <a:lnTo>
                  <a:pt x="3150235" y="2032000"/>
                </a:lnTo>
                <a:lnTo>
                  <a:pt x="3182620" y="2070100"/>
                </a:lnTo>
                <a:lnTo>
                  <a:pt x="3212973" y="2120900"/>
                </a:lnTo>
                <a:lnTo>
                  <a:pt x="3239262" y="2171700"/>
                </a:lnTo>
                <a:lnTo>
                  <a:pt x="3263519" y="2222500"/>
                </a:lnTo>
                <a:lnTo>
                  <a:pt x="3283712" y="2273300"/>
                </a:lnTo>
                <a:lnTo>
                  <a:pt x="3299967" y="2336800"/>
                </a:lnTo>
                <a:lnTo>
                  <a:pt x="3312033" y="2400300"/>
                </a:lnTo>
                <a:lnTo>
                  <a:pt x="3316399" y="2425700"/>
                </a:lnTo>
                <a:lnTo>
                  <a:pt x="3397054" y="2425700"/>
                </a:lnTo>
                <a:lnTo>
                  <a:pt x="3390900" y="2387600"/>
                </a:lnTo>
                <a:lnTo>
                  <a:pt x="3372739" y="2324100"/>
                </a:lnTo>
                <a:lnTo>
                  <a:pt x="3352546" y="2247900"/>
                </a:lnTo>
                <a:lnTo>
                  <a:pt x="3340354" y="2222500"/>
                </a:lnTo>
                <a:lnTo>
                  <a:pt x="3328289" y="2184400"/>
                </a:lnTo>
                <a:lnTo>
                  <a:pt x="3314065" y="2159000"/>
                </a:lnTo>
                <a:lnTo>
                  <a:pt x="3299967" y="2120900"/>
                </a:lnTo>
                <a:lnTo>
                  <a:pt x="3283712" y="2095500"/>
                </a:lnTo>
                <a:lnTo>
                  <a:pt x="3267583" y="2070100"/>
                </a:lnTo>
                <a:lnTo>
                  <a:pt x="3249295" y="2044700"/>
                </a:lnTo>
                <a:lnTo>
                  <a:pt x="3231134" y="2006600"/>
                </a:lnTo>
                <a:lnTo>
                  <a:pt x="3212973" y="1981200"/>
                </a:lnTo>
                <a:lnTo>
                  <a:pt x="3192653" y="1955800"/>
                </a:lnTo>
                <a:lnTo>
                  <a:pt x="3170428" y="1930400"/>
                </a:lnTo>
                <a:lnTo>
                  <a:pt x="3150235" y="1917700"/>
                </a:lnTo>
                <a:lnTo>
                  <a:pt x="3125978" y="1892300"/>
                </a:lnTo>
                <a:lnTo>
                  <a:pt x="3103753" y="1866900"/>
                </a:lnTo>
                <a:lnTo>
                  <a:pt x="3053080" y="1828800"/>
                </a:lnTo>
                <a:lnTo>
                  <a:pt x="3000502" y="1790700"/>
                </a:lnTo>
                <a:lnTo>
                  <a:pt x="2962740" y="1765300"/>
                </a:lnTo>
                <a:close/>
              </a:path>
              <a:path w="3397250" h="2425700">
                <a:moveTo>
                  <a:pt x="2101342" y="1625600"/>
                </a:moveTo>
                <a:lnTo>
                  <a:pt x="2051685" y="1625600"/>
                </a:lnTo>
                <a:lnTo>
                  <a:pt x="2019427" y="1676400"/>
                </a:lnTo>
                <a:lnTo>
                  <a:pt x="2001139" y="1701800"/>
                </a:lnTo>
                <a:lnTo>
                  <a:pt x="1980945" y="1727200"/>
                </a:lnTo>
                <a:lnTo>
                  <a:pt x="1960752" y="1739900"/>
                </a:lnTo>
                <a:lnTo>
                  <a:pt x="1938401" y="1765300"/>
                </a:lnTo>
                <a:lnTo>
                  <a:pt x="1889887" y="1790700"/>
                </a:lnTo>
                <a:lnTo>
                  <a:pt x="1863598" y="1816100"/>
                </a:lnTo>
                <a:lnTo>
                  <a:pt x="1837308" y="1828800"/>
                </a:lnTo>
                <a:lnTo>
                  <a:pt x="1806956" y="1841500"/>
                </a:lnTo>
                <a:lnTo>
                  <a:pt x="1817116" y="1841500"/>
                </a:lnTo>
                <a:lnTo>
                  <a:pt x="1808988" y="1866900"/>
                </a:lnTo>
                <a:lnTo>
                  <a:pt x="1798827" y="1879600"/>
                </a:lnTo>
                <a:lnTo>
                  <a:pt x="1774570" y="1905000"/>
                </a:lnTo>
                <a:lnTo>
                  <a:pt x="1764538" y="1917700"/>
                </a:lnTo>
                <a:lnTo>
                  <a:pt x="1752345" y="1955800"/>
                </a:lnTo>
                <a:lnTo>
                  <a:pt x="1750314" y="1955800"/>
                </a:lnTo>
                <a:lnTo>
                  <a:pt x="1752345" y="1968500"/>
                </a:lnTo>
                <a:lnTo>
                  <a:pt x="1778635" y="1930400"/>
                </a:lnTo>
                <a:lnTo>
                  <a:pt x="1811020" y="1892300"/>
                </a:lnTo>
                <a:lnTo>
                  <a:pt x="1845437" y="1854200"/>
                </a:lnTo>
                <a:lnTo>
                  <a:pt x="1883791" y="1828800"/>
                </a:lnTo>
                <a:lnTo>
                  <a:pt x="1924304" y="1790700"/>
                </a:lnTo>
                <a:lnTo>
                  <a:pt x="1968754" y="1765300"/>
                </a:lnTo>
                <a:lnTo>
                  <a:pt x="2017395" y="1739900"/>
                </a:lnTo>
                <a:lnTo>
                  <a:pt x="2067941" y="1714500"/>
                </a:lnTo>
                <a:lnTo>
                  <a:pt x="2175129" y="1689100"/>
                </a:lnTo>
                <a:lnTo>
                  <a:pt x="2233803" y="1676400"/>
                </a:lnTo>
                <a:lnTo>
                  <a:pt x="2059813" y="1676400"/>
                </a:lnTo>
                <a:lnTo>
                  <a:pt x="2078101" y="1651000"/>
                </a:lnTo>
                <a:lnTo>
                  <a:pt x="2094230" y="1638300"/>
                </a:lnTo>
                <a:lnTo>
                  <a:pt x="2101342" y="1625600"/>
                </a:lnTo>
                <a:close/>
              </a:path>
              <a:path w="3397250" h="2425700">
                <a:moveTo>
                  <a:pt x="299859" y="304800"/>
                </a:moveTo>
                <a:lnTo>
                  <a:pt x="103628" y="304800"/>
                </a:lnTo>
                <a:lnTo>
                  <a:pt x="91489" y="317500"/>
                </a:lnTo>
                <a:lnTo>
                  <a:pt x="81375" y="317500"/>
                </a:lnTo>
                <a:lnTo>
                  <a:pt x="61145" y="342900"/>
                </a:lnTo>
                <a:lnTo>
                  <a:pt x="295808" y="342900"/>
                </a:lnTo>
                <a:lnTo>
                  <a:pt x="328180" y="355600"/>
                </a:lnTo>
                <a:lnTo>
                  <a:pt x="358521" y="368300"/>
                </a:lnTo>
                <a:lnTo>
                  <a:pt x="388861" y="368300"/>
                </a:lnTo>
                <a:lnTo>
                  <a:pt x="417182" y="393700"/>
                </a:lnTo>
                <a:lnTo>
                  <a:pt x="445503" y="406400"/>
                </a:lnTo>
                <a:lnTo>
                  <a:pt x="471805" y="419100"/>
                </a:lnTo>
                <a:lnTo>
                  <a:pt x="496087" y="444500"/>
                </a:lnTo>
                <a:lnTo>
                  <a:pt x="520357" y="457200"/>
                </a:lnTo>
                <a:lnTo>
                  <a:pt x="544639" y="482600"/>
                </a:lnTo>
                <a:lnTo>
                  <a:pt x="566889" y="508000"/>
                </a:lnTo>
                <a:lnTo>
                  <a:pt x="607352" y="558800"/>
                </a:lnTo>
                <a:lnTo>
                  <a:pt x="627583" y="596900"/>
                </a:lnTo>
                <a:lnTo>
                  <a:pt x="663994" y="647700"/>
                </a:lnTo>
                <a:lnTo>
                  <a:pt x="698385" y="711200"/>
                </a:lnTo>
                <a:lnTo>
                  <a:pt x="728726" y="774700"/>
                </a:lnTo>
                <a:lnTo>
                  <a:pt x="757047" y="838200"/>
                </a:lnTo>
                <a:lnTo>
                  <a:pt x="805599" y="977900"/>
                </a:lnTo>
                <a:lnTo>
                  <a:pt x="825830" y="1041400"/>
                </a:lnTo>
                <a:lnTo>
                  <a:pt x="862241" y="1168400"/>
                </a:lnTo>
                <a:lnTo>
                  <a:pt x="886510" y="1244600"/>
                </a:lnTo>
                <a:lnTo>
                  <a:pt x="900684" y="1282700"/>
                </a:lnTo>
                <a:lnTo>
                  <a:pt x="949223" y="1397000"/>
                </a:lnTo>
                <a:lnTo>
                  <a:pt x="967435" y="1435100"/>
                </a:lnTo>
                <a:lnTo>
                  <a:pt x="1007897" y="1511300"/>
                </a:lnTo>
                <a:lnTo>
                  <a:pt x="1030147" y="1549400"/>
                </a:lnTo>
                <a:lnTo>
                  <a:pt x="1052398" y="1574800"/>
                </a:lnTo>
                <a:lnTo>
                  <a:pt x="1100950" y="1638300"/>
                </a:lnTo>
                <a:lnTo>
                  <a:pt x="1183894" y="1714500"/>
                </a:lnTo>
                <a:lnTo>
                  <a:pt x="1214234" y="1739900"/>
                </a:lnTo>
                <a:lnTo>
                  <a:pt x="1279017" y="1790700"/>
                </a:lnTo>
                <a:lnTo>
                  <a:pt x="1347724" y="1816100"/>
                </a:lnTo>
                <a:lnTo>
                  <a:pt x="1382141" y="1828800"/>
                </a:lnTo>
                <a:lnTo>
                  <a:pt x="1458976" y="1854200"/>
                </a:lnTo>
                <a:lnTo>
                  <a:pt x="1499489" y="1866900"/>
                </a:lnTo>
                <a:lnTo>
                  <a:pt x="1608709" y="1866900"/>
                </a:lnTo>
                <a:lnTo>
                  <a:pt x="1578356" y="1854200"/>
                </a:lnTo>
                <a:lnTo>
                  <a:pt x="1519682" y="1854200"/>
                </a:lnTo>
                <a:lnTo>
                  <a:pt x="1491361" y="1841500"/>
                </a:lnTo>
                <a:lnTo>
                  <a:pt x="1434719" y="1828800"/>
                </a:lnTo>
                <a:lnTo>
                  <a:pt x="1408430" y="1816100"/>
                </a:lnTo>
                <a:lnTo>
                  <a:pt x="1355852" y="1803400"/>
                </a:lnTo>
                <a:lnTo>
                  <a:pt x="1305306" y="1765300"/>
                </a:lnTo>
                <a:lnTo>
                  <a:pt x="1256715" y="1739900"/>
                </a:lnTo>
                <a:lnTo>
                  <a:pt x="1210195" y="1714500"/>
                </a:lnTo>
                <a:lnTo>
                  <a:pt x="1167714" y="1676400"/>
                </a:lnTo>
                <a:lnTo>
                  <a:pt x="1127252" y="1638300"/>
                </a:lnTo>
                <a:lnTo>
                  <a:pt x="1090841" y="1600200"/>
                </a:lnTo>
                <a:lnTo>
                  <a:pt x="1058468" y="1549400"/>
                </a:lnTo>
                <a:lnTo>
                  <a:pt x="1028128" y="1511300"/>
                </a:lnTo>
                <a:lnTo>
                  <a:pt x="1001826" y="1473200"/>
                </a:lnTo>
                <a:lnTo>
                  <a:pt x="959345" y="1384300"/>
                </a:lnTo>
                <a:lnTo>
                  <a:pt x="931024" y="1308100"/>
                </a:lnTo>
                <a:lnTo>
                  <a:pt x="906741" y="1219200"/>
                </a:lnTo>
                <a:lnTo>
                  <a:pt x="866292" y="1041400"/>
                </a:lnTo>
                <a:lnTo>
                  <a:pt x="844029" y="952500"/>
                </a:lnTo>
                <a:lnTo>
                  <a:pt x="831900" y="901700"/>
                </a:lnTo>
                <a:lnTo>
                  <a:pt x="803579" y="825500"/>
                </a:lnTo>
                <a:lnTo>
                  <a:pt x="787387" y="787400"/>
                </a:lnTo>
                <a:lnTo>
                  <a:pt x="769188" y="749300"/>
                </a:lnTo>
                <a:lnTo>
                  <a:pt x="748957" y="698500"/>
                </a:lnTo>
                <a:lnTo>
                  <a:pt x="706475" y="635000"/>
                </a:lnTo>
                <a:lnTo>
                  <a:pt x="684225" y="596900"/>
                </a:lnTo>
                <a:lnTo>
                  <a:pt x="659942" y="571500"/>
                </a:lnTo>
                <a:lnTo>
                  <a:pt x="635673" y="533400"/>
                </a:lnTo>
                <a:lnTo>
                  <a:pt x="609371" y="508000"/>
                </a:lnTo>
                <a:lnTo>
                  <a:pt x="581050" y="469900"/>
                </a:lnTo>
                <a:lnTo>
                  <a:pt x="522376" y="419100"/>
                </a:lnTo>
                <a:lnTo>
                  <a:pt x="490016" y="393700"/>
                </a:lnTo>
                <a:lnTo>
                  <a:pt x="455625" y="368300"/>
                </a:lnTo>
                <a:lnTo>
                  <a:pt x="419214" y="342900"/>
                </a:lnTo>
                <a:lnTo>
                  <a:pt x="382803" y="330200"/>
                </a:lnTo>
                <a:lnTo>
                  <a:pt x="342341" y="317500"/>
                </a:lnTo>
                <a:lnTo>
                  <a:pt x="299859" y="304800"/>
                </a:lnTo>
                <a:close/>
              </a:path>
              <a:path w="3397250" h="2425700">
                <a:moveTo>
                  <a:pt x="1817116" y="1841500"/>
                </a:moveTo>
                <a:lnTo>
                  <a:pt x="1776602" y="1841500"/>
                </a:lnTo>
                <a:lnTo>
                  <a:pt x="1711833" y="1854200"/>
                </a:lnTo>
                <a:lnTo>
                  <a:pt x="1675511" y="1866900"/>
                </a:lnTo>
                <a:lnTo>
                  <a:pt x="1719961" y="1866900"/>
                </a:lnTo>
                <a:lnTo>
                  <a:pt x="1817116" y="1841500"/>
                </a:lnTo>
                <a:close/>
              </a:path>
              <a:path w="3397250" h="2425700">
                <a:moveTo>
                  <a:pt x="637692" y="88900"/>
                </a:moveTo>
                <a:lnTo>
                  <a:pt x="320090" y="88900"/>
                </a:lnTo>
                <a:lnTo>
                  <a:pt x="354469" y="101600"/>
                </a:lnTo>
                <a:lnTo>
                  <a:pt x="384822" y="114300"/>
                </a:lnTo>
                <a:lnTo>
                  <a:pt x="417182" y="127000"/>
                </a:lnTo>
                <a:lnTo>
                  <a:pt x="508215" y="165100"/>
                </a:lnTo>
                <a:lnTo>
                  <a:pt x="536536" y="177800"/>
                </a:lnTo>
                <a:lnTo>
                  <a:pt x="593191" y="228600"/>
                </a:lnTo>
                <a:lnTo>
                  <a:pt x="619480" y="241300"/>
                </a:lnTo>
                <a:lnTo>
                  <a:pt x="647801" y="266700"/>
                </a:lnTo>
                <a:lnTo>
                  <a:pt x="748957" y="368300"/>
                </a:lnTo>
                <a:lnTo>
                  <a:pt x="795477" y="419100"/>
                </a:lnTo>
                <a:lnTo>
                  <a:pt x="842010" y="482600"/>
                </a:lnTo>
                <a:lnTo>
                  <a:pt x="884491" y="533400"/>
                </a:lnTo>
                <a:lnTo>
                  <a:pt x="926972" y="596900"/>
                </a:lnTo>
                <a:lnTo>
                  <a:pt x="1003846" y="723900"/>
                </a:lnTo>
                <a:lnTo>
                  <a:pt x="1072629" y="863600"/>
                </a:lnTo>
                <a:lnTo>
                  <a:pt x="1137361" y="990600"/>
                </a:lnTo>
                <a:lnTo>
                  <a:pt x="1204125" y="1117600"/>
                </a:lnTo>
                <a:lnTo>
                  <a:pt x="1240536" y="1181100"/>
                </a:lnTo>
                <a:lnTo>
                  <a:pt x="1274953" y="1244600"/>
                </a:lnTo>
                <a:lnTo>
                  <a:pt x="1313307" y="1308100"/>
                </a:lnTo>
                <a:lnTo>
                  <a:pt x="1394333" y="1409700"/>
                </a:lnTo>
                <a:lnTo>
                  <a:pt x="1438783" y="1473200"/>
                </a:lnTo>
                <a:lnTo>
                  <a:pt x="1461008" y="1485900"/>
                </a:lnTo>
                <a:lnTo>
                  <a:pt x="1533906" y="1562100"/>
                </a:lnTo>
                <a:lnTo>
                  <a:pt x="1558163" y="1574800"/>
                </a:lnTo>
                <a:lnTo>
                  <a:pt x="1584452" y="1600200"/>
                </a:lnTo>
                <a:lnTo>
                  <a:pt x="1697736" y="1651000"/>
                </a:lnTo>
                <a:lnTo>
                  <a:pt x="1728089" y="1663700"/>
                </a:lnTo>
                <a:lnTo>
                  <a:pt x="1760474" y="1676400"/>
                </a:lnTo>
                <a:lnTo>
                  <a:pt x="1780667" y="1676400"/>
                </a:lnTo>
                <a:lnTo>
                  <a:pt x="1802892" y="1689100"/>
                </a:lnTo>
                <a:lnTo>
                  <a:pt x="1885823" y="1689100"/>
                </a:lnTo>
                <a:lnTo>
                  <a:pt x="1924304" y="1676400"/>
                </a:lnTo>
                <a:lnTo>
                  <a:pt x="1960752" y="1663700"/>
                </a:lnTo>
                <a:lnTo>
                  <a:pt x="1995043" y="1651000"/>
                </a:lnTo>
                <a:lnTo>
                  <a:pt x="2025395" y="1638300"/>
                </a:lnTo>
                <a:lnTo>
                  <a:pt x="2051685" y="1625600"/>
                </a:lnTo>
                <a:lnTo>
                  <a:pt x="2101342" y="1625600"/>
                </a:lnTo>
                <a:lnTo>
                  <a:pt x="2108454" y="1612900"/>
                </a:lnTo>
                <a:lnTo>
                  <a:pt x="2118487" y="1574800"/>
                </a:lnTo>
                <a:lnTo>
                  <a:pt x="1715897" y="1574800"/>
                </a:lnTo>
                <a:lnTo>
                  <a:pt x="1699768" y="1562100"/>
                </a:lnTo>
                <a:lnTo>
                  <a:pt x="1681607" y="1562100"/>
                </a:lnTo>
                <a:lnTo>
                  <a:pt x="1665351" y="1549400"/>
                </a:lnTo>
                <a:lnTo>
                  <a:pt x="1651254" y="1536700"/>
                </a:lnTo>
                <a:lnTo>
                  <a:pt x="1637030" y="1536700"/>
                </a:lnTo>
                <a:lnTo>
                  <a:pt x="1622933" y="1524000"/>
                </a:lnTo>
                <a:lnTo>
                  <a:pt x="1598549" y="1485900"/>
                </a:lnTo>
                <a:lnTo>
                  <a:pt x="1588516" y="1473200"/>
                </a:lnTo>
                <a:lnTo>
                  <a:pt x="1578356" y="1460500"/>
                </a:lnTo>
                <a:lnTo>
                  <a:pt x="1570228" y="1447800"/>
                </a:lnTo>
                <a:lnTo>
                  <a:pt x="1562227" y="1422400"/>
                </a:lnTo>
                <a:lnTo>
                  <a:pt x="1501521" y="1422400"/>
                </a:lnTo>
                <a:lnTo>
                  <a:pt x="1481328" y="1397000"/>
                </a:lnTo>
                <a:lnTo>
                  <a:pt x="1461008" y="1384300"/>
                </a:lnTo>
                <a:lnTo>
                  <a:pt x="1424686" y="1333500"/>
                </a:lnTo>
                <a:lnTo>
                  <a:pt x="1390269" y="1282700"/>
                </a:lnTo>
                <a:lnTo>
                  <a:pt x="1359916" y="1219200"/>
                </a:lnTo>
                <a:lnTo>
                  <a:pt x="1331595" y="1168400"/>
                </a:lnTo>
                <a:lnTo>
                  <a:pt x="1305306" y="1104900"/>
                </a:lnTo>
                <a:lnTo>
                  <a:pt x="1256715" y="977900"/>
                </a:lnTo>
                <a:lnTo>
                  <a:pt x="1163662" y="723900"/>
                </a:lnTo>
                <a:lnTo>
                  <a:pt x="1137361" y="660400"/>
                </a:lnTo>
                <a:lnTo>
                  <a:pt x="1080719" y="533400"/>
                </a:lnTo>
                <a:lnTo>
                  <a:pt x="1015987" y="431800"/>
                </a:lnTo>
                <a:lnTo>
                  <a:pt x="979576" y="368300"/>
                </a:lnTo>
                <a:lnTo>
                  <a:pt x="939114" y="317500"/>
                </a:lnTo>
                <a:lnTo>
                  <a:pt x="892581" y="279400"/>
                </a:lnTo>
                <a:lnTo>
                  <a:pt x="815708" y="203200"/>
                </a:lnTo>
                <a:lnTo>
                  <a:pt x="787387" y="177800"/>
                </a:lnTo>
                <a:lnTo>
                  <a:pt x="759066" y="165100"/>
                </a:lnTo>
                <a:lnTo>
                  <a:pt x="730745" y="139700"/>
                </a:lnTo>
                <a:lnTo>
                  <a:pt x="700405" y="127000"/>
                </a:lnTo>
                <a:lnTo>
                  <a:pt x="668032" y="101600"/>
                </a:lnTo>
                <a:lnTo>
                  <a:pt x="637692" y="88900"/>
                </a:lnTo>
                <a:close/>
              </a:path>
              <a:path w="3397250" h="2425700">
                <a:moveTo>
                  <a:pt x="2253996" y="1104900"/>
                </a:moveTo>
                <a:lnTo>
                  <a:pt x="1954657" y="1104900"/>
                </a:lnTo>
                <a:lnTo>
                  <a:pt x="1982977" y="1117600"/>
                </a:lnTo>
                <a:lnTo>
                  <a:pt x="2009267" y="1117600"/>
                </a:lnTo>
                <a:lnTo>
                  <a:pt x="2061845" y="1130300"/>
                </a:lnTo>
                <a:lnTo>
                  <a:pt x="2112391" y="1155700"/>
                </a:lnTo>
                <a:lnTo>
                  <a:pt x="2159000" y="1181100"/>
                </a:lnTo>
                <a:lnTo>
                  <a:pt x="2203450" y="1206500"/>
                </a:lnTo>
                <a:lnTo>
                  <a:pt x="2243963" y="1244600"/>
                </a:lnTo>
                <a:lnTo>
                  <a:pt x="2284349" y="1270000"/>
                </a:lnTo>
                <a:lnTo>
                  <a:pt x="2320798" y="1308100"/>
                </a:lnTo>
                <a:lnTo>
                  <a:pt x="2355215" y="1346200"/>
                </a:lnTo>
                <a:lnTo>
                  <a:pt x="2387600" y="1397000"/>
                </a:lnTo>
                <a:lnTo>
                  <a:pt x="2417953" y="1435100"/>
                </a:lnTo>
                <a:lnTo>
                  <a:pt x="2444242" y="1485900"/>
                </a:lnTo>
                <a:lnTo>
                  <a:pt x="2470531" y="1524000"/>
                </a:lnTo>
                <a:lnTo>
                  <a:pt x="2492756" y="1574800"/>
                </a:lnTo>
                <a:lnTo>
                  <a:pt x="2512949" y="1625600"/>
                </a:lnTo>
                <a:lnTo>
                  <a:pt x="2264156" y="1625600"/>
                </a:lnTo>
                <a:lnTo>
                  <a:pt x="2209546" y="1638300"/>
                </a:lnTo>
                <a:lnTo>
                  <a:pt x="2106422" y="1663700"/>
                </a:lnTo>
                <a:lnTo>
                  <a:pt x="2059813" y="1676400"/>
                </a:lnTo>
                <a:lnTo>
                  <a:pt x="2292477" y="1676400"/>
                </a:lnTo>
                <a:lnTo>
                  <a:pt x="2353183" y="1663700"/>
                </a:lnTo>
                <a:lnTo>
                  <a:pt x="2749708" y="1663700"/>
                </a:lnTo>
                <a:lnTo>
                  <a:pt x="2731516" y="1625600"/>
                </a:lnTo>
                <a:lnTo>
                  <a:pt x="2703195" y="1574800"/>
                </a:lnTo>
                <a:lnTo>
                  <a:pt x="2672842" y="1511300"/>
                </a:lnTo>
                <a:lnTo>
                  <a:pt x="2638425" y="1460500"/>
                </a:lnTo>
                <a:lnTo>
                  <a:pt x="2599944" y="1409700"/>
                </a:lnTo>
                <a:lnTo>
                  <a:pt x="2559558" y="1358900"/>
                </a:lnTo>
                <a:lnTo>
                  <a:pt x="2517013" y="1308100"/>
                </a:lnTo>
                <a:lnTo>
                  <a:pt x="2470531" y="1257300"/>
                </a:lnTo>
                <a:lnTo>
                  <a:pt x="2419985" y="1219200"/>
                </a:lnTo>
                <a:lnTo>
                  <a:pt x="2367280" y="1181100"/>
                </a:lnTo>
                <a:lnTo>
                  <a:pt x="2340991" y="1155700"/>
                </a:lnTo>
                <a:lnTo>
                  <a:pt x="2312670" y="1143000"/>
                </a:lnTo>
                <a:lnTo>
                  <a:pt x="2282317" y="1117600"/>
                </a:lnTo>
                <a:lnTo>
                  <a:pt x="2253996" y="1104900"/>
                </a:lnTo>
                <a:close/>
              </a:path>
              <a:path w="3397250" h="2425700">
                <a:moveTo>
                  <a:pt x="2448306" y="1612900"/>
                </a:moveTo>
                <a:lnTo>
                  <a:pt x="2383536" y="1612900"/>
                </a:lnTo>
                <a:lnTo>
                  <a:pt x="2322830" y="1625600"/>
                </a:lnTo>
                <a:lnTo>
                  <a:pt x="2512949" y="1625600"/>
                </a:lnTo>
                <a:lnTo>
                  <a:pt x="2448306" y="1612900"/>
                </a:lnTo>
                <a:close/>
              </a:path>
              <a:path w="3397250" h="2425700">
                <a:moveTo>
                  <a:pt x="2074037" y="1384300"/>
                </a:moveTo>
                <a:lnTo>
                  <a:pt x="1966722" y="1384300"/>
                </a:lnTo>
                <a:lnTo>
                  <a:pt x="1946529" y="1397000"/>
                </a:lnTo>
                <a:lnTo>
                  <a:pt x="1914144" y="1460500"/>
                </a:lnTo>
                <a:lnTo>
                  <a:pt x="1900047" y="1498600"/>
                </a:lnTo>
                <a:lnTo>
                  <a:pt x="1891919" y="1524000"/>
                </a:lnTo>
                <a:lnTo>
                  <a:pt x="1881758" y="1536700"/>
                </a:lnTo>
                <a:lnTo>
                  <a:pt x="1845437" y="1562100"/>
                </a:lnTo>
                <a:lnTo>
                  <a:pt x="1825117" y="1574800"/>
                </a:lnTo>
                <a:lnTo>
                  <a:pt x="2118487" y="1574800"/>
                </a:lnTo>
                <a:lnTo>
                  <a:pt x="2126615" y="1549400"/>
                </a:lnTo>
                <a:lnTo>
                  <a:pt x="2130679" y="1524000"/>
                </a:lnTo>
                <a:lnTo>
                  <a:pt x="2130679" y="1485900"/>
                </a:lnTo>
                <a:lnTo>
                  <a:pt x="2126615" y="1460500"/>
                </a:lnTo>
                <a:lnTo>
                  <a:pt x="2120519" y="1435100"/>
                </a:lnTo>
                <a:lnTo>
                  <a:pt x="2114423" y="1435100"/>
                </a:lnTo>
                <a:lnTo>
                  <a:pt x="2108454" y="1422400"/>
                </a:lnTo>
                <a:lnTo>
                  <a:pt x="2102358" y="1409700"/>
                </a:lnTo>
                <a:lnTo>
                  <a:pt x="2094230" y="1397000"/>
                </a:lnTo>
                <a:lnTo>
                  <a:pt x="2084070" y="1397000"/>
                </a:lnTo>
                <a:lnTo>
                  <a:pt x="2074037" y="1384300"/>
                </a:lnTo>
                <a:close/>
              </a:path>
              <a:path w="3397250" h="2425700">
                <a:moveTo>
                  <a:pt x="2057781" y="1028700"/>
                </a:moveTo>
                <a:lnTo>
                  <a:pt x="1748282" y="1028700"/>
                </a:lnTo>
                <a:lnTo>
                  <a:pt x="1705864" y="1054100"/>
                </a:lnTo>
                <a:lnTo>
                  <a:pt x="1683512" y="1054100"/>
                </a:lnTo>
                <a:lnTo>
                  <a:pt x="1663319" y="1066800"/>
                </a:lnTo>
                <a:lnTo>
                  <a:pt x="1608709" y="1104900"/>
                </a:lnTo>
                <a:lnTo>
                  <a:pt x="1592580" y="1117600"/>
                </a:lnTo>
                <a:lnTo>
                  <a:pt x="1578356" y="1130300"/>
                </a:lnTo>
                <a:lnTo>
                  <a:pt x="1562227" y="1143000"/>
                </a:lnTo>
                <a:lnTo>
                  <a:pt x="1550035" y="1168400"/>
                </a:lnTo>
                <a:lnTo>
                  <a:pt x="1537970" y="1181100"/>
                </a:lnTo>
                <a:lnTo>
                  <a:pt x="1527810" y="1206500"/>
                </a:lnTo>
                <a:lnTo>
                  <a:pt x="1517650" y="1219200"/>
                </a:lnTo>
                <a:lnTo>
                  <a:pt x="1509649" y="1244600"/>
                </a:lnTo>
                <a:lnTo>
                  <a:pt x="1503553" y="1270000"/>
                </a:lnTo>
                <a:lnTo>
                  <a:pt x="1495425" y="1308100"/>
                </a:lnTo>
                <a:lnTo>
                  <a:pt x="1495425" y="1371600"/>
                </a:lnTo>
                <a:lnTo>
                  <a:pt x="1497457" y="1397000"/>
                </a:lnTo>
                <a:lnTo>
                  <a:pt x="1501521" y="1422400"/>
                </a:lnTo>
                <a:lnTo>
                  <a:pt x="1562227" y="1422400"/>
                </a:lnTo>
                <a:lnTo>
                  <a:pt x="1556131" y="1409700"/>
                </a:lnTo>
                <a:lnTo>
                  <a:pt x="1550035" y="1371600"/>
                </a:lnTo>
                <a:lnTo>
                  <a:pt x="1548003" y="1346200"/>
                </a:lnTo>
                <a:lnTo>
                  <a:pt x="1550035" y="1333500"/>
                </a:lnTo>
                <a:lnTo>
                  <a:pt x="1552067" y="1308100"/>
                </a:lnTo>
                <a:lnTo>
                  <a:pt x="1556131" y="1295400"/>
                </a:lnTo>
                <a:lnTo>
                  <a:pt x="1560195" y="1270000"/>
                </a:lnTo>
                <a:lnTo>
                  <a:pt x="1568196" y="1257300"/>
                </a:lnTo>
                <a:lnTo>
                  <a:pt x="1578356" y="1231900"/>
                </a:lnTo>
                <a:lnTo>
                  <a:pt x="1590548" y="1219200"/>
                </a:lnTo>
                <a:lnTo>
                  <a:pt x="1602613" y="1206500"/>
                </a:lnTo>
                <a:lnTo>
                  <a:pt x="1614805" y="1181100"/>
                </a:lnTo>
                <a:lnTo>
                  <a:pt x="1628902" y="1168400"/>
                </a:lnTo>
                <a:lnTo>
                  <a:pt x="1645158" y="1155700"/>
                </a:lnTo>
                <a:lnTo>
                  <a:pt x="1661287" y="1155700"/>
                </a:lnTo>
                <a:lnTo>
                  <a:pt x="1697736" y="1130300"/>
                </a:lnTo>
                <a:lnTo>
                  <a:pt x="1717929" y="1117600"/>
                </a:lnTo>
                <a:lnTo>
                  <a:pt x="1758442" y="1117600"/>
                </a:lnTo>
                <a:lnTo>
                  <a:pt x="1780667" y="1104900"/>
                </a:lnTo>
                <a:lnTo>
                  <a:pt x="2253996" y="1104900"/>
                </a:lnTo>
                <a:lnTo>
                  <a:pt x="2221738" y="1092200"/>
                </a:lnTo>
                <a:lnTo>
                  <a:pt x="2191385" y="1079500"/>
                </a:lnTo>
                <a:lnTo>
                  <a:pt x="2126615" y="1054100"/>
                </a:lnTo>
                <a:lnTo>
                  <a:pt x="2057781" y="1028700"/>
                </a:lnTo>
                <a:close/>
              </a:path>
              <a:path w="3397250" h="2425700">
                <a:moveTo>
                  <a:pt x="2049780" y="1371600"/>
                </a:moveTo>
                <a:lnTo>
                  <a:pt x="2003170" y="1371600"/>
                </a:lnTo>
                <a:lnTo>
                  <a:pt x="1987042" y="1384300"/>
                </a:lnTo>
                <a:lnTo>
                  <a:pt x="2061845" y="1384300"/>
                </a:lnTo>
                <a:lnTo>
                  <a:pt x="2049780" y="1371600"/>
                </a:lnTo>
                <a:close/>
              </a:path>
              <a:path w="3397250" h="2425700">
                <a:moveTo>
                  <a:pt x="1987042" y="1016000"/>
                </a:moveTo>
                <a:lnTo>
                  <a:pt x="1841373" y="1016000"/>
                </a:lnTo>
                <a:lnTo>
                  <a:pt x="1794891" y="1028700"/>
                </a:lnTo>
                <a:lnTo>
                  <a:pt x="2023364" y="1028700"/>
                </a:lnTo>
                <a:lnTo>
                  <a:pt x="1987042" y="1016000"/>
                </a:lnTo>
                <a:close/>
              </a:path>
              <a:path w="3397250" h="2425700">
                <a:moveTo>
                  <a:pt x="204774" y="292100"/>
                </a:moveTo>
                <a:lnTo>
                  <a:pt x="152184" y="292100"/>
                </a:lnTo>
                <a:lnTo>
                  <a:pt x="127901" y="304800"/>
                </a:lnTo>
                <a:lnTo>
                  <a:pt x="255346" y="304800"/>
                </a:lnTo>
                <a:lnTo>
                  <a:pt x="204774" y="292100"/>
                </a:lnTo>
                <a:close/>
              </a:path>
              <a:path w="3397250" h="2425700">
                <a:moveTo>
                  <a:pt x="431342" y="12700"/>
                </a:moveTo>
                <a:lnTo>
                  <a:pt x="204774" y="12700"/>
                </a:lnTo>
                <a:lnTo>
                  <a:pt x="164312" y="25400"/>
                </a:lnTo>
                <a:lnTo>
                  <a:pt x="125879" y="25400"/>
                </a:lnTo>
                <a:lnTo>
                  <a:pt x="85421" y="38100"/>
                </a:lnTo>
                <a:lnTo>
                  <a:pt x="28778" y="63500"/>
                </a:lnTo>
                <a:lnTo>
                  <a:pt x="2479" y="76200"/>
                </a:lnTo>
                <a:lnTo>
                  <a:pt x="0" y="76200"/>
                </a:lnTo>
                <a:lnTo>
                  <a:pt x="0" y="139700"/>
                </a:lnTo>
                <a:lnTo>
                  <a:pt x="10570" y="139700"/>
                </a:lnTo>
                <a:lnTo>
                  <a:pt x="59122" y="114300"/>
                </a:lnTo>
                <a:lnTo>
                  <a:pt x="85421" y="101600"/>
                </a:lnTo>
                <a:lnTo>
                  <a:pt x="111719" y="101600"/>
                </a:lnTo>
                <a:lnTo>
                  <a:pt x="140042" y="88900"/>
                </a:lnTo>
                <a:lnTo>
                  <a:pt x="637692" y="88900"/>
                </a:lnTo>
                <a:lnTo>
                  <a:pt x="603300" y="76200"/>
                </a:lnTo>
                <a:lnTo>
                  <a:pt x="570928" y="63500"/>
                </a:lnTo>
                <a:lnTo>
                  <a:pt x="502158" y="38100"/>
                </a:lnTo>
                <a:lnTo>
                  <a:pt x="465734" y="25400"/>
                </a:lnTo>
                <a:lnTo>
                  <a:pt x="431342" y="12700"/>
                </a:lnTo>
                <a:close/>
              </a:path>
              <a:path w="3397250" h="2425700">
                <a:moveTo>
                  <a:pt x="320090" y="0"/>
                </a:moveTo>
                <a:lnTo>
                  <a:pt x="281647" y="0"/>
                </a:lnTo>
                <a:lnTo>
                  <a:pt x="243217" y="12700"/>
                </a:lnTo>
                <a:lnTo>
                  <a:pt x="356501" y="12700"/>
                </a:lnTo>
                <a:lnTo>
                  <a:pt x="3200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977384"/>
            <a:ext cx="513715" cy="542925"/>
          </a:xfrm>
          <a:custGeom>
            <a:avLst/>
            <a:gdLst/>
            <a:ahLst/>
            <a:cxnLst/>
            <a:rect l="l" t="t" r="r" b="b"/>
            <a:pathLst>
              <a:path w="513715" h="542925">
                <a:moveTo>
                  <a:pt x="0" y="284020"/>
                </a:moveTo>
                <a:lnTo>
                  <a:pt x="0" y="499483"/>
                </a:lnTo>
                <a:lnTo>
                  <a:pt x="14464" y="506095"/>
                </a:lnTo>
                <a:lnTo>
                  <a:pt x="64982" y="524383"/>
                </a:lnTo>
                <a:lnTo>
                  <a:pt x="117521" y="536448"/>
                </a:lnTo>
                <a:lnTo>
                  <a:pt x="170065" y="542544"/>
                </a:lnTo>
                <a:lnTo>
                  <a:pt x="224624" y="542544"/>
                </a:lnTo>
                <a:lnTo>
                  <a:pt x="277164" y="536448"/>
                </a:lnTo>
                <a:lnTo>
                  <a:pt x="325653" y="524383"/>
                </a:lnTo>
                <a:lnTo>
                  <a:pt x="394360" y="495935"/>
                </a:lnTo>
                <a:lnTo>
                  <a:pt x="432752" y="467614"/>
                </a:lnTo>
                <a:lnTo>
                  <a:pt x="479234" y="415036"/>
                </a:lnTo>
                <a:lnTo>
                  <a:pt x="499440" y="370459"/>
                </a:lnTo>
                <a:lnTo>
                  <a:pt x="504184" y="356235"/>
                </a:lnTo>
                <a:lnTo>
                  <a:pt x="170065" y="356235"/>
                </a:lnTo>
                <a:lnTo>
                  <a:pt x="143789" y="352298"/>
                </a:lnTo>
                <a:lnTo>
                  <a:pt x="93272" y="338074"/>
                </a:lnTo>
                <a:lnTo>
                  <a:pt x="46795" y="315849"/>
                </a:lnTo>
                <a:lnTo>
                  <a:pt x="4359" y="287528"/>
                </a:lnTo>
                <a:lnTo>
                  <a:pt x="0" y="284020"/>
                </a:lnTo>
                <a:close/>
              </a:path>
              <a:path w="513715" h="542925">
                <a:moveTo>
                  <a:pt x="287261" y="0"/>
                </a:moveTo>
                <a:lnTo>
                  <a:pt x="297370" y="16256"/>
                </a:lnTo>
                <a:lnTo>
                  <a:pt x="311518" y="30353"/>
                </a:lnTo>
                <a:lnTo>
                  <a:pt x="343839" y="60706"/>
                </a:lnTo>
                <a:lnTo>
                  <a:pt x="360006" y="76962"/>
                </a:lnTo>
                <a:lnTo>
                  <a:pt x="386283" y="113411"/>
                </a:lnTo>
                <a:lnTo>
                  <a:pt x="394360" y="159893"/>
                </a:lnTo>
                <a:lnTo>
                  <a:pt x="394360" y="182245"/>
                </a:lnTo>
                <a:lnTo>
                  <a:pt x="378193" y="242951"/>
                </a:lnTo>
                <a:lnTo>
                  <a:pt x="355968" y="277368"/>
                </a:lnTo>
                <a:lnTo>
                  <a:pt x="327685" y="305689"/>
                </a:lnTo>
                <a:lnTo>
                  <a:pt x="277164" y="338074"/>
                </a:lnTo>
                <a:lnTo>
                  <a:pt x="238772" y="350266"/>
                </a:lnTo>
                <a:lnTo>
                  <a:pt x="198348" y="356235"/>
                </a:lnTo>
                <a:lnTo>
                  <a:pt x="504184" y="356235"/>
                </a:lnTo>
                <a:lnTo>
                  <a:pt x="507530" y="346202"/>
                </a:lnTo>
                <a:lnTo>
                  <a:pt x="511568" y="319913"/>
                </a:lnTo>
                <a:lnTo>
                  <a:pt x="513588" y="291465"/>
                </a:lnTo>
                <a:lnTo>
                  <a:pt x="513588" y="263144"/>
                </a:lnTo>
                <a:lnTo>
                  <a:pt x="503478" y="212598"/>
                </a:lnTo>
                <a:lnTo>
                  <a:pt x="487324" y="168021"/>
                </a:lnTo>
                <a:lnTo>
                  <a:pt x="463067" y="125476"/>
                </a:lnTo>
                <a:lnTo>
                  <a:pt x="432752" y="89027"/>
                </a:lnTo>
                <a:lnTo>
                  <a:pt x="396379" y="58674"/>
                </a:lnTo>
                <a:lnTo>
                  <a:pt x="353949" y="32385"/>
                </a:lnTo>
                <a:lnTo>
                  <a:pt x="333743" y="20193"/>
                </a:lnTo>
                <a:lnTo>
                  <a:pt x="309486" y="10160"/>
                </a:lnTo>
                <a:lnTo>
                  <a:pt x="2872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4540" y="2386076"/>
            <a:ext cx="7614919" cy="513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-4572" y="4427220"/>
            <a:ext cx="3406198" cy="24353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146809"/>
            <a:ext cx="4370705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736" y="1523532"/>
            <a:ext cx="8072526" cy="456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762000"/>
            <a:ext cx="8074660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  <a:tabLst>
                <a:tab pos="2405380" algn="l"/>
              </a:tabLst>
            </a:pPr>
            <a:r>
              <a:rPr lang="en-IN" sz="4000" dirty="0" smtClean="0">
                <a:solidFill>
                  <a:srgbClr val="FFFFFF"/>
                </a:solidFill>
                <a:latin typeface="Arial Narrow"/>
                <a:cs typeface="Arial Narrow"/>
              </a:rPr>
              <a:t>Nursing Management of child with </a:t>
            </a:r>
            <a:r>
              <a:rPr sz="4000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Hir</a:t>
            </a:r>
            <a:r>
              <a:rPr sz="4000" spc="10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sz="4000" spc="-5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ch</a:t>
            </a:r>
            <a:r>
              <a:rPr sz="4000" spc="10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sz="4000" spc="-5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pru</a:t>
            </a:r>
            <a:r>
              <a:rPr sz="4000" spc="5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sz="4000" spc="-5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g’</a:t>
            </a:r>
            <a:r>
              <a:rPr sz="4000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lang="en-IN" sz="4000" dirty="0" smtClean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4000" dirty="0" smtClean="0">
                <a:solidFill>
                  <a:srgbClr val="FFFFFF"/>
                </a:solidFill>
                <a:latin typeface="Arial Narrow"/>
                <a:cs typeface="Arial Narrow"/>
              </a:rPr>
              <a:t>Di</a:t>
            </a:r>
            <a:r>
              <a:rPr sz="4000" spc="5" dirty="0" smtClean="0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sz="4000" spc="-5" dirty="0" smtClean="0">
                <a:solidFill>
                  <a:srgbClr val="FFFFFF"/>
                </a:solidFill>
                <a:latin typeface="Arial Narrow"/>
                <a:cs typeface="Arial Narrow"/>
              </a:rPr>
              <a:t>ea</a:t>
            </a:r>
            <a:r>
              <a:rPr sz="4000" spc="5" dirty="0" smtClean="0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sz="4000" dirty="0" smtClean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endParaRPr sz="4000" dirty="0">
              <a:latin typeface="Arial Narrow"/>
              <a:cs typeface="Arial Narro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2800" y="4419600"/>
            <a:ext cx="5638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r>
              <a:rPr lang="en-IN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IN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DAYANAND BELAGAVI</a:t>
            </a:r>
            <a:endParaRPr lang="en-IN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IN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r>
              <a:rPr lang="en-IN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r>
              <a:rPr lang="en-IN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r>
              <a:rPr lang="en-IN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r>
              <a:rPr lang="en-IN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  <a:endParaRPr lang="en-IN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025" y="4419600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46809"/>
            <a:ext cx="7833995" cy="39837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1752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Proximal narrow section of the colon</a:t>
            </a:r>
            <a:r>
              <a:rPr sz="32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 dilated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Filled with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faecal material and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gas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Hypertrophy of </a:t>
            </a:r>
            <a:r>
              <a:rPr sz="2400" spc="-5" dirty="0" err="1" smtClean="0">
                <a:solidFill>
                  <a:srgbClr val="FFFFFF"/>
                </a:solidFill>
                <a:latin typeface="Arial"/>
                <a:cs typeface="Arial"/>
              </a:rPr>
              <a:t>musc</a:t>
            </a:r>
            <a:r>
              <a:rPr lang="en-IN" sz="2400" spc="-5" dirty="0" smtClean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Ulceration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mucosa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be seen in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neonates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The internal rectal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sphincter fails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relax,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evacuation of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faecal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material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and gas is prevented.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Abdominal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distension and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constipation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results.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0407" y="1484375"/>
            <a:ext cx="5135880" cy="3884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8542" y="45465"/>
            <a:ext cx="29406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none" spc="-5" dirty="0">
                <a:solidFill>
                  <a:srgbClr val="00AFEF"/>
                </a:solidFill>
                <a:latin typeface="Gabriola"/>
                <a:cs typeface="Gabriola"/>
              </a:rPr>
              <a:t>CLINICAL</a:t>
            </a:r>
            <a:r>
              <a:rPr sz="3200" u="none" spc="-80" dirty="0">
                <a:solidFill>
                  <a:srgbClr val="00AFEF"/>
                </a:solidFill>
                <a:latin typeface="Gabriola"/>
                <a:cs typeface="Gabriola"/>
              </a:rPr>
              <a:t> </a:t>
            </a:r>
            <a:r>
              <a:rPr sz="3200" u="none" dirty="0">
                <a:solidFill>
                  <a:srgbClr val="00AFEF"/>
                </a:solidFill>
                <a:latin typeface="Gabriola"/>
                <a:cs typeface="Gabriola"/>
              </a:rPr>
              <a:t>SYMPTOMS</a:t>
            </a:r>
            <a:endParaRPr sz="32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673684"/>
            <a:ext cx="7548880" cy="589534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marR="83820" indent="-342900">
              <a:lnSpc>
                <a:spcPts val="3030"/>
              </a:lnSpc>
              <a:spcBef>
                <a:spcPts val="475"/>
              </a:spcBef>
            </a:pPr>
            <a:r>
              <a:rPr sz="2800" u="heavy" spc="-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Symptoms in </a:t>
            </a:r>
            <a:r>
              <a:rPr sz="2800" u="heavy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neonate </a:t>
            </a:r>
            <a:r>
              <a:rPr sz="2800" u="heavy" spc="-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–symptoms </a:t>
            </a:r>
            <a:r>
              <a:rPr sz="2800" u="heavy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appearing </a:t>
            </a:r>
            <a:r>
              <a:rPr sz="2800" u="heavy" spc="-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at </a:t>
            </a:r>
            <a:r>
              <a:rPr sz="2800" spc="-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2800" u="heavy" spc="-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birth or within </a:t>
            </a:r>
            <a:r>
              <a:rPr sz="2800" u="heavy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first </a:t>
            </a:r>
            <a:r>
              <a:rPr sz="2800" u="heavy" spc="-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week of</a:t>
            </a:r>
            <a:r>
              <a:rPr sz="2800" u="heavy" spc="4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 </a:t>
            </a:r>
            <a:r>
              <a:rPr sz="2800" u="heavy" spc="-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rial"/>
                <a:cs typeface="Arial"/>
              </a:rPr>
              <a:t>life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Fail to pass meconium (in 24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hours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life)</a:t>
            </a:r>
            <a:endParaRPr sz="2800">
              <a:latin typeface="Arial"/>
              <a:cs typeface="Arial"/>
            </a:endParaRPr>
          </a:p>
          <a:p>
            <a:pPr marL="355600" marR="573405" indent="-342900">
              <a:lnSpc>
                <a:spcPts val="3030"/>
              </a:lnSpc>
              <a:spcBef>
                <a:spcPts val="7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Abdominal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distension,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but the abdomen is  palpable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Vomiting bile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stained or</a:t>
            </a:r>
            <a:r>
              <a:rPr sz="2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faecal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rectal tube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can’t be put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easily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02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irrigation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the signs and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symptoms return 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again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a few</a:t>
            </a:r>
            <a:r>
              <a:rPr sz="2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Over-flow type of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diarrhoea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Dehydration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Temporary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relief of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symptoms with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enema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22301"/>
            <a:ext cx="26117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60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Hirschsprung’s</a:t>
            </a:r>
            <a:r>
              <a:rPr sz="2400" u="heavy" spc="2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 </a:t>
            </a:r>
            <a:r>
              <a:rPr sz="2400" u="heavy" spc="-1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disease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049274"/>
            <a:ext cx="73806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55825" algn="l"/>
              </a:tabLst>
            </a:pPr>
            <a:r>
              <a:rPr sz="3200" u="heavy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</a:rPr>
              <a:t>Symptoms	in newborn</a:t>
            </a:r>
            <a:r>
              <a:rPr sz="3200" u="heavy" spc="-7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</a:rPr>
              <a:t> </a:t>
            </a:r>
            <a:r>
              <a:rPr sz="3200" u="heavy" spc="-5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</a:rPr>
              <a:t>age(enterocolitis)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535940" y="1540002"/>
            <a:ext cx="7914640" cy="42415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Life-threatening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condition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Explosive Diarrhea: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it can be an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early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sign</a:t>
            </a:r>
            <a:endParaRPr sz="280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megacolon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Abdominal</a:t>
            </a:r>
            <a:r>
              <a:rPr sz="2800" spc="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distension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Bile-stained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vomiting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Fever and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signs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dehydration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ts val="269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Rectal tube:explosive expulsion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gas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and foul-  smelling</a:t>
            </a:r>
            <a:r>
              <a:rPr sz="2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stools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Rectal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Lethargy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076706"/>
            <a:ext cx="5058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Symptoms in</a:t>
            </a:r>
            <a:r>
              <a:rPr sz="4400" spc="-95" dirty="0"/>
              <a:t> </a:t>
            </a:r>
            <a:r>
              <a:rPr sz="4400" dirty="0"/>
              <a:t>infants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750670"/>
            <a:ext cx="7677784" cy="416588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Constipation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ts val="3460"/>
              </a:lnSpc>
              <a:spcBef>
                <a:spcPts val="81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Meteorism(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distension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abdomen with air or gas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causing  resonance on percussion of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abdomen)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Palpable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faecaloma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diarrhea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Ulceration,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67411"/>
            <a:ext cx="51974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u="heavy" spc="-120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8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Hirschsprung’s</a:t>
            </a:r>
            <a:r>
              <a:rPr sz="4800" u="heavy" spc="2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 </a:t>
            </a:r>
            <a:r>
              <a:rPr sz="4800" u="heavy" spc="-1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disease</a:t>
            </a:r>
            <a:endParaRPr sz="4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1626997"/>
            <a:ext cx="4855845" cy="0"/>
          </a:xfrm>
          <a:custGeom>
            <a:avLst/>
            <a:gdLst/>
            <a:ahLst/>
            <a:cxnLst/>
            <a:rect l="l" t="t" r="r" b="b"/>
            <a:pathLst>
              <a:path w="4855845">
                <a:moveTo>
                  <a:pt x="0" y="0"/>
                </a:moveTo>
                <a:lnTo>
                  <a:pt x="4855464" y="0"/>
                </a:lnTo>
              </a:path>
            </a:pathLst>
          </a:custGeom>
          <a:ln w="3352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037150"/>
            <a:ext cx="7527925" cy="438531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  <a:tabLst>
                <a:tab pos="2425700" algn="l"/>
              </a:tabLst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Symptoms	in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childhood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Dilated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drumlike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belly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Long history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constipation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Defecation in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7-10</a:t>
            </a:r>
            <a:r>
              <a:rPr sz="32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Multiple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fecal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masses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stimulus of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defecation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missing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Rectum is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empty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narrow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Ribbon like,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fluid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 pellet like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stools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49883"/>
            <a:ext cx="7390765" cy="17818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Peristalsis observable over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abdomen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Constipation unresponsive to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remedies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Failure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thrive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8945" y="929766"/>
            <a:ext cx="2613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FFFF66"/>
                </a:solidFill>
                <a:latin typeface="Arial Narrow"/>
                <a:cs typeface="Arial Narrow"/>
              </a:rPr>
              <a:t>Hirschsprung’s</a:t>
            </a:r>
            <a:r>
              <a:rPr sz="2400" u="none" spc="25" dirty="0">
                <a:solidFill>
                  <a:srgbClr val="FFFF66"/>
                </a:solidFill>
                <a:latin typeface="Arial Narrow"/>
                <a:cs typeface="Arial Narrow"/>
              </a:rPr>
              <a:t> </a:t>
            </a:r>
            <a:r>
              <a:rPr sz="2400" u="none" spc="-10" dirty="0">
                <a:solidFill>
                  <a:srgbClr val="FFFF66"/>
                </a:solidFill>
                <a:latin typeface="Arial Narrow"/>
                <a:cs typeface="Arial Narrow"/>
              </a:rPr>
              <a:t>disease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69235" y="1557527"/>
            <a:ext cx="4390644" cy="5111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5401" y="91821"/>
            <a:ext cx="39287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none" spc="-5" dirty="0">
                <a:solidFill>
                  <a:srgbClr val="00AFEF"/>
                </a:solidFill>
                <a:latin typeface="Arial Narrow"/>
                <a:cs typeface="Arial Narrow"/>
              </a:rPr>
              <a:t>DIAGNOSTIC</a:t>
            </a:r>
            <a:r>
              <a:rPr sz="2800" b="1" u="none" spc="-30" dirty="0">
                <a:solidFill>
                  <a:srgbClr val="00AFEF"/>
                </a:solidFill>
                <a:latin typeface="Arial Narrow"/>
                <a:cs typeface="Arial Narrow"/>
              </a:rPr>
              <a:t> </a:t>
            </a:r>
            <a:r>
              <a:rPr sz="2800" b="1" u="none" spc="-5" dirty="0">
                <a:solidFill>
                  <a:srgbClr val="00AFEF"/>
                </a:solidFill>
                <a:latin typeface="Arial Narrow"/>
                <a:cs typeface="Arial Narrow"/>
              </a:rPr>
              <a:t>EVALUATION: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49883"/>
            <a:ext cx="8020684" cy="27783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History and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PE</a:t>
            </a:r>
            <a:endParaRPr sz="3200" dirty="0">
              <a:latin typeface="Arial"/>
              <a:cs typeface="Arial"/>
            </a:endParaRPr>
          </a:p>
          <a:p>
            <a:pPr marL="355600" marR="4311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Digital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rectal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examination- narrow and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empty rectum and rush of stools in</a:t>
            </a:r>
            <a:r>
              <a:rPr sz="32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short  segment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disease</a:t>
            </a:r>
            <a:endParaRPr sz="3200" dirty="0">
              <a:latin typeface="Arial"/>
              <a:cs typeface="Arial"/>
            </a:endParaRPr>
          </a:p>
          <a:p>
            <a:pPr marL="355600" marR="545465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Barium </a:t>
            </a:r>
            <a:r>
              <a:rPr sz="3200" spc="-5" dirty="0" smtClean="0">
                <a:solidFill>
                  <a:srgbClr val="FFFFFF"/>
                </a:solidFill>
                <a:latin typeface="Arial"/>
                <a:cs typeface="Arial"/>
              </a:rPr>
              <a:t>Enema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13" y="67817"/>
            <a:ext cx="4329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heavy" spc="-100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Hirschsprung’s</a:t>
            </a:r>
            <a:r>
              <a:rPr sz="4000" u="heavy" spc="-8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 </a:t>
            </a:r>
            <a:r>
              <a:rPr sz="40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disease</a:t>
            </a:r>
            <a:endParaRPr sz="40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8048" y="1196339"/>
            <a:ext cx="5617463" cy="5291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167767"/>
            <a:ext cx="191706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none" dirty="0">
                <a:solidFill>
                  <a:srgbClr val="00AFEF"/>
                </a:solidFill>
                <a:latin typeface="Arial Narrow"/>
                <a:cs typeface="Arial Narrow"/>
              </a:rPr>
              <a:t>DEFINITION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46809"/>
            <a:ext cx="8060690" cy="32943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Congenital absence of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parasympathetic nerve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ganglion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cells in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muscle wall of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intestinal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tract(mesenteric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plexus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distal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bowel)</a:t>
            </a:r>
            <a:endParaRPr sz="3200">
              <a:latin typeface="Arial"/>
              <a:cs typeface="Arial"/>
            </a:endParaRPr>
          </a:p>
          <a:p>
            <a:pPr marL="355600" marR="22225" indent="-342900">
              <a:lnSpc>
                <a:spcPct val="100000"/>
              </a:lnSpc>
              <a:spcBef>
                <a:spcPts val="26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area proximal to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aganglionic portion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becomes hypertrophied and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greatly</a:t>
            </a:r>
            <a:r>
              <a:rPr sz="32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dilated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146809"/>
            <a:ext cx="853186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err="1"/>
              <a:t>Anorectal</a:t>
            </a:r>
            <a:r>
              <a:rPr spc="-55" dirty="0"/>
              <a:t> </a:t>
            </a:r>
            <a:r>
              <a:rPr dirty="0" err="1" smtClean="0"/>
              <a:t>manometry</a:t>
            </a:r>
            <a:r>
              <a:rPr lang="en-IN" dirty="0" smtClean="0"/>
              <a:t> ( contractility in the anus and rectum)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2438400"/>
            <a:ext cx="8025130" cy="3284232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spcBef>
                <a:spcPts val="87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Anorectal pressure is</a:t>
            </a:r>
            <a:r>
              <a:rPr sz="3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elevated</a:t>
            </a:r>
            <a:r>
              <a:rPr lang="en-IN" sz="3200" dirty="0" smtClean="0">
                <a:solidFill>
                  <a:srgbClr val="FFFFFF"/>
                </a:solidFill>
                <a:latin typeface="Arial"/>
                <a:cs typeface="Arial"/>
              </a:rPr>
              <a:t> and a </a:t>
            </a:r>
            <a:r>
              <a:rPr lang="en-IN" sz="3200" dirty="0" err="1" smtClean="0">
                <a:solidFill>
                  <a:srgbClr val="FFFFFF"/>
                </a:solidFill>
                <a:latin typeface="Arial"/>
                <a:cs typeface="Arial"/>
              </a:rPr>
              <a:t>pressor</a:t>
            </a:r>
            <a:r>
              <a:rPr lang="en-IN" sz="3200" dirty="0" smtClean="0">
                <a:solidFill>
                  <a:srgbClr val="FFFFFF"/>
                </a:solidFill>
                <a:latin typeface="Arial"/>
                <a:cs typeface="Arial"/>
              </a:rPr>
              <a:t> sensor at </a:t>
            </a:r>
            <a:r>
              <a:rPr lang="en-IN" sz="3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lang="en-IN" sz="3200" dirty="0" err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lang="en-IN"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N" sz="3200" spc="-5" dirty="0" smtClean="0">
                <a:solidFill>
                  <a:srgbClr val="FFFFFF"/>
                </a:solidFill>
                <a:latin typeface="Arial"/>
                <a:cs typeface="Arial"/>
              </a:rPr>
              <a:t>internal anal  </a:t>
            </a:r>
            <a:r>
              <a:rPr lang="en-IN" sz="3200" dirty="0" smtClean="0">
                <a:solidFill>
                  <a:srgbClr val="FFFFFF"/>
                </a:solidFill>
                <a:latin typeface="Arial"/>
                <a:cs typeface="Arial"/>
              </a:rPr>
              <a:t>sphincter to measure the presence or absence of the recto sphincter reflexes </a:t>
            </a:r>
            <a:endParaRPr lang="en-IN"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endParaRPr sz="32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70"/>
              </a:spcBef>
              <a:buClr>
                <a:srgbClr val="FFFFFF"/>
              </a:buClr>
              <a:tabLst>
                <a:tab pos="467995" algn="l"/>
                <a:tab pos="469265" algn="l"/>
              </a:tabLst>
            </a:pP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93903"/>
            <a:ext cx="5209540" cy="1285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">
              <a:lnSpc>
                <a:spcPts val="5445"/>
              </a:lnSpc>
              <a:spcBef>
                <a:spcPts val="100"/>
              </a:spcBef>
            </a:pPr>
            <a:r>
              <a:rPr sz="4800" u="heavy" spc="-120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8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Hirschsprung’s</a:t>
            </a:r>
            <a:r>
              <a:rPr sz="4800" u="heavy" spc="-1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 </a:t>
            </a:r>
            <a:r>
              <a:rPr sz="48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disease</a:t>
            </a:r>
            <a:endParaRPr sz="4800" dirty="0">
              <a:latin typeface="Arial Narrow"/>
              <a:cs typeface="Arial Narrow"/>
            </a:endParaRPr>
          </a:p>
          <a:p>
            <a:pPr marL="12700">
              <a:lnSpc>
                <a:spcPts val="4480"/>
              </a:lnSpc>
            </a:pPr>
            <a:r>
              <a:rPr sz="4000" spc="-5" dirty="0" smtClean="0"/>
              <a:t>Biopsy</a:t>
            </a:r>
            <a:endParaRPr sz="4000" dirty="0"/>
          </a:p>
        </p:txBody>
      </p:sp>
      <p:sp>
        <p:nvSpPr>
          <p:cNvPr id="4" name="object 3"/>
          <p:cNvSpPr/>
          <p:nvPr/>
        </p:nvSpPr>
        <p:spPr>
          <a:xfrm>
            <a:off x="1736148" y="1828800"/>
            <a:ext cx="5657088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7052" y="638302"/>
            <a:ext cx="51981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u="heavy" spc="-120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8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Hirschsprung’s</a:t>
            </a:r>
            <a:r>
              <a:rPr sz="4800" u="heavy" spc="-1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 </a:t>
            </a:r>
            <a:r>
              <a:rPr sz="48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disease</a:t>
            </a:r>
            <a:endParaRPr sz="4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736" y="1523532"/>
            <a:ext cx="8072526" cy="3524042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80"/>
              </a:spcBef>
            </a:pPr>
            <a:r>
              <a:rPr spc="-5" dirty="0"/>
              <a:t>Treatment:</a:t>
            </a:r>
          </a:p>
          <a:p>
            <a:pPr marL="365760" marR="638175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65760" algn="l"/>
                <a:tab pos="366395" algn="l"/>
              </a:tabLst>
            </a:pPr>
            <a:r>
              <a:rPr sz="3200" u="none" dirty="0"/>
              <a:t>Decompression: </a:t>
            </a:r>
            <a:r>
              <a:rPr sz="3200" u="none" spc="-5" dirty="0"/>
              <a:t>introduce </a:t>
            </a:r>
            <a:r>
              <a:rPr sz="3200" u="none" dirty="0"/>
              <a:t>a </a:t>
            </a:r>
            <a:r>
              <a:rPr sz="3200" u="none" spc="-5" dirty="0"/>
              <a:t>rectal</a:t>
            </a:r>
            <a:r>
              <a:rPr sz="3200" u="none" spc="-105" dirty="0"/>
              <a:t> </a:t>
            </a:r>
            <a:r>
              <a:rPr sz="3200" u="none" spc="-5" dirty="0"/>
              <a:t>tube  and irrigation</a:t>
            </a:r>
            <a:endParaRPr sz="3200" dirty="0"/>
          </a:p>
          <a:p>
            <a:pPr marL="365760" marR="117602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65760" algn="l"/>
                <a:tab pos="366395" algn="l"/>
              </a:tabLst>
            </a:pPr>
            <a:r>
              <a:rPr sz="3200" u="none" spc="-5" dirty="0"/>
              <a:t>Colostomy/ileostomy </a:t>
            </a:r>
            <a:r>
              <a:rPr sz="3200" u="none" dirty="0"/>
              <a:t>to </a:t>
            </a:r>
            <a:r>
              <a:rPr sz="3200" u="none" spc="-5" dirty="0"/>
              <a:t>decompress  intestine and </a:t>
            </a:r>
            <a:r>
              <a:rPr sz="3200" u="none" dirty="0"/>
              <a:t>to divert </a:t>
            </a:r>
            <a:r>
              <a:rPr sz="3200" u="none" spc="-5" dirty="0"/>
              <a:t>faecal</a:t>
            </a:r>
            <a:r>
              <a:rPr sz="3200" u="none" spc="-50" dirty="0"/>
              <a:t> </a:t>
            </a:r>
            <a:r>
              <a:rPr sz="3200" u="none" spc="-5" dirty="0"/>
              <a:t>stream</a:t>
            </a:r>
            <a:endParaRPr sz="3200" dirty="0"/>
          </a:p>
          <a:p>
            <a:pPr marL="36576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65760" algn="l"/>
                <a:tab pos="366395" algn="l"/>
              </a:tabLst>
            </a:pPr>
            <a:r>
              <a:rPr sz="3200" u="none" dirty="0" smtClean="0"/>
              <a:t>Closing </a:t>
            </a:r>
            <a:r>
              <a:rPr sz="3200" u="none" dirty="0"/>
              <a:t>of the</a:t>
            </a:r>
            <a:r>
              <a:rPr sz="3200" u="none" spc="-65" dirty="0"/>
              <a:t> </a:t>
            </a:r>
            <a:r>
              <a:rPr sz="3200" u="none" dirty="0"/>
              <a:t>stoma</a:t>
            </a:r>
            <a:endParaRPr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52931"/>
            <a:ext cx="7797165" cy="2797561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har char="•"/>
              <a:tabLst>
                <a:tab pos="354965" algn="l"/>
                <a:tab pos="355600" algn="l"/>
              </a:tabLst>
            </a:pPr>
            <a:r>
              <a:rPr sz="4000" dirty="0">
                <a:solidFill>
                  <a:srgbClr val="FFFF00"/>
                </a:solidFill>
                <a:latin typeface="Gabriola"/>
                <a:cs typeface="Gabriola"/>
              </a:rPr>
              <a:t>Swenson</a:t>
            </a:r>
            <a:r>
              <a:rPr sz="4000" spc="10" dirty="0">
                <a:solidFill>
                  <a:srgbClr val="FFFF00"/>
                </a:solidFill>
                <a:latin typeface="Gabriola"/>
                <a:cs typeface="Gabriola"/>
              </a:rPr>
              <a:t> </a:t>
            </a:r>
            <a:r>
              <a:rPr sz="4000" spc="-5" dirty="0">
                <a:solidFill>
                  <a:srgbClr val="FFFF00"/>
                </a:solidFill>
                <a:latin typeface="Gabriola"/>
                <a:cs typeface="Gabriola"/>
              </a:rPr>
              <a:t>procedure</a:t>
            </a:r>
            <a:endParaRPr sz="4000" dirty="0">
              <a:latin typeface="Gabriola"/>
              <a:cs typeface="Gabriola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55"/>
              </a:spcBef>
              <a:buChar char="•"/>
              <a:tabLst>
                <a:tab pos="355600" algn="l"/>
              </a:tabLst>
            </a:pPr>
            <a:r>
              <a:rPr lang="en-IN" sz="3200" dirty="0" smtClean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 err="1">
                <a:solidFill>
                  <a:srgbClr val="FFFFFF"/>
                </a:solidFill>
                <a:latin typeface="Arial"/>
                <a:cs typeface="Arial"/>
              </a:rPr>
              <a:t>aganglionic</a:t>
            </a:r>
            <a:r>
              <a:rPr sz="32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N" sz="3200" spc="-105" dirty="0" smtClean="0">
                <a:solidFill>
                  <a:srgbClr val="FFFFFF"/>
                </a:solidFill>
                <a:latin typeface="Arial"/>
                <a:cs typeface="Arial"/>
              </a:rPr>
              <a:t>segment is resected down to the sigmoid colon and rectum and  oblique anastomosis is performed between the normal colon and the low rectum.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355219"/>
            <a:ext cx="8058150" cy="4344779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55600" marR="1125220" indent="-342900">
              <a:lnSpc>
                <a:spcPts val="3829"/>
              </a:lnSpc>
              <a:spcBef>
                <a:spcPts val="240"/>
              </a:spcBef>
            </a:pPr>
            <a:r>
              <a:rPr sz="3200" u="heavy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Gabriola"/>
                <a:cs typeface="Gabriola"/>
              </a:rPr>
              <a:t>Soave </a:t>
            </a:r>
            <a:r>
              <a:rPr sz="32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Gabriola"/>
                <a:cs typeface="Gabriola"/>
              </a:rPr>
              <a:t>procedure-</a:t>
            </a:r>
            <a:r>
              <a:rPr sz="32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"/>
                <a:cs typeface="Arial"/>
              </a:rPr>
              <a:t>Transanal Endorectal Pull- </a:t>
            </a:r>
            <a:r>
              <a:rPr sz="3200" spc="-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32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"/>
                <a:cs typeface="Arial"/>
              </a:rPr>
              <a:t>Through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40"/>
              </a:spcBef>
              <a:buChar char="•"/>
              <a:tabLst>
                <a:tab pos="354965" algn="l"/>
                <a:tab pos="355600" algn="l"/>
                <a:tab pos="4097654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It can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performed	safely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infant 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Generally one-stage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endParaRPr sz="3200" dirty="0">
              <a:latin typeface="Arial"/>
              <a:cs typeface="Arial"/>
            </a:endParaRPr>
          </a:p>
          <a:p>
            <a:pPr marL="355600" marR="928369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Here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ganglionic segment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pulled  through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aganglionic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muscle cuff,  preserving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internal</a:t>
            </a:r>
            <a:r>
              <a:rPr sz="32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sphincter.</a:t>
            </a:r>
            <a:endParaRPr sz="3200" dirty="0">
              <a:latin typeface="Arial"/>
              <a:cs typeface="Arial"/>
            </a:endParaRPr>
          </a:p>
          <a:p>
            <a:pPr marL="12700" marR="104140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7052" y="638302"/>
            <a:ext cx="51981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u="heavy" spc="-1200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8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Hirschsprung’s</a:t>
            </a:r>
            <a:r>
              <a:rPr sz="4800" u="heavy" spc="-1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 </a:t>
            </a:r>
            <a:r>
              <a:rPr sz="4800" u="heavy" spc="-5" dirty="0">
                <a:solidFill>
                  <a:srgbClr val="FFFF66"/>
                </a:solidFill>
                <a:uFill>
                  <a:solidFill>
                    <a:srgbClr val="FFFF66"/>
                  </a:solidFill>
                </a:uFill>
                <a:latin typeface="Arial Narrow"/>
                <a:cs typeface="Arial Narrow"/>
              </a:rPr>
              <a:t>disease</a:t>
            </a:r>
            <a:endParaRPr sz="4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85361"/>
            <a:ext cx="8531860" cy="119840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Long-term</a:t>
            </a:r>
            <a:r>
              <a:rPr sz="3200" u="heavy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2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outcome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If started in </a:t>
            </a:r>
            <a:r>
              <a:rPr sz="3200" spc="-5" dirty="0" smtClean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lang="en-IN" sz="32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 smtClean="0">
                <a:solidFill>
                  <a:srgbClr val="FFFFFF"/>
                </a:solidFill>
                <a:latin typeface="Arial"/>
                <a:cs typeface="Arial"/>
              </a:rPr>
              <a:t>under</a:t>
            </a:r>
            <a:r>
              <a:rPr sz="3200" spc="-6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adequate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treatment </a:t>
            </a:r>
            <a:r>
              <a:rPr sz="3200" spc="-5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1073912"/>
            <a:ext cx="6618605" cy="3388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older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child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whose symptoms</a:t>
            </a:r>
            <a:r>
              <a:rPr sz="3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are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chronic, but not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severe.-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Arial"/>
              <a:buChar char="•"/>
            </a:pPr>
            <a:endParaRPr sz="46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Rx-</a:t>
            </a:r>
            <a:endParaRPr sz="3200" dirty="0">
              <a:latin typeface="Arial"/>
              <a:cs typeface="Arial"/>
            </a:endParaRPr>
          </a:p>
          <a:p>
            <a:pPr marL="12700" marR="3596004">
              <a:lnSpc>
                <a:spcPct val="120000"/>
              </a:lnSpc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Isotonic</a:t>
            </a:r>
            <a:r>
              <a:rPr sz="32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Enemas  Stool </a:t>
            </a:r>
            <a:r>
              <a:rPr sz="3200" spc="-5" dirty="0" smtClean="0">
                <a:solidFill>
                  <a:srgbClr val="FFFFFF"/>
                </a:solidFill>
                <a:latin typeface="Arial"/>
                <a:cs typeface="Arial"/>
              </a:rPr>
              <a:t>softeners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49883"/>
            <a:ext cx="7221855" cy="2854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64229">
              <a:lnSpc>
                <a:spcPct val="12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Rx of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Enterocolitis-  Antibiotics –IV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oral</a:t>
            </a:r>
            <a:endParaRPr sz="32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Colonic irrigation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or decompression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saline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Surgical decompression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colostomy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1876" y="1659635"/>
            <a:ext cx="393192" cy="3931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2741" y="1676907"/>
            <a:ext cx="251650" cy="251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2741" y="1676907"/>
            <a:ext cx="252095" cy="252095"/>
          </a:xfrm>
          <a:custGeom>
            <a:avLst/>
            <a:gdLst/>
            <a:ahLst/>
            <a:cxnLst/>
            <a:rect l="l" t="t" r="r" b="b"/>
            <a:pathLst>
              <a:path w="252094" h="252094">
                <a:moveTo>
                  <a:pt x="125577" y="0"/>
                </a:moveTo>
                <a:lnTo>
                  <a:pt x="173904" y="9159"/>
                </a:lnTo>
                <a:lnTo>
                  <a:pt x="214668" y="36702"/>
                </a:lnTo>
                <a:lnTo>
                  <a:pt x="242403" y="77279"/>
                </a:lnTo>
                <a:lnTo>
                  <a:pt x="251650" y="125475"/>
                </a:lnTo>
                <a:lnTo>
                  <a:pt x="249338" y="150622"/>
                </a:lnTo>
                <a:lnTo>
                  <a:pt x="230846" y="195199"/>
                </a:lnTo>
                <a:lnTo>
                  <a:pt x="195232" y="230798"/>
                </a:lnTo>
                <a:lnTo>
                  <a:pt x="150685" y="249277"/>
                </a:lnTo>
                <a:lnTo>
                  <a:pt x="125577" y="251587"/>
                </a:lnTo>
                <a:lnTo>
                  <a:pt x="100681" y="249277"/>
                </a:lnTo>
                <a:lnTo>
                  <a:pt x="56385" y="230798"/>
                </a:lnTo>
                <a:lnTo>
                  <a:pt x="20799" y="195199"/>
                </a:lnTo>
                <a:lnTo>
                  <a:pt x="2310" y="150622"/>
                </a:lnTo>
                <a:lnTo>
                  <a:pt x="0" y="125475"/>
                </a:lnTo>
                <a:lnTo>
                  <a:pt x="2310" y="100425"/>
                </a:lnTo>
                <a:lnTo>
                  <a:pt x="20799" y="56038"/>
                </a:lnTo>
                <a:lnTo>
                  <a:pt x="56385" y="20627"/>
                </a:lnTo>
                <a:lnTo>
                  <a:pt x="100681" y="2287"/>
                </a:lnTo>
                <a:lnTo>
                  <a:pt x="125577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4963" y="1414272"/>
            <a:ext cx="6761988" cy="880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5575" y="1431163"/>
            <a:ext cx="6620509" cy="7395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310892" y="1896491"/>
            <a:ext cx="206375" cy="1850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66660" y="1631695"/>
            <a:ext cx="479425" cy="539115"/>
          </a:xfrm>
          <a:custGeom>
            <a:avLst/>
            <a:gdLst/>
            <a:ahLst/>
            <a:cxnLst/>
            <a:rect l="l" t="t" r="r" b="b"/>
            <a:pathLst>
              <a:path w="479425" h="539114">
                <a:moveTo>
                  <a:pt x="0" y="0"/>
                </a:moveTo>
                <a:lnTo>
                  <a:pt x="139446" y="0"/>
                </a:lnTo>
                <a:lnTo>
                  <a:pt x="139446" y="242188"/>
                </a:lnTo>
                <a:lnTo>
                  <a:pt x="139924" y="292413"/>
                </a:lnTo>
                <a:lnTo>
                  <a:pt x="141366" y="331850"/>
                </a:lnTo>
                <a:lnTo>
                  <a:pt x="147193" y="378459"/>
                </a:lnTo>
                <a:lnTo>
                  <a:pt x="175260" y="418211"/>
                </a:lnTo>
                <a:lnTo>
                  <a:pt x="211871" y="431909"/>
                </a:lnTo>
                <a:lnTo>
                  <a:pt x="226822" y="432815"/>
                </a:lnTo>
                <a:lnTo>
                  <a:pt x="244252" y="431581"/>
                </a:lnTo>
                <a:lnTo>
                  <a:pt x="290830" y="413257"/>
                </a:lnTo>
                <a:lnTo>
                  <a:pt x="323226" y="378521"/>
                </a:lnTo>
                <a:lnTo>
                  <a:pt x="337391" y="314499"/>
                </a:lnTo>
                <a:lnTo>
                  <a:pt x="339334" y="273694"/>
                </a:lnTo>
                <a:lnTo>
                  <a:pt x="339979" y="222376"/>
                </a:lnTo>
                <a:lnTo>
                  <a:pt x="339979" y="0"/>
                </a:lnTo>
                <a:lnTo>
                  <a:pt x="479425" y="0"/>
                </a:lnTo>
                <a:lnTo>
                  <a:pt x="479425" y="527176"/>
                </a:lnTo>
                <a:lnTo>
                  <a:pt x="349885" y="527176"/>
                </a:lnTo>
                <a:lnTo>
                  <a:pt x="349885" y="448182"/>
                </a:lnTo>
                <a:lnTo>
                  <a:pt x="334379" y="468189"/>
                </a:lnTo>
                <a:lnTo>
                  <a:pt x="296556" y="501439"/>
                </a:lnTo>
                <a:lnTo>
                  <a:pt x="250430" y="525325"/>
                </a:lnTo>
                <a:lnTo>
                  <a:pt x="200951" y="537465"/>
                </a:lnTo>
                <a:lnTo>
                  <a:pt x="175260" y="538988"/>
                </a:lnTo>
                <a:lnTo>
                  <a:pt x="149373" y="537535"/>
                </a:lnTo>
                <a:lnTo>
                  <a:pt x="101697" y="525914"/>
                </a:lnTo>
                <a:lnTo>
                  <a:pt x="60285" y="502864"/>
                </a:lnTo>
                <a:lnTo>
                  <a:pt x="29805" y="470098"/>
                </a:lnTo>
                <a:lnTo>
                  <a:pt x="10662" y="427067"/>
                </a:lnTo>
                <a:lnTo>
                  <a:pt x="1188" y="368722"/>
                </a:lnTo>
                <a:lnTo>
                  <a:pt x="0" y="333501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46392" y="1631695"/>
            <a:ext cx="479425" cy="539115"/>
          </a:xfrm>
          <a:custGeom>
            <a:avLst/>
            <a:gdLst/>
            <a:ahLst/>
            <a:cxnLst/>
            <a:rect l="l" t="t" r="r" b="b"/>
            <a:pathLst>
              <a:path w="479425" h="539114">
                <a:moveTo>
                  <a:pt x="0" y="0"/>
                </a:moveTo>
                <a:lnTo>
                  <a:pt x="139446" y="0"/>
                </a:lnTo>
                <a:lnTo>
                  <a:pt x="139446" y="242188"/>
                </a:lnTo>
                <a:lnTo>
                  <a:pt x="139924" y="292413"/>
                </a:lnTo>
                <a:lnTo>
                  <a:pt x="141366" y="331850"/>
                </a:lnTo>
                <a:lnTo>
                  <a:pt x="147192" y="378459"/>
                </a:lnTo>
                <a:lnTo>
                  <a:pt x="175260" y="418211"/>
                </a:lnTo>
                <a:lnTo>
                  <a:pt x="211871" y="431909"/>
                </a:lnTo>
                <a:lnTo>
                  <a:pt x="226822" y="432815"/>
                </a:lnTo>
                <a:lnTo>
                  <a:pt x="244252" y="431581"/>
                </a:lnTo>
                <a:lnTo>
                  <a:pt x="290830" y="413257"/>
                </a:lnTo>
                <a:lnTo>
                  <a:pt x="323226" y="378521"/>
                </a:lnTo>
                <a:lnTo>
                  <a:pt x="337391" y="314499"/>
                </a:lnTo>
                <a:lnTo>
                  <a:pt x="339334" y="273694"/>
                </a:lnTo>
                <a:lnTo>
                  <a:pt x="339979" y="222376"/>
                </a:lnTo>
                <a:lnTo>
                  <a:pt x="339979" y="0"/>
                </a:lnTo>
                <a:lnTo>
                  <a:pt x="479425" y="0"/>
                </a:lnTo>
                <a:lnTo>
                  <a:pt x="479425" y="527176"/>
                </a:lnTo>
                <a:lnTo>
                  <a:pt x="349885" y="527176"/>
                </a:lnTo>
                <a:lnTo>
                  <a:pt x="349885" y="448182"/>
                </a:lnTo>
                <a:lnTo>
                  <a:pt x="334379" y="468189"/>
                </a:lnTo>
                <a:lnTo>
                  <a:pt x="296556" y="501439"/>
                </a:lnTo>
                <a:lnTo>
                  <a:pt x="250430" y="525325"/>
                </a:lnTo>
                <a:lnTo>
                  <a:pt x="200951" y="537465"/>
                </a:lnTo>
                <a:lnTo>
                  <a:pt x="175260" y="538988"/>
                </a:lnTo>
                <a:lnTo>
                  <a:pt x="149373" y="537535"/>
                </a:lnTo>
                <a:lnTo>
                  <a:pt x="101697" y="525914"/>
                </a:lnTo>
                <a:lnTo>
                  <a:pt x="60285" y="502864"/>
                </a:lnTo>
                <a:lnTo>
                  <a:pt x="29805" y="470098"/>
                </a:lnTo>
                <a:lnTo>
                  <a:pt x="10662" y="427067"/>
                </a:lnTo>
                <a:lnTo>
                  <a:pt x="1188" y="368722"/>
                </a:lnTo>
                <a:lnTo>
                  <a:pt x="0" y="333501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26125" y="1631695"/>
            <a:ext cx="479425" cy="539115"/>
          </a:xfrm>
          <a:custGeom>
            <a:avLst/>
            <a:gdLst/>
            <a:ahLst/>
            <a:cxnLst/>
            <a:rect l="l" t="t" r="r" b="b"/>
            <a:pathLst>
              <a:path w="479425" h="539114">
                <a:moveTo>
                  <a:pt x="0" y="0"/>
                </a:moveTo>
                <a:lnTo>
                  <a:pt x="139446" y="0"/>
                </a:lnTo>
                <a:lnTo>
                  <a:pt x="139446" y="242188"/>
                </a:lnTo>
                <a:lnTo>
                  <a:pt x="139924" y="292413"/>
                </a:lnTo>
                <a:lnTo>
                  <a:pt x="141366" y="331850"/>
                </a:lnTo>
                <a:lnTo>
                  <a:pt x="147192" y="378459"/>
                </a:lnTo>
                <a:lnTo>
                  <a:pt x="175260" y="418211"/>
                </a:lnTo>
                <a:lnTo>
                  <a:pt x="211871" y="431909"/>
                </a:lnTo>
                <a:lnTo>
                  <a:pt x="226822" y="432815"/>
                </a:lnTo>
                <a:lnTo>
                  <a:pt x="244252" y="431581"/>
                </a:lnTo>
                <a:lnTo>
                  <a:pt x="290829" y="413257"/>
                </a:lnTo>
                <a:lnTo>
                  <a:pt x="323226" y="378521"/>
                </a:lnTo>
                <a:lnTo>
                  <a:pt x="337391" y="314499"/>
                </a:lnTo>
                <a:lnTo>
                  <a:pt x="339334" y="273694"/>
                </a:lnTo>
                <a:lnTo>
                  <a:pt x="339978" y="222376"/>
                </a:lnTo>
                <a:lnTo>
                  <a:pt x="339978" y="0"/>
                </a:lnTo>
                <a:lnTo>
                  <a:pt x="479425" y="0"/>
                </a:lnTo>
                <a:lnTo>
                  <a:pt x="479425" y="527176"/>
                </a:lnTo>
                <a:lnTo>
                  <a:pt x="349885" y="527176"/>
                </a:lnTo>
                <a:lnTo>
                  <a:pt x="349885" y="448182"/>
                </a:lnTo>
                <a:lnTo>
                  <a:pt x="334379" y="468189"/>
                </a:lnTo>
                <a:lnTo>
                  <a:pt x="296556" y="501439"/>
                </a:lnTo>
                <a:lnTo>
                  <a:pt x="250430" y="525325"/>
                </a:lnTo>
                <a:lnTo>
                  <a:pt x="200951" y="537465"/>
                </a:lnTo>
                <a:lnTo>
                  <a:pt x="175260" y="538988"/>
                </a:lnTo>
                <a:lnTo>
                  <a:pt x="149373" y="537535"/>
                </a:lnTo>
                <a:lnTo>
                  <a:pt x="101697" y="525914"/>
                </a:lnTo>
                <a:lnTo>
                  <a:pt x="60285" y="502864"/>
                </a:lnTo>
                <a:lnTo>
                  <a:pt x="29805" y="470098"/>
                </a:lnTo>
                <a:lnTo>
                  <a:pt x="10662" y="427067"/>
                </a:lnTo>
                <a:lnTo>
                  <a:pt x="1188" y="368722"/>
                </a:lnTo>
                <a:lnTo>
                  <a:pt x="0" y="333501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5857" y="1631695"/>
            <a:ext cx="479425" cy="539115"/>
          </a:xfrm>
          <a:custGeom>
            <a:avLst/>
            <a:gdLst/>
            <a:ahLst/>
            <a:cxnLst/>
            <a:rect l="l" t="t" r="r" b="b"/>
            <a:pathLst>
              <a:path w="479425" h="539114">
                <a:moveTo>
                  <a:pt x="0" y="0"/>
                </a:moveTo>
                <a:lnTo>
                  <a:pt x="139445" y="0"/>
                </a:lnTo>
                <a:lnTo>
                  <a:pt x="139445" y="242188"/>
                </a:lnTo>
                <a:lnTo>
                  <a:pt x="139924" y="292413"/>
                </a:lnTo>
                <a:lnTo>
                  <a:pt x="141366" y="331850"/>
                </a:lnTo>
                <a:lnTo>
                  <a:pt x="147192" y="378459"/>
                </a:lnTo>
                <a:lnTo>
                  <a:pt x="175259" y="418211"/>
                </a:lnTo>
                <a:lnTo>
                  <a:pt x="211871" y="431909"/>
                </a:lnTo>
                <a:lnTo>
                  <a:pt x="226821" y="432815"/>
                </a:lnTo>
                <a:lnTo>
                  <a:pt x="244252" y="431581"/>
                </a:lnTo>
                <a:lnTo>
                  <a:pt x="290829" y="413257"/>
                </a:lnTo>
                <a:lnTo>
                  <a:pt x="323226" y="378521"/>
                </a:lnTo>
                <a:lnTo>
                  <a:pt x="337391" y="314499"/>
                </a:lnTo>
                <a:lnTo>
                  <a:pt x="339334" y="273694"/>
                </a:lnTo>
                <a:lnTo>
                  <a:pt x="339978" y="222376"/>
                </a:lnTo>
                <a:lnTo>
                  <a:pt x="339978" y="0"/>
                </a:lnTo>
                <a:lnTo>
                  <a:pt x="479425" y="0"/>
                </a:lnTo>
                <a:lnTo>
                  <a:pt x="479425" y="527176"/>
                </a:lnTo>
                <a:lnTo>
                  <a:pt x="349884" y="527176"/>
                </a:lnTo>
                <a:lnTo>
                  <a:pt x="349884" y="448182"/>
                </a:lnTo>
                <a:lnTo>
                  <a:pt x="334379" y="468189"/>
                </a:lnTo>
                <a:lnTo>
                  <a:pt x="296556" y="501439"/>
                </a:lnTo>
                <a:lnTo>
                  <a:pt x="250430" y="525325"/>
                </a:lnTo>
                <a:lnTo>
                  <a:pt x="200951" y="537465"/>
                </a:lnTo>
                <a:lnTo>
                  <a:pt x="175259" y="538988"/>
                </a:lnTo>
                <a:lnTo>
                  <a:pt x="149373" y="537535"/>
                </a:lnTo>
                <a:lnTo>
                  <a:pt x="101697" y="525914"/>
                </a:lnTo>
                <a:lnTo>
                  <a:pt x="60285" y="502864"/>
                </a:lnTo>
                <a:lnTo>
                  <a:pt x="29805" y="470098"/>
                </a:lnTo>
                <a:lnTo>
                  <a:pt x="10662" y="427067"/>
                </a:lnTo>
                <a:lnTo>
                  <a:pt x="1188" y="368722"/>
                </a:lnTo>
                <a:lnTo>
                  <a:pt x="0" y="333501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85589" y="1631695"/>
            <a:ext cx="479425" cy="539115"/>
          </a:xfrm>
          <a:custGeom>
            <a:avLst/>
            <a:gdLst/>
            <a:ahLst/>
            <a:cxnLst/>
            <a:rect l="l" t="t" r="r" b="b"/>
            <a:pathLst>
              <a:path w="479425" h="539114">
                <a:moveTo>
                  <a:pt x="0" y="0"/>
                </a:moveTo>
                <a:lnTo>
                  <a:pt x="139446" y="0"/>
                </a:lnTo>
                <a:lnTo>
                  <a:pt x="139446" y="242188"/>
                </a:lnTo>
                <a:lnTo>
                  <a:pt x="139924" y="292413"/>
                </a:lnTo>
                <a:lnTo>
                  <a:pt x="141366" y="331850"/>
                </a:lnTo>
                <a:lnTo>
                  <a:pt x="147193" y="378459"/>
                </a:lnTo>
                <a:lnTo>
                  <a:pt x="175260" y="418211"/>
                </a:lnTo>
                <a:lnTo>
                  <a:pt x="211871" y="431909"/>
                </a:lnTo>
                <a:lnTo>
                  <a:pt x="226822" y="432815"/>
                </a:lnTo>
                <a:lnTo>
                  <a:pt x="244252" y="431581"/>
                </a:lnTo>
                <a:lnTo>
                  <a:pt x="290830" y="413257"/>
                </a:lnTo>
                <a:lnTo>
                  <a:pt x="323226" y="378521"/>
                </a:lnTo>
                <a:lnTo>
                  <a:pt x="337391" y="314499"/>
                </a:lnTo>
                <a:lnTo>
                  <a:pt x="339334" y="273694"/>
                </a:lnTo>
                <a:lnTo>
                  <a:pt x="339978" y="222376"/>
                </a:lnTo>
                <a:lnTo>
                  <a:pt x="339978" y="0"/>
                </a:lnTo>
                <a:lnTo>
                  <a:pt x="479425" y="0"/>
                </a:lnTo>
                <a:lnTo>
                  <a:pt x="479425" y="527176"/>
                </a:lnTo>
                <a:lnTo>
                  <a:pt x="349885" y="527176"/>
                </a:lnTo>
                <a:lnTo>
                  <a:pt x="349885" y="448182"/>
                </a:lnTo>
                <a:lnTo>
                  <a:pt x="334379" y="468189"/>
                </a:lnTo>
                <a:lnTo>
                  <a:pt x="296556" y="501439"/>
                </a:lnTo>
                <a:lnTo>
                  <a:pt x="250430" y="525325"/>
                </a:lnTo>
                <a:lnTo>
                  <a:pt x="200951" y="537465"/>
                </a:lnTo>
                <a:lnTo>
                  <a:pt x="175260" y="538988"/>
                </a:lnTo>
                <a:lnTo>
                  <a:pt x="149373" y="537535"/>
                </a:lnTo>
                <a:lnTo>
                  <a:pt x="101697" y="525914"/>
                </a:lnTo>
                <a:lnTo>
                  <a:pt x="60285" y="502864"/>
                </a:lnTo>
                <a:lnTo>
                  <a:pt x="29805" y="470098"/>
                </a:lnTo>
                <a:lnTo>
                  <a:pt x="10662" y="427067"/>
                </a:lnTo>
                <a:lnTo>
                  <a:pt x="1188" y="368722"/>
                </a:lnTo>
                <a:lnTo>
                  <a:pt x="0" y="333501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81680" y="1619758"/>
            <a:ext cx="480695" cy="539115"/>
          </a:xfrm>
          <a:custGeom>
            <a:avLst/>
            <a:gdLst/>
            <a:ahLst/>
            <a:cxnLst/>
            <a:rect l="l" t="t" r="r" b="b"/>
            <a:pathLst>
              <a:path w="480695" h="539114">
                <a:moveTo>
                  <a:pt x="303275" y="0"/>
                </a:moveTo>
                <a:lnTo>
                  <a:pt x="347392" y="4175"/>
                </a:lnTo>
                <a:lnTo>
                  <a:pt x="387604" y="16637"/>
                </a:lnTo>
                <a:lnTo>
                  <a:pt x="421163" y="35559"/>
                </a:lnTo>
                <a:lnTo>
                  <a:pt x="454459" y="72417"/>
                </a:lnTo>
                <a:lnTo>
                  <a:pt x="472694" y="117601"/>
                </a:lnTo>
                <a:lnTo>
                  <a:pt x="478520" y="157479"/>
                </a:lnTo>
                <a:lnTo>
                  <a:pt x="480441" y="211454"/>
                </a:lnTo>
                <a:lnTo>
                  <a:pt x="480441" y="539114"/>
                </a:lnTo>
                <a:lnTo>
                  <a:pt x="340994" y="539114"/>
                </a:lnTo>
                <a:lnTo>
                  <a:pt x="340994" y="270001"/>
                </a:lnTo>
                <a:lnTo>
                  <a:pt x="340425" y="231094"/>
                </a:lnTo>
                <a:lnTo>
                  <a:pt x="335905" y="175900"/>
                </a:lnTo>
                <a:lnTo>
                  <a:pt x="320262" y="137334"/>
                </a:lnTo>
                <a:lnTo>
                  <a:pt x="280828" y="110188"/>
                </a:lnTo>
                <a:lnTo>
                  <a:pt x="254635" y="106679"/>
                </a:lnTo>
                <a:lnTo>
                  <a:pt x="236938" y="107938"/>
                </a:lnTo>
                <a:lnTo>
                  <a:pt x="189611" y="126618"/>
                </a:lnTo>
                <a:lnTo>
                  <a:pt x="156589" y="163623"/>
                </a:lnTo>
                <a:lnTo>
                  <a:pt x="142112" y="225869"/>
                </a:lnTo>
                <a:lnTo>
                  <a:pt x="139445" y="300354"/>
                </a:lnTo>
                <a:lnTo>
                  <a:pt x="139445" y="539114"/>
                </a:lnTo>
                <a:lnTo>
                  <a:pt x="0" y="539114"/>
                </a:lnTo>
                <a:lnTo>
                  <a:pt x="0" y="11937"/>
                </a:lnTo>
                <a:lnTo>
                  <a:pt x="129539" y="11937"/>
                </a:lnTo>
                <a:lnTo>
                  <a:pt x="129539" y="89407"/>
                </a:lnTo>
                <a:lnTo>
                  <a:pt x="166258" y="50309"/>
                </a:lnTo>
                <a:lnTo>
                  <a:pt x="207454" y="22367"/>
                </a:lnTo>
                <a:lnTo>
                  <a:pt x="253126" y="5593"/>
                </a:lnTo>
                <a:lnTo>
                  <a:pt x="303275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80463" y="1619758"/>
            <a:ext cx="495300" cy="551180"/>
          </a:xfrm>
          <a:custGeom>
            <a:avLst/>
            <a:gdLst/>
            <a:ahLst/>
            <a:cxnLst/>
            <a:rect l="l" t="t" r="r" b="b"/>
            <a:pathLst>
              <a:path w="495300" h="551180">
                <a:moveTo>
                  <a:pt x="242697" y="0"/>
                </a:moveTo>
                <a:lnTo>
                  <a:pt x="286392" y="1381"/>
                </a:lnTo>
                <a:lnTo>
                  <a:pt x="355925" y="12430"/>
                </a:lnTo>
                <a:lnTo>
                  <a:pt x="402857" y="33887"/>
                </a:lnTo>
                <a:lnTo>
                  <a:pt x="435000" y="61942"/>
                </a:lnTo>
                <a:lnTo>
                  <a:pt x="454171" y="98756"/>
                </a:lnTo>
                <a:lnTo>
                  <a:pt x="463419" y="161188"/>
                </a:lnTo>
                <a:lnTo>
                  <a:pt x="464566" y="203072"/>
                </a:lnTo>
                <a:lnTo>
                  <a:pt x="463169" y="365887"/>
                </a:lnTo>
                <a:lnTo>
                  <a:pt x="463575" y="398295"/>
                </a:lnTo>
                <a:lnTo>
                  <a:pt x="466865" y="449540"/>
                </a:lnTo>
                <a:lnTo>
                  <a:pt x="479440" y="502507"/>
                </a:lnTo>
                <a:lnTo>
                  <a:pt x="494919" y="539114"/>
                </a:lnTo>
                <a:lnTo>
                  <a:pt x="356869" y="539114"/>
                </a:lnTo>
                <a:lnTo>
                  <a:pt x="343535" y="497839"/>
                </a:lnTo>
                <a:lnTo>
                  <a:pt x="341249" y="489584"/>
                </a:lnTo>
                <a:lnTo>
                  <a:pt x="339598" y="484124"/>
                </a:lnTo>
                <a:lnTo>
                  <a:pt x="338581" y="481456"/>
                </a:lnTo>
                <a:lnTo>
                  <a:pt x="320367" y="497774"/>
                </a:lnTo>
                <a:lnTo>
                  <a:pt x="301545" y="511889"/>
                </a:lnTo>
                <a:lnTo>
                  <a:pt x="262128" y="533653"/>
                </a:lnTo>
                <a:lnTo>
                  <a:pt x="220027" y="546623"/>
                </a:lnTo>
                <a:lnTo>
                  <a:pt x="175260" y="550926"/>
                </a:lnTo>
                <a:lnTo>
                  <a:pt x="136733" y="548163"/>
                </a:lnTo>
                <a:lnTo>
                  <a:pt x="72586" y="526065"/>
                </a:lnTo>
                <a:lnTo>
                  <a:pt x="26414" y="483233"/>
                </a:lnTo>
                <a:lnTo>
                  <a:pt x="2930" y="427380"/>
                </a:lnTo>
                <a:lnTo>
                  <a:pt x="0" y="395096"/>
                </a:lnTo>
                <a:lnTo>
                  <a:pt x="1333" y="373403"/>
                </a:lnTo>
                <a:lnTo>
                  <a:pt x="12001" y="333589"/>
                </a:lnTo>
                <a:lnTo>
                  <a:pt x="33075" y="298967"/>
                </a:lnTo>
                <a:lnTo>
                  <a:pt x="62984" y="272159"/>
                </a:lnTo>
                <a:lnTo>
                  <a:pt x="102514" y="252847"/>
                </a:lnTo>
                <a:lnTo>
                  <a:pt x="158001" y="236602"/>
                </a:lnTo>
                <a:lnTo>
                  <a:pt x="237273" y="220289"/>
                </a:lnTo>
                <a:lnTo>
                  <a:pt x="274907" y="211550"/>
                </a:lnTo>
                <a:lnTo>
                  <a:pt x="305040" y="203144"/>
                </a:lnTo>
                <a:lnTo>
                  <a:pt x="327660" y="195071"/>
                </a:lnTo>
                <a:lnTo>
                  <a:pt x="327660" y="181228"/>
                </a:lnTo>
                <a:lnTo>
                  <a:pt x="316462" y="133848"/>
                </a:lnTo>
                <a:lnTo>
                  <a:pt x="279066" y="110966"/>
                </a:lnTo>
                <a:lnTo>
                  <a:pt x="232791" y="106679"/>
                </a:lnTo>
                <a:lnTo>
                  <a:pt x="215221" y="107606"/>
                </a:lnTo>
                <a:lnTo>
                  <a:pt x="174751" y="121412"/>
                </a:lnTo>
                <a:lnTo>
                  <a:pt x="147945" y="155737"/>
                </a:lnTo>
                <a:lnTo>
                  <a:pt x="140969" y="172719"/>
                </a:lnTo>
                <a:lnTo>
                  <a:pt x="14478" y="149859"/>
                </a:lnTo>
                <a:lnTo>
                  <a:pt x="43465" y="83375"/>
                </a:lnTo>
                <a:lnTo>
                  <a:pt x="87884" y="36702"/>
                </a:lnTo>
                <a:lnTo>
                  <a:pt x="152669" y="9207"/>
                </a:lnTo>
                <a:lnTo>
                  <a:pt x="194522" y="2305"/>
                </a:lnTo>
                <a:lnTo>
                  <a:pt x="242697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97884" y="1431163"/>
            <a:ext cx="487680" cy="727710"/>
          </a:xfrm>
          <a:custGeom>
            <a:avLst/>
            <a:gdLst/>
            <a:ahLst/>
            <a:cxnLst/>
            <a:rect l="l" t="t" r="r" b="b"/>
            <a:pathLst>
              <a:path w="487679" h="727710">
                <a:moveTo>
                  <a:pt x="0" y="0"/>
                </a:moveTo>
                <a:lnTo>
                  <a:pt x="139573" y="0"/>
                </a:lnTo>
                <a:lnTo>
                  <a:pt x="139573" y="386207"/>
                </a:lnTo>
                <a:lnTo>
                  <a:pt x="302767" y="200533"/>
                </a:lnTo>
                <a:lnTo>
                  <a:pt x="474599" y="200533"/>
                </a:lnTo>
                <a:lnTo>
                  <a:pt x="294386" y="393064"/>
                </a:lnTo>
                <a:lnTo>
                  <a:pt x="487425" y="727710"/>
                </a:lnTo>
                <a:lnTo>
                  <a:pt x="337057" y="727710"/>
                </a:lnTo>
                <a:lnTo>
                  <a:pt x="204597" y="490854"/>
                </a:lnTo>
                <a:lnTo>
                  <a:pt x="139573" y="558926"/>
                </a:lnTo>
                <a:lnTo>
                  <a:pt x="139573" y="727710"/>
                </a:lnTo>
                <a:lnTo>
                  <a:pt x="0" y="727710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96516" y="1431163"/>
            <a:ext cx="480059" cy="727710"/>
          </a:xfrm>
          <a:custGeom>
            <a:avLst/>
            <a:gdLst/>
            <a:ahLst/>
            <a:cxnLst/>
            <a:rect l="l" t="t" r="r" b="b"/>
            <a:pathLst>
              <a:path w="480060" h="727710">
                <a:moveTo>
                  <a:pt x="0" y="0"/>
                </a:moveTo>
                <a:lnTo>
                  <a:pt x="139446" y="0"/>
                </a:lnTo>
                <a:lnTo>
                  <a:pt x="139446" y="267588"/>
                </a:lnTo>
                <a:lnTo>
                  <a:pt x="174827" y="233011"/>
                </a:lnTo>
                <a:lnTo>
                  <a:pt x="213518" y="208327"/>
                </a:lnTo>
                <a:lnTo>
                  <a:pt x="255496" y="193526"/>
                </a:lnTo>
                <a:lnTo>
                  <a:pt x="300735" y="188595"/>
                </a:lnTo>
                <a:lnTo>
                  <a:pt x="324238" y="189714"/>
                </a:lnTo>
                <a:lnTo>
                  <a:pt x="367672" y="198667"/>
                </a:lnTo>
                <a:lnTo>
                  <a:pt x="405749" y="216072"/>
                </a:lnTo>
                <a:lnTo>
                  <a:pt x="445897" y="252095"/>
                </a:lnTo>
                <a:lnTo>
                  <a:pt x="468310" y="297189"/>
                </a:lnTo>
                <a:lnTo>
                  <a:pt x="478123" y="356743"/>
                </a:lnTo>
                <a:lnTo>
                  <a:pt x="479933" y="418464"/>
                </a:lnTo>
                <a:lnTo>
                  <a:pt x="479933" y="727710"/>
                </a:lnTo>
                <a:lnTo>
                  <a:pt x="340487" y="727710"/>
                </a:lnTo>
                <a:lnTo>
                  <a:pt x="340487" y="449199"/>
                </a:lnTo>
                <a:lnTo>
                  <a:pt x="339986" y="411549"/>
                </a:lnTo>
                <a:lnTo>
                  <a:pt x="335986" y="358919"/>
                </a:lnTo>
                <a:lnTo>
                  <a:pt x="313733" y="315626"/>
                </a:lnTo>
                <a:lnTo>
                  <a:pt x="268628" y="296106"/>
                </a:lnTo>
                <a:lnTo>
                  <a:pt x="254127" y="295275"/>
                </a:lnTo>
                <a:lnTo>
                  <a:pt x="237172" y="296342"/>
                </a:lnTo>
                <a:lnTo>
                  <a:pt x="192024" y="312165"/>
                </a:lnTo>
                <a:lnTo>
                  <a:pt x="159305" y="347134"/>
                </a:lnTo>
                <a:lnTo>
                  <a:pt x="142589" y="405177"/>
                </a:lnTo>
                <a:lnTo>
                  <a:pt x="139446" y="463550"/>
                </a:lnTo>
                <a:lnTo>
                  <a:pt x="139446" y="727710"/>
                </a:lnTo>
                <a:lnTo>
                  <a:pt x="0" y="727710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25575" y="1431163"/>
            <a:ext cx="578485" cy="727710"/>
          </a:xfrm>
          <a:custGeom>
            <a:avLst/>
            <a:gdLst/>
            <a:ahLst/>
            <a:cxnLst/>
            <a:rect l="l" t="t" r="r" b="b"/>
            <a:pathLst>
              <a:path w="578485" h="727710">
                <a:moveTo>
                  <a:pt x="0" y="0"/>
                </a:moveTo>
                <a:lnTo>
                  <a:pt x="578231" y="0"/>
                </a:lnTo>
                <a:lnTo>
                  <a:pt x="578231" y="123062"/>
                </a:lnTo>
                <a:lnTo>
                  <a:pt x="362839" y="123062"/>
                </a:lnTo>
                <a:lnTo>
                  <a:pt x="362839" y="727710"/>
                </a:lnTo>
                <a:lnTo>
                  <a:pt x="215900" y="727710"/>
                </a:lnTo>
                <a:lnTo>
                  <a:pt x="215900" y="123062"/>
                </a:lnTo>
                <a:lnTo>
                  <a:pt x="0" y="12306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46809"/>
            <a:ext cx="806767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Ganglionic cells are located throughout</a:t>
            </a:r>
            <a:r>
              <a:rPr sz="32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 GI tract from the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mouth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down to the  rectum.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59817"/>
            <a:ext cx="197103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none" spc="-5" dirty="0">
                <a:solidFill>
                  <a:srgbClr val="00AFEF"/>
                </a:solidFill>
                <a:latin typeface="Arial Narrow"/>
                <a:cs typeface="Arial Narrow"/>
              </a:rPr>
              <a:t>INCIDENCE: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49883"/>
            <a:ext cx="7293609" cy="238847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One in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5000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live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births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Male-to-female ratio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4:1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 90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%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are mature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newborns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  <a:tab pos="279146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 1-6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%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are	</a:t>
            </a:r>
            <a:r>
              <a:rPr sz="3200" spc="-5" dirty="0" err="1" smtClean="0">
                <a:solidFill>
                  <a:srgbClr val="FFFFFF"/>
                </a:solidFill>
                <a:latin typeface="Arial"/>
                <a:cs typeface="Arial"/>
              </a:rPr>
              <a:t>familia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9336"/>
            <a:ext cx="67767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u="none" spc="-5" dirty="0">
                <a:solidFill>
                  <a:srgbClr val="00AFEF"/>
                </a:solidFill>
                <a:latin typeface="Arial Narrow"/>
                <a:cs typeface="Arial Narrow"/>
              </a:rPr>
              <a:t>PATHOPHYSIOLOGY </a:t>
            </a:r>
            <a:r>
              <a:rPr b="1" u="none" dirty="0">
                <a:solidFill>
                  <a:srgbClr val="00AFEF"/>
                </a:solidFill>
                <a:latin typeface="Arial Narrow"/>
                <a:cs typeface="Arial Narrow"/>
              </a:rPr>
              <a:t>AND</a:t>
            </a:r>
            <a:r>
              <a:rPr b="1" u="none" spc="5" dirty="0">
                <a:solidFill>
                  <a:srgbClr val="00AFEF"/>
                </a:solidFill>
                <a:latin typeface="Arial Narrow"/>
                <a:cs typeface="Arial Narrow"/>
              </a:rPr>
              <a:t> </a:t>
            </a:r>
            <a:r>
              <a:rPr b="1" u="none" spc="-5" dirty="0">
                <a:solidFill>
                  <a:srgbClr val="00AFEF"/>
                </a:solidFill>
                <a:latin typeface="Arial Narrow"/>
                <a:cs typeface="Arial Narrow"/>
              </a:rPr>
              <a:t>ETIOLOGY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02030"/>
            <a:ext cx="7774940" cy="4025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An arrest in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embryonic development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affecting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parasympathetic</a:t>
            </a:r>
            <a:r>
              <a:rPr sz="32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innervation  of the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intestine.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Normally nerve cells migrate to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upper  end of the alimentary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tract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and then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proceed in the caudal direction, with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migration to 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distal colon complete by  12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weeks.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85799"/>
            <a:ext cx="7880350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6256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process of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aganglionosis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continuous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is almost always continuous within the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affected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segment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Intermittent aganglionosis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is also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reported  but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unusual</a:t>
            </a:r>
            <a:endParaRPr sz="3200" dirty="0">
              <a:latin typeface="Arial"/>
              <a:cs typeface="Arial"/>
            </a:endParaRPr>
          </a:p>
          <a:p>
            <a:pPr marL="355600" marR="117856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Most commonly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affected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site is 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rectosigmoid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 smtClean="0">
                <a:solidFill>
                  <a:srgbClr val="FFFFFF"/>
                </a:solidFill>
                <a:latin typeface="Arial"/>
                <a:cs typeface="Arial"/>
              </a:rPr>
              <a:t>colon</a:t>
            </a:r>
            <a:r>
              <a:rPr lang="en-IN" sz="3200" spc="-5" dirty="0" smtClean="0">
                <a:solidFill>
                  <a:srgbClr val="FFFFFF"/>
                </a:solidFill>
                <a:latin typeface="Arial"/>
                <a:cs typeface="Arial"/>
              </a:rPr>
              <a:t>(long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3200" spc="-1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 smtClean="0">
                <a:solidFill>
                  <a:srgbClr val="FFFFFF"/>
                </a:solidFill>
                <a:latin typeface="Arial"/>
                <a:cs typeface="Arial"/>
              </a:rPr>
              <a:t>segment 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disease)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46809"/>
            <a:ext cx="7407275" cy="3635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Long-segment disease extends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to the  descending and transverse</a:t>
            </a:r>
            <a:r>
              <a:rPr sz="32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colon(10%-  15%)</a:t>
            </a:r>
            <a:endParaRPr sz="3200">
              <a:latin typeface="Arial"/>
              <a:cs typeface="Arial"/>
            </a:endParaRPr>
          </a:p>
          <a:p>
            <a:pPr marL="355600" marR="24765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Occasionally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through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entire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colon,  involving the small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bowel(5%)</a:t>
            </a:r>
            <a:endParaRPr sz="3200">
              <a:latin typeface="Arial"/>
              <a:cs typeface="Arial"/>
            </a:endParaRPr>
          </a:p>
          <a:p>
            <a:pPr marL="355600" marR="4889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Total aganglionosis involving the entire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small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and large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bowel is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rare.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46809"/>
            <a:ext cx="8022590" cy="2660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24523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No peristalsis occurs in the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affected  portion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Affected portion is spastic and</a:t>
            </a:r>
            <a:r>
              <a:rPr sz="32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contracted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section is usually narrow, therefore</a:t>
            </a:r>
            <a:r>
              <a:rPr sz="32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no  faecal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material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passes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sz="3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it.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71700" y="1629155"/>
            <a:ext cx="5423915" cy="3572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65325" y="934339"/>
            <a:ext cx="65093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FF0066"/>
                </a:solidFill>
              </a:rPr>
              <a:t>Congenital disorder </a:t>
            </a:r>
            <a:r>
              <a:rPr sz="2400" u="none" dirty="0">
                <a:solidFill>
                  <a:srgbClr val="FF0066"/>
                </a:solidFill>
              </a:rPr>
              <a:t>of </a:t>
            </a:r>
            <a:r>
              <a:rPr sz="2400" u="none" spc="-5" dirty="0">
                <a:solidFill>
                  <a:srgbClr val="FF0066"/>
                </a:solidFill>
              </a:rPr>
              <a:t>nerve cells in lower</a:t>
            </a:r>
            <a:r>
              <a:rPr sz="2400" u="none" spc="190" dirty="0">
                <a:solidFill>
                  <a:srgbClr val="FF0066"/>
                </a:solidFill>
              </a:rPr>
              <a:t> </a:t>
            </a:r>
            <a:r>
              <a:rPr sz="2400" u="none" spc="-5" dirty="0">
                <a:solidFill>
                  <a:srgbClr val="FF0066"/>
                </a:solidFill>
              </a:rPr>
              <a:t>colon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635</Words>
  <Application>Microsoft Office PowerPoint</Application>
  <PresentationFormat>On-screen Show (4:3)</PresentationFormat>
  <Paragraphs>108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Calibri</vt:lpstr>
      <vt:lpstr>Gabriola</vt:lpstr>
      <vt:lpstr>Times New Roman</vt:lpstr>
      <vt:lpstr>Wingdings</vt:lpstr>
      <vt:lpstr>Office Theme</vt:lpstr>
      <vt:lpstr>PowerPoint Presentation</vt:lpstr>
      <vt:lpstr>DEFINITION</vt:lpstr>
      <vt:lpstr>PowerPoint Presentation</vt:lpstr>
      <vt:lpstr>INCIDENCE:</vt:lpstr>
      <vt:lpstr>PATHOPHYSIOLOGY AND ETIOLOGY</vt:lpstr>
      <vt:lpstr>PowerPoint Presentation</vt:lpstr>
      <vt:lpstr>PowerPoint Presentation</vt:lpstr>
      <vt:lpstr>PowerPoint Presentation</vt:lpstr>
      <vt:lpstr>Congenital disorder of nerve cells in lower colon</vt:lpstr>
      <vt:lpstr>PowerPoint Presentation</vt:lpstr>
      <vt:lpstr>PowerPoint Presentation</vt:lpstr>
      <vt:lpstr>CLINICAL SYMPTOMS</vt:lpstr>
      <vt:lpstr>Symptoms in newborn age(enterocolitis)</vt:lpstr>
      <vt:lpstr>Symptoms in infants</vt:lpstr>
      <vt:lpstr> Hirschsprung’s disease</vt:lpstr>
      <vt:lpstr>PowerPoint Presentation</vt:lpstr>
      <vt:lpstr>Hirschsprung’s disease</vt:lpstr>
      <vt:lpstr>DIAGNOSTIC EVALUATION:</vt:lpstr>
      <vt:lpstr> Hirschsprung’s disease</vt:lpstr>
      <vt:lpstr>Anorectal manometry ( contractility in the anus and rectum)</vt:lpstr>
      <vt:lpstr> Hirschsprung’s disease Biopsy</vt:lpstr>
      <vt:lpstr> Hirschsprung’s disease</vt:lpstr>
      <vt:lpstr>PowerPoint Presentation</vt:lpstr>
      <vt:lpstr>PowerPoint Presentation</vt:lpstr>
      <vt:lpstr> Hirschsprung’s disease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Rajesh Joseph</cp:lastModifiedBy>
  <cp:revision>44</cp:revision>
  <dcterms:created xsi:type="dcterms:W3CDTF">2019-10-01T10:30:49Z</dcterms:created>
  <dcterms:modified xsi:type="dcterms:W3CDTF">2020-08-13T04:09:27Z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2019-10-01T00:00:00Z</vt:filetime>
  </property>
</Properties>
</file>