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57" r:id="rId3"/>
    <p:sldId id="258" r:id="rId4"/>
    <p:sldId id="259" r:id="rId5"/>
    <p:sldId id="260" r:id="rId6"/>
    <p:sldId id="261" r:id="rId7"/>
    <p:sldId id="289" r:id="rId8"/>
    <p:sldId id="290" r:id="rId9"/>
    <p:sldId id="291" r:id="rId10"/>
    <p:sldId id="293" r:id="rId11"/>
    <p:sldId id="294" r:id="rId12"/>
    <p:sldId id="295" r:id="rId13"/>
    <p:sldId id="262" r:id="rId14"/>
    <p:sldId id="263" r:id="rId15"/>
    <p:sldId id="264" r:id="rId16"/>
    <p:sldId id="265" r:id="rId17"/>
    <p:sldId id="266" r:id="rId18"/>
    <p:sldId id="299" r:id="rId19"/>
    <p:sldId id="300" r:id="rId20"/>
    <p:sldId id="267" r:id="rId21"/>
    <p:sldId id="268" r:id="rId22"/>
    <p:sldId id="292" r:id="rId23"/>
    <p:sldId id="269" r:id="rId24"/>
    <p:sldId id="270" r:id="rId25"/>
    <p:sldId id="271" r:id="rId26"/>
    <p:sldId id="272" r:id="rId27"/>
    <p:sldId id="277" r:id="rId28"/>
    <p:sldId id="273" r:id="rId29"/>
    <p:sldId id="274" r:id="rId30"/>
    <p:sldId id="275" r:id="rId31"/>
    <p:sldId id="276" r:id="rId32"/>
    <p:sldId id="278" r:id="rId33"/>
    <p:sldId id="279" r:id="rId34"/>
    <p:sldId id="280" r:id="rId35"/>
    <p:sldId id="281" r:id="rId36"/>
    <p:sldId id="282" r:id="rId37"/>
    <p:sldId id="283" r:id="rId38"/>
    <p:sldId id="284" r:id="rId39"/>
    <p:sldId id="285" r:id="rId40"/>
    <p:sldId id="286" r:id="rId41"/>
    <p:sldId id="287" r:id="rId42"/>
    <p:sldId id="288" r:id="rId43"/>
    <p:sldId id="298" r:id="rId44"/>
    <p:sldId id="301" r:id="rId45"/>
    <p:sldId id="302" r:id="rId46"/>
    <p:sldId id="303" r:id="rId47"/>
    <p:sldId id="30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B03D7EAE-4B50-4AB9-9BA6-C09D374F3CD2}" type="datetimeFigureOut">
              <a:rPr lang="en-US" smtClean="0"/>
              <a:pPr/>
              <a:t>8/13/2020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6590407-87F5-4B0E-BA83-8F09380ABD1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3D7EAE-4B50-4AB9-9BA6-C09D374F3CD2}"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90407-87F5-4B0E-BA83-8F09380ABD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3D7EAE-4B50-4AB9-9BA6-C09D374F3CD2}"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90407-87F5-4B0E-BA83-8F09380ABD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3D7EAE-4B50-4AB9-9BA6-C09D374F3CD2}"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90407-87F5-4B0E-BA83-8F09380ABD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3D7EAE-4B50-4AB9-9BA6-C09D374F3CD2}"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90407-87F5-4B0E-BA83-8F09380ABD19}"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3D7EAE-4B50-4AB9-9BA6-C09D374F3CD2}"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90407-87F5-4B0E-BA83-8F09380ABD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03D7EAE-4B50-4AB9-9BA6-C09D374F3CD2}"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90407-87F5-4B0E-BA83-8F09380ABD19}"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3D7EAE-4B50-4AB9-9BA6-C09D374F3CD2}"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90407-87F5-4B0E-BA83-8F09380ABD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D7EAE-4B50-4AB9-9BA6-C09D374F3CD2}"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90407-87F5-4B0E-BA83-8F09380ABD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3D7EAE-4B50-4AB9-9BA6-C09D374F3CD2}"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90407-87F5-4B0E-BA83-8F09380ABD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B03D7EAE-4B50-4AB9-9BA6-C09D374F3CD2}" type="datetimeFigureOut">
              <a:rPr lang="en-US" smtClean="0"/>
              <a:pPr/>
              <a:t>8/13/2020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36590407-87F5-4B0E-BA83-8F09380ABD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03D7EAE-4B50-4AB9-9BA6-C09D374F3CD2}" type="datetimeFigureOut">
              <a:rPr lang="en-US" smtClean="0"/>
              <a:pPr/>
              <a:t>8/13/2020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6590407-87F5-4B0E-BA83-8F09380ABD1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Bleeding" TargetMode="External"/><Relationship Id="rId3" Type="http://schemas.openxmlformats.org/officeDocument/2006/relationships/hyperlink" Target="http://en.wikipedia.org/wiki/Breast_cancer" TargetMode="External"/><Relationship Id="rId7" Type="http://schemas.openxmlformats.org/officeDocument/2006/relationships/hyperlink" Target="http://en.wikipedia.org/wiki/Metabolic_syndrome" TargetMode="External"/><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hyperlink" Target="http://en.wikipedia.org/wiki/Diabetes" TargetMode="External"/><Relationship Id="rId5" Type="http://schemas.openxmlformats.org/officeDocument/2006/relationships/hyperlink" Target="http://en.wikipedia.org/wiki/Endometrial_cancer" TargetMode="External"/><Relationship Id="rId4" Type="http://schemas.openxmlformats.org/officeDocument/2006/relationships/hyperlink" Target="http://en.wikipedia.org/wiki/Ovarian_cancer" TargetMode="Externa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Baby_bottle" TargetMode="External"/><Relationship Id="rId3" Type="http://schemas.openxmlformats.org/officeDocument/2006/relationships/hyperlink" Target="http://en.wikipedia.org/wiki/Infant" TargetMode="External"/><Relationship Id="rId7" Type="http://schemas.openxmlformats.org/officeDocument/2006/relationships/hyperlink" Target="http://en.wikipedia.org/wiki/Lactation"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en.wikipedia.org/wiki/Breasts" TargetMode="External"/><Relationship Id="rId5" Type="http://schemas.openxmlformats.org/officeDocument/2006/relationships/hyperlink" Target="http://en.wikipedia.org/wiki/Breast_milk" TargetMode="External"/><Relationship Id="rId4" Type="http://schemas.openxmlformats.org/officeDocument/2006/relationships/hyperlink" Target="http://en.wikipedia.org/wiki/Chil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Sucking_reflex" TargetMode="Externa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hyperlink" Target="http://en.wikipedia.org/wiki/Infant_formula" TargetMode="External"/></Relationships>
</file>

<file path=ppt/slides/_rels/slide30.xml.rels><?xml version="1.0" encoding="UTF-8" standalone="yes"?>
<Relationships xmlns="http://schemas.openxmlformats.org/package/2006/relationships"><Relationship Id="rId2" Type="http://schemas.openxmlformats.org/officeDocument/2006/relationships/audio" Target="../media/audio14.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5.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Tuberculosis" TargetMode="External"/><Relationship Id="rId3" Type="http://schemas.openxmlformats.org/officeDocument/2006/relationships/hyperlink" Target="http://en.wikipedia.org/wiki/Breast_milk" TargetMode="External"/><Relationship Id="rId7" Type="http://schemas.openxmlformats.org/officeDocument/2006/relationships/hyperlink" Target="http://en.wikipedia.org/wiki/HIV" TargetMode="Externa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hyperlink" Target="http://en.wikipedia.org/wiki/Human_T-lymphotropic_virus" TargetMode="External"/><Relationship Id="rId5" Type="http://schemas.openxmlformats.org/officeDocument/2006/relationships/hyperlink" Target="http://en.wikipedia.org/wiki/Drug" TargetMode="External"/><Relationship Id="rId4" Type="http://schemas.openxmlformats.org/officeDocument/2006/relationships/hyperlink" Target="http://en.wikipedia.org/wiki/Breastfeeding_complication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Supplemental_nursing_system" TargetMode="External"/><Relationship Id="rId2" Type="http://schemas.openxmlformats.org/officeDocument/2006/relationships/hyperlink" Target="http://en.wikipedia.org/wiki/Breast_pump" TargetMode="External"/><Relationship Id="rId1" Type="http://schemas.openxmlformats.org/officeDocument/2006/relationships/slideLayout" Target="../slideLayouts/slideLayout2.xml"/><Relationship Id="rId4" Type="http://schemas.openxmlformats.org/officeDocument/2006/relationships/hyperlink" Target="http://en.wikipedia.org/wiki/Baby_bottl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Breast_pum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Calories" TargetMode="External"/><Relationship Id="rId3" Type="http://schemas.openxmlformats.org/officeDocument/2006/relationships/hyperlink" Target="http://en.wikipedia.org/wiki/Bloodstream" TargetMode="External"/><Relationship Id="rId7" Type="http://schemas.openxmlformats.org/officeDocument/2006/relationships/hyperlink" Target="http://en.wikipedia.org/wiki/Protein" TargetMode="Externa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hyperlink" Target="http://en.wikipedia.org/wiki/Water" TargetMode="External"/><Relationship Id="rId5" Type="http://schemas.openxmlformats.org/officeDocument/2006/relationships/hyperlink" Target="http://en.wikipedia.org/wiki/Sugar" TargetMode="External"/><Relationship Id="rId4" Type="http://schemas.openxmlformats.org/officeDocument/2006/relationships/hyperlink" Target="http://en.wikipedia.org/wiki/Fa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Heroin" TargetMode="External"/><Relationship Id="rId3" Type="http://schemas.openxmlformats.org/officeDocument/2006/relationships/hyperlink" Target="http://en.wikipedia.org/wiki/Smoking" TargetMode="External"/><Relationship Id="rId7" Type="http://schemas.openxmlformats.org/officeDocument/2006/relationships/hyperlink" Target="http://en.wikipedia.org/wiki/Methamphetamine" TargetMode="Externa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hyperlink" Target="http://en.wikipedia.org/wiki/Marijuana" TargetMode="External"/><Relationship Id="rId5" Type="http://schemas.openxmlformats.org/officeDocument/2006/relationships/hyperlink" Target="http://en.wikipedia.org/wiki/Caffeinated_drink" TargetMode="External"/><Relationship Id="rId4" Type="http://schemas.openxmlformats.org/officeDocument/2006/relationships/hyperlink" Target="http://en.wikipedia.org/wiki/Alcoholic_beverage" TargetMode="External"/><Relationship Id="rId9" Type="http://schemas.openxmlformats.org/officeDocument/2006/relationships/hyperlink" Target="http://en.wikipedia.org/wiki/Methadone" TargetMode="External"/></Relationships>
</file>

<file path=ppt/slides/_rels/slide7.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6096000"/>
          </a:xfrm>
        </p:spPr>
        <p:txBody>
          <a:bodyPr/>
          <a:lstStyle/>
          <a:p>
            <a:pPr algn="ctr"/>
            <a:r>
              <a:rPr lang="en-US" b="1" dirty="0" smtClean="0">
                <a:solidFill>
                  <a:srgbClr val="FF0000"/>
                </a:solidFill>
                <a:latin typeface="Arial Black" pitchFamily="34" charset="0"/>
              </a:rPr>
              <a:t/>
            </a:r>
            <a:br>
              <a:rPr lang="en-US" b="1" dirty="0" smtClean="0">
                <a:solidFill>
                  <a:srgbClr val="FF0000"/>
                </a:solidFill>
                <a:latin typeface="Arial Black" pitchFamily="34" charset="0"/>
              </a:rPr>
            </a:br>
            <a:r>
              <a:rPr lang="en-US" b="1" dirty="0" smtClean="0">
                <a:solidFill>
                  <a:srgbClr val="FF0000"/>
                </a:solidFill>
                <a:latin typeface="Arial Black" pitchFamily="34" charset="0"/>
              </a:rPr>
              <a:t/>
            </a:r>
            <a:br>
              <a:rPr lang="en-US" b="1" dirty="0" smtClean="0">
                <a:solidFill>
                  <a:srgbClr val="FF0000"/>
                </a:solidFill>
                <a:latin typeface="Arial Black" pitchFamily="34" charset="0"/>
              </a:rPr>
            </a:br>
            <a:r>
              <a:rPr lang="en-US" b="1" dirty="0" smtClean="0">
                <a:solidFill>
                  <a:srgbClr val="FF0000"/>
                </a:solidFill>
                <a:latin typeface="Arial Black" pitchFamily="34" charset="0"/>
              </a:rPr>
              <a:t/>
            </a:r>
            <a:br>
              <a:rPr lang="en-US" b="1" dirty="0" smtClean="0">
                <a:solidFill>
                  <a:srgbClr val="FF0000"/>
                </a:solidFill>
                <a:latin typeface="Arial Black" pitchFamily="34" charset="0"/>
              </a:rPr>
            </a:br>
            <a:r>
              <a:rPr lang="en-US" b="1" dirty="0" smtClean="0">
                <a:solidFill>
                  <a:srgbClr val="FFFF00"/>
                </a:solidFill>
                <a:latin typeface="Arial" panose="020B0604020202020204" pitchFamily="34" charset="0"/>
                <a:cs typeface="Arial" panose="020B0604020202020204" pitchFamily="34" charset="0"/>
              </a:rPr>
              <a:t>Exclusive Breastfeeding</a:t>
            </a:r>
            <a:endParaRPr lang="en-US"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381000" y="3505200"/>
            <a:ext cx="8610600" cy="2246769"/>
          </a:xfrm>
          <a:prstGeom prst="rect">
            <a:avLst/>
          </a:prstGeom>
        </p:spPr>
        <p:txBody>
          <a:bodyPr wrap="square">
            <a:spAutoFit/>
          </a:bodyPr>
          <a:lstStyle/>
          <a:p>
            <a:r>
              <a:rPr lang="en-IN"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PRESENTED BY: </a:t>
            </a:r>
          </a:p>
          <a:p>
            <a:r>
              <a:rPr lang="en-IN"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MS. RUPAL PATEL</a:t>
            </a:r>
          </a:p>
          <a:p>
            <a:r>
              <a:rPr lang="en-IN"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ASSISTANT PROFESSOR</a:t>
            </a:r>
          </a:p>
          <a:p>
            <a:r>
              <a:rPr lang="en-IN"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DEPT OF CHILD HEALTH NURSING</a:t>
            </a:r>
          </a:p>
          <a:p>
            <a:r>
              <a:rPr lang="en-IN"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SUMANDEEP NURSING COLLEGE</a:t>
            </a:r>
          </a:p>
          <a:p>
            <a:r>
              <a:rPr lang="en-IN"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SUMANDEEP VIDYAPEETH DEEMED TO BE UNIVERSITY</a:t>
            </a:r>
          </a:p>
          <a:p>
            <a:r>
              <a:rPr lang="en-IN"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PIPARIA, WAGHODIA, VADODARA</a:t>
            </a:r>
            <a:endParaRPr lang="en-IN"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D8683B1-6406-495C-8469-BD2448BF5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225" y="3657600"/>
            <a:ext cx="12985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426464"/>
          </a:xfrm>
        </p:spPr>
        <p:txBody>
          <a:bodyPr/>
          <a:lstStyle/>
          <a:p>
            <a:r>
              <a:rPr lang="en-US" b="1" dirty="0" smtClean="0">
                <a:solidFill>
                  <a:srgbClr val="FFFF00"/>
                </a:solidFill>
                <a:latin typeface="Times New Roman" pitchFamily="18" charset="0"/>
                <a:cs typeface="Times New Roman" pitchFamily="18" charset="0"/>
              </a:rPr>
              <a:t>mature milk</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914400"/>
            <a:ext cx="8686800" cy="5791200"/>
          </a:xfrm>
        </p:spPr>
        <p:txBody>
          <a:bodyPr/>
          <a:lstStyle/>
          <a:p>
            <a:pPr>
              <a:lnSpc>
                <a:spcPct val="150000"/>
              </a:lnSpc>
            </a:pPr>
            <a:r>
              <a:rPr lang="en-US" dirty="0" smtClean="0">
                <a:latin typeface="Arial Unicode MS" pitchFamily="34" charset="-128"/>
                <a:ea typeface="Arial Unicode MS" pitchFamily="34" charset="-128"/>
                <a:cs typeface="Arial Unicode MS" pitchFamily="34" charset="-128"/>
              </a:rPr>
              <a:t>It is secreted usually from 10 to 12 days after delivery. </a:t>
            </a:r>
          </a:p>
          <a:p>
            <a:pPr>
              <a:lnSpc>
                <a:spcPct val="150000"/>
              </a:lnSpc>
            </a:pPr>
            <a:r>
              <a:rPr lang="en-US" dirty="0" smtClean="0">
                <a:latin typeface="Arial Unicode MS" pitchFamily="34" charset="-128"/>
                <a:ea typeface="Arial Unicode MS" pitchFamily="34" charset="-128"/>
                <a:cs typeface="Arial Unicode MS" pitchFamily="34" charset="-128"/>
              </a:rPr>
              <a:t>It is watery and contains all nutrients  for optimal growth of the baby.</a:t>
            </a:r>
            <a:endParaRPr lang="en-US"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90600"/>
          </a:xfrm>
        </p:spPr>
        <p:txBody>
          <a:bodyPr/>
          <a:lstStyle/>
          <a:p>
            <a:r>
              <a:rPr lang="en-US" b="1" dirty="0" smtClean="0">
                <a:solidFill>
                  <a:srgbClr val="FFFF00"/>
                </a:solidFill>
                <a:latin typeface="Times New Roman" pitchFamily="18" charset="0"/>
                <a:cs typeface="Times New Roman" pitchFamily="18" charset="0"/>
              </a:rPr>
              <a:t>Foremilk</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914400" y="685800"/>
            <a:ext cx="7772400" cy="5669760"/>
          </a:xfrm>
        </p:spPr>
        <p:txBody>
          <a:bodyPr/>
          <a:lstStyle/>
          <a:p>
            <a:pPr>
              <a:lnSpc>
                <a:spcPct val="200000"/>
              </a:lnSpc>
            </a:pPr>
            <a:r>
              <a:rPr lang="en-US" dirty="0" smtClean="0"/>
              <a:t>It is secreted t the starting of the regular breast feeding. It is more watery to satisfy the baby thirst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74064"/>
          </a:xfrm>
        </p:spPr>
        <p:txBody>
          <a:bodyPr/>
          <a:lstStyle/>
          <a:p>
            <a:r>
              <a:rPr lang="en-US" b="1" dirty="0" smtClean="0">
                <a:solidFill>
                  <a:srgbClr val="FFFF00"/>
                </a:solidFill>
                <a:latin typeface="Times New Roman" pitchFamily="18" charset="0"/>
                <a:cs typeface="Times New Roman" pitchFamily="18" charset="0"/>
              </a:rPr>
              <a:t>Hind milk</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533400" y="1143000"/>
            <a:ext cx="8610600" cy="5212560"/>
          </a:xfrm>
        </p:spPr>
        <p:txBody>
          <a:bodyPr/>
          <a:lstStyle/>
          <a:p>
            <a:pPr>
              <a:lnSpc>
                <a:spcPct val="200000"/>
              </a:lnSpc>
            </a:pPr>
            <a:r>
              <a:rPr lang="en-US" dirty="0" smtClean="0"/>
              <a:t>It is secreted towards the end of the regular breast feeding and contains more proteins , energy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lstStyle/>
          <a:p>
            <a:r>
              <a:rPr lang="en-US" dirty="0" smtClean="0">
                <a:latin typeface="Arial Black" pitchFamily="34" charset="0"/>
              </a:rPr>
              <a:t>BENEFITS OF </a:t>
            </a:r>
            <a:r>
              <a:rPr lang="en-US" b="1" dirty="0" smtClean="0">
                <a:solidFill>
                  <a:srgbClr val="FF0000"/>
                </a:solidFill>
                <a:latin typeface="Arial Black" pitchFamily="34" charset="0"/>
              </a:rPr>
              <a:t>Breastfeeding</a:t>
            </a:r>
            <a:r>
              <a:rPr lang="en-US" dirty="0" smtClean="0">
                <a:latin typeface="Arial Black" pitchFamily="34" charset="0"/>
              </a:rPr>
              <a:t> </a:t>
            </a:r>
            <a:endParaRPr lang="en-US" dirty="0">
              <a:latin typeface="Arial Black" pitchFamily="34" charset="0"/>
            </a:endParaRPr>
          </a:p>
        </p:txBody>
      </p:sp>
      <p:sp>
        <p:nvSpPr>
          <p:cNvPr id="3" name="Content Placeholder 2"/>
          <p:cNvSpPr>
            <a:spLocks noGrp="1"/>
          </p:cNvSpPr>
          <p:nvPr>
            <p:ph idx="1"/>
          </p:nvPr>
        </p:nvSpPr>
        <p:spPr>
          <a:xfrm>
            <a:off x="304800" y="685800"/>
            <a:ext cx="8382000" cy="5669760"/>
          </a:xfrm>
        </p:spPr>
        <p:txBody>
          <a:bodyPr/>
          <a:lstStyle/>
          <a:p>
            <a:r>
              <a:rPr lang="en-US" b="1" dirty="0" smtClean="0">
                <a:solidFill>
                  <a:srgbClr val="FFFF00"/>
                </a:solidFill>
                <a:latin typeface="Bodoni MT Black" pitchFamily="18" charset="0"/>
              </a:rPr>
              <a:t>Benefits for the infant</a:t>
            </a:r>
          </a:p>
          <a:p>
            <a:r>
              <a:rPr lang="en-US" b="1" dirty="0" smtClean="0"/>
              <a:t>Greater immune health</a:t>
            </a:r>
          </a:p>
          <a:p>
            <a:r>
              <a:rPr lang="en-US" b="1" dirty="0" smtClean="0"/>
              <a:t>Fewer infections</a:t>
            </a:r>
          </a:p>
          <a:p>
            <a:r>
              <a:rPr lang="en-US" b="1" dirty="0" smtClean="0"/>
              <a:t>Reduced sudden infant death syndrome</a:t>
            </a:r>
          </a:p>
          <a:p>
            <a:r>
              <a:rPr lang="en-US" b="1" dirty="0" smtClean="0"/>
              <a:t>Less diabetes</a:t>
            </a:r>
          </a:p>
          <a:p>
            <a:r>
              <a:rPr lang="en-US" b="1" dirty="0" smtClean="0"/>
              <a:t>Less childhood obesity</a:t>
            </a:r>
          </a:p>
          <a:p>
            <a:r>
              <a:rPr lang="en-US" b="1" dirty="0" smtClean="0"/>
              <a:t>Less tendency to develop allergic diseases (</a:t>
            </a:r>
            <a:r>
              <a:rPr lang="en-US" b="1" dirty="0" err="1" smtClean="0"/>
              <a:t>atopy</a:t>
            </a:r>
            <a:r>
              <a:rPr lang="en-US" b="1" dirty="0" smtClean="0"/>
              <a:t>)</a:t>
            </a:r>
          </a:p>
          <a:p>
            <a:r>
              <a:rPr lang="en-US" b="1" dirty="0" smtClean="0"/>
              <a:t>Less necrotizing </a:t>
            </a:r>
            <a:r>
              <a:rPr lang="en-US" b="1" dirty="0" err="1" smtClean="0"/>
              <a:t>enterocolitis</a:t>
            </a:r>
            <a:r>
              <a:rPr lang="en-US" b="1" dirty="0" smtClean="0"/>
              <a:t> in premature infants</a:t>
            </a:r>
          </a:p>
          <a:p>
            <a:endParaRPr lang="en-US" dirty="0"/>
          </a:p>
        </p:txBody>
      </p:sp>
    </p:spTree>
  </p:cSld>
  <p:clrMapOvr>
    <a:masterClrMapping/>
  </p:clrMapOvr>
  <p:transition>
    <p:pull dir="rd"/>
    <p:sndAc>
      <p:stSnd>
        <p:snd r:embed="rId2" name="cashreg.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a:r>
              <a:rPr lang="en-US" b="1" dirty="0" smtClean="0">
                <a:solidFill>
                  <a:srgbClr val="FFFF00"/>
                </a:solidFill>
              </a:rPr>
              <a:t>Benefits for mothers</a:t>
            </a:r>
            <a:r>
              <a:rPr lang="en-US" b="1" dirty="0" smtClean="0"/>
              <a:t/>
            </a:r>
            <a:br>
              <a:rPr lang="en-US" b="1" dirty="0" smtClean="0"/>
            </a:br>
            <a:endParaRPr lang="en-US" dirty="0"/>
          </a:p>
        </p:txBody>
      </p:sp>
      <p:sp>
        <p:nvSpPr>
          <p:cNvPr id="3" name="Content Placeholder 2"/>
          <p:cNvSpPr>
            <a:spLocks noGrp="1"/>
          </p:cNvSpPr>
          <p:nvPr>
            <p:ph idx="1"/>
          </p:nvPr>
        </p:nvSpPr>
        <p:spPr>
          <a:xfrm>
            <a:off x="381000" y="838200"/>
            <a:ext cx="8763000" cy="6019800"/>
          </a:xfrm>
        </p:spPr>
        <p:txBody>
          <a:bodyPr>
            <a:normAutofit/>
          </a:bodyPr>
          <a:lstStyle/>
          <a:p>
            <a:r>
              <a:rPr lang="en-US" sz="2400" dirty="0" smtClean="0">
                <a:latin typeface="Times New Roman" pitchFamily="18" charset="0"/>
                <a:cs typeface="Times New Roman" pitchFamily="18" charset="0"/>
              </a:rPr>
              <a:t>Bonding</a:t>
            </a:r>
          </a:p>
          <a:p>
            <a:r>
              <a:rPr lang="en-US" sz="2400" dirty="0" smtClean="0">
                <a:latin typeface="Times New Roman" pitchFamily="18" charset="0"/>
                <a:cs typeface="Times New Roman" pitchFamily="18" charset="0"/>
              </a:rPr>
              <a:t>Hormone release</a:t>
            </a:r>
          </a:p>
          <a:p>
            <a:r>
              <a:rPr lang="en-US" sz="2400" dirty="0" smtClean="0">
                <a:latin typeface="Times New Roman" pitchFamily="18" charset="0"/>
                <a:cs typeface="Times New Roman" pitchFamily="18" charset="0"/>
              </a:rPr>
              <a:t>Weight loss</a:t>
            </a:r>
          </a:p>
          <a:p>
            <a:r>
              <a:rPr lang="en-US" sz="2400" dirty="0" smtClean="0">
                <a:latin typeface="Times New Roman" pitchFamily="18" charset="0"/>
                <a:cs typeface="Times New Roman" pitchFamily="18" charset="0"/>
              </a:rPr>
              <a:t>Natural postpartum infertility</a:t>
            </a:r>
          </a:p>
          <a:p>
            <a:r>
              <a:rPr lang="en-US" sz="2400" dirty="0" smtClean="0">
                <a:latin typeface="Times New Roman" pitchFamily="18" charset="0"/>
                <a:cs typeface="Times New Roman" pitchFamily="18" charset="0"/>
              </a:rPr>
              <a:t>Long-term health effects</a:t>
            </a:r>
          </a:p>
          <a:p>
            <a:r>
              <a:rPr lang="en-US" sz="2400" dirty="0" smtClean="0">
                <a:latin typeface="Times New Roman" pitchFamily="18" charset="0"/>
                <a:cs typeface="Times New Roman" pitchFamily="18" charset="0"/>
              </a:rPr>
              <a:t>Less risk of </a:t>
            </a:r>
            <a:r>
              <a:rPr lang="en-US" sz="2400" dirty="0" smtClean="0">
                <a:latin typeface="Times New Roman" pitchFamily="18" charset="0"/>
                <a:cs typeface="Times New Roman" pitchFamily="18" charset="0"/>
                <a:hlinkClick r:id="rId3" tooltip="Breast cancer"/>
              </a:rPr>
              <a:t>breast cancer</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hlinkClick r:id="rId4" tooltip="Ovarian cancer"/>
              </a:rPr>
              <a:t>ovarian cancer</a:t>
            </a:r>
            <a:r>
              <a:rPr lang="en-US" sz="2400" dirty="0" smtClean="0">
                <a:latin typeface="Times New Roman" pitchFamily="18" charset="0"/>
                <a:cs typeface="Times New Roman" pitchFamily="18" charset="0"/>
              </a:rPr>
              <a:t>, and </a:t>
            </a:r>
            <a:r>
              <a:rPr lang="en-US" sz="2400" dirty="0" smtClean="0">
                <a:latin typeface="Times New Roman" pitchFamily="18" charset="0"/>
                <a:cs typeface="Times New Roman" pitchFamily="18" charset="0"/>
                <a:hlinkClick r:id="rId5" tooltip="Endometrial cancer"/>
              </a:rPr>
              <a:t>endometrial cancer</a:t>
            </a:r>
            <a:r>
              <a:rPr lang="en-US" sz="2400" dirty="0" smtClean="0">
                <a:latin typeface="Times New Roman" pitchFamily="18" charset="0"/>
                <a:cs typeface="Times New Roman" pitchFamily="18" charset="0"/>
              </a:rPr>
              <a:t>.</a:t>
            </a:r>
            <a:endParaRPr lang="en-US" sz="2400" baseline="300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mothers who breastfeed longer than eight months benefit from bone re-</a:t>
            </a:r>
            <a:r>
              <a:rPr lang="en-US" sz="2400" dirty="0" err="1" smtClean="0">
                <a:latin typeface="Times New Roman" pitchFamily="18" charset="0"/>
                <a:cs typeface="Times New Roman" pitchFamily="18" charset="0"/>
              </a:rPr>
              <a:t>mineralisation.Breastfeeding</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hlinkClick r:id="rId6" tooltip="Diabetes"/>
              </a:rPr>
              <a:t>diabetic</a:t>
            </a:r>
            <a:r>
              <a:rPr lang="en-US" sz="2400" dirty="0" smtClean="0">
                <a:latin typeface="Times New Roman" pitchFamily="18" charset="0"/>
                <a:cs typeface="Times New Roman" pitchFamily="18" charset="0"/>
              </a:rPr>
              <a:t> mothers require less insulin</a:t>
            </a:r>
          </a:p>
          <a:p>
            <a:r>
              <a:rPr lang="en-US" sz="2400" dirty="0" smtClean="0">
                <a:latin typeface="Times New Roman" pitchFamily="18" charset="0"/>
                <a:cs typeface="Times New Roman" pitchFamily="18" charset="0"/>
              </a:rPr>
              <a:t>Reduced risk of </a:t>
            </a:r>
            <a:r>
              <a:rPr lang="en-US" sz="2400" dirty="0" smtClean="0">
                <a:latin typeface="Times New Roman" pitchFamily="18" charset="0"/>
                <a:cs typeface="Times New Roman" pitchFamily="18" charset="0"/>
                <a:hlinkClick r:id="rId7" tooltip="Metabolic syndrome"/>
              </a:rPr>
              <a:t>metabolic syndrome</a:t>
            </a:r>
            <a:endParaRPr lang="en-US" sz="2400" baseline="300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Reduced risk of post-partum </a:t>
            </a:r>
            <a:r>
              <a:rPr lang="en-US" sz="2400" dirty="0" smtClean="0">
                <a:latin typeface="Times New Roman" pitchFamily="18" charset="0"/>
                <a:cs typeface="Times New Roman" pitchFamily="18" charset="0"/>
                <a:hlinkClick r:id="rId8" tooltip="Bleeding"/>
              </a:rPr>
              <a:t>bleeding</a:t>
            </a:r>
            <a:endParaRPr lang="en-US" sz="2400" dirty="0">
              <a:latin typeface="Times New Roman" pitchFamily="18" charset="0"/>
              <a:cs typeface="Times New Roman" pitchFamily="18" charset="0"/>
            </a:endParaRPr>
          </a:p>
        </p:txBody>
      </p:sp>
    </p:spTree>
  </p:cSld>
  <p:clrMapOvr>
    <a:masterClrMapping/>
  </p:clrMapOvr>
  <p:transition>
    <p:pull dir="lu"/>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pPr algn="ctr"/>
            <a:r>
              <a:rPr lang="en-US" b="1" dirty="0" smtClean="0">
                <a:solidFill>
                  <a:srgbClr val="FFFF00"/>
                </a:solidFill>
              </a:rPr>
              <a:t>Early breastfeeding</a:t>
            </a:r>
            <a:br>
              <a:rPr lang="en-US" b="1"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381000" y="1371600"/>
            <a:ext cx="8763000" cy="5486400"/>
          </a:xfrm>
        </p:spPr>
        <p:txBody>
          <a:bodyPr/>
          <a:lstStyle/>
          <a:p>
            <a:pPr>
              <a:lnSpc>
                <a:spcPct val="200000"/>
              </a:lnSpc>
            </a:pPr>
            <a:r>
              <a:rPr lang="en-US" dirty="0" smtClean="0">
                <a:latin typeface="Times New Roman" pitchFamily="18" charset="0"/>
                <a:cs typeface="Times New Roman" pitchFamily="18" charset="0"/>
              </a:rPr>
              <a:t>In the half hour after birth, the baby's suckling reflex is strongest, and the baby is more alert, so it is the ideal time to start breastfeeding</a:t>
            </a:r>
            <a:endParaRPr lang="en-US" dirty="0">
              <a:latin typeface="Times New Roman" pitchFamily="18" charset="0"/>
              <a:cs typeface="Times New Roman" pitchFamily="18" charset="0"/>
            </a:endParaRPr>
          </a:p>
        </p:txBody>
      </p:sp>
    </p:spTree>
  </p:cSld>
  <p:clrMapOvr>
    <a:masterClrMapping/>
  </p:clrMapOvr>
  <p:transition>
    <p:pull dir="ld"/>
    <p:sndAc>
      <p:stSnd>
        <p:snd r:embed="rId2"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sz="3200" b="1" dirty="0" smtClean="0">
                <a:solidFill>
                  <a:srgbClr val="FFFF00"/>
                </a:solidFill>
              </a:rPr>
              <a:t>Time and place for breastfeeding</a:t>
            </a:r>
            <a:r>
              <a:rPr lang="en-US" b="1" dirty="0" smtClean="0"/>
              <a:t/>
            </a:r>
            <a:br>
              <a:rPr lang="en-US" b="1" dirty="0" smtClean="0"/>
            </a:br>
            <a:endParaRPr lang="en-US" dirty="0"/>
          </a:p>
        </p:txBody>
      </p:sp>
      <p:sp>
        <p:nvSpPr>
          <p:cNvPr id="3" name="Content Placeholder 2"/>
          <p:cNvSpPr>
            <a:spLocks noGrp="1"/>
          </p:cNvSpPr>
          <p:nvPr>
            <p:ph idx="1"/>
          </p:nvPr>
        </p:nvSpPr>
        <p:spPr>
          <a:xfrm>
            <a:off x="381000" y="914400"/>
            <a:ext cx="8763000" cy="5943600"/>
          </a:xfrm>
        </p:spPr>
        <p:txBody>
          <a:bodyPr/>
          <a:lstStyle/>
          <a:p>
            <a:pPr>
              <a:lnSpc>
                <a:spcPct val="150000"/>
              </a:lnSpc>
            </a:pPr>
            <a:r>
              <a:rPr lang="en-US" dirty="0" smtClean="0">
                <a:latin typeface="Times New Roman" pitchFamily="18" charset="0"/>
                <a:cs typeface="Times New Roman" pitchFamily="18" charset="0"/>
              </a:rPr>
              <a:t>Breastfeeding at least every two to three hours helps to maintain milk production. </a:t>
            </a:r>
          </a:p>
          <a:p>
            <a:pPr>
              <a:lnSpc>
                <a:spcPct val="150000"/>
              </a:lnSpc>
            </a:pPr>
            <a:r>
              <a:rPr lang="en-US" dirty="0" smtClean="0">
                <a:latin typeface="Times New Roman" pitchFamily="18" charset="0"/>
                <a:cs typeface="Times New Roman" pitchFamily="18" charset="0"/>
              </a:rPr>
              <a:t>Newborn babies may feed more often than this: 10 to 12 breastfeeding sessions every 24 hours is common, </a:t>
            </a:r>
          </a:p>
          <a:p>
            <a:pPr>
              <a:lnSpc>
                <a:spcPct val="150000"/>
              </a:lnSpc>
            </a:pPr>
            <a:r>
              <a:rPr lang="en-US" dirty="0" smtClean="0">
                <a:latin typeface="Times New Roman" pitchFamily="18" charset="0"/>
                <a:cs typeface="Times New Roman" pitchFamily="18" charset="0"/>
              </a:rPr>
              <a:t>some may even feed 18 times a day</a:t>
            </a:r>
          </a:p>
          <a:p>
            <a:endParaRPr lang="en-US" dirty="0"/>
          </a:p>
        </p:txBody>
      </p:sp>
    </p:spTree>
  </p:cSld>
  <p:clrMapOvr>
    <a:masterClrMapping/>
  </p:clrMapOvr>
  <p:transition>
    <p:pull dir="r"/>
    <p:sndAc>
      <p:stSnd>
        <p:snd r:embed="rId2" name="cashreg.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lstStyle/>
          <a:p>
            <a:pPr algn="ctr"/>
            <a:r>
              <a:rPr lang="en-US" b="1" dirty="0" smtClean="0">
                <a:solidFill>
                  <a:srgbClr val="FF0000"/>
                </a:solidFill>
              </a:rPr>
              <a:t>Latching on</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838200"/>
            <a:ext cx="8686800" cy="6019800"/>
          </a:xfrm>
        </p:spPr>
        <p:txBody>
          <a:bodyPr/>
          <a:lstStyle/>
          <a:p>
            <a:r>
              <a:rPr lang="en-US" dirty="0" smtClean="0">
                <a:latin typeface="Times New Roman" pitchFamily="18" charset="0"/>
                <a:cs typeface="Times New Roman" pitchFamily="18" charset="0"/>
              </a:rPr>
              <a:t>Correct positioning and technique for latching on can prevent nipple soreness and allow the baby to obtain enough milk.</a:t>
            </a:r>
          </a:p>
          <a:p>
            <a:r>
              <a:rPr lang="en-US" dirty="0" smtClean="0">
                <a:latin typeface="Times New Roman" pitchFamily="18" charset="0"/>
                <a:cs typeface="Times New Roman" pitchFamily="18" charset="0"/>
              </a:rPr>
              <a:t>The "</a:t>
            </a:r>
            <a:r>
              <a:rPr lang="en-US" b="1" dirty="0" smtClean="0">
                <a:solidFill>
                  <a:srgbClr val="FFFF00"/>
                </a:solidFill>
                <a:latin typeface="Times New Roman" pitchFamily="18" charset="0"/>
                <a:cs typeface="Times New Roman" pitchFamily="18" charset="0"/>
              </a:rPr>
              <a:t>rooting reflex</a:t>
            </a:r>
            <a:r>
              <a:rPr lang="en-US" dirty="0" smtClean="0">
                <a:latin typeface="Times New Roman" pitchFamily="18" charset="0"/>
                <a:cs typeface="Times New Roman" pitchFamily="18" charset="0"/>
              </a:rPr>
              <a:t>" is the baby's natural tendency to turn towards the breast with the mouth open wide;</a:t>
            </a:r>
          </a:p>
          <a:p>
            <a:r>
              <a:rPr lang="en-US" dirty="0" smtClean="0">
                <a:latin typeface="Times New Roman" pitchFamily="18" charset="0"/>
                <a:cs typeface="Times New Roman" pitchFamily="18" charset="0"/>
              </a:rPr>
              <a:t> mothers sometimes make use of this by gently stroking the baby's cheek or lips with their nipple in order to induce the baby to move into position for a breastfeeding session,</a:t>
            </a:r>
            <a:endParaRPr lang="en-US" dirty="0">
              <a:latin typeface="Times New Roman" pitchFamily="18" charset="0"/>
              <a:cs typeface="Times New Roman" pitchFamily="18" charset="0"/>
            </a:endParaRPr>
          </a:p>
        </p:txBody>
      </p:sp>
    </p:spTree>
  </p:cSld>
  <p:clrMapOvr>
    <a:masterClrMapping/>
  </p:clrMapOvr>
  <p:transition>
    <p:pull/>
    <p:sndAc>
      <p:stSnd>
        <p:snd r:embed="rId2" name="coin.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tch on 2.jpg"/>
          <p:cNvPicPr>
            <a:picLocks noGrp="1" noChangeAspect="1"/>
          </p:cNvPicPr>
          <p:nvPr>
            <p:ph idx="1"/>
          </p:nvPr>
        </p:nvPicPr>
        <p:blipFill>
          <a:blip r:embed="rId2"/>
          <a:stretch>
            <a:fillRect/>
          </a:stretch>
        </p:blipFill>
        <p:spPr>
          <a:xfrm>
            <a:off x="990600" y="304800"/>
            <a:ext cx="7696200" cy="6096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Desktop\diagram\sore.jpg"/>
          <p:cNvPicPr>
            <a:picLocks noGrp="1" noChangeAspect="1" noChangeArrowheads="1"/>
          </p:cNvPicPr>
          <p:nvPr>
            <p:ph idx="1"/>
          </p:nvPr>
        </p:nvPicPr>
        <p:blipFill>
          <a:blip r:embed="rId2"/>
          <a:srcRect/>
          <a:stretch>
            <a:fillRect/>
          </a:stretch>
        </p:blipFill>
        <p:spPr bwMode="auto">
          <a:xfrm>
            <a:off x="990600" y="685800"/>
            <a:ext cx="7467600" cy="5562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90600"/>
          </a:xfrm>
        </p:spPr>
        <p:txBody>
          <a:bodyPr/>
          <a:lstStyle/>
          <a:p>
            <a:pPr algn="ctr"/>
            <a:r>
              <a:rPr lang="en-US" b="1" dirty="0" smtClean="0">
                <a:solidFill>
                  <a:srgbClr val="FF0000"/>
                </a:solidFill>
                <a:latin typeface="Arial Black" pitchFamily="34" charset="0"/>
              </a:rPr>
              <a:t>Breastfeeding</a:t>
            </a:r>
            <a:endParaRPr lang="en-US" dirty="0">
              <a:solidFill>
                <a:srgbClr val="FF0000"/>
              </a:solidFill>
              <a:latin typeface="Arial Black" pitchFamily="34" charset="0"/>
            </a:endParaRPr>
          </a:p>
        </p:txBody>
      </p:sp>
      <p:sp>
        <p:nvSpPr>
          <p:cNvPr id="3" name="Content Placeholder 2"/>
          <p:cNvSpPr>
            <a:spLocks noGrp="1"/>
          </p:cNvSpPr>
          <p:nvPr>
            <p:ph idx="1"/>
          </p:nvPr>
        </p:nvSpPr>
        <p:spPr>
          <a:xfrm>
            <a:off x="457200" y="1143000"/>
            <a:ext cx="8686800" cy="5715000"/>
          </a:xfrm>
        </p:spPr>
        <p:txBody>
          <a:bodyPr/>
          <a:lstStyle/>
          <a:p>
            <a:pPr>
              <a:lnSpc>
                <a:spcPct val="200000"/>
              </a:lnSpc>
            </a:pPr>
            <a:r>
              <a:rPr lang="en-US" b="1" dirty="0" smtClean="0">
                <a:latin typeface="Times New Roman" pitchFamily="18" charset="0"/>
                <a:cs typeface="Times New Roman" pitchFamily="18" charset="0"/>
              </a:rPr>
              <a:t>Breastfeeding</a:t>
            </a:r>
            <a:r>
              <a:rPr lang="en-US" dirty="0" smtClean="0">
                <a:latin typeface="Times New Roman" pitchFamily="18" charset="0"/>
                <a:cs typeface="Times New Roman" pitchFamily="18" charset="0"/>
              </a:rPr>
              <a:t> is the feeding of an </a:t>
            </a:r>
            <a:r>
              <a:rPr lang="en-US" dirty="0" smtClean="0">
                <a:latin typeface="Times New Roman" pitchFamily="18" charset="0"/>
                <a:cs typeface="Times New Roman" pitchFamily="18" charset="0"/>
                <a:hlinkClick r:id="rId3" tooltip="Infant"/>
              </a:rPr>
              <a:t>infant</a:t>
            </a:r>
            <a:r>
              <a:rPr lang="en-US" dirty="0" smtClean="0">
                <a:latin typeface="Times New Roman" pitchFamily="18" charset="0"/>
                <a:cs typeface="Times New Roman" pitchFamily="18" charset="0"/>
              </a:rPr>
              <a:t> or young </a:t>
            </a:r>
            <a:r>
              <a:rPr lang="en-US" dirty="0" smtClean="0">
                <a:latin typeface="Times New Roman" pitchFamily="18" charset="0"/>
                <a:cs typeface="Times New Roman" pitchFamily="18" charset="0"/>
                <a:hlinkClick r:id="rId4" tooltip="Child"/>
              </a:rPr>
              <a:t>child</a:t>
            </a:r>
            <a:r>
              <a:rPr lang="en-US" dirty="0" smtClean="0">
                <a:latin typeface="Times New Roman" pitchFamily="18" charset="0"/>
                <a:cs typeface="Times New Roman" pitchFamily="18" charset="0"/>
              </a:rPr>
              <a:t> with </a:t>
            </a:r>
            <a:r>
              <a:rPr lang="en-US" dirty="0" smtClean="0">
                <a:latin typeface="Times New Roman" pitchFamily="18" charset="0"/>
                <a:cs typeface="Times New Roman" pitchFamily="18" charset="0"/>
                <a:hlinkClick r:id="rId5" tooltip="Breast milk"/>
              </a:rPr>
              <a:t>breast milk</a:t>
            </a:r>
            <a:r>
              <a:rPr lang="en-US" dirty="0" smtClean="0">
                <a:latin typeface="Times New Roman" pitchFamily="18" charset="0"/>
                <a:cs typeface="Times New Roman" pitchFamily="18" charset="0"/>
              </a:rPr>
              <a:t> directly from female human </a:t>
            </a:r>
            <a:r>
              <a:rPr lang="en-US" dirty="0" smtClean="0">
                <a:latin typeface="Times New Roman" pitchFamily="18" charset="0"/>
                <a:cs typeface="Times New Roman" pitchFamily="18" charset="0"/>
                <a:hlinkClick r:id="rId6" tooltip="Breasts"/>
              </a:rPr>
              <a:t>breasts</a:t>
            </a:r>
            <a:r>
              <a:rPr lang="en-US" dirty="0" smtClean="0">
                <a:latin typeface="Times New Roman" pitchFamily="18" charset="0"/>
                <a:cs typeface="Times New Roman" pitchFamily="18" charset="0"/>
              </a:rPr>
              <a:t> (i.e., via </a:t>
            </a:r>
            <a:r>
              <a:rPr lang="en-US" dirty="0" smtClean="0">
                <a:latin typeface="Times New Roman" pitchFamily="18" charset="0"/>
                <a:cs typeface="Times New Roman" pitchFamily="18" charset="0"/>
                <a:hlinkClick r:id="rId7" tooltip="Lactation"/>
              </a:rPr>
              <a:t>lactation</a:t>
            </a:r>
            <a:r>
              <a:rPr lang="en-US" dirty="0" smtClean="0">
                <a:latin typeface="Times New Roman" pitchFamily="18" charset="0"/>
                <a:cs typeface="Times New Roman" pitchFamily="18" charset="0"/>
              </a:rPr>
              <a:t>) rather than from a </a:t>
            </a:r>
            <a:r>
              <a:rPr lang="en-US" dirty="0" smtClean="0">
                <a:latin typeface="Times New Roman" pitchFamily="18" charset="0"/>
                <a:cs typeface="Times New Roman" pitchFamily="18" charset="0"/>
                <a:hlinkClick r:id="rId8" tooltip="Baby bottle"/>
              </a:rPr>
              <a:t>baby bottle</a:t>
            </a:r>
            <a:r>
              <a:rPr lang="en-US" dirty="0" smtClean="0">
                <a:latin typeface="Times New Roman" pitchFamily="18" charset="0"/>
                <a:cs typeface="Times New Roman" pitchFamily="18" charset="0"/>
              </a:rPr>
              <a:t> or other container.</a:t>
            </a:r>
            <a:endParaRPr lang="en-US" dirty="0">
              <a:latin typeface="Times New Roman" pitchFamily="18" charset="0"/>
              <a:cs typeface="Times New Roman" pitchFamily="18" charset="0"/>
            </a:endParaRPr>
          </a:p>
        </p:txBody>
      </p:sp>
    </p:spTree>
  </p:cSld>
  <p:clrMapOvr>
    <a:masterClrMapping/>
  </p:clrMapOvr>
  <p:transition>
    <p:dissolve/>
    <p:sndAc>
      <p:stSnd>
        <p:snd r:embed="rId2"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90600"/>
          </a:xfrm>
        </p:spPr>
        <p:txBody>
          <a:bodyPr/>
          <a:lstStyle/>
          <a:p>
            <a:pPr algn="ctr"/>
            <a:r>
              <a:rPr lang="en-US" dirty="0" smtClean="0">
                <a:solidFill>
                  <a:srgbClr val="FFFF00"/>
                </a:solidFill>
                <a:latin typeface="Algerian" pitchFamily="82" charset="0"/>
              </a:rPr>
              <a:t>Breast FEEDING POSITIONS</a:t>
            </a:r>
            <a:endParaRPr lang="en-US" dirty="0">
              <a:solidFill>
                <a:srgbClr val="FFFF00"/>
              </a:solidFill>
              <a:latin typeface="Algerian" pitchFamily="82" charset="0"/>
            </a:endParaRPr>
          </a:p>
        </p:txBody>
      </p:sp>
      <p:pic>
        <p:nvPicPr>
          <p:cNvPr id="1026" name="Picture 2" descr="C:\Documents and Settings\Administrator\Desktop\diagram\2-across-lap-opp-arm-final.jpg"/>
          <p:cNvPicPr>
            <a:picLocks noGrp="1" noChangeAspect="1" noChangeArrowheads="1"/>
          </p:cNvPicPr>
          <p:nvPr>
            <p:ph idx="1"/>
          </p:nvPr>
        </p:nvPicPr>
        <p:blipFill>
          <a:blip r:embed="rId3"/>
          <a:stretch>
            <a:fillRect/>
          </a:stretch>
        </p:blipFill>
        <p:spPr bwMode="auto">
          <a:xfrm>
            <a:off x="685800" y="1524000"/>
            <a:ext cx="7924800" cy="5334000"/>
          </a:xfrm>
          <a:prstGeom prst="rect">
            <a:avLst/>
          </a:prstGeom>
          <a:noFill/>
        </p:spPr>
      </p:pic>
    </p:spTree>
  </p:cSld>
  <p:clrMapOvr>
    <a:masterClrMapping/>
  </p:clrMapOvr>
  <p:transition spd="slow">
    <p:wedge/>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Desktop\diagram\breastfeeding_positions_2.gif"/>
          <p:cNvPicPr>
            <a:picLocks noGrp="1" noChangeAspect="1" noChangeArrowheads="1"/>
          </p:cNvPicPr>
          <p:nvPr>
            <p:ph idx="1"/>
          </p:nvPr>
        </p:nvPicPr>
        <p:blipFill>
          <a:blip r:embed="rId3"/>
          <a:srcRect/>
          <a:stretch>
            <a:fillRect/>
          </a:stretch>
        </p:blipFill>
        <p:spPr bwMode="auto">
          <a:xfrm>
            <a:off x="381000" y="762000"/>
            <a:ext cx="8763000" cy="5181600"/>
          </a:xfrm>
          <a:prstGeom prst="rect">
            <a:avLst/>
          </a:prstGeom>
          <a:noFill/>
        </p:spPr>
      </p:pic>
    </p:spTree>
  </p:cSld>
  <p:clrMapOvr>
    <a:masterClrMapping/>
  </p:clrMapOvr>
  <p:transition>
    <p:pull/>
    <p:sndAc>
      <p:stSnd>
        <p:snd r:embed="rId2" name="explod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US" dirty="0" smtClean="0">
                <a:solidFill>
                  <a:srgbClr val="FFFF00"/>
                </a:solidFill>
                <a:latin typeface="Algerian" pitchFamily="82" charset="0"/>
              </a:rPr>
              <a:t>Breast FEEDING POSITIONS</a:t>
            </a:r>
            <a:endParaRPr lang="en-US" dirty="0"/>
          </a:p>
        </p:txBody>
      </p:sp>
      <p:sp>
        <p:nvSpPr>
          <p:cNvPr id="3" name="Content Placeholder 2"/>
          <p:cNvSpPr>
            <a:spLocks noGrp="1"/>
          </p:cNvSpPr>
          <p:nvPr>
            <p:ph idx="1"/>
          </p:nvPr>
        </p:nvSpPr>
        <p:spPr>
          <a:xfrm>
            <a:off x="457200" y="1143000"/>
            <a:ext cx="8534400" cy="5715000"/>
          </a:xfrm>
        </p:spPr>
        <p:txBody>
          <a:bodyPr/>
          <a:lstStyle/>
          <a:p>
            <a:pPr>
              <a:lnSpc>
                <a:spcPct val="150000"/>
              </a:lnSpc>
            </a:pPr>
            <a:r>
              <a:rPr lang="en-US" b="1" dirty="0" smtClean="0"/>
              <a:t>cradle hold position</a:t>
            </a:r>
          </a:p>
          <a:p>
            <a:pPr>
              <a:lnSpc>
                <a:spcPct val="150000"/>
              </a:lnSpc>
            </a:pPr>
            <a:r>
              <a:rPr lang="en-US" b="1" dirty="0" smtClean="0"/>
              <a:t>Cross cradle hold</a:t>
            </a:r>
          </a:p>
          <a:p>
            <a:pPr>
              <a:lnSpc>
                <a:spcPct val="150000"/>
              </a:lnSpc>
            </a:pPr>
            <a:r>
              <a:rPr lang="en-US" b="1" dirty="0" smtClean="0"/>
              <a:t>Football hold position</a:t>
            </a:r>
            <a:r>
              <a:rPr lang="en-US" b="1" u="sng" dirty="0" smtClean="0"/>
              <a:t> </a:t>
            </a:r>
          </a:p>
          <a:p>
            <a:pPr>
              <a:lnSpc>
                <a:spcPct val="150000"/>
              </a:lnSpc>
            </a:pPr>
            <a:r>
              <a:rPr lang="en-US" b="1" dirty="0" smtClean="0"/>
              <a:t>lying position</a:t>
            </a:r>
          </a:p>
          <a:p>
            <a:pPr>
              <a:lnSpc>
                <a:spcPct val="150000"/>
              </a:lnSpc>
            </a:pPr>
            <a:r>
              <a:rPr lang="en-US" b="1" dirty="0" smtClean="0"/>
              <a:t>Saddle hold (Australian hold)</a:t>
            </a:r>
          </a:p>
          <a:p>
            <a:endParaRPr lang="en-US" b="1" dirty="0" smtClean="0">
              <a:solidFill>
                <a:srgbClr val="FFFF00"/>
              </a:solidFill>
            </a:endParaRPr>
          </a:p>
          <a:p>
            <a:pPr>
              <a:buNone/>
            </a:pPr>
            <a:endParaRPr lang="en-US" dirty="0"/>
          </a:p>
        </p:txBody>
      </p:sp>
    </p:spTree>
  </p:cSld>
  <p:clrMapOvr>
    <a:masterClrMapping/>
  </p:clrMapOvr>
  <p:transition spd="slow">
    <p:wheel spokes="3"/>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Desktop\diagram\breastfeeding-positions.jpg"/>
          <p:cNvPicPr>
            <a:picLocks noGrp="1" noChangeAspect="1" noChangeArrowheads="1"/>
          </p:cNvPicPr>
          <p:nvPr>
            <p:ph idx="1"/>
          </p:nvPr>
        </p:nvPicPr>
        <p:blipFill>
          <a:blip r:embed="rId3"/>
          <a:srcRect/>
          <a:stretch>
            <a:fillRect/>
          </a:stretch>
        </p:blipFill>
        <p:spPr bwMode="auto">
          <a:xfrm>
            <a:off x="0" y="0"/>
            <a:ext cx="9143999" cy="6858000"/>
          </a:xfrm>
          <a:prstGeom prst="rect">
            <a:avLst/>
          </a:prstGeom>
          <a:noFill/>
        </p:spPr>
      </p:pic>
    </p:spTree>
  </p:cSld>
  <p:clrMapOvr>
    <a:masterClrMapping/>
  </p:clrMapOvr>
  <p:transition>
    <p:wheel spokes="2"/>
    <p:sndAc>
      <p:stSnd>
        <p:snd r:embed="rId2"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dirty="0" smtClean="0">
                <a:solidFill>
                  <a:srgbClr val="FFFF00"/>
                </a:solidFill>
              </a:rPr>
              <a:t>cradle hold position</a:t>
            </a:r>
            <a:endParaRPr lang="en-US" dirty="0">
              <a:solidFill>
                <a:srgbClr val="FFFF00"/>
              </a:solidFill>
            </a:endParaRPr>
          </a:p>
        </p:txBody>
      </p:sp>
      <p:sp>
        <p:nvSpPr>
          <p:cNvPr id="3" name="Content Placeholder 2"/>
          <p:cNvSpPr>
            <a:spLocks noGrp="1"/>
          </p:cNvSpPr>
          <p:nvPr>
            <p:ph idx="1"/>
          </p:nvPr>
        </p:nvSpPr>
        <p:spPr>
          <a:xfrm>
            <a:off x="381000" y="762000"/>
            <a:ext cx="8763000" cy="6096000"/>
          </a:xfrm>
        </p:spPr>
        <p:txBody>
          <a:bodyPr>
            <a:normAutofit/>
          </a:bodyPr>
          <a:lstStyle/>
          <a:p>
            <a:pPr>
              <a:lnSpc>
                <a:spcPct val="150000"/>
              </a:lnSpc>
            </a:pPr>
            <a:r>
              <a:rPr lang="en-US" sz="2800" b="1" dirty="0" smtClean="0">
                <a:latin typeface="Times New Roman" pitchFamily="18" charset="0"/>
                <a:cs typeface="Times New Roman" pitchFamily="18" charset="0"/>
              </a:rPr>
              <a:t>The cradle hold position is the most common nursing position of them all. </a:t>
            </a:r>
          </a:p>
          <a:p>
            <a:pPr>
              <a:lnSpc>
                <a:spcPct val="150000"/>
              </a:lnSpc>
            </a:pPr>
            <a:r>
              <a:rPr lang="en-US" sz="2800" b="1" dirty="0" smtClean="0">
                <a:latin typeface="Times New Roman" pitchFamily="18" charset="0"/>
                <a:cs typeface="Times New Roman" pitchFamily="18" charset="0"/>
              </a:rPr>
              <a:t>This position is best for the older baby who already has control over his head and neck and can latch on easily</a:t>
            </a:r>
          </a:p>
          <a:p>
            <a:pPr>
              <a:lnSpc>
                <a:spcPct val="150000"/>
              </a:lnSpc>
            </a:pPr>
            <a:r>
              <a:rPr lang="en-US" sz="2800" b="1" dirty="0" smtClean="0">
                <a:latin typeface="Times New Roman" pitchFamily="18" charset="0"/>
                <a:cs typeface="Times New Roman" pitchFamily="18" charset="0"/>
              </a:rPr>
              <a:t>If you want to try this position with a newborn you will need baby’s head resting on your forearm, you will need to keep baby close with skin on skin contact.</a:t>
            </a:r>
            <a:endParaRPr lang="en-US" sz="2800" b="1" dirty="0">
              <a:latin typeface="Times New Roman" pitchFamily="18" charset="0"/>
              <a:cs typeface="Times New Roman" pitchFamily="18" charset="0"/>
            </a:endParaRPr>
          </a:p>
        </p:txBody>
      </p:sp>
    </p:spTree>
  </p:cSld>
  <p:clrMapOvr>
    <a:masterClrMapping/>
  </p:clrMapOvr>
  <p:transition>
    <p:wheel spokes="2"/>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lstStyle/>
          <a:p>
            <a:r>
              <a:rPr lang="en-US" b="1" u="sng" dirty="0" smtClean="0">
                <a:solidFill>
                  <a:srgbClr val="FFFF00"/>
                </a:solidFill>
              </a:rPr>
              <a:t>Step by step cradle hold for newborn</a:t>
            </a:r>
            <a:endParaRPr lang="en-US" dirty="0" smtClean="0">
              <a:solidFill>
                <a:srgbClr val="FFFF00"/>
              </a:solidFill>
            </a:endParaRPr>
          </a:p>
          <a:p>
            <a:pPr>
              <a:lnSpc>
                <a:spcPct val="150000"/>
              </a:lnSpc>
            </a:pPr>
            <a:r>
              <a:rPr lang="en-US" sz="2800" dirty="0" smtClean="0">
                <a:latin typeface="Times New Roman" pitchFamily="18" charset="0"/>
                <a:cs typeface="Times New Roman" pitchFamily="18" charset="0"/>
              </a:rPr>
              <a:t>- Make sure that your back is supported</a:t>
            </a:r>
          </a:p>
          <a:p>
            <a:pPr>
              <a:lnSpc>
                <a:spcPct val="150000"/>
              </a:lnSpc>
            </a:pPr>
            <a:r>
              <a:rPr lang="en-US" sz="2800" dirty="0" smtClean="0">
                <a:latin typeface="Times New Roman" pitchFamily="18" charset="0"/>
                <a:cs typeface="Times New Roman" pitchFamily="18" charset="0"/>
              </a:rPr>
              <a:t>- Put the base of baby’s head in the crook of your arm</a:t>
            </a:r>
          </a:p>
          <a:p>
            <a:pPr>
              <a:lnSpc>
                <a:spcPct val="150000"/>
              </a:lnSpc>
            </a:pPr>
            <a:r>
              <a:rPr lang="en-US" sz="2800" dirty="0" smtClean="0">
                <a:latin typeface="Times New Roman" pitchFamily="18" charset="0"/>
                <a:cs typeface="Times New Roman" pitchFamily="18" charset="0"/>
              </a:rPr>
              <a:t>- Tuck baby’s lower arm under his body. </a:t>
            </a:r>
          </a:p>
          <a:p>
            <a:pPr>
              <a:lnSpc>
                <a:spcPct val="150000"/>
              </a:lnSpc>
            </a:pPr>
            <a:r>
              <a:rPr lang="en-US" sz="2800" dirty="0" smtClean="0">
                <a:latin typeface="Times New Roman" pitchFamily="18" charset="0"/>
                <a:cs typeface="Times New Roman" pitchFamily="18" charset="0"/>
              </a:rPr>
              <a:t>- Baby’s tummy should be against your tummy. His face and knees should be facing your body. </a:t>
            </a:r>
          </a:p>
          <a:p>
            <a:pPr>
              <a:lnSpc>
                <a:spcPct val="150000"/>
              </a:lnSpc>
            </a:pPr>
            <a:r>
              <a:rPr lang="en-US" sz="2800" dirty="0" smtClean="0">
                <a:latin typeface="Times New Roman" pitchFamily="18" charset="0"/>
                <a:cs typeface="Times New Roman" pitchFamily="18" charset="0"/>
              </a:rPr>
              <a:t>- Use a U hold to hold the breast, when positioning your breasts, make sure that your fingers are not touching your areola, this is so that they do not get in the way when baby is trying to latch on.</a:t>
            </a:r>
          </a:p>
          <a:p>
            <a:endParaRPr lang="en-US" dirty="0"/>
          </a:p>
        </p:txBody>
      </p:sp>
    </p:spTree>
  </p:cSld>
  <p:clrMapOvr>
    <a:masterClrMapping/>
  </p:clrMapOvr>
  <p:transition spd="slow">
    <p:zoom/>
    <p:sndAc>
      <p:stSnd>
        <p:snd r:embed="rId2" name="explode.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066800"/>
          </a:xfrm>
        </p:spPr>
        <p:txBody>
          <a:bodyPr/>
          <a:lstStyle/>
          <a:p>
            <a:pPr algn="ctr"/>
            <a:r>
              <a:rPr lang="en-US" b="1" u="sng" dirty="0" smtClean="0">
                <a:solidFill>
                  <a:srgbClr val="FFFF00"/>
                </a:solidFill>
              </a:rPr>
              <a:t>Cross cradle hold</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381000" y="685800"/>
            <a:ext cx="8763000" cy="6172200"/>
          </a:xfrm>
        </p:spPr>
        <p:txBody>
          <a:bodyPr/>
          <a:lstStyle/>
          <a:p>
            <a:pPr>
              <a:buNone/>
            </a:pPr>
            <a:r>
              <a:rPr lang="en-US" dirty="0" smtClean="0"/>
              <a:t> </a:t>
            </a:r>
            <a:r>
              <a:rPr lang="en-US" sz="2800" dirty="0" smtClean="0">
                <a:latin typeface="Times New Roman" pitchFamily="18" charset="0"/>
                <a:cs typeface="Times New Roman" pitchFamily="18" charset="0"/>
              </a:rPr>
              <a:t>The cross cradle hold for breastfeeding allows a mom complete control during breastfeeding. This position is used for the newborn and only until baby has learned to latch on correctly. </a:t>
            </a:r>
          </a:p>
          <a:p>
            <a:r>
              <a:rPr lang="en-US" sz="2800" b="1" u="sng" dirty="0" smtClean="0">
                <a:solidFill>
                  <a:srgbClr val="FFFF00"/>
                </a:solidFill>
                <a:latin typeface="Times New Roman" pitchFamily="18" charset="0"/>
                <a:cs typeface="Times New Roman" pitchFamily="18" charset="0"/>
              </a:rPr>
              <a:t>Step by step cross cradle breastfeeding hold</a:t>
            </a:r>
            <a:endParaRPr lang="en-US" sz="2800" dirty="0" smtClean="0">
              <a:solidFill>
                <a:srgbClr val="FFFF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 Use a breastfeeding pillow for support</a:t>
            </a:r>
          </a:p>
          <a:p>
            <a:r>
              <a:rPr lang="en-US" sz="2800" dirty="0" smtClean="0">
                <a:latin typeface="Times New Roman" pitchFamily="18" charset="0"/>
                <a:cs typeface="Times New Roman" pitchFamily="18" charset="0"/>
              </a:rPr>
              <a:t>Your arm should be supporting the length of baby’s back</a:t>
            </a:r>
          </a:p>
          <a:p>
            <a:r>
              <a:rPr lang="en-US" sz="2800" dirty="0" smtClean="0">
                <a:latin typeface="Times New Roman" pitchFamily="18" charset="0"/>
                <a:cs typeface="Times New Roman" pitchFamily="18" charset="0"/>
              </a:rPr>
              <a:t>- Your baby’s head should be supported with your thumb and forefinger just behind baby’s ears</a:t>
            </a:r>
          </a:p>
          <a:p>
            <a:r>
              <a:rPr lang="en-US" sz="2800" dirty="0" smtClean="0">
                <a:latin typeface="Times New Roman" pitchFamily="18" charset="0"/>
                <a:cs typeface="Times New Roman" pitchFamily="18" charset="0"/>
              </a:rPr>
              <a:t>- Baby should be held tummy to tummy </a:t>
            </a:r>
          </a:p>
          <a:p>
            <a:endParaRPr lang="en-US" dirty="0"/>
          </a:p>
        </p:txBody>
      </p:sp>
    </p:spTree>
  </p:cSld>
  <p:clrMapOvr>
    <a:masterClrMapping/>
  </p:clrMapOvr>
  <p:transition>
    <p:pull dir="lu"/>
    <p:sndAc>
      <p:stSnd>
        <p:snd r:embed="rId2" name="hammer.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FF00"/>
                </a:solidFill>
              </a:rPr>
              <a:t>Cross cradle hold</a:t>
            </a:r>
            <a:endParaRPr lang="en-US" dirty="0"/>
          </a:p>
        </p:txBody>
      </p:sp>
      <p:pic>
        <p:nvPicPr>
          <p:cNvPr id="4" name="Content Placeholder 3" descr="Cradle hold, breastfeeding photos, breastfeeding positions, breastfeeding pictures"/>
          <p:cNvPicPr>
            <a:picLocks noGrp="1"/>
          </p:cNvPicPr>
          <p:nvPr>
            <p:ph idx="1"/>
          </p:nvPr>
        </p:nvPicPr>
        <p:blipFill>
          <a:blip r:embed="rId3"/>
          <a:srcRect/>
          <a:stretch>
            <a:fillRect/>
          </a:stretch>
        </p:blipFill>
        <p:spPr bwMode="auto">
          <a:xfrm>
            <a:off x="1752600" y="1600200"/>
            <a:ext cx="6172200" cy="4876800"/>
          </a:xfrm>
          <a:prstGeom prst="rect">
            <a:avLst/>
          </a:prstGeom>
          <a:noFill/>
          <a:ln w="9525">
            <a:noFill/>
            <a:miter lim="800000"/>
            <a:headEnd/>
            <a:tailEnd/>
          </a:ln>
        </p:spPr>
      </p:pic>
    </p:spTree>
  </p:cSld>
  <p:clrMapOvr>
    <a:masterClrMapping/>
  </p:clrMapOvr>
  <p:transition>
    <p:pull dir="u"/>
    <p:sndAc>
      <p:stSnd>
        <p:snd r:embed="rId2" name="laser.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normAutofit fontScale="92500"/>
          </a:bodyPr>
          <a:lstStyle/>
          <a:p>
            <a:pPr>
              <a:lnSpc>
                <a:spcPct val="160000"/>
              </a:lnSpc>
            </a:pPr>
            <a:r>
              <a:rPr lang="en-US" sz="2800" dirty="0" smtClean="0">
                <a:latin typeface="Times New Roman" pitchFamily="18" charset="0"/>
                <a:cs typeface="Times New Roman" pitchFamily="18" charset="0"/>
              </a:rPr>
              <a:t>With your free hand you must hold your breast in a U shape (making sure that your fingers are out of the way for a good latch on)</a:t>
            </a:r>
          </a:p>
          <a:p>
            <a:pPr>
              <a:lnSpc>
                <a:spcPct val="160000"/>
              </a:lnSpc>
            </a:pPr>
            <a:r>
              <a:rPr lang="en-US" sz="2800" dirty="0" smtClean="0">
                <a:latin typeface="Times New Roman" pitchFamily="18" charset="0"/>
                <a:cs typeface="Times New Roman" pitchFamily="18" charset="0"/>
              </a:rPr>
              <a:t>- Tickle baby’s lips with your nipple until he opens his mouth wide, then quickly push his body towards you and latch on</a:t>
            </a:r>
          </a:p>
          <a:p>
            <a:pPr>
              <a:lnSpc>
                <a:spcPct val="160000"/>
              </a:lnSpc>
            </a:pPr>
            <a:r>
              <a:rPr lang="en-US" sz="2800" dirty="0" smtClean="0">
                <a:latin typeface="Times New Roman" pitchFamily="18" charset="0"/>
                <a:cs typeface="Times New Roman" pitchFamily="18" charset="0"/>
              </a:rPr>
              <a:t>Baby should have all of the nipple and most of the lower areola in his mouth. Your nipple should be quite far back in his mouth. If the latch feels uncomfortable or painful you can break the seal by placing your fingers in the corner of baby’s mouth and try again. </a:t>
            </a:r>
            <a:endParaRPr lang="en-US" sz="2800" dirty="0">
              <a:latin typeface="Times New Roman" pitchFamily="18" charset="0"/>
              <a:cs typeface="Times New Roman" pitchFamily="18" charset="0"/>
            </a:endParaRPr>
          </a:p>
        </p:txBody>
      </p:sp>
    </p:spTree>
  </p:cSld>
  <p:clrMapOvr>
    <a:masterClrMapping/>
  </p:clrMapOvr>
  <p:transition>
    <p:pull dir="r"/>
    <p:sndAc>
      <p:stSnd>
        <p:snd r:embed="rId2" name="suction.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lstStyle/>
          <a:p>
            <a:pPr>
              <a:lnSpc>
                <a:spcPct val="150000"/>
              </a:lnSpc>
            </a:pPr>
            <a:r>
              <a:rPr lang="en-US" i="1" u="sng" dirty="0" smtClean="0">
                <a:solidFill>
                  <a:srgbClr val="FFFF00"/>
                </a:solidFill>
                <a:latin typeface="Times New Roman" pitchFamily="18" charset="0"/>
                <a:cs typeface="Times New Roman" pitchFamily="18" charset="0"/>
              </a:rPr>
              <a:t>This is a really great breast feeding position for mothers who:</a:t>
            </a:r>
            <a:endParaRPr lang="en-US" dirty="0" smtClean="0">
              <a:solidFill>
                <a:srgbClr val="FFFF00"/>
              </a:solidFill>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 Have small babies</a:t>
            </a:r>
          </a:p>
          <a:p>
            <a:pPr>
              <a:lnSpc>
                <a:spcPct val="150000"/>
              </a:lnSpc>
            </a:pPr>
            <a:r>
              <a:rPr lang="en-US" dirty="0" smtClean="0">
                <a:latin typeface="Times New Roman" pitchFamily="18" charset="0"/>
                <a:cs typeface="Times New Roman" pitchFamily="18" charset="0"/>
              </a:rPr>
              <a:t>- Have large breasts</a:t>
            </a:r>
          </a:p>
          <a:p>
            <a:pPr>
              <a:lnSpc>
                <a:spcPct val="150000"/>
              </a:lnSpc>
            </a:pPr>
            <a:r>
              <a:rPr lang="en-US" dirty="0" smtClean="0">
                <a:latin typeface="Times New Roman" pitchFamily="18" charset="0"/>
                <a:cs typeface="Times New Roman" pitchFamily="18" charset="0"/>
              </a:rPr>
              <a:t>- Have inverted nipples</a:t>
            </a:r>
          </a:p>
          <a:p>
            <a:pPr>
              <a:lnSpc>
                <a:spcPct val="150000"/>
              </a:lnSpc>
            </a:pPr>
            <a:r>
              <a:rPr lang="en-US" dirty="0" smtClean="0">
                <a:latin typeface="Times New Roman" pitchFamily="18" charset="0"/>
                <a:cs typeface="Times New Roman" pitchFamily="18" charset="0"/>
              </a:rPr>
              <a:t>- Have babies with latching on problems</a:t>
            </a:r>
          </a:p>
          <a:p>
            <a:endParaRPr lang="en-US" dirty="0"/>
          </a:p>
        </p:txBody>
      </p:sp>
    </p:spTree>
  </p:cSld>
  <p:clrMapOvr>
    <a:masterClrMapping/>
  </p:clrMapOvr>
  <p:transition>
    <p:zoom dir="in"/>
    <p:sndAc>
      <p:stSnd>
        <p:snd r:embed="rId2" name="whoosh.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lstStyle/>
          <a:p>
            <a:pPr>
              <a:lnSpc>
                <a:spcPct val="150000"/>
              </a:lnSpc>
            </a:pPr>
            <a:r>
              <a:rPr lang="en-US" dirty="0" smtClean="0">
                <a:latin typeface="Times New Roman" pitchFamily="18" charset="0"/>
                <a:cs typeface="Times New Roman" pitchFamily="18" charset="0"/>
              </a:rPr>
              <a:t>Babies have a </a:t>
            </a:r>
            <a:r>
              <a:rPr lang="en-US" dirty="0" smtClean="0">
                <a:latin typeface="Times New Roman" pitchFamily="18" charset="0"/>
                <a:cs typeface="Times New Roman" pitchFamily="18" charset="0"/>
                <a:hlinkClick r:id="rId3" tooltip="Sucking reflex"/>
              </a:rPr>
              <a:t>sucking reflex</a:t>
            </a:r>
            <a:r>
              <a:rPr lang="en-US" dirty="0" smtClean="0">
                <a:latin typeface="Times New Roman" pitchFamily="18" charset="0"/>
                <a:cs typeface="Times New Roman" pitchFamily="18" charset="0"/>
              </a:rPr>
              <a:t> that enables them to suck and swallow milk. </a:t>
            </a:r>
          </a:p>
          <a:p>
            <a:pPr>
              <a:lnSpc>
                <a:spcPct val="150000"/>
              </a:lnSpc>
            </a:pPr>
            <a:r>
              <a:rPr lang="en-US" dirty="0" smtClean="0">
                <a:latin typeface="Times New Roman" pitchFamily="18" charset="0"/>
                <a:cs typeface="Times New Roman" pitchFamily="18" charset="0"/>
              </a:rPr>
              <a:t>It is recommended that mothers breastfeed for six months or more, without the addition of </a:t>
            </a:r>
            <a:r>
              <a:rPr lang="en-US" dirty="0" smtClean="0">
                <a:latin typeface="Times New Roman" pitchFamily="18" charset="0"/>
                <a:cs typeface="Times New Roman" pitchFamily="18" charset="0"/>
                <a:hlinkClick r:id="rId4" tooltip="Infant formula"/>
              </a:rPr>
              <a:t>infant formula</a:t>
            </a:r>
            <a:r>
              <a:rPr lang="en-US" dirty="0" smtClean="0">
                <a:latin typeface="Times New Roman" pitchFamily="18" charset="0"/>
                <a:cs typeface="Times New Roman" pitchFamily="18" charset="0"/>
              </a:rPr>
              <a:t> or solid food. </a:t>
            </a:r>
          </a:p>
          <a:p>
            <a:pPr>
              <a:lnSpc>
                <a:spcPct val="150000"/>
              </a:lnSpc>
            </a:pPr>
            <a:r>
              <a:rPr lang="en-US" dirty="0" smtClean="0">
                <a:latin typeface="Times New Roman" pitchFamily="18" charset="0"/>
                <a:cs typeface="Times New Roman" pitchFamily="18" charset="0"/>
              </a:rPr>
              <a:t>After the addition of solid food, mothers are advised to continue breastfeeding for at least a year, and can continue for two years or more.</a:t>
            </a:r>
            <a:endParaRPr lang="en-US" dirty="0">
              <a:latin typeface="Times New Roman" pitchFamily="18" charset="0"/>
              <a:cs typeface="Times New Roman" pitchFamily="18" charset="0"/>
            </a:endParaRPr>
          </a:p>
        </p:txBody>
      </p:sp>
    </p:spTree>
  </p:cSld>
  <p:clrMapOvr>
    <a:masterClrMapping/>
  </p:clrMapOvr>
  <p:transition>
    <p:pull dir="d"/>
    <p:sndAc>
      <p:stSnd>
        <p:snd r:embed="rId2" name="camera.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066800"/>
          </a:xfrm>
        </p:spPr>
        <p:txBody>
          <a:bodyPr/>
          <a:lstStyle/>
          <a:p>
            <a:pPr algn="ctr"/>
            <a:r>
              <a:rPr lang="en-US" b="1" u="sng" dirty="0" smtClean="0">
                <a:solidFill>
                  <a:srgbClr val="FFFF00"/>
                </a:solidFill>
              </a:rPr>
              <a:t>Football hold position</a:t>
            </a:r>
            <a:endParaRPr lang="en-US" dirty="0">
              <a:solidFill>
                <a:srgbClr val="FFFF00"/>
              </a:solidFill>
            </a:endParaRPr>
          </a:p>
        </p:txBody>
      </p:sp>
      <p:sp>
        <p:nvSpPr>
          <p:cNvPr id="3" name="Content Placeholder 2"/>
          <p:cNvSpPr>
            <a:spLocks noGrp="1"/>
          </p:cNvSpPr>
          <p:nvPr>
            <p:ph idx="1"/>
          </p:nvPr>
        </p:nvSpPr>
        <p:spPr>
          <a:xfrm>
            <a:off x="381000" y="838200"/>
            <a:ext cx="8763000" cy="6019800"/>
          </a:xfrm>
        </p:spPr>
        <p:txBody>
          <a:bodyPr/>
          <a:lstStyle/>
          <a:p>
            <a:pPr>
              <a:lnSpc>
                <a:spcPct val="150000"/>
              </a:lnSpc>
            </a:pPr>
            <a:r>
              <a:rPr lang="en-US" dirty="0" smtClean="0">
                <a:latin typeface="Times New Roman" pitchFamily="18" charset="0"/>
                <a:cs typeface="Times New Roman" pitchFamily="18" charset="0"/>
              </a:rPr>
              <a:t>The football breastfeeding hold also called the </a:t>
            </a:r>
            <a:r>
              <a:rPr lang="en-US" dirty="0" smtClean="0">
                <a:solidFill>
                  <a:srgbClr val="FFFF00"/>
                </a:solidFill>
                <a:latin typeface="Times New Roman" pitchFamily="18" charset="0"/>
                <a:cs typeface="Times New Roman" pitchFamily="18" charset="0"/>
              </a:rPr>
              <a:t>underarm hold </a:t>
            </a:r>
            <a:r>
              <a:rPr lang="en-US" dirty="0" smtClean="0">
                <a:latin typeface="Times New Roman" pitchFamily="18" charset="0"/>
                <a:cs typeface="Times New Roman" pitchFamily="18" charset="0"/>
              </a:rPr>
              <a:t>or </a:t>
            </a:r>
            <a:r>
              <a:rPr lang="en-US" dirty="0" smtClean="0">
                <a:solidFill>
                  <a:srgbClr val="FFFF00"/>
                </a:solidFill>
                <a:latin typeface="Times New Roman" pitchFamily="18" charset="0"/>
                <a:cs typeface="Times New Roman" pitchFamily="18" charset="0"/>
              </a:rPr>
              <a:t>clutch hold</a:t>
            </a:r>
            <a:r>
              <a:rPr lang="en-US" dirty="0" smtClean="0">
                <a:latin typeface="Times New Roman" pitchFamily="18" charset="0"/>
                <a:cs typeface="Times New Roman" pitchFamily="18" charset="0"/>
              </a:rPr>
              <a:t>. </a:t>
            </a:r>
          </a:p>
          <a:p>
            <a:pPr>
              <a:lnSpc>
                <a:spcPct val="150000"/>
              </a:lnSpc>
            </a:pPr>
            <a:r>
              <a:rPr lang="en-US" dirty="0" smtClean="0">
                <a:latin typeface="Times New Roman" pitchFamily="18" charset="0"/>
                <a:cs typeface="Times New Roman" pitchFamily="18" charset="0"/>
              </a:rPr>
              <a:t>With this nursing position you will be holding baby on either one of your sides. </a:t>
            </a:r>
          </a:p>
          <a:p>
            <a:pPr>
              <a:lnSpc>
                <a:spcPct val="150000"/>
              </a:lnSpc>
            </a:pPr>
            <a:r>
              <a:rPr lang="en-US" dirty="0" smtClean="0">
                <a:latin typeface="Times New Roman" pitchFamily="18" charset="0"/>
                <a:cs typeface="Times New Roman" pitchFamily="18" charset="0"/>
              </a:rPr>
              <a:t>This is a great position for mothers who have just had a cesarean section</a:t>
            </a:r>
            <a:endParaRPr lang="en-US" dirty="0">
              <a:latin typeface="Times New Roman" pitchFamily="18" charset="0"/>
              <a:cs typeface="Times New Roman" pitchFamily="18" charset="0"/>
            </a:endParaRPr>
          </a:p>
        </p:txBody>
      </p:sp>
    </p:spTree>
  </p:cSld>
  <p:clrMapOvr>
    <a:masterClrMapping/>
  </p:clrMapOvr>
  <p:transition>
    <p:wedge/>
    <p:sndAc>
      <p:stSnd>
        <p:snd r:embed="rId2" name="push.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a:r>
              <a:rPr lang="en-US" sz="3600" b="1" u="sng" dirty="0" smtClean="0">
                <a:solidFill>
                  <a:srgbClr val="FFFF00"/>
                </a:solidFill>
                <a:latin typeface="Times New Roman" pitchFamily="18" charset="0"/>
                <a:cs typeface="Times New Roman" pitchFamily="18" charset="0"/>
              </a:rPr>
              <a:t>Step by step breastfeeding football hold</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381000" y="838200"/>
            <a:ext cx="8763000" cy="6019800"/>
          </a:xfrm>
        </p:spPr>
        <p:txBody>
          <a:bodyPr/>
          <a:lstStyle/>
          <a:p>
            <a:r>
              <a:rPr lang="en-US" dirty="0" smtClean="0"/>
              <a:t>- </a:t>
            </a:r>
            <a:r>
              <a:rPr lang="en-US" dirty="0" smtClean="0">
                <a:latin typeface="Times New Roman" pitchFamily="18" charset="0"/>
                <a:cs typeface="Times New Roman" pitchFamily="18" charset="0"/>
              </a:rPr>
              <a:t>You will need a pillow to support baby. Baby should be at breast height. </a:t>
            </a:r>
          </a:p>
          <a:p>
            <a:r>
              <a:rPr lang="en-US" dirty="0" smtClean="0">
                <a:latin typeface="Times New Roman" pitchFamily="18" charset="0"/>
                <a:cs typeface="Times New Roman" pitchFamily="18" charset="0"/>
              </a:rPr>
              <a:t>- Tuck baby in, under the same arm as the breast that is being fed to baby. </a:t>
            </a:r>
          </a:p>
          <a:p>
            <a:r>
              <a:rPr lang="en-US" dirty="0" smtClean="0">
                <a:latin typeface="Times New Roman" pitchFamily="18" charset="0"/>
                <a:cs typeface="Times New Roman" pitchFamily="18" charset="0"/>
              </a:rPr>
              <a:t>- Moms forearm should be positioned up the length of baby’s back.</a:t>
            </a:r>
          </a:p>
          <a:p>
            <a:r>
              <a:rPr lang="en-US" dirty="0" smtClean="0">
                <a:latin typeface="Times New Roman" pitchFamily="18" charset="0"/>
                <a:cs typeface="Times New Roman" pitchFamily="18" charset="0"/>
              </a:rPr>
              <a:t>- Baby’s head supported by moms thumb and forefinger, behind baby’s ears just like when you hold baby in the cross cradle position. </a:t>
            </a:r>
          </a:p>
          <a:p>
            <a:r>
              <a:rPr lang="en-US" dirty="0" smtClean="0">
                <a:latin typeface="Times New Roman" pitchFamily="18" charset="0"/>
                <a:cs typeface="Times New Roman" pitchFamily="18" charset="0"/>
              </a:rPr>
              <a:t>- Again hold your breast with your other hand...in a U shape with your fingers away from the areola. </a:t>
            </a:r>
          </a:p>
          <a:p>
            <a:endParaRPr lang="en-US" dirty="0"/>
          </a:p>
        </p:txBody>
      </p:sp>
    </p:spTree>
  </p:cSld>
  <p:clrMapOvr>
    <a:masterClrMapping/>
  </p:clrMapOvr>
  <p:transition>
    <p:pull dir="ru"/>
    <p:sndAc>
      <p:stSnd>
        <p:snd r:embed="rId2" name="hammer.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algn="ctr"/>
            <a:r>
              <a:rPr lang="en-US" b="1" u="sng" dirty="0" smtClean="0">
                <a:solidFill>
                  <a:srgbClr val="FFFF00"/>
                </a:solidFill>
              </a:rPr>
              <a:t>The lying positions:</a:t>
            </a:r>
            <a:r>
              <a:rPr lang="en-US" dirty="0" smtClean="0"/>
              <a:t/>
            </a:r>
            <a:br>
              <a:rPr lang="en-US" dirty="0" smtClean="0"/>
            </a:br>
            <a:endParaRPr lang="en-US" dirty="0"/>
          </a:p>
        </p:txBody>
      </p:sp>
      <p:sp>
        <p:nvSpPr>
          <p:cNvPr id="3" name="Content Placeholder 2"/>
          <p:cNvSpPr>
            <a:spLocks noGrp="1"/>
          </p:cNvSpPr>
          <p:nvPr>
            <p:ph idx="1"/>
          </p:nvPr>
        </p:nvSpPr>
        <p:spPr>
          <a:xfrm>
            <a:off x="381000" y="990600"/>
            <a:ext cx="8763000" cy="5867400"/>
          </a:xfrm>
        </p:spPr>
        <p:txBody>
          <a:bodyPr/>
          <a:lstStyle/>
          <a:p>
            <a:pPr>
              <a:lnSpc>
                <a:spcPct val="150000"/>
              </a:lnSpc>
            </a:pPr>
            <a:r>
              <a:rPr lang="en-US" dirty="0" smtClean="0"/>
              <a:t>The lying breastfeeding position is the easiest position breastfeeding for many moms. </a:t>
            </a:r>
          </a:p>
          <a:p>
            <a:pPr>
              <a:lnSpc>
                <a:spcPct val="150000"/>
              </a:lnSpc>
            </a:pPr>
            <a:r>
              <a:rPr lang="en-US" dirty="0" smtClean="0"/>
              <a:t>Breastfeeding lying down is nice for moms that sleep with their babies.</a:t>
            </a:r>
          </a:p>
          <a:p>
            <a:endParaRPr lang="en-US" dirty="0"/>
          </a:p>
        </p:txBody>
      </p:sp>
    </p:spTree>
  </p:cSld>
  <p:clrMapOvr>
    <a:masterClrMapping/>
  </p:clrMapOvr>
  <p:transition spd="slow">
    <p:split orient="vert"/>
    <p:sndAc>
      <p:stSnd>
        <p:snd r:embed="rId2" name="laser.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FF00"/>
                </a:solidFill>
              </a:rPr>
              <a:t>The lying position</a:t>
            </a:r>
            <a:endParaRPr lang="en-US" dirty="0"/>
          </a:p>
        </p:txBody>
      </p:sp>
      <p:pic>
        <p:nvPicPr>
          <p:cNvPr id="4" name="Content Placeholder 3" descr="lying down while breastfeeding"/>
          <p:cNvPicPr>
            <a:picLocks noGrp="1"/>
          </p:cNvPicPr>
          <p:nvPr>
            <p:ph idx="1"/>
          </p:nvPr>
        </p:nvPicPr>
        <p:blipFill>
          <a:blip r:embed="rId3"/>
          <a:srcRect/>
          <a:stretch>
            <a:fillRect/>
          </a:stretch>
        </p:blipFill>
        <p:spPr bwMode="auto">
          <a:xfrm>
            <a:off x="1752600" y="2076450"/>
            <a:ext cx="5867400" cy="3987800"/>
          </a:xfrm>
          <a:prstGeom prst="rect">
            <a:avLst/>
          </a:prstGeom>
          <a:noFill/>
          <a:ln w="9525">
            <a:noFill/>
            <a:miter lim="800000"/>
            <a:headEnd/>
            <a:tailEnd/>
          </a:ln>
        </p:spPr>
      </p:pic>
    </p:spTree>
  </p:cSld>
  <p:clrMapOvr>
    <a:masterClrMapping/>
  </p:clrMapOvr>
  <p:transition>
    <p:split orient="vert" dir="in"/>
    <p:sndAc>
      <p:stSnd>
        <p:snd r:embed="rId2" name="voltage.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763000" cy="6629400"/>
          </a:xfrm>
        </p:spPr>
        <p:txBody>
          <a:bodyPr/>
          <a:lstStyle/>
          <a:p>
            <a:r>
              <a:rPr lang="en-US" i="1" u="sng" dirty="0" smtClean="0">
                <a:solidFill>
                  <a:srgbClr val="FFFF00"/>
                </a:solidFill>
              </a:rPr>
              <a:t>How it’s done:</a:t>
            </a:r>
            <a:endParaRPr lang="en-US" dirty="0" smtClean="0">
              <a:solidFill>
                <a:srgbClr val="FFFF00"/>
              </a:solidFill>
            </a:endParaRPr>
          </a:p>
          <a:p>
            <a:pPr>
              <a:lnSpc>
                <a:spcPct val="200000"/>
              </a:lnSpc>
            </a:pPr>
            <a:r>
              <a:rPr lang="en-US" dirty="0" smtClean="0"/>
              <a:t>- </a:t>
            </a:r>
            <a:r>
              <a:rPr lang="en-US" dirty="0" smtClean="0">
                <a:latin typeface="Times New Roman" pitchFamily="18" charset="0"/>
                <a:cs typeface="Times New Roman" pitchFamily="18" charset="0"/>
              </a:rPr>
              <a:t>Lie on your side and support your head and your back with pillows.</a:t>
            </a:r>
          </a:p>
          <a:p>
            <a:pPr>
              <a:lnSpc>
                <a:spcPct val="200000"/>
              </a:lnSpc>
            </a:pPr>
            <a:r>
              <a:rPr lang="en-US" dirty="0" smtClean="0">
                <a:latin typeface="Times New Roman" pitchFamily="18" charset="0"/>
                <a:cs typeface="Times New Roman" pitchFamily="18" charset="0"/>
              </a:rPr>
              <a:t>- Lie baby next to you so that your tummies are touching. If your baby is still very young you can place something behind his back to prevent him from rolling backwards.</a:t>
            </a:r>
          </a:p>
          <a:p>
            <a:endParaRPr lang="en-US" dirty="0"/>
          </a:p>
        </p:txBody>
      </p:sp>
    </p:spTree>
  </p:cSld>
  <p:clrMapOvr>
    <a:masterClrMapping/>
  </p:clrMapOvr>
  <p:transition>
    <p:zoom dir="in"/>
    <p:sndAc>
      <p:stSnd>
        <p:snd r:embed="rId2" name="explode.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763000" cy="6126960"/>
          </a:xfrm>
        </p:spPr>
        <p:txBody>
          <a:bodyPr>
            <a:normAutofit/>
          </a:bodyPr>
          <a:lstStyle/>
          <a:p>
            <a:pPr>
              <a:lnSpc>
                <a:spcPct val="110000"/>
              </a:lnSpc>
            </a:pPr>
            <a:r>
              <a:rPr lang="en-US" dirty="0" smtClean="0">
                <a:latin typeface="Times New Roman" pitchFamily="18" charset="0"/>
                <a:cs typeface="Times New Roman" pitchFamily="18" charset="0"/>
              </a:rPr>
              <a:t>Your baby will be drinking from the breast that is against the mattress.</a:t>
            </a:r>
          </a:p>
          <a:p>
            <a:pPr>
              <a:lnSpc>
                <a:spcPct val="110000"/>
              </a:lnSpc>
            </a:pPr>
            <a:r>
              <a:rPr lang="en-US" dirty="0" smtClean="0">
                <a:latin typeface="Times New Roman" pitchFamily="18" charset="0"/>
                <a:cs typeface="Times New Roman" pitchFamily="18" charset="0"/>
              </a:rPr>
              <a:t>- After your baby has securely latched on, you can use your lower arm to support your own head</a:t>
            </a:r>
          </a:p>
          <a:p>
            <a:pPr>
              <a:lnSpc>
                <a:spcPct val="110000"/>
              </a:lnSpc>
            </a:pPr>
            <a:r>
              <a:rPr lang="en-US" dirty="0" smtClean="0">
                <a:latin typeface="Times New Roman" pitchFamily="18" charset="0"/>
                <a:cs typeface="Times New Roman" pitchFamily="18" charset="0"/>
              </a:rPr>
              <a:t>- When you wish to give baby your other side you only need to cuddle him over your chest, and gently roll yourselves over.</a:t>
            </a:r>
          </a:p>
          <a:p>
            <a:pPr>
              <a:lnSpc>
                <a:spcPct val="110000"/>
              </a:lnSpc>
            </a:pPr>
            <a:r>
              <a:rPr lang="en-US" dirty="0" smtClean="0">
                <a:latin typeface="Times New Roman" pitchFamily="18" charset="0"/>
                <a:cs typeface="Times New Roman" pitchFamily="18" charset="0"/>
              </a:rPr>
              <a:t>- This position is great for moms who have has a c-section delivery </a:t>
            </a:r>
          </a:p>
          <a:p>
            <a:pPr>
              <a:lnSpc>
                <a:spcPct val="110000"/>
              </a:lnSpc>
            </a:pPr>
            <a:endParaRPr lang="en-US" dirty="0">
              <a:latin typeface="Times New Roman" pitchFamily="18" charset="0"/>
              <a:cs typeface="Times New Roman" pitchFamily="18" charset="0"/>
            </a:endParaRPr>
          </a:p>
        </p:txBody>
      </p:sp>
    </p:spTree>
  </p:cSld>
  <p:clrMapOvr>
    <a:masterClrMapping/>
  </p:clrMapOvr>
  <p:transition>
    <p:diamond/>
    <p:sndAc>
      <p:stSnd>
        <p:snd r:embed="rId2" name="breeze.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u="sng" dirty="0" smtClean="0">
                <a:solidFill>
                  <a:srgbClr val="FFFF00"/>
                </a:solidFill>
              </a:rPr>
              <a:t>Saddle hold (Australian hold)</a:t>
            </a:r>
            <a:r>
              <a:rPr lang="en-US" b="1" u="sng" dirty="0" smtClean="0"/>
              <a:t>:</a:t>
            </a:r>
            <a:r>
              <a:rPr lang="en-US" dirty="0" smtClean="0"/>
              <a:t/>
            </a:r>
            <a:br>
              <a:rPr lang="en-US" dirty="0" smtClean="0"/>
            </a:br>
            <a:endParaRPr lang="en-US" dirty="0"/>
          </a:p>
        </p:txBody>
      </p:sp>
      <p:sp>
        <p:nvSpPr>
          <p:cNvPr id="3" name="Content Placeholder 2"/>
          <p:cNvSpPr>
            <a:spLocks noGrp="1"/>
          </p:cNvSpPr>
          <p:nvPr>
            <p:ph idx="1"/>
          </p:nvPr>
        </p:nvSpPr>
        <p:spPr>
          <a:xfrm>
            <a:off x="381000" y="1371600"/>
            <a:ext cx="8763000" cy="5257800"/>
          </a:xfrm>
        </p:spPr>
        <p:txBody>
          <a:bodyPr/>
          <a:lstStyle/>
          <a:p>
            <a:pPr>
              <a:lnSpc>
                <a:spcPct val="150000"/>
              </a:lnSpc>
            </a:pPr>
            <a:r>
              <a:rPr lang="en-US" dirty="0" smtClean="0">
                <a:latin typeface="Times New Roman" pitchFamily="18" charset="0"/>
                <a:cs typeface="Times New Roman" pitchFamily="18" charset="0"/>
              </a:rPr>
              <a:t>The Saddle Hold is a fun way to easily nurse babies who are sitting up. </a:t>
            </a:r>
          </a:p>
          <a:p>
            <a:pPr>
              <a:lnSpc>
                <a:spcPct val="150000"/>
              </a:lnSpc>
            </a:pPr>
            <a:r>
              <a:rPr lang="en-US" dirty="0" smtClean="0">
                <a:latin typeface="Times New Roman" pitchFamily="18" charset="0"/>
                <a:cs typeface="Times New Roman" pitchFamily="18" charset="0"/>
              </a:rPr>
              <a:t>It also works well if your baby has a runny nose or a sore ear. </a:t>
            </a:r>
          </a:p>
          <a:p>
            <a:pPr>
              <a:lnSpc>
                <a:spcPct val="150000"/>
              </a:lnSpc>
            </a:pPr>
            <a:r>
              <a:rPr lang="en-US" dirty="0" smtClean="0">
                <a:latin typeface="Times New Roman" pitchFamily="18" charset="0"/>
                <a:cs typeface="Times New Roman" pitchFamily="18" charset="0"/>
              </a:rPr>
              <a:t>This is a great position for breastfeeding toddlers</a:t>
            </a:r>
            <a:endParaRPr lang="en-US" dirty="0">
              <a:latin typeface="Times New Roman" pitchFamily="18" charset="0"/>
              <a:cs typeface="Times New Roman" pitchFamily="18" charset="0"/>
            </a:endParaRPr>
          </a:p>
        </p:txBody>
      </p:sp>
    </p:spTree>
  </p:cSld>
  <p:clrMapOvr>
    <a:masterClrMapping/>
  </p:clrMapOvr>
  <p:transition>
    <p:split/>
    <p:sndAc>
      <p:stSnd>
        <p:snd r:embed="rId2" name="hammer.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839200" cy="914400"/>
          </a:xfrm>
        </p:spPr>
        <p:txBody>
          <a:bodyPr/>
          <a:lstStyle/>
          <a:p>
            <a:pPr algn="ctr"/>
            <a:r>
              <a:rPr lang="en-US" b="1" u="sng" dirty="0" smtClean="0">
                <a:solidFill>
                  <a:srgbClr val="FFFF00"/>
                </a:solidFill>
              </a:rPr>
              <a:t>Saddle hold (Australian hold)</a:t>
            </a:r>
            <a:r>
              <a:rPr lang="en-US" b="1" u="sng" dirty="0" smtClean="0"/>
              <a:t>:</a:t>
            </a:r>
            <a:endParaRPr lang="en-US" dirty="0"/>
          </a:p>
        </p:txBody>
      </p:sp>
      <p:pic>
        <p:nvPicPr>
          <p:cNvPr id="4" name="Content Placeholder 3" descr="saddle hold, australian hold, breastfeeding photos, breastfeeding positions, breastfeeding pictures"/>
          <p:cNvPicPr>
            <a:picLocks noGrp="1"/>
          </p:cNvPicPr>
          <p:nvPr>
            <p:ph idx="1"/>
          </p:nvPr>
        </p:nvPicPr>
        <p:blipFill>
          <a:blip r:embed="rId3"/>
          <a:srcRect/>
          <a:stretch>
            <a:fillRect/>
          </a:stretch>
        </p:blipFill>
        <p:spPr bwMode="auto">
          <a:xfrm>
            <a:off x="1524000" y="2076450"/>
            <a:ext cx="6477000" cy="4781550"/>
          </a:xfrm>
          <a:prstGeom prst="rect">
            <a:avLst/>
          </a:prstGeom>
          <a:noFill/>
          <a:ln w="9525">
            <a:noFill/>
            <a:miter lim="800000"/>
            <a:headEnd/>
            <a:tailEnd/>
          </a:ln>
        </p:spPr>
      </p:pic>
    </p:spTree>
  </p:cSld>
  <p:clrMapOvr>
    <a:masterClrMapping/>
  </p:clrMapOvr>
  <p:transition>
    <p:circle/>
    <p:sndAc>
      <p:stSnd>
        <p:snd r:embed="rId2" name="drumroll.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050760"/>
          </a:xfrm>
        </p:spPr>
        <p:txBody>
          <a:bodyPr/>
          <a:lstStyle/>
          <a:p>
            <a:r>
              <a:rPr lang="en-US" i="1" u="sng" dirty="0" smtClean="0">
                <a:solidFill>
                  <a:srgbClr val="FFFF00"/>
                </a:solidFill>
              </a:rPr>
              <a:t>How it's done</a:t>
            </a:r>
            <a:endParaRPr lang="en-US" dirty="0" smtClean="0">
              <a:solidFill>
                <a:srgbClr val="FFFF00"/>
              </a:solidFill>
            </a:endParaRPr>
          </a:p>
          <a:p>
            <a:pPr>
              <a:lnSpc>
                <a:spcPct val="200000"/>
              </a:lnSpc>
            </a:pPr>
            <a:r>
              <a:rPr lang="en-US" dirty="0" smtClean="0"/>
              <a:t>- Have your baby sitting upright with his legs over your one leg</a:t>
            </a:r>
            <a:endParaRPr lang="en-US" dirty="0"/>
          </a:p>
        </p:txBody>
      </p:sp>
    </p:spTree>
  </p:cSld>
  <p:clrMapOvr>
    <a:masterClrMapping/>
  </p:clrMapOvr>
  <p:transition>
    <p:wheel spokes="8"/>
    <p:sndAc>
      <p:stSnd>
        <p:snd r:embed="rId2" name="cashreg.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lstStyle/>
          <a:p>
            <a:r>
              <a:rPr lang="en-US" b="1" dirty="0" smtClean="0">
                <a:solidFill>
                  <a:srgbClr val="FFFF00"/>
                </a:solidFill>
              </a:rPr>
              <a:t>Exclusive breastfeeding</a:t>
            </a:r>
            <a:r>
              <a:rPr lang="en-US" b="1" dirty="0" smtClean="0"/>
              <a:t/>
            </a:r>
            <a:br>
              <a:rPr lang="en-US" b="1" dirty="0" smtClean="0"/>
            </a:br>
            <a:endParaRPr lang="en-US" dirty="0"/>
          </a:p>
        </p:txBody>
      </p:sp>
      <p:sp>
        <p:nvSpPr>
          <p:cNvPr id="3" name="Content Placeholder 2"/>
          <p:cNvSpPr>
            <a:spLocks noGrp="1"/>
          </p:cNvSpPr>
          <p:nvPr>
            <p:ph idx="1"/>
          </p:nvPr>
        </p:nvSpPr>
        <p:spPr>
          <a:xfrm>
            <a:off x="381000" y="914400"/>
            <a:ext cx="8763000" cy="5943600"/>
          </a:xfrm>
        </p:spPr>
        <p:txBody>
          <a:bodyPr/>
          <a:lstStyle/>
          <a:p>
            <a:pPr>
              <a:lnSpc>
                <a:spcPct val="150000"/>
              </a:lnSpc>
            </a:pPr>
            <a:r>
              <a:rPr lang="en-US" dirty="0" smtClean="0">
                <a:latin typeface="Times New Roman" pitchFamily="18" charset="0"/>
                <a:cs typeface="Times New Roman" pitchFamily="18" charset="0"/>
              </a:rPr>
              <a:t>Exclusive breastfeeding is defined as "an infant's consumption of human milk with no supplementation of any type (no water, no juice, no nonhuman milk, and no foods) except for vitamins, minerals, and medications."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lstStyle/>
          <a:p>
            <a:pPr>
              <a:lnSpc>
                <a:spcPct val="200000"/>
              </a:lnSpc>
            </a:pPr>
            <a:r>
              <a:rPr lang="en-US" dirty="0" smtClean="0">
                <a:latin typeface="Times New Roman" pitchFamily="18" charset="0"/>
                <a:cs typeface="Times New Roman" pitchFamily="18" charset="0"/>
              </a:rPr>
              <a:t>Human </a:t>
            </a:r>
            <a:r>
              <a:rPr lang="en-US" dirty="0" smtClean="0">
                <a:latin typeface="Times New Roman" pitchFamily="18" charset="0"/>
                <a:cs typeface="Times New Roman" pitchFamily="18" charset="0"/>
                <a:hlinkClick r:id="rId3" tooltip="Breast milk"/>
              </a:rPr>
              <a:t>breast milk</a:t>
            </a:r>
            <a:r>
              <a:rPr lang="en-US" dirty="0" smtClean="0">
                <a:latin typeface="Times New Roman" pitchFamily="18" charset="0"/>
                <a:cs typeface="Times New Roman" pitchFamily="18" charset="0"/>
              </a:rPr>
              <a:t> is the healthiest form of milk for babies.</a:t>
            </a:r>
          </a:p>
          <a:p>
            <a:pPr>
              <a:lnSpc>
                <a:spcPct val="200000"/>
              </a:lnSpc>
            </a:pPr>
            <a:r>
              <a:rPr lang="en-US" dirty="0" smtClean="0">
                <a:latin typeface="Times New Roman" pitchFamily="18" charset="0"/>
                <a:cs typeface="Times New Roman" pitchFamily="18" charset="0"/>
              </a:rPr>
              <a:t>There are few </a:t>
            </a:r>
            <a:r>
              <a:rPr lang="en-US" dirty="0" smtClean="0">
                <a:latin typeface="Times New Roman" pitchFamily="18" charset="0"/>
                <a:cs typeface="Times New Roman" pitchFamily="18" charset="0"/>
                <a:hlinkClick r:id="rId4" tooltip="Breastfeeding complications"/>
              </a:rPr>
              <a:t>exceptions</a:t>
            </a:r>
            <a:r>
              <a:rPr lang="en-US" dirty="0" smtClean="0">
                <a:latin typeface="Times New Roman" pitchFamily="18" charset="0"/>
                <a:cs typeface="Times New Roman" pitchFamily="18" charset="0"/>
              </a:rPr>
              <a:t>, such as </a:t>
            </a:r>
          </a:p>
          <a:p>
            <a:pPr>
              <a:lnSpc>
                <a:spcPct val="200000"/>
              </a:lnSpc>
            </a:pPr>
            <a:r>
              <a:rPr lang="en-US" dirty="0" smtClean="0">
                <a:latin typeface="Times New Roman" pitchFamily="18" charset="0"/>
                <a:cs typeface="Times New Roman" pitchFamily="18" charset="0"/>
              </a:rPr>
              <a:t>when the mother is taking certain </a:t>
            </a:r>
            <a:r>
              <a:rPr lang="en-US" dirty="0" smtClean="0">
                <a:latin typeface="Times New Roman" pitchFamily="18" charset="0"/>
                <a:cs typeface="Times New Roman" pitchFamily="18" charset="0"/>
                <a:hlinkClick r:id="rId5" tooltip="Drug"/>
              </a:rPr>
              <a:t>drugs</a:t>
            </a:r>
            <a:r>
              <a:rPr lang="en-US" dirty="0" smtClean="0">
                <a:latin typeface="Times New Roman" pitchFamily="18" charset="0"/>
                <a:cs typeface="Times New Roman" pitchFamily="18" charset="0"/>
              </a:rPr>
              <a:t> or </a:t>
            </a:r>
          </a:p>
          <a:p>
            <a:pPr>
              <a:lnSpc>
                <a:spcPct val="200000"/>
              </a:lnSpc>
            </a:pPr>
            <a:r>
              <a:rPr lang="en-US" dirty="0" smtClean="0">
                <a:latin typeface="Times New Roman" pitchFamily="18" charset="0"/>
                <a:cs typeface="Times New Roman" pitchFamily="18" charset="0"/>
              </a:rPr>
              <a:t>is infected with </a:t>
            </a:r>
            <a:r>
              <a:rPr lang="en-US" dirty="0" smtClean="0">
                <a:latin typeface="Times New Roman" pitchFamily="18" charset="0"/>
                <a:cs typeface="Times New Roman" pitchFamily="18" charset="0"/>
                <a:hlinkClick r:id="rId6" tooltip="Human T-lymphotropic virus"/>
              </a:rPr>
              <a:t>human T-</a:t>
            </a:r>
            <a:r>
              <a:rPr lang="en-US" dirty="0" err="1" smtClean="0">
                <a:latin typeface="Times New Roman" pitchFamily="18" charset="0"/>
                <a:cs typeface="Times New Roman" pitchFamily="18" charset="0"/>
                <a:hlinkClick r:id="rId6" tooltip="Human T-lymphotropic virus"/>
              </a:rPr>
              <a:t>lymphotropic</a:t>
            </a:r>
            <a:r>
              <a:rPr lang="en-US" dirty="0" smtClean="0">
                <a:latin typeface="Times New Roman" pitchFamily="18" charset="0"/>
                <a:cs typeface="Times New Roman" pitchFamily="18" charset="0"/>
                <a:hlinkClick r:id="rId6" tooltip="Human T-lymphotropic virus"/>
              </a:rPr>
              <a:t> virus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7" tooltip="HIV"/>
              </a:rPr>
              <a:t>HIV</a:t>
            </a:r>
            <a:r>
              <a:rPr lang="en-US" dirty="0" smtClean="0">
                <a:latin typeface="Times New Roman" pitchFamily="18" charset="0"/>
                <a:cs typeface="Times New Roman" pitchFamily="18" charset="0"/>
              </a:rPr>
              <a:t>, or</a:t>
            </a:r>
          </a:p>
          <a:p>
            <a:pPr>
              <a:lnSpc>
                <a:spcPct val="200000"/>
              </a:lnSpc>
            </a:pPr>
            <a:r>
              <a:rPr lang="en-US" dirty="0" smtClean="0">
                <a:latin typeface="Times New Roman" pitchFamily="18" charset="0"/>
                <a:cs typeface="Times New Roman" pitchFamily="18" charset="0"/>
              </a:rPr>
              <a:t> has active untreated </a:t>
            </a:r>
            <a:r>
              <a:rPr lang="en-US" dirty="0" smtClean="0">
                <a:latin typeface="Times New Roman" pitchFamily="18" charset="0"/>
                <a:cs typeface="Times New Roman" pitchFamily="18" charset="0"/>
                <a:hlinkClick r:id="rId8" tooltip="Tuberculosis"/>
              </a:rPr>
              <a:t>tuberculosis</a:t>
            </a:r>
            <a:endParaRPr lang="en-US" dirty="0">
              <a:latin typeface="Times New Roman" pitchFamily="18" charset="0"/>
              <a:cs typeface="Times New Roman" pitchFamily="18" charset="0"/>
            </a:endParaRPr>
          </a:p>
        </p:txBody>
      </p:sp>
    </p:spTree>
  </p:cSld>
  <p:clrMapOvr>
    <a:masterClrMapping/>
  </p:clrMapOvr>
  <p:transition>
    <p:wedge/>
    <p:sndAc>
      <p:stSnd>
        <p:snd r:embed="rId2" name="breeze.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lstStyle/>
          <a:p>
            <a:pPr>
              <a:lnSpc>
                <a:spcPct val="150000"/>
              </a:lnSpc>
            </a:pPr>
            <a:r>
              <a:rPr lang="en-US" dirty="0" smtClean="0">
                <a:latin typeface="Times New Roman" pitchFamily="18" charset="0"/>
                <a:cs typeface="Times New Roman" pitchFamily="18" charset="0"/>
              </a:rPr>
              <a:t>Exclusively breastfed infants feed anywhere from 6 to 14 times a day. </a:t>
            </a:r>
          </a:p>
          <a:p>
            <a:pPr>
              <a:lnSpc>
                <a:spcPct val="150000"/>
              </a:lnSpc>
            </a:pPr>
            <a:r>
              <a:rPr lang="en-US" dirty="0" smtClean="0">
                <a:latin typeface="Times New Roman" pitchFamily="18" charset="0"/>
                <a:cs typeface="Times New Roman" pitchFamily="18" charset="0"/>
              </a:rPr>
              <a:t>Newborns consume from 30 to 90 ml (1 to 3 US fluid ounces) per feed. </a:t>
            </a:r>
          </a:p>
          <a:p>
            <a:pPr>
              <a:lnSpc>
                <a:spcPct val="150000"/>
              </a:lnSpc>
            </a:pPr>
            <a:r>
              <a:rPr lang="en-US" dirty="0" smtClean="0">
                <a:latin typeface="Times New Roman" pitchFamily="18" charset="0"/>
                <a:cs typeface="Times New Roman" pitchFamily="18" charset="0"/>
              </a:rPr>
              <a:t>After the age of four weeks, babies consume about 120ml (4 US fluid ounces) per feed.</a:t>
            </a:r>
          </a:p>
          <a:p>
            <a:pPr>
              <a:lnSpc>
                <a:spcPct val="150000"/>
              </a:lnSpc>
            </a:pPr>
            <a:r>
              <a:rPr lang="en-US" dirty="0" smtClean="0">
                <a:latin typeface="Times New Roman" pitchFamily="18" charset="0"/>
                <a:cs typeface="Times New Roman" pitchFamily="18" charset="0"/>
              </a:rPr>
              <a:t> Each baby is different, but as it grows the amount will increase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38200"/>
          </a:xfrm>
        </p:spPr>
        <p:txBody>
          <a:bodyPr/>
          <a:lstStyle/>
          <a:p>
            <a:pPr algn="ctr"/>
            <a:r>
              <a:rPr lang="en-US" b="1" dirty="0" smtClean="0">
                <a:solidFill>
                  <a:srgbClr val="FFFF00"/>
                </a:solidFill>
              </a:rPr>
              <a:t>Expressed breast milk (EBM)</a:t>
            </a:r>
            <a:r>
              <a:rPr lang="en-US" b="1" dirty="0" smtClean="0"/>
              <a:t/>
            </a:r>
            <a:br>
              <a:rPr lang="en-US" b="1" dirty="0" smtClean="0"/>
            </a:br>
            <a:endParaRPr lang="en-US" dirty="0"/>
          </a:p>
        </p:txBody>
      </p:sp>
      <p:sp>
        <p:nvSpPr>
          <p:cNvPr id="3" name="Content Placeholder 2"/>
          <p:cNvSpPr>
            <a:spLocks noGrp="1"/>
          </p:cNvSpPr>
          <p:nvPr>
            <p:ph idx="1"/>
          </p:nvPr>
        </p:nvSpPr>
        <p:spPr>
          <a:xfrm>
            <a:off x="381000" y="838200"/>
            <a:ext cx="8763000" cy="6019800"/>
          </a:xfrm>
        </p:spPr>
        <p:txBody>
          <a:bodyPr/>
          <a:lstStyle/>
          <a:p>
            <a:pPr>
              <a:lnSpc>
                <a:spcPct val="150000"/>
              </a:lnSpc>
            </a:pPr>
            <a:r>
              <a:rPr lang="en-US" dirty="0" smtClean="0">
                <a:latin typeface="Times New Roman" pitchFamily="18" charset="0"/>
                <a:cs typeface="Times New Roman" pitchFamily="18" charset="0"/>
              </a:rPr>
              <a:t>When direct breastfeeding is not possible, a mother can </a:t>
            </a:r>
            <a:r>
              <a:rPr lang="en-US" i="1" dirty="0" smtClean="0">
                <a:latin typeface="Times New Roman" pitchFamily="18" charset="0"/>
                <a:cs typeface="Times New Roman" pitchFamily="18" charset="0"/>
              </a:rPr>
              <a:t>express</a:t>
            </a:r>
            <a:r>
              <a:rPr lang="en-US" dirty="0" smtClean="0">
                <a:latin typeface="Times New Roman" pitchFamily="18" charset="0"/>
                <a:cs typeface="Times New Roman" pitchFamily="18" charset="0"/>
              </a:rPr>
              <a:t> (artificially remove and store) her milk. With manual massage or using a </a:t>
            </a:r>
            <a:r>
              <a:rPr lang="en-US" dirty="0" smtClean="0">
                <a:latin typeface="Times New Roman" pitchFamily="18" charset="0"/>
                <a:cs typeface="Times New Roman" pitchFamily="18" charset="0"/>
                <a:hlinkClick r:id="rId2" tooltip="Breast pump"/>
              </a:rPr>
              <a:t>breast pump</a:t>
            </a:r>
            <a:r>
              <a:rPr lang="en-US" dirty="0" smtClean="0">
                <a:latin typeface="Times New Roman" pitchFamily="18" charset="0"/>
                <a:cs typeface="Times New Roman" pitchFamily="18" charset="0"/>
              </a:rPr>
              <a:t>, a woman can express her milk and keep it in freezer storage bags, a </a:t>
            </a:r>
            <a:r>
              <a:rPr lang="en-US" dirty="0" smtClean="0">
                <a:latin typeface="Times New Roman" pitchFamily="18" charset="0"/>
                <a:cs typeface="Times New Roman" pitchFamily="18" charset="0"/>
                <a:hlinkClick r:id="rId3" tooltip="Supplemental nursing system"/>
              </a:rPr>
              <a:t>supplemental nursing system</a:t>
            </a:r>
            <a:r>
              <a:rPr lang="en-US" dirty="0" smtClean="0">
                <a:latin typeface="Times New Roman" pitchFamily="18" charset="0"/>
                <a:cs typeface="Times New Roman" pitchFamily="18" charset="0"/>
              </a:rPr>
              <a:t>, or a </a:t>
            </a:r>
            <a:r>
              <a:rPr lang="en-US" dirty="0" smtClean="0">
                <a:latin typeface="Times New Roman" pitchFamily="18" charset="0"/>
                <a:cs typeface="Times New Roman" pitchFamily="18" charset="0"/>
                <a:hlinkClick r:id="rId4" tooltip="Baby bottle"/>
              </a:rPr>
              <a:t>bottle</a:t>
            </a:r>
            <a:r>
              <a:rPr lang="en-US" dirty="0" smtClean="0">
                <a:latin typeface="Times New Roman" pitchFamily="18" charset="0"/>
                <a:cs typeface="Times New Roman" pitchFamily="18" charset="0"/>
              </a:rPr>
              <a:t> ready for use</a:t>
            </a:r>
            <a:endParaRPr lang="en-US"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C000"/>
                </a:solidFill>
                <a:latin typeface="Times New Roman" pitchFamily="18" charset="0"/>
                <a:cs typeface="Times New Roman" pitchFamily="18" charset="0"/>
                <a:hlinkClick r:id="rId2" tooltip="Breast pump"/>
              </a:rPr>
              <a:t>breast pump</a:t>
            </a:r>
            <a:endParaRPr lang="en-US" b="1" dirty="0">
              <a:solidFill>
                <a:srgbClr val="FFC000"/>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1752600" y="1905000"/>
            <a:ext cx="5638800" cy="46482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lstStyle/>
          <a:p>
            <a:pPr algn="ctr"/>
            <a:r>
              <a:rPr lang="en-US" dirty="0" smtClean="0">
                <a:solidFill>
                  <a:srgbClr val="FFFF00"/>
                </a:solidFill>
                <a:latin typeface="Arial Black" pitchFamily="34" charset="0"/>
              </a:rPr>
              <a:t>PROBLEMS OF BREAST FEEDING</a:t>
            </a:r>
            <a:endParaRPr lang="en-US" dirty="0">
              <a:solidFill>
                <a:srgbClr val="FFFF00"/>
              </a:solidFill>
              <a:latin typeface="Arial Black" pitchFamily="34" charset="0"/>
            </a:endParaRPr>
          </a:p>
        </p:txBody>
      </p:sp>
      <p:sp>
        <p:nvSpPr>
          <p:cNvPr id="3" name="Content Placeholder 2"/>
          <p:cNvSpPr>
            <a:spLocks noGrp="1"/>
          </p:cNvSpPr>
          <p:nvPr>
            <p:ph idx="1"/>
          </p:nvPr>
        </p:nvSpPr>
        <p:spPr>
          <a:xfrm>
            <a:off x="457200" y="1524000"/>
            <a:ext cx="8686800" cy="4831560"/>
          </a:xfrm>
        </p:spPr>
        <p:txBody>
          <a:bodyPr/>
          <a:lstStyle/>
          <a:p>
            <a:pPr>
              <a:lnSpc>
                <a:spcPct val="150000"/>
              </a:lnSpc>
            </a:pPr>
            <a:r>
              <a:rPr lang="en-US" dirty="0" smtClean="0">
                <a:latin typeface="Times New Roman" pitchFamily="18" charset="0"/>
                <a:cs typeface="Times New Roman" pitchFamily="18" charset="0"/>
              </a:rPr>
              <a:t>SORE NIPPLE</a:t>
            </a:r>
          </a:p>
          <a:p>
            <a:pPr>
              <a:lnSpc>
                <a:spcPct val="150000"/>
              </a:lnSpc>
            </a:pPr>
            <a:r>
              <a:rPr lang="en-US" dirty="0" smtClean="0">
                <a:latin typeface="Times New Roman" pitchFamily="18" charset="0"/>
                <a:cs typeface="Times New Roman" pitchFamily="18" charset="0"/>
              </a:rPr>
              <a:t>BREAST ENGORGEMENT</a:t>
            </a:r>
          </a:p>
          <a:p>
            <a:pPr>
              <a:lnSpc>
                <a:spcPct val="150000"/>
              </a:lnSpc>
            </a:pPr>
            <a:r>
              <a:rPr lang="en-US" dirty="0" smtClean="0">
                <a:latin typeface="Times New Roman" pitchFamily="18" charset="0"/>
                <a:cs typeface="Times New Roman" pitchFamily="18" charset="0"/>
              </a:rPr>
              <a:t>INVERTED NIPPLE</a:t>
            </a:r>
          </a:p>
          <a:p>
            <a:pPr>
              <a:lnSpc>
                <a:spcPct val="150000"/>
              </a:lnSpc>
            </a:pPr>
            <a:r>
              <a:rPr lang="en-US" dirty="0" smtClean="0">
                <a:latin typeface="Times New Roman" pitchFamily="18" charset="0"/>
                <a:cs typeface="Times New Roman" pitchFamily="18" charset="0"/>
              </a:rPr>
              <a:t>BREAST ABSCESS</a:t>
            </a:r>
          </a:p>
          <a:p>
            <a:pPr>
              <a:lnSpc>
                <a:spcPct val="150000"/>
              </a:lnSpc>
            </a:pPr>
            <a:r>
              <a:rPr lang="en-US" dirty="0" smtClean="0">
                <a:latin typeface="Times New Roman" pitchFamily="18" charset="0"/>
                <a:cs typeface="Times New Roman" pitchFamily="18" charset="0"/>
              </a:rPr>
              <a:t>BABY WHO DOES NOT SUCK</a:t>
            </a:r>
          </a:p>
          <a:p>
            <a:pPr>
              <a:lnSpc>
                <a:spcPct val="150000"/>
              </a:lnSpc>
            </a:pPr>
            <a:r>
              <a:rPr lang="en-US" dirty="0" smtClean="0">
                <a:latin typeface="Times New Roman" pitchFamily="18" charset="0"/>
                <a:cs typeface="Times New Roman" pitchFamily="18" charset="0"/>
              </a:rPr>
              <a:t>MASTITIS</a:t>
            </a:r>
            <a:endParaRPr lang="en-US"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Times New Roman" pitchFamily="18" charset="0"/>
                <a:cs typeface="Times New Roman" pitchFamily="18" charset="0"/>
              </a:rPr>
              <a:t>SORE NIPPLE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pic>
        <p:nvPicPr>
          <p:cNvPr id="2050" name="Picture 2" descr="C:\Documents and Settings\Administrator\Desktop\diagram\sore-nipple.jpg"/>
          <p:cNvPicPr>
            <a:picLocks noGrp="1" noChangeAspect="1" noChangeArrowheads="1"/>
          </p:cNvPicPr>
          <p:nvPr>
            <p:ph idx="1"/>
          </p:nvPr>
        </p:nvPicPr>
        <p:blipFill>
          <a:blip r:embed="rId2"/>
          <a:srcRect/>
          <a:stretch>
            <a:fillRect/>
          </a:stretch>
        </p:blipFill>
        <p:spPr bwMode="auto">
          <a:xfrm>
            <a:off x="2057400" y="1981200"/>
            <a:ext cx="5333999" cy="411479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pPr algn="ctr"/>
            <a:r>
              <a:rPr lang="en-US" dirty="0" smtClean="0">
                <a:solidFill>
                  <a:srgbClr val="FFFF00"/>
                </a:solidFill>
                <a:latin typeface="Times New Roman" pitchFamily="18" charset="0"/>
                <a:cs typeface="Times New Roman" pitchFamily="18" charset="0"/>
              </a:rPr>
              <a:t>BREAST ENGORGEMENT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pic>
        <p:nvPicPr>
          <p:cNvPr id="3074" name="Picture 2" descr="C:\Documents and Settings\Administrator\Desktop\diagram\engorgement.jpg"/>
          <p:cNvPicPr>
            <a:picLocks noGrp="1" noChangeAspect="1" noChangeArrowheads="1"/>
          </p:cNvPicPr>
          <p:nvPr>
            <p:ph idx="1"/>
          </p:nvPr>
        </p:nvPicPr>
        <p:blipFill>
          <a:blip r:embed="rId2"/>
          <a:srcRect/>
          <a:stretch>
            <a:fillRect/>
          </a:stretch>
        </p:blipFill>
        <p:spPr bwMode="auto">
          <a:xfrm>
            <a:off x="1943100" y="1524000"/>
            <a:ext cx="5715000" cy="46736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latin typeface="Times New Roman" pitchFamily="18" charset="0"/>
                <a:cs typeface="Times New Roman" pitchFamily="18" charset="0"/>
              </a:rPr>
              <a:t>INVERTED NIPPLE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pic>
        <p:nvPicPr>
          <p:cNvPr id="4098" name="Picture 2" descr="C:\Documents and Settings\Administrator\Desktop\diagram\inverted1.jpg"/>
          <p:cNvPicPr>
            <a:picLocks noGrp="1" noChangeAspect="1" noChangeArrowheads="1"/>
          </p:cNvPicPr>
          <p:nvPr>
            <p:ph idx="1"/>
          </p:nvPr>
        </p:nvPicPr>
        <p:blipFill>
          <a:blip r:embed="rId2"/>
          <a:srcRect/>
          <a:stretch>
            <a:fillRect/>
          </a:stretch>
        </p:blipFill>
        <p:spPr bwMode="auto">
          <a:xfrm>
            <a:off x="1828800" y="1524000"/>
            <a:ext cx="5715000" cy="4419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solidFill>
                  <a:srgbClr val="FFFF00"/>
                </a:solidFill>
                <a:latin typeface="Times New Roman" pitchFamily="18" charset="0"/>
                <a:cs typeface="Times New Roman" pitchFamily="18" charset="0"/>
              </a:rPr>
              <a:t>BREAST ABSCESS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pic>
        <p:nvPicPr>
          <p:cNvPr id="5122" name="Picture 2" descr="C:\Documents and Settings\Administrator\Desktop\diagram\bscess.jpg"/>
          <p:cNvPicPr>
            <a:picLocks noGrp="1" noChangeAspect="1" noChangeArrowheads="1"/>
          </p:cNvPicPr>
          <p:nvPr>
            <p:ph idx="1"/>
          </p:nvPr>
        </p:nvPicPr>
        <p:blipFill>
          <a:blip r:embed="rId2"/>
          <a:srcRect/>
          <a:stretch>
            <a:fillRect/>
          </a:stretch>
        </p:blipFill>
        <p:spPr bwMode="auto">
          <a:xfrm>
            <a:off x="1720516" y="1784350"/>
            <a:ext cx="6160168" cy="4572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763000" cy="5791200"/>
          </a:xfrm>
        </p:spPr>
        <p:txBody>
          <a:bodyPr/>
          <a:lstStyle/>
          <a:p>
            <a:pPr>
              <a:lnSpc>
                <a:spcPct val="150000"/>
              </a:lnSpc>
            </a:pPr>
            <a:r>
              <a:rPr lang="en-US" dirty="0" smtClean="0">
                <a:latin typeface="Times New Roman" pitchFamily="18" charset="0"/>
                <a:cs typeface="Times New Roman" pitchFamily="18" charset="0"/>
              </a:rPr>
              <a:t>Breast milk is made from nutrients in the mother's </a:t>
            </a:r>
            <a:r>
              <a:rPr lang="en-US" dirty="0" smtClean="0">
                <a:latin typeface="Times New Roman" pitchFamily="18" charset="0"/>
                <a:cs typeface="Times New Roman" pitchFamily="18" charset="0"/>
                <a:hlinkClick r:id="rId3" tooltip="Bloodstream"/>
              </a:rPr>
              <a:t>bloodstream</a:t>
            </a:r>
            <a:r>
              <a:rPr lang="en-US" dirty="0" smtClean="0">
                <a:latin typeface="Times New Roman" pitchFamily="18" charset="0"/>
                <a:cs typeface="Times New Roman" pitchFamily="18" charset="0"/>
              </a:rPr>
              <a:t> and bodily stores. </a:t>
            </a:r>
          </a:p>
          <a:p>
            <a:pPr>
              <a:lnSpc>
                <a:spcPct val="150000"/>
              </a:lnSpc>
            </a:pPr>
            <a:r>
              <a:rPr lang="en-US" dirty="0" smtClean="0">
                <a:latin typeface="Times New Roman" pitchFamily="18" charset="0"/>
                <a:cs typeface="Times New Roman" pitchFamily="18" charset="0"/>
              </a:rPr>
              <a:t>Breast milk has just the right amount of </a:t>
            </a:r>
            <a:r>
              <a:rPr lang="en-US" dirty="0" smtClean="0">
                <a:latin typeface="Times New Roman" pitchFamily="18" charset="0"/>
                <a:cs typeface="Times New Roman" pitchFamily="18" charset="0"/>
                <a:hlinkClick r:id="rId4" tooltip="Fat"/>
              </a:rPr>
              <a:t>fat</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5" tooltip="Sugar"/>
              </a:rPr>
              <a:t>sugar</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6" tooltip="Water"/>
              </a:rPr>
              <a:t>water</a:t>
            </a:r>
            <a:r>
              <a:rPr lang="en-US" dirty="0" smtClean="0">
                <a:latin typeface="Times New Roman" pitchFamily="18" charset="0"/>
                <a:cs typeface="Times New Roman" pitchFamily="18" charset="0"/>
              </a:rPr>
              <a:t>, and </a:t>
            </a:r>
            <a:r>
              <a:rPr lang="en-US" dirty="0" smtClean="0">
                <a:latin typeface="Times New Roman" pitchFamily="18" charset="0"/>
                <a:cs typeface="Times New Roman" pitchFamily="18" charset="0"/>
                <a:hlinkClick r:id="rId7" tooltip="Protein"/>
              </a:rPr>
              <a:t>protein</a:t>
            </a:r>
            <a:r>
              <a:rPr lang="en-US" dirty="0" smtClean="0">
                <a:latin typeface="Times New Roman" pitchFamily="18" charset="0"/>
                <a:cs typeface="Times New Roman" pitchFamily="18" charset="0"/>
              </a:rPr>
              <a:t> that is needed for a baby's growth and development.</a:t>
            </a:r>
          </a:p>
          <a:p>
            <a:pPr>
              <a:lnSpc>
                <a:spcPct val="150000"/>
              </a:lnSpc>
            </a:pPr>
            <a:r>
              <a:rPr lang="en-US" dirty="0" smtClean="0">
                <a:latin typeface="Times New Roman" pitchFamily="18" charset="0"/>
                <a:cs typeface="Times New Roman" pitchFamily="18" charset="0"/>
              </a:rPr>
              <a:t>Because breastfeeding uses an average of 500 </a:t>
            </a:r>
            <a:r>
              <a:rPr lang="en-US" dirty="0" smtClean="0">
                <a:latin typeface="Times New Roman" pitchFamily="18" charset="0"/>
                <a:cs typeface="Times New Roman" pitchFamily="18" charset="0"/>
                <a:hlinkClick r:id="rId8" tooltip="Calories"/>
              </a:rPr>
              <a:t>calories</a:t>
            </a:r>
            <a:r>
              <a:rPr lang="en-US" dirty="0" smtClean="0">
                <a:latin typeface="Times New Roman" pitchFamily="18" charset="0"/>
                <a:cs typeface="Times New Roman" pitchFamily="18" charset="0"/>
              </a:rPr>
              <a:t> a day it helps the mother lose weight after giving birth.</a:t>
            </a:r>
            <a:endParaRPr lang="en-US" dirty="0">
              <a:latin typeface="Times New Roman" pitchFamily="18" charset="0"/>
              <a:cs typeface="Times New Roman" pitchFamily="18" charset="0"/>
            </a:endParaRPr>
          </a:p>
        </p:txBody>
      </p:sp>
    </p:spTree>
  </p:cSld>
  <p:clrMapOvr>
    <a:masterClrMapping/>
  </p:clrMapOvr>
  <p:transition>
    <p:wipe dir="u"/>
    <p:sndAc>
      <p:stSnd>
        <p:snd r:embed="rId2" name="breez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lstStyle/>
          <a:p>
            <a:pPr>
              <a:lnSpc>
                <a:spcPct val="200000"/>
              </a:lnSpc>
            </a:pPr>
            <a:r>
              <a:rPr lang="en-US" dirty="0" smtClean="0">
                <a:latin typeface="Times New Roman" pitchFamily="18" charset="0"/>
                <a:cs typeface="Times New Roman" pitchFamily="18" charset="0"/>
              </a:rPr>
              <a:t>The quality of a mother's breast milk may be compromised by </a:t>
            </a:r>
            <a:r>
              <a:rPr lang="en-US" dirty="0" smtClean="0">
                <a:latin typeface="Times New Roman" pitchFamily="18" charset="0"/>
                <a:cs typeface="Times New Roman" pitchFamily="18" charset="0"/>
                <a:hlinkClick r:id="rId3" tooltip="Smoking"/>
              </a:rPr>
              <a:t>smoking</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4" tooltip="Alcoholic beverage"/>
              </a:rPr>
              <a:t>alcoholic beverages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5" tooltip="Caffeinated drink"/>
              </a:rPr>
              <a:t>caffeinated drinks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6" tooltip="Marijuana"/>
              </a:rPr>
              <a:t>marijuana</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7" tooltip="Methamphetamine"/>
              </a:rPr>
              <a:t>methamphetamine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8" tooltip="Heroin"/>
              </a:rPr>
              <a:t>heroin</a:t>
            </a:r>
            <a:r>
              <a:rPr lang="en-US" dirty="0" smtClean="0">
                <a:latin typeface="Times New Roman" pitchFamily="18" charset="0"/>
                <a:cs typeface="Times New Roman" pitchFamily="18" charset="0"/>
              </a:rPr>
              <a:t>, and </a:t>
            </a:r>
            <a:r>
              <a:rPr lang="en-US" dirty="0" smtClean="0">
                <a:latin typeface="Times New Roman" pitchFamily="18" charset="0"/>
                <a:cs typeface="Times New Roman" pitchFamily="18" charset="0"/>
                <a:hlinkClick r:id="rId9" tooltip="Methadone"/>
              </a:rPr>
              <a:t>methadone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p:wipe dir="r"/>
    <p:sndAc>
      <p:stSnd>
        <p:snd r:embed="rId2" name="explod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r>
              <a:rPr lang="en-US" b="1" dirty="0" smtClean="0">
                <a:solidFill>
                  <a:srgbClr val="FFFF00"/>
                </a:solidFill>
              </a:rPr>
              <a:t>Types of Breast Milk</a:t>
            </a:r>
            <a:r>
              <a:rPr lang="en-US" b="1" dirty="0" smtClean="0"/>
              <a:t/>
            </a:r>
            <a:br>
              <a:rPr lang="en-US" b="1" dirty="0" smtClean="0"/>
            </a:br>
            <a:endParaRPr lang="en-US" dirty="0"/>
          </a:p>
        </p:txBody>
      </p:sp>
      <p:sp>
        <p:nvSpPr>
          <p:cNvPr id="3" name="Content Placeholder 2"/>
          <p:cNvSpPr>
            <a:spLocks noGrp="1"/>
          </p:cNvSpPr>
          <p:nvPr>
            <p:ph idx="1"/>
          </p:nvPr>
        </p:nvSpPr>
        <p:spPr>
          <a:xfrm>
            <a:off x="381000" y="762000"/>
            <a:ext cx="8763000" cy="6096000"/>
          </a:xfrm>
        </p:spPr>
        <p:txBody>
          <a:bodyPr/>
          <a:lstStyle/>
          <a:p>
            <a:pPr>
              <a:lnSpc>
                <a:spcPct val="150000"/>
              </a:lnSpc>
            </a:pPr>
            <a:r>
              <a:rPr lang="en-US" b="1" dirty="0" smtClean="0">
                <a:latin typeface="Times New Roman" pitchFamily="18" charset="0"/>
                <a:cs typeface="Times New Roman" pitchFamily="18" charset="0"/>
              </a:rPr>
              <a:t>Colostrum</a:t>
            </a:r>
          </a:p>
          <a:p>
            <a:pPr>
              <a:lnSpc>
                <a:spcPct val="150000"/>
              </a:lnSpc>
            </a:pPr>
            <a:r>
              <a:rPr lang="en-US" b="1" dirty="0" smtClean="0">
                <a:latin typeface="Times New Roman" pitchFamily="18" charset="0"/>
                <a:cs typeface="Times New Roman" pitchFamily="18" charset="0"/>
              </a:rPr>
              <a:t>transitional milk</a:t>
            </a:r>
          </a:p>
          <a:p>
            <a:pPr>
              <a:lnSpc>
                <a:spcPct val="150000"/>
              </a:lnSpc>
            </a:pPr>
            <a:r>
              <a:rPr lang="en-US" b="1" dirty="0" smtClean="0">
                <a:latin typeface="Times New Roman" pitchFamily="18" charset="0"/>
                <a:cs typeface="Times New Roman" pitchFamily="18" charset="0"/>
              </a:rPr>
              <a:t>mature milk</a:t>
            </a:r>
          </a:p>
          <a:p>
            <a:pPr>
              <a:lnSpc>
                <a:spcPct val="150000"/>
              </a:lnSpc>
            </a:pPr>
            <a:r>
              <a:rPr lang="en-US" b="1" dirty="0" smtClean="0">
                <a:latin typeface="Times New Roman" pitchFamily="18" charset="0"/>
                <a:cs typeface="Times New Roman" pitchFamily="18" charset="0"/>
              </a:rPr>
              <a:t>Foremilk</a:t>
            </a:r>
          </a:p>
          <a:p>
            <a:pPr>
              <a:lnSpc>
                <a:spcPct val="150000"/>
              </a:lnSpc>
            </a:pPr>
            <a:r>
              <a:rPr lang="en-US" b="1" dirty="0" smtClean="0">
                <a:latin typeface="Times New Roman" pitchFamily="18" charset="0"/>
                <a:cs typeface="Times New Roman" pitchFamily="18" charset="0"/>
              </a:rPr>
              <a:t>Hind milk</a:t>
            </a:r>
          </a:p>
          <a:p>
            <a:pPr>
              <a:lnSpc>
                <a:spcPct val="150000"/>
              </a:lnSpc>
            </a:pPr>
            <a:r>
              <a:rPr lang="en-US" b="1" dirty="0" smtClean="0">
                <a:latin typeface="Times New Roman" pitchFamily="18" charset="0"/>
                <a:cs typeface="Times New Roman" pitchFamily="18" charset="0"/>
              </a:rPr>
              <a:t>Preterm milk</a:t>
            </a:r>
          </a:p>
          <a:p>
            <a:endParaRPr lang="en-US" dirty="0"/>
          </a:p>
        </p:txBody>
      </p:sp>
    </p:spTree>
  </p:cSld>
  <p:clrMapOvr>
    <a:masterClrMapping/>
  </p:clrMapOvr>
  <p:transition>
    <p:wipe dir="r"/>
    <p:sndAc>
      <p:stSnd>
        <p:snd r:embed="rId2" name="drumroll.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lstStyle/>
          <a:p>
            <a:pPr algn="ctr"/>
            <a:r>
              <a:rPr lang="en-US" b="1" dirty="0" smtClean="0">
                <a:solidFill>
                  <a:srgbClr val="FFFF00"/>
                </a:solidFill>
                <a:latin typeface="Times New Roman" pitchFamily="18" charset="0"/>
                <a:cs typeface="Times New Roman" pitchFamily="18" charset="0"/>
              </a:rPr>
              <a:t>Colostrum</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381000" y="1295400"/>
            <a:ext cx="8763000" cy="5562600"/>
          </a:xfrm>
        </p:spPr>
        <p:txBody>
          <a:bodyPr/>
          <a:lstStyle/>
          <a:p>
            <a:pPr>
              <a:lnSpc>
                <a:spcPct val="150000"/>
              </a:lnSpc>
            </a:pPr>
            <a:r>
              <a:rPr lang="en-US" dirty="0" smtClean="0">
                <a:latin typeface="Times New Roman" pitchFamily="18" charset="0"/>
                <a:cs typeface="Times New Roman" pitchFamily="18" charset="0"/>
              </a:rPr>
              <a:t>The first stage of milk that develops during pregnancy is called </a:t>
            </a:r>
            <a:r>
              <a:rPr lang="en-US" b="1" dirty="0" smtClean="0">
                <a:latin typeface="Times New Roman" pitchFamily="18" charset="0"/>
                <a:cs typeface="Times New Roman" pitchFamily="18" charset="0"/>
              </a:rPr>
              <a:t>colostrum</a:t>
            </a:r>
            <a:r>
              <a:rPr lang="en-US" dirty="0" smtClean="0">
                <a:latin typeface="Times New Roman" pitchFamily="18" charset="0"/>
                <a:cs typeface="Times New Roman" pitchFamily="18" charset="0"/>
              </a:rPr>
              <a:t>. </a:t>
            </a:r>
          </a:p>
          <a:p>
            <a:pPr>
              <a:lnSpc>
                <a:spcPct val="150000"/>
              </a:lnSpc>
            </a:pPr>
            <a:r>
              <a:rPr lang="en-US" dirty="0" smtClean="0">
                <a:latin typeface="Times New Roman" pitchFamily="18" charset="0"/>
                <a:cs typeface="Times New Roman" pitchFamily="18" charset="0"/>
              </a:rPr>
              <a:t>Thick and yellow in color, colostrum lasts a few days after the baby is born. </a:t>
            </a:r>
          </a:p>
          <a:p>
            <a:pPr>
              <a:lnSpc>
                <a:spcPct val="150000"/>
              </a:lnSpc>
            </a:pPr>
            <a:r>
              <a:rPr lang="en-US" dirty="0" smtClean="0">
                <a:latin typeface="Times New Roman" pitchFamily="18" charset="0"/>
                <a:cs typeface="Times New Roman" pitchFamily="18" charset="0"/>
              </a:rPr>
              <a:t>This milk is rich in protein, antibodies, vitamins and minerals.  </a:t>
            </a:r>
            <a:endParaRPr lang="en-US" dirty="0">
              <a:latin typeface="Times New Roman" pitchFamily="18" charset="0"/>
              <a:cs typeface="Times New Roman" pitchFamily="18" charset="0"/>
            </a:endParaRPr>
          </a:p>
        </p:txBody>
      </p:sp>
    </p:spTree>
  </p:cSld>
  <p:clrMapOvr>
    <a:masterClrMapping/>
  </p:clrMapOvr>
  <p:transition>
    <p:wipe/>
    <p:sndAc>
      <p:stSnd>
        <p:snd r:embed="rId2" name="suction.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lstStyle/>
          <a:p>
            <a:pPr algn="ctr"/>
            <a:r>
              <a:rPr lang="en-US" b="1" dirty="0" smtClean="0">
                <a:solidFill>
                  <a:srgbClr val="FFFF00"/>
                </a:solidFill>
                <a:latin typeface="Times New Roman" pitchFamily="18" charset="0"/>
                <a:cs typeface="Times New Roman" pitchFamily="18" charset="0"/>
              </a:rPr>
              <a:t>transitional milk</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533400" y="1295400"/>
            <a:ext cx="8153400" cy="5060160"/>
          </a:xfrm>
        </p:spPr>
        <p:txBody>
          <a:bodyPr>
            <a:normAutofit fontScale="92500" lnSpcReduction="10000"/>
          </a:bodyPr>
          <a:lstStyle/>
          <a:p>
            <a:pPr>
              <a:lnSpc>
                <a:spcPct val="150000"/>
              </a:lnSpc>
            </a:pPr>
            <a:r>
              <a:rPr lang="en-US" dirty="0" smtClean="0">
                <a:latin typeface="Times New Roman" pitchFamily="18" charset="0"/>
                <a:cs typeface="Times New Roman" pitchFamily="18" charset="0"/>
              </a:rPr>
              <a:t>Approximately two to four days after the baby is born, </a:t>
            </a:r>
            <a:r>
              <a:rPr lang="en-US" b="1" dirty="0" smtClean="0">
                <a:latin typeface="Times New Roman" pitchFamily="18" charset="0"/>
                <a:cs typeface="Times New Roman" pitchFamily="18" charset="0"/>
              </a:rPr>
              <a:t>transitional milk</a:t>
            </a:r>
            <a:r>
              <a:rPr lang="en-US" dirty="0" smtClean="0">
                <a:latin typeface="Times New Roman" pitchFamily="18" charset="0"/>
                <a:cs typeface="Times New Roman" pitchFamily="18" charset="0"/>
              </a:rPr>
              <a:t> replaces colostrum. </a:t>
            </a:r>
          </a:p>
          <a:p>
            <a:pPr>
              <a:lnSpc>
                <a:spcPct val="150000"/>
              </a:lnSpc>
            </a:pPr>
            <a:r>
              <a:rPr lang="en-US" dirty="0" smtClean="0">
                <a:latin typeface="Times New Roman" pitchFamily="18" charset="0"/>
                <a:cs typeface="Times New Roman" pitchFamily="18" charset="0"/>
              </a:rPr>
              <a:t>Transitional milk is thin and white, and contains high quantities of fat, calories, protein, lactose and vitamins.</a:t>
            </a:r>
          </a:p>
          <a:p>
            <a:pPr>
              <a:lnSpc>
                <a:spcPct val="150000"/>
              </a:lnSpc>
            </a:pPr>
            <a:r>
              <a:rPr lang="en-US" dirty="0" smtClean="0">
                <a:latin typeface="Times New Roman" pitchFamily="18" charset="0"/>
                <a:cs typeface="Times New Roman" pitchFamily="18" charset="0"/>
              </a:rPr>
              <a:t> Many mothers notice the quantity and consistency of their milk changing about two to three days after their baby’s birth.</a:t>
            </a:r>
            <a:endParaRPr lang="en-US" dirty="0">
              <a:latin typeface="Times New Roman" pitchFamily="18" charset="0"/>
              <a:cs typeface="Times New Roman" pitchFamily="18" charset="0"/>
            </a:endParaRPr>
          </a:p>
        </p:txBody>
      </p:sp>
    </p:spTree>
  </p:cSld>
  <p:clrMapOvr>
    <a:masterClrMapping/>
  </p:clrMapOvr>
  <p:transition>
    <p:wipe dir="d"/>
    <p:sndAc>
      <p:stSnd>
        <p:snd r:embed="rId2" name="type.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190</TotalTime>
  <Words>1685</Words>
  <Application>Microsoft Office PowerPoint</Application>
  <PresentationFormat>On-screen Show (4:3)</PresentationFormat>
  <Paragraphs>154</Paragraphs>
  <Slides>47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Arial Unicode MS</vt:lpstr>
      <vt:lpstr>Algerian</vt:lpstr>
      <vt:lpstr>Arial</vt:lpstr>
      <vt:lpstr>Arial Black</vt:lpstr>
      <vt:lpstr>Bodoni MT Black</vt:lpstr>
      <vt:lpstr>Consolas</vt:lpstr>
      <vt:lpstr>Corbel</vt:lpstr>
      <vt:lpstr>Times New Roman</vt:lpstr>
      <vt:lpstr>Wingdings</vt:lpstr>
      <vt:lpstr>Wingdings 2</vt:lpstr>
      <vt:lpstr>Wingdings 3</vt:lpstr>
      <vt:lpstr>Metro</vt:lpstr>
      <vt:lpstr>   Exclusive Breastfeeding</vt:lpstr>
      <vt:lpstr>Breastfeeding</vt:lpstr>
      <vt:lpstr>PowerPoint Presentation</vt:lpstr>
      <vt:lpstr>PowerPoint Presentation</vt:lpstr>
      <vt:lpstr>PowerPoint Presentation</vt:lpstr>
      <vt:lpstr>PowerPoint Presentation</vt:lpstr>
      <vt:lpstr>Types of Breast Milk </vt:lpstr>
      <vt:lpstr>Colostrum </vt:lpstr>
      <vt:lpstr>transitional milk </vt:lpstr>
      <vt:lpstr>mature milk </vt:lpstr>
      <vt:lpstr>Foremilk </vt:lpstr>
      <vt:lpstr>Hind milk </vt:lpstr>
      <vt:lpstr>BENEFITS OF Breastfeeding </vt:lpstr>
      <vt:lpstr>Benefits for mothers </vt:lpstr>
      <vt:lpstr>Early breastfeeding </vt:lpstr>
      <vt:lpstr>Time and place for breastfeeding </vt:lpstr>
      <vt:lpstr>Latching on </vt:lpstr>
      <vt:lpstr>PowerPoint Presentation</vt:lpstr>
      <vt:lpstr>PowerPoint Presentation</vt:lpstr>
      <vt:lpstr>Breast FEEDING POSITIONS</vt:lpstr>
      <vt:lpstr>PowerPoint Presentation</vt:lpstr>
      <vt:lpstr>Breast FEEDING POSITIONS</vt:lpstr>
      <vt:lpstr>PowerPoint Presentation</vt:lpstr>
      <vt:lpstr>cradle hold position</vt:lpstr>
      <vt:lpstr>PowerPoint Presentation</vt:lpstr>
      <vt:lpstr>Cross cradle hold </vt:lpstr>
      <vt:lpstr>Cross cradle hold</vt:lpstr>
      <vt:lpstr>PowerPoint Presentation</vt:lpstr>
      <vt:lpstr>PowerPoint Presentation</vt:lpstr>
      <vt:lpstr>Football hold position</vt:lpstr>
      <vt:lpstr>Step by step breastfeeding football hold </vt:lpstr>
      <vt:lpstr>The lying positions: </vt:lpstr>
      <vt:lpstr>The lying position</vt:lpstr>
      <vt:lpstr>PowerPoint Presentation</vt:lpstr>
      <vt:lpstr>PowerPoint Presentation</vt:lpstr>
      <vt:lpstr>Saddle hold (Australian hold): </vt:lpstr>
      <vt:lpstr>Saddle hold (Australian hold):</vt:lpstr>
      <vt:lpstr>PowerPoint Presentation</vt:lpstr>
      <vt:lpstr>Exclusive breastfeeding </vt:lpstr>
      <vt:lpstr>PowerPoint Presentation</vt:lpstr>
      <vt:lpstr>Expressed breast milk (EBM) </vt:lpstr>
      <vt:lpstr>breast pump</vt:lpstr>
      <vt:lpstr>PROBLEMS OF BREAST FEEDING</vt:lpstr>
      <vt:lpstr>SORE NIPPLE </vt:lpstr>
      <vt:lpstr>BREAST ENGORGEMENT </vt:lpstr>
      <vt:lpstr>INVERTED NIPPLE </vt:lpstr>
      <vt:lpstr>BREAST ABSCESS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Rajesh Joseph</cp:lastModifiedBy>
  <cp:revision>113</cp:revision>
  <dcterms:created xsi:type="dcterms:W3CDTF">2011-09-21T05:48:35Z</dcterms:created>
  <dcterms:modified xsi:type="dcterms:W3CDTF">2020-08-13T04:31:19Z</dcterms:modified>
</cp:coreProperties>
</file>