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23" y="913215"/>
                </a:lnTo>
                <a:lnTo>
                  <a:pt x="4898230" y="913215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840" y="918906"/>
                </a:lnTo>
                <a:lnTo>
                  <a:pt x="3651917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lpable" TargetMode="External"/><Relationship Id="rId2" Type="http://schemas.openxmlformats.org/officeDocument/2006/relationships/hyperlink" Target="http://en.wikipedia.org/wiki/Kidney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hyperlink" Target="http://en.wikipedia.org/wiki/Examinatio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318"/>
              <a:ext cx="9143999" cy="802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0959" y="274321"/>
            <a:ext cx="8880641" cy="1859280"/>
          </a:xfrm>
        </p:spPr>
        <p:txBody>
          <a:bodyPr/>
          <a:lstStyle/>
          <a:p>
            <a:pPr algn="ctr"/>
            <a:r>
              <a:rPr lang="en-IN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</a:t>
            </a:r>
            <a:r>
              <a:rPr lang="en-IN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</a:t>
            </a:r>
            <a:r>
              <a:rPr lang="en-IN" sz="40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 </a:t>
            </a:r>
            <a:r>
              <a:rPr lang="en-IN" sz="4000" b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GLOMERULONEPHRITIS, </a:t>
            </a:r>
            <a:r>
              <a:rPr lang="en-IN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HYDRONEPHROSIS </a:t>
            </a:r>
            <a:r>
              <a:rPr lang="en-IN" sz="4000" dirty="0" smtClean="0">
                <a:solidFill>
                  <a:srgbClr val="C00000"/>
                </a:solidFill>
              </a:rPr>
              <a:t/>
            </a:r>
            <a:br>
              <a:rPr lang="en-IN" sz="4000" dirty="0" smtClean="0">
                <a:solidFill>
                  <a:srgbClr val="C00000"/>
                </a:solidFill>
              </a:rPr>
            </a:b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4294967295"/>
          </p:nvPr>
        </p:nvSpPr>
        <p:spPr>
          <a:xfrm>
            <a:off x="1" y="3021521"/>
            <a:ext cx="9144000" cy="19839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 </a:t>
            </a:r>
          </a:p>
          <a:p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MS. RUPAL PATEL</a:t>
            </a:r>
          </a:p>
          <a:p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DEPT OF CHILD HEALTH NURSING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SUMANDEEP </a:t>
            </a:r>
            <a:r>
              <a:rPr lang="e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NURSING </a:t>
            </a:r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SUMANDEEP VIDYAPEETH DEEMED TO BE UNIVERSITY</a:t>
            </a:r>
          </a:p>
          <a:p>
            <a:r>
              <a:rPr lang="e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PIPARIA, WAGHODIA, VADODARA</a:t>
            </a:r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8683B1-6406-495C-8469-BD2448BF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1" y="5403850"/>
            <a:ext cx="12985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26465"/>
            <a:ext cx="7874634" cy="485902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5"/>
              </a:spcBef>
            </a:pPr>
            <a:r>
              <a:rPr sz="2700" b="1" dirty="0">
                <a:latin typeface="Times New Roman"/>
                <a:cs typeface="Times New Roman"/>
              </a:rPr>
              <a:t>Blood</a:t>
            </a:r>
            <a:r>
              <a:rPr sz="2700" b="1" spc="-20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examination:</a:t>
            </a:r>
            <a:endParaRPr sz="2700" dirty="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Blood examination demonstrates increased level of  urea, creatine, </a:t>
            </a:r>
            <a:r>
              <a:rPr sz="2700" dirty="0" smtClean="0">
                <a:latin typeface="Times New Roman"/>
                <a:cs typeface="Times New Roman"/>
              </a:rPr>
              <a:t>ES</a:t>
            </a:r>
            <a:r>
              <a:rPr lang="en-IN" sz="2700" dirty="0" smtClean="0">
                <a:latin typeface="Times New Roman"/>
                <a:cs typeface="Times New Roman"/>
              </a:rPr>
              <a:t>R.</a:t>
            </a:r>
            <a:r>
              <a:rPr sz="2700" dirty="0" smtClean="0">
                <a:latin typeface="Times New Roman"/>
                <a:cs typeface="Times New Roman"/>
              </a:rPr>
              <a:t>  </a:t>
            </a:r>
            <a:r>
              <a:rPr sz="2700" dirty="0">
                <a:latin typeface="Times New Roman"/>
                <a:cs typeface="Times New Roman"/>
              </a:rPr>
              <a:t>There is decreased level of Hb%, serum </a:t>
            </a:r>
            <a:r>
              <a:rPr sz="2700" spc="-5" dirty="0">
                <a:latin typeface="Times New Roman"/>
                <a:cs typeface="Times New Roman"/>
              </a:rPr>
              <a:t>complement  </a:t>
            </a:r>
            <a:r>
              <a:rPr sz="2700" dirty="0">
                <a:latin typeface="Times New Roman"/>
                <a:cs typeface="Times New Roman"/>
              </a:rPr>
              <a:t>and albumin in blood. Hyponatremia and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hyperkalemia  </a:t>
            </a:r>
            <a:r>
              <a:rPr sz="2700" spc="-5" dirty="0">
                <a:latin typeface="Times New Roman"/>
                <a:cs typeface="Times New Roman"/>
              </a:rPr>
              <a:t>may </a:t>
            </a:r>
            <a:r>
              <a:rPr sz="2700" dirty="0">
                <a:latin typeface="Times New Roman"/>
                <a:cs typeface="Times New Roman"/>
              </a:rPr>
              <a:t>occur in persistent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oliguria.</a:t>
            </a:r>
          </a:p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2700" b="1" spc="-10" dirty="0">
                <a:latin typeface="Times New Roman"/>
                <a:cs typeface="Times New Roman"/>
              </a:rPr>
              <a:t>Throat </a:t>
            </a:r>
            <a:r>
              <a:rPr sz="2700" b="1" spc="-5" dirty="0">
                <a:latin typeface="Times New Roman"/>
                <a:cs typeface="Times New Roman"/>
              </a:rPr>
              <a:t>swab</a:t>
            </a:r>
            <a:r>
              <a:rPr sz="2700" b="1" spc="-10" dirty="0">
                <a:latin typeface="Times New Roman"/>
                <a:cs typeface="Times New Roman"/>
              </a:rPr>
              <a:t> culture:</a:t>
            </a:r>
            <a:endParaRPr sz="2700" dirty="0">
              <a:latin typeface="Times New Roman"/>
              <a:cs typeface="Times New Roman"/>
            </a:endParaRPr>
          </a:p>
          <a:p>
            <a:pPr marL="268605" marR="795655" indent="-25654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Throat swab culture </a:t>
            </a:r>
            <a:r>
              <a:rPr sz="2700" spc="-5" dirty="0">
                <a:latin typeface="Times New Roman"/>
                <a:cs typeface="Times New Roman"/>
              </a:rPr>
              <a:t>may </a:t>
            </a:r>
            <a:r>
              <a:rPr sz="2700" dirty="0">
                <a:latin typeface="Times New Roman"/>
                <a:cs typeface="Times New Roman"/>
              </a:rPr>
              <a:t>show presence of beta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–  hemolyticus streptococcus in </a:t>
            </a:r>
            <a:r>
              <a:rPr sz="2700" spc="-5" dirty="0">
                <a:latin typeface="Times New Roman"/>
                <a:cs typeface="Times New Roman"/>
              </a:rPr>
              <a:t>some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children.</a:t>
            </a:r>
          </a:p>
          <a:p>
            <a:pPr marL="12700" algn="just">
              <a:lnSpc>
                <a:spcPct val="100000"/>
              </a:lnSpc>
              <a:spcBef>
                <a:spcPts val="409"/>
              </a:spcBef>
            </a:pPr>
            <a:r>
              <a:rPr sz="2700" b="1" spc="-5" dirty="0">
                <a:latin typeface="Times New Roman"/>
                <a:cs typeface="Times New Roman"/>
              </a:rPr>
              <a:t>Chest </a:t>
            </a:r>
            <a:r>
              <a:rPr sz="2700" b="1" dirty="0">
                <a:latin typeface="Times New Roman"/>
                <a:cs typeface="Times New Roman"/>
              </a:rPr>
              <a:t>X-ray:</a:t>
            </a:r>
            <a:endParaRPr sz="2700" dirty="0">
              <a:latin typeface="Times New Roman"/>
              <a:cs typeface="Times New Roman"/>
            </a:endParaRPr>
          </a:p>
          <a:p>
            <a:pPr marL="268605" indent="-25654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It </a:t>
            </a:r>
            <a:r>
              <a:rPr sz="2700" spc="-5" dirty="0">
                <a:latin typeface="Times New Roman"/>
                <a:cs typeface="Times New Roman"/>
              </a:rPr>
              <a:t>may </a:t>
            </a:r>
            <a:r>
              <a:rPr sz="2700" dirty="0">
                <a:latin typeface="Times New Roman"/>
                <a:cs typeface="Times New Roman"/>
              </a:rPr>
              <a:t>show pulmonary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congestion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011682"/>
            <a:ext cx="7863840" cy="2141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700" b="1" dirty="0" smtClean="0">
                <a:latin typeface="Times New Roman"/>
                <a:cs typeface="Times New Roman"/>
              </a:rPr>
              <a:t>Monitoring</a:t>
            </a:r>
            <a:r>
              <a:rPr sz="2700" b="1" dirty="0">
                <a:latin typeface="Times New Roman"/>
                <a:cs typeface="Times New Roman"/>
              </a:rPr>
              <a:t>:</a:t>
            </a:r>
            <a:endParaRPr sz="2700" dirty="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The patient should be monitored closely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the  presence of hematuria, decreased urinary output, and  signs of volume overload like </a:t>
            </a:r>
            <a:r>
              <a:rPr sz="2700" spc="-5" dirty="0">
                <a:latin typeface="Times New Roman"/>
                <a:cs typeface="Times New Roman"/>
              </a:rPr>
              <a:t>edema, </a:t>
            </a:r>
            <a:r>
              <a:rPr sz="2700" dirty="0">
                <a:latin typeface="Times New Roman"/>
                <a:cs typeface="Times New Roman"/>
              </a:rPr>
              <a:t>hypertension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  congestive heart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failure.</a:t>
            </a:r>
          </a:p>
        </p:txBody>
      </p:sp>
      <p:sp>
        <p:nvSpPr>
          <p:cNvPr id="3" name="object 3"/>
          <p:cNvSpPr/>
          <p:nvPr/>
        </p:nvSpPr>
        <p:spPr>
          <a:xfrm>
            <a:off x="1021467" y="409955"/>
            <a:ext cx="7110596" cy="36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49123"/>
            <a:ext cx="7961630" cy="6092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8128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Daily record the general condition, </a:t>
            </a:r>
            <a:r>
              <a:rPr sz="2700" spc="-5" dirty="0">
                <a:latin typeface="Times New Roman"/>
                <a:cs typeface="Times New Roman"/>
              </a:rPr>
              <a:t>edema,  </a:t>
            </a:r>
            <a:r>
              <a:rPr sz="2700" dirty="0">
                <a:latin typeface="Times New Roman"/>
                <a:cs typeface="Times New Roman"/>
              </a:rPr>
              <a:t>consciousness level, weight, heart rate, respiratory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rate,  blood pressure, </a:t>
            </a:r>
            <a:r>
              <a:rPr sz="2700" spc="-5" dirty="0">
                <a:latin typeface="Times New Roman"/>
                <a:cs typeface="Times New Roman"/>
              </a:rPr>
              <a:t>fluid </a:t>
            </a:r>
            <a:r>
              <a:rPr sz="2700" dirty="0">
                <a:latin typeface="Times New Roman"/>
                <a:cs typeface="Times New Roman"/>
              </a:rPr>
              <a:t>intake and urinary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output.</a:t>
            </a:r>
          </a:p>
          <a:p>
            <a:pPr marL="268605" marR="158115" indent="-25654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The kidney function tests </a:t>
            </a:r>
            <a:r>
              <a:rPr sz="2700" spc="-5" dirty="0">
                <a:latin typeface="Times New Roman"/>
                <a:cs typeface="Times New Roman"/>
              </a:rPr>
              <a:t>must </a:t>
            </a:r>
            <a:r>
              <a:rPr sz="2700" dirty="0">
                <a:latin typeface="Times New Roman"/>
                <a:cs typeface="Times New Roman"/>
              </a:rPr>
              <a:t>be monitored at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regular  intervals.</a:t>
            </a:r>
          </a:p>
          <a:p>
            <a:pPr marL="12700" algn="just">
              <a:lnSpc>
                <a:spcPct val="100000"/>
              </a:lnSpc>
              <a:spcBef>
                <a:spcPts val="400"/>
              </a:spcBef>
            </a:pPr>
            <a:r>
              <a:rPr sz="2700" b="1" spc="-5" dirty="0">
                <a:latin typeface="Times New Roman"/>
                <a:cs typeface="Times New Roman"/>
              </a:rPr>
              <a:t>Bed </a:t>
            </a:r>
            <a:r>
              <a:rPr sz="2700" b="1" spc="-15" dirty="0">
                <a:latin typeface="Times New Roman"/>
                <a:cs typeface="Times New Roman"/>
              </a:rPr>
              <a:t>rest:</a:t>
            </a:r>
            <a:endParaRPr sz="2700" dirty="0">
              <a:latin typeface="Times New Roman"/>
              <a:cs typeface="Times New Roman"/>
            </a:endParaRPr>
          </a:p>
          <a:p>
            <a:pPr marL="268605" marR="784860" indent="-25654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It is rarely indicated except during the acute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phase  when complications of acute renal </a:t>
            </a:r>
            <a:r>
              <a:rPr sz="2700" spc="-5" dirty="0">
                <a:latin typeface="Times New Roman"/>
                <a:cs typeface="Times New Roman"/>
              </a:rPr>
              <a:t>failure </a:t>
            </a:r>
            <a:r>
              <a:rPr sz="2700" spc="-10" dirty="0">
                <a:latin typeface="Times New Roman"/>
                <a:cs typeface="Times New Roman"/>
              </a:rPr>
              <a:t>may </a:t>
            </a:r>
            <a:r>
              <a:rPr sz="2700" dirty="0">
                <a:latin typeface="Times New Roman"/>
                <a:cs typeface="Times New Roman"/>
              </a:rPr>
              <a:t>be  present.</a:t>
            </a:r>
          </a:p>
          <a:p>
            <a:pPr marL="268605" marR="501650" indent="-25654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Protect the child </a:t>
            </a:r>
            <a:r>
              <a:rPr sz="2700" spc="-5" dirty="0">
                <a:latin typeface="Times New Roman"/>
                <a:cs typeface="Times New Roman"/>
              </a:rPr>
              <a:t>from </a:t>
            </a:r>
            <a:r>
              <a:rPr sz="2700" dirty="0">
                <a:latin typeface="Times New Roman"/>
                <a:cs typeface="Times New Roman"/>
              </a:rPr>
              <a:t>fatigue and contact with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other  respiratory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infections.</a:t>
            </a:r>
          </a:p>
          <a:p>
            <a:pPr marL="268605" indent="-256540" algn="just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b="1" dirty="0">
                <a:latin typeface="Times New Roman"/>
                <a:cs typeface="Times New Roman"/>
              </a:rPr>
              <a:t>Position:</a:t>
            </a:r>
            <a:endParaRPr sz="2700" dirty="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In congestive heart failure or hypertension, </a:t>
            </a:r>
            <a:r>
              <a:rPr sz="2700" spc="-5" dirty="0">
                <a:latin typeface="Times New Roman"/>
                <a:cs typeface="Times New Roman"/>
              </a:rPr>
              <a:t>make </a:t>
            </a:r>
            <a:r>
              <a:rPr sz="2700" dirty="0">
                <a:latin typeface="Times New Roman"/>
                <a:cs typeface="Times New Roman"/>
              </a:rPr>
              <a:t>the  patient lie in a propped up position and provide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oxygen.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73268"/>
            <a:ext cx="7845425" cy="4010071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b="1" dirty="0">
                <a:latin typeface="Times New Roman"/>
                <a:cs typeface="Times New Roman"/>
              </a:rPr>
              <a:t>Diet:</a:t>
            </a:r>
            <a:endParaRPr sz="2700" dirty="0">
              <a:latin typeface="Times New Roman"/>
              <a:cs typeface="Times New Roman"/>
            </a:endParaRPr>
          </a:p>
          <a:p>
            <a:pPr marL="268605" marR="3302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Diet should be arranged with restriction of protein,</a:t>
            </a:r>
            <a:r>
              <a:rPr sz="2700" spc="-114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salt  and </a:t>
            </a:r>
            <a:r>
              <a:rPr sz="2700" spc="-5" dirty="0">
                <a:latin typeface="Times New Roman"/>
                <a:cs typeface="Times New Roman"/>
              </a:rPr>
              <a:t>fluid </a:t>
            </a:r>
            <a:r>
              <a:rPr sz="2700" dirty="0">
                <a:latin typeface="Times New Roman"/>
                <a:cs typeface="Times New Roman"/>
              </a:rPr>
              <a:t>intake, till oliguria and increased blood urea  level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persist.</a:t>
            </a: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Carbohydrate containing </a:t>
            </a:r>
            <a:r>
              <a:rPr sz="2700" spc="-5" dirty="0">
                <a:latin typeface="Times New Roman"/>
                <a:cs typeface="Times New Roman"/>
              </a:rPr>
              <a:t>food </a:t>
            </a:r>
            <a:r>
              <a:rPr sz="2700" dirty="0">
                <a:latin typeface="Times New Roman"/>
                <a:cs typeface="Times New Roman"/>
              </a:rPr>
              <a:t>to be allowed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freely.</a:t>
            </a:r>
            <a:endParaRPr sz="2700" dirty="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The diet of the patient need not be restricted</a:t>
            </a:r>
            <a:r>
              <a:rPr sz="2700" spc="-13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routinely.</a:t>
            </a:r>
            <a:endParaRPr sz="2700" dirty="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Fluid intake should be allowed in a calculated amount  </a:t>
            </a:r>
            <a:r>
              <a:rPr sz="2700" dirty="0" smtClean="0">
                <a:latin typeface="Times New Roman"/>
                <a:cs typeface="Times New Roman"/>
              </a:rPr>
              <a:t>Daily </a:t>
            </a:r>
            <a:r>
              <a:rPr sz="2700" dirty="0">
                <a:latin typeface="Times New Roman"/>
                <a:cs typeface="Times New Roman"/>
              </a:rPr>
              <a:t>weight recording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important to assess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 increase and decrease of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edema.</a:t>
            </a:r>
            <a:endParaRPr sz="2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73268"/>
            <a:ext cx="7792084" cy="437427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09"/>
              </a:spcBef>
            </a:pPr>
            <a:r>
              <a:rPr sz="2700" b="1" dirty="0">
                <a:latin typeface="Times New Roman"/>
                <a:cs typeface="Times New Roman"/>
              </a:rPr>
              <a:t>Fluid</a:t>
            </a:r>
            <a:r>
              <a:rPr sz="2700" b="1" spc="-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balance:</a:t>
            </a:r>
            <a:endParaRPr sz="2700" dirty="0">
              <a:latin typeface="Times New Roman"/>
              <a:cs typeface="Times New Roman"/>
            </a:endParaRPr>
          </a:p>
          <a:p>
            <a:pPr marL="268605" marR="198120" indent="-25654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Regular measurement of vital signs, body weight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  intake and output is essential to monitor the </a:t>
            </a:r>
            <a:r>
              <a:rPr sz="2700" spc="-15" dirty="0">
                <a:latin typeface="Times New Roman"/>
                <a:cs typeface="Times New Roman"/>
              </a:rPr>
              <a:t>disease’s  </a:t>
            </a:r>
            <a:r>
              <a:rPr sz="2700" dirty="0">
                <a:latin typeface="Times New Roman"/>
                <a:cs typeface="Times New Roman"/>
              </a:rPr>
              <a:t>progress and detect complications that </a:t>
            </a:r>
            <a:r>
              <a:rPr sz="2700" spc="-5" dirty="0">
                <a:latin typeface="Times New Roman"/>
                <a:cs typeface="Times New Roman"/>
              </a:rPr>
              <a:t>may </a:t>
            </a:r>
            <a:r>
              <a:rPr sz="2700" dirty="0">
                <a:latin typeface="Times New Roman"/>
                <a:cs typeface="Times New Roman"/>
              </a:rPr>
              <a:t>appear at  any </a:t>
            </a:r>
            <a:r>
              <a:rPr sz="2700" spc="-5" dirty="0">
                <a:latin typeface="Times New Roman"/>
                <a:cs typeface="Times New Roman"/>
              </a:rPr>
              <a:t>time </a:t>
            </a:r>
            <a:r>
              <a:rPr sz="2700" dirty="0">
                <a:latin typeface="Times New Roman"/>
                <a:cs typeface="Times New Roman"/>
              </a:rPr>
              <a:t>during the course of the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disease.</a:t>
            </a:r>
          </a:p>
          <a:p>
            <a:pPr marL="268605" marR="348615" indent="-25654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9240" algn="l"/>
              </a:tabLst>
            </a:pPr>
            <a:r>
              <a:rPr sz="2700" spc="-5" dirty="0">
                <a:latin typeface="Times New Roman"/>
                <a:cs typeface="Times New Roman"/>
              </a:rPr>
              <a:t>A </a:t>
            </a:r>
            <a:r>
              <a:rPr sz="2700" dirty="0">
                <a:latin typeface="Times New Roman"/>
                <a:cs typeface="Times New Roman"/>
              </a:rPr>
              <a:t>record of daily weight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5" dirty="0">
                <a:latin typeface="Times New Roman"/>
                <a:cs typeface="Times New Roman"/>
              </a:rPr>
              <a:t>most </a:t>
            </a:r>
            <a:r>
              <a:rPr sz="2700" dirty="0">
                <a:latin typeface="Times New Roman"/>
                <a:cs typeface="Times New Roman"/>
              </a:rPr>
              <a:t>useful </a:t>
            </a:r>
            <a:r>
              <a:rPr sz="2700" spc="-5" dirty="0">
                <a:latin typeface="Times New Roman"/>
                <a:cs typeface="Times New Roman"/>
              </a:rPr>
              <a:t>means</a:t>
            </a:r>
            <a:r>
              <a:rPr sz="2700" spc="-1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to  assess </a:t>
            </a:r>
            <a:r>
              <a:rPr sz="2700" spc="-5" dirty="0">
                <a:latin typeface="Times New Roman"/>
                <a:cs typeface="Times New Roman"/>
              </a:rPr>
              <a:t>fluid </a:t>
            </a:r>
            <a:r>
              <a:rPr sz="2700" dirty="0">
                <a:latin typeface="Times New Roman"/>
                <a:cs typeface="Times New Roman"/>
              </a:rPr>
              <a:t>balance and should be kept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children  treated at home and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those who are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hospitalized.</a:t>
            </a: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Sodium and water restriction </a:t>
            </a:r>
            <a:r>
              <a:rPr sz="2700" spc="-5" dirty="0">
                <a:latin typeface="Times New Roman"/>
                <a:cs typeface="Times New Roman"/>
              </a:rPr>
              <a:t>is useful </a:t>
            </a:r>
            <a:r>
              <a:rPr sz="2700" dirty="0">
                <a:latin typeface="Times New Roman"/>
                <a:cs typeface="Times New Roman"/>
              </a:rPr>
              <a:t>when the output 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significantly reduced (&lt; 2 to 3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dl/24hr</a:t>
            </a:r>
            <a:r>
              <a:rPr sz="2700" spc="-15" dirty="0" smtClean="0">
                <a:latin typeface="Times New Roman"/>
                <a:cs typeface="Times New Roman"/>
              </a:rPr>
              <a:t>.)</a:t>
            </a:r>
            <a:endParaRPr sz="27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97068"/>
            <a:ext cx="7766684" cy="57334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b="1" dirty="0">
                <a:latin typeface="Times New Roman"/>
                <a:cs typeface="Times New Roman"/>
              </a:rPr>
              <a:t>Hypertension:</a:t>
            </a:r>
            <a:endParaRPr sz="2700">
              <a:latin typeface="Times New Roman"/>
              <a:cs typeface="Times New Roman"/>
            </a:endParaRPr>
          </a:p>
          <a:p>
            <a:pPr marL="268605" marR="7493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Acute hypertension </a:t>
            </a:r>
            <a:r>
              <a:rPr sz="2700" spc="-5" dirty="0">
                <a:latin typeface="Times New Roman"/>
                <a:cs typeface="Times New Roman"/>
              </a:rPr>
              <a:t>must </a:t>
            </a:r>
            <a:r>
              <a:rPr sz="2700" dirty="0">
                <a:latin typeface="Times New Roman"/>
                <a:cs typeface="Times New Roman"/>
              </a:rPr>
              <a:t>be anticipated and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identified  </a:t>
            </a:r>
            <a:r>
              <a:rPr sz="2700" spc="-30" dirty="0">
                <a:latin typeface="Times New Roman"/>
                <a:cs typeface="Times New Roman"/>
              </a:rPr>
              <a:t>early.</a:t>
            </a:r>
            <a:endParaRPr sz="2700">
              <a:latin typeface="Times New Roman"/>
              <a:cs typeface="Times New Roman"/>
            </a:endParaRPr>
          </a:p>
          <a:p>
            <a:pPr marL="268605" marR="3225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Blood pressure measurements are taken every 4 to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6  hrs.</a:t>
            </a:r>
            <a:endParaRPr sz="2700">
              <a:latin typeface="Times New Roman"/>
              <a:cs typeface="Times New Roman"/>
            </a:endParaRPr>
          </a:p>
          <a:p>
            <a:pPr marL="268605" marR="32067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Significant but not severe hypertension </a:t>
            </a:r>
            <a:r>
              <a:rPr sz="2700" spc="-5" dirty="0">
                <a:latin typeface="Times New Roman"/>
                <a:cs typeface="Times New Roman"/>
              </a:rPr>
              <a:t>is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controlled  with loop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diuretics.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Other antihypertensive drugs, such as calcium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channel  blockers, beta blockers, or angiotensin – converting  </a:t>
            </a:r>
            <a:r>
              <a:rPr sz="2700" spc="-5" dirty="0">
                <a:latin typeface="Times New Roman"/>
                <a:cs typeface="Times New Roman"/>
              </a:rPr>
              <a:t>enzyme </a:t>
            </a:r>
            <a:r>
              <a:rPr sz="2700" dirty="0">
                <a:latin typeface="Times New Roman"/>
                <a:cs typeface="Times New Roman"/>
              </a:rPr>
              <a:t>inhibitors, </a:t>
            </a:r>
            <a:r>
              <a:rPr sz="2700" spc="-5" dirty="0">
                <a:latin typeface="Times New Roman"/>
                <a:cs typeface="Times New Roman"/>
              </a:rPr>
              <a:t>may </a:t>
            </a:r>
            <a:r>
              <a:rPr sz="2700" dirty="0">
                <a:latin typeface="Times New Roman"/>
                <a:cs typeface="Times New Roman"/>
              </a:rPr>
              <a:t>be needed in severe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cases.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700" b="1" dirty="0">
                <a:latin typeface="Times New Roman"/>
                <a:cs typeface="Times New Roman"/>
              </a:rPr>
              <a:t>Dialysis:</a:t>
            </a:r>
            <a:endParaRPr sz="2700">
              <a:latin typeface="Times New Roman"/>
              <a:cs typeface="Times New Roman"/>
            </a:endParaRPr>
          </a:p>
          <a:p>
            <a:pPr marL="268605" marR="13144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May be required in patient with severe and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prolonged  oliguria or anuria,and renal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failure.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27380"/>
            <a:ext cx="7906384" cy="52857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500" b="1" spc="-5" dirty="0">
                <a:latin typeface="Times New Roman"/>
                <a:cs typeface="Times New Roman"/>
              </a:rPr>
              <a:t>Penicillin:</a:t>
            </a:r>
            <a:endParaRPr sz="2500">
              <a:latin typeface="Times New Roman"/>
              <a:cs typeface="Times New Roman"/>
            </a:endParaRPr>
          </a:p>
          <a:p>
            <a:pPr marL="268605" marR="9779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Administered of antibiotic (preferably Penicillin) is needed  for 7 to 10 days to eradicate streptococci in </a:t>
            </a:r>
            <a:r>
              <a:rPr sz="2500" dirty="0">
                <a:latin typeface="Times New Roman"/>
                <a:cs typeface="Times New Roman"/>
              </a:rPr>
              <a:t>the </a:t>
            </a:r>
            <a:r>
              <a:rPr sz="2500" spc="-5" dirty="0">
                <a:latin typeface="Times New Roman"/>
                <a:cs typeface="Times New Roman"/>
              </a:rPr>
              <a:t>throat or  skin.</a:t>
            </a:r>
            <a:endParaRPr sz="2500">
              <a:latin typeface="Times New Roman"/>
              <a:cs typeface="Times New Roman"/>
            </a:endParaRPr>
          </a:p>
          <a:p>
            <a:pPr marL="268605" marR="41211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Anti hypertensive (nifedipine, atenolol) and diuretics are  used to control hypertension and its</a:t>
            </a:r>
            <a:r>
              <a:rPr sz="2500" spc="1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consequences.</a:t>
            </a:r>
            <a:endParaRPr sz="2500">
              <a:latin typeface="Times New Roman"/>
              <a:cs typeface="Times New Roman"/>
            </a:endParaRPr>
          </a:p>
          <a:p>
            <a:pPr marL="268605" marR="177863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Magnesium sulphate </a:t>
            </a:r>
            <a:r>
              <a:rPr sz="2500" spc="-10" dirty="0">
                <a:latin typeface="Times New Roman"/>
                <a:cs typeface="Times New Roman"/>
              </a:rPr>
              <a:t>may </a:t>
            </a:r>
            <a:r>
              <a:rPr sz="2500" spc="-5" dirty="0">
                <a:latin typeface="Times New Roman"/>
                <a:cs typeface="Times New Roman"/>
              </a:rPr>
              <a:t>be prescribed in </a:t>
            </a:r>
            <a:r>
              <a:rPr sz="2500" dirty="0">
                <a:latin typeface="Times New Roman"/>
                <a:cs typeface="Times New Roman"/>
              </a:rPr>
              <a:t>the  </a:t>
            </a:r>
            <a:r>
              <a:rPr sz="2500" spc="-5" dirty="0">
                <a:latin typeface="Times New Roman"/>
                <a:cs typeface="Times New Roman"/>
              </a:rPr>
              <a:t>encephalopathy to reduce cerebral</a:t>
            </a:r>
            <a:r>
              <a:rPr sz="2500" spc="1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edema.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Sedatives (diazepam) </a:t>
            </a:r>
            <a:r>
              <a:rPr sz="2500" spc="-10" dirty="0">
                <a:latin typeface="Times New Roman"/>
                <a:cs typeface="Times New Roman"/>
              </a:rPr>
              <a:t>may </a:t>
            </a:r>
            <a:r>
              <a:rPr sz="2500" spc="-5" dirty="0">
                <a:latin typeface="Times New Roman"/>
                <a:cs typeface="Times New Roman"/>
              </a:rPr>
              <a:t>be required in restless</a:t>
            </a:r>
            <a:r>
              <a:rPr sz="2500" spc="2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patients.</a:t>
            </a:r>
            <a:endParaRPr sz="2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Management of complication like </a:t>
            </a:r>
            <a:r>
              <a:rPr sz="2500" spc="-55" dirty="0">
                <a:latin typeface="Times New Roman"/>
                <a:cs typeface="Times New Roman"/>
              </a:rPr>
              <a:t>CCF, </a:t>
            </a:r>
            <a:r>
              <a:rPr sz="2500" spc="-5" dirty="0">
                <a:latin typeface="Times New Roman"/>
                <a:cs typeface="Times New Roman"/>
              </a:rPr>
              <a:t>hypertensive  </a:t>
            </a:r>
            <a:r>
              <a:rPr sz="2500" spc="-15" dirty="0">
                <a:latin typeface="Times New Roman"/>
                <a:cs typeface="Times New Roman"/>
              </a:rPr>
              <a:t>encephalopathy, </a:t>
            </a:r>
            <a:r>
              <a:rPr sz="2500" spc="-5" dirty="0">
                <a:latin typeface="Times New Roman"/>
                <a:cs typeface="Times New Roman"/>
              </a:rPr>
              <a:t>etc should be done promptly to prevent life  threatening outcome. Dopamine infusion, steroid therapy  and respiratory support </a:t>
            </a:r>
            <a:r>
              <a:rPr sz="2500" spc="-10" dirty="0">
                <a:latin typeface="Times New Roman"/>
                <a:cs typeface="Times New Roman"/>
              </a:rPr>
              <a:t>may </a:t>
            </a:r>
            <a:r>
              <a:rPr sz="2500" spc="-5" dirty="0">
                <a:latin typeface="Times New Roman"/>
                <a:cs typeface="Times New Roman"/>
              </a:rPr>
              <a:t>require for </a:t>
            </a:r>
            <a:r>
              <a:rPr sz="2500" spc="-10" dirty="0">
                <a:latin typeface="Times New Roman"/>
                <a:cs typeface="Times New Roman"/>
              </a:rPr>
              <a:t>some</a:t>
            </a:r>
            <a:r>
              <a:rPr sz="2500" spc="27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patients.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1013205"/>
            <a:ext cx="7861300" cy="50812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4005" marR="1137920" indent="-256540">
              <a:lnSpc>
                <a:spcPts val="2400"/>
              </a:lnSpc>
              <a:spcBef>
                <a:spcPts val="67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500" spc="-5" dirty="0">
                <a:latin typeface="Times New Roman"/>
                <a:cs typeface="Times New Roman"/>
              </a:rPr>
              <a:t>Impaired urinary elimination related to glomerular  dysfunction.</a:t>
            </a:r>
            <a:endParaRPr sz="2500">
              <a:latin typeface="Times New Roman"/>
              <a:cs typeface="Times New Roman"/>
            </a:endParaRPr>
          </a:p>
          <a:p>
            <a:pPr marL="294005" marR="30480" indent="-256540">
              <a:lnSpc>
                <a:spcPts val="24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94005" algn="l"/>
                <a:tab pos="294640" algn="l"/>
                <a:tab pos="1964055" algn="l"/>
              </a:tabLst>
            </a:pPr>
            <a:r>
              <a:rPr sz="2500" spc="-5" dirty="0">
                <a:latin typeface="Times New Roman"/>
                <a:cs typeface="Times New Roman"/>
              </a:rPr>
              <a:t>Infection related to group A </a:t>
            </a:r>
            <a:r>
              <a:rPr sz="2500" spc="-10" dirty="0">
                <a:latin typeface="Times New Roman"/>
                <a:cs typeface="Times New Roman"/>
              </a:rPr>
              <a:t>beta- </a:t>
            </a:r>
            <a:r>
              <a:rPr sz="2500" spc="-5" dirty="0">
                <a:latin typeface="Times New Roman"/>
                <a:cs typeface="Times New Roman"/>
              </a:rPr>
              <a:t>haemolytic streptococcus  pharyngitis,	upper respiratory</a:t>
            </a:r>
            <a:r>
              <a:rPr sz="2500" spc="6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infection.</a:t>
            </a:r>
            <a:endParaRPr sz="2500">
              <a:latin typeface="Times New Roman"/>
              <a:cs typeface="Times New Roman"/>
            </a:endParaRPr>
          </a:p>
          <a:p>
            <a:pPr marL="294005" marR="309245" indent="-256540">
              <a:lnSpc>
                <a:spcPts val="24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500" spc="-5" dirty="0">
                <a:latin typeface="Times New Roman"/>
                <a:cs typeface="Times New Roman"/>
              </a:rPr>
              <a:t>Fluid volume excess related to altered renal function (or)  diminished glomerular filtration increased </a:t>
            </a:r>
            <a:r>
              <a:rPr sz="2500" dirty="0">
                <a:latin typeface="Times New Roman"/>
                <a:cs typeface="Times New Roman"/>
              </a:rPr>
              <a:t>Na</a:t>
            </a:r>
            <a:r>
              <a:rPr sz="2475" baseline="25252" dirty="0">
                <a:latin typeface="Times New Roman"/>
                <a:cs typeface="Times New Roman"/>
              </a:rPr>
              <a:t>+</a:t>
            </a:r>
            <a:r>
              <a:rPr sz="2475" spc="67" baseline="25252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retention.</a:t>
            </a:r>
            <a:endParaRPr sz="2500">
              <a:latin typeface="Times New Roman"/>
              <a:cs typeface="Times New Roman"/>
            </a:endParaRPr>
          </a:p>
          <a:p>
            <a:pPr marL="294005" indent="-256540">
              <a:lnSpc>
                <a:spcPts val="2720"/>
              </a:lnSpc>
              <a:buClr>
                <a:srgbClr val="2CA1BE"/>
              </a:buClr>
              <a:buSzPct val="68000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500" spc="-5" dirty="0">
                <a:latin typeface="Times New Roman"/>
                <a:cs typeface="Times New Roman"/>
              </a:rPr>
              <a:t>Activity intolerance related to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edema.</a:t>
            </a:r>
            <a:endParaRPr sz="2500">
              <a:latin typeface="Times New Roman"/>
              <a:cs typeface="Times New Roman"/>
            </a:endParaRPr>
          </a:p>
          <a:p>
            <a:pPr marL="294005" indent="-256540">
              <a:lnSpc>
                <a:spcPts val="2805"/>
              </a:lnSpc>
              <a:buClr>
                <a:srgbClr val="2CA1BE"/>
              </a:buClr>
              <a:buSzPct val="68000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500" spc="-5" dirty="0">
                <a:latin typeface="Times New Roman"/>
                <a:cs typeface="Times New Roman"/>
              </a:rPr>
              <a:t>Altered skin integrity related to</a:t>
            </a:r>
            <a:r>
              <a:rPr sz="2500" spc="125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edema</a:t>
            </a:r>
            <a:endParaRPr sz="2500">
              <a:latin typeface="Times New Roman"/>
              <a:cs typeface="Times New Roman"/>
            </a:endParaRPr>
          </a:p>
          <a:p>
            <a:pPr marL="294005" marR="246379" indent="-256540">
              <a:lnSpc>
                <a:spcPts val="2400"/>
              </a:lnSpc>
              <a:spcBef>
                <a:spcPts val="48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500" spc="-5" dirty="0">
                <a:latin typeface="Times New Roman"/>
                <a:cs typeface="Times New Roman"/>
              </a:rPr>
              <a:t>Altered nutritional, less than body requirement, related to  albuminuria and GI</a:t>
            </a:r>
            <a:r>
              <a:rPr sz="2500" spc="6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disturbances.</a:t>
            </a:r>
            <a:endParaRPr sz="2500">
              <a:latin typeface="Times New Roman"/>
              <a:cs typeface="Times New Roman"/>
            </a:endParaRPr>
          </a:p>
          <a:p>
            <a:pPr marL="294005" indent="-256540">
              <a:lnSpc>
                <a:spcPts val="2720"/>
              </a:lnSpc>
              <a:buClr>
                <a:srgbClr val="2CA1BE"/>
              </a:buClr>
              <a:buSzPct val="68000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500" spc="-5" dirty="0">
                <a:latin typeface="Times New Roman"/>
                <a:cs typeface="Times New Roman"/>
              </a:rPr>
              <a:t>Fear and anxiety related to disease</a:t>
            </a:r>
            <a:r>
              <a:rPr sz="2500" spc="1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processes.</a:t>
            </a:r>
            <a:endParaRPr sz="2500">
              <a:latin typeface="Times New Roman"/>
              <a:cs typeface="Times New Roman"/>
            </a:endParaRPr>
          </a:p>
          <a:p>
            <a:pPr marL="294005" marR="923925" indent="-256540">
              <a:lnSpc>
                <a:spcPts val="2400"/>
              </a:lnSpc>
              <a:spcBef>
                <a:spcPts val="484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500" spc="-5" dirty="0">
                <a:latin typeface="Times New Roman"/>
                <a:cs typeface="Times New Roman"/>
              </a:rPr>
              <a:t>High risk for seizure activity related to hypertensive  </a:t>
            </a:r>
            <a:r>
              <a:rPr sz="2500" spc="-15" dirty="0">
                <a:latin typeface="Times New Roman"/>
                <a:cs typeface="Times New Roman"/>
              </a:rPr>
              <a:t>encephalopathy.</a:t>
            </a:r>
            <a:endParaRPr sz="2500">
              <a:latin typeface="Times New Roman"/>
              <a:cs typeface="Times New Roman"/>
            </a:endParaRPr>
          </a:p>
          <a:p>
            <a:pPr marL="294005" marR="401955" indent="-256540">
              <a:lnSpc>
                <a:spcPts val="2400"/>
              </a:lnSpc>
              <a:spcBef>
                <a:spcPts val="40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500" spc="-5" dirty="0">
                <a:latin typeface="Times New Roman"/>
                <a:cs typeface="Times New Roman"/>
              </a:rPr>
              <a:t>Knowledge deficit regarding care of the child with renal  disease and continuation of care at</a:t>
            </a:r>
            <a:r>
              <a:rPr sz="2500" spc="14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home.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25794" y="409955"/>
            <a:ext cx="5057359" cy="36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998718"/>
              <a:ext cx="9144000" cy="1859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991318"/>
              <a:ext cx="9143999" cy="8022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953767" y="2375916"/>
            <a:ext cx="5234939" cy="5223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2409"/>
            <a:ext cx="7769225" cy="342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7556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Hydronephrosis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a condition in which one or both</a:t>
            </a:r>
            <a:r>
              <a:rPr sz="2700" spc="-1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of  the kidneys become stretched and swollen. This is  usually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because:</a:t>
            </a:r>
            <a:endParaRPr sz="2700">
              <a:latin typeface="Times New Roman"/>
              <a:cs typeface="Times New Roman"/>
            </a:endParaRPr>
          </a:p>
          <a:p>
            <a:pPr marL="268605" marR="114300" indent="80645" algn="just">
              <a:lnSpc>
                <a:spcPct val="100000"/>
              </a:lnSpc>
              <a:spcBef>
                <a:spcPts val="409"/>
              </a:spcBef>
            </a:pPr>
            <a:r>
              <a:rPr sz="2700" dirty="0">
                <a:latin typeface="Times New Roman"/>
                <a:cs typeface="Times New Roman"/>
              </a:rPr>
              <a:t>There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a </a:t>
            </a: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blockage </a:t>
            </a:r>
            <a:r>
              <a:rPr sz="2700" spc="-5" dirty="0">
                <a:solidFill>
                  <a:srgbClr val="006FC0"/>
                </a:solidFill>
                <a:latin typeface="Times New Roman"/>
                <a:cs typeface="Times New Roman"/>
              </a:rPr>
              <a:t>somewhere </a:t>
            </a:r>
            <a:r>
              <a:rPr sz="2700" dirty="0">
                <a:latin typeface="Times New Roman"/>
                <a:cs typeface="Times New Roman"/>
              </a:rPr>
              <a:t>in the urinary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system  which is the usual cause, or urine is </a:t>
            </a:r>
            <a:r>
              <a:rPr sz="2700" spc="-5" dirty="0">
                <a:latin typeface="Times New Roman"/>
                <a:cs typeface="Times New Roman"/>
              </a:rPr>
              <a:t>flowing from </a:t>
            </a:r>
            <a:r>
              <a:rPr sz="2700" dirty="0">
                <a:latin typeface="Times New Roman"/>
                <a:cs typeface="Times New Roman"/>
              </a:rPr>
              <a:t>the  bladder back to the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kidneys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It can sometimes cause a pain in the side, or there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may  </a:t>
            </a:r>
            <a:r>
              <a:rPr sz="2700" dirty="0">
                <a:latin typeface="Times New Roman"/>
                <a:cs typeface="Times New Roman"/>
              </a:rPr>
              <a:t>be no </a:t>
            </a:r>
            <a:r>
              <a:rPr sz="2700" spc="-5" dirty="0">
                <a:latin typeface="Times New Roman"/>
                <a:cs typeface="Times New Roman"/>
              </a:rPr>
              <a:t>symptoms </a:t>
            </a:r>
            <a:r>
              <a:rPr sz="2700" dirty="0">
                <a:latin typeface="Times New Roman"/>
                <a:cs typeface="Times New Roman"/>
              </a:rPr>
              <a:t>at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all.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1572" y="411480"/>
            <a:ext cx="3799332" cy="45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2409"/>
            <a:ext cx="7756525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b="1" spc="-5" dirty="0">
                <a:latin typeface="Times New Roman"/>
                <a:cs typeface="Times New Roman"/>
              </a:rPr>
              <a:t>Acute </a:t>
            </a:r>
            <a:r>
              <a:rPr sz="2700" b="1" dirty="0">
                <a:latin typeface="Times New Roman"/>
                <a:cs typeface="Times New Roman"/>
              </a:rPr>
              <a:t>glomerulonephritis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a </a:t>
            </a:r>
            <a:r>
              <a:rPr sz="2700" spc="-5" dirty="0">
                <a:latin typeface="Times New Roman"/>
                <a:cs typeface="Times New Roman"/>
              </a:rPr>
              <a:t>common </a:t>
            </a:r>
            <a:r>
              <a:rPr sz="2700" dirty="0">
                <a:latin typeface="Times New Roman"/>
                <a:cs typeface="Times New Roman"/>
              </a:rPr>
              <a:t>disease in  children and it is one of the diseases that are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presented  </a:t>
            </a:r>
            <a:r>
              <a:rPr sz="2700" spc="-5" dirty="0">
                <a:latin typeface="Times New Roman"/>
                <a:cs typeface="Times New Roman"/>
              </a:rPr>
              <a:t>commonly </a:t>
            </a:r>
            <a:r>
              <a:rPr sz="2700" dirty="0">
                <a:latin typeface="Times New Roman"/>
                <a:cs typeface="Times New Roman"/>
              </a:rPr>
              <a:t>with hematuria which </a:t>
            </a:r>
            <a:r>
              <a:rPr sz="2700" spc="-5" dirty="0">
                <a:latin typeface="Times New Roman"/>
                <a:cs typeface="Times New Roman"/>
              </a:rPr>
              <a:t>means </a:t>
            </a:r>
            <a:r>
              <a:rPr sz="2700" dirty="0">
                <a:latin typeface="Times New Roman"/>
                <a:cs typeface="Times New Roman"/>
              </a:rPr>
              <a:t>red urine  (blood in urine). Acute Glomerulo Nephritis in all  probabilities results secondary to a proceeding  streptococcal (beta-hemolyticus type 12) infection of  throat or skin. </a:t>
            </a:r>
            <a:r>
              <a:rPr sz="2700" spc="-5" dirty="0">
                <a:latin typeface="Times New Roman"/>
                <a:cs typeface="Times New Roman"/>
              </a:rPr>
              <a:t>A </a:t>
            </a:r>
            <a:r>
              <a:rPr sz="2700" dirty="0">
                <a:latin typeface="Times New Roman"/>
                <a:cs typeface="Times New Roman"/>
              </a:rPr>
              <a:t>history of upper respiratory</a:t>
            </a:r>
            <a:r>
              <a:rPr sz="2700" spc="-4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infection.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0260" y="501395"/>
            <a:ext cx="3760431" cy="36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2409"/>
            <a:ext cx="7893684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Hydronephrosis is </a:t>
            </a: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distension and dilation of the renal  pelvis and calyces</a:t>
            </a:r>
            <a:r>
              <a:rPr sz="2700" dirty="0">
                <a:latin typeface="Times New Roman"/>
                <a:cs typeface="Times New Roman"/>
              </a:rPr>
              <a:t>, usually caused by </a:t>
            </a: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obstruction of</a:t>
            </a:r>
            <a:r>
              <a:rPr sz="2700" spc="-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the  </a:t>
            </a:r>
            <a:r>
              <a:rPr sz="2700" spc="-5" dirty="0">
                <a:solidFill>
                  <a:srgbClr val="006FC0"/>
                </a:solidFill>
                <a:latin typeface="Times New Roman"/>
                <a:cs typeface="Times New Roman"/>
              </a:rPr>
              <a:t>free flow </a:t>
            </a:r>
            <a:r>
              <a:rPr sz="2700" spc="5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urine </a:t>
            </a:r>
            <a:r>
              <a:rPr sz="2700" spc="-5" dirty="0">
                <a:solidFill>
                  <a:srgbClr val="006FC0"/>
                </a:solidFill>
                <a:latin typeface="Times New Roman"/>
                <a:cs typeface="Times New Roman"/>
              </a:rPr>
              <a:t>from </a:t>
            </a:r>
            <a:r>
              <a:rPr sz="2700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sz="2700" spc="-20" dirty="0">
                <a:solidFill>
                  <a:srgbClr val="006FC0"/>
                </a:solidFill>
                <a:latin typeface="Times New Roman"/>
                <a:cs typeface="Times New Roman"/>
              </a:rPr>
              <a:t>kidney</a:t>
            </a:r>
            <a:r>
              <a:rPr sz="2700" spc="-20" dirty="0">
                <a:latin typeface="Times New Roman"/>
                <a:cs typeface="Times New Roman"/>
              </a:rPr>
              <a:t>, </a:t>
            </a:r>
            <a:r>
              <a:rPr sz="2700" dirty="0">
                <a:latin typeface="Times New Roman"/>
                <a:cs typeface="Times New Roman"/>
              </a:rPr>
              <a:t>leading to  progressive atrophy of the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kidney.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6779" y="413004"/>
            <a:ext cx="2868917" cy="449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457200"/>
            <a:ext cx="67818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815580" cy="41929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signs and symptoms of Hydronephrosis depend upon  whether the obstruction is acute or chronic, partial or  complete, unilateral or bilateral. Unilateral Hydronephrosis  </a:t>
            </a:r>
            <a:r>
              <a:rPr sz="2500" spc="-10" dirty="0">
                <a:latin typeface="Times New Roman"/>
                <a:cs typeface="Times New Roman"/>
              </a:rPr>
              <a:t>may </a:t>
            </a:r>
            <a:r>
              <a:rPr sz="2500" spc="-5" dirty="0">
                <a:latin typeface="Times New Roman"/>
                <a:cs typeface="Times New Roman"/>
              </a:rPr>
              <a:t>occur without any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symptoms.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Asymptomatic (in </a:t>
            </a:r>
            <a:r>
              <a:rPr sz="2500" spc="-10" dirty="0">
                <a:latin typeface="Times New Roman"/>
                <a:cs typeface="Times New Roman"/>
              </a:rPr>
              <a:t>some</a:t>
            </a:r>
            <a:r>
              <a:rPr sz="2500" spc="10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cases)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Pain is felt in the renal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area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Hematuria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Urinary infection, dysuria</a:t>
            </a:r>
            <a:r>
              <a:rPr sz="2500" spc="1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frequency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Renal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calculi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Azotemia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10" dirty="0">
                <a:latin typeface="Times New Roman"/>
                <a:cs typeface="Times New Roman"/>
              </a:rPr>
              <a:t>Some </a:t>
            </a:r>
            <a:r>
              <a:rPr sz="2500" spc="-15" dirty="0">
                <a:latin typeface="Times New Roman"/>
                <a:cs typeface="Times New Roman"/>
              </a:rPr>
              <a:t>large </a:t>
            </a:r>
            <a:r>
              <a:rPr sz="2500" spc="-5" dirty="0">
                <a:latin typeface="Times New Roman"/>
                <a:cs typeface="Times New Roman"/>
              </a:rPr>
              <a:t>Hydronephrosis </a:t>
            </a:r>
            <a:r>
              <a:rPr sz="2500" spc="-10" dirty="0">
                <a:latin typeface="Times New Roman"/>
                <a:cs typeface="Times New Roman"/>
              </a:rPr>
              <a:t>can </a:t>
            </a:r>
            <a:r>
              <a:rPr sz="2500" spc="-5" dirty="0">
                <a:latin typeface="Times New Roman"/>
                <a:cs typeface="Times New Roman"/>
              </a:rPr>
              <a:t>be</a:t>
            </a:r>
            <a:r>
              <a:rPr sz="2500" spc="15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palpable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7105" y="409955"/>
            <a:ext cx="5369788" cy="45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1843" y="610145"/>
            <a:ext cx="7868756" cy="4351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189734"/>
            <a:ext cx="7866380" cy="485457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History</a:t>
            </a:r>
            <a:r>
              <a:rPr sz="2500" b="1" spc="2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collection</a:t>
            </a:r>
            <a:endParaRPr sz="2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Physical examination</a:t>
            </a:r>
            <a:r>
              <a:rPr sz="2500" spc="-5" dirty="0">
                <a:latin typeface="Times New Roman"/>
                <a:cs typeface="Times New Roman"/>
              </a:rPr>
              <a:t>: An </a:t>
            </a:r>
            <a:r>
              <a:rPr sz="2500" spc="-10" dirty="0">
                <a:latin typeface="Times New Roman"/>
                <a:cs typeface="Times New Roman"/>
              </a:rPr>
              <a:t>enlarged</a:t>
            </a:r>
            <a:r>
              <a:rPr sz="2500" spc="-10" dirty="0">
                <a:solidFill>
                  <a:srgbClr val="FF8118"/>
                </a:solidFill>
                <a:latin typeface="Times New Roman"/>
                <a:cs typeface="Times New Roman"/>
              </a:rPr>
              <a:t> </a:t>
            </a:r>
            <a:r>
              <a:rPr sz="2500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2"/>
              </a:rPr>
              <a:t>kidney</a:t>
            </a:r>
            <a:r>
              <a:rPr sz="2500" spc="-5" dirty="0">
                <a:solidFill>
                  <a:srgbClr val="FF8118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2500" spc="-10" dirty="0">
                <a:solidFill>
                  <a:srgbClr val="0D0D0D"/>
                </a:solidFill>
                <a:latin typeface="Times New Roman"/>
                <a:cs typeface="Times New Roman"/>
              </a:rPr>
              <a:t>may </a:t>
            </a:r>
            <a:r>
              <a:rPr sz="2500" spc="-5" dirty="0">
                <a:solidFill>
                  <a:srgbClr val="0D0D0D"/>
                </a:solidFill>
                <a:latin typeface="Times New Roman"/>
                <a:cs typeface="Times New Roman"/>
              </a:rPr>
              <a:t>be </a:t>
            </a:r>
            <a:r>
              <a:rPr sz="2500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3"/>
              </a:rPr>
              <a:t> palpable</a:t>
            </a:r>
            <a:r>
              <a:rPr sz="2500" spc="-5" dirty="0">
                <a:solidFill>
                  <a:srgbClr val="FF8118"/>
                </a:solidFill>
                <a:latin typeface="Times New Roman"/>
                <a:cs typeface="Times New Roman"/>
                <a:hlinkClick r:id="rId3"/>
              </a:rPr>
              <a:t> </a:t>
            </a:r>
            <a:r>
              <a:rPr sz="2500" spc="-5" dirty="0">
                <a:solidFill>
                  <a:srgbClr val="0D0D0D"/>
                </a:solidFill>
                <a:latin typeface="Times New Roman"/>
                <a:cs typeface="Times New Roman"/>
              </a:rPr>
              <a:t>on</a:t>
            </a:r>
            <a:r>
              <a:rPr sz="2500" spc="-5" dirty="0">
                <a:solidFill>
                  <a:srgbClr val="FF8118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2500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/>
                <a:cs typeface="Times New Roman"/>
                <a:hlinkClick r:id="rId4"/>
              </a:rPr>
              <a:t>examination</a:t>
            </a:r>
            <a:r>
              <a:rPr sz="2500" spc="-5" dirty="0">
                <a:solidFill>
                  <a:srgbClr val="0D0D0D"/>
                </a:solidFill>
                <a:latin typeface="Times New Roman"/>
                <a:cs typeface="Times New Roman"/>
              </a:rPr>
              <a:t>. Suprapubic tenderness along with </a:t>
            </a:r>
            <a:r>
              <a:rPr sz="2500" spc="-5" dirty="0">
                <a:latin typeface="Times New Roman"/>
                <a:cs typeface="Times New Roman"/>
              </a:rPr>
              <a:t> a palpable bladder is strongly suggestive of acute urinary  retention</a:t>
            </a:r>
            <a:endParaRPr sz="2500">
              <a:latin typeface="Times New Roman"/>
              <a:cs typeface="Times New Roman"/>
            </a:endParaRPr>
          </a:p>
          <a:p>
            <a:pPr marL="268605" marR="64516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b="1" dirty="0">
                <a:latin typeface="Times New Roman"/>
                <a:cs typeface="Times New Roman"/>
              </a:rPr>
              <a:t>Blood </a:t>
            </a:r>
            <a:r>
              <a:rPr sz="2500" b="1" spc="-5" dirty="0">
                <a:latin typeface="Times New Roman"/>
                <a:cs typeface="Times New Roman"/>
              </a:rPr>
              <a:t>tests </a:t>
            </a:r>
            <a:r>
              <a:rPr sz="2500" spc="-5" dirty="0">
                <a:latin typeface="Times New Roman"/>
                <a:cs typeface="Times New Roman"/>
              </a:rPr>
              <a:t>can show raised Creatinine and electrolyte  imbalance.</a:t>
            </a:r>
            <a:endParaRPr sz="2500">
              <a:latin typeface="Times New Roman"/>
              <a:cs typeface="Times New Roman"/>
            </a:endParaRPr>
          </a:p>
          <a:p>
            <a:pPr marL="268605" marR="15303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Urinalysis </a:t>
            </a:r>
            <a:r>
              <a:rPr sz="2500" spc="-15" dirty="0">
                <a:latin typeface="Times New Roman"/>
                <a:cs typeface="Times New Roman"/>
              </a:rPr>
              <a:t>may </a:t>
            </a:r>
            <a:r>
              <a:rPr sz="2500" spc="-5" dirty="0">
                <a:latin typeface="Times New Roman"/>
                <a:cs typeface="Times New Roman"/>
              </a:rPr>
              <a:t>show an elevated pH due to the secondary  destruction of nephrons within the </a:t>
            </a:r>
            <a:r>
              <a:rPr sz="2500" spc="-15" dirty="0">
                <a:latin typeface="Times New Roman"/>
                <a:cs typeface="Times New Roman"/>
              </a:rPr>
              <a:t>affected</a:t>
            </a:r>
            <a:r>
              <a:rPr sz="2500" spc="195" dirty="0">
                <a:latin typeface="Times New Roman"/>
                <a:cs typeface="Times New Roman"/>
              </a:rPr>
              <a:t> </a:t>
            </a:r>
            <a:r>
              <a:rPr sz="2500" spc="-30" dirty="0">
                <a:latin typeface="Times New Roman"/>
                <a:cs typeface="Times New Roman"/>
              </a:rPr>
              <a:t>kidney.</a:t>
            </a:r>
            <a:endParaRPr sz="2500">
              <a:latin typeface="Times New Roman"/>
              <a:cs typeface="Times New Roman"/>
            </a:endParaRPr>
          </a:p>
          <a:p>
            <a:pPr marL="268605" marR="68961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b="1" spc="-5" dirty="0">
                <a:latin typeface="Times New Roman"/>
                <a:cs typeface="Times New Roman"/>
              </a:rPr>
              <a:t>Ultrasound </a:t>
            </a:r>
            <a:r>
              <a:rPr sz="2500" spc="-5" dirty="0">
                <a:latin typeface="Times New Roman"/>
                <a:cs typeface="Times New Roman"/>
              </a:rPr>
              <a:t>allows for visualization of </a:t>
            </a:r>
            <a:r>
              <a:rPr sz="2500" dirty="0">
                <a:latin typeface="Times New Roman"/>
                <a:cs typeface="Times New Roman"/>
              </a:rPr>
              <a:t>the </a:t>
            </a:r>
            <a:r>
              <a:rPr sz="2500" spc="-5" dirty="0">
                <a:latin typeface="Times New Roman"/>
                <a:cs typeface="Times New Roman"/>
              </a:rPr>
              <a:t>ureters and  kidneys and can be used to assess the presence of  Hydronephrosis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81597" y="409955"/>
            <a:ext cx="5180805" cy="452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02082"/>
            <a:ext cx="7662545" cy="1696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b="1" spc="-5" dirty="0">
                <a:latin typeface="Times New Roman"/>
                <a:cs typeface="Times New Roman"/>
              </a:rPr>
              <a:t>IVU </a:t>
            </a:r>
            <a:r>
              <a:rPr sz="2700" dirty="0">
                <a:latin typeface="Times New Roman"/>
                <a:cs typeface="Times New Roman"/>
              </a:rPr>
              <a:t>(intravenous urogram) </a:t>
            </a:r>
            <a:r>
              <a:rPr sz="2700" spc="-5" dirty="0">
                <a:latin typeface="Times New Roman"/>
                <a:cs typeface="Times New Roman"/>
              </a:rPr>
              <a:t>is useful for </a:t>
            </a:r>
            <a:r>
              <a:rPr sz="2700" dirty="0">
                <a:latin typeface="Times New Roman"/>
                <a:cs typeface="Times New Roman"/>
              </a:rPr>
              <a:t>assessing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 position of the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obstruction.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3020"/>
              </a:lnSpc>
              <a:spcBef>
                <a:spcPts val="69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b="1" spc="-5" dirty="0">
                <a:latin typeface="Times New Roman"/>
                <a:cs typeface="Times New Roman"/>
              </a:rPr>
              <a:t>CT </a:t>
            </a:r>
            <a:r>
              <a:rPr sz="2700" dirty="0">
                <a:latin typeface="Times New Roman"/>
                <a:cs typeface="Times New Roman"/>
              </a:rPr>
              <a:t>99% of stones are visible on CT and therefore</a:t>
            </a:r>
            <a:r>
              <a:rPr sz="2700" spc="-2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CT  is becoming a </a:t>
            </a:r>
            <a:r>
              <a:rPr sz="2700" spc="-5" dirty="0">
                <a:latin typeface="Times New Roman"/>
                <a:cs typeface="Times New Roman"/>
              </a:rPr>
              <a:t>common </a:t>
            </a:r>
            <a:r>
              <a:rPr sz="2700" dirty="0">
                <a:latin typeface="Times New Roman"/>
                <a:cs typeface="Times New Roman"/>
              </a:rPr>
              <a:t>choice of initial</a:t>
            </a:r>
            <a:r>
              <a:rPr sz="2700" spc="-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investigation.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0212"/>
            <a:ext cx="7802245" cy="316293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MEDICAL</a:t>
            </a:r>
            <a:r>
              <a:rPr sz="2700" b="1" u="heavy" spc="-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MANAGEMENT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700" b="1" spc="-30" dirty="0">
                <a:latin typeface="Times New Roman"/>
                <a:cs typeface="Times New Roman"/>
              </a:rPr>
              <a:t>Treatment </a:t>
            </a:r>
            <a:r>
              <a:rPr sz="2700" b="1" dirty="0">
                <a:latin typeface="Times New Roman"/>
                <a:cs typeface="Times New Roman"/>
              </a:rPr>
              <a:t>of </a:t>
            </a:r>
            <a:r>
              <a:rPr sz="2700" b="1" spc="-10" dirty="0">
                <a:latin typeface="Times New Roman"/>
                <a:cs typeface="Times New Roman"/>
              </a:rPr>
              <a:t>Hydronephrosis </a:t>
            </a:r>
            <a:r>
              <a:rPr sz="2700" b="1" dirty="0">
                <a:latin typeface="Times New Roman"/>
                <a:cs typeface="Times New Roman"/>
              </a:rPr>
              <a:t>focuses</a:t>
            </a:r>
            <a:r>
              <a:rPr sz="2700" b="1" spc="5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upon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The removal of the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obstruction</a:t>
            </a:r>
            <a:endParaRPr sz="2700">
              <a:latin typeface="Times New Roman"/>
              <a:cs typeface="Times New Roman"/>
            </a:endParaRPr>
          </a:p>
          <a:p>
            <a:pPr marL="268605" marR="11239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Drainage of the urine that has accumulated behind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 obstruction.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The antibiotics are used to prevent the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Hydronephrosis  </a:t>
            </a:r>
            <a:r>
              <a:rPr sz="2700" spc="-5" dirty="0">
                <a:latin typeface="Times New Roman"/>
                <a:cs typeface="Times New Roman"/>
              </a:rPr>
              <a:t>from </a:t>
            </a:r>
            <a:r>
              <a:rPr sz="2700" dirty="0">
                <a:latin typeface="Times New Roman"/>
                <a:cs typeface="Times New Roman"/>
              </a:rPr>
              <a:t>causing kidney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infections.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5196" y="409955"/>
            <a:ext cx="3832082" cy="45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1261"/>
            <a:ext cx="7922895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Times New Roman"/>
                <a:cs typeface="Times New Roman"/>
              </a:rPr>
              <a:t>Nephrostomy</a:t>
            </a:r>
            <a:endParaRPr sz="2700">
              <a:latin typeface="Times New Roman"/>
              <a:cs typeface="Times New Roman"/>
            </a:endParaRPr>
          </a:p>
          <a:p>
            <a:pPr marL="268605" marR="42545" indent="-256540">
              <a:lnSpc>
                <a:spcPct val="9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Acute obstruction of the upper urinary tract is usually  treated by the insertion of a Nephrostomy (an </a:t>
            </a:r>
            <a:r>
              <a:rPr sz="2700" spc="-5" dirty="0">
                <a:latin typeface="Times New Roman"/>
                <a:cs typeface="Times New Roman"/>
              </a:rPr>
              <a:t>artificial  </a:t>
            </a:r>
            <a:r>
              <a:rPr sz="2700" dirty="0">
                <a:latin typeface="Times New Roman"/>
                <a:cs typeface="Times New Roman"/>
              </a:rPr>
              <a:t>opening created between the kidney and the skin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which  allows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the drainage of urine directly </a:t>
            </a:r>
            <a:r>
              <a:rPr sz="2700" spc="-5" dirty="0">
                <a:latin typeface="Times New Roman"/>
                <a:cs typeface="Times New Roman"/>
              </a:rPr>
              <a:t>from </a:t>
            </a:r>
            <a:r>
              <a:rPr sz="2700" dirty="0">
                <a:latin typeface="Times New Roman"/>
                <a:cs typeface="Times New Roman"/>
              </a:rPr>
              <a:t>the upper  part of the urinary system)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tube.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700" b="1" spc="-10" dirty="0">
                <a:latin typeface="Times New Roman"/>
                <a:cs typeface="Times New Roman"/>
              </a:rPr>
              <a:t>Ureteric</a:t>
            </a:r>
            <a:r>
              <a:rPr sz="2700" b="1" spc="-5" dirty="0">
                <a:latin typeface="Times New Roman"/>
                <a:cs typeface="Times New Roman"/>
              </a:rPr>
              <a:t> Stent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Chronic upper urinary tract obstruction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treated by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the  insertion of a Ureteric stent (a thin tube inserted into  the ureter to prevent or treat obstruction of the urine  </a:t>
            </a:r>
            <a:r>
              <a:rPr sz="2700" spc="-5" dirty="0">
                <a:latin typeface="Times New Roman"/>
                <a:cs typeface="Times New Roman"/>
              </a:rPr>
              <a:t>flow </a:t>
            </a:r>
            <a:r>
              <a:rPr sz="2700" dirty="0">
                <a:latin typeface="Times New Roman"/>
                <a:cs typeface="Times New Roman"/>
              </a:rPr>
              <a:t>from the kidney)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0472" y="409955"/>
            <a:ext cx="6163056" cy="45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2627" y="5405628"/>
            <a:ext cx="4049395" cy="771525"/>
          </a:xfrm>
          <a:prstGeom prst="rect">
            <a:avLst/>
          </a:prstGeom>
          <a:solidFill>
            <a:srgbClr val="2CA1BE"/>
          </a:solidFill>
        </p:spPr>
        <p:txBody>
          <a:bodyPr vert="horz" wrap="square" lIns="0" tIns="168910" rIns="0" bIns="0" rtlCol="0">
            <a:spAutoFit/>
          </a:bodyPr>
          <a:lstStyle/>
          <a:p>
            <a:pPr marL="1240790">
              <a:lnSpc>
                <a:spcPct val="100000"/>
              </a:lnSpc>
              <a:spcBef>
                <a:spcPts val="1330"/>
              </a:spcBef>
            </a:pPr>
            <a:r>
              <a:rPr sz="2400" spc="-5" dirty="0">
                <a:solidFill>
                  <a:srgbClr val="FFFF00"/>
                </a:solidFill>
                <a:latin typeface="Times New Roman"/>
                <a:cs typeface="Times New Roman"/>
              </a:rPr>
              <a:t>Nephrostomy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579" y="5405628"/>
            <a:ext cx="4051300" cy="771525"/>
          </a:xfrm>
          <a:prstGeom prst="rect">
            <a:avLst/>
          </a:prstGeom>
          <a:solidFill>
            <a:srgbClr val="2CA1BE"/>
          </a:solidFill>
        </p:spPr>
        <p:txBody>
          <a:bodyPr vert="horz" wrap="square" lIns="0" tIns="191770" rIns="0" bIns="0" rtlCol="0">
            <a:spAutoFit/>
          </a:bodyPr>
          <a:lstStyle/>
          <a:p>
            <a:pPr marL="1231900">
              <a:lnSpc>
                <a:spcPct val="100000"/>
              </a:lnSpc>
              <a:spcBef>
                <a:spcPts val="1510"/>
              </a:spcBef>
            </a:pPr>
            <a:r>
              <a:rPr sz="22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Ureteric</a:t>
            </a:r>
            <a:r>
              <a:rPr sz="22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Stent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400" y="762000"/>
            <a:ext cx="8153400" cy="4648200"/>
            <a:chOff x="533400" y="762000"/>
            <a:chExt cx="8153400" cy="4648200"/>
          </a:xfrm>
        </p:grpSpPr>
        <p:sp>
          <p:nvSpPr>
            <p:cNvPr id="6" name="object 6"/>
            <p:cNvSpPr/>
            <p:nvPr/>
          </p:nvSpPr>
          <p:spPr>
            <a:xfrm>
              <a:off x="4648200" y="838200"/>
              <a:ext cx="4038600" cy="457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762000"/>
              <a:ext cx="3886200" cy="46238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437134"/>
            <a:ext cx="7782559" cy="513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imes New Roman"/>
                <a:cs typeface="Times New Roman"/>
              </a:rPr>
              <a:t>Pyeloplasty</a:t>
            </a:r>
            <a:endParaRPr sz="2700">
              <a:latin typeface="Times New Roman"/>
              <a:cs typeface="Times New Roman"/>
            </a:endParaRPr>
          </a:p>
          <a:p>
            <a:pPr marL="268605" marR="228600" indent="-256540">
              <a:lnSpc>
                <a:spcPct val="9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Pyeloplasty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the </a:t>
            </a:r>
            <a:r>
              <a:rPr sz="2700" spc="-10" dirty="0">
                <a:latin typeface="Times New Roman"/>
                <a:cs typeface="Times New Roman"/>
              </a:rPr>
              <a:t>surgical </a:t>
            </a:r>
            <a:r>
              <a:rPr sz="2700" dirty="0">
                <a:latin typeface="Times New Roman"/>
                <a:cs typeface="Times New Roman"/>
              </a:rPr>
              <a:t>reconstruction of the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renal  pelvis to drain and decompress the </a:t>
            </a:r>
            <a:r>
              <a:rPr sz="2700" spc="-25" dirty="0">
                <a:latin typeface="Times New Roman"/>
                <a:cs typeface="Times New Roman"/>
              </a:rPr>
              <a:t>kidney. </a:t>
            </a:r>
            <a:r>
              <a:rPr sz="2700" dirty="0">
                <a:latin typeface="Times New Roman"/>
                <a:cs typeface="Times New Roman"/>
              </a:rPr>
              <a:t>Most  </a:t>
            </a:r>
            <a:r>
              <a:rPr sz="2700" spc="-5" dirty="0">
                <a:latin typeface="Times New Roman"/>
                <a:cs typeface="Times New Roman"/>
              </a:rPr>
              <a:t>commonly </a:t>
            </a:r>
            <a:r>
              <a:rPr sz="2700" dirty="0">
                <a:latin typeface="Times New Roman"/>
                <a:cs typeface="Times New Roman"/>
              </a:rPr>
              <a:t>it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performed to treat an uretero-pelvic  junction obstruction if residual renal function </a:t>
            </a:r>
            <a:r>
              <a:rPr sz="2700" spc="-5" dirty="0">
                <a:latin typeface="Times New Roman"/>
                <a:cs typeface="Times New Roman"/>
              </a:rPr>
              <a:t>is  </a:t>
            </a:r>
            <a:r>
              <a:rPr sz="2700" dirty="0">
                <a:latin typeface="Times New Roman"/>
                <a:cs typeface="Times New Roman"/>
              </a:rPr>
              <a:t>adequate.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700" b="1" spc="-5" dirty="0">
                <a:latin typeface="Times New Roman"/>
                <a:cs typeface="Times New Roman"/>
              </a:rPr>
              <a:t>Suprapubic</a:t>
            </a:r>
            <a:r>
              <a:rPr sz="2700" b="1" spc="-6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Catheter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920"/>
              </a:lnSpc>
              <a:spcBef>
                <a:spcPts val="434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Lower urinary tract obstruction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usually treated by  insertion of a urinary catheter or a suprapubic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-15" dirty="0">
                <a:latin typeface="Times New Roman"/>
                <a:cs typeface="Times New Roman"/>
              </a:rPr>
              <a:t>catheter.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700" b="1" dirty="0">
                <a:latin typeface="Times New Roman"/>
                <a:cs typeface="Times New Roman"/>
              </a:rPr>
              <a:t>Fetal surgery </a:t>
            </a:r>
            <a:r>
              <a:rPr sz="2700" b="1" spc="-5" dirty="0">
                <a:latin typeface="Times New Roman"/>
                <a:cs typeface="Times New Roman"/>
              </a:rPr>
              <a:t>for </a:t>
            </a:r>
            <a:r>
              <a:rPr sz="2700" b="1" dirty="0">
                <a:latin typeface="Times New Roman"/>
                <a:cs typeface="Times New Roman"/>
              </a:rPr>
              <a:t>congenital</a:t>
            </a:r>
            <a:r>
              <a:rPr sz="2700" b="1" spc="-85" dirty="0">
                <a:latin typeface="Times New Roman"/>
                <a:cs typeface="Times New Roman"/>
              </a:rPr>
              <a:t> </a:t>
            </a:r>
            <a:r>
              <a:rPr sz="2700" b="1" spc="-5" dirty="0">
                <a:latin typeface="Times New Roman"/>
                <a:cs typeface="Times New Roman"/>
              </a:rPr>
              <a:t>Hydronephrosis</a:t>
            </a:r>
            <a:r>
              <a:rPr sz="2700" spc="-5" dirty="0"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268605" marR="19558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Fetal </a:t>
            </a:r>
            <a:r>
              <a:rPr sz="2700" spc="-5" dirty="0">
                <a:latin typeface="Times New Roman"/>
                <a:cs typeface="Times New Roman"/>
              </a:rPr>
              <a:t>surgical </a:t>
            </a:r>
            <a:r>
              <a:rPr sz="2700" dirty="0">
                <a:latin typeface="Times New Roman"/>
                <a:cs typeface="Times New Roman"/>
              </a:rPr>
              <a:t>treatment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done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the correction of  posterior urethral valve obstruction and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ureteropelvic  junction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obstruction.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2409"/>
            <a:ext cx="754062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Acute Nephritis or glomerulonephritis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an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infective  renal disease characterized by sudden onset of  hematuria, oliguria, </a:t>
            </a:r>
            <a:r>
              <a:rPr sz="2700" spc="-5" dirty="0">
                <a:latin typeface="Times New Roman"/>
                <a:cs typeface="Times New Roman"/>
              </a:rPr>
              <a:t>edema </a:t>
            </a:r>
            <a:r>
              <a:rPr sz="2700" dirty="0">
                <a:latin typeface="Times New Roman"/>
                <a:cs typeface="Times New Roman"/>
              </a:rPr>
              <a:t>and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hypertension.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70182" y="409955"/>
            <a:ext cx="1802110" cy="45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2627" y="5405628"/>
            <a:ext cx="4049395" cy="771525"/>
          </a:xfrm>
          <a:prstGeom prst="rect">
            <a:avLst/>
          </a:prstGeom>
          <a:solidFill>
            <a:srgbClr val="2CA1BE"/>
          </a:solidFill>
        </p:spPr>
        <p:txBody>
          <a:bodyPr vert="horz" wrap="square" lIns="0" tIns="191770" rIns="0" bIns="0" rtlCol="0">
            <a:spAutoFit/>
          </a:bodyPr>
          <a:lstStyle/>
          <a:p>
            <a:pPr marL="90805" algn="ctr">
              <a:lnSpc>
                <a:spcPct val="100000"/>
              </a:lnSpc>
              <a:spcBef>
                <a:spcPts val="1510"/>
              </a:spcBef>
            </a:pPr>
            <a:r>
              <a:rPr sz="2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Pyeloplasty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579" y="5405628"/>
            <a:ext cx="4051300" cy="771525"/>
          </a:xfrm>
          <a:prstGeom prst="rect">
            <a:avLst/>
          </a:prstGeom>
          <a:solidFill>
            <a:srgbClr val="2CA1BE"/>
          </a:solidFill>
        </p:spPr>
        <p:txBody>
          <a:bodyPr vert="horz" wrap="square" lIns="0" tIns="191770" rIns="0" bIns="0" rtlCol="0">
            <a:spAutoFit/>
          </a:bodyPr>
          <a:lstStyle/>
          <a:p>
            <a:pPr marL="809625">
              <a:lnSpc>
                <a:spcPct val="100000"/>
              </a:lnSpc>
              <a:spcBef>
                <a:spcPts val="1510"/>
              </a:spcBef>
            </a:pPr>
            <a:r>
              <a:rPr sz="2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Suprapubic</a:t>
            </a:r>
            <a:r>
              <a:rPr sz="2200" b="1" spc="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Catheter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838200"/>
            <a:ext cx="8114030" cy="4419600"/>
            <a:chOff x="457200" y="838200"/>
            <a:chExt cx="8114030" cy="4419600"/>
          </a:xfrm>
        </p:grpSpPr>
        <p:sp>
          <p:nvSpPr>
            <p:cNvPr id="6" name="object 6"/>
            <p:cNvSpPr/>
            <p:nvPr/>
          </p:nvSpPr>
          <p:spPr>
            <a:xfrm>
              <a:off x="457200" y="1143000"/>
              <a:ext cx="4040124" cy="411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60976" y="838200"/>
              <a:ext cx="3810000" cy="441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051305"/>
            <a:ext cx="7741284" cy="5221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Times New Roman"/>
                <a:cs typeface="Times New Roman"/>
              </a:rPr>
              <a:t>ASSESSMENT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b="1" spc="-5" dirty="0">
                <a:latin typeface="Times New Roman"/>
                <a:cs typeface="Times New Roman"/>
              </a:rPr>
              <a:t>History</a:t>
            </a:r>
            <a:endParaRPr sz="25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347980" algn="l"/>
                <a:tab pos="348615" algn="l"/>
              </a:tabLst>
            </a:pPr>
            <a:r>
              <a:rPr dirty="0"/>
              <a:t>	</a:t>
            </a:r>
            <a:r>
              <a:rPr sz="2500" spc="-5" dirty="0">
                <a:latin typeface="Times New Roman"/>
                <a:cs typeface="Times New Roman"/>
              </a:rPr>
              <a:t>Elicit a careful history about urinary patterns to determine  a </a:t>
            </a:r>
            <a:r>
              <a:rPr sz="2500" spc="-5" dirty="0">
                <a:solidFill>
                  <a:srgbClr val="001F5F"/>
                </a:solidFill>
                <a:latin typeface="Times New Roman"/>
                <a:cs typeface="Times New Roman"/>
              </a:rPr>
              <a:t>history of burning sensations</a:t>
            </a:r>
            <a:r>
              <a:rPr sz="2500" spc="-5" dirty="0">
                <a:latin typeface="Times New Roman"/>
                <a:cs typeface="Times New Roman"/>
              </a:rPr>
              <a:t>, </a:t>
            </a:r>
            <a:r>
              <a:rPr sz="2500" spc="-10" dirty="0">
                <a:latin typeface="Times New Roman"/>
                <a:cs typeface="Times New Roman"/>
              </a:rPr>
              <a:t>abnormal </a:t>
            </a:r>
            <a:r>
              <a:rPr sz="2500" spc="-20" dirty="0">
                <a:solidFill>
                  <a:srgbClr val="001F5F"/>
                </a:solidFill>
                <a:latin typeface="Times New Roman"/>
                <a:cs typeface="Times New Roman"/>
              </a:rPr>
              <a:t>color</a:t>
            </a:r>
            <a:r>
              <a:rPr sz="2500" spc="-20" dirty="0">
                <a:latin typeface="Times New Roman"/>
                <a:cs typeface="Times New Roman"/>
              </a:rPr>
              <a:t>, </a:t>
            </a:r>
            <a:r>
              <a:rPr sz="2500" spc="-5" dirty="0">
                <a:latin typeface="Times New Roman"/>
                <a:cs typeface="Times New Roman"/>
              </a:rPr>
              <a:t>and </a:t>
            </a:r>
            <a:r>
              <a:rPr sz="2500" spc="-5" dirty="0">
                <a:solidFill>
                  <a:srgbClr val="001F5F"/>
                </a:solidFill>
                <a:latin typeface="Times New Roman"/>
                <a:cs typeface="Times New Roman"/>
              </a:rPr>
              <a:t> frequency </a:t>
            </a:r>
            <a:r>
              <a:rPr sz="2500" spc="-5" dirty="0">
                <a:latin typeface="Times New Roman"/>
                <a:cs typeface="Times New Roman"/>
              </a:rPr>
              <a:t>of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urination.</a:t>
            </a:r>
            <a:endParaRPr sz="2500">
              <a:latin typeface="Times New Roman"/>
              <a:cs typeface="Times New Roman"/>
            </a:endParaRPr>
          </a:p>
          <a:p>
            <a:pPr marL="268605" marR="381635" indent="-256540">
              <a:lnSpc>
                <a:spcPts val="2700"/>
              </a:lnSpc>
              <a:spcBef>
                <a:spcPts val="434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347980" algn="l"/>
                <a:tab pos="348615" algn="l"/>
              </a:tabLst>
            </a:pPr>
            <a:r>
              <a:rPr dirty="0"/>
              <a:t>	</a:t>
            </a:r>
            <a:r>
              <a:rPr sz="2500" spc="-5" dirty="0">
                <a:latin typeface="Times New Roman"/>
                <a:cs typeface="Times New Roman"/>
              </a:rPr>
              <a:t>Determine any recent history of </a:t>
            </a:r>
            <a:r>
              <a:rPr sz="2500" spc="-10" dirty="0">
                <a:latin typeface="Times New Roman"/>
                <a:cs typeface="Times New Roman"/>
              </a:rPr>
              <a:t>mild </a:t>
            </a:r>
            <a:r>
              <a:rPr sz="2500" spc="-5" dirty="0">
                <a:latin typeface="Times New Roman"/>
                <a:cs typeface="Times New Roman"/>
              </a:rPr>
              <a:t>or severe renal or </a:t>
            </a:r>
            <a:r>
              <a:rPr sz="2500" spc="-5" dirty="0">
                <a:solidFill>
                  <a:srgbClr val="001F5F"/>
                </a:solidFill>
                <a:latin typeface="Times New Roman"/>
                <a:cs typeface="Times New Roman"/>
              </a:rPr>
              <a:t> flank pain </a:t>
            </a:r>
            <a:r>
              <a:rPr sz="2500" spc="-5" dirty="0">
                <a:latin typeface="Times New Roman"/>
                <a:cs typeface="Times New Roman"/>
              </a:rPr>
              <a:t>that radiates to the</a:t>
            </a:r>
            <a:r>
              <a:rPr sz="2500" spc="11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groin.</a:t>
            </a:r>
            <a:endParaRPr sz="2500">
              <a:latin typeface="Times New Roman"/>
              <a:cs typeface="Times New Roman"/>
            </a:endParaRPr>
          </a:p>
          <a:p>
            <a:pPr marL="268605" marR="120014" indent="-256540" algn="just">
              <a:lnSpc>
                <a:spcPts val="27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Ask about vomiting, nausea, or abdominal fullness. Ask a  </a:t>
            </a:r>
            <a:r>
              <a:rPr sz="2500" spc="-10" dirty="0">
                <a:latin typeface="Times New Roman"/>
                <a:cs typeface="Times New Roman"/>
              </a:rPr>
              <a:t>male </a:t>
            </a:r>
            <a:r>
              <a:rPr sz="2500" spc="-5" dirty="0">
                <a:latin typeface="Times New Roman"/>
                <a:cs typeface="Times New Roman"/>
              </a:rPr>
              <a:t>patient if he has had prostate difficulties and urinary  difficulties.</a:t>
            </a: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5"/>
              </a:spcBef>
            </a:pPr>
            <a:r>
              <a:rPr sz="2500" b="1" spc="-5" dirty="0">
                <a:latin typeface="Times New Roman"/>
                <a:cs typeface="Times New Roman"/>
              </a:rPr>
              <a:t>Physical</a:t>
            </a:r>
            <a:r>
              <a:rPr sz="2500" b="1" spc="1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Examination</a:t>
            </a:r>
            <a:endParaRPr sz="2500">
              <a:latin typeface="Times New Roman"/>
              <a:cs typeface="Times New Roman"/>
            </a:endParaRPr>
          </a:p>
          <a:p>
            <a:pPr marL="268605" marR="191135" indent="-256540" algn="just">
              <a:lnSpc>
                <a:spcPts val="2700"/>
              </a:lnSpc>
              <a:spcBef>
                <a:spcPts val="44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Inspect the flank area for </a:t>
            </a:r>
            <a:r>
              <a:rPr sz="2500" spc="-20" dirty="0">
                <a:latin typeface="Times New Roman"/>
                <a:cs typeface="Times New Roman"/>
              </a:rPr>
              <a:t>asymmetry, </a:t>
            </a:r>
            <a:r>
              <a:rPr sz="2500" spc="-5" dirty="0">
                <a:latin typeface="Times New Roman"/>
                <a:cs typeface="Times New Roman"/>
              </a:rPr>
              <a:t>which indicates the  presence of a renal</a:t>
            </a:r>
            <a:r>
              <a:rPr sz="2500" spc="8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mass.</a:t>
            </a:r>
            <a:endParaRPr sz="2500">
              <a:latin typeface="Times New Roman"/>
              <a:cs typeface="Times New Roman"/>
            </a:endParaRPr>
          </a:p>
          <a:p>
            <a:pPr marL="268605" indent="-256540" algn="just">
              <a:lnSpc>
                <a:spcPct val="100000"/>
              </a:lnSpc>
              <a:spcBef>
                <a:spcPts val="6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Inspect the </a:t>
            </a:r>
            <a:r>
              <a:rPr sz="2500" spc="-10" dirty="0">
                <a:latin typeface="Times New Roman"/>
                <a:cs typeface="Times New Roman"/>
              </a:rPr>
              <a:t>male </a:t>
            </a:r>
            <a:r>
              <a:rPr sz="2500" spc="-5" dirty="0">
                <a:solidFill>
                  <a:srgbClr val="001F5F"/>
                </a:solidFill>
                <a:latin typeface="Times New Roman"/>
                <a:cs typeface="Times New Roman"/>
              </a:rPr>
              <a:t>urethra for stenosis</a:t>
            </a:r>
            <a:r>
              <a:rPr sz="2500" spc="-5" dirty="0">
                <a:latin typeface="Times New Roman"/>
                <a:cs typeface="Times New Roman"/>
              </a:rPr>
              <a:t>, </a:t>
            </a:r>
            <a:r>
              <a:rPr sz="2500" spc="-30" dirty="0">
                <a:latin typeface="Times New Roman"/>
                <a:cs typeface="Times New Roman"/>
              </a:rPr>
              <a:t>injury, </a:t>
            </a:r>
            <a:r>
              <a:rPr sz="2500" spc="-5" dirty="0">
                <a:latin typeface="Times New Roman"/>
                <a:cs typeface="Times New Roman"/>
              </a:rPr>
              <a:t>or</a:t>
            </a:r>
            <a:r>
              <a:rPr sz="2500" spc="3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phimosis.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3727" y="409955"/>
            <a:ext cx="5876544" cy="45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54482"/>
            <a:ext cx="7953375" cy="511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Inspect and palpate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vaginal, uterine, and rectal  lesions in </a:t>
            </a:r>
            <a:r>
              <a:rPr sz="2700" spc="-5" dirty="0">
                <a:latin typeface="Times New Roman"/>
                <a:cs typeface="Times New Roman"/>
              </a:rPr>
              <a:t>females. </a:t>
            </a:r>
            <a:r>
              <a:rPr sz="2700" dirty="0">
                <a:latin typeface="Times New Roman"/>
                <a:cs typeface="Times New Roman"/>
              </a:rPr>
              <a:t>When the 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flank </a:t>
            </a:r>
            <a:r>
              <a:rPr sz="2700" dirty="0">
                <a:latin typeface="Times New Roman"/>
                <a:cs typeface="Times New Roman"/>
              </a:rPr>
              <a:t>area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palpated, you  </a:t>
            </a:r>
            <a:r>
              <a:rPr sz="2700" spc="-5" dirty="0">
                <a:latin typeface="Times New Roman"/>
                <a:cs typeface="Times New Roman"/>
              </a:rPr>
              <a:t>may feel </a:t>
            </a:r>
            <a:r>
              <a:rPr sz="2700" dirty="0">
                <a:latin typeface="Times New Roman"/>
                <a:cs typeface="Times New Roman"/>
              </a:rPr>
              <a:t>a </a:t>
            </a:r>
            <a:r>
              <a:rPr sz="2700" spc="-10" dirty="0">
                <a:latin typeface="Times New Roman"/>
                <a:cs typeface="Times New Roman"/>
              </a:rPr>
              <a:t>large </a:t>
            </a:r>
            <a:r>
              <a:rPr sz="2700" dirty="0">
                <a:latin typeface="Times New Roman"/>
                <a:cs typeface="Times New Roman"/>
              </a:rPr>
              <a:t>fluctuating </a:t>
            </a:r>
            <a:r>
              <a:rPr sz="2700" spc="-5" dirty="0">
                <a:latin typeface="Times New Roman"/>
                <a:cs typeface="Times New Roman"/>
              </a:rPr>
              <a:t>soft mass </a:t>
            </a:r>
            <a:r>
              <a:rPr sz="2700" dirty="0">
                <a:latin typeface="Times New Roman"/>
                <a:cs typeface="Times New Roman"/>
              </a:rPr>
              <a:t>in the kidney area  that represents the collection of urine in the renal  pelvis.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Palpate the abdomen to help identify tender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areas.</a:t>
            </a:r>
            <a:endParaRPr sz="2700">
              <a:latin typeface="Times New Roman"/>
              <a:cs typeface="Times New Roman"/>
            </a:endParaRPr>
          </a:p>
          <a:p>
            <a:pPr marL="268605" marR="39941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If the Hydronephrosis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the result of bladder  obstruction, markedly distended urinary bladder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may  </a:t>
            </a:r>
            <a:r>
              <a:rPr sz="2700" dirty="0">
                <a:latin typeface="Times New Roman"/>
                <a:cs typeface="Times New Roman"/>
              </a:rPr>
              <a:t>be</a:t>
            </a:r>
            <a:r>
              <a:rPr sz="2700" spc="-5" dirty="0">
                <a:latin typeface="Times New Roman"/>
                <a:cs typeface="Times New Roman"/>
              </a:rPr>
              <a:t> felt.</a:t>
            </a:r>
            <a:endParaRPr sz="2700">
              <a:latin typeface="Times New Roman"/>
              <a:cs typeface="Times New Roman"/>
            </a:endParaRPr>
          </a:p>
          <a:p>
            <a:pPr marL="268605" marR="53022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Gentle pressure on the urinary bladder </a:t>
            </a:r>
            <a:r>
              <a:rPr sz="2700" spc="-5" dirty="0">
                <a:latin typeface="Times New Roman"/>
                <a:cs typeface="Times New Roman"/>
              </a:rPr>
              <a:t>may </a:t>
            </a:r>
            <a:r>
              <a:rPr sz="2700" dirty="0">
                <a:latin typeface="Times New Roman"/>
                <a:cs typeface="Times New Roman"/>
              </a:rPr>
              <a:t>result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  leaking urine </a:t>
            </a:r>
            <a:r>
              <a:rPr sz="2700" spc="-5" dirty="0">
                <a:latin typeface="Times New Roman"/>
                <a:cs typeface="Times New Roman"/>
              </a:rPr>
              <a:t>from </a:t>
            </a:r>
            <a:r>
              <a:rPr sz="2700" dirty="0">
                <a:latin typeface="Times New Roman"/>
                <a:cs typeface="Times New Roman"/>
              </a:rPr>
              <a:t>the urethra because of bladder  </a:t>
            </a:r>
            <a:r>
              <a:rPr sz="2700" spc="-20" dirty="0">
                <a:latin typeface="Times New Roman"/>
                <a:cs typeface="Times New Roman"/>
              </a:rPr>
              <a:t>overflow.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127505"/>
            <a:ext cx="7594600" cy="4826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PRE-OPERATIVE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NURSING</a:t>
            </a:r>
            <a:r>
              <a:rPr sz="25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Hyperthermia related to infectious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process.</a:t>
            </a:r>
            <a:endParaRPr sz="2500">
              <a:latin typeface="Times New Roman"/>
              <a:cs typeface="Times New Roman"/>
            </a:endParaRPr>
          </a:p>
          <a:p>
            <a:pPr marL="268605" marR="443230" indent="-256540">
              <a:lnSpc>
                <a:spcPts val="2700"/>
              </a:lnSpc>
              <a:spcBef>
                <a:spcPts val="434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Impaired nutritional status less than body requirement  related to</a:t>
            </a:r>
            <a:r>
              <a:rPr sz="2500" spc="3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hospitalization.</a:t>
            </a:r>
            <a:endParaRPr sz="2500">
              <a:latin typeface="Times New Roman"/>
              <a:cs typeface="Times New Roman"/>
            </a:endParaRPr>
          </a:p>
          <a:p>
            <a:pPr marL="268605" marR="243840" indent="-256540">
              <a:lnSpc>
                <a:spcPts val="27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Disturbed elimination pattern incontinence of urine and  related to retention of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urine</a:t>
            </a:r>
            <a:endParaRPr sz="2500">
              <a:latin typeface="Times New Roman"/>
              <a:cs typeface="Times New Roman"/>
            </a:endParaRPr>
          </a:p>
          <a:p>
            <a:pPr marL="268605" marR="599440" indent="-256540">
              <a:lnSpc>
                <a:spcPts val="2700"/>
              </a:lnSpc>
              <a:spcBef>
                <a:spcPts val="409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Deficient knowledge of parents related to the plan of  treatment, </a:t>
            </a:r>
            <a:r>
              <a:rPr sz="2500" spc="-10" dirty="0">
                <a:latin typeface="Times New Roman"/>
                <a:cs typeface="Times New Roman"/>
              </a:rPr>
              <a:t>surgical </a:t>
            </a:r>
            <a:r>
              <a:rPr sz="2500" spc="-5" dirty="0">
                <a:latin typeface="Times New Roman"/>
                <a:cs typeface="Times New Roman"/>
              </a:rPr>
              <a:t>procedure and prevention of  complications.</a:t>
            </a:r>
            <a:endParaRPr sz="2500">
              <a:latin typeface="Times New Roman"/>
              <a:cs typeface="Times New Roman"/>
            </a:endParaRPr>
          </a:p>
          <a:p>
            <a:pPr marL="268605" marR="76200" indent="-256540">
              <a:lnSpc>
                <a:spcPts val="2700"/>
              </a:lnSpc>
              <a:spcBef>
                <a:spcPts val="40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Disturbed </a:t>
            </a:r>
            <a:r>
              <a:rPr sz="2500" spc="-10" dirty="0">
                <a:latin typeface="Times New Roman"/>
                <a:cs typeface="Times New Roman"/>
              </a:rPr>
              <a:t>family </a:t>
            </a:r>
            <a:r>
              <a:rPr sz="2500" spc="-5" dirty="0">
                <a:latin typeface="Times New Roman"/>
                <a:cs typeface="Times New Roman"/>
              </a:rPr>
              <a:t>process related to hospitalization of the  child.</a:t>
            </a:r>
            <a:endParaRPr sz="25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700"/>
              </a:lnSpc>
              <a:spcBef>
                <a:spcPts val="40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High risk for urinary tract infection related to presence of  urinary</a:t>
            </a:r>
            <a:r>
              <a:rPr sz="2500" spc="2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obstruction.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7413" y="409955"/>
            <a:ext cx="4947649" cy="45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502665"/>
            <a:ext cx="7957184" cy="53213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7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POST-OPERATIVE </a:t>
            </a: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NURSING</a:t>
            </a:r>
            <a:r>
              <a:rPr sz="2700" b="1" u="heavy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DIAGNOSIS</a:t>
            </a:r>
            <a:endParaRPr sz="2700">
              <a:latin typeface="Times New Roman"/>
              <a:cs typeface="Times New Roman"/>
            </a:endParaRPr>
          </a:p>
          <a:p>
            <a:pPr marL="268605" marR="106108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spc="-5" dirty="0">
                <a:latin typeface="Times New Roman"/>
                <a:cs typeface="Times New Roman"/>
              </a:rPr>
              <a:t>Ineffective </a:t>
            </a:r>
            <a:r>
              <a:rPr sz="2700" dirty="0">
                <a:latin typeface="Times New Roman"/>
                <a:cs typeface="Times New Roman"/>
              </a:rPr>
              <a:t>airway clearance related to </a:t>
            </a:r>
            <a:r>
              <a:rPr sz="2700" spc="-10" dirty="0">
                <a:latin typeface="Times New Roman"/>
                <a:cs typeface="Times New Roman"/>
              </a:rPr>
              <a:t>effects </a:t>
            </a:r>
            <a:r>
              <a:rPr sz="2700" dirty="0">
                <a:latin typeface="Times New Roman"/>
                <a:cs typeface="Times New Roman"/>
              </a:rPr>
              <a:t>of  anesthesia, and</a:t>
            </a:r>
            <a:r>
              <a:rPr sz="2700" spc="-4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pain</a:t>
            </a:r>
            <a:endParaRPr sz="2700">
              <a:latin typeface="Times New Roman"/>
              <a:cs typeface="Times New Roman"/>
            </a:endParaRPr>
          </a:p>
          <a:p>
            <a:pPr marL="268605" marR="129984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Acute pain related to incision, and the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surgical  </a:t>
            </a:r>
            <a:r>
              <a:rPr sz="2700" dirty="0">
                <a:latin typeface="Times New Roman"/>
                <a:cs typeface="Times New Roman"/>
              </a:rPr>
              <a:t>procedure</a:t>
            </a:r>
            <a:endParaRPr sz="2700">
              <a:latin typeface="Times New Roman"/>
              <a:cs typeface="Times New Roman"/>
            </a:endParaRPr>
          </a:p>
          <a:p>
            <a:pPr marL="268605" marR="61023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Impaired physical mobility of the upper</a:t>
            </a:r>
            <a:r>
              <a:rPr sz="2700" spc="-1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extremities  related to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Times New Roman"/>
                <a:cs typeface="Times New Roman"/>
              </a:rPr>
              <a:t>surgery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Risk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imbalanced </a:t>
            </a:r>
            <a:r>
              <a:rPr sz="2700" spc="-5" dirty="0">
                <a:latin typeface="Times New Roman"/>
                <a:cs typeface="Times New Roman"/>
              </a:rPr>
              <a:t>fluid </a:t>
            </a:r>
            <a:r>
              <a:rPr sz="2700" dirty="0">
                <a:latin typeface="Times New Roman"/>
                <a:cs typeface="Times New Roman"/>
              </a:rPr>
              <a:t>volume related to the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surgical  </a:t>
            </a:r>
            <a:r>
              <a:rPr sz="2700" dirty="0">
                <a:latin typeface="Times New Roman"/>
                <a:cs typeface="Times New Roman"/>
              </a:rPr>
              <a:t>procedure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spc="-5" dirty="0">
                <a:latin typeface="Times New Roman"/>
                <a:cs typeface="Times New Roman"/>
              </a:rPr>
              <a:t>Deficient </a:t>
            </a:r>
            <a:r>
              <a:rPr sz="2700" dirty="0">
                <a:latin typeface="Times New Roman"/>
                <a:cs typeface="Times New Roman"/>
              </a:rPr>
              <a:t>knowledge of </a:t>
            </a:r>
            <a:r>
              <a:rPr sz="2700" spc="-5" dirty="0">
                <a:latin typeface="Times New Roman"/>
                <a:cs typeface="Times New Roman"/>
              </a:rPr>
              <a:t>home </a:t>
            </a:r>
            <a:r>
              <a:rPr sz="2700" dirty="0">
                <a:latin typeface="Times New Roman"/>
                <a:cs typeface="Times New Roman"/>
              </a:rPr>
              <a:t>care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procedures</a:t>
            </a:r>
            <a:endParaRPr sz="2700">
              <a:latin typeface="Times New Roman"/>
              <a:cs typeface="Times New Roman"/>
            </a:endParaRPr>
          </a:p>
          <a:p>
            <a:pPr marL="268605" marR="554990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Risk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infection related to the presence of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surgical  </a:t>
            </a:r>
            <a:r>
              <a:rPr sz="2700" dirty="0">
                <a:latin typeface="Times New Roman"/>
                <a:cs typeface="Times New Roman"/>
              </a:rPr>
              <a:t>wound.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50212"/>
            <a:ext cx="7686040" cy="259905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5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spc="-40" dirty="0">
                <a:latin typeface="Times New Roman"/>
                <a:cs typeface="Times New Roman"/>
              </a:rPr>
              <a:t>Teach </a:t>
            </a:r>
            <a:r>
              <a:rPr sz="2700" dirty="0">
                <a:latin typeface="Times New Roman"/>
                <a:cs typeface="Times New Roman"/>
              </a:rPr>
              <a:t>the importance of adequate</a:t>
            </a:r>
            <a:r>
              <a:rPr sz="27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fluids.</a:t>
            </a:r>
            <a:endParaRPr sz="27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353695" algn="l"/>
                <a:tab pos="354965" algn="l"/>
              </a:tabLst>
            </a:pPr>
            <a:r>
              <a:rPr dirty="0"/>
              <a:t>	</a:t>
            </a:r>
            <a:r>
              <a:rPr sz="2700" dirty="0">
                <a:latin typeface="Times New Roman"/>
                <a:cs typeface="Times New Roman"/>
              </a:rPr>
              <a:t>Explain the importance of notifying the physician at  the </a:t>
            </a:r>
            <a:r>
              <a:rPr sz="2700" spc="-5" dirty="0">
                <a:latin typeface="Times New Roman"/>
                <a:cs typeface="Times New Roman"/>
              </a:rPr>
              <a:t>first </a:t>
            </a:r>
            <a:r>
              <a:rPr sz="2700" dirty="0">
                <a:latin typeface="Times New Roman"/>
                <a:cs typeface="Times New Roman"/>
              </a:rPr>
              <a:t>signs of inability to void or of urinary  infection, such </a:t>
            </a:r>
            <a:r>
              <a:rPr sz="2700" spc="-5" dirty="0">
                <a:latin typeface="Times New Roman"/>
                <a:cs typeface="Times New Roman"/>
              </a:rPr>
              <a:t>as </a:t>
            </a:r>
            <a:r>
              <a:rPr sz="2700" dirty="0">
                <a:latin typeface="Times New Roman"/>
                <a:cs typeface="Times New Roman"/>
              </a:rPr>
              <a:t>burning or painful urination,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cloudy  urine, rusty or smoky urine, blood-tinged urine, </a:t>
            </a:r>
            <a:r>
              <a:rPr sz="2700" spc="-5" dirty="0">
                <a:latin typeface="Times New Roman"/>
                <a:cs typeface="Times New Roman"/>
              </a:rPr>
              <a:t>foul  </a:t>
            </a:r>
            <a:r>
              <a:rPr sz="2700" spc="-20" dirty="0">
                <a:latin typeface="Times New Roman"/>
                <a:cs typeface="Times New Roman"/>
              </a:rPr>
              <a:t>odor, </a:t>
            </a:r>
            <a:r>
              <a:rPr sz="2700" spc="-5" dirty="0">
                <a:latin typeface="Times New Roman"/>
                <a:cs typeface="Times New Roman"/>
              </a:rPr>
              <a:t>flank </a:t>
            </a:r>
            <a:r>
              <a:rPr sz="2700" dirty="0">
                <a:latin typeface="Times New Roman"/>
                <a:cs typeface="Times New Roman"/>
              </a:rPr>
              <a:t>pain, or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25" dirty="0">
                <a:latin typeface="Times New Roman"/>
                <a:cs typeface="Times New Roman"/>
              </a:rPr>
              <a:t>fever.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47822" y="413004"/>
            <a:ext cx="3237686" cy="360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2409"/>
            <a:ext cx="766572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Early detection and prompt treatment has good  prognosis. </a:t>
            </a:r>
            <a:r>
              <a:rPr sz="2700" spc="-5" dirty="0">
                <a:latin typeface="Times New Roman"/>
                <a:cs typeface="Times New Roman"/>
              </a:rPr>
              <a:t>Left </a:t>
            </a:r>
            <a:r>
              <a:rPr sz="2700" dirty="0">
                <a:latin typeface="Times New Roman"/>
                <a:cs typeface="Times New Roman"/>
              </a:rPr>
              <a:t>untreated, bilateral obstruction  (occurring to both kidneys rather than one) has a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poor  prognosis.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4879" y="409955"/>
            <a:ext cx="2792717" cy="452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1087882"/>
            <a:ext cx="7824470" cy="470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25781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700" spc="-50" dirty="0">
                <a:latin typeface="Times New Roman"/>
                <a:cs typeface="Times New Roman"/>
              </a:rPr>
              <a:t>Text </a:t>
            </a:r>
            <a:r>
              <a:rPr sz="2700" dirty="0">
                <a:latin typeface="Times New Roman"/>
                <a:cs typeface="Times New Roman"/>
              </a:rPr>
              <a:t>book of pediatric nursing, editors by “wong</a:t>
            </a:r>
            <a:r>
              <a:rPr sz="2700" spc="-7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and  </a:t>
            </a:r>
            <a:r>
              <a:rPr sz="2700" spc="-15" dirty="0">
                <a:latin typeface="Times New Roman"/>
                <a:cs typeface="Times New Roman"/>
              </a:rPr>
              <a:t>whaley’s”, </a:t>
            </a:r>
            <a:r>
              <a:rPr sz="2700" dirty="0">
                <a:latin typeface="Times New Roman"/>
                <a:cs typeface="Times New Roman"/>
              </a:rPr>
              <a:t>published by </a:t>
            </a:r>
            <a:r>
              <a:rPr sz="2700" spc="-10" dirty="0">
                <a:latin typeface="Times New Roman"/>
                <a:cs typeface="Times New Roman"/>
              </a:rPr>
              <a:t>“n.r.broyhers”, </a:t>
            </a:r>
            <a:r>
              <a:rPr sz="2700" dirty="0">
                <a:latin typeface="Times New Roman"/>
                <a:cs typeface="Times New Roman"/>
              </a:rPr>
              <a:t>4</a:t>
            </a:r>
            <a:r>
              <a:rPr sz="2700" baseline="24691" dirty="0">
                <a:latin typeface="Times New Roman"/>
                <a:cs typeface="Times New Roman"/>
              </a:rPr>
              <a:t>th </a:t>
            </a:r>
            <a:r>
              <a:rPr sz="2700" dirty="0">
                <a:latin typeface="Times New Roman"/>
                <a:cs typeface="Times New Roman"/>
              </a:rPr>
              <a:t>edition,  page</a:t>
            </a:r>
            <a:r>
              <a:rPr sz="2700" spc="-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no:1242-1246.</a:t>
            </a:r>
            <a:endParaRPr sz="2700">
              <a:latin typeface="Times New Roman"/>
              <a:cs typeface="Times New Roman"/>
            </a:endParaRPr>
          </a:p>
          <a:p>
            <a:pPr marL="294005" marR="304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700" dirty="0">
                <a:latin typeface="Times New Roman"/>
                <a:cs typeface="Times New Roman"/>
              </a:rPr>
              <a:t>Dorothy </a:t>
            </a:r>
            <a:r>
              <a:rPr sz="2700" spc="-75" dirty="0">
                <a:latin typeface="Times New Roman"/>
                <a:cs typeface="Times New Roman"/>
              </a:rPr>
              <a:t>r. </a:t>
            </a:r>
            <a:r>
              <a:rPr sz="2700" spc="-30" dirty="0">
                <a:latin typeface="Times New Roman"/>
                <a:cs typeface="Times New Roman"/>
              </a:rPr>
              <a:t>marlow, </a:t>
            </a:r>
            <a:r>
              <a:rPr sz="2700" dirty="0">
                <a:latin typeface="Times New Roman"/>
                <a:cs typeface="Times New Roman"/>
              </a:rPr>
              <a:t>“text book of pediatric nursing” </a:t>
            </a:r>
            <a:r>
              <a:rPr sz="2700" spc="10" dirty="0">
                <a:latin typeface="Times New Roman"/>
                <a:cs typeface="Times New Roman"/>
              </a:rPr>
              <a:t>6</a:t>
            </a:r>
            <a:r>
              <a:rPr sz="2700" spc="15" baseline="24691" dirty="0">
                <a:latin typeface="Times New Roman"/>
                <a:cs typeface="Times New Roman"/>
              </a:rPr>
              <a:t>th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edition, published by elsevien, page no:</a:t>
            </a:r>
            <a:r>
              <a:rPr sz="2700" spc="-12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284-290.</a:t>
            </a:r>
            <a:endParaRPr sz="2700">
              <a:latin typeface="Times New Roman"/>
              <a:cs typeface="Times New Roman"/>
            </a:endParaRPr>
          </a:p>
          <a:p>
            <a:pPr marL="294005" marR="19367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700" spc="-50" dirty="0">
                <a:latin typeface="Times New Roman"/>
                <a:cs typeface="Times New Roman"/>
              </a:rPr>
              <a:t>Text </a:t>
            </a:r>
            <a:r>
              <a:rPr sz="2700" spc="5" dirty="0">
                <a:latin typeface="Times New Roman"/>
                <a:cs typeface="Times New Roman"/>
              </a:rPr>
              <a:t>book </a:t>
            </a:r>
            <a:r>
              <a:rPr sz="2700" dirty="0">
                <a:latin typeface="Times New Roman"/>
                <a:cs typeface="Times New Roman"/>
              </a:rPr>
              <a:t>of </a:t>
            </a:r>
            <a:r>
              <a:rPr sz="2700" b="1" spc="-5" dirty="0">
                <a:latin typeface="Times New Roman"/>
                <a:cs typeface="Times New Roman"/>
              </a:rPr>
              <a:t>“essential </a:t>
            </a:r>
            <a:r>
              <a:rPr sz="2700" dirty="0">
                <a:latin typeface="Times New Roman"/>
                <a:cs typeface="Times New Roman"/>
              </a:rPr>
              <a:t>pediatric nursing”, editors by  “piyush gupta”, published by “a.p. jain and co”, </a:t>
            </a:r>
            <a:r>
              <a:rPr sz="2700" spc="-5" dirty="0">
                <a:latin typeface="Times New Roman"/>
                <a:cs typeface="Times New Roman"/>
              </a:rPr>
              <a:t>1</a:t>
            </a:r>
            <a:r>
              <a:rPr sz="2700" spc="-7" baseline="24691" dirty="0">
                <a:latin typeface="Times New Roman"/>
                <a:cs typeface="Times New Roman"/>
              </a:rPr>
              <a:t>st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edition, page no: </a:t>
            </a:r>
            <a:r>
              <a:rPr sz="2700" spc="5" dirty="0">
                <a:latin typeface="Times New Roman"/>
                <a:cs typeface="Times New Roman"/>
              </a:rPr>
              <a:t>300-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301.</a:t>
            </a:r>
            <a:endParaRPr sz="2700">
              <a:latin typeface="Times New Roman"/>
              <a:cs typeface="Times New Roman"/>
            </a:endParaRPr>
          </a:p>
          <a:p>
            <a:pPr marL="294005" marR="21844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700" dirty="0">
                <a:latin typeface="Times New Roman"/>
                <a:cs typeface="Times New Roman"/>
              </a:rPr>
              <a:t>The short text book of </a:t>
            </a:r>
            <a:r>
              <a:rPr sz="2700" b="1" dirty="0">
                <a:latin typeface="Times New Roman"/>
                <a:cs typeface="Times New Roman"/>
              </a:rPr>
              <a:t>“</a:t>
            </a:r>
            <a:r>
              <a:rPr sz="2700" dirty="0">
                <a:latin typeface="Times New Roman"/>
                <a:cs typeface="Times New Roman"/>
              </a:rPr>
              <a:t>pediatric nursing”, editors</a:t>
            </a:r>
            <a:r>
              <a:rPr sz="2700" spc="-15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by  “suraj gupte”, published by “jaypee brothers”, </a:t>
            </a:r>
            <a:r>
              <a:rPr sz="2700" spc="5" dirty="0">
                <a:latin typeface="Times New Roman"/>
                <a:cs typeface="Times New Roman"/>
              </a:rPr>
              <a:t>10</a:t>
            </a:r>
            <a:r>
              <a:rPr sz="2700" spc="7" baseline="24691" dirty="0">
                <a:latin typeface="Times New Roman"/>
                <a:cs typeface="Times New Roman"/>
              </a:rPr>
              <a:t>th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edition, page no:</a:t>
            </a:r>
            <a:r>
              <a:rPr sz="2700" spc="-65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433-434.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8244" y="409955"/>
            <a:ext cx="3793982" cy="36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0268" y="554482"/>
            <a:ext cx="8000365" cy="467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marR="62103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700" dirty="0">
                <a:latin typeface="Times New Roman"/>
                <a:cs typeface="Times New Roman"/>
              </a:rPr>
              <a:t>A text book of pediatric nursing, editor by “parul  datta”, published by “ jaypee”, </a:t>
            </a:r>
            <a:r>
              <a:rPr sz="2700" spc="5" dirty="0">
                <a:latin typeface="Times New Roman"/>
                <a:cs typeface="Times New Roman"/>
              </a:rPr>
              <a:t>2</a:t>
            </a:r>
            <a:r>
              <a:rPr sz="2700" spc="7" baseline="24691" dirty="0">
                <a:latin typeface="Times New Roman"/>
                <a:cs typeface="Times New Roman"/>
              </a:rPr>
              <a:t>nd </a:t>
            </a:r>
            <a:r>
              <a:rPr sz="2700" dirty="0">
                <a:latin typeface="Times New Roman"/>
                <a:cs typeface="Times New Roman"/>
              </a:rPr>
              <a:t>edition, page no:  362-364</a:t>
            </a:r>
            <a:endParaRPr sz="2700">
              <a:latin typeface="Times New Roman"/>
              <a:cs typeface="Times New Roman"/>
            </a:endParaRPr>
          </a:p>
          <a:p>
            <a:pPr marL="294005" marR="30543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700" dirty="0">
                <a:latin typeface="Times New Roman"/>
                <a:cs typeface="Times New Roman"/>
              </a:rPr>
              <a:t>The lippincott manual of pediatric nursing, editor by  “barbara </a:t>
            </a:r>
            <a:r>
              <a:rPr sz="2700" spc="-10" dirty="0">
                <a:latin typeface="Times New Roman"/>
                <a:cs typeface="Times New Roman"/>
              </a:rPr>
              <a:t>f. </a:t>
            </a:r>
            <a:r>
              <a:rPr sz="2700" dirty="0">
                <a:latin typeface="Times New Roman"/>
                <a:cs typeface="Times New Roman"/>
              </a:rPr>
              <a:t>weller”, published by “chapman and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hall”,  8</a:t>
            </a:r>
            <a:r>
              <a:rPr sz="2700" baseline="24691" dirty="0">
                <a:latin typeface="Times New Roman"/>
                <a:cs typeface="Times New Roman"/>
              </a:rPr>
              <a:t>th </a:t>
            </a:r>
            <a:r>
              <a:rPr sz="2700" dirty="0">
                <a:latin typeface="Times New Roman"/>
                <a:cs typeface="Times New Roman"/>
              </a:rPr>
              <a:t>edition, page no:</a:t>
            </a:r>
            <a:r>
              <a:rPr sz="2700" spc="-31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777-778.</a:t>
            </a:r>
            <a:endParaRPr sz="2700">
              <a:latin typeface="Times New Roman"/>
              <a:cs typeface="Times New Roman"/>
            </a:endParaRPr>
          </a:p>
          <a:p>
            <a:pPr marL="294005" marR="304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700" dirty="0">
                <a:latin typeface="Times New Roman"/>
                <a:cs typeface="Times New Roman"/>
              </a:rPr>
              <a:t>Nursing care plans </a:t>
            </a:r>
            <a:r>
              <a:rPr sz="2700" spc="-5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newborns and children, editor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by  “ </a:t>
            </a:r>
            <a:r>
              <a:rPr sz="2700" spc="-5" dirty="0">
                <a:latin typeface="Times New Roman"/>
                <a:cs typeface="Times New Roman"/>
              </a:rPr>
              <a:t>micheke </a:t>
            </a:r>
            <a:r>
              <a:rPr sz="2700" dirty="0">
                <a:latin typeface="Times New Roman"/>
                <a:cs typeface="Times New Roman"/>
              </a:rPr>
              <a:t>knoll puzas”, published by “ mosby”, page  no: 355 –</a:t>
            </a:r>
            <a:r>
              <a:rPr sz="2700" spc="-40" dirty="0">
                <a:latin typeface="Times New Roman"/>
                <a:cs typeface="Times New Roman"/>
              </a:rPr>
              <a:t> </a:t>
            </a:r>
            <a:r>
              <a:rPr sz="2700" spc="5" dirty="0">
                <a:latin typeface="Times New Roman"/>
                <a:cs typeface="Times New Roman"/>
              </a:rPr>
              <a:t>357.</a:t>
            </a:r>
            <a:endParaRPr sz="2700">
              <a:latin typeface="Times New Roman"/>
              <a:cs typeface="Times New Roman"/>
            </a:endParaRPr>
          </a:p>
          <a:p>
            <a:pPr marL="294005" marR="524510" indent="-256540">
              <a:lnSpc>
                <a:spcPts val="3020"/>
              </a:lnSpc>
              <a:spcBef>
                <a:spcPts val="6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94005" algn="l"/>
                <a:tab pos="294640" algn="l"/>
              </a:tabLst>
            </a:pPr>
            <a:r>
              <a:rPr sz="2700" spc="-5" dirty="0">
                <a:latin typeface="Times New Roman"/>
                <a:cs typeface="Times New Roman"/>
              </a:rPr>
              <a:t>Assuma </a:t>
            </a:r>
            <a:r>
              <a:rPr sz="2700" dirty="0">
                <a:latin typeface="Times New Roman"/>
                <a:cs typeface="Times New Roman"/>
              </a:rPr>
              <a:t>beevi.t.m., “text book of pediatric</a:t>
            </a:r>
            <a:r>
              <a:rPr sz="2700" spc="-9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nursing”,  published by elsevien, page no: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307-308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2409"/>
            <a:ext cx="7844790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Acute glomerulonephritis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an 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immune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2700" spc="-5" dirty="0">
                <a:solidFill>
                  <a:srgbClr val="001F5F"/>
                </a:solidFill>
                <a:latin typeface="Times New Roman"/>
                <a:cs typeface="Times New Roman"/>
              </a:rPr>
              <a:t>mediated  inflammatory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disease </a:t>
            </a:r>
            <a:r>
              <a:rPr sz="2700" dirty="0">
                <a:latin typeface="Times New Roman"/>
                <a:cs typeface="Times New Roman"/>
              </a:rPr>
              <a:t>of the capillary loops in the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renal  glomeruli. The </a:t>
            </a:r>
            <a:r>
              <a:rPr sz="2700" dirty="0">
                <a:solidFill>
                  <a:srgbClr val="001F5F"/>
                </a:solidFill>
                <a:latin typeface="Times New Roman"/>
                <a:cs typeface="Times New Roman"/>
              </a:rPr>
              <a:t>antigen – antibody complex deposition </a:t>
            </a:r>
            <a:r>
              <a:rPr sz="2700" dirty="0">
                <a:latin typeface="Times New Roman"/>
                <a:cs typeface="Times New Roman"/>
              </a:rPr>
              <a:t> within the glomeruli results in glomerular injury</a:t>
            </a:r>
            <a:r>
              <a:rPr sz="2700" spc="-1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which  </a:t>
            </a:r>
            <a:r>
              <a:rPr sz="2700" spc="-5" dirty="0">
                <a:latin typeface="Times New Roman"/>
                <a:cs typeface="Times New Roman"/>
              </a:rPr>
              <a:t>is manifested as </a:t>
            </a:r>
            <a:r>
              <a:rPr sz="2700" dirty="0">
                <a:latin typeface="Times New Roman"/>
                <a:cs typeface="Times New Roman"/>
              </a:rPr>
              <a:t>hematuria, oliguria, </a:t>
            </a:r>
            <a:r>
              <a:rPr sz="2700" spc="-5" dirty="0">
                <a:latin typeface="Times New Roman"/>
                <a:cs typeface="Times New Roman"/>
              </a:rPr>
              <a:t>edema </a:t>
            </a:r>
            <a:r>
              <a:rPr sz="2700" dirty="0">
                <a:latin typeface="Times New Roman"/>
                <a:cs typeface="Times New Roman"/>
              </a:rPr>
              <a:t>and  hypertension.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5166" y="413004"/>
            <a:ext cx="2978614" cy="360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502409"/>
            <a:ext cx="7949565" cy="2608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233170" indent="-256540">
              <a:lnSpc>
                <a:spcPct val="100000"/>
              </a:lnSpc>
              <a:spcBef>
                <a:spcPts val="100"/>
              </a:spcBef>
              <a:buSzPct val="96296"/>
              <a:buAutoNum type="arabicPeriod"/>
              <a:tabLst>
                <a:tab pos="270510" algn="l"/>
                <a:tab pos="3899535" algn="l"/>
              </a:tabLst>
            </a:pPr>
            <a:r>
              <a:rPr sz="2700" b="1" spc="-10" dirty="0">
                <a:latin typeface="Times New Roman"/>
                <a:cs typeface="Times New Roman"/>
              </a:rPr>
              <a:t>Presumed </a:t>
            </a:r>
            <a:r>
              <a:rPr sz="2700" b="1" dirty="0">
                <a:latin typeface="Times New Roman"/>
                <a:cs typeface="Times New Roman"/>
              </a:rPr>
              <a:t>cause </a:t>
            </a:r>
            <a:r>
              <a:rPr sz="2700" dirty="0">
                <a:latin typeface="Times New Roman"/>
                <a:cs typeface="Times New Roman"/>
              </a:rPr>
              <a:t>– antigen – antibody</a:t>
            </a:r>
            <a:r>
              <a:rPr sz="2700" spc="-3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reaction  secondary to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an</a:t>
            </a:r>
            <a:r>
              <a:rPr sz="2700" spc="1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infection	in the</a:t>
            </a:r>
            <a:r>
              <a:rPr sz="2700" spc="-20" dirty="0">
                <a:latin typeface="Times New Roman"/>
                <a:cs typeface="Times New Roman"/>
              </a:rPr>
              <a:t> </a:t>
            </a:r>
            <a:r>
              <a:rPr sz="2700" spc="-30" dirty="0">
                <a:latin typeface="Times New Roman"/>
                <a:cs typeface="Times New Roman"/>
              </a:rPr>
              <a:t>body.</a:t>
            </a:r>
            <a:endParaRPr sz="2700" dirty="0">
              <a:latin typeface="Times New Roman"/>
              <a:cs typeface="Times New Roman"/>
            </a:endParaRPr>
          </a:p>
          <a:p>
            <a:pPr marL="270510" indent="-257810">
              <a:lnSpc>
                <a:spcPct val="100000"/>
              </a:lnSpc>
              <a:spcBef>
                <a:spcPts val="409"/>
              </a:spcBef>
              <a:buSzPct val="96296"/>
              <a:buAutoNum type="arabicPeriod"/>
              <a:tabLst>
                <a:tab pos="270510" algn="l"/>
              </a:tabLst>
            </a:pPr>
            <a:r>
              <a:rPr sz="2700" b="1" dirty="0">
                <a:latin typeface="Times New Roman"/>
                <a:cs typeface="Times New Roman"/>
              </a:rPr>
              <a:t>Initial</a:t>
            </a:r>
            <a:r>
              <a:rPr sz="2700" b="1" spc="-3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infection:</a:t>
            </a:r>
            <a:endParaRPr sz="2700" dirty="0">
              <a:latin typeface="Times New Roman"/>
              <a:cs typeface="Times New Roman"/>
            </a:endParaRPr>
          </a:p>
          <a:p>
            <a:pPr marL="268605" marR="31559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Usually either an upper respiratory infection or a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skin  infection, usually one to 3 weeks before the onset of  </a:t>
            </a:r>
            <a:r>
              <a:rPr sz="2700" spc="-5" dirty="0" smtClean="0">
                <a:latin typeface="Times New Roman"/>
                <a:cs typeface="Times New Roman"/>
              </a:rPr>
              <a:t>symptom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1295" y="409955"/>
            <a:ext cx="2647881" cy="36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06882"/>
            <a:ext cx="7945755" cy="3522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Most cases are post infectious and have been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associated  with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700" dirty="0">
                <a:latin typeface="Times New Roman"/>
                <a:cs typeface="Times New Roman"/>
              </a:rPr>
              <a:t>-Pneumococcal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700" spc="-30" dirty="0">
                <a:latin typeface="Times New Roman"/>
                <a:cs typeface="Times New Roman"/>
              </a:rPr>
              <a:t>-Viral</a:t>
            </a:r>
            <a:r>
              <a:rPr sz="2700" spc="-10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infection</a:t>
            </a:r>
            <a:endParaRPr sz="2700">
              <a:latin typeface="Times New Roman"/>
              <a:cs typeface="Times New Roman"/>
            </a:endParaRPr>
          </a:p>
          <a:p>
            <a:pPr marL="268605" marR="171450" indent="-256540">
              <a:lnSpc>
                <a:spcPct val="100000"/>
              </a:lnSpc>
              <a:spcBef>
                <a:spcPts val="395"/>
              </a:spcBef>
            </a:pPr>
            <a:r>
              <a:rPr sz="2700" dirty="0">
                <a:latin typeface="Times New Roman"/>
                <a:cs typeface="Times New Roman"/>
              </a:rPr>
              <a:t>-Acute post streptococcal glomerulonephritis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the</a:t>
            </a:r>
            <a:r>
              <a:rPr sz="2700" spc="-9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most  common </a:t>
            </a:r>
            <a:r>
              <a:rPr sz="2700" dirty="0">
                <a:latin typeface="Times New Roman"/>
                <a:cs typeface="Times New Roman"/>
              </a:rPr>
              <a:t>of the post infectious renal disease in  childhood.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2700" dirty="0">
                <a:latin typeface="Times New Roman"/>
                <a:cs typeface="Times New Roman"/>
              </a:rPr>
              <a:t>-Streptococcal pharyngitis </a:t>
            </a:r>
            <a:r>
              <a:rPr sz="2700" spc="-5" dirty="0">
                <a:latin typeface="Times New Roman"/>
                <a:cs typeface="Times New Roman"/>
              </a:rPr>
              <a:t>is more common </a:t>
            </a:r>
            <a:r>
              <a:rPr sz="2700" dirty="0">
                <a:latin typeface="Times New Roman"/>
                <a:cs typeface="Times New Roman"/>
              </a:rPr>
              <a:t>in the</a:t>
            </a:r>
            <a:r>
              <a:rPr sz="2700" spc="-75" dirty="0">
                <a:latin typeface="Times New Roman"/>
                <a:cs typeface="Times New Roman"/>
              </a:rPr>
              <a:t> </a:t>
            </a:r>
            <a:r>
              <a:rPr sz="2700" spc="-20" dirty="0">
                <a:latin typeface="Times New Roman"/>
                <a:cs typeface="Times New Roman"/>
              </a:rPr>
              <a:t>winter.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188816"/>
            <a:ext cx="7874000" cy="418782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700" b="1" spc="-5" dirty="0">
                <a:latin typeface="Times New Roman"/>
                <a:cs typeface="Times New Roman"/>
              </a:rPr>
              <a:t>Urinary</a:t>
            </a:r>
            <a:r>
              <a:rPr sz="2700" b="1" spc="-15" dirty="0">
                <a:latin typeface="Times New Roman"/>
                <a:cs typeface="Times New Roman"/>
              </a:rPr>
              <a:t> </a:t>
            </a:r>
            <a:r>
              <a:rPr sz="2700" b="1" dirty="0">
                <a:latin typeface="Times New Roman"/>
                <a:cs typeface="Times New Roman"/>
              </a:rPr>
              <a:t>symptoms: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Decreased urine</a:t>
            </a:r>
            <a:r>
              <a:rPr sz="2700" spc="-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output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Bloody or brown – coloured</a:t>
            </a:r>
            <a:r>
              <a:rPr sz="2700" spc="-8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urine.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700" b="1" spc="-5" dirty="0">
                <a:latin typeface="Times New Roman"/>
                <a:cs typeface="Times New Roman"/>
              </a:rPr>
              <a:t>Oedema:</a:t>
            </a:r>
            <a:endParaRPr sz="2700">
              <a:latin typeface="Times New Roman"/>
              <a:cs typeface="Times New Roman"/>
            </a:endParaRPr>
          </a:p>
          <a:p>
            <a:pPr marL="269875" marR="4326890" indent="-257810">
              <a:lnSpc>
                <a:spcPct val="112300"/>
              </a:lnSpc>
              <a:spcBef>
                <a:spcPts val="1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Present in </a:t>
            </a:r>
            <a:r>
              <a:rPr sz="2700" spc="-5" dirty="0">
                <a:latin typeface="Times New Roman"/>
                <a:cs typeface="Times New Roman"/>
              </a:rPr>
              <a:t>most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patients  Usually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Times New Roman"/>
                <a:cs typeface="Times New Roman"/>
              </a:rPr>
              <a:t>mild.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spc="-5" dirty="0">
                <a:latin typeface="Times New Roman"/>
                <a:cs typeface="Times New Roman"/>
              </a:rPr>
              <a:t>Often manifested </a:t>
            </a:r>
            <a:r>
              <a:rPr sz="2700" dirty="0">
                <a:latin typeface="Times New Roman"/>
                <a:cs typeface="Times New Roman"/>
              </a:rPr>
              <a:t>by Periorbital </a:t>
            </a:r>
            <a:r>
              <a:rPr sz="2700" spc="-5" dirty="0">
                <a:latin typeface="Times New Roman"/>
                <a:cs typeface="Times New Roman"/>
              </a:rPr>
              <a:t>oedema </a:t>
            </a:r>
            <a:r>
              <a:rPr sz="2700" dirty="0">
                <a:latin typeface="Times New Roman"/>
                <a:cs typeface="Times New Roman"/>
              </a:rPr>
              <a:t>in the morning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May appear only </a:t>
            </a:r>
            <a:r>
              <a:rPr sz="2700" spc="-5" dirty="0">
                <a:latin typeface="Times New Roman"/>
                <a:cs typeface="Times New Roman"/>
              </a:rPr>
              <a:t>as </a:t>
            </a:r>
            <a:r>
              <a:rPr sz="2700" dirty="0">
                <a:latin typeface="Times New Roman"/>
                <a:cs typeface="Times New Roman"/>
              </a:rPr>
              <a:t>rapid weight</a:t>
            </a:r>
            <a:r>
              <a:rPr sz="2700" spc="-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gain.</a:t>
            </a:r>
            <a:endParaRPr sz="27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May be generalized and influenced by</a:t>
            </a:r>
            <a:r>
              <a:rPr sz="2700" spc="-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posture.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4931" y="411480"/>
            <a:ext cx="6509753" cy="362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88747"/>
            <a:ext cx="7280909" cy="581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Times New Roman"/>
                <a:cs typeface="Times New Roman"/>
              </a:rPr>
              <a:t>Hypertension: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Present in over 50 per cent of</a:t>
            </a:r>
            <a:r>
              <a:rPr sz="2500" spc="114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patients.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Usually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spc="-10" dirty="0">
                <a:latin typeface="Times New Roman"/>
                <a:cs typeface="Times New Roman"/>
              </a:rPr>
              <a:t>mild.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Rise in blood pressure </a:t>
            </a:r>
            <a:r>
              <a:rPr sz="2500" spc="-10" dirty="0">
                <a:latin typeface="Times New Roman"/>
                <a:cs typeface="Times New Roman"/>
              </a:rPr>
              <a:t>may </a:t>
            </a:r>
            <a:r>
              <a:rPr sz="2500" spc="-5" dirty="0">
                <a:latin typeface="Times New Roman"/>
                <a:cs typeface="Times New Roman"/>
              </a:rPr>
              <a:t>be</a:t>
            </a:r>
            <a:r>
              <a:rPr sz="2500" spc="1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sudden.</a:t>
            </a:r>
            <a:endParaRPr sz="250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700"/>
              </a:lnSpc>
              <a:spcBef>
                <a:spcPts val="44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Usually appears during the first four to five days of the  illness.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500" b="1" spc="-5" dirty="0">
                <a:latin typeface="Times New Roman"/>
                <a:cs typeface="Times New Roman"/>
              </a:rPr>
              <a:t>Malaise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Times New Roman"/>
                <a:cs typeface="Times New Roman"/>
              </a:rPr>
              <a:t>Mild</a:t>
            </a:r>
            <a:r>
              <a:rPr sz="2500" b="1" spc="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headache</a:t>
            </a:r>
            <a:endParaRPr sz="2500">
              <a:latin typeface="Times New Roman"/>
              <a:cs typeface="Times New Roman"/>
            </a:endParaRPr>
          </a:p>
          <a:p>
            <a:pPr marL="268605" marR="168275" indent="-256540">
              <a:lnSpc>
                <a:spcPts val="2700"/>
              </a:lnSpc>
              <a:spcBef>
                <a:spcPts val="45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Gastrointestinal disturbances, especially anorexia and  vomiting, often with abdominal and long</a:t>
            </a:r>
            <a:r>
              <a:rPr sz="2500" spc="20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pain.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6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Pallor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Irritability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10" dirty="0">
                <a:latin typeface="Times New Roman"/>
                <a:cs typeface="Times New Roman"/>
              </a:rPr>
              <a:t>Lethargy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Dysuria</a:t>
            </a:r>
            <a:endParaRPr sz="2500">
              <a:latin typeface="Times New Roman"/>
              <a:cs typeface="Times New Roman"/>
            </a:endParaRPr>
          </a:p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500" spc="-5" dirty="0">
                <a:latin typeface="Times New Roman"/>
                <a:cs typeface="Times New Roman"/>
              </a:rPr>
              <a:t>Fever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164082"/>
            <a:ext cx="7943215" cy="3075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9182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b="1" dirty="0">
                <a:latin typeface="Times New Roman"/>
                <a:cs typeface="Times New Roman"/>
              </a:rPr>
              <a:t>History of illness </a:t>
            </a:r>
            <a:r>
              <a:rPr sz="2700" dirty="0">
                <a:latin typeface="Times New Roman"/>
                <a:cs typeface="Times New Roman"/>
              </a:rPr>
              <a:t>and physical examination help</a:t>
            </a:r>
            <a:r>
              <a:rPr sz="2700" spc="-16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in  clinical</a:t>
            </a:r>
            <a:r>
              <a:rPr sz="2700" spc="-3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diagnosis.</a:t>
            </a:r>
          </a:p>
          <a:p>
            <a:pPr marL="26860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269240" algn="l"/>
              </a:tabLst>
            </a:pPr>
            <a:r>
              <a:rPr sz="2700" dirty="0">
                <a:latin typeface="Times New Roman"/>
                <a:cs typeface="Times New Roman"/>
              </a:rPr>
              <a:t>The confirmation of diagnosis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done by the</a:t>
            </a:r>
            <a:r>
              <a:rPr sz="2700" spc="-10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following:</a:t>
            </a:r>
          </a:p>
          <a:p>
            <a:pPr marL="269875" algn="just">
              <a:lnSpc>
                <a:spcPct val="100000"/>
              </a:lnSpc>
              <a:spcBef>
                <a:spcPts val="395"/>
              </a:spcBef>
            </a:pPr>
            <a:r>
              <a:rPr sz="2700" b="1" spc="-5" dirty="0">
                <a:latin typeface="Times New Roman"/>
                <a:cs typeface="Times New Roman"/>
              </a:rPr>
              <a:t>Urine</a:t>
            </a:r>
            <a:r>
              <a:rPr sz="2700" b="1" dirty="0">
                <a:latin typeface="Times New Roman"/>
                <a:cs typeface="Times New Roman"/>
              </a:rPr>
              <a:t> </a:t>
            </a:r>
            <a:r>
              <a:rPr sz="2700" b="1" dirty="0" smtClean="0">
                <a:latin typeface="Times New Roman"/>
                <a:cs typeface="Times New Roman"/>
              </a:rPr>
              <a:t>examination:</a:t>
            </a:r>
          </a:p>
          <a:p>
            <a:pPr marL="268605" marR="179070" indent="1270" algn="just">
              <a:lnSpc>
                <a:spcPct val="100000"/>
              </a:lnSpc>
              <a:spcBef>
                <a:spcPts val="395"/>
              </a:spcBef>
            </a:pPr>
            <a:r>
              <a:rPr sz="2700" dirty="0" smtClean="0">
                <a:latin typeface="Times New Roman"/>
                <a:cs typeface="Times New Roman"/>
              </a:rPr>
              <a:t>It shows increased specific </a:t>
            </a:r>
            <a:r>
              <a:rPr sz="2700" spc="-20" dirty="0" smtClean="0">
                <a:latin typeface="Times New Roman"/>
                <a:cs typeface="Times New Roman"/>
              </a:rPr>
              <a:t>gravity, </a:t>
            </a:r>
            <a:r>
              <a:rPr sz="2700" dirty="0" smtClean="0">
                <a:latin typeface="Times New Roman"/>
                <a:cs typeface="Times New Roman"/>
              </a:rPr>
              <a:t>smoke dirty</a:t>
            </a:r>
            <a:r>
              <a:rPr sz="2700" spc="-114" dirty="0" smtClean="0">
                <a:latin typeface="Times New Roman"/>
                <a:cs typeface="Times New Roman"/>
              </a:rPr>
              <a:t> </a:t>
            </a:r>
            <a:r>
              <a:rPr sz="2700" dirty="0" smtClean="0">
                <a:latin typeface="Times New Roman"/>
                <a:cs typeface="Times New Roman"/>
              </a:rPr>
              <a:t>brown  </a:t>
            </a:r>
            <a:r>
              <a:rPr sz="2700" dirty="0" err="1" smtClean="0">
                <a:latin typeface="Times New Roman"/>
                <a:cs typeface="Times New Roman"/>
              </a:rPr>
              <a:t>colour</a:t>
            </a:r>
            <a:r>
              <a:rPr sz="2700" dirty="0" smtClean="0">
                <a:latin typeface="Times New Roman"/>
                <a:cs typeface="Times New Roman"/>
              </a:rPr>
              <a:t> urine with reduced total amount in 24 hrs. Mild  to moderate or severe albuminuria </a:t>
            </a:r>
            <a:r>
              <a:rPr sz="2700" spc="-5" dirty="0" smtClean="0">
                <a:latin typeface="Times New Roman"/>
                <a:cs typeface="Times New Roman"/>
              </a:rPr>
              <a:t>is</a:t>
            </a:r>
            <a:r>
              <a:rPr sz="2700" spc="-60" dirty="0" smtClean="0">
                <a:latin typeface="Times New Roman"/>
                <a:cs typeface="Times New Roman"/>
              </a:rPr>
              <a:t> </a:t>
            </a:r>
            <a:r>
              <a:rPr sz="2700" dirty="0" smtClean="0">
                <a:latin typeface="Times New Roman"/>
                <a:cs typeface="Times New Roman"/>
              </a:rPr>
              <a:t>detected.</a:t>
            </a:r>
          </a:p>
        </p:txBody>
      </p:sp>
      <p:sp>
        <p:nvSpPr>
          <p:cNvPr id="3" name="object 3"/>
          <p:cNvSpPr/>
          <p:nvPr/>
        </p:nvSpPr>
        <p:spPr>
          <a:xfrm>
            <a:off x="2668915" y="409955"/>
            <a:ext cx="3804645" cy="363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1860</Words>
  <Application>Microsoft Office PowerPoint</Application>
  <PresentationFormat>On-screen Show (4:3)</PresentationFormat>
  <Paragraphs>165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 3</vt:lpstr>
      <vt:lpstr>Office Theme</vt:lpstr>
      <vt:lpstr>NURSING MANAGEMENT OF ACUTE GLOMERULONEPHRITIS, HYDRONEPHROSIS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Rajesh Joseph</cp:lastModifiedBy>
  <cp:revision>17</cp:revision>
  <dcterms:created xsi:type="dcterms:W3CDTF">2020-01-04T07:00:59Z</dcterms:created>
  <dcterms:modified xsi:type="dcterms:W3CDTF">2020-08-13T03:53:36Z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2020-01-04T00:00:00Z</vt:filetime>
  </property>
</Properties>
</file>