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6" r:id="rId2"/>
    <p:sldId id="267" r:id="rId3"/>
    <p:sldId id="256" r:id="rId4"/>
    <p:sldId id="257" r:id="rId5"/>
    <p:sldId id="265" r:id="rId6"/>
    <p:sldId id="264" r:id="rId7"/>
    <p:sldId id="277" r:id="rId8"/>
    <p:sldId id="258" r:id="rId9"/>
    <p:sldId id="268" r:id="rId10"/>
    <p:sldId id="269" r:id="rId11"/>
    <p:sldId id="259" r:id="rId12"/>
    <p:sldId id="260" r:id="rId13"/>
    <p:sldId id="283" r:id="rId14"/>
    <p:sldId id="261" r:id="rId15"/>
    <p:sldId id="282" r:id="rId16"/>
    <p:sldId id="262" r:id="rId17"/>
    <p:sldId id="263" r:id="rId18"/>
    <p:sldId id="281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8" r:id="rId27"/>
    <p:sldId id="279" r:id="rId28"/>
    <p:sldId id="280" r:id="rId29"/>
    <p:sldId id="284" r:id="rId30"/>
    <p:sldId id="285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610600" cy="1371600"/>
          </a:xfrm>
        </p:spPr>
        <p:txBody>
          <a:bodyPr/>
          <a:lstStyle/>
          <a:p>
            <a:pPr algn="ctr"/>
            <a:r>
              <a:rPr lang="en-IN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Nursing Management of child with GERD</a:t>
            </a:r>
            <a:endParaRPr lang="en-IN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657600"/>
            <a:ext cx="8686800" cy="31242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IN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PRESENTED BY: </a:t>
            </a:r>
          </a:p>
          <a:p>
            <a:pPr marL="68580" indent="0">
              <a:buNone/>
            </a:pPr>
            <a:r>
              <a:rPr lang="en-IN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MS. RUPAL PATEL</a:t>
            </a:r>
          </a:p>
          <a:p>
            <a:pPr marL="68580" indent="0">
              <a:buNone/>
            </a:pPr>
            <a:r>
              <a:rPr lang="en-IN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ASSISTANT PROFESSOR</a:t>
            </a:r>
          </a:p>
          <a:p>
            <a:pPr marL="68580" indent="0">
              <a:buNone/>
            </a:pPr>
            <a:r>
              <a:rPr lang="en-IN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DEPT OF CHILD HEALTH NURSING</a:t>
            </a:r>
          </a:p>
          <a:p>
            <a:pPr marL="68580" indent="0">
              <a:buNone/>
            </a:pPr>
            <a:r>
              <a:rPr lang="en-IN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SUMANDEEP NURSING COLLEGE</a:t>
            </a:r>
          </a:p>
          <a:p>
            <a:pPr marL="68580" indent="0">
              <a:buNone/>
            </a:pPr>
            <a:r>
              <a:rPr lang="en-IN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SUMANDEEP VIDYAPEETH DEEMED TO BE UNIVERSITY</a:t>
            </a:r>
          </a:p>
          <a:p>
            <a:pPr marL="68580" indent="0">
              <a:buNone/>
            </a:pPr>
            <a:r>
              <a:rPr lang="en-IN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PIPARIA, WAGHODIA, VADODARA</a:t>
            </a:r>
          </a:p>
          <a:p>
            <a:pPr marL="68580" indent="0">
              <a:buNone/>
            </a:pPr>
            <a:endParaRPr lang="en-IN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8683B1-6406-495C-8469-BD2448BF59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679723"/>
            <a:ext cx="1298575" cy="130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82111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12696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 algn="just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FFFF00"/>
                </a:solidFill>
                <a:latin typeface="Bookman Old Style" pitchFamily="18" charset="0"/>
              </a:rPr>
              <a:t>Older children and adolescents</a:t>
            </a:r>
          </a:p>
          <a:p>
            <a:pPr algn="just">
              <a:lnSpc>
                <a:spcPct val="150000"/>
              </a:lnSpc>
              <a:buNone/>
            </a:pPr>
            <a:endParaRPr lang="en-US" sz="2400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Bookman Old Style" pitchFamily="18" charset="0"/>
              </a:rPr>
              <a:t>Tasting stomach acid in the throat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Bookman Old Style" pitchFamily="18" charset="0"/>
              </a:rPr>
              <a:t>Nausea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Bookman Old Style" pitchFamily="18" charset="0"/>
              </a:rPr>
              <a:t>Pain or burning in the upper chest (heartburn)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Bookman Old Style" pitchFamily="18" charset="0"/>
              </a:rPr>
              <a:t>Discomfort or pain with swallowing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Bookman Old Style" pitchFamily="18" charset="0"/>
              </a:rPr>
              <a:t>Awakening at night with nausea or abdominal pain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153400" cy="762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Diagnostic evaluation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562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Bookman Old Style" pitchFamily="18" charset="0"/>
              </a:rPr>
              <a:t>History collection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Bookman Old Style" pitchFamily="18" charset="0"/>
              </a:rPr>
              <a:t>Physical examination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Bookman Old Style" pitchFamily="18" charset="0"/>
              </a:rPr>
              <a:t>Barium swallow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Bookman Old Style" pitchFamily="18" charset="0"/>
              </a:rPr>
              <a:t>Upper endoscopy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Bookman Old Style" pitchFamily="18" charset="0"/>
              </a:rPr>
              <a:t>Milk scans 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Bookman Old Style" pitchFamily="18" charset="0"/>
              </a:rPr>
              <a:t>24 hour esophageal pH study</a:t>
            </a:r>
            <a:endParaRPr lang="en-US" sz="24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04800"/>
            <a:ext cx="8153400" cy="605076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b="1" dirty="0" smtClean="0"/>
          </a:p>
          <a:p>
            <a:pPr algn="just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FFFF00"/>
                </a:solidFill>
                <a:latin typeface="Bookman Old Style" pitchFamily="18" charset="0"/>
              </a:rPr>
              <a:t>Barium swallow</a:t>
            </a:r>
          </a:p>
          <a:p>
            <a:pPr algn="just">
              <a:lnSpc>
                <a:spcPct val="150000"/>
              </a:lnSpc>
              <a:buNone/>
            </a:pPr>
            <a:endParaRPr lang="en-US" sz="2400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Bookman Old Style" pitchFamily="18" charset="0"/>
              </a:rPr>
              <a:t>This is a special X-ray that can show the refluxing of liquid into the esophagus, any irritation in the esophagus, and abnormalities in the upper digestive tract.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Bookman Old Style" pitchFamily="18" charset="0"/>
              </a:rPr>
              <a:t>For the test, child must swallow a small amount of a chalky liquid (barium). This liquid appears on the X-ray and shows the swallowing process.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barium_swallow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457200"/>
            <a:ext cx="6324600" cy="6172199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04800"/>
            <a:ext cx="8153400" cy="6050760"/>
          </a:xfrm>
        </p:spPr>
        <p:txBody>
          <a:bodyPr/>
          <a:lstStyle/>
          <a:p>
            <a:endParaRPr lang="en-US" b="1" dirty="0" smtClean="0"/>
          </a:p>
          <a:p>
            <a:pPr algn="just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FFFF00"/>
                </a:solidFill>
                <a:latin typeface="Bookman Old Style" pitchFamily="18" charset="0"/>
              </a:rPr>
              <a:t>24-hour esophageal pH study</a:t>
            </a:r>
          </a:p>
          <a:p>
            <a:pPr algn="just">
              <a:lnSpc>
                <a:spcPct val="150000"/>
              </a:lnSpc>
              <a:buNone/>
            </a:pPr>
            <a:endParaRPr lang="en-US" sz="2400" b="1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Bookman Old Style" pitchFamily="18" charset="0"/>
              </a:rPr>
              <a:t>This is considered the most accurate way to detect reflux and the number of reflux episodes.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Bookman Old Style" pitchFamily="18" charset="0"/>
              </a:rPr>
              <a:t>A thin, flexible tube is placed through the nose into the esophagus.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Bookman Old Style" pitchFamily="18" charset="0"/>
              </a:rPr>
              <a:t>The tip rests just above the esophageal sphincter to monitor the acid levels in the esophagus and to detect any reflux</a:t>
            </a:r>
            <a:endParaRPr lang="en-US" sz="24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5166_image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304800"/>
            <a:ext cx="8305800" cy="6248399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"/>
            <a:ext cx="8153400" cy="6126960"/>
          </a:xfrm>
        </p:spPr>
        <p:txBody>
          <a:bodyPr/>
          <a:lstStyle/>
          <a:p>
            <a:endParaRPr lang="en-US" b="1" dirty="0" smtClean="0"/>
          </a:p>
          <a:p>
            <a:pPr algn="just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FFFF00"/>
                </a:solidFill>
                <a:latin typeface="Bookman Old Style" pitchFamily="18" charset="0"/>
              </a:rPr>
              <a:t>Milk scans (</a:t>
            </a:r>
            <a:r>
              <a:rPr lang="en-US" sz="2400" dirty="0" smtClean="0">
                <a:solidFill>
                  <a:srgbClr val="FFFF00"/>
                </a:solidFill>
              </a:rPr>
              <a:t>Gastro-esophageal Scintigraphy</a:t>
            </a:r>
            <a:r>
              <a:rPr lang="en-US" sz="2400" dirty="0" smtClean="0">
                <a:solidFill>
                  <a:srgbClr val="FFFF00"/>
                </a:solidFill>
                <a:latin typeface="Bookman Old Style" pitchFamily="18" charset="0"/>
              </a:rPr>
              <a:t>)</a:t>
            </a:r>
          </a:p>
          <a:p>
            <a:pPr algn="just">
              <a:lnSpc>
                <a:spcPct val="150000"/>
              </a:lnSpc>
              <a:buNone/>
            </a:pPr>
            <a:endParaRPr lang="en-US" sz="2400" b="1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Bookman Old Style" pitchFamily="18" charset="0"/>
              </a:rPr>
              <a:t>This series of X-ray scans tracks a special liquid as a child swallows it.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Bookman Old Style" pitchFamily="18" charset="0"/>
              </a:rPr>
              <a:t>The scans can show whether the stomach is slow to empty liquids and whether the refluxed liquid is being inhaled into the lungs.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04800"/>
            <a:ext cx="8153400" cy="6050760"/>
          </a:xfrm>
        </p:spPr>
        <p:txBody>
          <a:bodyPr/>
          <a:lstStyle/>
          <a:p>
            <a:pPr>
              <a:buNone/>
            </a:pPr>
            <a:endParaRPr lang="en-US" b="1" dirty="0" smtClean="0"/>
          </a:p>
          <a:p>
            <a:pPr algn="just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FFFF00"/>
                </a:solidFill>
                <a:latin typeface="Bookman Old Style" pitchFamily="18" charset="0"/>
              </a:rPr>
              <a:t>Upper Endoscopy</a:t>
            </a:r>
          </a:p>
          <a:p>
            <a:pPr algn="just">
              <a:lnSpc>
                <a:spcPct val="150000"/>
              </a:lnSpc>
              <a:buNone/>
            </a:pPr>
            <a:endParaRPr lang="en-US" sz="2400" b="1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Bookman Old Style" pitchFamily="18" charset="0"/>
              </a:rPr>
              <a:t>In this test, doctors directly look at the esophagus, stomach, and a portion of the small intestines using a tiny fiber-optic camera.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Bookman Old Style" pitchFamily="18" charset="0"/>
              </a:rPr>
              <a:t>During the procedure</a:t>
            </a:r>
            <a:r>
              <a:rPr lang="en-US" sz="2400" smtClean="0">
                <a:latin typeface="Bookman Old Style" pitchFamily="18" charset="0"/>
              </a:rPr>
              <a:t>, they </a:t>
            </a:r>
            <a:r>
              <a:rPr lang="en-US" sz="2400" dirty="0" smtClean="0">
                <a:latin typeface="Bookman Old Style" pitchFamily="18" charset="0"/>
              </a:rPr>
              <a:t>also may biopsy  the lining of the esophagus to rule out other problems and see whether GER is causing other complications.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upper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381000"/>
            <a:ext cx="8534400" cy="6477000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TREATMENT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153400" cy="54864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400" dirty="0" smtClean="0">
                <a:solidFill>
                  <a:srgbClr val="FFFF00"/>
                </a:solidFill>
                <a:latin typeface="Bookman Old Style" pitchFamily="18" charset="0"/>
              </a:rPr>
              <a:t>1. Avoiding certain foods 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>
                <a:latin typeface="Bookman Old Style" pitchFamily="18" charset="0"/>
              </a:rPr>
              <a:t> including caffeine, chocolate, and peppermint, can relax the muscle in the esophagus, allowing acid to reflux. 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>
                <a:latin typeface="Bookman Old Style" pitchFamily="18" charset="0"/>
              </a:rPr>
              <a:t>Acidic foods and drinks, including colas, orange juice, and spicy foods, may also cause more symptoms. 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>
                <a:latin typeface="Bookman Old Style" pitchFamily="18" charset="0"/>
              </a:rPr>
              <a:t>Foods that are high in fat, such as pizza and french fries, may also increase reflux by slowing stomach emptying. 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>
                <a:latin typeface="Bookman Old Style" pitchFamily="18" charset="0"/>
              </a:rPr>
              <a:t>These foods should be avoided if they seem to cause more symptoms, and particularly if the child is overweight.</a:t>
            </a:r>
            <a:endParaRPr lang="en-US" sz="24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cidreflux006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304800"/>
            <a:ext cx="8915400" cy="6248400"/>
          </a:xfr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382000" cy="6248400"/>
          </a:xfrm>
        </p:spPr>
        <p:txBody>
          <a:bodyPr>
            <a:normAutofit/>
          </a:bodyPr>
          <a:lstStyle/>
          <a:p>
            <a:pPr algn="just"/>
            <a:endParaRPr lang="en-US" sz="2400" dirty="0" smtClean="0">
              <a:latin typeface="Bookman Old Style" pitchFamily="18" charset="0"/>
            </a:endParaRPr>
          </a:p>
          <a:p>
            <a:pPr algn="just">
              <a:buNone/>
            </a:pPr>
            <a:r>
              <a:rPr lang="en-US" sz="2400" dirty="0" smtClean="0">
                <a:solidFill>
                  <a:srgbClr val="FFFF00"/>
                </a:solidFill>
                <a:latin typeface="Bookman Old Style" pitchFamily="18" charset="0"/>
              </a:rPr>
              <a:t>2. Raising the head of the bed 6 to 8 inches </a:t>
            </a:r>
          </a:p>
          <a:p>
            <a:pPr algn="just">
              <a:buNone/>
            </a:pPr>
            <a:r>
              <a:rPr lang="en-US" sz="2400" dirty="0" smtClean="0">
                <a:latin typeface="Bookman Old Style" pitchFamily="18" charset="0"/>
              </a:rPr>
              <a:t> 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>
                <a:latin typeface="Bookman Old Style" pitchFamily="18" charset="0"/>
              </a:rPr>
              <a:t>Although some people only have heartburn for the two to three hours after meals, others wake up at night with heartburn. </a:t>
            </a:r>
          </a:p>
          <a:p>
            <a:pPr algn="just">
              <a:buFont typeface="Wingdings" pitchFamily="2" charset="2"/>
              <a:buChar char="v"/>
            </a:pPr>
            <a:endParaRPr lang="en-US" sz="2400" dirty="0" smtClean="0"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>
                <a:latin typeface="Bookman Old Style" pitchFamily="18" charset="0"/>
              </a:rPr>
              <a:t>Raising the head of the bed might help to reduce nighttime heartburn. </a:t>
            </a:r>
          </a:p>
          <a:p>
            <a:pPr algn="just">
              <a:buFont typeface="Wingdings" pitchFamily="2" charset="2"/>
              <a:buChar char="v"/>
            </a:pPr>
            <a:endParaRPr lang="en-US" sz="2400" dirty="0" smtClean="0"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>
                <a:latin typeface="Bookman Old Style" pitchFamily="18" charset="0"/>
              </a:rPr>
              <a:t>This raises the head and shoulders higher than the stomach, allowing gravity to prevent acid from backing up into the esophagus.</a:t>
            </a:r>
            <a:endParaRPr lang="en-US" sz="24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04800"/>
            <a:ext cx="8305800" cy="6248400"/>
          </a:xfrm>
        </p:spPr>
        <p:txBody>
          <a:bodyPr>
            <a:normAutofit/>
          </a:bodyPr>
          <a:lstStyle/>
          <a:p>
            <a:pPr algn="just" fontAlgn="base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FFFF00"/>
                </a:solidFill>
                <a:latin typeface="Bookman Old Style" pitchFamily="18" charset="0"/>
              </a:rPr>
              <a:t>3. Losing weight </a:t>
            </a:r>
          </a:p>
          <a:p>
            <a:pPr algn="just" fontAlgn="base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latin typeface="Bookman Old Style" pitchFamily="18" charset="0"/>
              </a:rPr>
              <a:t>In children who are very overweight, losing weight might help reduce reflux. </a:t>
            </a:r>
          </a:p>
          <a:p>
            <a:pPr algn="just" fontAlgn="base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FFFF00"/>
                </a:solidFill>
                <a:latin typeface="Bookman Old Style" pitchFamily="18" charset="0"/>
              </a:rPr>
              <a:t>4. Avoiding tobacco smoke </a:t>
            </a:r>
          </a:p>
          <a:p>
            <a:pPr algn="just" fontAlgn="base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latin typeface="Bookman Old Style" pitchFamily="18" charset="0"/>
              </a:rPr>
              <a:t>Smoking or being around tobacco smoke reduces the amount of saliva in the mouth and throat, which can worsen reflux. </a:t>
            </a:r>
          </a:p>
          <a:p>
            <a:pPr algn="just" fontAlgn="base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latin typeface="Bookman Old Style" pitchFamily="18" charset="0"/>
              </a:rPr>
              <a:t>Saliva helps to neutralize acid. </a:t>
            </a:r>
          </a:p>
          <a:p>
            <a:pPr algn="just" fontAlgn="base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latin typeface="Bookman Old Style" pitchFamily="18" charset="0"/>
              </a:rPr>
              <a:t>Tobacco smoke also provokes coughing, causing frequent episodes of acid reflux in the esophagus.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382000" cy="6400800"/>
          </a:xfrm>
        </p:spPr>
        <p:txBody>
          <a:bodyPr>
            <a:normAutofit fontScale="92500" lnSpcReduction="10000"/>
          </a:bodyPr>
          <a:lstStyle/>
          <a:p>
            <a:pPr algn="just" fontAlgn="base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FFFF00"/>
                </a:solidFill>
                <a:latin typeface="Bookman Old Style" pitchFamily="18" charset="0"/>
              </a:rPr>
              <a:t>5. Avoiding lying down after eating </a:t>
            </a:r>
          </a:p>
          <a:p>
            <a:pPr algn="just" fontAlgn="base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latin typeface="Bookman Old Style" pitchFamily="18" charset="0"/>
              </a:rPr>
              <a:t>Lying down with a full stomach makes it easier for acid to reflux. </a:t>
            </a:r>
          </a:p>
          <a:p>
            <a:pPr algn="just" fontAlgn="base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latin typeface="Bookman Old Style" pitchFamily="18" charset="0"/>
              </a:rPr>
              <a:t>By eating three or more hours before bedtime, you are less likely to have acid reflux while sleeping. Also avoid eating before exercising.</a:t>
            </a:r>
          </a:p>
          <a:p>
            <a:pPr algn="just" fontAlgn="base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FFFF00"/>
                </a:solidFill>
                <a:latin typeface="Bookman Old Style" pitchFamily="18" charset="0"/>
              </a:rPr>
              <a:t>6. Chewing gum </a:t>
            </a:r>
          </a:p>
          <a:p>
            <a:pPr algn="just" fontAlgn="base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latin typeface="Bookman Old Style" pitchFamily="18" charset="0"/>
              </a:rPr>
              <a:t>Chewing gum can increase the amount of saliva, which can help to neutralize stomach acid that has entered the esophagus. </a:t>
            </a:r>
          </a:p>
          <a:p>
            <a:pPr algn="just" fontAlgn="base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latin typeface="Bookman Old Style" pitchFamily="18" charset="0"/>
              </a:rPr>
              <a:t>However, gum is not recommended for children who are less than four years old.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153400" cy="685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MEDICAL MANAGEMENT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382000" cy="5410200"/>
          </a:xfrm>
        </p:spPr>
        <p:txBody>
          <a:bodyPr>
            <a:normAutofit fontScale="92500" lnSpcReduction="10000"/>
          </a:bodyPr>
          <a:lstStyle/>
          <a:p>
            <a:pPr algn="just" fontAlgn="base">
              <a:buNone/>
            </a:pPr>
            <a:r>
              <a:rPr lang="en-US" sz="2400" dirty="0" smtClean="0">
                <a:solidFill>
                  <a:srgbClr val="FFFF00"/>
                </a:solidFill>
                <a:latin typeface="Bookman Old Style" pitchFamily="18" charset="0"/>
              </a:rPr>
              <a:t>1. Proton pump inhibitors</a:t>
            </a:r>
            <a:r>
              <a:rPr lang="en-US" sz="2400" dirty="0" smtClean="0">
                <a:latin typeface="Bookman Old Style" pitchFamily="18" charset="0"/>
              </a:rPr>
              <a:t> </a:t>
            </a:r>
          </a:p>
          <a:p>
            <a:pPr algn="just" fontAlgn="base">
              <a:buNone/>
            </a:pPr>
            <a:r>
              <a:rPr lang="en-US" sz="2400" dirty="0" smtClean="0">
                <a:latin typeface="Bookman Old Style" pitchFamily="18" charset="0"/>
              </a:rPr>
              <a:t>(PPIs) are a type of medicine that works in the stomach to block acid. PPIs are more effective than other medicines in relieving symptoms, reducing acid secretion, and healing esophagitis. </a:t>
            </a:r>
          </a:p>
          <a:p>
            <a:pPr algn="just" fontAlgn="base"/>
            <a:r>
              <a:rPr lang="en-US" sz="2400" dirty="0" smtClean="0">
                <a:latin typeface="Bookman Old Style" pitchFamily="18" charset="0"/>
              </a:rPr>
              <a:t>Omeprazole </a:t>
            </a:r>
          </a:p>
          <a:p>
            <a:pPr algn="just" fontAlgn="base"/>
            <a:r>
              <a:rPr lang="en-US" sz="2400" dirty="0" smtClean="0">
                <a:latin typeface="Bookman Old Style" pitchFamily="18" charset="0"/>
              </a:rPr>
              <a:t>Lansoprazole </a:t>
            </a:r>
          </a:p>
          <a:p>
            <a:pPr algn="just" fontAlgn="base"/>
            <a:r>
              <a:rPr lang="en-US" sz="2400" dirty="0" smtClean="0">
                <a:latin typeface="Bookman Old Style" pitchFamily="18" charset="0"/>
              </a:rPr>
              <a:t>Esomeprazole </a:t>
            </a:r>
          </a:p>
          <a:p>
            <a:pPr algn="just" fontAlgn="base"/>
            <a:r>
              <a:rPr lang="en-US" sz="2400" dirty="0" smtClean="0">
                <a:latin typeface="Bookman Old Style" pitchFamily="18" charset="0"/>
              </a:rPr>
              <a:t>Pantoprazole </a:t>
            </a:r>
          </a:p>
          <a:p>
            <a:pPr algn="just" fontAlgn="base"/>
            <a:r>
              <a:rPr lang="en-US" sz="2400" dirty="0" smtClean="0">
                <a:latin typeface="Bookman Old Style" pitchFamily="18" charset="0"/>
              </a:rPr>
              <a:t>Rabeprazole </a:t>
            </a:r>
          </a:p>
          <a:p>
            <a:pPr algn="just" fontAlgn="base">
              <a:buNone/>
            </a:pPr>
            <a:endParaRPr lang="en-US" sz="2400" dirty="0" smtClean="0">
              <a:latin typeface="Bookman Old Style" pitchFamily="18" charset="0"/>
            </a:endParaRPr>
          </a:p>
          <a:p>
            <a:pPr algn="just">
              <a:buNone/>
            </a:pPr>
            <a:r>
              <a:rPr lang="en-US" sz="2400" dirty="0" smtClean="0">
                <a:latin typeface="Bookman Old Style" pitchFamily="18" charset="0"/>
              </a:rPr>
              <a:t>Taking the medicine on an empty stomach (30 minutes before breakfast) followed by food will help the medicine to work best</a:t>
            </a:r>
            <a:endParaRPr lang="en-US" sz="24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81000"/>
            <a:ext cx="8153400" cy="6248400"/>
          </a:xfrm>
        </p:spPr>
        <p:txBody>
          <a:bodyPr/>
          <a:lstStyle/>
          <a:p>
            <a:pPr fontAlgn="base">
              <a:buNone/>
            </a:pPr>
            <a:endParaRPr lang="en-US" b="1" dirty="0" smtClean="0"/>
          </a:p>
          <a:p>
            <a:pPr algn="just" fontAlgn="base">
              <a:buNone/>
            </a:pPr>
            <a:r>
              <a:rPr lang="en-US" sz="2400" dirty="0" smtClean="0">
                <a:solidFill>
                  <a:srgbClr val="FFFF00"/>
                </a:solidFill>
                <a:latin typeface="Bookman Old Style" pitchFamily="18" charset="0"/>
              </a:rPr>
              <a:t>2. Histamine blockers</a:t>
            </a:r>
            <a:r>
              <a:rPr lang="en-US" sz="2400" dirty="0" smtClean="0">
                <a:latin typeface="Bookman Old Style" pitchFamily="18" charset="0"/>
              </a:rPr>
              <a:t> </a:t>
            </a:r>
          </a:p>
          <a:p>
            <a:pPr algn="just" fontAlgn="base">
              <a:buNone/>
            </a:pPr>
            <a:endParaRPr lang="en-US" sz="2400" dirty="0" smtClean="0">
              <a:latin typeface="Bookman Old Style" pitchFamily="18" charset="0"/>
            </a:endParaRPr>
          </a:p>
          <a:p>
            <a:pPr algn="just" fontAlgn="base"/>
            <a:r>
              <a:rPr lang="en-US" sz="2400" dirty="0" smtClean="0">
                <a:latin typeface="Bookman Old Style" pitchFamily="18" charset="0"/>
              </a:rPr>
              <a:t>The histamine blockers also reduce acid in the stomach, they are somewhat less effective than PPIs. </a:t>
            </a:r>
          </a:p>
          <a:p>
            <a:pPr algn="just" fontAlgn="base"/>
            <a:endParaRPr lang="en-US" sz="2400" dirty="0" smtClean="0">
              <a:latin typeface="Bookman Old Style" pitchFamily="18" charset="0"/>
            </a:endParaRPr>
          </a:p>
          <a:p>
            <a:pPr algn="just" fontAlgn="base"/>
            <a:r>
              <a:rPr lang="en-US" sz="2400" dirty="0" smtClean="0">
                <a:latin typeface="Bookman Old Style" pitchFamily="18" charset="0"/>
              </a:rPr>
              <a:t>Ranitidine (Zantac)</a:t>
            </a:r>
          </a:p>
          <a:p>
            <a:pPr algn="just" fontAlgn="base"/>
            <a:r>
              <a:rPr lang="en-US" sz="2400" dirty="0" smtClean="0">
                <a:latin typeface="Bookman Old Style" pitchFamily="18" charset="0"/>
              </a:rPr>
              <a:t>Famotidine (Pepcid)</a:t>
            </a:r>
          </a:p>
          <a:p>
            <a:pPr algn="just" fontAlgn="base"/>
            <a:r>
              <a:rPr lang="en-US" sz="2400" dirty="0" smtClean="0">
                <a:latin typeface="Bookman Old Style" pitchFamily="18" charset="0"/>
              </a:rPr>
              <a:t>Cimetidine (Tagamet)</a:t>
            </a:r>
          </a:p>
          <a:p>
            <a:pPr algn="just" fontAlgn="base"/>
            <a:r>
              <a:rPr lang="en-US" sz="2400" dirty="0" smtClean="0">
                <a:latin typeface="Bookman Old Style" pitchFamily="18" charset="0"/>
              </a:rPr>
              <a:t>Nizatidine (Axid)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04800"/>
            <a:ext cx="8153400" cy="6248400"/>
          </a:xfrm>
        </p:spPr>
        <p:txBody>
          <a:bodyPr/>
          <a:lstStyle/>
          <a:p>
            <a:pPr algn="just" fontAlgn="base"/>
            <a:endParaRPr lang="en-US" sz="2400" b="1" dirty="0" smtClean="0">
              <a:latin typeface="Bookman Old Style" pitchFamily="18" charset="0"/>
            </a:endParaRPr>
          </a:p>
          <a:p>
            <a:pPr algn="just" fontAlgn="base">
              <a:buNone/>
            </a:pPr>
            <a:r>
              <a:rPr lang="en-US" sz="2400" dirty="0" smtClean="0">
                <a:solidFill>
                  <a:srgbClr val="FFFF00"/>
                </a:solidFill>
                <a:latin typeface="Bookman Old Style" pitchFamily="18" charset="0"/>
              </a:rPr>
              <a:t>3. Antacids</a:t>
            </a:r>
            <a:r>
              <a:rPr lang="en-US" sz="2400" dirty="0" smtClean="0">
                <a:latin typeface="Bookman Old Style" pitchFamily="18" charset="0"/>
              </a:rPr>
              <a:t> </a:t>
            </a:r>
          </a:p>
          <a:p>
            <a:pPr algn="just" fontAlgn="base">
              <a:buFont typeface="Wingdings" pitchFamily="2" charset="2"/>
              <a:buChar char="v"/>
            </a:pPr>
            <a:r>
              <a:rPr lang="en-US" sz="2400" dirty="0" smtClean="0">
                <a:latin typeface="Bookman Old Style" pitchFamily="18" charset="0"/>
              </a:rPr>
              <a:t>Antacids are commonly used for short-term relief of symptoms of GER in adults. </a:t>
            </a:r>
          </a:p>
          <a:p>
            <a:pPr algn="just" fontAlgn="base">
              <a:buFont typeface="Wingdings" pitchFamily="2" charset="2"/>
              <a:buChar char="v"/>
            </a:pPr>
            <a:r>
              <a:rPr lang="en-US" sz="2400" dirty="0" smtClean="0">
                <a:latin typeface="Bookman Old Style" pitchFamily="18" charset="0"/>
              </a:rPr>
              <a:t>antacids work for a very short time after each dose, so they are not very effective. </a:t>
            </a:r>
          </a:p>
          <a:p>
            <a:pPr algn="just" fontAlgn="base"/>
            <a:r>
              <a:rPr lang="en-US" sz="2400" dirty="0" smtClean="0">
                <a:latin typeface="Bookman Old Style" pitchFamily="18" charset="0"/>
              </a:rPr>
              <a:t>Antacids are not recommended for infants or young children. </a:t>
            </a:r>
          </a:p>
          <a:p>
            <a:pPr algn="just" fontAlgn="base"/>
            <a:r>
              <a:rPr lang="en-US" sz="2400" dirty="0" smtClean="0">
                <a:latin typeface="Bookman Old Style" pitchFamily="18" charset="0"/>
              </a:rPr>
              <a:t>With a doctor or nurse's approval, school-age children and adolescents can use antacids, if needed. </a:t>
            </a:r>
          </a:p>
          <a:p>
            <a:pPr algn="just" fontAlgn="base"/>
            <a:r>
              <a:rPr lang="en-US" sz="2400" dirty="0" smtClean="0">
                <a:latin typeface="Bookman Old Style" pitchFamily="18" charset="0"/>
              </a:rPr>
              <a:t>In all age groups, antacids are not recommended for long-term treatment because they do not work as well as other medicines.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04800"/>
            <a:ext cx="8153400" cy="6248400"/>
          </a:xfrm>
        </p:spPr>
        <p:txBody>
          <a:bodyPr/>
          <a:lstStyle/>
          <a:p>
            <a:pPr>
              <a:buNone/>
            </a:pPr>
            <a:endParaRPr lang="en-IN" sz="2800" dirty="0" smtClean="0">
              <a:solidFill>
                <a:srgbClr val="FFFF00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en-IN" sz="2800" dirty="0" smtClean="0">
                <a:solidFill>
                  <a:srgbClr val="FFFF00"/>
                </a:solidFill>
                <a:latin typeface="Bookman Old Style" pitchFamily="18" charset="0"/>
              </a:rPr>
              <a:t>Surgery (Nissen fundoplication)</a:t>
            </a:r>
          </a:p>
          <a:p>
            <a:pPr>
              <a:buNone/>
            </a:pPr>
            <a:endParaRPr lang="en-IN" sz="2800" dirty="0" smtClean="0">
              <a:solidFill>
                <a:srgbClr val="FFFF00"/>
              </a:solidFill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IN" sz="2400" dirty="0" smtClean="0">
                <a:latin typeface="Bookman Old Style" pitchFamily="18" charset="0"/>
              </a:rPr>
              <a:t>The lower oesophageal sphincter is surgically tightened to prevent acid from flowing back into the esophagus. </a:t>
            </a:r>
          </a:p>
          <a:p>
            <a:pPr algn="just">
              <a:lnSpc>
                <a:spcPct val="150000"/>
              </a:lnSpc>
            </a:pPr>
            <a:endParaRPr lang="en-IN" sz="2400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IN" sz="2400" dirty="0" smtClean="0">
                <a:latin typeface="Bookman Old Style" pitchFamily="18" charset="0"/>
              </a:rPr>
              <a:t>This procedure (</a:t>
            </a:r>
            <a:r>
              <a:rPr lang="en-IN" sz="2400" dirty="0" smtClean="0">
                <a:solidFill>
                  <a:srgbClr val="FFFF00"/>
                </a:solidFill>
                <a:latin typeface="Bookman Old Style" pitchFamily="18" charset="0"/>
              </a:rPr>
              <a:t>Fundoplication</a:t>
            </a:r>
            <a:r>
              <a:rPr lang="en-IN" sz="2400" dirty="0" smtClean="0">
                <a:latin typeface="Bookman Old Style" pitchFamily="18" charset="0"/>
              </a:rPr>
              <a:t>) is usually done only when reflux is severe enough to prevent growth or to interfere with baby's breathing.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NissenFundoplication1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62000" y="457200"/>
            <a:ext cx="7620000" cy="5943600"/>
          </a:xfr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ownloa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90600" y="838200"/>
            <a:ext cx="6934200" cy="5486399"/>
          </a:xfr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ajesh p\Desktop\GER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04800"/>
            <a:ext cx="8656671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610600" cy="1121664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GASTROESOPHAGEAL REFLUX DISEASE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458200" cy="52578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latin typeface="Bookman Old Style" pitchFamily="18" charset="0"/>
              </a:rPr>
              <a:t>Gastroesophageal reflux, also called </a:t>
            </a:r>
            <a:r>
              <a:rPr lang="en-US" sz="2400" dirty="0" smtClean="0">
                <a:solidFill>
                  <a:srgbClr val="FFFF00"/>
                </a:solidFill>
                <a:latin typeface="Bookman Old Style" pitchFamily="18" charset="0"/>
              </a:rPr>
              <a:t>acid reflux</a:t>
            </a:r>
            <a:r>
              <a:rPr lang="en-US" sz="2400" dirty="0" smtClean="0">
                <a:latin typeface="Bookman Old Style" pitchFamily="18" charset="0"/>
              </a:rPr>
              <a:t>, occurs when the stomach contents back up (reflux) into the esophagus or mouth. </a:t>
            </a:r>
          </a:p>
          <a:p>
            <a:pPr algn="just"/>
            <a:r>
              <a:rPr lang="en-US" sz="2400" dirty="0" smtClean="0">
                <a:latin typeface="Bookman Old Style" pitchFamily="18" charset="0"/>
              </a:rPr>
              <a:t>Acid reflux is a normal process that occurs in healthy infants, children, and adults.</a:t>
            </a:r>
          </a:p>
          <a:p>
            <a:pPr algn="just">
              <a:buNone/>
            </a:pPr>
            <a:endParaRPr lang="en-US" sz="2400" dirty="0" smtClean="0">
              <a:latin typeface="Bookman Old Style" pitchFamily="18" charset="0"/>
            </a:endParaRPr>
          </a:p>
          <a:p>
            <a:pPr algn="just"/>
            <a:r>
              <a:rPr lang="en-US" sz="2400" dirty="0" smtClean="0">
                <a:latin typeface="Bookman Old Style" pitchFamily="18" charset="0"/>
              </a:rPr>
              <a:t>When we eat, food is carried from the mouth to the stomach through the esophagus, a tube-like structure . </a:t>
            </a:r>
          </a:p>
          <a:p>
            <a:pPr algn="just"/>
            <a:r>
              <a:rPr lang="en-US" sz="2400" dirty="0" smtClean="0">
                <a:latin typeface="Bookman Old Style" pitchFamily="18" charset="0"/>
              </a:rPr>
              <a:t>The esophagus is made of lining tissue with muscles that open and squeeze to move food to the stomach.</a:t>
            </a:r>
            <a:endParaRPr lang="en-US" sz="24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8600"/>
          <a:ext cx="8534400" cy="55657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pPr algn="ctr"/>
                      <a:r>
                        <a:rPr lang="en-IN" sz="3200" b="1" dirty="0" smtClean="0"/>
                        <a:t>P</a:t>
                      </a:r>
                      <a:endParaRPr lang="en-IN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3200" b="1" dirty="0" smtClean="0"/>
                        <a:t>I</a:t>
                      </a:r>
                      <a:endParaRPr lang="en-IN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3200" b="1" dirty="0" smtClean="0"/>
                        <a:t>C</a:t>
                      </a:r>
                      <a:endParaRPr lang="en-IN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3200" b="1" dirty="0" smtClean="0"/>
                        <a:t>O</a:t>
                      </a:r>
                      <a:endParaRPr lang="en-IN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79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IN" dirty="0" smtClean="0"/>
                        <a:t>Assess the symptoms, </a:t>
                      </a:r>
                      <a:r>
                        <a:rPr lang="en-IN" dirty="0" err="1" smtClean="0"/>
                        <a:t>riskfactors</a:t>
                      </a:r>
                      <a:r>
                        <a:rPr lang="en-IN" dirty="0" smtClean="0"/>
                        <a:t> of GERD among</a:t>
                      </a:r>
                      <a:r>
                        <a:rPr lang="en-IN" baseline="0" dirty="0" smtClean="0"/>
                        <a:t> school children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IN" dirty="0" smtClean="0"/>
                        <a:t>No intervention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IN" dirty="0" smtClean="0"/>
                        <a:t>No comparison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IN" dirty="0" smtClean="0"/>
                        <a:t>Risk factors were </a:t>
                      </a:r>
                      <a:r>
                        <a:rPr lang="en-IN" dirty="0" err="1" smtClean="0"/>
                        <a:t>caffienated</a:t>
                      </a:r>
                      <a:r>
                        <a:rPr lang="en-IN" dirty="0" smtClean="0"/>
                        <a:t> drinks,</a:t>
                      </a:r>
                      <a:r>
                        <a:rPr lang="en-IN" baseline="0" dirty="0" smtClean="0"/>
                        <a:t> spicy food, heavy meals and symptoms were abdominal pain, heart burn, vomiting, regurgitation, difficulty in swallowing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04800"/>
            <a:ext cx="8153400" cy="6324600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en-US" sz="2400" dirty="0" smtClean="0">
                <a:latin typeface="Bookman Old Style" pitchFamily="18" charset="0"/>
              </a:rPr>
              <a:t>At the lower end of the esophagus, where it joins the stomach, there is a circular ring of muscle called the </a:t>
            </a:r>
            <a:r>
              <a:rPr lang="en-US" sz="2400" dirty="0" smtClean="0">
                <a:solidFill>
                  <a:srgbClr val="FFFF00"/>
                </a:solidFill>
                <a:latin typeface="Bookman Old Style" pitchFamily="18" charset="0"/>
              </a:rPr>
              <a:t>lower esophageal sphincter (LES). </a:t>
            </a:r>
            <a:endParaRPr lang="en-US" sz="2400" dirty="0" smtClean="0">
              <a:latin typeface="Bookman Old Style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en-US" sz="2400" dirty="0" smtClean="0">
                <a:latin typeface="Bookman Old Style" pitchFamily="18" charset="0"/>
              </a:rPr>
              <a:t>When food reaches the LES, it relaxes so that food enters the stomach. </a:t>
            </a:r>
          </a:p>
          <a:p>
            <a:pPr algn="just">
              <a:lnSpc>
                <a:spcPct val="200000"/>
              </a:lnSpc>
            </a:pPr>
            <a:r>
              <a:rPr lang="en-US" sz="2400" dirty="0" smtClean="0">
                <a:latin typeface="Bookman Old Style" pitchFamily="18" charset="0"/>
              </a:rPr>
              <a:t>The muscle then squeezes shut to prevent food and acid from backing up into the esophagus. </a:t>
            </a:r>
            <a:endParaRPr lang="en-US" sz="24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14NjVm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38200" y="457200"/>
            <a:ext cx="7772399" cy="60198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GERDSize82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56974" y="685800"/>
            <a:ext cx="8206025" cy="567055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Causes</a:t>
            </a: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153400" cy="5486400"/>
          </a:xfrm>
        </p:spPr>
        <p:txBody>
          <a:bodyPr>
            <a:normAutofit lnSpcReduction="10000"/>
          </a:bodyPr>
          <a:lstStyle/>
          <a:p>
            <a:pPr algn="just"/>
            <a:r>
              <a:rPr lang="en-IN" sz="2400" dirty="0" smtClean="0">
                <a:latin typeface="Bookman Old Style" pitchFamily="18" charset="0"/>
              </a:rPr>
              <a:t>Babies lying flat most of the time</a:t>
            </a:r>
          </a:p>
          <a:p>
            <a:pPr algn="just"/>
            <a:r>
              <a:rPr lang="en-IN" sz="2400" dirty="0" smtClean="0">
                <a:latin typeface="Bookman Old Style" pitchFamily="18" charset="0"/>
              </a:rPr>
              <a:t>An almost completely liquid diet</a:t>
            </a:r>
          </a:p>
          <a:p>
            <a:pPr algn="just"/>
            <a:r>
              <a:rPr lang="en-IN" sz="2400" dirty="0" smtClean="0">
                <a:latin typeface="Bookman Old Style" pitchFamily="18" charset="0"/>
              </a:rPr>
              <a:t>Babies being born prematurely</a:t>
            </a:r>
          </a:p>
          <a:p>
            <a:pPr algn="just"/>
            <a:r>
              <a:rPr lang="en-IN" sz="2400" dirty="0" smtClean="0">
                <a:solidFill>
                  <a:srgbClr val="FFFF00"/>
                </a:solidFill>
                <a:latin typeface="Bookman Old Style" pitchFamily="18" charset="0"/>
              </a:rPr>
              <a:t>Pyloric stenosis</a:t>
            </a:r>
            <a:endParaRPr lang="en-IN" sz="2400" dirty="0" smtClean="0">
              <a:latin typeface="Bookman Old Style" pitchFamily="18" charset="0"/>
            </a:endParaRPr>
          </a:p>
          <a:p>
            <a:pPr algn="just">
              <a:buNone/>
            </a:pPr>
            <a:r>
              <a:rPr lang="en-IN" sz="2400" dirty="0" smtClean="0">
                <a:latin typeface="Bookman Old Style" pitchFamily="18" charset="0"/>
              </a:rPr>
              <a:t>	A valve between the stomach and the small intestine is narrowed, preventing stomach contents from emptying into the small intestine.</a:t>
            </a:r>
          </a:p>
          <a:p>
            <a:pPr algn="just"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FFFF00"/>
                </a:solidFill>
                <a:latin typeface="Bookman Old Style" pitchFamily="18" charset="0"/>
              </a:rPr>
              <a:t>Food intolerance</a:t>
            </a:r>
          </a:p>
          <a:p>
            <a:pPr algn="just">
              <a:buNone/>
            </a:pPr>
            <a:r>
              <a:rPr lang="en-IN" sz="2400" dirty="0" smtClean="0">
                <a:latin typeface="Bookman Old Style" pitchFamily="18" charset="0"/>
              </a:rPr>
              <a:t>	A protein in cow's milk is the most common trigger</a:t>
            </a:r>
          </a:p>
          <a:p>
            <a:r>
              <a:rPr lang="en-IN" sz="2400" dirty="0" smtClean="0">
                <a:solidFill>
                  <a:srgbClr val="FFFF00"/>
                </a:solidFill>
                <a:latin typeface="Bookman Old Style" pitchFamily="18" charset="0"/>
              </a:rPr>
              <a:t>Eosinophilic  Esophagitis</a:t>
            </a:r>
          </a:p>
          <a:p>
            <a:pPr>
              <a:buNone/>
            </a:pPr>
            <a:r>
              <a:rPr lang="en-IN" sz="2400" dirty="0" smtClean="0">
                <a:latin typeface="Bookman Old Style" pitchFamily="18" charset="0"/>
              </a:rPr>
              <a:t>	 A certain type of white blood cell (eosinophil) builds up and injures the lining of the esophagus.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6096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symptoms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8001000" cy="5212560"/>
          </a:xfrm>
        </p:spPr>
        <p:txBody>
          <a:bodyPr>
            <a:normAutofit fontScale="92500" lnSpcReduction="20000"/>
          </a:bodyPr>
          <a:lstStyle/>
          <a:p>
            <a:pPr algn="just" fontAlgn="base">
              <a:lnSpc>
                <a:spcPct val="150000"/>
              </a:lnSpc>
            </a:pPr>
            <a:r>
              <a:rPr lang="en-US" sz="2400" dirty="0" smtClean="0">
                <a:latin typeface="Bookman Old Style" pitchFamily="18" charset="0"/>
              </a:rPr>
              <a:t>frequent regurgitation or vomiting, especially after meals</a:t>
            </a:r>
          </a:p>
          <a:p>
            <a:pPr algn="just" fontAlgn="base">
              <a:lnSpc>
                <a:spcPct val="150000"/>
              </a:lnSpc>
            </a:pPr>
            <a:r>
              <a:rPr lang="en-US" sz="2400" dirty="0" smtClean="0">
                <a:latin typeface="Bookman Old Style" pitchFamily="18" charset="0"/>
              </a:rPr>
              <a:t>choking or wheezing (if the contents of the reflux get into the windpipe and lungs)</a:t>
            </a:r>
          </a:p>
          <a:p>
            <a:pPr algn="just" fontAlgn="base">
              <a:lnSpc>
                <a:spcPct val="150000"/>
              </a:lnSpc>
            </a:pPr>
            <a:r>
              <a:rPr lang="en-US" sz="2400" dirty="0" smtClean="0">
                <a:latin typeface="Bookman Old Style" pitchFamily="18" charset="0"/>
              </a:rPr>
              <a:t>wet burps or wet hiccups</a:t>
            </a:r>
          </a:p>
          <a:p>
            <a:pPr algn="just" fontAlgn="base">
              <a:lnSpc>
                <a:spcPct val="150000"/>
              </a:lnSpc>
            </a:pPr>
            <a:r>
              <a:rPr lang="en-US" sz="2400" dirty="0" smtClean="0">
                <a:latin typeface="Bookman Old Style" pitchFamily="18" charset="0"/>
              </a:rPr>
              <a:t>spitting up that continues beyond a child's first birthday (when it stops for most babies)</a:t>
            </a:r>
          </a:p>
          <a:p>
            <a:pPr algn="just" fontAlgn="base">
              <a:lnSpc>
                <a:spcPct val="150000"/>
              </a:lnSpc>
            </a:pPr>
            <a:r>
              <a:rPr lang="en-US" sz="2400" dirty="0" smtClean="0">
                <a:latin typeface="Bookman Old Style" pitchFamily="18" charset="0"/>
              </a:rPr>
              <a:t>irritability or inconsolable crying after eating</a:t>
            </a:r>
          </a:p>
          <a:p>
            <a:pPr algn="just" fontAlgn="base">
              <a:lnSpc>
                <a:spcPct val="150000"/>
              </a:lnSpc>
            </a:pPr>
            <a:r>
              <a:rPr lang="en-US" sz="2400" dirty="0" smtClean="0">
                <a:latin typeface="Bookman Old Style" pitchFamily="18" charset="0"/>
              </a:rPr>
              <a:t>refusing to eat or eating only small amounts</a:t>
            </a:r>
          </a:p>
          <a:p>
            <a:pPr algn="just" fontAlgn="base">
              <a:lnSpc>
                <a:spcPct val="150000"/>
              </a:lnSpc>
            </a:pPr>
            <a:r>
              <a:rPr lang="en-US" sz="2400" dirty="0" smtClean="0">
                <a:latin typeface="Bookman Old Style" pitchFamily="18" charset="0"/>
              </a:rPr>
              <a:t>Heart burn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04800"/>
            <a:ext cx="8153400" cy="6050760"/>
          </a:xfrm>
        </p:spPr>
        <p:txBody>
          <a:bodyPr/>
          <a:lstStyle/>
          <a:p>
            <a:pPr fontAlgn="base">
              <a:buNone/>
            </a:pPr>
            <a:endParaRPr lang="en-US" dirty="0" smtClean="0"/>
          </a:p>
          <a:p>
            <a:pPr algn="just" fontAlgn="base">
              <a:buNone/>
            </a:pPr>
            <a:r>
              <a:rPr lang="en-US" sz="2400" dirty="0" smtClean="0">
                <a:solidFill>
                  <a:srgbClr val="FFFF00"/>
                </a:solidFill>
                <a:latin typeface="Bookman Old Style" pitchFamily="18" charset="0"/>
              </a:rPr>
              <a:t>Preschool — Symptoms of acid reflux in preschool-age children can include:</a:t>
            </a:r>
          </a:p>
          <a:p>
            <a:pPr algn="just" fontAlgn="base">
              <a:buNone/>
            </a:pPr>
            <a:endParaRPr lang="en-US" sz="2400" dirty="0" smtClean="0">
              <a:latin typeface="Bookman Old Style" pitchFamily="18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en-US" sz="2400" dirty="0" smtClean="0">
                <a:latin typeface="Bookman Old Style" pitchFamily="18" charset="0"/>
              </a:rPr>
              <a:t>Vomiting or feeling stomach acid or food in the throat or mouth</a:t>
            </a:r>
          </a:p>
          <a:p>
            <a:pPr algn="just" fontAlgn="base">
              <a:lnSpc>
                <a:spcPct val="150000"/>
              </a:lnSpc>
            </a:pPr>
            <a:r>
              <a:rPr lang="en-US" sz="2400" dirty="0" smtClean="0">
                <a:latin typeface="Bookman Old Style" pitchFamily="18" charset="0"/>
              </a:rPr>
              <a:t>Less commonly, there can be wheezing, particularly in children with asthma</a:t>
            </a:r>
          </a:p>
          <a:p>
            <a:pPr algn="just" fontAlgn="base">
              <a:lnSpc>
                <a:spcPct val="150000"/>
              </a:lnSpc>
            </a:pPr>
            <a:r>
              <a:rPr lang="en-US" sz="2400" dirty="0" smtClean="0">
                <a:latin typeface="Bookman Old Style" pitchFamily="18" charset="0"/>
              </a:rPr>
              <a:t>Lack of interest in eating (because of pain with eating)</a:t>
            </a:r>
          </a:p>
          <a:p>
            <a:pPr algn="just" fontAlgn="base">
              <a:lnSpc>
                <a:spcPct val="150000"/>
              </a:lnSpc>
            </a:pPr>
            <a:r>
              <a:rPr lang="en-US" sz="2400" dirty="0" smtClean="0">
                <a:latin typeface="Bookman Old Style" pitchFamily="18" charset="0"/>
              </a:rPr>
              <a:t>Poor growth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205</TotalTime>
  <Words>944</Words>
  <Application>Microsoft Office PowerPoint</Application>
  <PresentationFormat>On-screen Show (4:3)</PresentationFormat>
  <Paragraphs>144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Bookman Old Style</vt:lpstr>
      <vt:lpstr>Consolas</vt:lpstr>
      <vt:lpstr>Corbel</vt:lpstr>
      <vt:lpstr>Wingdings</vt:lpstr>
      <vt:lpstr>Wingdings 2</vt:lpstr>
      <vt:lpstr>Wingdings 3</vt:lpstr>
      <vt:lpstr>Metro</vt:lpstr>
      <vt:lpstr>Nursing Management of child with GERD</vt:lpstr>
      <vt:lpstr>PowerPoint Presentation</vt:lpstr>
      <vt:lpstr>GASTROESOPHAGEAL REFLUX DISEASE</vt:lpstr>
      <vt:lpstr>PowerPoint Presentation</vt:lpstr>
      <vt:lpstr>PowerPoint Presentation</vt:lpstr>
      <vt:lpstr>PowerPoint Presentation</vt:lpstr>
      <vt:lpstr>Causes</vt:lpstr>
      <vt:lpstr>symptoms</vt:lpstr>
      <vt:lpstr>PowerPoint Presentation</vt:lpstr>
      <vt:lpstr>PowerPoint Presentation</vt:lpstr>
      <vt:lpstr>Diagnostic evaluation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TREATMENT </vt:lpstr>
      <vt:lpstr>PowerPoint Presentation</vt:lpstr>
      <vt:lpstr>PowerPoint Presentation</vt:lpstr>
      <vt:lpstr>PowerPoint Presentation</vt:lpstr>
      <vt:lpstr>MEDICAL MANAGEMENT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GERD</dc:title>
  <dc:creator>CHINNA19</dc:creator>
  <cp:lastModifiedBy>Rajesh Joseph</cp:lastModifiedBy>
  <cp:revision>95</cp:revision>
  <dcterms:created xsi:type="dcterms:W3CDTF">2006-08-16T00:00:00Z</dcterms:created>
  <dcterms:modified xsi:type="dcterms:W3CDTF">2020-08-13T03:58:03Z</dcterms:modified>
</cp:coreProperties>
</file>