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9" d="100"/>
          <a:sy n="69" d="100"/>
        </p:scale>
        <p:origin x="11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85799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874776"/>
            <a:ext cx="3240024" cy="5983224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107504" y="687832"/>
            <a:ext cx="5452048" cy="23400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6126"/>
              </a:lnSpc>
            </a:pPr>
            <a:r>
              <a:rPr lang="en-US" altLang="zh-CN" sz="4800" spc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Nursing Management of child with Hernia</a:t>
            </a:r>
            <a:endParaRPr lang="en-US" altLang="zh-CN" sz="4800" dirty="0">
              <a:latin typeface="Georgia"/>
              <a:ea typeface="Georgia"/>
              <a:cs typeface="Georgia"/>
            </a:endParaRPr>
          </a:p>
        </p:txBody>
      </p:sp>
      <p:sp>
        <p:nvSpPr>
          <p:cNvPr id="9" name="Text Box9"/>
          <p:cNvSpPr txBox="1"/>
          <p:nvPr/>
        </p:nvSpPr>
        <p:spPr>
          <a:xfrm>
            <a:off x="8517382" y="6477610"/>
            <a:ext cx="115366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1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5796136" cy="2376264"/>
          </a:xfrm>
        </p:spPr>
        <p:txBody>
          <a:bodyPr>
            <a:normAutofit/>
          </a:bodyPr>
          <a:lstStyle/>
          <a:p>
            <a:pPr algn="l"/>
            <a:r>
              <a:rPr lang="en-IN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</a:t>
            </a:r>
            <a:r>
              <a:rPr lang="en-IN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: </a:t>
            </a:r>
            <a:endParaRPr lang="en-IN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I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Rupal Patel</a:t>
            </a:r>
            <a:r>
              <a:rPr lang="en-I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</a:p>
          <a:p>
            <a:pPr algn="l"/>
            <a:r>
              <a:rPr lang="en-I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  <a:endParaRPr lang="en-I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lang="en-I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Nursing </a:t>
            </a:r>
            <a:endParaRPr lang="en-I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Sumandeep </a:t>
            </a:r>
            <a:r>
              <a:rPr lang="en-I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College</a:t>
            </a:r>
            <a:endParaRPr lang="en-I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683B1-6406-495C-8469-BD2448BF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02795"/>
            <a:ext cx="12985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82" name="Text Box82"/>
          <p:cNvSpPr txBox="1"/>
          <p:nvPr/>
        </p:nvSpPr>
        <p:spPr>
          <a:xfrm>
            <a:off x="519989" y="377420"/>
            <a:ext cx="7055784" cy="8730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3205" indent="-343205" algn="l" rtl="0">
              <a:lnSpc>
                <a:spcPts val="3437"/>
              </a:lnSpc>
            </a:pP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3.)</a:t>
            </a:r>
            <a:r>
              <a:rPr lang="en-US" altLang="zh-CN" sz="2800" b="1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Femoral</a:t>
            </a:r>
            <a:r>
              <a:rPr lang="en-US" altLang="zh-CN" sz="2800" b="1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hernia(protrude</a:t>
            </a:r>
            <a:r>
              <a:rPr lang="en-US" altLang="zh-CN" sz="2800" b="1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through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femoral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ring)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83" name="Text Box83"/>
          <p:cNvSpPr txBox="1"/>
          <p:nvPr/>
        </p:nvSpPr>
        <p:spPr>
          <a:xfrm>
            <a:off x="519989" y="1230859"/>
            <a:ext cx="8032701" cy="126334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16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-a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plug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8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fats</a:t>
            </a:r>
            <a:r>
              <a:rPr lang="en-US" altLang="zh-CN" sz="28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femoral</a:t>
            </a:r>
            <a:r>
              <a:rPr lang="en-US" altLang="zh-CN" sz="28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canal</a:t>
            </a:r>
            <a:r>
              <a:rPr lang="en-US" altLang="zh-CN" sz="28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enlarged</a:t>
            </a:r>
            <a:r>
              <a:rPr lang="en-US" altLang="zh-CN" sz="28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pull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peritoneum</a:t>
            </a:r>
            <a:r>
              <a:rPr lang="en-US" altLang="zh-CN" sz="28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8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often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urinary</a:t>
            </a:r>
            <a:r>
              <a:rPr lang="en-US" altLang="zh-CN" sz="2800" spc="83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bladder</a:t>
            </a:r>
            <a:r>
              <a:rPr lang="en-US" altLang="zh-CN" sz="2800" spc="3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into</a:t>
            </a:r>
            <a:r>
              <a:rPr lang="en-US" altLang="zh-CN" sz="28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sac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84" name="Text Box84"/>
          <p:cNvSpPr txBox="1"/>
          <p:nvPr/>
        </p:nvSpPr>
        <p:spPr>
          <a:xfrm>
            <a:off x="519989" y="2468602"/>
            <a:ext cx="7070756" cy="87904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61"/>
              </a:lnSpc>
            </a:pP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-More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frequently</a:t>
            </a:r>
            <a:r>
              <a:rPr lang="en-US" altLang="zh-CN" sz="28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women</a:t>
            </a:r>
            <a:r>
              <a:rPr lang="en-US" altLang="zh-CN" sz="28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because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wider</a:t>
            </a:r>
            <a:r>
              <a:rPr lang="en-US" altLang="zh-CN" sz="28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female</a:t>
            </a:r>
            <a:r>
              <a:rPr lang="en-US" altLang="zh-CN" sz="28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pelvis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85" name="Text Box85"/>
          <p:cNvSpPr txBox="1"/>
          <p:nvPr/>
        </p:nvSpPr>
        <p:spPr>
          <a:xfrm>
            <a:off x="519989" y="3322423"/>
            <a:ext cx="6310150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-Common</a:t>
            </a:r>
            <a:r>
              <a:rPr lang="en-US" altLang="zh-CN" sz="28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800" spc="8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obese</a:t>
            </a:r>
            <a:r>
              <a:rPr lang="en-US" altLang="zh-CN" sz="28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pregnant</a:t>
            </a:r>
            <a:r>
              <a:rPr lang="en-US" altLang="zh-CN" sz="28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women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86" name="Text Box86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13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grpSp>
        <p:nvGrpSpPr>
          <p:cNvPr id="88" name="Group88"/>
          <p:cNvGrpSpPr/>
          <p:nvPr/>
        </p:nvGrpSpPr>
        <p:grpSpPr>
          <a:xfrm>
            <a:off x="5143500" y="0"/>
            <a:ext cx="4000500" cy="6857999"/>
            <a:chOff x="5143500" y="0"/>
            <a:chExt cx="4000500" cy="6857999"/>
          </a:xfrm>
        </p:grpSpPr>
        <p:pic>
          <p:nvPicPr>
            <p:cNvPr id="89" name="Image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5128" y="0"/>
              <a:ext cx="3928872" cy="3000756"/>
            </a:xfrm>
            <a:prstGeom prst="rect">
              <a:avLst/>
            </a:prstGeom>
            <a:noFill/>
          </p:spPr>
        </p:pic>
        <p:pic>
          <p:nvPicPr>
            <p:cNvPr id="90" name="Image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3500" y="3000755"/>
              <a:ext cx="4000500" cy="3857244"/>
            </a:xfrm>
            <a:prstGeom prst="rect">
              <a:avLst/>
            </a:prstGeom>
            <a:noFill/>
          </p:spPr>
        </p:pic>
      </p:grpSp>
      <p:sp>
        <p:nvSpPr>
          <p:cNvPr id="91" name="Text Box91"/>
          <p:cNvSpPr txBox="1"/>
          <p:nvPr/>
        </p:nvSpPr>
        <p:spPr>
          <a:xfrm>
            <a:off x="91440" y="138908"/>
            <a:ext cx="1981543" cy="4369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40"/>
              </a:lnSpc>
            </a:pP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4.)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Umbilical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92" name="Text Box92"/>
          <p:cNvSpPr txBox="1"/>
          <p:nvPr/>
        </p:nvSpPr>
        <p:spPr>
          <a:xfrm>
            <a:off x="434340" y="444425"/>
            <a:ext cx="3970386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hernia(congenital/acquire)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93" name="Text Box93"/>
          <p:cNvSpPr txBox="1"/>
          <p:nvPr/>
        </p:nvSpPr>
        <p:spPr>
          <a:xfrm>
            <a:off x="185928" y="1206425"/>
            <a:ext cx="4715657" cy="135654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48412" indent="-248412" algn="l" rtl="0">
              <a:lnSpc>
                <a:spcPts val="267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-An</a:t>
            </a:r>
            <a:r>
              <a:rPr lang="en-US" altLang="zh-CN" sz="25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umbilical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occurs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when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intestine,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fat,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fluid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pushes</a:t>
            </a:r>
            <a:r>
              <a:rPr lang="en-US" altLang="zh-CN" sz="25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through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weak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spot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belly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94" name="Text Box94"/>
          <p:cNvSpPr txBox="1"/>
          <p:nvPr/>
        </p:nvSpPr>
        <p:spPr>
          <a:xfrm>
            <a:off x="91440" y="2883079"/>
            <a:ext cx="4368297" cy="7467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2940"/>
              </a:lnSpc>
            </a:pP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-This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causes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bulge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near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belly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button,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navel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95" name="Text Box95"/>
          <p:cNvSpPr txBox="1"/>
          <p:nvPr/>
        </p:nvSpPr>
        <p:spPr>
          <a:xfrm>
            <a:off x="91440" y="3950133"/>
            <a:ext cx="4391004" cy="12039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74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congenital-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appear</a:t>
            </a:r>
            <a:r>
              <a:rPr lang="en-US" altLang="zh-CN" sz="2500" spc="5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infancy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acquired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increased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intra-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96" name="Text Box96"/>
          <p:cNvSpPr txBox="1"/>
          <p:nvPr/>
        </p:nvSpPr>
        <p:spPr>
          <a:xfrm>
            <a:off x="91440" y="5017314"/>
            <a:ext cx="2881835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97" name="Text Box97"/>
          <p:cNvSpPr txBox="1"/>
          <p:nvPr/>
        </p:nvSpPr>
        <p:spPr>
          <a:xfrm>
            <a:off x="91440" y="5398289"/>
            <a:ext cx="3676218" cy="7466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940"/>
              </a:lnSpc>
            </a:pP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common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seen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obese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pregnant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women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98" name="Text Box98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14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pic>
        <p:nvPicPr>
          <p:cNvPr id="100" name="Image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116" y="214884"/>
            <a:ext cx="4678680" cy="4856988"/>
          </a:xfrm>
          <a:prstGeom prst="rect">
            <a:avLst/>
          </a:prstGeom>
          <a:noFill/>
        </p:spPr>
      </p:pic>
      <p:sp>
        <p:nvSpPr>
          <p:cNvPr id="101" name="Text Box101"/>
          <p:cNvSpPr txBox="1"/>
          <p:nvPr/>
        </p:nvSpPr>
        <p:spPr>
          <a:xfrm>
            <a:off x="91440" y="209137"/>
            <a:ext cx="3554699" cy="455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89"/>
              </a:lnSpc>
            </a:pP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5.)</a:t>
            </a:r>
            <a:r>
              <a:rPr lang="en-US" altLang="zh-CN" sz="2600" b="1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Incisional/</a:t>
            </a:r>
            <a:r>
              <a:rPr lang="en-US" altLang="zh-CN" sz="2600" b="1" spc="-5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ventral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02" name="Text Box102"/>
          <p:cNvSpPr txBox="1"/>
          <p:nvPr/>
        </p:nvSpPr>
        <p:spPr>
          <a:xfrm>
            <a:off x="434340" y="606094"/>
            <a:ext cx="3876629" cy="4553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86"/>
              </a:lnSpc>
            </a:pPr>
            <a:r>
              <a:rPr lang="en-US" altLang="zh-CN" sz="26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hernia(occur</a:t>
            </a:r>
            <a:r>
              <a:rPr lang="en-US" altLang="zh-CN" sz="2600" b="1" spc="-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at</a:t>
            </a:r>
            <a:r>
              <a:rPr lang="en-US" altLang="zh-CN" sz="2600" b="1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600" b="1" spc="-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site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03" name="Text Box103"/>
          <p:cNvSpPr txBox="1"/>
          <p:nvPr/>
        </p:nvSpPr>
        <p:spPr>
          <a:xfrm>
            <a:off x="434340" y="1002334"/>
            <a:ext cx="3146094" cy="4553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86"/>
              </a:lnSpc>
            </a:pP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600" b="1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previous</a:t>
            </a:r>
            <a:r>
              <a:rPr lang="en-US" altLang="zh-CN" sz="2600" b="1" spc="-4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04" name="Text Box104"/>
          <p:cNvSpPr txBox="1"/>
          <p:nvPr/>
        </p:nvSpPr>
        <p:spPr>
          <a:xfrm>
            <a:off x="434340" y="1398574"/>
            <a:ext cx="1288507" cy="4553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86"/>
              </a:lnSpc>
            </a:pPr>
            <a:r>
              <a:rPr lang="en-US" altLang="zh-CN" sz="26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incision)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05" name="Text Box105"/>
          <p:cNvSpPr txBox="1"/>
          <p:nvPr/>
        </p:nvSpPr>
        <p:spPr>
          <a:xfrm>
            <a:off x="91440" y="1874316"/>
            <a:ext cx="3967006" cy="4610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30"/>
              </a:lnSpc>
            </a:pP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results</a:t>
            </a:r>
            <a:r>
              <a:rPr lang="en-US" altLang="zh-CN" sz="2600" spc="-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from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inadequate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06" name="Text Box106"/>
          <p:cNvSpPr txBox="1"/>
          <p:nvPr/>
        </p:nvSpPr>
        <p:spPr>
          <a:xfrm>
            <a:off x="91440" y="2270556"/>
            <a:ext cx="3401070" cy="4610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30"/>
              </a:lnSpc>
            </a:pPr>
            <a:r>
              <a:rPr lang="en-US" altLang="zh-CN" sz="26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healing</a:t>
            </a:r>
            <a:r>
              <a:rPr lang="en-US" altLang="zh-CN" sz="2600" spc="-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6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incision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07" name="Text Box107"/>
          <p:cNvSpPr txBox="1"/>
          <p:nvPr/>
        </p:nvSpPr>
        <p:spPr>
          <a:xfrm>
            <a:off x="91440" y="3221196"/>
            <a:ext cx="3815163" cy="4614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33"/>
              </a:lnSpc>
            </a:pP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cause</a:t>
            </a:r>
            <a:r>
              <a:rPr lang="en-US" altLang="zh-CN" sz="26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</a:t>
            </a:r>
            <a:r>
              <a:rPr lang="en-US" altLang="zh-CN" sz="2600" spc="-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postoperative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08" name="Text Box108"/>
          <p:cNvSpPr txBox="1"/>
          <p:nvPr/>
        </p:nvSpPr>
        <p:spPr>
          <a:xfrm>
            <a:off x="91440" y="3618026"/>
            <a:ext cx="4301919" cy="4610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30"/>
              </a:lnSpc>
            </a:pP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wound</a:t>
            </a:r>
            <a:r>
              <a:rPr lang="en-US" altLang="zh-CN" sz="2600" spc="-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infection,</a:t>
            </a:r>
            <a:r>
              <a:rPr lang="en-US" altLang="zh-CN" sz="2600" spc="-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inadequate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09" name="Text Box109"/>
          <p:cNvSpPr txBox="1"/>
          <p:nvPr/>
        </p:nvSpPr>
        <p:spPr>
          <a:xfrm>
            <a:off x="91440" y="4014266"/>
            <a:ext cx="3340220" cy="4610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30"/>
              </a:lnSpc>
            </a:pP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nutrition,</a:t>
            </a:r>
            <a:r>
              <a:rPr lang="en-US" altLang="zh-CN" sz="2600" spc="-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6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obesity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10" name="Text Box110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15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" name="Text Box112"/>
          <p:cNvSpPr txBox="1"/>
          <p:nvPr/>
        </p:nvSpPr>
        <p:spPr>
          <a:xfrm>
            <a:off x="1838833" y="1196923"/>
            <a:ext cx="1251594" cy="3504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pregnancy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13" name="Text Box113"/>
          <p:cNvSpPr txBox="1"/>
          <p:nvPr/>
        </p:nvSpPr>
        <p:spPr>
          <a:xfrm>
            <a:off x="1262482" y="2755340"/>
            <a:ext cx="1023555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Smoking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14" name="Text Box114"/>
          <p:cNvSpPr txBox="1"/>
          <p:nvPr/>
        </p:nvSpPr>
        <p:spPr>
          <a:xfrm>
            <a:off x="3846322" y="553795"/>
            <a:ext cx="989197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Obesity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15" name="Text Box115"/>
          <p:cNvSpPr txBox="1"/>
          <p:nvPr/>
        </p:nvSpPr>
        <p:spPr>
          <a:xfrm>
            <a:off x="4308602" y="3136138"/>
            <a:ext cx="552603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Risk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16" name="Text Box116"/>
          <p:cNvSpPr txBox="1"/>
          <p:nvPr/>
        </p:nvSpPr>
        <p:spPr>
          <a:xfrm>
            <a:off x="4192778" y="3471672"/>
            <a:ext cx="782727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factor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17" name="Text Box117"/>
          <p:cNvSpPr txBox="1"/>
          <p:nvPr/>
        </p:nvSpPr>
        <p:spPr>
          <a:xfrm>
            <a:off x="5675122" y="1064970"/>
            <a:ext cx="1487522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constipation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18" name="Text Box118"/>
          <p:cNvSpPr txBox="1"/>
          <p:nvPr/>
        </p:nvSpPr>
        <p:spPr>
          <a:xfrm>
            <a:off x="7004050" y="2436570"/>
            <a:ext cx="780754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Heavy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19" name="Text Box119"/>
          <p:cNvSpPr txBox="1"/>
          <p:nvPr/>
        </p:nvSpPr>
        <p:spPr>
          <a:xfrm>
            <a:off x="6981190" y="2756864"/>
            <a:ext cx="826820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weight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20" name="Text Box120"/>
          <p:cNvSpPr txBox="1"/>
          <p:nvPr/>
        </p:nvSpPr>
        <p:spPr>
          <a:xfrm>
            <a:off x="7010147" y="3075380"/>
            <a:ext cx="769047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lifting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21" name="Text Box121"/>
          <p:cNvSpPr txBox="1"/>
          <p:nvPr/>
        </p:nvSpPr>
        <p:spPr>
          <a:xfrm>
            <a:off x="1683766" y="4517973"/>
            <a:ext cx="860925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Muscle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22" name="Text Box122"/>
          <p:cNvSpPr txBox="1"/>
          <p:nvPr/>
        </p:nvSpPr>
        <p:spPr>
          <a:xfrm>
            <a:off x="1537462" y="4838395"/>
            <a:ext cx="1154881" cy="3504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weakness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23" name="Text Box123"/>
          <p:cNvSpPr txBox="1"/>
          <p:nvPr/>
        </p:nvSpPr>
        <p:spPr>
          <a:xfrm>
            <a:off x="3272282" y="5184596"/>
            <a:ext cx="981307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Damage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24" name="Text Box124"/>
          <p:cNvSpPr txBox="1"/>
          <p:nvPr/>
        </p:nvSpPr>
        <p:spPr>
          <a:xfrm>
            <a:off x="3452114" y="5504636"/>
            <a:ext cx="621687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from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25" name="Text Box125"/>
          <p:cNvSpPr txBox="1"/>
          <p:nvPr/>
        </p:nvSpPr>
        <p:spPr>
          <a:xfrm>
            <a:off x="3209798" y="5823457"/>
            <a:ext cx="1105507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injury</a:t>
            </a:r>
            <a:r>
              <a:rPr lang="en-US" altLang="zh-CN" sz="2000" b="1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0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26" name="Text Box126"/>
          <p:cNvSpPr txBox="1"/>
          <p:nvPr/>
        </p:nvSpPr>
        <p:spPr>
          <a:xfrm>
            <a:off x="3284474" y="6141973"/>
            <a:ext cx="956110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surgery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27" name="Text Box127"/>
          <p:cNvSpPr txBox="1"/>
          <p:nvPr/>
        </p:nvSpPr>
        <p:spPr>
          <a:xfrm>
            <a:off x="5081905" y="5431789"/>
            <a:ext cx="932696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Chronic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28" name="Text Box128"/>
          <p:cNvSpPr txBox="1"/>
          <p:nvPr/>
        </p:nvSpPr>
        <p:spPr>
          <a:xfrm>
            <a:off x="5190109" y="5751829"/>
            <a:ext cx="718400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cough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29" name="Text Box129"/>
          <p:cNvSpPr txBox="1"/>
          <p:nvPr/>
        </p:nvSpPr>
        <p:spPr>
          <a:xfrm>
            <a:off x="6412357" y="4303724"/>
            <a:ext cx="1274755" cy="3504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Congenital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30" name="Text Box130"/>
          <p:cNvSpPr txBox="1"/>
          <p:nvPr/>
        </p:nvSpPr>
        <p:spPr>
          <a:xfrm>
            <a:off x="6624194" y="4623765"/>
            <a:ext cx="851252" cy="3504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0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defect</a:t>
            </a:r>
            <a:endParaRPr lang="en-US" altLang="zh-CN" sz="2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31" name="Text Box131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16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pic>
        <p:nvPicPr>
          <p:cNvPr id="133" name="Image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68" y="2500884"/>
            <a:ext cx="2770632" cy="1804416"/>
          </a:xfrm>
          <a:prstGeom prst="rect">
            <a:avLst/>
          </a:prstGeom>
          <a:noFill/>
        </p:spPr>
      </p:pic>
      <p:pic>
        <p:nvPicPr>
          <p:cNvPr id="134" name="Image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12" y="5000244"/>
            <a:ext cx="2380488" cy="1620013"/>
          </a:xfrm>
          <a:prstGeom prst="rect">
            <a:avLst/>
          </a:prstGeom>
          <a:noFill/>
        </p:spPr>
      </p:pic>
      <p:sp>
        <p:nvSpPr>
          <p:cNvPr id="135" name="Text Box135"/>
          <p:cNvSpPr txBox="1"/>
          <p:nvPr/>
        </p:nvSpPr>
        <p:spPr>
          <a:xfrm>
            <a:off x="2703322" y="614426"/>
            <a:ext cx="3776246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Causes/</a:t>
            </a:r>
            <a:r>
              <a:rPr lang="en-US" altLang="zh-CN" sz="4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Etiology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136" name="Text Box136"/>
          <p:cNvSpPr txBox="1"/>
          <p:nvPr/>
        </p:nvSpPr>
        <p:spPr>
          <a:xfrm>
            <a:off x="519989" y="1268071"/>
            <a:ext cx="6020318" cy="8364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3205" indent="-343205" algn="l" rtl="0">
              <a:lnSpc>
                <a:spcPts val="3293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178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a)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Any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condition</a:t>
            </a:r>
            <a:r>
              <a:rPr lang="en-US" altLang="zh-CN" sz="28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that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is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increases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</a:t>
            </a:r>
            <a:r>
              <a:rPr lang="en-US" altLang="zh-CN" sz="28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on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cavity</a:t>
            </a:r>
            <a:r>
              <a:rPr lang="en-US" altLang="zh-CN" sz="28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37" name="Text Box137"/>
          <p:cNvSpPr txBox="1"/>
          <p:nvPr/>
        </p:nvSpPr>
        <p:spPr>
          <a:xfrm>
            <a:off x="519989" y="2036421"/>
            <a:ext cx="6511219" cy="83637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57505" indent="-457505" algn="l" rtl="0">
              <a:lnSpc>
                <a:spcPts val="3293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800" spc="159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Combination</a:t>
            </a:r>
            <a:r>
              <a:rPr lang="en-US" altLang="zh-CN" sz="28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muscle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weakness</a:t>
            </a:r>
            <a:r>
              <a:rPr lang="en-US" altLang="zh-CN" sz="28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strain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38" name="Text Box138"/>
          <p:cNvSpPr txBox="1"/>
          <p:nvPr/>
        </p:nvSpPr>
        <p:spPr>
          <a:xfrm>
            <a:off x="519989" y="2804517"/>
            <a:ext cx="1808735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800" spc="159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Obesity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39" name="Text Box139"/>
          <p:cNvSpPr txBox="1"/>
          <p:nvPr/>
        </p:nvSpPr>
        <p:spPr>
          <a:xfrm>
            <a:off x="519989" y="3230901"/>
            <a:ext cx="2727141" cy="49542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01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800" spc="159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Heavy</a:t>
            </a:r>
            <a:r>
              <a:rPr lang="en-US" altLang="zh-CN" sz="28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Lifting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40" name="Text Box140"/>
          <p:cNvSpPr txBox="1"/>
          <p:nvPr/>
        </p:nvSpPr>
        <p:spPr>
          <a:xfrm>
            <a:off x="519989" y="3658211"/>
            <a:ext cx="5711374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800" spc="159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Persistant</a:t>
            </a:r>
            <a:r>
              <a:rPr lang="en-US" altLang="zh-CN" sz="2800" spc="6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coughing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sneezing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41" name="Text Box141"/>
          <p:cNvSpPr txBox="1"/>
          <p:nvPr/>
        </p:nvSpPr>
        <p:spPr>
          <a:xfrm>
            <a:off x="519989" y="4084931"/>
            <a:ext cx="2154950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800" spc="159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Pregnancy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42" name="Text Box142"/>
          <p:cNvSpPr txBox="1"/>
          <p:nvPr/>
        </p:nvSpPr>
        <p:spPr>
          <a:xfrm>
            <a:off x="519989" y="4511651"/>
            <a:ext cx="6435939" cy="8364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57505" indent="-457505" algn="l" rtl="0">
              <a:lnSpc>
                <a:spcPts val="3293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800" spc="159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Straining</a:t>
            </a:r>
            <a:r>
              <a:rPr lang="en-US" altLang="zh-CN" sz="28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during</a:t>
            </a:r>
            <a:r>
              <a:rPr lang="en-US" altLang="zh-CN" sz="28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bowel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movement</a:t>
            </a:r>
            <a:r>
              <a:rPr lang="en-US" altLang="zh-CN" sz="28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urination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43" name="Text Box143"/>
          <p:cNvSpPr txBox="1"/>
          <p:nvPr/>
        </p:nvSpPr>
        <p:spPr>
          <a:xfrm>
            <a:off x="519989" y="5706822"/>
            <a:ext cx="3246187" cy="49499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b)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Family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History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44" name="Text Box144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17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46" name="Group146"/>
          <p:cNvGrpSpPr/>
          <p:nvPr/>
        </p:nvGrpSpPr>
        <p:grpSpPr>
          <a:xfrm>
            <a:off x="326136" y="886968"/>
            <a:ext cx="6219444" cy="2304288"/>
            <a:chOff x="326136" y="886968"/>
            <a:chExt cx="6219444" cy="2304288"/>
          </a:xfrm>
        </p:grpSpPr>
        <p:pic>
          <p:nvPicPr>
            <p:cNvPr id="147" name="Image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136" y="886968"/>
              <a:ext cx="2228088" cy="1008888"/>
            </a:xfrm>
            <a:prstGeom prst="rect">
              <a:avLst/>
            </a:prstGeom>
            <a:noFill/>
          </p:spPr>
        </p:pic>
        <p:sp>
          <p:nvSpPr>
            <p:cNvPr id="148" name="Path148"/>
            <p:cNvSpPr/>
            <p:nvPr/>
          </p:nvSpPr>
          <p:spPr>
            <a:xfrm>
              <a:off x="364236" y="905256"/>
              <a:ext cx="2151888" cy="932688"/>
            </a:xfrm>
            <a:custGeom>
              <a:avLst/>
              <a:gdLst/>
              <a:ahLst/>
              <a:cxnLst/>
              <a:rect l="l" t="t" r="r" b="b"/>
              <a:pathLst>
                <a:path w="2151888" h="932688">
                  <a:moveTo>
                    <a:pt x="9144" y="161544"/>
                  </a:moveTo>
                  <a:cubicBezTo>
                    <a:pt x="9144" y="77343"/>
                    <a:pt x="77381" y="9144"/>
                    <a:pt x="161544" y="9144"/>
                  </a:cubicBezTo>
                  <a:lnTo>
                    <a:pt x="1990344" y="9144"/>
                  </a:lnTo>
                  <a:cubicBezTo>
                    <a:pt x="2074545" y="9144"/>
                    <a:pt x="2142744" y="77343"/>
                    <a:pt x="2142744" y="161544"/>
                  </a:cubicBezTo>
                  <a:lnTo>
                    <a:pt x="2142744" y="771144"/>
                  </a:lnTo>
                  <a:cubicBezTo>
                    <a:pt x="2142744" y="855345"/>
                    <a:pt x="2074545" y="923544"/>
                    <a:pt x="1990344" y="923544"/>
                  </a:cubicBezTo>
                  <a:lnTo>
                    <a:pt x="161544" y="923544"/>
                  </a:lnTo>
                  <a:cubicBezTo>
                    <a:pt x="77381" y="923544"/>
                    <a:pt x="9144" y="855345"/>
                    <a:pt x="9144" y="771144"/>
                  </a:cubicBezTo>
                  <a:lnTo>
                    <a:pt x="9144" y="161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144" cap="sq">
              <a:solidFill>
                <a:srgbClr val="BE4B48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49" name="Image1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136" y="2029968"/>
              <a:ext cx="2228088" cy="1161288"/>
            </a:xfrm>
            <a:prstGeom prst="rect">
              <a:avLst/>
            </a:prstGeom>
            <a:noFill/>
          </p:spPr>
        </p:pic>
        <p:sp>
          <p:nvSpPr>
            <p:cNvPr id="150" name="Path150"/>
            <p:cNvSpPr/>
            <p:nvPr/>
          </p:nvSpPr>
          <p:spPr>
            <a:xfrm>
              <a:off x="364236" y="2048256"/>
              <a:ext cx="2151888" cy="1085088"/>
            </a:xfrm>
            <a:custGeom>
              <a:avLst/>
              <a:gdLst/>
              <a:ahLst/>
              <a:cxnLst/>
              <a:rect l="l" t="t" r="r" b="b"/>
              <a:pathLst>
                <a:path w="2151888" h="1085088">
                  <a:moveTo>
                    <a:pt x="9144" y="186944"/>
                  </a:moveTo>
                  <a:cubicBezTo>
                    <a:pt x="9144" y="88773"/>
                    <a:pt x="88748" y="9144"/>
                    <a:pt x="186944" y="9144"/>
                  </a:cubicBezTo>
                  <a:lnTo>
                    <a:pt x="1964944" y="9144"/>
                  </a:lnTo>
                  <a:cubicBezTo>
                    <a:pt x="2063115" y="9144"/>
                    <a:pt x="2142744" y="88773"/>
                    <a:pt x="2142744" y="186944"/>
                  </a:cubicBezTo>
                  <a:lnTo>
                    <a:pt x="2142744" y="898144"/>
                  </a:lnTo>
                  <a:cubicBezTo>
                    <a:pt x="2142744" y="996315"/>
                    <a:pt x="2063115" y="1075944"/>
                    <a:pt x="1964944" y="1075944"/>
                  </a:cubicBezTo>
                  <a:lnTo>
                    <a:pt x="186944" y="1075944"/>
                  </a:lnTo>
                  <a:cubicBezTo>
                    <a:pt x="88748" y="1075944"/>
                    <a:pt x="9144" y="996315"/>
                    <a:pt x="9144" y="898144"/>
                  </a:cubicBezTo>
                  <a:lnTo>
                    <a:pt x="9144" y="1869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144" cap="sq">
              <a:solidFill>
                <a:srgbClr val="BE4B48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51" name="Image1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7892" y="1042416"/>
              <a:ext cx="2837688" cy="2069592"/>
            </a:xfrm>
            <a:prstGeom prst="rect">
              <a:avLst/>
            </a:prstGeom>
            <a:noFill/>
          </p:spPr>
        </p:pic>
        <p:sp>
          <p:nvSpPr>
            <p:cNvPr id="152" name="Path152"/>
            <p:cNvSpPr/>
            <p:nvPr/>
          </p:nvSpPr>
          <p:spPr>
            <a:xfrm>
              <a:off x="3745992" y="1060704"/>
              <a:ext cx="2761488" cy="1993392"/>
            </a:xfrm>
            <a:custGeom>
              <a:avLst/>
              <a:gdLst/>
              <a:ahLst/>
              <a:cxnLst/>
              <a:rect l="l" t="t" r="r" b="b"/>
              <a:pathLst>
                <a:path w="2761488" h="1993392">
                  <a:moveTo>
                    <a:pt x="9144" y="996696"/>
                  </a:moveTo>
                  <a:cubicBezTo>
                    <a:pt x="9144" y="451231"/>
                    <a:pt x="623189" y="9144"/>
                    <a:pt x="1380744" y="9144"/>
                  </a:cubicBezTo>
                  <a:cubicBezTo>
                    <a:pt x="2138299" y="9144"/>
                    <a:pt x="2752344" y="451231"/>
                    <a:pt x="2752344" y="996696"/>
                  </a:cubicBezTo>
                  <a:cubicBezTo>
                    <a:pt x="2752344" y="1542161"/>
                    <a:pt x="2138299" y="1984248"/>
                    <a:pt x="1380744" y="1984248"/>
                  </a:cubicBezTo>
                  <a:cubicBezTo>
                    <a:pt x="623189" y="1984248"/>
                    <a:pt x="9144" y="1542161"/>
                    <a:pt x="9144" y="9966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144" cap="sq">
              <a:solidFill>
                <a:srgbClr val="F6924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53" name="Image1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5080" y="1336548"/>
              <a:ext cx="1194816" cy="518160"/>
            </a:xfrm>
            <a:prstGeom prst="rect">
              <a:avLst/>
            </a:prstGeom>
            <a:noFill/>
          </p:spPr>
        </p:pic>
        <p:pic>
          <p:nvPicPr>
            <p:cNvPr id="154" name="Image1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0132" y="2225040"/>
              <a:ext cx="1118616" cy="556260"/>
            </a:xfrm>
            <a:prstGeom prst="rect">
              <a:avLst/>
            </a:prstGeom>
            <a:noFill/>
          </p:spPr>
        </p:pic>
      </p:grpSp>
      <p:grpSp>
        <p:nvGrpSpPr>
          <p:cNvPr id="155" name="Group155"/>
          <p:cNvGrpSpPr/>
          <p:nvPr/>
        </p:nvGrpSpPr>
        <p:grpSpPr>
          <a:xfrm>
            <a:off x="326136" y="2025396"/>
            <a:ext cx="8663940" cy="4442460"/>
            <a:chOff x="326136" y="2025396"/>
            <a:chExt cx="8663940" cy="4442460"/>
          </a:xfrm>
        </p:grpSpPr>
        <p:pic>
          <p:nvPicPr>
            <p:cNvPr id="156" name="Image15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6136" y="4087368"/>
              <a:ext cx="2311908" cy="1085088"/>
            </a:xfrm>
            <a:prstGeom prst="rect">
              <a:avLst/>
            </a:prstGeom>
            <a:noFill/>
          </p:spPr>
        </p:pic>
        <p:sp>
          <p:nvSpPr>
            <p:cNvPr id="157" name="Path157"/>
            <p:cNvSpPr/>
            <p:nvPr/>
          </p:nvSpPr>
          <p:spPr>
            <a:xfrm>
              <a:off x="364236" y="4105656"/>
              <a:ext cx="2235708" cy="1008888"/>
            </a:xfrm>
            <a:custGeom>
              <a:avLst/>
              <a:gdLst/>
              <a:ahLst/>
              <a:cxnLst/>
              <a:rect l="l" t="t" r="r" b="b"/>
              <a:pathLst>
                <a:path w="2235708" h="1008888">
                  <a:moveTo>
                    <a:pt x="9144" y="174244"/>
                  </a:moveTo>
                  <a:cubicBezTo>
                    <a:pt x="9144" y="83058"/>
                    <a:pt x="83058" y="9144"/>
                    <a:pt x="174244" y="9144"/>
                  </a:cubicBezTo>
                  <a:lnTo>
                    <a:pt x="2061464" y="9144"/>
                  </a:lnTo>
                  <a:cubicBezTo>
                    <a:pt x="2152650" y="9144"/>
                    <a:pt x="2226564" y="83058"/>
                    <a:pt x="2226564" y="174244"/>
                  </a:cubicBezTo>
                  <a:lnTo>
                    <a:pt x="2226564" y="834644"/>
                  </a:lnTo>
                  <a:cubicBezTo>
                    <a:pt x="2226564" y="925830"/>
                    <a:pt x="2152650" y="999744"/>
                    <a:pt x="2061464" y="999744"/>
                  </a:cubicBezTo>
                  <a:lnTo>
                    <a:pt x="174244" y="999744"/>
                  </a:lnTo>
                  <a:cubicBezTo>
                    <a:pt x="83058" y="999744"/>
                    <a:pt x="9144" y="925830"/>
                    <a:pt x="9144" y="834644"/>
                  </a:cubicBezTo>
                  <a:lnTo>
                    <a:pt x="9144" y="1742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144" cap="sq">
              <a:solidFill>
                <a:srgbClr val="BE4B48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58" name="Image15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6136" y="5306568"/>
              <a:ext cx="2311908" cy="1161288"/>
            </a:xfrm>
            <a:prstGeom prst="rect">
              <a:avLst/>
            </a:prstGeom>
            <a:noFill/>
          </p:spPr>
        </p:pic>
        <p:sp>
          <p:nvSpPr>
            <p:cNvPr id="159" name="Path159"/>
            <p:cNvSpPr/>
            <p:nvPr/>
          </p:nvSpPr>
          <p:spPr>
            <a:xfrm>
              <a:off x="364236" y="5324856"/>
              <a:ext cx="2235708" cy="1085088"/>
            </a:xfrm>
            <a:custGeom>
              <a:avLst/>
              <a:gdLst/>
              <a:ahLst/>
              <a:cxnLst/>
              <a:rect l="l" t="t" r="r" b="b"/>
              <a:pathLst>
                <a:path w="2235708" h="1085088">
                  <a:moveTo>
                    <a:pt x="9144" y="186944"/>
                  </a:moveTo>
                  <a:cubicBezTo>
                    <a:pt x="9144" y="88773"/>
                    <a:pt x="88748" y="9144"/>
                    <a:pt x="186944" y="9144"/>
                  </a:cubicBezTo>
                  <a:lnTo>
                    <a:pt x="2048764" y="9144"/>
                  </a:lnTo>
                  <a:cubicBezTo>
                    <a:pt x="2146935" y="9144"/>
                    <a:pt x="2226564" y="88773"/>
                    <a:pt x="2226564" y="186944"/>
                  </a:cubicBezTo>
                  <a:lnTo>
                    <a:pt x="2226564" y="898144"/>
                  </a:lnTo>
                  <a:cubicBezTo>
                    <a:pt x="2226564" y="996340"/>
                    <a:pt x="2146935" y="1075944"/>
                    <a:pt x="2048764" y="1075944"/>
                  </a:cubicBezTo>
                  <a:lnTo>
                    <a:pt x="186944" y="1075944"/>
                  </a:lnTo>
                  <a:cubicBezTo>
                    <a:pt x="88748" y="1075944"/>
                    <a:pt x="9144" y="996340"/>
                    <a:pt x="9144" y="898144"/>
                  </a:cubicBezTo>
                  <a:lnTo>
                    <a:pt x="9144" y="1869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144" cap="sq">
              <a:solidFill>
                <a:srgbClr val="BE4B48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60" name="Image16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86556" y="4094988"/>
              <a:ext cx="3066288" cy="2185416"/>
            </a:xfrm>
            <a:prstGeom prst="rect">
              <a:avLst/>
            </a:prstGeom>
            <a:noFill/>
          </p:spPr>
        </p:pic>
        <p:sp>
          <p:nvSpPr>
            <p:cNvPr id="161" name="Path161"/>
            <p:cNvSpPr/>
            <p:nvPr/>
          </p:nvSpPr>
          <p:spPr>
            <a:xfrm>
              <a:off x="3724656" y="4113276"/>
              <a:ext cx="2990088" cy="2075688"/>
            </a:xfrm>
            <a:custGeom>
              <a:avLst/>
              <a:gdLst/>
              <a:ahLst/>
              <a:cxnLst/>
              <a:rect l="l" t="t" r="r" b="b"/>
              <a:pathLst>
                <a:path w="2990088" h="2075688">
                  <a:moveTo>
                    <a:pt x="9144" y="1037844"/>
                  </a:moveTo>
                  <a:cubicBezTo>
                    <a:pt x="9144" y="469646"/>
                    <a:pt x="674370" y="9144"/>
                    <a:pt x="1495044" y="9144"/>
                  </a:cubicBezTo>
                  <a:cubicBezTo>
                    <a:pt x="2315718" y="9144"/>
                    <a:pt x="2980944" y="469646"/>
                    <a:pt x="2980944" y="1037844"/>
                  </a:cubicBezTo>
                  <a:cubicBezTo>
                    <a:pt x="2980944" y="1605979"/>
                    <a:pt x="2315718" y="2066544"/>
                    <a:pt x="1495044" y="2066544"/>
                  </a:cubicBezTo>
                  <a:cubicBezTo>
                    <a:pt x="674370" y="2066544"/>
                    <a:pt x="9144" y="1605979"/>
                    <a:pt x="9144" y="103784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144" cap="sq">
              <a:solidFill>
                <a:srgbClr val="F6924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62" name="Image16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97480" y="4576572"/>
              <a:ext cx="1042416" cy="478536"/>
            </a:xfrm>
            <a:prstGeom prst="rect">
              <a:avLst/>
            </a:prstGeom>
            <a:noFill/>
          </p:spPr>
        </p:pic>
        <p:pic>
          <p:nvPicPr>
            <p:cNvPr id="163" name="Image16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94432" y="5425440"/>
              <a:ext cx="1045464" cy="669036"/>
            </a:xfrm>
            <a:prstGeom prst="rect">
              <a:avLst/>
            </a:prstGeom>
            <a:noFill/>
          </p:spPr>
        </p:pic>
        <p:pic>
          <p:nvPicPr>
            <p:cNvPr id="164" name="Image16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90588" y="2746248"/>
              <a:ext cx="1999488" cy="1470660"/>
            </a:xfrm>
            <a:prstGeom prst="rect">
              <a:avLst/>
            </a:prstGeom>
            <a:noFill/>
          </p:spPr>
        </p:pic>
        <p:pic>
          <p:nvPicPr>
            <p:cNvPr id="165" name="Image16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55308" y="2025396"/>
              <a:ext cx="742188" cy="687324"/>
            </a:xfrm>
            <a:prstGeom prst="rect">
              <a:avLst/>
            </a:prstGeom>
            <a:noFill/>
          </p:spPr>
        </p:pic>
        <p:pic>
          <p:nvPicPr>
            <p:cNvPr id="166" name="Image16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52845" y="4296157"/>
              <a:ext cx="719328" cy="829055"/>
            </a:xfrm>
            <a:prstGeom prst="rect">
              <a:avLst/>
            </a:prstGeom>
            <a:noFill/>
          </p:spPr>
        </p:pic>
      </p:grpSp>
      <p:sp>
        <p:nvSpPr>
          <p:cNvPr id="167" name="Text Box167"/>
          <p:cNvSpPr txBox="1"/>
          <p:nvPr/>
        </p:nvSpPr>
        <p:spPr>
          <a:xfrm>
            <a:off x="724205" y="1235075"/>
            <a:ext cx="1495465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4"/>
              </a:lnSpc>
            </a:pPr>
            <a:r>
              <a:rPr lang="en-US" altLang="zh-CN" sz="2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Congenital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168" name="Text Box168"/>
          <p:cNvSpPr txBox="1"/>
          <p:nvPr/>
        </p:nvSpPr>
        <p:spPr>
          <a:xfrm>
            <a:off x="892759" y="2443988"/>
            <a:ext cx="1161090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Obesity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69" name="Text Box169"/>
          <p:cNvSpPr txBox="1"/>
          <p:nvPr/>
        </p:nvSpPr>
        <p:spPr>
          <a:xfrm>
            <a:off x="732130" y="4463542"/>
            <a:ext cx="1563408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Pregnancy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70" name="Text Box170"/>
          <p:cNvSpPr txBox="1"/>
          <p:nvPr/>
        </p:nvSpPr>
        <p:spPr>
          <a:xfrm>
            <a:off x="943356" y="5721172"/>
            <a:ext cx="1142147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4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Trauma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71" name="Text Box171"/>
          <p:cNvSpPr txBox="1"/>
          <p:nvPr/>
        </p:nvSpPr>
        <p:spPr>
          <a:xfrm>
            <a:off x="7028688" y="2764536"/>
            <a:ext cx="1923288" cy="1394460"/>
          </a:xfrm>
          <a:prstGeom prst="rect">
            <a:avLst/>
          </a:prstGeom>
          <a:ln w="9144">
            <a:solidFill>
              <a:srgbClr val="7D60A0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006"/>
              </a:lnSpc>
            </a:pPr>
            <a:endParaRPr/>
          </a:p>
          <a:p>
            <a:pPr marL="343536" algn="l" rtl="0">
              <a:lnSpc>
                <a:spcPts val="3602"/>
              </a:lnSpc>
            </a:pPr>
            <a:r>
              <a:rPr lang="en-US" altLang="zh-CN" sz="36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Hernia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172" name="Text Box172"/>
          <p:cNvSpPr txBox="1"/>
          <p:nvPr/>
        </p:nvSpPr>
        <p:spPr>
          <a:xfrm>
            <a:off x="5443728" y="189401"/>
            <a:ext cx="3097436" cy="6981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97"/>
              </a:lnSpc>
            </a:pPr>
            <a:r>
              <a:rPr lang="en-US" altLang="zh-CN" sz="3600" spc="-15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Pathophysiology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73" name="Text Box173"/>
          <p:cNvSpPr txBox="1"/>
          <p:nvPr/>
        </p:nvSpPr>
        <p:spPr>
          <a:xfrm>
            <a:off x="4413504" y="1483487"/>
            <a:ext cx="1464150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Defects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74" name="Text Box174"/>
          <p:cNvSpPr txBox="1"/>
          <p:nvPr/>
        </p:nvSpPr>
        <p:spPr>
          <a:xfrm>
            <a:off x="4466844" y="1909978"/>
            <a:ext cx="1358044" cy="3553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8"/>
              </a:lnSpc>
            </a:pPr>
            <a:r>
              <a:rPr lang="en-US" altLang="zh-CN" sz="2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muscular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75" name="Text Box175"/>
          <p:cNvSpPr txBox="1"/>
          <p:nvPr/>
        </p:nvSpPr>
        <p:spPr>
          <a:xfrm>
            <a:off x="4765549" y="2337308"/>
            <a:ext cx="759292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walls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76" name="Text Box176"/>
          <p:cNvSpPr txBox="1"/>
          <p:nvPr/>
        </p:nvSpPr>
        <p:spPr>
          <a:xfrm>
            <a:off x="4522343" y="4363847"/>
            <a:ext cx="1432546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Increased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77" name="Text Box177"/>
          <p:cNvSpPr txBox="1"/>
          <p:nvPr/>
        </p:nvSpPr>
        <p:spPr>
          <a:xfrm>
            <a:off x="4827143" y="4790567"/>
            <a:ext cx="824938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Intra-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78" name="Text Box178"/>
          <p:cNvSpPr txBox="1"/>
          <p:nvPr/>
        </p:nvSpPr>
        <p:spPr>
          <a:xfrm>
            <a:off x="4453382" y="5217287"/>
            <a:ext cx="1572098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abdominal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79" name="Text Box179"/>
          <p:cNvSpPr txBox="1"/>
          <p:nvPr/>
        </p:nvSpPr>
        <p:spPr>
          <a:xfrm>
            <a:off x="4600068" y="5644363"/>
            <a:ext cx="1278436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pressure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80" name="Text Box180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18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182" name="Path182"/>
          <p:cNvSpPr/>
          <p:nvPr/>
        </p:nvSpPr>
        <p:spPr>
          <a:xfrm>
            <a:off x="520040" y="698881"/>
            <a:ext cx="3730778" cy="35052"/>
          </a:xfrm>
          <a:custGeom>
            <a:avLst/>
            <a:gdLst/>
            <a:ahLst/>
            <a:cxnLst/>
            <a:rect l="l" t="t" r="r" b="b"/>
            <a:pathLst>
              <a:path w="3730778" h="35052">
                <a:moveTo>
                  <a:pt x="0" y="0"/>
                </a:moveTo>
                <a:lnTo>
                  <a:pt x="1865402" y="0"/>
                </a:lnTo>
                <a:lnTo>
                  <a:pt x="3730778" y="0"/>
                </a:lnTo>
                <a:lnTo>
                  <a:pt x="3730778" y="35052"/>
                </a:lnTo>
                <a:lnTo>
                  <a:pt x="1865402" y="35052"/>
                </a:lnTo>
                <a:lnTo>
                  <a:pt x="0" y="350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83" name="Image1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884" y="3928871"/>
            <a:ext cx="2316480" cy="2929128"/>
          </a:xfrm>
          <a:prstGeom prst="rect">
            <a:avLst/>
          </a:prstGeom>
          <a:noFill/>
        </p:spPr>
      </p:pic>
      <p:pic>
        <p:nvPicPr>
          <p:cNvPr id="184" name="Image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256" y="5143500"/>
            <a:ext cx="1356360" cy="1357884"/>
          </a:xfrm>
          <a:prstGeom prst="rect">
            <a:avLst/>
          </a:prstGeom>
          <a:noFill/>
        </p:spPr>
      </p:pic>
      <p:sp>
        <p:nvSpPr>
          <p:cNvPr id="185" name="Text Box185"/>
          <p:cNvSpPr txBox="1"/>
          <p:nvPr/>
        </p:nvSpPr>
        <p:spPr>
          <a:xfrm>
            <a:off x="519989" y="196793"/>
            <a:ext cx="3773056" cy="5607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15"/>
              </a:lnSpc>
            </a:pPr>
            <a:r>
              <a:rPr lang="en-US" altLang="zh-CN" sz="3200" b="1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Sign</a:t>
            </a:r>
            <a:r>
              <a:rPr lang="en-US" altLang="zh-CN" sz="3200" b="1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32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3200" b="1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32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symptoms</a:t>
            </a:r>
            <a:endParaRPr lang="en-US" altLang="zh-CN" sz="32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86" name="Text Box186"/>
          <p:cNvSpPr txBox="1"/>
          <p:nvPr/>
        </p:nvSpPr>
        <p:spPr>
          <a:xfrm>
            <a:off x="519989" y="774852"/>
            <a:ext cx="8041843" cy="79065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3205" indent="-343205" algn="l" rtl="0">
              <a:lnSpc>
                <a:spcPts val="3113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Small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4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moderate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size</a:t>
            </a:r>
            <a:r>
              <a:rPr lang="en-US" altLang="zh-CN" sz="24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400" spc="-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don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’t</a:t>
            </a:r>
            <a:r>
              <a:rPr lang="en-US" altLang="zh-CN" sz="24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usually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causes</a:t>
            </a:r>
            <a:r>
              <a:rPr lang="en-US" altLang="zh-CN" sz="2400" spc="-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any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symptoms.</a:t>
            </a:r>
            <a:endParaRPr lang="en-US" altLang="zh-CN" sz="24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87" name="Text Box187"/>
          <p:cNvSpPr txBox="1"/>
          <p:nvPr/>
        </p:nvSpPr>
        <p:spPr>
          <a:xfrm>
            <a:off x="519989" y="1579189"/>
            <a:ext cx="7051201" cy="79124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3205" indent="-343205" algn="l" rtl="0">
              <a:lnSpc>
                <a:spcPts val="3115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Large</a:t>
            </a:r>
            <a:r>
              <a:rPr lang="en-US" altLang="zh-CN" sz="2400" spc="-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400" spc="-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may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</a:t>
            </a:r>
            <a:r>
              <a:rPr lang="en-US" altLang="zh-CN" sz="24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noticeable</a:t>
            </a:r>
            <a:r>
              <a:rPr lang="en-US" altLang="zh-CN" sz="24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4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cause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same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discomfort.</a:t>
            </a:r>
            <a:endParaRPr lang="en-US" altLang="zh-CN" sz="24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88" name="Text Box188"/>
          <p:cNvSpPr txBox="1"/>
          <p:nvPr/>
        </p:nvSpPr>
        <p:spPr>
          <a:xfrm>
            <a:off x="519989" y="2384451"/>
            <a:ext cx="4626864" cy="4248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4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400" spc="98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4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when</a:t>
            </a:r>
            <a:r>
              <a:rPr lang="en-US" altLang="zh-CN" sz="2400" spc="-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lifting</a:t>
            </a:r>
            <a:r>
              <a:rPr lang="en-US" altLang="zh-CN" sz="24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heavy</a:t>
            </a:r>
            <a:r>
              <a:rPr lang="en-US" altLang="zh-CN" sz="2400" spc="-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object</a:t>
            </a:r>
            <a:endParaRPr lang="en-US" altLang="zh-CN" sz="24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89" name="Text Box189"/>
          <p:cNvSpPr txBox="1"/>
          <p:nvPr/>
        </p:nvSpPr>
        <p:spPr>
          <a:xfrm>
            <a:off x="519989" y="2823362"/>
            <a:ext cx="2032406" cy="4248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4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400" spc="98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Tenderness</a:t>
            </a:r>
            <a:endParaRPr lang="en-US" altLang="zh-CN" sz="24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90" name="Text Box190"/>
          <p:cNvSpPr txBox="1"/>
          <p:nvPr/>
        </p:nvSpPr>
        <p:spPr>
          <a:xfrm>
            <a:off x="519989" y="3261939"/>
            <a:ext cx="1384794" cy="42531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49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400" spc="98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Bulging</a:t>
            </a:r>
            <a:endParaRPr lang="en-US" altLang="zh-CN" sz="24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91" name="Text Box191"/>
          <p:cNvSpPr txBox="1"/>
          <p:nvPr/>
        </p:nvSpPr>
        <p:spPr>
          <a:xfrm>
            <a:off x="519989" y="3705455"/>
            <a:ext cx="3358495" cy="4889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0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Severe</a:t>
            </a:r>
            <a:r>
              <a:rPr lang="en-US" altLang="zh-CN" sz="2800" b="1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symptoms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92" name="Text Box192"/>
          <p:cNvSpPr txBox="1"/>
          <p:nvPr/>
        </p:nvSpPr>
        <p:spPr>
          <a:xfrm>
            <a:off x="519989" y="4213505"/>
            <a:ext cx="3708501" cy="4248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4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400" spc="98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Severe</a:t>
            </a:r>
            <a:r>
              <a:rPr lang="en-US" altLang="zh-CN" sz="2400" spc="-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sudden</a:t>
            </a:r>
            <a:r>
              <a:rPr lang="en-US" altLang="zh-CN" sz="24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endParaRPr lang="en-US" altLang="zh-CN" sz="24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93" name="Text Box193"/>
          <p:cNvSpPr txBox="1"/>
          <p:nvPr/>
        </p:nvSpPr>
        <p:spPr>
          <a:xfrm>
            <a:off x="519989" y="4652417"/>
            <a:ext cx="1409090" cy="4248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4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400" spc="98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Nausea</a:t>
            </a:r>
            <a:endParaRPr lang="en-US" altLang="zh-CN" sz="24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94" name="Text Box194"/>
          <p:cNvSpPr txBox="1"/>
          <p:nvPr/>
        </p:nvSpPr>
        <p:spPr>
          <a:xfrm>
            <a:off x="519989" y="5091710"/>
            <a:ext cx="1611173" cy="4248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4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400" spc="98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Vomiting</a:t>
            </a:r>
            <a:endParaRPr lang="en-US" altLang="zh-CN" sz="24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95" name="Text Box195"/>
          <p:cNvSpPr txBox="1"/>
          <p:nvPr/>
        </p:nvSpPr>
        <p:spPr>
          <a:xfrm>
            <a:off x="519989" y="5530596"/>
            <a:ext cx="2128723" cy="4248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46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400" spc="98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Constipation</a:t>
            </a:r>
            <a:endParaRPr lang="en-US" altLang="zh-CN" sz="24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96" name="Text Box196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19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198" name="Image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116" y="3569207"/>
            <a:ext cx="4786884" cy="3288792"/>
          </a:xfrm>
          <a:prstGeom prst="rect">
            <a:avLst/>
          </a:prstGeom>
          <a:noFill/>
        </p:spPr>
      </p:pic>
      <p:pic>
        <p:nvPicPr>
          <p:cNvPr id="199" name="Image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627"/>
            <a:ext cx="4285488" cy="3357372"/>
          </a:xfrm>
          <a:prstGeom prst="rect">
            <a:avLst/>
          </a:prstGeom>
          <a:noFill/>
        </p:spPr>
      </p:pic>
      <p:sp>
        <p:nvSpPr>
          <p:cNvPr id="200" name="Text Box200"/>
          <p:cNvSpPr txBox="1"/>
          <p:nvPr/>
        </p:nvSpPr>
        <p:spPr>
          <a:xfrm>
            <a:off x="3301619" y="315747"/>
            <a:ext cx="2577613" cy="5603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12"/>
              </a:lnSpc>
            </a:pPr>
            <a:r>
              <a:rPr lang="en-US" altLang="zh-CN" sz="32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Investigation</a:t>
            </a:r>
            <a:endParaRPr lang="en-US" altLang="zh-CN" sz="32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01" name="Text Box201"/>
          <p:cNvSpPr txBox="1"/>
          <p:nvPr/>
        </p:nvSpPr>
        <p:spPr>
          <a:xfrm>
            <a:off x="548640" y="894894"/>
            <a:ext cx="3511930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00" spc="-1785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5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Physical</a:t>
            </a:r>
            <a:r>
              <a:rPr lang="en-US" altLang="zh-CN" sz="2500" b="1" spc="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examination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02" name="Text Box202"/>
          <p:cNvSpPr txBox="1"/>
          <p:nvPr/>
        </p:nvSpPr>
        <p:spPr>
          <a:xfrm>
            <a:off x="548640" y="1352348"/>
            <a:ext cx="7979932" cy="23472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08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500" spc="187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health</a:t>
            </a:r>
            <a:r>
              <a:rPr lang="en-US" altLang="zh-CN" sz="2500" spc="3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care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provider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may</a:t>
            </a:r>
            <a:r>
              <a:rPr lang="en-US" altLang="zh-CN" sz="25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ask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cough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strain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health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care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provider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feel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bulge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caused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by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moves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into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groin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scrotum.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health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care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provider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may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gently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try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massage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back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into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proper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position</a:t>
            </a:r>
            <a:r>
              <a:rPr lang="en-US" altLang="zh-CN" sz="2500" spc="3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abdomen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03" name="Text Box203"/>
          <p:cNvSpPr txBox="1"/>
          <p:nvPr/>
        </p:nvSpPr>
        <p:spPr>
          <a:xfrm>
            <a:off x="548640" y="3714929"/>
            <a:ext cx="2018264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00" spc="-1785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5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Ultrasound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04" name="Text Box204"/>
          <p:cNvSpPr txBox="1"/>
          <p:nvPr/>
        </p:nvSpPr>
        <p:spPr>
          <a:xfrm>
            <a:off x="548640" y="4171793"/>
            <a:ext cx="6447203" cy="4423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83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500" spc="11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ultrasound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may</a:t>
            </a:r>
            <a:r>
              <a:rPr lang="en-US" altLang="zh-CN" sz="2500" spc="-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ordered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diagnose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05" name="Text Box205"/>
          <p:cNvSpPr txBox="1"/>
          <p:nvPr/>
        </p:nvSpPr>
        <p:spPr>
          <a:xfrm>
            <a:off x="891540" y="4553383"/>
            <a:ext cx="6454992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characterize</a:t>
            </a:r>
            <a:r>
              <a:rPr lang="en-US" altLang="zh-CN" sz="2500" spc="5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contents</a:t>
            </a:r>
            <a:r>
              <a:rPr lang="en-US" altLang="zh-CN" sz="25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06" name="Text Box206"/>
          <p:cNvSpPr txBox="1"/>
          <p:nvPr/>
        </p:nvSpPr>
        <p:spPr>
          <a:xfrm>
            <a:off x="891540" y="4934383"/>
            <a:ext cx="5718302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determine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its</a:t>
            </a:r>
            <a:r>
              <a:rPr lang="en-US" altLang="zh-CN" sz="25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reducibility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208" name="Image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96" y="571500"/>
            <a:ext cx="3803904" cy="2161032"/>
          </a:xfrm>
          <a:prstGeom prst="rect">
            <a:avLst/>
          </a:prstGeom>
          <a:noFill/>
        </p:spPr>
      </p:pic>
      <p:sp>
        <p:nvSpPr>
          <p:cNvPr id="209" name="Text Box209"/>
          <p:cNvSpPr txBox="1"/>
          <p:nvPr/>
        </p:nvSpPr>
        <p:spPr>
          <a:xfrm>
            <a:off x="548640" y="710408"/>
            <a:ext cx="2655383" cy="4369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4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00" spc="-1785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Barium</a:t>
            </a:r>
            <a:r>
              <a:rPr lang="en-US" altLang="zh-CN" sz="2500" b="1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swallow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10" name="Text Box210"/>
          <p:cNvSpPr txBox="1"/>
          <p:nvPr/>
        </p:nvSpPr>
        <p:spPr>
          <a:xfrm>
            <a:off x="548640" y="1092125"/>
            <a:ext cx="4924508" cy="1203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94488" indent="-94488" algn="l" rtl="0">
              <a:lnSpc>
                <a:spcPts val="31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500" spc="11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Barium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non-toxic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chemical,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that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shows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up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clearly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on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x-ray.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You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will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fast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hours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11" name="Text Box211"/>
          <p:cNvSpPr txBox="1"/>
          <p:nvPr/>
        </p:nvSpPr>
        <p:spPr>
          <a:xfrm>
            <a:off x="548640" y="3759379"/>
            <a:ext cx="1036857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00" spc="-1785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MRI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12" name="Text Box212"/>
          <p:cNvSpPr txBox="1"/>
          <p:nvPr/>
        </p:nvSpPr>
        <p:spPr>
          <a:xfrm>
            <a:off x="548640" y="4140633"/>
            <a:ext cx="5480451" cy="19662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94488" indent="-94488" algn="l" rtl="0">
              <a:lnSpc>
                <a:spcPts val="3096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500" spc="11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MRI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has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more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contrast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resolution,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which</a:t>
            </a:r>
            <a:r>
              <a:rPr lang="en-US" altLang="zh-CN" sz="2500" spc="4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means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can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anatomy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groin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high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details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also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very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sensitive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small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areas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inflammations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2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214" name="Image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249" y="856488"/>
            <a:ext cx="2968751" cy="2715768"/>
          </a:xfrm>
          <a:prstGeom prst="rect">
            <a:avLst/>
          </a:prstGeom>
          <a:noFill/>
        </p:spPr>
      </p:pic>
      <p:sp>
        <p:nvSpPr>
          <p:cNvPr id="215" name="Text Box215"/>
          <p:cNvSpPr txBox="1"/>
          <p:nvPr/>
        </p:nvSpPr>
        <p:spPr>
          <a:xfrm>
            <a:off x="548640" y="402896"/>
            <a:ext cx="2754110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00" spc="-1785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X-ray</a:t>
            </a:r>
            <a:r>
              <a:rPr lang="en-US" altLang="zh-CN" sz="2500" b="1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abdomen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16" name="Text Box216"/>
          <p:cNvSpPr txBox="1"/>
          <p:nvPr/>
        </p:nvSpPr>
        <p:spPr>
          <a:xfrm>
            <a:off x="548640" y="859760"/>
            <a:ext cx="5434117" cy="44231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83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500" spc="187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X-rays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may</a:t>
            </a:r>
            <a:r>
              <a:rPr lang="en-US" altLang="zh-CN" sz="25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ordered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17" name="Text Box217"/>
          <p:cNvSpPr txBox="1"/>
          <p:nvPr/>
        </p:nvSpPr>
        <p:spPr>
          <a:xfrm>
            <a:off x="643128" y="1317677"/>
            <a:ext cx="5296997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determine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bowel</a:t>
            </a:r>
            <a:r>
              <a:rPr lang="en-US" altLang="zh-CN" sz="2500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obstruction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18" name="Text Box218"/>
          <p:cNvSpPr txBox="1"/>
          <p:nvPr/>
        </p:nvSpPr>
        <p:spPr>
          <a:xfrm>
            <a:off x="643128" y="1774877"/>
            <a:ext cx="1514649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present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19" name="Text Box219"/>
          <p:cNvSpPr txBox="1"/>
          <p:nvPr/>
        </p:nvSpPr>
        <p:spPr>
          <a:xfrm>
            <a:off x="548640" y="2689531"/>
            <a:ext cx="1957401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00" spc="-1785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Blood</a:t>
            </a:r>
            <a:r>
              <a:rPr lang="en-US" altLang="zh-CN" sz="2500" b="1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test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20" name="Text Box220"/>
          <p:cNvSpPr txBox="1"/>
          <p:nvPr/>
        </p:nvSpPr>
        <p:spPr>
          <a:xfrm>
            <a:off x="548640" y="3146731"/>
            <a:ext cx="962997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</a:t>
            </a:r>
            <a:r>
              <a:rPr lang="en-US" altLang="zh-CN" sz="2500" spc="-945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CBC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21" name="Text Box221"/>
          <p:cNvSpPr txBox="1"/>
          <p:nvPr/>
        </p:nvSpPr>
        <p:spPr>
          <a:xfrm>
            <a:off x="548640" y="3603931"/>
            <a:ext cx="8066632" cy="120414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1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500" spc="11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Your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doctor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may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recommend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complete</a:t>
            </a:r>
            <a:r>
              <a:rPr lang="en-US" altLang="zh-CN" sz="2500" spc="-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blood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count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check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anemia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blood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loss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due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hiatal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22" name="Text Box222"/>
          <p:cNvSpPr txBox="1"/>
          <p:nvPr/>
        </p:nvSpPr>
        <p:spPr>
          <a:xfrm>
            <a:off x="548640" y="4823385"/>
            <a:ext cx="1101523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</a:t>
            </a:r>
            <a:r>
              <a:rPr lang="en-US" altLang="zh-CN" sz="2500" spc="-945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WBC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23" name="Text Box223"/>
          <p:cNvSpPr txBox="1"/>
          <p:nvPr/>
        </p:nvSpPr>
        <p:spPr>
          <a:xfrm>
            <a:off x="548640" y="5280636"/>
            <a:ext cx="7427110" cy="8231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241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500" spc="187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detect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inflammation,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r>
              <a:rPr lang="en-US" altLang="zh-CN" sz="2500" spc="3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presence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tissue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necrosis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" name="Image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1405128" cy="1333500"/>
          </a:xfrm>
          <a:prstGeom prst="rect">
            <a:avLst/>
          </a:prstGeom>
          <a:noFill/>
        </p:spPr>
      </p:pic>
      <p:sp>
        <p:nvSpPr>
          <p:cNvPr id="21" name="Text Box21"/>
          <p:cNvSpPr txBox="1"/>
          <p:nvPr/>
        </p:nvSpPr>
        <p:spPr>
          <a:xfrm>
            <a:off x="2764282" y="614426"/>
            <a:ext cx="3651789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4" dirty="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What</a:t>
            </a:r>
            <a:r>
              <a:rPr lang="en-US" altLang="zh-CN" sz="4400" dirty="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8" dirty="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4400" dirty="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3" dirty="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Hernia?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22" name="Text Box22"/>
          <p:cNvSpPr txBox="1"/>
          <p:nvPr/>
        </p:nvSpPr>
        <p:spPr>
          <a:xfrm>
            <a:off x="448666" y="1284403"/>
            <a:ext cx="8286778" cy="158514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12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500" spc="11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condition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which</a:t>
            </a:r>
            <a:r>
              <a:rPr lang="en-US" altLang="zh-CN" sz="25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part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organ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is</a:t>
            </a:r>
            <a:r>
              <a:rPr lang="en-US" altLang="zh-CN" sz="25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displaced</a:t>
            </a:r>
            <a:r>
              <a:rPr lang="en-US" altLang="zh-CN" sz="25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protrudes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through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wall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cavity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containing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(often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involving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intestine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at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weak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point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wall)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3" name="Text Box23"/>
          <p:cNvSpPr txBox="1"/>
          <p:nvPr/>
        </p:nvSpPr>
        <p:spPr>
          <a:xfrm>
            <a:off x="448666" y="3342057"/>
            <a:ext cx="8313726" cy="12042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161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500" spc="11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most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important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elements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development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are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congenital</a:t>
            </a:r>
            <a:r>
              <a:rPr lang="en-US" altLang="zh-CN" sz="2500" spc="4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spc="74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muscle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weakness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increased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intra-abdominal</a:t>
            </a:r>
            <a:r>
              <a:rPr lang="en-US" altLang="zh-CN" sz="25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4" name="Text Box24"/>
          <p:cNvSpPr txBox="1"/>
          <p:nvPr/>
        </p:nvSpPr>
        <p:spPr>
          <a:xfrm>
            <a:off x="8517382" y="6477610"/>
            <a:ext cx="115366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3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pic>
        <p:nvPicPr>
          <p:cNvPr id="225" name="Image2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128" y="4715255"/>
            <a:ext cx="2785872" cy="2142744"/>
          </a:xfrm>
          <a:prstGeom prst="rect">
            <a:avLst/>
          </a:prstGeom>
          <a:noFill/>
        </p:spPr>
      </p:pic>
      <p:sp>
        <p:nvSpPr>
          <p:cNvPr id="226" name="Text Box226"/>
          <p:cNvSpPr txBox="1"/>
          <p:nvPr/>
        </p:nvSpPr>
        <p:spPr>
          <a:xfrm>
            <a:off x="91440" y="402082"/>
            <a:ext cx="7153148" cy="13475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5305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500" spc="11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Medical</a:t>
            </a:r>
            <a:r>
              <a:rPr lang="en-US" altLang="zh-CN" sz="2500" b="1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864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Pharmacology</a:t>
            </a:r>
            <a:r>
              <a:rPr lang="en-US" altLang="zh-CN" sz="6000" spc="-2607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MANAGEMENT</a:t>
            </a:r>
            <a:r>
              <a:rPr lang="en-US" altLang="zh-CN" sz="2500" b="1" spc="-2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treatment</a:t>
            </a:r>
            <a:r>
              <a:rPr lang="en-US" altLang="zh-CN" sz="25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1.)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Antibiotic</a:t>
            </a:r>
            <a:endParaRPr lang="en-US" altLang="zh-CN" sz="2500" dirty="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27" name="Text Box227"/>
          <p:cNvSpPr txBox="1"/>
          <p:nvPr/>
        </p:nvSpPr>
        <p:spPr>
          <a:xfrm>
            <a:off x="367284" y="1770305"/>
            <a:ext cx="5501774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(used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has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strangulated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28" name="Text Box228"/>
          <p:cNvSpPr txBox="1"/>
          <p:nvPr/>
        </p:nvSpPr>
        <p:spPr>
          <a:xfrm>
            <a:off x="434340" y="2151305"/>
            <a:ext cx="1080053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479"/>
              </a:lnSpc>
            </a:pP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hernia)</a:t>
            </a:r>
            <a:endParaRPr lang="en-US" altLang="zh-CN" sz="2500" dirty="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29" name="Text Box229"/>
          <p:cNvSpPr txBox="1"/>
          <p:nvPr/>
        </p:nvSpPr>
        <p:spPr>
          <a:xfrm>
            <a:off x="566928" y="2649317"/>
            <a:ext cx="5794810" cy="4423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83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i)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IV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cefoxitin</a:t>
            </a:r>
            <a:r>
              <a:rPr lang="en-US" altLang="zh-CN" sz="25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(Mefoxin)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</a:t>
            </a:r>
            <a:r>
              <a:rPr lang="en-US" altLang="zh-CN" sz="2800" spc="63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6-8hourly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30" name="Text Box230"/>
          <p:cNvSpPr txBox="1"/>
          <p:nvPr/>
        </p:nvSpPr>
        <p:spPr>
          <a:xfrm>
            <a:off x="376428" y="3120823"/>
            <a:ext cx="5452203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ii.)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Cap.Ampicilin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250-500mg</a:t>
            </a:r>
            <a:r>
              <a:rPr lang="en-US" altLang="zh-CN" sz="25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6hourly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31" name="Text Box231"/>
          <p:cNvSpPr txBox="1"/>
          <p:nvPr/>
        </p:nvSpPr>
        <p:spPr>
          <a:xfrm>
            <a:off x="91440" y="4035223"/>
            <a:ext cx="3751345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2.)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H2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receptor</a:t>
            </a:r>
            <a:r>
              <a:rPr lang="en-US" altLang="zh-CN" sz="2500" b="1" spc="4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blocker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32" name="Text Box232"/>
          <p:cNvSpPr txBox="1"/>
          <p:nvPr/>
        </p:nvSpPr>
        <p:spPr>
          <a:xfrm>
            <a:off x="472440" y="4492677"/>
            <a:ext cx="5835822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used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if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with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hiatal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33" name="Text Box233"/>
          <p:cNvSpPr txBox="1"/>
          <p:nvPr/>
        </p:nvSpPr>
        <p:spPr>
          <a:xfrm>
            <a:off x="757428" y="4949877"/>
            <a:ext cx="4181662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i.)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Tab.famotidine</a:t>
            </a:r>
            <a:r>
              <a:rPr lang="en-US" altLang="zh-CN" sz="2500" spc="8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40mg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dly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34" name="Text Box234"/>
          <p:cNvSpPr txBox="1"/>
          <p:nvPr/>
        </p:nvSpPr>
        <p:spPr>
          <a:xfrm>
            <a:off x="662940" y="5407128"/>
            <a:ext cx="4235074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ii.)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Tab.</a:t>
            </a:r>
            <a:r>
              <a:rPr lang="en-US" altLang="zh-CN" sz="2500" spc="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ranitidine</a:t>
            </a:r>
            <a:r>
              <a:rPr lang="en-US" altLang="zh-CN" sz="2500" spc="3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150mg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BD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35" name="Text Box235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23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2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237" name="Text Box237"/>
          <p:cNvSpPr txBox="1"/>
          <p:nvPr/>
        </p:nvSpPr>
        <p:spPr>
          <a:xfrm>
            <a:off x="91440" y="212060"/>
            <a:ext cx="1134678" cy="43691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40"/>
              </a:lnSpc>
            </a:pP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3.)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PPI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38" name="Text Box238"/>
          <p:cNvSpPr txBox="1"/>
          <p:nvPr/>
        </p:nvSpPr>
        <p:spPr>
          <a:xfrm>
            <a:off x="91440" y="593777"/>
            <a:ext cx="5930056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used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if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77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with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hiatal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39" name="Text Box239"/>
          <p:cNvSpPr txBox="1"/>
          <p:nvPr/>
        </p:nvSpPr>
        <p:spPr>
          <a:xfrm>
            <a:off x="781812" y="974777"/>
            <a:ext cx="6446580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I.)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Tab.lansoprazole</a:t>
            </a:r>
            <a:r>
              <a:rPr lang="en-US" altLang="zh-CN" sz="2500" spc="7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(prevacid)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15-30mg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dly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40" name="Text Box240"/>
          <p:cNvSpPr txBox="1"/>
          <p:nvPr/>
        </p:nvSpPr>
        <p:spPr>
          <a:xfrm>
            <a:off x="781812" y="1355777"/>
            <a:ext cx="6408480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ii.)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Cap.osomeprazole</a:t>
            </a:r>
            <a:r>
              <a:rPr lang="en-US" altLang="zh-CN" sz="2500" spc="6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(nexium)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20-40mg</a:t>
            </a:r>
            <a:r>
              <a:rPr lang="en-US" altLang="zh-CN" sz="2500" spc="-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dly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41" name="Text Box241"/>
          <p:cNvSpPr txBox="1"/>
          <p:nvPr/>
        </p:nvSpPr>
        <p:spPr>
          <a:xfrm>
            <a:off x="757428" y="1736441"/>
            <a:ext cx="6305270" cy="44231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83"/>
              </a:lnSpc>
            </a:pPr>
            <a:r>
              <a:rPr lang="en-US" altLang="zh-CN" sz="2500" spc="-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iii.)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Cap.omeprazole</a:t>
            </a:r>
            <a:r>
              <a:rPr lang="en-US" altLang="zh-CN" sz="2500" spc="5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(prilosec)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20-40mg</a:t>
            </a:r>
            <a:r>
              <a:rPr lang="en-US" altLang="zh-CN" sz="2500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dly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42" name="Text Box242"/>
          <p:cNvSpPr txBox="1"/>
          <p:nvPr/>
        </p:nvSpPr>
        <p:spPr>
          <a:xfrm>
            <a:off x="757428" y="2118031"/>
            <a:ext cx="6991029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iv.)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Tab.Pantoprazole</a:t>
            </a:r>
            <a:r>
              <a:rPr lang="en-US" altLang="zh-CN" sz="2500" spc="8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</a:t>
            </a:r>
            <a:r>
              <a:rPr lang="en-US" altLang="zh-CN" sz="25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Controloc)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20-40mg</a:t>
            </a:r>
            <a:r>
              <a:rPr lang="en-US" altLang="zh-CN" sz="2500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dly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43" name="Text Box243"/>
          <p:cNvSpPr txBox="1"/>
          <p:nvPr/>
        </p:nvSpPr>
        <p:spPr>
          <a:xfrm>
            <a:off x="91440" y="2880031"/>
            <a:ext cx="3566390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4.)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Antianxiety</a:t>
            </a:r>
            <a:r>
              <a:rPr lang="en-US" altLang="zh-CN" sz="2500" b="1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Agents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44" name="Text Box244"/>
          <p:cNvSpPr txBox="1"/>
          <p:nvPr/>
        </p:nvSpPr>
        <p:spPr>
          <a:xfrm>
            <a:off x="91440" y="3260695"/>
            <a:ext cx="8394486" cy="8234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284988" algn="l" rtl="0">
              <a:lnSpc>
                <a:spcPts val="3242"/>
              </a:lnSpc>
            </a:pP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(indicated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patients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who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may</a:t>
            </a:r>
            <a:r>
              <a:rPr lang="en-US" altLang="zh-CN" sz="2500" spc="-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experience</a:t>
            </a:r>
            <a:r>
              <a:rPr lang="en-US" altLang="zh-CN" sz="2500" spc="5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significant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anxiety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before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surgery)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45" name="Text Box245"/>
          <p:cNvSpPr txBox="1"/>
          <p:nvPr/>
        </p:nvSpPr>
        <p:spPr>
          <a:xfrm>
            <a:off x="472440" y="4023285"/>
            <a:ext cx="4868462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i.)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Tab.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Dormicum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7.5-15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mg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46" name="Text Box246"/>
          <p:cNvSpPr txBox="1"/>
          <p:nvPr/>
        </p:nvSpPr>
        <p:spPr>
          <a:xfrm>
            <a:off x="91440" y="4784949"/>
            <a:ext cx="8242707" cy="8236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84988" indent="-284988" algn="l" rtl="0">
              <a:lnSpc>
                <a:spcPts val="3243"/>
              </a:lnSpc>
            </a:pP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5.)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Nonsteroidal</a:t>
            </a:r>
            <a:r>
              <a:rPr lang="en-US" altLang="zh-CN" sz="2500" b="1" spc="4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Anti-Inflammatory</a:t>
            </a:r>
            <a:r>
              <a:rPr lang="en-US" altLang="zh-CN" sz="2500" b="1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Drugs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(NSAIDs)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(for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patients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with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mild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moderate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47" name="Text Box247"/>
          <p:cNvSpPr txBox="1"/>
          <p:nvPr/>
        </p:nvSpPr>
        <p:spPr>
          <a:xfrm>
            <a:off x="566928" y="5547641"/>
            <a:ext cx="5904587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i.)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Tab.Ibuprofen</a:t>
            </a:r>
            <a:r>
              <a:rPr lang="en-US" altLang="zh-CN" sz="2500" spc="5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(Advil)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100mg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6hourly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48" name="Text Box248"/>
          <p:cNvSpPr txBox="1"/>
          <p:nvPr/>
        </p:nvSpPr>
        <p:spPr>
          <a:xfrm>
            <a:off x="472440" y="5928641"/>
            <a:ext cx="5546556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ii.)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Tab.Ketoprofen</a:t>
            </a:r>
            <a:r>
              <a:rPr lang="en-US" altLang="zh-CN" sz="2500" spc="80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50-75mg</a:t>
            </a:r>
            <a:r>
              <a:rPr lang="en-US" altLang="zh-CN" sz="2500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6hourly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49" name="Text Box249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24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2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pic>
        <p:nvPicPr>
          <p:cNvPr id="251" name="Image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5255"/>
            <a:ext cx="4445508" cy="2142744"/>
          </a:xfrm>
          <a:prstGeom prst="rect">
            <a:avLst/>
          </a:prstGeom>
          <a:noFill/>
        </p:spPr>
      </p:pic>
      <p:grpSp>
        <p:nvGrpSpPr>
          <p:cNvPr id="252" name="Group252"/>
          <p:cNvGrpSpPr/>
          <p:nvPr/>
        </p:nvGrpSpPr>
        <p:grpSpPr>
          <a:xfrm>
            <a:off x="4928616" y="2429256"/>
            <a:ext cx="3930396" cy="3995928"/>
            <a:chOff x="4928616" y="2429256"/>
            <a:chExt cx="3930396" cy="3995928"/>
          </a:xfrm>
        </p:grpSpPr>
        <p:pic>
          <p:nvPicPr>
            <p:cNvPr id="253" name="Image2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5128" y="3878580"/>
              <a:ext cx="3643884" cy="2546604"/>
            </a:xfrm>
            <a:prstGeom prst="rect">
              <a:avLst/>
            </a:prstGeom>
            <a:noFill/>
          </p:spPr>
        </p:pic>
        <p:pic>
          <p:nvPicPr>
            <p:cNvPr id="254" name="Image2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8616" y="2429256"/>
              <a:ext cx="1586484" cy="1456944"/>
            </a:xfrm>
            <a:prstGeom prst="rect">
              <a:avLst/>
            </a:prstGeom>
            <a:noFill/>
          </p:spPr>
        </p:pic>
        <p:pic>
          <p:nvPicPr>
            <p:cNvPr id="255" name="Image2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1384" y="2429256"/>
              <a:ext cx="2286000" cy="1277112"/>
            </a:xfrm>
            <a:prstGeom prst="rect">
              <a:avLst/>
            </a:prstGeom>
            <a:noFill/>
          </p:spPr>
        </p:pic>
      </p:grpSp>
      <p:sp>
        <p:nvSpPr>
          <p:cNvPr id="256" name="Text Box256"/>
          <p:cNvSpPr txBox="1"/>
          <p:nvPr/>
        </p:nvSpPr>
        <p:spPr>
          <a:xfrm>
            <a:off x="91440" y="420091"/>
            <a:ext cx="6139462" cy="4889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0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Non-pharmacological</a:t>
            </a:r>
            <a:r>
              <a:rPr lang="en-US" altLang="zh-CN" sz="2800" b="1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management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57" name="Text Box257"/>
          <p:cNvSpPr txBox="1"/>
          <p:nvPr/>
        </p:nvSpPr>
        <p:spPr>
          <a:xfrm>
            <a:off x="434340" y="932156"/>
            <a:ext cx="6898748" cy="9218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118872" algn="l" rtl="0">
              <a:lnSpc>
                <a:spcPts val="3629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1.)</a:t>
            </a:r>
            <a:r>
              <a:rPr lang="en-US" altLang="zh-CN" sz="28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Avoid</a:t>
            </a:r>
            <a:r>
              <a:rPr lang="en-US" altLang="zh-CN" sz="28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food</a:t>
            </a:r>
            <a:r>
              <a:rPr lang="en-US" altLang="zh-CN" sz="2800" spc="85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that</a:t>
            </a:r>
            <a:r>
              <a:rPr lang="en-US" altLang="zh-CN" sz="28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cause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acid</a:t>
            </a:r>
            <a:r>
              <a:rPr lang="en-US" altLang="zh-CN" sz="2800" spc="85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reflux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heartburn</a:t>
            </a:r>
            <a:r>
              <a:rPr lang="en-US" altLang="zh-CN" sz="2800" spc="86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such</a:t>
            </a:r>
            <a:r>
              <a:rPr lang="en-US" altLang="zh-CN" sz="2800" spc="-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spicy</a:t>
            </a:r>
            <a:r>
              <a:rPr lang="en-US" altLang="zh-CN" sz="28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food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58" name="Text Box258"/>
          <p:cNvSpPr txBox="1"/>
          <p:nvPr/>
        </p:nvSpPr>
        <p:spPr>
          <a:xfrm>
            <a:off x="516636" y="1871194"/>
            <a:ext cx="7263514" cy="10070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36576" algn="l" rtl="0">
              <a:lnSpc>
                <a:spcPts val="3965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2.)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Don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’t</a:t>
            </a:r>
            <a:r>
              <a:rPr lang="en-US" altLang="zh-CN" sz="28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lie</a:t>
            </a:r>
            <a:r>
              <a:rPr lang="en-US" altLang="zh-CN" sz="28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down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8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bend</a:t>
            </a:r>
            <a:r>
              <a:rPr lang="en-US" altLang="zh-CN" sz="28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over</a:t>
            </a:r>
            <a:r>
              <a:rPr lang="en-US" altLang="zh-CN" sz="28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after</a:t>
            </a:r>
            <a:r>
              <a:rPr lang="en-US" altLang="zh-CN" sz="2800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meal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3.)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Exercise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59" name="Text Box259"/>
          <p:cNvSpPr txBox="1"/>
          <p:nvPr/>
        </p:nvSpPr>
        <p:spPr>
          <a:xfrm>
            <a:off x="516636" y="2894985"/>
            <a:ext cx="2706775" cy="49542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01"/>
              </a:lnSpc>
            </a:pPr>
            <a:r>
              <a:rPr lang="en-US" altLang="zh-CN" sz="2800" spc="-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4.)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stop</a:t>
            </a:r>
            <a:r>
              <a:rPr lang="en-US" altLang="zh-CN" sz="28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smoking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60" name="Text Box260"/>
          <p:cNvSpPr txBox="1"/>
          <p:nvPr/>
        </p:nvSpPr>
        <p:spPr>
          <a:xfrm>
            <a:off x="516636" y="3407767"/>
            <a:ext cx="3655067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5.)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Avoid</a:t>
            </a:r>
            <a:r>
              <a:rPr lang="en-US" altLang="zh-CN" sz="28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gassy</a:t>
            </a:r>
            <a:r>
              <a:rPr lang="en-US" altLang="zh-CN" sz="28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drinks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61" name="Text Box261"/>
          <p:cNvSpPr txBox="1"/>
          <p:nvPr/>
        </p:nvSpPr>
        <p:spPr>
          <a:xfrm>
            <a:off x="516636" y="3919831"/>
            <a:ext cx="4402181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6.)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Avoid</a:t>
            </a:r>
            <a:r>
              <a:rPr lang="en-US" altLang="zh-CN" sz="28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lift</a:t>
            </a:r>
            <a:r>
              <a:rPr lang="en-US" altLang="zh-CN" sz="28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heavy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object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62" name="Text Box262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25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2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grpSp>
        <p:nvGrpSpPr>
          <p:cNvPr id="264" name="Group264"/>
          <p:cNvGrpSpPr/>
          <p:nvPr/>
        </p:nvGrpSpPr>
        <p:grpSpPr>
          <a:xfrm>
            <a:off x="4858512" y="1571244"/>
            <a:ext cx="4285488" cy="2286000"/>
            <a:chOff x="4858512" y="1571244"/>
            <a:chExt cx="4285488" cy="2286000"/>
          </a:xfrm>
        </p:grpSpPr>
        <p:pic>
          <p:nvPicPr>
            <p:cNvPr id="265" name="Image2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4616" y="1571244"/>
              <a:ext cx="1929384" cy="1219200"/>
            </a:xfrm>
            <a:prstGeom prst="rect">
              <a:avLst/>
            </a:prstGeom>
            <a:noFill/>
          </p:spPr>
        </p:pic>
        <p:pic>
          <p:nvPicPr>
            <p:cNvPr id="266" name="Image2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8512" y="2570988"/>
              <a:ext cx="2345436" cy="1286256"/>
            </a:xfrm>
            <a:prstGeom prst="rect">
              <a:avLst/>
            </a:prstGeom>
            <a:noFill/>
          </p:spPr>
        </p:pic>
      </p:grpSp>
      <p:pic>
        <p:nvPicPr>
          <p:cNvPr id="267" name="Image2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" y="2570988"/>
            <a:ext cx="2699004" cy="1283208"/>
          </a:xfrm>
          <a:prstGeom prst="rect">
            <a:avLst/>
          </a:prstGeom>
          <a:noFill/>
        </p:spPr>
      </p:pic>
      <p:pic>
        <p:nvPicPr>
          <p:cNvPr id="268" name="Image2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616" y="4287012"/>
            <a:ext cx="3429000" cy="1853184"/>
          </a:xfrm>
          <a:prstGeom prst="rect">
            <a:avLst/>
          </a:prstGeom>
          <a:noFill/>
        </p:spPr>
      </p:pic>
      <p:sp>
        <p:nvSpPr>
          <p:cNvPr id="269" name="Text Box269"/>
          <p:cNvSpPr txBox="1"/>
          <p:nvPr/>
        </p:nvSpPr>
        <p:spPr>
          <a:xfrm>
            <a:off x="91440" y="-75006"/>
            <a:ext cx="4070287" cy="43649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Non-Surgical</a:t>
            </a:r>
            <a:r>
              <a:rPr lang="en-US" altLang="zh-CN" sz="2500" b="1" spc="4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Management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70" name="Text Box270"/>
          <p:cNvSpPr txBox="1"/>
          <p:nvPr/>
        </p:nvSpPr>
        <p:spPr>
          <a:xfrm>
            <a:off x="91440" y="305659"/>
            <a:ext cx="4008020" cy="4369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4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500" spc="113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Truss</a:t>
            </a:r>
            <a:r>
              <a:rPr lang="en-US" altLang="zh-CN" sz="2500" b="1" spc="107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(Inguinal</a:t>
            </a:r>
            <a:r>
              <a:rPr lang="en-US" altLang="zh-CN" sz="2500" b="1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71" name="Text Box271"/>
          <p:cNvSpPr txBox="1"/>
          <p:nvPr/>
        </p:nvSpPr>
        <p:spPr>
          <a:xfrm>
            <a:off x="367284" y="687249"/>
            <a:ext cx="8047244" cy="10514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67056" indent="-67056" algn="l" rtl="0">
              <a:lnSpc>
                <a:spcPts val="2760"/>
              </a:lnSpc>
            </a:pP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500" b="1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made</a:t>
            </a:r>
            <a:r>
              <a:rPr lang="en-US" altLang="zh-CN" sz="25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with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firm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material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that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will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held</a:t>
            </a:r>
            <a:r>
              <a:rPr lang="en-US" altLang="zh-CN" sz="25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place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over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with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belt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help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keep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contents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from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protruding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sac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72" name="Text Box272"/>
          <p:cNvSpPr txBox="1"/>
          <p:nvPr/>
        </p:nvSpPr>
        <p:spPr>
          <a:xfrm>
            <a:off x="91440" y="2099540"/>
            <a:ext cx="3666785" cy="4889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0"/>
              </a:lnSpc>
            </a:pP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Management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73" name="Text Box273"/>
          <p:cNvSpPr txBox="1"/>
          <p:nvPr/>
        </p:nvSpPr>
        <p:spPr>
          <a:xfrm>
            <a:off x="91440" y="3813328"/>
            <a:ext cx="7459091" cy="4197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05"/>
              </a:lnSpc>
            </a:pPr>
            <a:r>
              <a:rPr lang="en-US" altLang="zh-CN" sz="24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Nissen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fundoplication</a:t>
            </a:r>
            <a:r>
              <a:rPr lang="en-US" altLang="zh-CN" sz="2400" b="1" spc="1145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Laparoscopic</a:t>
            </a:r>
            <a:r>
              <a:rPr lang="en-US" altLang="zh-CN" sz="2400" b="1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(LEP)</a:t>
            </a:r>
            <a:endParaRPr lang="en-US" altLang="zh-CN" sz="24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74" name="Text Box274"/>
          <p:cNvSpPr txBox="1"/>
          <p:nvPr/>
        </p:nvSpPr>
        <p:spPr>
          <a:xfrm>
            <a:off x="1886966" y="6052694"/>
            <a:ext cx="4616236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Herniorrhaphy(hernia</a:t>
            </a:r>
            <a:r>
              <a:rPr lang="en-US" altLang="zh-CN" sz="2500" b="1" spc="4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repairs)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75" name="Text Box275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26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grpSp>
        <p:nvGrpSpPr>
          <p:cNvPr id="277" name="Group277"/>
          <p:cNvGrpSpPr/>
          <p:nvPr/>
        </p:nvGrpSpPr>
        <p:grpSpPr>
          <a:xfrm>
            <a:off x="1571244" y="428244"/>
            <a:ext cx="6429756" cy="5734812"/>
            <a:chOff x="1571244" y="428244"/>
            <a:chExt cx="6429756" cy="5734812"/>
          </a:xfrm>
        </p:grpSpPr>
        <p:pic>
          <p:nvPicPr>
            <p:cNvPr id="278" name="Image2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1116" y="3072384"/>
              <a:ext cx="5611368" cy="3090672"/>
            </a:xfrm>
            <a:prstGeom prst="rect">
              <a:avLst/>
            </a:prstGeom>
            <a:noFill/>
          </p:spPr>
        </p:pic>
        <p:pic>
          <p:nvPicPr>
            <p:cNvPr id="279" name="Image2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1244" y="428244"/>
              <a:ext cx="6429756" cy="2714244"/>
            </a:xfrm>
            <a:prstGeom prst="rect">
              <a:avLst/>
            </a:prstGeom>
            <a:noFill/>
          </p:spPr>
        </p:pic>
      </p:grpSp>
      <p:sp>
        <p:nvSpPr>
          <p:cNvPr id="280" name="Text Box280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27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2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pic>
        <p:nvPicPr>
          <p:cNvPr id="282" name="Image2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745" y="4715255"/>
            <a:ext cx="1667255" cy="2142744"/>
          </a:xfrm>
          <a:prstGeom prst="rect">
            <a:avLst/>
          </a:prstGeom>
          <a:noFill/>
        </p:spPr>
      </p:pic>
      <p:sp>
        <p:nvSpPr>
          <p:cNvPr id="283" name="Text Box283"/>
          <p:cNvSpPr txBox="1"/>
          <p:nvPr/>
        </p:nvSpPr>
        <p:spPr>
          <a:xfrm>
            <a:off x="3883152" y="1850119"/>
            <a:ext cx="266907" cy="29529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325"/>
              </a:lnSpc>
            </a:pPr>
            <a:r>
              <a:rPr lang="en-US" altLang="zh-CN" sz="165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</a:t>
            </a:r>
            <a:endParaRPr lang="en-US" altLang="zh-CN" sz="165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84" name="Text Box284"/>
          <p:cNvSpPr txBox="1"/>
          <p:nvPr/>
        </p:nvSpPr>
        <p:spPr>
          <a:xfrm>
            <a:off x="305714" y="687249"/>
            <a:ext cx="1167226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b="1" u="sng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History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85" name="Text Box285"/>
          <p:cNvSpPr txBox="1"/>
          <p:nvPr/>
        </p:nvSpPr>
        <p:spPr>
          <a:xfrm>
            <a:off x="3308858" y="384175"/>
            <a:ext cx="2525319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Assessment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286" name="Text Box286"/>
          <p:cNvSpPr txBox="1"/>
          <p:nvPr/>
        </p:nvSpPr>
        <p:spPr>
          <a:xfrm>
            <a:off x="305714" y="1449249"/>
            <a:ext cx="6553237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1.</a:t>
            </a:r>
            <a:r>
              <a:rPr lang="en-US" altLang="zh-CN" sz="2500" spc="155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Age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patient.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(65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above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more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risk)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87" name="Text Box287"/>
          <p:cNvSpPr txBox="1"/>
          <p:nvPr/>
        </p:nvSpPr>
        <p:spPr>
          <a:xfrm>
            <a:off x="305714" y="1829913"/>
            <a:ext cx="4565845" cy="4423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83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2.</a:t>
            </a:r>
            <a:r>
              <a:rPr lang="en-US" altLang="zh-CN" sz="2500" spc="116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Duration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hernia.(1</a:t>
            </a:r>
            <a:r>
              <a:rPr lang="en-US" altLang="zh-CN" sz="2500" spc="160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saw)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88" name="Text Box288"/>
          <p:cNvSpPr txBox="1"/>
          <p:nvPr/>
        </p:nvSpPr>
        <p:spPr>
          <a:xfrm>
            <a:off x="305714" y="2211630"/>
            <a:ext cx="6245438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3.</a:t>
            </a:r>
            <a:r>
              <a:rPr lang="en-US" altLang="zh-CN" sz="2500" spc="116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Height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weight.</a:t>
            </a:r>
            <a:r>
              <a:rPr lang="en-US" altLang="zh-CN" sz="25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(obesity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more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risk)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89" name="Text Box289"/>
          <p:cNvSpPr txBox="1"/>
          <p:nvPr/>
        </p:nvSpPr>
        <p:spPr>
          <a:xfrm>
            <a:off x="305714" y="2592630"/>
            <a:ext cx="7702015" cy="7466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l" rtl="0">
              <a:lnSpc>
                <a:spcPts val="2940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4.</a:t>
            </a:r>
            <a:r>
              <a:rPr lang="en-US" altLang="zh-CN" sz="2500" spc="116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at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place.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(score/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type/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duration/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specific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90" name="Text Box290"/>
          <p:cNvSpPr txBox="1"/>
          <p:nvPr/>
        </p:nvSpPr>
        <p:spPr>
          <a:xfrm>
            <a:off x="305714" y="3278094"/>
            <a:ext cx="8077018" cy="10520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l" rtl="0">
              <a:lnSpc>
                <a:spcPts val="2761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5.</a:t>
            </a:r>
            <a:r>
              <a:rPr lang="en-US" altLang="zh-CN" sz="2500" spc="116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Ask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about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previous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history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.Post-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operative</a:t>
            </a:r>
            <a:r>
              <a:rPr lang="en-US" altLang="zh-CN" sz="2500" spc="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complications</a:t>
            </a:r>
            <a:r>
              <a:rPr lang="en-US" altLang="zh-CN" sz="25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(especially</a:t>
            </a:r>
            <a:r>
              <a:rPr lang="en-US" altLang="zh-CN" sz="2500" spc="4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wound</a:t>
            </a:r>
            <a:r>
              <a:rPr lang="en-US" altLang="zh-CN" sz="25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and/or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dehiscence)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91" name="Text Box291"/>
          <p:cNvSpPr txBox="1"/>
          <p:nvPr/>
        </p:nvSpPr>
        <p:spPr>
          <a:xfrm>
            <a:off x="305714" y="4269284"/>
            <a:ext cx="1780605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6.</a:t>
            </a:r>
            <a:r>
              <a:rPr lang="en-US" altLang="zh-CN" sz="2500" spc="116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Smoking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92" name="Text Box292"/>
          <p:cNvSpPr txBox="1"/>
          <p:nvPr/>
        </p:nvSpPr>
        <p:spPr>
          <a:xfrm>
            <a:off x="305714" y="4650284"/>
            <a:ext cx="5192708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7.</a:t>
            </a:r>
            <a:r>
              <a:rPr lang="en-US" altLang="zh-CN" sz="2500" spc="116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Bowel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movement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(constipation</a:t>
            </a:r>
            <a:r>
              <a:rPr lang="en-US" altLang="zh-CN" sz="2500" spc="4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93" name="Text Box293"/>
          <p:cNvSpPr txBox="1"/>
          <p:nvPr/>
        </p:nvSpPr>
        <p:spPr>
          <a:xfrm>
            <a:off x="305714" y="5030948"/>
            <a:ext cx="2611517" cy="4423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83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8.</a:t>
            </a:r>
            <a:r>
              <a:rPr lang="en-US" altLang="zh-CN" sz="2500" spc="116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Chronic</a:t>
            </a:r>
            <a:r>
              <a:rPr lang="en-US" altLang="zh-CN" sz="2500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cough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94" name="Text Box294"/>
          <p:cNvSpPr txBox="1"/>
          <p:nvPr/>
        </p:nvSpPr>
        <p:spPr>
          <a:xfrm>
            <a:off x="305714" y="5412614"/>
            <a:ext cx="4099719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9.</a:t>
            </a:r>
            <a:r>
              <a:rPr lang="en-US" altLang="zh-CN" sz="2500" spc="116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Family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history</a:t>
            </a:r>
            <a:r>
              <a:rPr lang="en-US" altLang="zh-CN" sz="25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95" name="Text Box295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28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97" name="Path297"/>
          <p:cNvSpPr/>
          <p:nvPr/>
        </p:nvSpPr>
        <p:spPr>
          <a:xfrm>
            <a:off x="91440" y="747268"/>
            <a:ext cx="3127248" cy="27432"/>
          </a:xfrm>
          <a:custGeom>
            <a:avLst/>
            <a:gdLst/>
            <a:ahLst/>
            <a:cxnLst/>
            <a:rect l="l" t="t" r="r" b="b"/>
            <a:pathLst>
              <a:path w="3127248" h="27432">
                <a:moveTo>
                  <a:pt x="0" y="0"/>
                </a:moveTo>
                <a:lnTo>
                  <a:pt x="1563624" y="0"/>
                </a:lnTo>
                <a:lnTo>
                  <a:pt x="3127248" y="0"/>
                </a:lnTo>
                <a:lnTo>
                  <a:pt x="3127248" y="27432"/>
                </a:lnTo>
                <a:lnTo>
                  <a:pt x="1563624" y="27432"/>
                </a:lnTo>
                <a:lnTo>
                  <a:pt x="0" y="274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8" name="Path298"/>
          <p:cNvSpPr/>
          <p:nvPr/>
        </p:nvSpPr>
        <p:spPr>
          <a:xfrm>
            <a:off x="91440" y="3042412"/>
            <a:ext cx="2115312" cy="27432"/>
          </a:xfrm>
          <a:custGeom>
            <a:avLst/>
            <a:gdLst/>
            <a:ahLst/>
            <a:cxnLst/>
            <a:rect l="l" t="t" r="r" b="b"/>
            <a:pathLst>
              <a:path w="2115312" h="27432">
                <a:moveTo>
                  <a:pt x="0" y="0"/>
                </a:moveTo>
                <a:lnTo>
                  <a:pt x="1057656" y="0"/>
                </a:lnTo>
                <a:lnTo>
                  <a:pt x="2115312" y="0"/>
                </a:lnTo>
                <a:lnTo>
                  <a:pt x="2115312" y="27432"/>
                </a:lnTo>
                <a:lnTo>
                  <a:pt x="1057656" y="27432"/>
                </a:lnTo>
                <a:lnTo>
                  <a:pt x="0" y="274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99" name="Image2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116" y="4143756"/>
            <a:ext cx="1729740" cy="2499360"/>
          </a:xfrm>
          <a:prstGeom prst="rect">
            <a:avLst/>
          </a:prstGeom>
          <a:noFill/>
        </p:spPr>
      </p:pic>
      <p:pic>
        <p:nvPicPr>
          <p:cNvPr id="300" name="Image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628" y="1786128"/>
            <a:ext cx="1786129" cy="1786128"/>
          </a:xfrm>
          <a:prstGeom prst="rect">
            <a:avLst/>
          </a:prstGeom>
          <a:noFill/>
        </p:spPr>
      </p:pic>
      <p:pic>
        <p:nvPicPr>
          <p:cNvPr id="301" name="Image3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756" y="1786128"/>
            <a:ext cx="2287524" cy="2071116"/>
          </a:xfrm>
          <a:prstGeom prst="rect">
            <a:avLst/>
          </a:prstGeom>
          <a:noFill/>
        </p:spPr>
      </p:pic>
      <p:sp>
        <p:nvSpPr>
          <p:cNvPr id="302" name="Text Box302"/>
          <p:cNvSpPr txBox="1"/>
          <p:nvPr/>
        </p:nvSpPr>
        <p:spPr>
          <a:xfrm>
            <a:off x="91440" y="355398"/>
            <a:ext cx="3164909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Physical</a:t>
            </a:r>
            <a:r>
              <a:rPr lang="en-US" altLang="zh-CN" sz="2500" b="1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examination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03" name="Text Box303"/>
          <p:cNvSpPr txBox="1"/>
          <p:nvPr/>
        </p:nvSpPr>
        <p:spPr>
          <a:xfrm>
            <a:off x="91440" y="812852"/>
            <a:ext cx="6931822" cy="8990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40"/>
              </a:lnSpc>
            </a:pPr>
            <a:r>
              <a:rPr lang="en-US" altLang="zh-CN" sz="2500" spc="-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1.</a:t>
            </a:r>
            <a:r>
              <a:rPr lang="en-US" altLang="zh-CN" sz="2500" spc="110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Palpate</a:t>
            </a:r>
            <a:r>
              <a:rPr lang="en-US" altLang="zh-CN" sz="2500" spc="3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bulge</a:t>
            </a:r>
            <a:r>
              <a:rPr lang="en-US" altLang="zh-CN" sz="2500" spc="4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area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standing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lying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2.</a:t>
            </a:r>
            <a:r>
              <a:rPr lang="en-US" altLang="zh-CN" sz="2500" spc="70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Check</a:t>
            </a:r>
            <a:r>
              <a:rPr lang="en-US" altLang="zh-CN" sz="2500" spc="4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skin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fragile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04" name="Text Box304"/>
          <p:cNvSpPr txBox="1"/>
          <p:nvPr/>
        </p:nvSpPr>
        <p:spPr>
          <a:xfrm>
            <a:off x="91440" y="1727252"/>
            <a:ext cx="2665744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3.</a:t>
            </a:r>
            <a:r>
              <a:rPr lang="en-US" altLang="zh-CN" sz="2500" spc="70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Type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05" name="Text Box305"/>
          <p:cNvSpPr txBox="1"/>
          <p:nvPr/>
        </p:nvSpPr>
        <p:spPr>
          <a:xfrm>
            <a:off x="230124" y="2689277"/>
            <a:ext cx="2014545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Investigation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06" name="Text Box306"/>
          <p:cNvSpPr txBox="1"/>
          <p:nvPr/>
        </p:nvSpPr>
        <p:spPr>
          <a:xfrm>
            <a:off x="91440" y="3146477"/>
            <a:ext cx="2857207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1.</a:t>
            </a:r>
            <a:r>
              <a:rPr lang="en-US" altLang="zh-CN" sz="2500" spc="110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Ultrasound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scan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07" name="Text Box307"/>
          <p:cNvSpPr txBox="1"/>
          <p:nvPr/>
        </p:nvSpPr>
        <p:spPr>
          <a:xfrm>
            <a:off x="91440" y="3603341"/>
            <a:ext cx="2722131" cy="4423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83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2.</a:t>
            </a:r>
            <a:r>
              <a:rPr lang="en-US" altLang="zh-CN" sz="2500" spc="70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X-ray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abdomen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08" name="Text Box308"/>
          <p:cNvSpPr txBox="1"/>
          <p:nvPr/>
        </p:nvSpPr>
        <p:spPr>
          <a:xfrm>
            <a:off x="91440" y="4061131"/>
            <a:ext cx="2693639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3.</a:t>
            </a:r>
            <a:r>
              <a:rPr lang="en-US" altLang="zh-CN" sz="2500" spc="70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Barium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swallow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09" name="Text Box309"/>
          <p:cNvSpPr txBox="1"/>
          <p:nvPr/>
        </p:nvSpPr>
        <p:spPr>
          <a:xfrm>
            <a:off x="91440" y="4518331"/>
            <a:ext cx="1147987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4.</a:t>
            </a:r>
            <a:r>
              <a:rPr lang="en-US" altLang="zh-CN" sz="2500" spc="70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MRI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10" name="Text Box310"/>
          <p:cNvSpPr txBox="1"/>
          <p:nvPr/>
        </p:nvSpPr>
        <p:spPr>
          <a:xfrm>
            <a:off x="91440" y="4975531"/>
            <a:ext cx="2023835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5.</a:t>
            </a:r>
            <a:r>
              <a:rPr lang="en-US" altLang="zh-CN" sz="2500" spc="70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Blood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test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11" name="Text Box311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29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Image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pic>
        <p:nvPicPr>
          <p:cNvPr id="313" name="Image3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96" y="2214372"/>
            <a:ext cx="4032504" cy="3467100"/>
          </a:xfrm>
          <a:prstGeom prst="rect">
            <a:avLst/>
          </a:prstGeom>
          <a:noFill/>
        </p:spPr>
      </p:pic>
      <p:pic>
        <p:nvPicPr>
          <p:cNvPr id="314" name="Image3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38500" cy="1618488"/>
          </a:xfrm>
          <a:prstGeom prst="rect">
            <a:avLst/>
          </a:prstGeom>
          <a:noFill/>
        </p:spPr>
      </p:pic>
      <p:sp>
        <p:nvSpPr>
          <p:cNvPr id="315" name="Text Box315"/>
          <p:cNvSpPr txBox="1"/>
          <p:nvPr/>
        </p:nvSpPr>
        <p:spPr>
          <a:xfrm>
            <a:off x="3343402" y="674200"/>
            <a:ext cx="2985653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1" dirty="0">
                <a:solidFill>
                  <a:srgbClr val="000000"/>
                </a:solidFill>
                <a:latin typeface="Gabriola"/>
                <a:ea typeface="Gabriola"/>
                <a:cs typeface="Gabriola"/>
              </a:rPr>
              <a:t>COMPLICATION</a:t>
            </a:r>
            <a:endParaRPr lang="en-US" altLang="zh-CN" sz="4400">
              <a:latin typeface="Gabriola"/>
              <a:ea typeface="Gabriola"/>
              <a:cs typeface="Gabriola"/>
            </a:endParaRPr>
          </a:p>
        </p:txBody>
      </p:sp>
      <p:sp>
        <p:nvSpPr>
          <p:cNvPr id="316" name="Text Box316"/>
          <p:cNvSpPr txBox="1"/>
          <p:nvPr/>
        </p:nvSpPr>
        <p:spPr>
          <a:xfrm>
            <a:off x="548640" y="1591667"/>
            <a:ext cx="6185883" cy="92209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630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Post</a:t>
            </a:r>
            <a:r>
              <a:rPr lang="en-US" altLang="zh-CN" sz="28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herniarrhaphy</a:t>
            </a:r>
            <a:r>
              <a:rPr lang="en-US" altLang="zh-CN" sz="2800" spc="4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8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syndrome/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inguinodynia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17" name="Text Box317"/>
          <p:cNvSpPr txBox="1"/>
          <p:nvPr/>
        </p:nvSpPr>
        <p:spPr>
          <a:xfrm>
            <a:off x="548640" y="2600785"/>
            <a:ext cx="162382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318" name="Text Box318"/>
          <p:cNvSpPr txBox="1"/>
          <p:nvPr/>
        </p:nvSpPr>
        <p:spPr>
          <a:xfrm>
            <a:off x="548640" y="3112849"/>
            <a:ext cx="162382" cy="3959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319" name="Text Box319"/>
          <p:cNvSpPr txBox="1"/>
          <p:nvPr/>
        </p:nvSpPr>
        <p:spPr>
          <a:xfrm>
            <a:off x="548640" y="3625167"/>
            <a:ext cx="162382" cy="395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320" name="Text Box320"/>
          <p:cNvSpPr txBox="1"/>
          <p:nvPr/>
        </p:nvSpPr>
        <p:spPr>
          <a:xfrm>
            <a:off x="548640" y="4137231"/>
            <a:ext cx="162382" cy="3959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1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321" name="Text Box321"/>
          <p:cNvSpPr txBox="1"/>
          <p:nvPr/>
        </p:nvSpPr>
        <p:spPr>
          <a:xfrm>
            <a:off x="891540" y="2530832"/>
            <a:ext cx="3087630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8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recurrence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22" name="Text Box322"/>
          <p:cNvSpPr txBox="1"/>
          <p:nvPr/>
        </p:nvSpPr>
        <p:spPr>
          <a:xfrm>
            <a:off x="891540" y="3042896"/>
            <a:ext cx="2861436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Wound</a:t>
            </a:r>
            <a:r>
              <a:rPr lang="en-US" altLang="zh-CN" sz="28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23" name="Text Box323"/>
          <p:cNvSpPr txBox="1"/>
          <p:nvPr/>
        </p:nvSpPr>
        <p:spPr>
          <a:xfrm>
            <a:off x="891540" y="3555214"/>
            <a:ext cx="1545821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Ischemia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24" name="Text Box324"/>
          <p:cNvSpPr txBox="1"/>
          <p:nvPr/>
        </p:nvSpPr>
        <p:spPr>
          <a:xfrm>
            <a:off x="891540" y="4067278"/>
            <a:ext cx="1502499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Necrosis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25" name="Text Box325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30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age3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27" name="Group327"/>
          <p:cNvGrpSpPr/>
          <p:nvPr/>
        </p:nvGrpSpPr>
        <p:grpSpPr>
          <a:xfrm>
            <a:off x="1904238" y="118111"/>
            <a:ext cx="4765547" cy="836675"/>
            <a:chOff x="1904238" y="118111"/>
            <a:chExt cx="4765547" cy="836675"/>
          </a:xfrm>
        </p:grpSpPr>
        <p:sp>
          <p:nvSpPr>
            <p:cNvPr id="328" name="Path328"/>
            <p:cNvSpPr/>
            <p:nvPr/>
          </p:nvSpPr>
          <p:spPr>
            <a:xfrm>
              <a:off x="1930146" y="144018"/>
              <a:ext cx="4713732" cy="784860"/>
            </a:xfrm>
            <a:custGeom>
              <a:avLst/>
              <a:gdLst/>
              <a:ahLst/>
              <a:cxnLst/>
              <a:rect l="l" t="t" r="r" b="b"/>
              <a:pathLst>
                <a:path w="4713732" h="784860">
                  <a:moveTo>
                    <a:pt x="0" y="130810"/>
                  </a:moveTo>
                  <a:cubicBezTo>
                    <a:pt x="0" y="58547"/>
                    <a:pt x="58547" y="0"/>
                    <a:pt x="130810" y="0"/>
                  </a:cubicBezTo>
                  <a:lnTo>
                    <a:pt x="4582922" y="0"/>
                  </a:lnTo>
                  <a:cubicBezTo>
                    <a:pt x="4655186" y="0"/>
                    <a:pt x="4713732" y="58547"/>
                    <a:pt x="4713732" y="130810"/>
                  </a:cubicBezTo>
                  <a:lnTo>
                    <a:pt x="4713732" y="654050"/>
                  </a:lnTo>
                  <a:cubicBezTo>
                    <a:pt x="4713732" y="726313"/>
                    <a:pt x="4655186" y="784860"/>
                    <a:pt x="4582922" y="784860"/>
                  </a:cubicBezTo>
                  <a:lnTo>
                    <a:pt x="130810" y="784860"/>
                  </a:lnTo>
                  <a:cubicBezTo>
                    <a:pt x="58547" y="784860"/>
                    <a:pt x="0" y="726313"/>
                    <a:pt x="0" y="654050"/>
                  </a:cubicBezTo>
                  <a:lnTo>
                    <a:pt x="0" y="130810"/>
                  </a:lnTo>
                  <a:close/>
                </a:path>
              </a:pathLst>
            </a:custGeom>
            <a:solidFill>
              <a:srgbClr val="4BACC6">
                <a:alpha val="100000"/>
              </a:srgbClr>
            </a:solidFill>
            <a:ln w="0" cap="sq">
              <a:solidFill>
                <a:srgbClr val="4BACC6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29" name="Path329"/>
            <p:cNvSpPr/>
            <p:nvPr/>
          </p:nvSpPr>
          <p:spPr>
            <a:xfrm>
              <a:off x="1904238" y="118111"/>
              <a:ext cx="4765547" cy="836675"/>
            </a:xfrm>
            <a:custGeom>
              <a:avLst/>
              <a:gdLst/>
              <a:ahLst/>
              <a:cxnLst/>
              <a:rect l="l" t="t" r="r" b="b"/>
              <a:pathLst>
                <a:path w="4765547" h="836675">
                  <a:moveTo>
                    <a:pt x="25908" y="156718"/>
                  </a:moveTo>
                  <a:cubicBezTo>
                    <a:pt x="25908" y="84455"/>
                    <a:pt x="84455" y="25908"/>
                    <a:pt x="156718" y="25908"/>
                  </a:cubicBezTo>
                  <a:lnTo>
                    <a:pt x="4608830" y="25908"/>
                  </a:lnTo>
                  <a:cubicBezTo>
                    <a:pt x="4681094" y="25908"/>
                    <a:pt x="4739640" y="84455"/>
                    <a:pt x="4739640" y="156718"/>
                  </a:cubicBezTo>
                  <a:lnTo>
                    <a:pt x="4739640" y="679957"/>
                  </a:lnTo>
                  <a:cubicBezTo>
                    <a:pt x="4739640" y="752220"/>
                    <a:pt x="4681094" y="810768"/>
                    <a:pt x="4608830" y="810768"/>
                  </a:cubicBezTo>
                  <a:lnTo>
                    <a:pt x="156718" y="810768"/>
                  </a:lnTo>
                  <a:cubicBezTo>
                    <a:pt x="84455" y="810768"/>
                    <a:pt x="25908" y="752220"/>
                    <a:pt x="25908" y="679957"/>
                  </a:cubicBezTo>
                  <a:lnTo>
                    <a:pt x="25908" y="156718"/>
                  </a:lnTo>
                  <a:close/>
                </a:path>
              </a:pathLst>
            </a:custGeom>
            <a:solidFill>
              <a:srgbClr val="4BACC6">
                <a:alpha val="0"/>
              </a:srgbClr>
            </a:solidFill>
            <a:ln w="25908" cap="sq">
              <a:solidFill>
                <a:srgbClr val="4F81B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330" name="Text Box330"/>
          <p:cNvSpPr txBox="1"/>
          <p:nvPr/>
        </p:nvSpPr>
        <p:spPr>
          <a:xfrm>
            <a:off x="3260598" y="2617470"/>
            <a:ext cx="3695699" cy="1053084"/>
          </a:xfrm>
          <a:prstGeom prst="rect">
            <a:avLst/>
          </a:prstGeom>
          <a:ln w="25908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681"/>
              </a:lnSpc>
            </a:pPr>
            <a:endParaRPr/>
          </a:p>
          <a:p>
            <a:pPr marL="1038860" algn="l" rtl="0">
              <a:lnSpc>
                <a:spcPts val="5502"/>
              </a:lnSpc>
            </a:pPr>
            <a:r>
              <a:rPr lang="en-US" altLang="zh-CN" sz="40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endParaRPr lang="en-US" altLang="zh-CN" sz="4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31" name="Text Box331"/>
          <p:cNvSpPr txBox="1"/>
          <p:nvPr/>
        </p:nvSpPr>
        <p:spPr>
          <a:xfrm>
            <a:off x="2500884" y="1642872"/>
            <a:ext cx="3928872" cy="3169921"/>
          </a:xfrm>
          <a:prstGeom prst="rect">
            <a:avLst/>
          </a:prstGeom>
          <a:solidFill>
            <a:srgbClr val="EEECE1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551"/>
              </a:lnSpc>
            </a:pPr>
            <a:endParaRPr/>
          </a:p>
          <a:p>
            <a:pPr marL="384302" algn="l" rtl="0">
              <a:lnSpc>
                <a:spcPts val="5506"/>
              </a:lnSpc>
            </a:pPr>
            <a:r>
              <a:rPr lang="en-US" altLang="zh-CN" sz="40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DIAGNOSIS</a:t>
            </a:r>
            <a:endParaRPr lang="en-US" altLang="zh-CN" sz="4000">
              <a:latin typeface="Comic Sans MS"/>
              <a:ea typeface="Comic Sans MS"/>
              <a:cs typeface="Comic Sans MS"/>
            </a:endParaRPr>
          </a:p>
          <a:p>
            <a:pPr marL="913130" algn="l" rtl="0">
              <a:lnSpc>
                <a:spcPts val="5502"/>
              </a:lnSpc>
              <a:spcBef>
                <a:spcPts val="4099"/>
              </a:spcBef>
            </a:pPr>
            <a:r>
              <a:rPr lang="en-US" altLang="zh-CN" sz="40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HEALTH</a:t>
            </a:r>
            <a:endParaRPr lang="en-US" altLang="zh-CN" sz="4000">
              <a:latin typeface="Comic Sans MS"/>
              <a:ea typeface="Comic Sans MS"/>
              <a:cs typeface="Comic Sans MS"/>
            </a:endParaRPr>
          </a:p>
          <a:p>
            <a:pPr marL="369062" algn="l" rtl="0">
              <a:lnSpc>
                <a:spcPts val="4803"/>
              </a:lnSpc>
            </a:pPr>
            <a:r>
              <a:rPr lang="en-US" altLang="zh-CN" sz="40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EDUCATION</a:t>
            </a:r>
            <a:endParaRPr lang="en-US" altLang="zh-CN" sz="4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32" name="Text Box332"/>
          <p:cNvSpPr txBox="1"/>
          <p:nvPr/>
        </p:nvSpPr>
        <p:spPr>
          <a:xfrm>
            <a:off x="3215894" y="1611555"/>
            <a:ext cx="2535976" cy="69881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502"/>
              </a:lnSpc>
            </a:pPr>
            <a:r>
              <a:rPr lang="en-US" altLang="zh-CN" sz="40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NURSING</a:t>
            </a:r>
            <a:endParaRPr lang="en-US" altLang="zh-CN" sz="40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33" name="Text Box333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31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335" name="Path335"/>
          <p:cNvSpPr/>
          <p:nvPr/>
        </p:nvSpPr>
        <p:spPr>
          <a:xfrm>
            <a:off x="201168" y="1245616"/>
            <a:ext cx="6179820" cy="27432"/>
          </a:xfrm>
          <a:custGeom>
            <a:avLst/>
            <a:gdLst/>
            <a:ahLst/>
            <a:cxnLst/>
            <a:rect l="l" t="t" r="r" b="b"/>
            <a:pathLst>
              <a:path w="6179820" h="27432">
                <a:moveTo>
                  <a:pt x="0" y="0"/>
                </a:moveTo>
                <a:lnTo>
                  <a:pt x="1544955" y="0"/>
                </a:lnTo>
                <a:lnTo>
                  <a:pt x="3089910" y="0"/>
                </a:lnTo>
                <a:lnTo>
                  <a:pt x="4634865" y="0"/>
                </a:lnTo>
                <a:lnTo>
                  <a:pt x="6179820" y="0"/>
                </a:lnTo>
                <a:lnTo>
                  <a:pt x="6179820" y="27432"/>
                </a:lnTo>
                <a:lnTo>
                  <a:pt x="4634865" y="27432"/>
                </a:lnTo>
                <a:lnTo>
                  <a:pt x="3089910" y="27432"/>
                </a:lnTo>
                <a:lnTo>
                  <a:pt x="1544955" y="27432"/>
                </a:lnTo>
                <a:lnTo>
                  <a:pt x="0" y="274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336" name="Group336"/>
          <p:cNvGrpSpPr/>
          <p:nvPr/>
        </p:nvGrpSpPr>
        <p:grpSpPr>
          <a:xfrm>
            <a:off x="91440" y="1714500"/>
            <a:ext cx="9052560" cy="4875276"/>
            <a:chOff x="91440" y="1714500"/>
            <a:chExt cx="9052560" cy="4875276"/>
          </a:xfrm>
        </p:grpSpPr>
        <p:sp>
          <p:nvSpPr>
            <p:cNvPr id="337" name="Path337"/>
            <p:cNvSpPr/>
            <p:nvPr/>
          </p:nvSpPr>
          <p:spPr>
            <a:xfrm>
              <a:off x="201168" y="2693416"/>
              <a:ext cx="6473952" cy="27432"/>
            </a:xfrm>
            <a:custGeom>
              <a:avLst/>
              <a:gdLst/>
              <a:ahLst/>
              <a:cxnLst/>
              <a:rect l="l" t="t" r="r" b="b"/>
              <a:pathLst>
                <a:path w="6473952" h="27432">
                  <a:moveTo>
                    <a:pt x="0" y="0"/>
                  </a:moveTo>
                  <a:lnTo>
                    <a:pt x="1618488" y="0"/>
                  </a:lnTo>
                  <a:lnTo>
                    <a:pt x="3236976" y="0"/>
                  </a:lnTo>
                  <a:lnTo>
                    <a:pt x="4855464" y="0"/>
                  </a:lnTo>
                  <a:lnTo>
                    <a:pt x="6473952" y="0"/>
                  </a:lnTo>
                  <a:lnTo>
                    <a:pt x="6473952" y="27432"/>
                  </a:lnTo>
                  <a:lnTo>
                    <a:pt x="4855464" y="27432"/>
                  </a:lnTo>
                  <a:lnTo>
                    <a:pt x="3236976" y="27432"/>
                  </a:lnTo>
                  <a:lnTo>
                    <a:pt x="1618488" y="27432"/>
                  </a:lnTo>
                  <a:lnTo>
                    <a:pt x="0" y="2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38" name="Path338"/>
            <p:cNvSpPr/>
            <p:nvPr/>
          </p:nvSpPr>
          <p:spPr>
            <a:xfrm>
              <a:off x="91440" y="4598416"/>
              <a:ext cx="2721864" cy="27432"/>
            </a:xfrm>
            <a:custGeom>
              <a:avLst/>
              <a:gdLst/>
              <a:ahLst/>
              <a:cxnLst/>
              <a:rect l="l" t="t" r="r" b="b"/>
              <a:pathLst>
                <a:path w="2721864" h="27432">
                  <a:moveTo>
                    <a:pt x="0" y="0"/>
                  </a:moveTo>
                  <a:lnTo>
                    <a:pt x="1360932" y="0"/>
                  </a:lnTo>
                  <a:lnTo>
                    <a:pt x="2721864" y="0"/>
                  </a:lnTo>
                  <a:lnTo>
                    <a:pt x="2721864" y="27432"/>
                  </a:lnTo>
                  <a:lnTo>
                    <a:pt x="1360932" y="27432"/>
                  </a:lnTo>
                  <a:lnTo>
                    <a:pt x="0" y="2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339" name="Image3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1384" y="1714500"/>
              <a:ext cx="2642616" cy="4875276"/>
            </a:xfrm>
            <a:prstGeom prst="rect">
              <a:avLst/>
            </a:prstGeom>
            <a:noFill/>
          </p:spPr>
        </p:pic>
      </p:grpSp>
      <p:sp>
        <p:nvSpPr>
          <p:cNvPr id="340" name="Text Box340"/>
          <p:cNvSpPr txBox="1"/>
          <p:nvPr/>
        </p:nvSpPr>
        <p:spPr>
          <a:xfrm>
            <a:off x="2153158" y="339725"/>
            <a:ext cx="4961129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NURSING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DIAGNOSES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341" name="Text Box341"/>
          <p:cNvSpPr txBox="1"/>
          <p:nvPr/>
        </p:nvSpPr>
        <p:spPr>
          <a:xfrm>
            <a:off x="201168" y="854000"/>
            <a:ext cx="6216470" cy="822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40"/>
              </a:lnSpc>
            </a:pP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PRE-OPERATIVE</a:t>
            </a:r>
            <a:r>
              <a:rPr lang="en-US" altLang="zh-CN" sz="2500" b="1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b="1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REPAIR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Fear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anxiety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related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undergoing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42" name="Text Box342"/>
          <p:cNvSpPr txBox="1"/>
          <p:nvPr/>
        </p:nvSpPr>
        <p:spPr>
          <a:xfrm>
            <a:off x="658368" y="1539800"/>
            <a:ext cx="1167543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surgery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43" name="Text Box343"/>
          <p:cNvSpPr txBox="1"/>
          <p:nvPr/>
        </p:nvSpPr>
        <p:spPr>
          <a:xfrm>
            <a:off x="201168" y="2302181"/>
            <a:ext cx="6727266" cy="822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40"/>
              </a:lnSpc>
            </a:pP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POST-OPERATIVE</a:t>
            </a:r>
            <a:r>
              <a:rPr lang="en-US" altLang="zh-CN" sz="2500" b="1" spc="3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b="1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b="1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REPAIR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Acute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related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intervention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44" name="Text Box344"/>
          <p:cNvSpPr txBox="1"/>
          <p:nvPr/>
        </p:nvSpPr>
        <p:spPr>
          <a:xfrm>
            <a:off x="91440" y="3445181"/>
            <a:ext cx="6501933" cy="11987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109728" algn="l" rtl="0">
              <a:lnSpc>
                <a:spcPts val="4719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Risk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r>
              <a:rPr lang="en-US" altLang="zh-CN" sz="2500" spc="4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related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site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HIATAL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45" name="Text Box345"/>
          <p:cNvSpPr txBox="1"/>
          <p:nvPr/>
        </p:nvSpPr>
        <p:spPr>
          <a:xfrm>
            <a:off x="91440" y="4588435"/>
            <a:ext cx="5821620" cy="822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40"/>
              </a:lnSpc>
            </a:pP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Risk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aspiration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related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reflux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gastric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content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46" name="Text Box346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32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9" name="Text Box29"/>
          <p:cNvSpPr txBox="1"/>
          <p:nvPr/>
        </p:nvSpPr>
        <p:spPr>
          <a:xfrm>
            <a:off x="8517382" y="6477610"/>
            <a:ext cx="115366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5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3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48" name="Text Box348"/>
          <p:cNvSpPr txBox="1"/>
          <p:nvPr/>
        </p:nvSpPr>
        <p:spPr>
          <a:xfrm>
            <a:off x="91440" y="212060"/>
            <a:ext cx="8921170" cy="8236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43"/>
              </a:lnSpc>
            </a:pP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Nursing</a:t>
            </a:r>
            <a:r>
              <a:rPr lang="en-US" altLang="zh-CN" sz="2500" b="1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Diagnosis</a:t>
            </a:r>
            <a:r>
              <a:rPr lang="en-US" altLang="zh-CN" sz="2500" b="1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r>
              <a:rPr lang="en-US" altLang="zh-CN" sz="2500" spc="75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Fear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anxiety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related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undergoing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surgery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49" name="Text Box349"/>
          <p:cNvSpPr txBox="1"/>
          <p:nvPr/>
        </p:nvSpPr>
        <p:spPr>
          <a:xfrm>
            <a:off x="91440" y="974777"/>
            <a:ext cx="6847076" cy="8891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00"/>
              </a:lnSpc>
            </a:pPr>
            <a:r>
              <a:rPr lang="en-US" altLang="zh-CN" sz="2500" b="1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Goal</a:t>
            </a:r>
            <a:r>
              <a:rPr lang="en-US" altLang="zh-CN" sz="2500" b="1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’s</a:t>
            </a:r>
            <a:r>
              <a:rPr lang="en-US" altLang="zh-CN" sz="2500" spc="76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fear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anxiety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had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Intervention</a:t>
            </a:r>
            <a:r>
              <a:rPr lang="en-US" altLang="zh-CN" sz="2500" b="1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50" name="Text Box350"/>
          <p:cNvSpPr txBox="1"/>
          <p:nvPr/>
        </p:nvSpPr>
        <p:spPr>
          <a:xfrm>
            <a:off x="91440" y="1808405"/>
            <a:ext cx="7137453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1)</a:t>
            </a:r>
            <a:r>
              <a:rPr lang="en-US" altLang="zh-CN" sz="2500" spc="126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Assess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’s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level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anxiety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either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mild,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51" name="Text Box351"/>
          <p:cNvSpPr txBox="1"/>
          <p:nvPr/>
        </p:nvSpPr>
        <p:spPr>
          <a:xfrm>
            <a:off x="606552" y="2189405"/>
            <a:ext cx="6812853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moderate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,severe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panic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by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interviewing</a:t>
            </a:r>
            <a:r>
              <a:rPr lang="en-US" altLang="zh-CN" sz="2500" spc="5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52" name="Text Box352"/>
          <p:cNvSpPr txBox="1"/>
          <p:nvPr/>
        </p:nvSpPr>
        <p:spPr>
          <a:xfrm>
            <a:off x="606552" y="2570069"/>
            <a:ext cx="7034811" cy="8234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42"/>
              </a:lnSpc>
            </a:pP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assess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effective</a:t>
            </a:r>
            <a:r>
              <a:rPr lang="en-US" altLang="zh-CN" sz="2500" spc="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way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provide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nursing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care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53" name="Text Box353"/>
          <p:cNvSpPr txBox="1"/>
          <p:nvPr/>
        </p:nvSpPr>
        <p:spPr>
          <a:xfrm>
            <a:off x="91440" y="3713659"/>
            <a:ext cx="8198426" cy="120414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l" rtl="0">
              <a:lnSpc>
                <a:spcPts val="31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2)</a:t>
            </a:r>
            <a:r>
              <a:rPr lang="en-US" altLang="zh-CN" sz="2500" spc="86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express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feeling</a:t>
            </a:r>
            <a:r>
              <a:rPr lang="en-US" altLang="zh-CN" sz="2500" spc="3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concern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about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surgery</a:t>
            </a:r>
            <a:r>
              <a:rPr lang="en-US" altLang="zh-CN" sz="25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due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acknowledgement</a:t>
            </a:r>
            <a:r>
              <a:rPr lang="en-US" altLang="zh-CN" sz="2500" spc="6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feeling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can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anxiety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54" name="Text Box354"/>
          <p:cNvSpPr txBox="1"/>
          <p:nvPr/>
        </p:nvSpPr>
        <p:spPr>
          <a:xfrm>
            <a:off x="91440" y="5237913"/>
            <a:ext cx="7512771" cy="823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l" rtl="0">
              <a:lnSpc>
                <a:spcPts val="324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3)</a:t>
            </a:r>
            <a:r>
              <a:rPr lang="en-US" altLang="zh-CN" sz="2500" spc="149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Explain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details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surgery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that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will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undergoing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fear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anxiety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55" name="Text Box355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33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3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sp>
        <p:nvSpPr>
          <p:cNvPr id="357" name="Text Box357"/>
          <p:cNvSpPr txBox="1"/>
          <p:nvPr/>
        </p:nvSpPr>
        <p:spPr>
          <a:xfrm>
            <a:off x="243840" y="646787"/>
            <a:ext cx="8454136" cy="126309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15"/>
              </a:lnSpc>
            </a:pP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4)Emphasize</a:t>
            </a:r>
            <a:r>
              <a:rPr lang="en-US" altLang="zh-CN" sz="2800" spc="5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doctor’s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explanation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makes</a:t>
            </a:r>
            <a:r>
              <a:rPr lang="en-US" altLang="zh-CN" sz="28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more</a:t>
            </a:r>
            <a:r>
              <a:rPr lang="en-US" altLang="zh-CN" sz="28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clear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8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acknowledge</a:t>
            </a:r>
            <a:r>
              <a:rPr lang="en-US" altLang="zh-CN" sz="28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about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procedure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58" name="Text Box358"/>
          <p:cNvSpPr txBox="1"/>
          <p:nvPr/>
        </p:nvSpPr>
        <p:spPr>
          <a:xfrm>
            <a:off x="243840" y="2354048"/>
            <a:ext cx="8531900" cy="126309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15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5)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Explain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possible</a:t>
            </a:r>
            <a:r>
              <a:rPr lang="en-US" altLang="zh-CN" sz="28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outcomes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about</a:t>
            </a:r>
            <a:r>
              <a:rPr lang="en-US" altLang="zh-CN" sz="28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surgery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so</a:t>
            </a:r>
            <a:r>
              <a:rPr lang="en-US" altLang="zh-CN" sz="28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have</a:t>
            </a:r>
            <a:r>
              <a:rPr lang="en-US" altLang="zh-CN" sz="28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preparation</a:t>
            </a:r>
            <a:r>
              <a:rPr lang="en-US" altLang="zh-CN" sz="2800" spc="4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facing</a:t>
            </a:r>
            <a:r>
              <a:rPr lang="en-US" altLang="zh-CN" sz="28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</a:t>
            </a:r>
            <a:r>
              <a:rPr lang="en-US" altLang="zh-CN" sz="28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after</a:t>
            </a:r>
            <a:r>
              <a:rPr lang="en-US" altLang="zh-CN" sz="2800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surgery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59" name="Text Box359"/>
          <p:cNvSpPr txBox="1"/>
          <p:nvPr/>
        </p:nvSpPr>
        <p:spPr>
          <a:xfrm>
            <a:off x="243840" y="4061182"/>
            <a:ext cx="7690688" cy="87904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61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6)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use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therapeutic</a:t>
            </a:r>
            <a:r>
              <a:rPr lang="en-US" altLang="zh-CN" sz="28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touch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techniques</a:t>
            </a:r>
            <a:r>
              <a:rPr lang="en-US" altLang="zh-CN" sz="28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promote</a:t>
            </a:r>
            <a:r>
              <a:rPr lang="en-US" altLang="zh-CN" sz="28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comfort</a:t>
            </a:r>
            <a:r>
              <a:rPr lang="en-US" altLang="zh-CN" sz="2800" spc="5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vice</a:t>
            </a:r>
            <a:r>
              <a:rPr lang="en-US" altLang="zh-CN" sz="28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versa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60" name="Text Box360"/>
          <p:cNvSpPr txBox="1"/>
          <p:nvPr/>
        </p:nvSpPr>
        <p:spPr>
          <a:xfrm>
            <a:off x="243840" y="5384344"/>
            <a:ext cx="8433188" cy="87904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61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7)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listen</a:t>
            </a:r>
            <a:r>
              <a:rPr lang="en-US" altLang="zh-CN" sz="28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smooth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music</a:t>
            </a:r>
            <a:r>
              <a:rPr lang="en-US" altLang="zh-CN" sz="28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8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anxiety</a:t>
            </a:r>
            <a:r>
              <a:rPr lang="en-US" altLang="zh-CN" sz="28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level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Image3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sp>
        <p:nvSpPr>
          <p:cNvPr id="362" name="Text Box362"/>
          <p:cNvSpPr txBox="1"/>
          <p:nvPr/>
        </p:nvSpPr>
        <p:spPr>
          <a:xfrm>
            <a:off x="519989" y="1024839"/>
            <a:ext cx="7853132" cy="158899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28"/>
              </a:lnSpc>
            </a:pP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8)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7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7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’s</a:t>
            </a:r>
            <a:r>
              <a:rPr lang="en-US" altLang="zh-CN" sz="27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relatives</a:t>
            </a:r>
            <a:r>
              <a:rPr lang="en-US" altLang="zh-CN" sz="27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stay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by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7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’s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side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before</a:t>
            </a:r>
            <a:r>
              <a:rPr lang="en-US" altLang="zh-CN" sz="27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7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day</a:t>
            </a:r>
            <a:r>
              <a:rPr lang="en-US" altLang="zh-CN" sz="27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7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surgery</a:t>
            </a:r>
            <a:r>
              <a:rPr lang="en-US" altLang="zh-CN" sz="27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7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give</a:t>
            </a:r>
            <a:r>
              <a:rPr lang="en-US" altLang="zh-CN" sz="27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emotional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7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spiritual</a:t>
            </a:r>
            <a:r>
              <a:rPr lang="en-US" altLang="zh-CN" sz="27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support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7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7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7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,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so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will</a:t>
            </a:r>
            <a:r>
              <a:rPr lang="en-US" altLang="zh-CN" sz="27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feeling</a:t>
            </a:r>
            <a:r>
              <a:rPr lang="en-US" altLang="zh-CN" sz="27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7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fear</a:t>
            </a:r>
            <a:endParaRPr lang="en-US" altLang="zh-CN" sz="27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63" name="Text Box363"/>
          <p:cNvSpPr txBox="1"/>
          <p:nvPr/>
        </p:nvSpPr>
        <p:spPr>
          <a:xfrm>
            <a:off x="519989" y="3041345"/>
            <a:ext cx="7597330" cy="121866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3199"/>
              </a:lnSpc>
            </a:pP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9)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Administer</a:t>
            </a:r>
            <a:r>
              <a:rPr lang="en-US" altLang="zh-CN" sz="27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relaxant</a:t>
            </a:r>
            <a:r>
              <a:rPr lang="en-US" altLang="zh-CN" sz="27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medication</a:t>
            </a:r>
            <a:r>
              <a:rPr lang="en-US" altLang="zh-CN" sz="27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such</a:t>
            </a:r>
            <a:r>
              <a:rPr lang="en-US" altLang="zh-CN" sz="2700" spc="-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7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-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Tab.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Dormicum</a:t>
            </a:r>
            <a:r>
              <a:rPr lang="en-US" altLang="zh-CN" sz="27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-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7.5mg</a:t>
            </a:r>
            <a:r>
              <a:rPr lang="en-US" altLang="zh-CN" sz="27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PRN</a:t>
            </a:r>
            <a:r>
              <a:rPr lang="en-US" altLang="zh-CN" sz="27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7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7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fear</a:t>
            </a:r>
            <a:r>
              <a:rPr lang="en-US" altLang="zh-CN" sz="27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7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anxiety.</a:t>
            </a:r>
            <a:endParaRPr lang="en-US" altLang="zh-CN" sz="27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64" name="Text Box364"/>
          <p:cNvSpPr txBox="1"/>
          <p:nvPr/>
        </p:nvSpPr>
        <p:spPr>
          <a:xfrm>
            <a:off x="519989" y="4687647"/>
            <a:ext cx="6814972" cy="84833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40"/>
              </a:lnSpc>
            </a:pPr>
            <a:r>
              <a:rPr lang="en-US" altLang="zh-CN" sz="27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Evaluation</a:t>
            </a:r>
            <a:r>
              <a:rPr lang="en-US" altLang="zh-CN" sz="2700" b="1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r>
              <a:rPr lang="en-US" altLang="zh-CN" sz="27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7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7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’s</a:t>
            </a:r>
            <a:r>
              <a:rPr lang="en-US" altLang="zh-CN" sz="27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level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7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anxiety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towards</a:t>
            </a:r>
            <a:r>
              <a:rPr lang="en-US" altLang="zh-CN" sz="27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surgery</a:t>
            </a:r>
            <a:r>
              <a:rPr lang="en-US" altLang="zh-CN" sz="27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is</a:t>
            </a:r>
            <a:r>
              <a:rPr lang="en-US" altLang="zh-CN" sz="27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reduced</a:t>
            </a:r>
            <a:endParaRPr lang="en-US" altLang="zh-CN" sz="27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65" name="Text Box365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35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3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367" name="Text Box367"/>
          <p:cNvSpPr txBox="1"/>
          <p:nvPr/>
        </p:nvSpPr>
        <p:spPr>
          <a:xfrm>
            <a:off x="448666" y="495350"/>
            <a:ext cx="7266549" cy="4610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30"/>
              </a:lnSpc>
            </a:pPr>
            <a:r>
              <a:rPr lang="en-US" altLang="zh-CN" sz="26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Nursing</a:t>
            </a:r>
            <a:r>
              <a:rPr lang="en-US" altLang="zh-CN" sz="2600" b="1" spc="-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diagnosis:</a:t>
            </a:r>
            <a:r>
              <a:rPr lang="en-US" altLang="zh-CN" sz="2600" b="1" spc="-39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6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related</a:t>
            </a:r>
            <a:r>
              <a:rPr lang="en-US" altLang="zh-CN" sz="26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6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r>
              <a:rPr lang="en-US" altLang="zh-CN" sz="2600" spc="-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site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68" name="Text Box368"/>
          <p:cNvSpPr txBox="1"/>
          <p:nvPr/>
        </p:nvSpPr>
        <p:spPr>
          <a:xfrm>
            <a:off x="448666" y="970502"/>
            <a:ext cx="7484222" cy="8579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78"/>
              </a:lnSpc>
            </a:pPr>
            <a:r>
              <a:rPr lang="en-US" altLang="zh-CN" sz="26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Goal</a:t>
            </a:r>
            <a:r>
              <a:rPr lang="en-US" altLang="zh-CN" sz="2600" b="1" spc="-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r>
              <a:rPr lang="en-US" altLang="zh-CN" sz="2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’s</a:t>
            </a:r>
            <a:r>
              <a:rPr lang="en-US" altLang="zh-CN" sz="2600" spc="-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600" spc="-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score</a:t>
            </a:r>
            <a:r>
              <a:rPr lang="en-US" altLang="zh-CN" sz="26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reduced</a:t>
            </a:r>
            <a:r>
              <a:rPr lang="en-US" altLang="zh-CN" sz="2600" spc="-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from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10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6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during</a:t>
            </a:r>
            <a:r>
              <a:rPr lang="en-US" altLang="zh-CN" sz="2600" spc="-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hospitalization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69" name="Text Box369"/>
          <p:cNvSpPr txBox="1"/>
          <p:nvPr/>
        </p:nvSpPr>
        <p:spPr>
          <a:xfrm>
            <a:off x="448666" y="2318099"/>
            <a:ext cx="7778834" cy="12540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just" rtl="0">
              <a:lnSpc>
                <a:spcPts val="3292"/>
              </a:lnSpc>
            </a:pPr>
            <a:r>
              <a:rPr lang="en-US" altLang="zh-CN" sz="2600" spc="-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1.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Assess</a:t>
            </a:r>
            <a:r>
              <a:rPr lang="en-US" altLang="zh-CN" sz="2600" spc="-5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600" spc="-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vital</a:t>
            </a:r>
            <a:r>
              <a:rPr lang="en-US" altLang="zh-CN" sz="2600" spc="-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sign</a:t>
            </a:r>
            <a:r>
              <a:rPr lang="en-US" altLang="zh-CN" sz="2600" spc="-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such</a:t>
            </a:r>
            <a:r>
              <a:rPr lang="en-US" altLang="zh-CN" sz="2600" spc="-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600" spc="-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blood</a:t>
            </a:r>
            <a:r>
              <a:rPr lang="en-US" altLang="zh-CN" sz="2600" spc="-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pressure,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temperature,</a:t>
            </a:r>
            <a:r>
              <a:rPr lang="en-US" altLang="zh-CN" sz="2600" spc="-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pulse</a:t>
            </a:r>
            <a:r>
              <a:rPr lang="en-US" altLang="zh-CN" sz="2600" spc="-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600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respiration</a:t>
            </a:r>
            <a:r>
              <a:rPr lang="en-US" altLang="zh-CN" sz="2600" spc="-4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600" spc="-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high</a:t>
            </a:r>
            <a:r>
              <a:rPr lang="en-US" altLang="zh-CN" sz="2600" spc="-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blood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</a:t>
            </a:r>
            <a:r>
              <a:rPr lang="en-US" altLang="zh-CN" sz="2600" spc="74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may</a:t>
            </a:r>
            <a:r>
              <a:rPr lang="en-US" altLang="zh-CN" sz="2600" spc="-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indicate</a:t>
            </a:r>
            <a:r>
              <a:rPr lang="en-US" altLang="zh-CN" sz="2600" spc="-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600" spc="-3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having</a:t>
            </a:r>
            <a:r>
              <a:rPr lang="en-US" altLang="zh-CN" sz="2600" spc="-3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70" name="Text Box370"/>
          <p:cNvSpPr txBox="1"/>
          <p:nvPr/>
        </p:nvSpPr>
        <p:spPr>
          <a:xfrm>
            <a:off x="448666" y="4061809"/>
            <a:ext cx="7991344" cy="8579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l" rtl="0">
              <a:lnSpc>
                <a:spcPts val="3378"/>
              </a:lnSpc>
            </a:pPr>
            <a:r>
              <a:rPr lang="en-US" altLang="zh-CN" sz="2600" spc="-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2.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Assess</a:t>
            </a:r>
            <a:r>
              <a:rPr lang="en-US" altLang="zh-CN" sz="2600" spc="-4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600" spc="-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6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600" spc="-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600" spc="-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score</a:t>
            </a:r>
            <a:r>
              <a:rPr lang="en-US" altLang="zh-CN" sz="26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using</a:t>
            </a:r>
            <a:r>
              <a:rPr lang="en-US" altLang="zh-CN" sz="2600" spc="-4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numerical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600" spc="-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score</a:t>
            </a:r>
            <a:r>
              <a:rPr lang="en-US" altLang="zh-CN" sz="2600" spc="-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6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evaluate</a:t>
            </a:r>
            <a:r>
              <a:rPr lang="en-US" altLang="zh-CN" sz="2600" spc="-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600" spc="-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severity</a:t>
            </a:r>
            <a:r>
              <a:rPr lang="en-US" altLang="zh-CN" sz="2600" spc="-3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6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71" name="Text Box371"/>
          <p:cNvSpPr txBox="1"/>
          <p:nvPr/>
        </p:nvSpPr>
        <p:spPr>
          <a:xfrm>
            <a:off x="448666" y="5409691"/>
            <a:ext cx="8424854" cy="8575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l" rtl="0">
              <a:lnSpc>
                <a:spcPts val="3376"/>
              </a:lnSpc>
            </a:pPr>
            <a:r>
              <a:rPr lang="en-US" altLang="zh-CN" sz="2600" spc="-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3.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Teach</a:t>
            </a:r>
            <a:r>
              <a:rPr lang="en-US" altLang="zh-CN" sz="2600" spc="-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600" spc="-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6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put</a:t>
            </a:r>
            <a:r>
              <a:rPr lang="en-US" altLang="zh-CN" sz="26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pillow</a:t>
            </a:r>
            <a:r>
              <a:rPr lang="en-US" altLang="zh-CN" sz="26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at</a:t>
            </a:r>
            <a:r>
              <a:rPr lang="en-US" altLang="zh-CN" sz="26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600" spc="-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r>
              <a:rPr lang="en-US" altLang="zh-CN" sz="2600" spc="-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site</a:t>
            </a:r>
            <a:r>
              <a:rPr lang="en-US" altLang="zh-CN" sz="2600" spc="-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while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coughing</a:t>
            </a:r>
            <a:r>
              <a:rPr lang="en-US" altLang="zh-CN" sz="2600" spc="-3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6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600" spc="-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6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</a:t>
            </a:r>
            <a:r>
              <a:rPr lang="en-US" altLang="zh-CN" sz="2600" spc="-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6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area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72" name="Text Box372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36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Image3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374" name="Text Box374"/>
          <p:cNvSpPr txBox="1"/>
          <p:nvPr/>
        </p:nvSpPr>
        <p:spPr>
          <a:xfrm>
            <a:off x="591617" y="645943"/>
            <a:ext cx="8077531" cy="13490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3541"/>
              </a:lnSpc>
            </a:pPr>
            <a:r>
              <a:rPr lang="en-US" altLang="zh-CN" sz="2800" spc="-4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4.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Teach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deep</a:t>
            </a:r>
            <a:r>
              <a:rPr lang="en-US" altLang="zh-CN" sz="28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breathing</a:t>
            </a:r>
            <a:r>
              <a:rPr lang="en-US" altLang="zh-CN" sz="28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exercise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8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frequent</a:t>
            </a:r>
            <a:r>
              <a:rPr lang="en-US" altLang="zh-CN" sz="28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turning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relax</a:t>
            </a:r>
            <a:r>
              <a:rPr lang="en-US" altLang="zh-CN" sz="28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muscle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8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promote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venous</a:t>
            </a:r>
            <a:r>
              <a:rPr lang="en-US" altLang="zh-CN" sz="28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return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75" name="Text Box375"/>
          <p:cNvSpPr txBox="1"/>
          <p:nvPr/>
        </p:nvSpPr>
        <p:spPr>
          <a:xfrm>
            <a:off x="591617" y="2524355"/>
            <a:ext cx="7830789" cy="177524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95"/>
              </a:lnSpc>
            </a:pPr>
            <a:r>
              <a:rPr lang="en-US" altLang="zh-CN" sz="2800" spc="-4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5.</a:t>
            </a:r>
            <a:r>
              <a:rPr lang="en-US" altLang="zh-CN" sz="28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take</a:t>
            </a:r>
            <a:r>
              <a:rPr lang="en-US" altLang="zh-CN" sz="28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high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fiber</a:t>
            </a:r>
            <a:r>
              <a:rPr lang="en-US" altLang="zh-CN" sz="28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800" spc="83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drink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1-2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liter</a:t>
            </a:r>
            <a:r>
              <a:rPr lang="en-US" altLang="zh-CN" sz="28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per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day</a:t>
            </a:r>
            <a:r>
              <a:rPr lang="en-US" altLang="zh-CN" sz="28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if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no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contraindication</a:t>
            </a:r>
            <a:r>
              <a:rPr lang="en-US" altLang="zh-CN" sz="2800" spc="5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prevent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from</a:t>
            </a:r>
            <a:r>
              <a:rPr lang="en-US" altLang="zh-CN" sz="28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constipation</a:t>
            </a:r>
            <a:r>
              <a:rPr lang="en-US" altLang="zh-CN" sz="28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which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can</a:t>
            </a:r>
            <a:r>
              <a:rPr lang="en-US" altLang="zh-CN" sz="2800" spc="83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contribute</a:t>
            </a:r>
            <a:r>
              <a:rPr lang="en-US" altLang="zh-CN" sz="28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during</a:t>
            </a:r>
            <a:r>
              <a:rPr lang="en-US" altLang="zh-CN" sz="28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pass</a:t>
            </a:r>
            <a:r>
              <a:rPr lang="en-US" altLang="zh-CN" sz="28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motion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76" name="Text Box376"/>
          <p:cNvSpPr txBox="1"/>
          <p:nvPr/>
        </p:nvSpPr>
        <p:spPr>
          <a:xfrm>
            <a:off x="591617" y="4829024"/>
            <a:ext cx="7580532" cy="134871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40"/>
              </a:lnSpc>
            </a:pPr>
            <a:r>
              <a:rPr lang="en-US" altLang="zh-CN" sz="2800" spc="-4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6.</a:t>
            </a:r>
            <a:r>
              <a:rPr lang="en-US" altLang="zh-CN" sz="28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Administer</a:t>
            </a:r>
            <a:r>
              <a:rPr lang="en-US" altLang="zh-CN" sz="2800" spc="5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analgesic</a:t>
            </a:r>
            <a:r>
              <a:rPr lang="en-US" altLang="zh-CN" sz="28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ordered</a:t>
            </a:r>
            <a:r>
              <a:rPr lang="en-US" altLang="zh-CN" sz="28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by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83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doctor.</a:t>
            </a:r>
            <a:r>
              <a:rPr lang="en-US" altLang="zh-CN" sz="28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4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E.g.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IM</a:t>
            </a:r>
            <a:r>
              <a:rPr lang="en-US" altLang="zh-CN" sz="28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Pethidine</a:t>
            </a:r>
            <a:r>
              <a:rPr lang="en-US" altLang="zh-CN" sz="28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50-150</a:t>
            </a:r>
            <a:r>
              <a:rPr lang="en-US" altLang="zh-CN" sz="28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mg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3-4hr</a:t>
            </a:r>
            <a:r>
              <a:rPr lang="en-US" altLang="zh-CN" sz="28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PRN</a:t>
            </a:r>
            <a:r>
              <a:rPr lang="en-US" altLang="zh-CN" sz="28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helps</a:t>
            </a:r>
            <a:r>
              <a:rPr lang="en-US" altLang="zh-CN" sz="28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minimize</a:t>
            </a:r>
            <a:r>
              <a:rPr lang="en-US" altLang="zh-CN" sz="2800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77" name="Text Box377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37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3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379" name="Text Box379"/>
          <p:cNvSpPr txBox="1"/>
          <p:nvPr/>
        </p:nvSpPr>
        <p:spPr>
          <a:xfrm>
            <a:off x="591617" y="834339"/>
            <a:ext cx="8080133" cy="121875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99"/>
              </a:lnSpc>
            </a:pPr>
            <a:r>
              <a:rPr lang="en-US" altLang="zh-CN" sz="2700" spc="-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7.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Plan</a:t>
            </a:r>
            <a:r>
              <a:rPr lang="en-US" altLang="zh-CN" sz="27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limit</a:t>
            </a:r>
            <a:r>
              <a:rPr lang="en-US" altLang="zh-CN" sz="27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7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’s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activity</a:t>
            </a:r>
            <a:r>
              <a:rPr lang="en-US" altLang="zh-CN" sz="27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7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700" spc="80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movement</a:t>
            </a:r>
            <a:r>
              <a:rPr lang="en-US" altLang="zh-CN" sz="27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more</a:t>
            </a:r>
            <a:r>
              <a:rPr lang="en-US" altLang="zh-CN" sz="27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movement</a:t>
            </a:r>
            <a:r>
              <a:rPr lang="en-US" altLang="zh-CN" sz="27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can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cause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friction</a:t>
            </a:r>
            <a:r>
              <a:rPr lang="en-US" altLang="zh-CN" sz="27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at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area</a:t>
            </a:r>
            <a:endParaRPr lang="en-US" altLang="zh-CN" sz="27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80" name="Text Box380"/>
          <p:cNvSpPr txBox="1"/>
          <p:nvPr/>
        </p:nvSpPr>
        <p:spPr>
          <a:xfrm>
            <a:off x="591617" y="2480513"/>
            <a:ext cx="7355661" cy="15893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l" rtl="0">
              <a:lnSpc>
                <a:spcPts val="3129"/>
              </a:lnSpc>
            </a:pPr>
            <a:r>
              <a:rPr lang="en-US" altLang="zh-CN" sz="2700" spc="-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8.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Assess</a:t>
            </a:r>
            <a:r>
              <a:rPr lang="en-US" altLang="zh-CN" sz="2700" spc="-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7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’s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r>
              <a:rPr lang="en-US" altLang="zh-CN" sz="27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site</a:t>
            </a:r>
            <a:r>
              <a:rPr lang="en-US" altLang="zh-CN" sz="27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7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signs</a:t>
            </a:r>
            <a:r>
              <a:rPr lang="en-US" altLang="zh-CN" sz="2700" spc="80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symptoms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7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r>
              <a:rPr lang="en-US" altLang="zh-CN" sz="27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7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severe</a:t>
            </a:r>
            <a:r>
              <a:rPr lang="en-US" altLang="zh-CN" sz="27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itchiness,</a:t>
            </a:r>
            <a:r>
              <a:rPr lang="en-US" altLang="zh-CN" sz="27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purulent</a:t>
            </a:r>
            <a:r>
              <a:rPr lang="en-US" altLang="zh-CN" sz="2700" spc="-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exudates,</a:t>
            </a:r>
            <a:r>
              <a:rPr lang="en-US" altLang="zh-CN" sz="27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redness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swelling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worsening</a:t>
            </a:r>
            <a:r>
              <a:rPr lang="en-US" altLang="zh-CN" sz="27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indicates</a:t>
            </a:r>
            <a:r>
              <a:rPr lang="en-US" altLang="zh-CN" sz="27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endParaRPr lang="en-US" altLang="zh-CN" sz="27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81" name="Text Box381"/>
          <p:cNvSpPr txBox="1"/>
          <p:nvPr/>
        </p:nvSpPr>
        <p:spPr>
          <a:xfrm>
            <a:off x="591617" y="4496811"/>
            <a:ext cx="7806499" cy="121925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0"/>
              </a:lnSpc>
            </a:pPr>
            <a:r>
              <a:rPr lang="en-US" altLang="zh-CN" sz="2700" spc="-3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9.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Place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7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7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Trendenlenberg’s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position</a:t>
            </a:r>
            <a:r>
              <a:rPr lang="en-US" altLang="zh-CN" sz="27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promote</a:t>
            </a:r>
            <a:r>
              <a:rPr lang="en-US" altLang="zh-CN" sz="27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venous</a:t>
            </a:r>
            <a:r>
              <a:rPr lang="en-US" altLang="zh-CN" sz="27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return</a:t>
            </a:r>
            <a:r>
              <a:rPr lang="en-US" altLang="zh-CN" sz="27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</a:t>
            </a:r>
            <a:r>
              <a:rPr lang="en-US" altLang="zh-CN" sz="2700" spc="-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on</a:t>
            </a:r>
            <a:r>
              <a:rPr lang="en-US" altLang="zh-CN" sz="27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7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7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82" name="Text Box382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38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Image3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384" name="Text Box384"/>
          <p:cNvSpPr txBox="1"/>
          <p:nvPr/>
        </p:nvSpPr>
        <p:spPr>
          <a:xfrm>
            <a:off x="734568" y="662910"/>
            <a:ext cx="7186479" cy="7472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942"/>
              </a:lnSpc>
            </a:pPr>
            <a:r>
              <a:rPr lang="en-US" altLang="zh-CN" sz="2500" spc="-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10.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5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weight</a:t>
            </a:r>
            <a:r>
              <a:rPr lang="en-US" altLang="zh-CN" sz="2500" spc="4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minimize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from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excess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fats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85" name="Text Box385"/>
          <p:cNvSpPr txBox="1"/>
          <p:nvPr/>
        </p:nvSpPr>
        <p:spPr>
          <a:xfrm>
            <a:off x="734568" y="1730300"/>
            <a:ext cx="8029458" cy="7467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940"/>
              </a:lnSpc>
            </a:pPr>
            <a:r>
              <a:rPr lang="en-US" altLang="zh-CN" sz="2500" spc="-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11.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male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jock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strap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suspensory</a:t>
            </a:r>
            <a:r>
              <a:rPr lang="en-US" altLang="zh-CN" sz="2500" spc="4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bandage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may</a:t>
            </a:r>
            <a:r>
              <a:rPr lang="en-US" altLang="zh-CN" sz="25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used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helps</a:t>
            </a:r>
            <a:r>
              <a:rPr lang="en-US" altLang="zh-CN" sz="25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provide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support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area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86" name="Text Box386"/>
          <p:cNvSpPr txBox="1"/>
          <p:nvPr/>
        </p:nvSpPr>
        <p:spPr>
          <a:xfrm>
            <a:off x="734568" y="2797481"/>
            <a:ext cx="7942296" cy="10514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2760"/>
              </a:lnSpc>
            </a:pPr>
            <a:r>
              <a:rPr lang="en-US" altLang="zh-CN" sz="2500" spc="-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13.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Apply</a:t>
            </a:r>
            <a:r>
              <a:rPr lang="en-US" altLang="zh-CN" sz="25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truss</a:t>
            </a:r>
            <a:r>
              <a:rPr lang="en-US" altLang="zh-CN" sz="25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only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after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has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been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reduced.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best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result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apply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morning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before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gets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out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bed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provide</a:t>
            </a:r>
            <a:r>
              <a:rPr lang="en-US" altLang="zh-CN" sz="2500" spc="3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support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87" name="Text Box387"/>
          <p:cNvSpPr txBox="1"/>
          <p:nvPr/>
        </p:nvSpPr>
        <p:spPr>
          <a:xfrm>
            <a:off x="734568" y="4169335"/>
            <a:ext cx="8040564" cy="7466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940"/>
              </a:lnSpc>
            </a:pPr>
            <a:r>
              <a:rPr lang="en-US" altLang="zh-CN" sz="2500" spc="-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14.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Apply</a:t>
            </a:r>
            <a:r>
              <a:rPr lang="en-US" altLang="zh-CN" sz="25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powder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protection</a:t>
            </a:r>
            <a:r>
              <a:rPr lang="en-US" altLang="zh-CN" sz="25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surround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truss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prevent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friction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which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can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irritated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skin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area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88" name="Text Box388"/>
          <p:cNvSpPr txBox="1"/>
          <p:nvPr/>
        </p:nvSpPr>
        <p:spPr>
          <a:xfrm>
            <a:off x="734568" y="5235799"/>
            <a:ext cx="7434199" cy="7473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942"/>
              </a:lnSpc>
            </a:pP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Evaluation</a:t>
            </a:r>
            <a:r>
              <a:rPr lang="en-US" altLang="zh-CN" sz="2500" b="1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r>
              <a:rPr lang="en-US" altLang="zh-CN" sz="2500" b="1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has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reduced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by</a:t>
            </a:r>
            <a:r>
              <a:rPr lang="en-US" altLang="zh-CN" sz="25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evidence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patient’s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pain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score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has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reduced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from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8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89" name="Text Box389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39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age3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sp>
        <p:nvSpPr>
          <p:cNvPr id="391" name="Text Box391"/>
          <p:cNvSpPr txBox="1"/>
          <p:nvPr/>
        </p:nvSpPr>
        <p:spPr>
          <a:xfrm>
            <a:off x="548640" y="125528"/>
            <a:ext cx="7841883" cy="16474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40"/>
              </a:lnSpc>
            </a:pP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Nursing</a:t>
            </a:r>
            <a:r>
              <a:rPr lang="en-US" altLang="zh-CN" sz="2500" b="1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diagnosis</a:t>
            </a:r>
            <a:r>
              <a:rPr lang="en-US" altLang="zh-CN" sz="2500" b="1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High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Risk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r>
              <a:rPr lang="en-US" altLang="zh-CN" sz="2500" spc="4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related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incisions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  <a:p>
            <a:pPr marL="42977" marR="1404114" algn="l" rtl="0">
              <a:lnSpc>
                <a:spcPts val="3246"/>
              </a:lnSpc>
            </a:pPr>
            <a:r>
              <a:rPr lang="en-US" altLang="zh-CN" sz="2500" b="1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Goal</a:t>
            </a:r>
            <a:r>
              <a:rPr lang="en-US" altLang="zh-CN" sz="2500" b="1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Reduced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risk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r>
              <a:rPr lang="en-US" altLang="zh-CN" sz="2500" spc="4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during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hospitalization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92" name="Text Box392"/>
          <p:cNvSpPr txBox="1"/>
          <p:nvPr/>
        </p:nvSpPr>
        <p:spPr>
          <a:xfrm>
            <a:off x="519989" y="1925753"/>
            <a:ext cx="1923263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Intervention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93" name="Text Box393"/>
          <p:cNvSpPr txBox="1"/>
          <p:nvPr/>
        </p:nvSpPr>
        <p:spPr>
          <a:xfrm>
            <a:off x="519989" y="2306753"/>
            <a:ext cx="8030769" cy="105174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57505" indent="-457505" algn="l" rtl="0">
              <a:lnSpc>
                <a:spcPts val="27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1)</a:t>
            </a:r>
            <a:r>
              <a:rPr lang="en-US" altLang="zh-CN" sz="2500" spc="8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Assess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vital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sign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such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500" spc="-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temperature,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BP,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pulse,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respiration</a:t>
            </a:r>
            <a:r>
              <a:rPr lang="en-US" altLang="zh-CN" sz="2500" spc="4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SPO2.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detect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has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fever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which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may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indicates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94" name="Text Box394"/>
          <p:cNvSpPr txBox="1"/>
          <p:nvPr/>
        </p:nvSpPr>
        <p:spPr>
          <a:xfrm>
            <a:off x="519989" y="3678607"/>
            <a:ext cx="7811147" cy="135654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57505" indent="-457505" algn="l" rtl="0">
              <a:lnSpc>
                <a:spcPts val="267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2)</a:t>
            </a:r>
            <a:r>
              <a:rPr lang="en-US" altLang="zh-CN" sz="2500" spc="4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Monitor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sign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symptoms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r>
              <a:rPr lang="en-US" altLang="zh-CN" sz="2500" spc="4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such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severe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redness,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swelling,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itchiness,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warmth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excessive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discharged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provide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further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treatment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the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95" name="Text Box395"/>
          <p:cNvSpPr txBox="1"/>
          <p:nvPr/>
        </p:nvSpPr>
        <p:spPr>
          <a:xfrm>
            <a:off x="519989" y="5355312"/>
            <a:ext cx="7459358" cy="10517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57505" indent="-457505" algn="l" rtl="0">
              <a:lnSpc>
                <a:spcPts val="2761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3)</a:t>
            </a:r>
            <a:r>
              <a:rPr lang="en-US" altLang="zh-CN" sz="2500" spc="4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Take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swabs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specimen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culture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sensivity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ordered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by</a:t>
            </a:r>
            <a:r>
              <a:rPr lang="en-US" altLang="zh-CN" sz="25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doctor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detect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type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bacteria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that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caused</a:t>
            </a:r>
            <a:r>
              <a:rPr lang="en-US" altLang="zh-CN" sz="25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infection.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96" name="Text Box396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40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age3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sp>
        <p:nvSpPr>
          <p:cNvPr id="398" name="Text Box398"/>
          <p:cNvSpPr txBox="1"/>
          <p:nvPr/>
        </p:nvSpPr>
        <p:spPr>
          <a:xfrm>
            <a:off x="377342" y="782372"/>
            <a:ext cx="7550908" cy="7467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57200" indent="-457200" algn="l" rtl="0">
              <a:lnSpc>
                <a:spcPts val="294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4)</a:t>
            </a:r>
            <a:r>
              <a:rPr lang="en-US" altLang="zh-CN" sz="2500" spc="4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Maintain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strict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aseptic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technique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when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perform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dressing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decrease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spreading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99" name="Text Box399"/>
          <p:cNvSpPr txBox="1"/>
          <p:nvPr/>
        </p:nvSpPr>
        <p:spPr>
          <a:xfrm>
            <a:off x="377342" y="1849553"/>
            <a:ext cx="7768583" cy="13563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57200" indent="-457200" algn="l" rtl="0">
              <a:lnSpc>
                <a:spcPts val="267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Make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changed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dressing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when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</a:t>
            </a:r>
            <a:r>
              <a:rPr lang="en-US" altLang="zh-CN" sz="2500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’s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fully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soaked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with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blood,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pus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when</a:t>
            </a:r>
            <a:r>
              <a:rPr lang="en-US" altLang="zh-CN" sz="25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necessary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prevent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accumulation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bacteria</a:t>
            </a:r>
            <a:r>
              <a:rPr lang="en-US" altLang="zh-CN" sz="2500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causes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00" name="Text Box400"/>
          <p:cNvSpPr txBox="1"/>
          <p:nvPr/>
        </p:nvSpPr>
        <p:spPr>
          <a:xfrm>
            <a:off x="377342" y="3526207"/>
            <a:ext cx="7877920" cy="10515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just" rtl="0">
              <a:lnSpc>
                <a:spcPts val="27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6)</a:t>
            </a:r>
            <a:r>
              <a:rPr lang="en-US" altLang="zh-CN" sz="2500" spc="86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Educate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perform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effective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hand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wash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after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toileting,</a:t>
            </a:r>
            <a:r>
              <a:rPr lang="en-US" altLang="zh-CN" sz="25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before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meals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after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self-care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number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microorganisms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01" name="Text Box401"/>
          <p:cNvSpPr txBox="1"/>
          <p:nvPr/>
        </p:nvSpPr>
        <p:spPr>
          <a:xfrm>
            <a:off x="377342" y="4898061"/>
            <a:ext cx="7686167" cy="10515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57200" indent="-457200" algn="l" rtl="0">
              <a:lnSpc>
                <a:spcPts val="27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7)</a:t>
            </a:r>
            <a:r>
              <a:rPr lang="en-US" altLang="zh-CN" sz="2500" spc="74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take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food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high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protein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vitamin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</a:t>
            </a:r>
            <a:r>
              <a:rPr lang="en-US" altLang="zh-CN" sz="2500" spc="75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promote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wound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healing</a:t>
            </a:r>
            <a:r>
              <a:rPr lang="en-US" altLang="zh-CN" sz="2500" spc="3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boost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immune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system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02" name="Text Box402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41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4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sp>
        <p:nvSpPr>
          <p:cNvPr id="404" name="Text Box404"/>
          <p:cNvSpPr txBox="1"/>
          <p:nvPr/>
        </p:nvSpPr>
        <p:spPr>
          <a:xfrm>
            <a:off x="591617" y="520625"/>
            <a:ext cx="7937859" cy="10514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l" rtl="0">
              <a:lnSpc>
                <a:spcPts val="27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7)</a:t>
            </a:r>
            <a:r>
              <a:rPr lang="en-US" altLang="zh-CN" sz="2500" spc="74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Ask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complete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course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antibiotic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500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doctor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prescribed</a:t>
            </a:r>
            <a:r>
              <a:rPr lang="en-US" altLang="zh-CN" sz="2500" spc="4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prevent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risk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from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getting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05" name="Text Box405"/>
          <p:cNvSpPr txBox="1"/>
          <p:nvPr/>
        </p:nvSpPr>
        <p:spPr>
          <a:xfrm>
            <a:off x="591617" y="1892479"/>
            <a:ext cx="7972191" cy="13562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457200" indent="-457200" algn="l" rtl="0">
              <a:lnSpc>
                <a:spcPts val="267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8)</a:t>
            </a:r>
            <a:r>
              <a:rPr lang="en-US" altLang="zh-CN" sz="2500" spc="74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Educate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don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’t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exposed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dressing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unnecessarily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spc="75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</a:t>
            </a:r>
            <a:r>
              <a:rPr lang="en-US" altLang="zh-CN" sz="25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not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scratch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incision</a:t>
            </a:r>
            <a:r>
              <a:rPr lang="en-US" altLang="zh-CN" sz="25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site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prevent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further</a:t>
            </a:r>
            <a:r>
              <a:rPr lang="en-US" altLang="zh-CN" sz="2500" spc="3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tissue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injuries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invading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microorganisms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06" name="Text Box406"/>
          <p:cNvSpPr txBox="1"/>
          <p:nvPr/>
        </p:nvSpPr>
        <p:spPr>
          <a:xfrm>
            <a:off x="591617" y="3569133"/>
            <a:ext cx="7848783" cy="10514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l" rtl="0">
              <a:lnSpc>
                <a:spcPts val="27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9)</a:t>
            </a:r>
            <a:r>
              <a:rPr lang="en-US" altLang="zh-CN" sz="2500" spc="74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Educate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</a:t>
            </a:r>
            <a:r>
              <a:rPr lang="en-US" altLang="zh-CN" sz="25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not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apply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any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lotion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powder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that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not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prescribed</a:t>
            </a:r>
            <a:r>
              <a:rPr lang="en-US" altLang="zh-CN" sz="2500" spc="4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by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doctor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prevent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infections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site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07" name="Text Box407"/>
          <p:cNvSpPr txBox="1"/>
          <p:nvPr/>
        </p:nvSpPr>
        <p:spPr>
          <a:xfrm>
            <a:off x="591617" y="4940397"/>
            <a:ext cx="8024839" cy="7473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l" rtl="0">
              <a:lnSpc>
                <a:spcPts val="2942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10)</a:t>
            </a:r>
            <a:r>
              <a:rPr lang="en-US" altLang="zh-CN" sz="2500" spc="74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Educate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sign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symptoms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infection.</a:t>
            </a:r>
            <a:r>
              <a:rPr lang="en-US" altLang="zh-CN" sz="2500" spc="5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Eg.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severe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unbearable</a:t>
            </a:r>
            <a:r>
              <a:rPr lang="en-US" altLang="zh-CN" sz="2500" spc="5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itchiness.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08" name="Text Box408"/>
          <p:cNvSpPr txBox="1"/>
          <p:nvPr/>
        </p:nvSpPr>
        <p:spPr>
          <a:xfrm>
            <a:off x="591617" y="5626889"/>
            <a:ext cx="1565050" cy="4364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37"/>
              </a:lnSpc>
            </a:pP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Evaluation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09" name="Text Box409"/>
          <p:cNvSpPr txBox="1"/>
          <p:nvPr/>
        </p:nvSpPr>
        <p:spPr>
          <a:xfrm>
            <a:off x="591617" y="6007889"/>
            <a:ext cx="7362199" cy="441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479"/>
              </a:lnSpc>
            </a:pP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free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from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r>
              <a:rPr lang="en-US" altLang="zh-CN" sz="2500" spc="3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during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hospitalization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10" name="Text Box410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42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pic>
        <p:nvPicPr>
          <p:cNvPr id="31" name="Image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672" y="0"/>
            <a:ext cx="2243328" cy="1427988"/>
          </a:xfrm>
          <a:prstGeom prst="rect">
            <a:avLst/>
          </a:prstGeom>
          <a:noFill/>
        </p:spPr>
      </p:pic>
      <p:sp>
        <p:nvSpPr>
          <p:cNvPr id="32" name="Text Box32"/>
          <p:cNvSpPr txBox="1"/>
          <p:nvPr/>
        </p:nvSpPr>
        <p:spPr>
          <a:xfrm>
            <a:off x="2299462" y="274368"/>
            <a:ext cx="4698255" cy="62362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910"/>
              </a:lnSpc>
            </a:pPr>
            <a:r>
              <a:rPr lang="en-US" altLang="zh-CN" sz="44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TYPE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HERNIA</a:t>
            </a:r>
            <a:endParaRPr lang="en-US" altLang="zh-CN" sz="4400">
              <a:latin typeface="Arial"/>
              <a:ea typeface="Arial"/>
              <a:cs typeface="Arial"/>
            </a:endParaRPr>
          </a:p>
        </p:txBody>
      </p:sp>
      <p:sp>
        <p:nvSpPr>
          <p:cNvPr id="33" name="Text Box33"/>
          <p:cNvSpPr txBox="1"/>
          <p:nvPr/>
        </p:nvSpPr>
        <p:spPr>
          <a:xfrm>
            <a:off x="519989" y="910820"/>
            <a:ext cx="3239609" cy="4889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0"/>
              </a:lnSpc>
            </a:pP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1.)</a:t>
            </a:r>
            <a:r>
              <a:rPr lang="en-US" altLang="zh-CN" sz="2800" b="1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4" name="Text Box34"/>
          <p:cNvSpPr txBox="1"/>
          <p:nvPr/>
        </p:nvSpPr>
        <p:spPr>
          <a:xfrm>
            <a:off x="1289939" y="1337204"/>
            <a:ext cx="4435897" cy="48938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3"/>
              </a:lnSpc>
            </a:pP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i.)Indirect</a:t>
            </a:r>
            <a:r>
              <a:rPr lang="en-US" altLang="zh-CN" sz="2800" b="1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5" name="Text Box35"/>
          <p:cNvSpPr txBox="1"/>
          <p:nvPr/>
        </p:nvSpPr>
        <p:spPr>
          <a:xfrm>
            <a:off x="1289939" y="1764514"/>
            <a:ext cx="6334669" cy="4889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0"/>
              </a:lnSpc>
            </a:pPr>
            <a:r>
              <a:rPr lang="en-US" altLang="zh-CN" sz="28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ii.)Direct</a:t>
            </a:r>
            <a:r>
              <a:rPr lang="en-US" altLang="zh-CN" sz="2800" b="1" spc="4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hernia(in</a:t>
            </a:r>
            <a:r>
              <a:rPr lang="en-US" altLang="zh-CN" sz="2800" b="1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contrast)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6" name="Text Box36"/>
          <p:cNvSpPr txBox="1"/>
          <p:nvPr/>
        </p:nvSpPr>
        <p:spPr>
          <a:xfrm>
            <a:off x="519989" y="2617954"/>
            <a:ext cx="3003643" cy="4889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0"/>
              </a:lnSpc>
            </a:pP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2.)</a:t>
            </a:r>
            <a:r>
              <a:rPr lang="en-US" altLang="zh-CN" sz="2800" b="1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Hiatal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7" name="Text Box37"/>
          <p:cNvSpPr txBox="1"/>
          <p:nvPr/>
        </p:nvSpPr>
        <p:spPr>
          <a:xfrm>
            <a:off x="519989" y="3471775"/>
            <a:ext cx="7076024" cy="4889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0"/>
              </a:lnSpc>
            </a:pP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3.)Femoral</a:t>
            </a:r>
            <a:r>
              <a:rPr lang="en-US" altLang="zh-CN" sz="2800" b="1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hernias(protrude</a:t>
            </a:r>
            <a:r>
              <a:rPr lang="en-US" altLang="zh-CN" sz="2800" b="1" spc="4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through</a:t>
            </a:r>
            <a:r>
              <a:rPr lang="en-US" altLang="zh-CN" sz="2800" b="1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8" name="Text Box38"/>
          <p:cNvSpPr txBox="1"/>
          <p:nvPr/>
        </p:nvSpPr>
        <p:spPr>
          <a:xfrm>
            <a:off x="863194" y="3813151"/>
            <a:ext cx="2273759" cy="4889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0"/>
              </a:lnSpc>
            </a:pP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femoral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ring)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39" name="Text Box39"/>
          <p:cNvSpPr txBox="1"/>
          <p:nvPr/>
        </p:nvSpPr>
        <p:spPr>
          <a:xfrm>
            <a:off x="519989" y="4666255"/>
            <a:ext cx="6780688" cy="48938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3"/>
              </a:lnSpc>
            </a:pP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4.)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Umbilical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hernia(congenital/acquire)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0" name="Text Box40"/>
          <p:cNvSpPr txBox="1"/>
          <p:nvPr/>
        </p:nvSpPr>
        <p:spPr>
          <a:xfrm>
            <a:off x="519989" y="5520285"/>
            <a:ext cx="7957921" cy="8303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3205" indent="-343205" algn="l" rtl="0">
              <a:lnSpc>
                <a:spcPts val="3269"/>
              </a:lnSpc>
            </a:pP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5.)</a:t>
            </a:r>
            <a:r>
              <a:rPr lang="en-US" altLang="zh-CN" sz="2800" b="1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Incisional/ventral</a:t>
            </a:r>
            <a:r>
              <a:rPr lang="en-US" altLang="zh-CN" sz="2800" b="1" spc="3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hernias(occur</a:t>
            </a:r>
            <a:r>
              <a:rPr lang="en-US" altLang="zh-CN" sz="2800" b="1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at</a:t>
            </a:r>
            <a:r>
              <a:rPr lang="en-US" altLang="zh-CN" sz="2800" b="1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</a:t>
            </a:r>
            <a:r>
              <a:rPr lang="en-US" altLang="zh-CN" sz="2800" b="1" spc="-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site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previous</a:t>
            </a:r>
            <a:r>
              <a:rPr lang="en-US" altLang="zh-CN" sz="2800" b="1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r>
              <a:rPr lang="en-US" altLang="zh-CN" sz="2800" b="1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incision)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1" name="Text Box41"/>
          <p:cNvSpPr txBox="1"/>
          <p:nvPr/>
        </p:nvSpPr>
        <p:spPr>
          <a:xfrm>
            <a:off x="8517382" y="6477610"/>
            <a:ext cx="115366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6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Image4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412" name="Text Box412"/>
          <p:cNvSpPr txBox="1"/>
          <p:nvPr/>
        </p:nvSpPr>
        <p:spPr>
          <a:xfrm>
            <a:off x="662940" y="210872"/>
            <a:ext cx="7325747" cy="7412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918"/>
              </a:lnSpc>
            </a:pPr>
            <a:r>
              <a:rPr lang="en-US" altLang="zh-CN" sz="2500" b="1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Risk</a:t>
            </a:r>
            <a:r>
              <a:rPr lang="en-US" altLang="zh-CN" sz="2500" b="1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b="1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aspiration</a:t>
            </a:r>
            <a:r>
              <a:rPr lang="en-US" altLang="zh-CN" sz="2500" b="1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related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reflux</a:t>
            </a:r>
            <a:r>
              <a:rPr lang="en-US" altLang="zh-CN" sz="2500" b="1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b="1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gastric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content</a:t>
            </a:r>
            <a:r>
              <a:rPr lang="en-US" altLang="zh-CN" sz="2500" b="1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(</a:t>
            </a:r>
            <a:r>
              <a:rPr lang="en-US" altLang="zh-CN" sz="25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Hiatal</a:t>
            </a:r>
            <a:r>
              <a:rPr lang="en-US" altLang="zh-CN" sz="2500" b="1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500" b="1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)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13" name="Text Box413"/>
          <p:cNvSpPr txBox="1"/>
          <p:nvPr/>
        </p:nvSpPr>
        <p:spPr>
          <a:xfrm>
            <a:off x="662940" y="1278053"/>
            <a:ext cx="6639458" cy="10514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2760"/>
              </a:lnSpc>
            </a:pPr>
            <a:r>
              <a:rPr lang="en-US" altLang="zh-CN" sz="2500" b="1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Goal</a:t>
            </a:r>
            <a:r>
              <a:rPr lang="en-US" altLang="zh-CN" sz="2500" b="1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r>
              <a:rPr lang="en-US" altLang="zh-CN" sz="2500" b="1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client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able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fully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understand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implement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ways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prevent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regurgitation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aspiration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14" name="Text Box414"/>
          <p:cNvSpPr txBox="1"/>
          <p:nvPr/>
        </p:nvSpPr>
        <p:spPr>
          <a:xfrm>
            <a:off x="662940" y="2649317"/>
            <a:ext cx="7688760" cy="10520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1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Assess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usual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ways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after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meal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know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possibly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correct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improper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way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that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leads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regurgitation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15" name="Text Box415"/>
          <p:cNvSpPr txBox="1"/>
          <p:nvPr/>
        </p:nvSpPr>
        <p:spPr>
          <a:xfrm>
            <a:off x="662940" y="4021507"/>
            <a:ext cx="8030102" cy="7467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94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Monitor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client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’s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weight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under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standard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condition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know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plan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necessary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weight</a:t>
            </a:r>
            <a:r>
              <a:rPr lang="en-US" altLang="zh-CN" sz="2500" spc="4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reduction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regime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16" name="Text Box416"/>
          <p:cNvSpPr txBox="1"/>
          <p:nvPr/>
        </p:nvSpPr>
        <p:spPr>
          <a:xfrm>
            <a:off x="662940" y="5088561"/>
            <a:ext cx="7717865" cy="7467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94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Assess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routine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meal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timing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amount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make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necessary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adjustment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17" name="Text Box417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43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Image4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419" name="Text Box419"/>
          <p:cNvSpPr txBox="1"/>
          <p:nvPr/>
        </p:nvSpPr>
        <p:spPr>
          <a:xfrm>
            <a:off x="548640" y="455601"/>
            <a:ext cx="7905526" cy="1203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Teach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deep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breathing</a:t>
            </a:r>
            <a:r>
              <a:rPr lang="en-US" altLang="zh-CN" sz="25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exercise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when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feeling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nauseated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help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relax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muscle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on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tension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during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forceful</a:t>
            </a:r>
            <a:r>
              <a:rPr lang="en-US" altLang="zh-CN" sz="2500" spc="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backing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gastric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materials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20" name="Text Box420"/>
          <p:cNvSpPr txBox="1"/>
          <p:nvPr/>
        </p:nvSpPr>
        <p:spPr>
          <a:xfrm>
            <a:off x="548640" y="2132382"/>
            <a:ext cx="7906476" cy="1203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take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high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protein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low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diet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minimize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episodes</a:t>
            </a:r>
            <a:r>
              <a:rPr lang="en-US" altLang="zh-CN" sz="25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heartburn.</a:t>
            </a:r>
            <a:r>
              <a:rPr lang="en-US" altLang="zh-CN" sz="2500" spc="5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Eg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fish,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steam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chicken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21" name="Text Box421"/>
          <p:cNvSpPr txBox="1"/>
          <p:nvPr/>
        </p:nvSpPr>
        <p:spPr>
          <a:xfrm>
            <a:off x="548640" y="3809036"/>
            <a:ext cx="7805673" cy="15849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2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dependent,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assist</a:t>
            </a:r>
            <a:r>
              <a:rPr lang="en-US" altLang="zh-CN" sz="25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elevate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head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bed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during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meals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30minutes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hour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after</a:t>
            </a:r>
            <a:r>
              <a:rPr lang="en-US" altLang="zh-CN" sz="25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meal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facilitate</a:t>
            </a:r>
            <a:r>
              <a:rPr lang="en-US" altLang="zh-CN" sz="25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movement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food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prevent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possibilities</a:t>
            </a:r>
            <a:r>
              <a:rPr lang="en-US" altLang="zh-CN" sz="2500" spc="5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backflow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22" name="Text Box422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44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Image4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424" name="Text Box424"/>
          <p:cNvSpPr txBox="1"/>
          <p:nvPr/>
        </p:nvSpPr>
        <p:spPr>
          <a:xfrm>
            <a:off x="548640" y="784277"/>
            <a:ext cx="7924544" cy="822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4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7)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Advice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take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small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but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frequent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meals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facilitate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complete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gastric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empty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25" name="Text Box425"/>
          <p:cNvSpPr txBox="1"/>
          <p:nvPr/>
        </p:nvSpPr>
        <p:spPr>
          <a:xfrm>
            <a:off x="548640" y="2079931"/>
            <a:ext cx="7811377" cy="1203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31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8)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Advice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take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warm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water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soup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during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meals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promote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flushing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digested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material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down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alimentary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canal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26" name="Text Box426"/>
          <p:cNvSpPr txBox="1"/>
          <p:nvPr/>
        </p:nvSpPr>
        <p:spPr>
          <a:xfrm>
            <a:off x="548640" y="3756585"/>
            <a:ext cx="7254106" cy="1203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31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9)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avoid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taking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meals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2hour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before</a:t>
            </a:r>
            <a:r>
              <a:rPr lang="en-US" altLang="zh-CN" sz="2500" spc="2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sleep.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This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prevent</a:t>
            </a:r>
            <a:r>
              <a:rPr lang="en-US" altLang="zh-CN" sz="2500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backflow</a:t>
            </a:r>
            <a:r>
              <a:rPr lang="en-US" altLang="zh-CN" sz="2500" spc="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stomach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content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trachea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27" name="Text Box427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45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4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429" name="Text Box429"/>
          <p:cNvSpPr txBox="1"/>
          <p:nvPr/>
        </p:nvSpPr>
        <p:spPr>
          <a:xfrm>
            <a:off x="662940" y="498273"/>
            <a:ext cx="7477441" cy="12042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61"/>
              </a:lnSpc>
            </a:pP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12)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Administer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antacids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500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ordered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by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doctor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minimize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heartburn,</a:t>
            </a:r>
            <a:r>
              <a:rPr lang="en-US" altLang="zh-CN" sz="2500" spc="3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gastric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hyperacidity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regurgitation.</a:t>
            </a:r>
            <a:r>
              <a:rPr lang="en-US" altLang="zh-CN" sz="2500" spc="4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Eg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gaviscon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10mls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tds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30" name="Text Box430"/>
          <p:cNvSpPr txBox="1"/>
          <p:nvPr/>
        </p:nvSpPr>
        <p:spPr>
          <a:xfrm>
            <a:off x="662940" y="2175054"/>
            <a:ext cx="8026934" cy="8229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40"/>
              </a:lnSpc>
            </a:pP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10)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500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reduce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weight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minimize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from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excess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fats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31" name="Text Box431"/>
          <p:cNvSpPr txBox="1"/>
          <p:nvPr/>
        </p:nvSpPr>
        <p:spPr>
          <a:xfrm>
            <a:off x="662940" y="3470708"/>
            <a:ext cx="7308629" cy="822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4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11)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5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5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not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wear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tight</a:t>
            </a:r>
            <a:r>
              <a:rPr lang="en-US" altLang="zh-CN" sz="25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clothes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&amp;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pants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minimize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32" name="Text Box432"/>
          <p:cNvSpPr txBox="1"/>
          <p:nvPr/>
        </p:nvSpPr>
        <p:spPr>
          <a:xfrm>
            <a:off x="662940" y="5223689"/>
            <a:ext cx="7494262" cy="82292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40"/>
              </a:lnSpc>
            </a:pPr>
            <a:r>
              <a:rPr lang="en-US" altLang="zh-CN" sz="25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Evaluation</a:t>
            </a:r>
            <a:r>
              <a:rPr lang="en-US" altLang="zh-CN" sz="2500" b="1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r>
              <a:rPr lang="en-US" altLang="zh-CN" sz="2500" b="1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client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able</a:t>
            </a:r>
            <a:r>
              <a:rPr lang="en-US" altLang="zh-CN" sz="25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understand</a:t>
            </a:r>
            <a:r>
              <a:rPr lang="en-US" altLang="zh-CN" sz="25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ways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prevent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regurgitation</a:t>
            </a:r>
            <a:r>
              <a:rPr lang="en-US" altLang="zh-CN" sz="2500" spc="4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aspiration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33" name="Text Box433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46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age4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pic>
        <p:nvPicPr>
          <p:cNvPr id="435" name="Image4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185928"/>
            <a:ext cx="7936994" cy="1728216"/>
          </a:xfrm>
          <a:prstGeom prst="rect">
            <a:avLst/>
          </a:prstGeom>
          <a:noFill/>
        </p:spPr>
      </p:pic>
      <p:sp>
        <p:nvSpPr>
          <p:cNvPr id="436" name="Text Box436"/>
          <p:cNvSpPr txBox="1"/>
          <p:nvPr/>
        </p:nvSpPr>
        <p:spPr>
          <a:xfrm>
            <a:off x="91440" y="1920597"/>
            <a:ext cx="7866459" cy="134843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3539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1.)</a:t>
            </a:r>
            <a:r>
              <a:rPr lang="en-US" altLang="zh-CN" sz="28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Educate</a:t>
            </a:r>
            <a:r>
              <a:rPr lang="en-US" altLang="zh-CN" sz="28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assess</a:t>
            </a:r>
            <a:r>
              <a:rPr lang="en-US" altLang="zh-CN" sz="28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8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any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signs</a:t>
            </a:r>
            <a:r>
              <a:rPr lang="en-US" altLang="zh-CN" sz="28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symptoms</a:t>
            </a:r>
            <a:r>
              <a:rPr lang="en-US" altLang="zh-CN" sz="2800" spc="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8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infection</a:t>
            </a:r>
            <a:r>
              <a:rPr lang="en-US" altLang="zh-CN" sz="2800" spc="86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such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redness,</a:t>
            </a:r>
            <a:r>
              <a:rPr lang="en-US" altLang="zh-CN" sz="28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severe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itchyness</a:t>
            </a:r>
            <a:r>
              <a:rPr lang="en-US" altLang="zh-CN" sz="28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8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condition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at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surgical</a:t>
            </a:r>
            <a:r>
              <a:rPr lang="en-US" altLang="zh-CN" sz="28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site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37" name="Text Box437"/>
          <p:cNvSpPr txBox="1"/>
          <p:nvPr/>
        </p:nvSpPr>
        <p:spPr>
          <a:xfrm>
            <a:off x="91440" y="3627731"/>
            <a:ext cx="8045963" cy="9217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29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2.)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Advise</a:t>
            </a:r>
            <a:r>
              <a:rPr lang="en-US" altLang="zh-CN" sz="2800" spc="4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come</a:t>
            </a:r>
            <a:r>
              <a:rPr lang="en-US" altLang="zh-CN" sz="28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for</a:t>
            </a:r>
            <a:r>
              <a:rPr lang="en-US" altLang="zh-CN" sz="28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follow-up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monitor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progress/condition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38" name="Text Box438"/>
          <p:cNvSpPr txBox="1"/>
          <p:nvPr/>
        </p:nvSpPr>
        <p:spPr>
          <a:xfrm>
            <a:off x="91440" y="4908272"/>
            <a:ext cx="8830890" cy="9216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29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3.)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Educate</a:t>
            </a:r>
            <a:r>
              <a:rPr lang="en-US" altLang="zh-CN" sz="28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spc="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avoid</a:t>
            </a:r>
            <a:r>
              <a:rPr lang="en-US" altLang="zh-CN" sz="28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wearing</a:t>
            </a:r>
            <a:r>
              <a:rPr lang="en-US" altLang="zh-CN" sz="28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tight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clothing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minimize</a:t>
            </a:r>
            <a:r>
              <a:rPr lang="en-US" altLang="zh-CN" sz="2800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8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39" name="Text Box439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47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4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pic>
        <p:nvPicPr>
          <p:cNvPr id="441" name="Image4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72" y="1714500"/>
            <a:ext cx="2519172" cy="2071116"/>
          </a:xfrm>
          <a:prstGeom prst="rect">
            <a:avLst/>
          </a:prstGeom>
          <a:noFill/>
        </p:spPr>
      </p:pic>
      <p:sp>
        <p:nvSpPr>
          <p:cNvPr id="442" name="Text Box442"/>
          <p:cNvSpPr txBox="1"/>
          <p:nvPr/>
        </p:nvSpPr>
        <p:spPr>
          <a:xfrm>
            <a:off x="590702" y="122912"/>
            <a:ext cx="6974555" cy="11780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29540" indent="-129540" algn="just" rtl="0">
              <a:lnSpc>
                <a:spcPts val="3092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4.)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avoid</a:t>
            </a:r>
            <a:r>
              <a:rPr lang="en-US" altLang="zh-CN" sz="2800" spc="86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lifting</a:t>
            </a:r>
            <a:r>
              <a:rPr lang="en-US" altLang="zh-CN" sz="28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heavy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object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8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doing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heavy</a:t>
            </a:r>
            <a:r>
              <a:rPr lang="en-US" altLang="zh-CN" sz="28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exercise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at</a:t>
            </a:r>
            <a:r>
              <a:rPr lang="en-US" altLang="zh-CN" sz="28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least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weeks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43" name="Text Box443"/>
          <p:cNvSpPr txBox="1"/>
          <p:nvPr/>
        </p:nvSpPr>
        <p:spPr>
          <a:xfrm>
            <a:off x="590702" y="1659358"/>
            <a:ext cx="5255112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5.)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Use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proper</a:t>
            </a:r>
            <a:r>
              <a:rPr lang="en-US" altLang="zh-CN" sz="28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lifting</a:t>
            </a:r>
            <a:r>
              <a:rPr lang="en-US" altLang="zh-CN" sz="28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technique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44" name="Text Box444"/>
          <p:cNvSpPr txBox="1"/>
          <p:nvPr/>
        </p:nvSpPr>
        <p:spPr>
          <a:xfrm>
            <a:off x="590702" y="2513179"/>
            <a:ext cx="2534397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6.)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Lose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weight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45" name="Text Box445"/>
          <p:cNvSpPr txBox="1"/>
          <p:nvPr/>
        </p:nvSpPr>
        <p:spPr>
          <a:xfrm>
            <a:off x="695858" y="3366619"/>
            <a:ext cx="3605355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7.)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Exercise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regularly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46" name="Text Box446"/>
          <p:cNvSpPr txBox="1"/>
          <p:nvPr/>
        </p:nvSpPr>
        <p:spPr>
          <a:xfrm>
            <a:off x="695858" y="4220313"/>
            <a:ext cx="7278141" cy="11777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4384" indent="-24384" algn="l" rtl="0">
              <a:lnSpc>
                <a:spcPts val="3091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8.)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Advice</a:t>
            </a:r>
            <a:r>
              <a:rPr lang="en-US" altLang="zh-CN" sz="2800" spc="2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eat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8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vitamin-rich</a:t>
            </a:r>
            <a:r>
              <a:rPr lang="en-US" altLang="zh-CN" sz="2800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diet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such</a:t>
            </a:r>
            <a:r>
              <a:rPr lang="en-US" altLang="zh-CN" sz="28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vitamin</a:t>
            </a:r>
            <a:r>
              <a:rPr lang="en-US" altLang="zh-CN" sz="2800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8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protein</a:t>
            </a:r>
            <a:r>
              <a:rPr lang="en-US" altLang="zh-CN" sz="28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promote</a:t>
            </a:r>
            <a:r>
              <a:rPr lang="en-US" altLang="zh-CN" sz="2800" spc="83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wound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healing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47" name="Text Box447"/>
          <p:cNvSpPr txBox="1"/>
          <p:nvPr/>
        </p:nvSpPr>
        <p:spPr>
          <a:xfrm>
            <a:off x="695858" y="5756810"/>
            <a:ext cx="7525235" cy="83637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4384" indent="-24384" algn="l" rtl="0">
              <a:lnSpc>
                <a:spcPts val="3293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9.)</a:t>
            </a:r>
            <a:r>
              <a:rPr lang="en-US" altLang="zh-CN" sz="2800" spc="1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Encourage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patient</a:t>
            </a:r>
            <a:r>
              <a:rPr lang="en-US" altLang="zh-CN" sz="2800" spc="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take</a:t>
            </a:r>
            <a:r>
              <a:rPr lang="en-US" altLang="zh-CN" sz="28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high</a:t>
            </a:r>
            <a:r>
              <a:rPr lang="en-US" altLang="zh-CN" sz="2800" spc="4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fiber</a:t>
            </a:r>
            <a:r>
              <a:rPr lang="en-US" altLang="zh-CN" sz="2800" spc="3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food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prevent</a:t>
            </a:r>
            <a:r>
              <a:rPr lang="en-US" altLang="zh-CN" sz="28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constipation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48" name="Text Box448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48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Image4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pic>
        <p:nvPicPr>
          <p:cNvPr id="450" name="Image4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4" y="3142488"/>
            <a:ext cx="1673352" cy="2462784"/>
          </a:xfrm>
          <a:prstGeom prst="rect">
            <a:avLst/>
          </a:prstGeom>
          <a:noFill/>
        </p:spPr>
      </p:pic>
      <p:sp>
        <p:nvSpPr>
          <p:cNvPr id="451" name="Text Box451"/>
          <p:cNvSpPr txBox="1"/>
          <p:nvPr/>
        </p:nvSpPr>
        <p:spPr>
          <a:xfrm>
            <a:off x="3127502" y="196850"/>
            <a:ext cx="2202063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Summary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452" name="Text Box452"/>
          <p:cNvSpPr txBox="1"/>
          <p:nvPr/>
        </p:nvSpPr>
        <p:spPr>
          <a:xfrm>
            <a:off x="1877568" y="924229"/>
            <a:ext cx="6780202" cy="164981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248"/>
              </a:lnSpc>
            </a:pP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6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Is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portusion</a:t>
            </a:r>
            <a:r>
              <a:rPr lang="en-US" altLang="zh-CN" sz="2600" spc="-4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6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6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viscus</a:t>
            </a:r>
            <a:r>
              <a:rPr lang="en-US" altLang="zh-CN" sz="2600" spc="-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through</a:t>
            </a:r>
            <a:r>
              <a:rPr lang="en-US" altLang="zh-CN" sz="2600" spc="-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</a:t>
            </a:r>
            <a:r>
              <a:rPr lang="en-US" altLang="zh-CN" sz="2600" spc="77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abnormal</a:t>
            </a:r>
            <a:r>
              <a:rPr lang="en-US" altLang="zh-CN" sz="2600" spc="-4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opening</a:t>
            </a:r>
            <a:r>
              <a:rPr lang="en-US" altLang="zh-CN" sz="2600" spc="-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600" spc="-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weakened</a:t>
            </a:r>
            <a:r>
              <a:rPr lang="en-US" altLang="zh-CN" sz="2600" spc="-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area</a:t>
            </a:r>
            <a:r>
              <a:rPr lang="en-US" altLang="zh-CN" sz="26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6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wall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600" spc="-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cavity</a:t>
            </a:r>
            <a:r>
              <a:rPr lang="en-US" altLang="zh-CN" sz="2600" spc="-3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which</a:t>
            </a:r>
            <a:r>
              <a:rPr lang="en-US" altLang="zh-CN" sz="2600" spc="-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normally</a:t>
            </a:r>
            <a:r>
              <a:rPr lang="en-US" altLang="zh-CN" sz="2600" spc="77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contained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53" name="Text Box453"/>
          <p:cNvSpPr txBox="1"/>
          <p:nvPr/>
        </p:nvSpPr>
        <p:spPr>
          <a:xfrm>
            <a:off x="1877568" y="2588818"/>
            <a:ext cx="6627512" cy="93649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688848" indent="-688848" algn="l" rtl="0">
              <a:lnSpc>
                <a:spcPts val="3687"/>
              </a:lnSpc>
            </a:pP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6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r>
              <a:rPr lang="en-US" altLang="zh-CN" sz="2600" b="1" spc="-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can</a:t>
            </a:r>
            <a:r>
              <a:rPr lang="en-US" altLang="zh-CN" sz="2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be</a:t>
            </a:r>
            <a:r>
              <a:rPr lang="en-US" altLang="zh-CN" sz="2600" b="1" spc="-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classified</a:t>
            </a:r>
            <a:r>
              <a:rPr lang="en-US" altLang="zh-CN" sz="2600" b="1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into</a:t>
            </a:r>
            <a:r>
              <a:rPr lang="en-US" altLang="zh-CN" sz="2600" b="1" spc="-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3</a:t>
            </a:r>
            <a:r>
              <a:rPr lang="en-US" altLang="zh-CN" sz="2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stage</a:t>
            </a:r>
            <a:r>
              <a:rPr lang="en-US" altLang="zh-CN" sz="2600" b="1" spc="-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r>
              <a:rPr lang="en-US" altLang="zh-CN" sz="2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-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i.)</a:t>
            </a:r>
            <a:r>
              <a:rPr lang="en-US" altLang="zh-CN" sz="2600" spc="-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Reducible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54" name="Text Box454"/>
          <p:cNvSpPr txBox="1"/>
          <p:nvPr/>
        </p:nvSpPr>
        <p:spPr>
          <a:xfrm>
            <a:off x="2566416" y="3539458"/>
            <a:ext cx="2302559" cy="4614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33"/>
              </a:lnSpc>
            </a:pPr>
            <a:r>
              <a:rPr lang="en-US" altLang="zh-CN" sz="2600" spc="-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ii.)</a:t>
            </a:r>
            <a:r>
              <a:rPr lang="en-US" altLang="zh-CN" sz="26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Irreducible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55" name="Text Box455"/>
          <p:cNvSpPr txBox="1"/>
          <p:nvPr/>
        </p:nvSpPr>
        <p:spPr>
          <a:xfrm>
            <a:off x="2566416" y="4015536"/>
            <a:ext cx="2549497" cy="4610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30"/>
              </a:lnSpc>
            </a:pPr>
            <a:r>
              <a:rPr lang="en-US" altLang="zh-CN" sz="2600" spc="-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ii.)</a:t>
            </a:r>
            <a:r>
              <a:rPr lang="en-US" altLang="zh-CN" sz="2600" spc="-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Strangulated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56" name="Text Box456"/>
          <p:cNvSpPr txBox="1"/>
          <p:nvPr/>
        </p:nvSpPr>
        <p:spPr>
          <a:xfrm>
            <a:off x="1877568" y="4491024"/>
            <a:ext cx="4938818" cy="4553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86"/>
              </a:lnSpc>
            </a:pPr>
            <a:r>
              <a:rPr lang="en-US" altLang="zh-CN" sz="26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6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There</a:t>
            </a:r>
            <a:r>
              <a:rPr lang="en-US" altLang="zh-CN" sz="2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are</a:t>
            </a:r>
            <a:r>
              <a:rPr lang="en-US" altLang="zh-CN" sz="2600" b="1" spc="-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5</a:t>
            </a:r>
            <a:r>
              <a:rPr lang="en-US" altLang="zh-CN" sz="2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type</a:t>
            </a:r>
            <a:r>
              <a:rPr lang="en-US" altLang="zh-CN" sz="2600" b="1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600" b="1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b="1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hernia: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57" name="Text Box457"/>
          <p:cNvSpPr txBox="1"/>
          <p:nvPr/>
        </p:nvSpPr>
        <p:spPr>
          <a:xfrm>
            <a:off x="2566416" y="4966512"/>
            <a:ext cx="5214926" cy="4610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30"/>
              </a:lnSpc>
            </a:pPr>
            <a:r>
              <a:rPr lang="en-US" altLang="zh-CN" sz="2600" spc="-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i.)</a:t>
            </a:r>
            <a:r>
              <a:rPr lang="en-US" altLang="zh-CN" sz="2600" spc="-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Hiatal</a:t>
            </a:r>
            <a:r>
              <a:rPr lang="en-US" altLang="zh-CN" sz="2600" spc="1547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-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iv.)</a:t>
            </a:r>
            <a:r>
              <a:rPr lang="en-US" altLang="zh-CN" sz="26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Femoral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58" name="Text Box458"/>
          <p:cNvSpPr txBox="1"/>
          <p:nvPr/>
        </p:nvSpPr>
        <p:spPr>
          <a:xfrm>
            <a:off x="2467356" y="5442305"/>
            <a:ext cx="5275192" cy="4610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30"/>
              </a:lnSpc>
            </a:pPr>
            <a:r>
              <a:rPr lang="en-US" altLang="zh-CN" sz="2600" spc="-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ii.)</a:t>
            </a:r>
            <a:r>
              <a:rPr lang="en-US" altLang="zh-CN" sz="2600" spc="-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Umbilical</a:t>
            </a:r>
            <a:r>
              <a:rPr lang="en-US" altLang="zh-CN" sz="2600" spc="1235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-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v.)</a:t>
            </a:r>
            <a:r>
              <a:rPr lang="en-US" altLang="zh-CN" sz="2600" spc="-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Incision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59" name="Text Box459"/>
          <p:cNvSpPr txBox="1"/>
          <p:nvPr/>
        </p:nvSpPr>
        <p:spPr>
          <a:xfrm>
            <a:off x="2369820" y="5917793"/>
            <a:ext cx="1843766" cy="4610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30"/>
              </a:lnSpc>
            </a:pPr>
            <a:r>
              <a:rPr lang="en-US" altLang="zh-CN" sz="26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iii.)</a:t>
            </a:r>
            <a:r>
              <a:rPr lang="en-US" altLang="zh-CN" sz="2600" spc="-2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600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endParaRPr lang="en-US" altLang="zh-CN" sz="26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60" name="Text Box460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49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age4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462" name="Image4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499872"/>
            <a:ext cx="2657856" cy="4055364"/>
          </a:xfrm>
          <a:prstGeom prst="rect">
            <a:avLst/>
          </a:prstGeom>
          <a:noFill/>
        </p:spPr>
      </p:pic>
      <p:sp>
        <p:nvSpPr>
          <p:cNvPr id="463" name="Text Box463"/>
          <p:cNvSpPr txBox="1"/>
          <p:nvPr/>
        </p:nvSpPr>
        <p:spPr>
          <a:xfrm>
            <a:off x="2569718" y="2425906"/>
            <a:ext cx="3557050" cy="5658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56"/>
              </a:lnSpc>
            </a:pPr>
            <a:r>
              <a:rPr lang="en-US" altLang="zh-CN" sz="40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THANK</a:t>
            </a:r>
            <a:r>
              <a:rPr lang="en-US" altLang="zh-CN" sz="4000" spc="-6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sz="4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!!!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464" name="Text Box464"/>
          <p:cNvSpPr txBox="1"/>
          <p:nvPr/>
        </p:nvSpPr>
        <p:spPr>
          <a:xfrm>
            <a:off x="2194814" y="3035506"/>
            <a:ext cx="4305093" cy="56585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56"/>
              </a:lnSpc>
            </a:pPr>
            <a:r>
              <a:rPr lang="en-US" altLang="zh-CN" sz="4000" spc="-8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HAVE</a:t>
            </a:r>
            <a:r>
              <a:rPr lang="en-US" altLang="zh-CN" sz="4000" spc="-2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4000" spc="-2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NICE</a:t>
            </a:r>
            <a:r>
              <a:rPr lang="en-US" altLang="zh-CN" sz="4000" spc="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spc="-10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DAY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465" name="Text Box465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50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3" name="Text Box43"/>
          <p:cNvSpPr txBox="1"/>
          <p:nvPr/>
        </p:nvSpPr>
        <p:spPr>
          <a:xfrm>
            <a:off x="8517382" y="6477610"/>
            <a:ext cx="115366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7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45" name="Text Box45"/>
          <p:cNvSpPr txBox="1"/>
          <p:nvPr/>
        </p:nvSpPr>
        <p:spPr>
          <a:xfrm>
            <a:off x="3477514" y="614426"/>
            <a:ext cx="3777633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TYPE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400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HERNIA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46" name="Text Box46"/>
          <p:cNvSpPr txBox="1"/>
          <p:nvPr/>
        </p:nvSpPr>
        <p:spPr>
          <a:xfrm>
            <a:off x="658368" y="1472795"/>
            <a:ext cx="3134487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1.)</a:t>
            </a:r>
            <a:r>
              <a:rPr lang="en-US" altLang="zh-CN" sz="28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7" name="Text Box47"/>
          <p:cNvSpPr txBox="1"/>
          <p:nvPr/>
        </p:nvSpPr>
        <p:spPr>
          <a:xfrm>
            <a:off x="1173785" y="1985240"/>
            <a:ext cx="6366329" cy="9217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16764" algn="l" rtl="0">
              <a:lnSpc>
                <a:spcPts val="3629"/>
              </a:lnSpc>
            </a:pP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-The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intestine</a:t>
            </a:r>
            <a:r>
              <a:rPr lang="en-US" altLang="zh-CN" sz="2800" spc="3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push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through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weak</a:t>
            </a:r>
            <a:r>
              <a:rPr lang="en-US" altLang="zh-CN" sz="28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or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tear</a:t>
            </a:r>
            <a:r>
              <a:rPr lang="en-US" altLang="zh-CN" sz="28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into</a:t>
            </a:r>
            <a:r>
              <a:rPr lang="en-US" altLang="zh-CN" sz="2800" spc="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lower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800" spc="3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wall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8" name="Text Box48"/>
          <p:cNvSpPr txBox="1"/>
          <p:nvPr/>
        </p:nvSpPr>
        <p:spPr>
          <a:xfrm>
            <a:off x="1190549" y="2924024"/>
            <a:ext cx="5756003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75%</a:t>
            </a:r>
            <a:r>
              <a:rPr lang="en-US" altLang="zh-CN" sz="28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8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all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8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wall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hernias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9" name="Text Box49"/>
          <p:cNvSpPr txBox="1"/>
          <p:nvPr/>
        </p:nvSpPr>
        <p:spPr>
          <a:xfrm>
            <a:off x="1173785" y="3435752"/>
            <a:ext cx="6282475" cy="922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16764" algn="l" rtl="0">
              <a:lnSpc>
                <a:spcPts val="3631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Occurs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25%</a:t>
            </a:r>
            <a:r>
              <a:rPr lang="en-US" altLang="zh-CN" sz="28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more</a:t>
            </a:r>
            <a:r>
              <a:rPr lang="en-US" altLang="zh-CN" sz="28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often</a:t>
            </a:r>
            <a:r>
              <a:rPr lang="en-US" altLang="zh-CN" sz="28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men</a:t>
            </a:r>
            <a:r>
              <a:rPr lang="en-US" altLang="zh-CN" sz="28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than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women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50" name="Text Box50"/>
          <p:cNvSpPr txBox="1"/>
          <p:nvPr/>
        </p:nvSpPr>
        <p:spPr>
          <a:xfrm>
            <a:off x="1190549" y="4375126"/>
            <a:ext cx="1566982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type</a:t>
            </a:r>
            <a:r>
              <a:rPr lang="en-US" altLang="zh-CN" sz="28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: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51" name="Text Box51"/>
          <p:cNvSpPr txBox="1"/>
          <p:nvPr/>
        </p:nvSpPr>
        <p:spPr>
          <a:xfrm>
            <a:off x="2679446" y="4886854"/>
            <a:ext cx="4344348" cy="49542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01"/>
              </a:lnSpc>
            </a:pPr>
            <a:r>
              <a:rPr lang="en-US" altLang="zh-CN" sz="2800" spc="-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i.)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Indirect</a:t>
            </a:r>
            <a:r>
              <a:rPr lang="en-US" altLang="zh-CN" sz="2800" spc="2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r>
              <a:rPr lang="en-US" altLang="zh-CN" sz="28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52" name="Text Box52"/>
          <p:cNvSpPr txBox="1"/>
          <p:nvPr/>
        </p:nvSpPr>
        <p:spPr>
          <a:xfrm>
            <a:off x="2572766" y="5399584"/>
            <a:ext cx="4112425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-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ii.)</a:t>
            </a:r>
            <a:r>
              <a:rPr lang="en-US" altLang="zh-CN" sz="28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Direct</a:t>
            </a:r>
            <a:r>
              <a:rPr lang="en-US" altLang="zh-CN" sz="2800" spc="3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r>
              <a:rPr lang="en-US" altLang="zh-CN" sz="28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53" name="Text Box53"/>
          <p:cNvSpPr txBox="1"/>
          <p:nvPr/>
        </p:nvSpPr>
        <p:spPr>
          <a:xfrm>
            <a:off x="8517382" y="6477610"/>
            <a:ext cx="115366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8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pic>
        <p:nvPicPr>
          <p:cNvPr id="55" name="Image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44" y="4000500"/>
            <a:ext cx="8500872" cy="2642616"/>
          </a:xfrm>
          <a:prstGeom prst="rect">
            <a:avLst/>
          </a:prstGeom>
          <a:noFill/>
        </p:spPr>
      </p:pic>
      <p:sp>
        <p:nvSpPr>
          <p:cNvPr id="56" name="Text Box56"/>
          <p:cNvSpPr txBox="1"/>
          <p:nvPr/>
        </p:nvSpPr>
        <p:spPr>
          <a:xfrm>
            <a:off x="558394" y="205125"/>
            <a:ext cx="4490369" cy="48938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3"/>
              </a:lnSpc>
            </a:pP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i.)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Indirect</a:t>
            </a:r>
            <a:r>
              <a:rPr lang="en-US" altLang="zh-CN" sz="2800" b="1" spc="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ingunal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57" name="Text Box57"/>
          <p:cNvSpPr txBox="1"/>
          <p:nvPr/>
        </p:nvSpPr>
        <p:spPr>
          <a:xfrm>
            <a:off x="1073506" y="715697"/>
            <a:ext cx="6760647" cy="822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56388" algn="l" rtl="0">
              <a:lnSpc>
                <a:spcPts val="324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Muscle</a:t>
            </a:r>
            <a:r>
              <a:rPr lang="en-US" altLang="zh-CN" sz="2500" spc="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weakness</a:t>
            </a:r>
            <a:r>
              <a:rPr lang="en-US" altLang="zh-CN" sz="2500" spc="4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at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r>
              <a:rPr lang="en-US" altLang="zh-CN" sz="2500" spc="4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ring</a:t>
            </a:r>
            <a:r>
              <a:rPr lang="en-US" altLang="zh-CN" sz="25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causes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failure</a:t>
            </a:r>
            <a:r>
              <a:rPr lang="en-US" altLang="zh-CN" sz="2500" spc="77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closure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deep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r>
              <a:rPr lang="en-US" altLang="zh-CN" sz="2500" spc="3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ring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58" name="Text Box58"/>
          <p:cNvSpPr txBox="1"/>
          <p:nvPr/>
        </p:nvSpPr>
        <p:spPr>
          <a:xfrm>
            <a:off x="1033882" y="1553897"/>
            <a:ext cx="7041906" cy="120414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9624" indent="-39624" algn="l" rtl="0">
              <a:lnSpc>
                <a:spcPts val="3160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When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increased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intra-abdominal</a:t>
            </a:r>
            <a:r>
              <a:rPr lang="en-US" altLang="zh-CN" sz="25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pressure</a:t>
            </a:r>
            <a:r>
              <a:rPr lang="en-US" altLang="zh-CN" sz="2500" spc="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dilatation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5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ring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allow</a:t>
            </a:r>
            <a:r>
              <a:rPr lang="en-US" altLang="zh-CN" sz="2500" spc="2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contents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enter</a:t>
            </a:r>
            <a:r>
              <a:rPr lang="en-US" altLang="zh-CN" sz="2500" spc="2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76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channel</a:t>
            </a:r>
            <a:endParaRPr lang="en-US" altLang="zh-CN" sz="25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59" name="Text Box59"/>
          <p:cNvSpPr txBox="1"/>
          <p:nvPr/>
        </p:nvSpPr>
        <p:spPr>
          <a:xfrm>
            <a:off x="1033882" y="2773351"/>
            <a:ext cx="7384742" cy="12010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9624" indent="-39624" algn="l" rtl="0">
              <a:lnSpc>
                <a:spcPts val="3152"/>
              </a:lnSpc>
            </a:pP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protrusion</a:t>
            </a:r>
            <a:r>
              <a:rPr lang="en-US" altLang="zh-CN" sz="2500" spc="3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passes</a:t>
            </a:r>
            <a:r>
              <a:rPr lang="en-US" altLang="zh-CN" sz="2500" spc="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through</a:t>
            </a:r>
            <a:r>
              <a:rPr lang="en-US" altLang="zh-CN" sz="25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deep</a:t>
            </a:r>
            <a:r>
              <a:rPr lang="en-US" altLang="zh-CN" sz="2500" spc="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ring</a:t>
            </a:r>
            <a:r>
              <a:rPr lang="en-US" altLang="zh-CN" sz="25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is</a:t>
            </a:r>
            <a:r>
              <a:rPr lang="en-US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located</a:t>
            </a:r>
            <a:r>
              <a:rPr lang="en-US" altLang="zh-CN" sz="2500" spc="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lateral</a:t>
            </a:r>
            <a:r>
              <a:rPr lang="en-US" altLang="zh-CN" sz="2500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r>
              <a:rPr lang="en-US" altLang="zh-CN" sz="25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5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inferior</a:t>
            </a:r>
            <a:r>
              <a:rPr lang="en-US" altLang="zh-CN" sz="2500" spc="74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-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epigastric</a:t>
            </a:r>
            <a:r>
              <a:rPr lang="en-US" altLang="zh-CN" sz="2500" spc="3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5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artery</a:t>
            </a:r>
            <a:endParaRPr lang="en-US" altLang="zh-CN" sz="2500">
              <a:latin typeface="Calibri"/>
              <a:ea typeface="Calibri"/>
              <a:cs typeface="Calibri"/>
            </a:endParaRPr>
          </a:p>
        </p:txBody>
      </p:sp>
      <p:sp>
        <p:nvSpPr>
          <p:cNvPr id="60" name="Text Box60"/>
          <p:cNvSpPr txBox="1"/>
          <p:nvPr/>
        </p:nvSpPr>
        <p:spPr>
          <a:xfrm>
            <a:off x="8517382" y="6477610"/>
            <a:ext cx="115366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9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62" name="Text Box62"/>
          <p:cNvSpPr txBox="1"/>
          <p:nvPr/>
        </p:nvSpPr>
        <p:spPr>
          <a:xfrm>
            <a:off x="591617" y="491339"/>
            <a:ext cx="6485860" cy="4889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50"/>
              </a:lnSpc>
            </a:pPr>
            <a:r>
              <a:rPr lang="en-US" altLang="zh-CN" sz="2800" b="1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ii.)</a:t>
            </a:r>
            <a:r>
              <a:rPr lang="en-US" altLang="zh-CN" sz="2800" b="1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Direct</a:t>
            </a:r>
            <a:r>
              <a:rPr lang="en-US" altLang="zh-CN" sz="2800" b="1" spc="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inguinal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hernia(in</a:t>
            </a:r>
            <a:r>
              <a:rPr lang="en-US" altLang="zh-CN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b="1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contrast)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63" name="Text Box63"/>
          <p:cNvSpPr txBox="1"/>
          <p:nvPr/>
        </p:nvSpPr>
        <p:spPr>
          <a:xfrm>
            <a:off x="591617" y="1003067"/>
            <a:ext cx="7488265" cy="9193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20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-it</a:t>
            </a:r>
            <a:r>
              <a:rPr lang="en-US" altLang="zh-CN" sz="28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pass</a:t>
            </a:r>
            <a:r>
              <a:rPr lang="en-US" altLang="zh-CN" sz="28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through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weak</a:t>
            </a:r>
            <a:r>
              <a:rPr lang="en-US" altLang="zh-CN" sz="28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point</a:t>
            </a:r>
            <a:r>
              <a:rPr lang="en-US" altLang="zh-CN" sz="2800" spc="1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fascia</a:t>
            </a:r>
            <a:r>
              <a:rPr lang="en-US" altLang="zh-CN" sz="2800" spc="2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abdominal</a:t>
            </a:r>
            <a:r>
              <a:rPr lang="en-US" altLang="zh-CN" sz="28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wall</a:t>
            </a:r>
            <a:r>
              <a:rPr lang="en-US" altLang="zh-CN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800" spc="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at</a:t>
            </a:r>
            <a:r>
              <a:rPr lang="en-US" altLang="zh-CN" sz="28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64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medial</a:t>
            </a:r>
            <a:r>
              <a:rPr lang="en-US" altLang="zh-CN" sz="2800" spc="2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to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64" name="Text Box64"/>
          <p:cNvSpPr txBox="1"/>
          <p:nvPr/>
        </p:nvSpPr>
        <p:spPr>
          <a:xfrm>
            <a:off x="591617" y="1857224"/>
            <a:ext cx="4941082" cy="4949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898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8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inferior</a:t>
            </a:r>
            <a:r>
              <a:rPr lang="en-US" altLang="zh-CN" sz="2800" spc="3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epigastric</a:t>
            </a:r>
            <a:r>
              <a:rPr lang="en-US" altLang="zh-CN" sz="2800" spc="5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artery</a:t>
            </a:r>
            <a:endParaRPr lang="en-US" altLang="zh-CN"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65" name="Text Box65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10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9144000" cy="6854953"/>
          </a:xfrm>
          <a:prstGeom prst="rect">
            <a:avLst/>
          </a:prstGeom>
          <a:noFill/>
        </p:spPr>
      </p:pic>
      <p:sp>
        <p:nvSpPr>
          <p:cNvPr id="72" name="Text Box72"/>
          <p:cNvSpPr txBox="1"/>
          <p:nvPr/>
        </p:nvSpPr>
        <p:spPr>
          <a:xfrm>
            <a:off x="91440" y="-66422"/>
            <a:ext cx="2477498" cy="40292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73"/>
              </a:lnSpc>
            </a:pPr>
            <a:r>
              <a:rPr lang="en-US" altLang="zh-CN" sz="23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2.)</a:t>
            </a:r>
            <a:r>
              <a:rPr lang="en-US" altLang="zh-CN" sz="2300" b="1" spc="-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Hiatal</a:t>
            </a:r>
            <a:r>
              <a:rPr lang="en-US" altLang="zh-CN" sz="2300" b="1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3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73" name="Text Box73"/>
          <p:cNvSpPr txBox="1"/>
          <p:nvPr/>
        </p:nvSpPr>
        <p:spPr>
          <a:xfrm>
            <a:off x="434340" y="283762"/>
            <a:ext cx="7783522" cy="6889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292608" algn="l" rtl="0">
              <a:lnSpc>
                <a:spcPts val="2712"/>
              </a:lnSpc>
            </a:pP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Part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3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stomach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protrudes</a:t>
            </a:r>
            <a:r>
              <a:rPr lang="en-US" altLang="zh-CN" sz="23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up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diaphragm</a:t>
            </a:r>
            <a:r>
              <a:rPr lang="en-US" altLang="zh-CN" sz="2300" spc="-3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into</a:t>
            </a:r>
            <a:r>
              <a:rPr lang="en-US" altLang="zh-CN" sz="23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chest</a:t>
            </a:r>
            <a:endParaRPr lang="en-US" altLang="zh-CN" sz="23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74" name="Text Box74"/>
          <p:cNvSpPr txBox="1"/>
          <p:nvPr/>
        </p:nvSpPr>
        <p:spPr>
          <a:xfrm>
            <a:off x="440436" y="915288"/>
            <a:ext cx="3058666" cy="4078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12"/>
              </a:lnSpc>
            </a:pP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300" spc="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2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types</a:t>
            </a:r>
            <a:r>
              <a:rPr lang="en-US" altLang="zh-CN" sz="2300" spc="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hiatal</a:t>
            </a:r>
            <a:r>
              <a:rPr lang="en-US" altLang="zh-CN" sz="2300" spc="-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3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75" name="Text Box75"/>
          <p:cNvSpPr txBox="1"/>
          <p:nvPr/>
        </p:nvSpPr>
        <p:spPr>
          <a:xfrm>
            <a:off x="980237" y="1265808"/>
            <a:ext cx="3489777" cy="4029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73"/>
              </a:lnSpc>
            </a:pPr>
            <a:r>
              <a:rPr lang="en-US" altLang="zh-CN" sz="23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i.)</a:t>
            </a:r>
            <a:r>
              <a:rPr lang="en-US" altLang="zh-CN" sz="2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b="1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Sliding</a:t>
            </a:r>
            <a:r>
              <a:rPr lang="en-US" altLang="zh-CN" sz="2300" b="1" spc="-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Hiatus</a:t>
            </a:r>
            <a:r>
              <a:rPr lang="en-US" altLang="zh-CN" sz="2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3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76" name="Text Box76"/>
          <p:cNvSpPr txBox="1"/>
          <p:nvPr/>
        </p:nvSpPr>
        <p:spPr>
          <a:xfrm>
            <a:off x="434340" y="1616328"/>
            <a:ext cx="8314262" cy="9691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530657" algn="l" rtl="0">
              <a:lnSpc>
                <a:spcPts val="2544"/>
              </a:lnSpc>
            </a:pP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3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distal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oesophagus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cardia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slides</a:t>
            </a:r>
            <a:r>
              <a:rPr lang="en-US" altLang="zh-CN" sz="23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into</a:t>
            </a:r>
            <a:r>
              <a:rPr lang="en-US" altLang="zh-CN" sz="23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thorax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with</a:t>
            </a:r>
            <a:r>
              <a:rPr lang="en-US" altLang="zh-CN" sz="2300" spc="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</a:t>
            </a:r>
            <a:r>
              <a:rPr lang="en-US" altLang="zh-CN" sz="2300" spc="-1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intact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gastro-oesophageal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junction</a:t>
            </a:r>
            <a:r>
              <a:rPr lang="en-US" altLang="zh-CN" sz="2300" spc="-1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and</a:t>
            </a:r>
            <a:r>
              <a:rPr lang="en-US" altLang="zh-CN" sz="23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therefore</a:t>
            </a:r>
            <a:r>
              <a:rPr lang="en-US" altLang="zh-CN" sz="2300" spc="688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usually</a:t>
            </a:r>
            <a:r>
              <a:rPr lang="en-US" altLang="zh-CN" sz="2300" spc="-1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asymptomatic</a:t>
            </a:r>
            <a:endParaRPr lang="en-US" altLang="zh-CN" sz="23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77" name="Text Box77"/>
          <p:cNvSpPr txBox="1"/>
          <p:nvPr/>
        </p:nvSpPr>
        <p:spPr>
          <a:xfrm>
            <a:off x="726948" y="2528061"/>
            <a:ext cx="3534181" cy="4029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173"/>
              </a:lnSpc>
            </a:pPr>
            <a:r>
              <a:rPr lang="en-US" altLang="zh-CN" sz="23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ii.)</a:t>
            </a:r>
            <a:r>
              <a:rPr lang="en-US" altLang="zh-CN" sz="2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b="1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Rolling</a:t>
            </a:r>
            <a:r>
              <a:rPr lang="en-US" altLang="zh-CN" sz="2300" b="1" spc="-3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b="1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Hiatus</a:t>
            </a:r>
            <a:r>
              <a:rPr lang="en-US" altLang="zh-CN" sz="2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b="1" spc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Hernia</a:t>
            </a:r>
            <a:endParaRPr lang="en-US" altLang="zh-CN" sz="23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78" name="Text Box78"/>
          <p:cNvSpPr txBox="1"/>
          <p:nvPr/>
        </p:nvSpPr>
        <p:spPr>
          <a:xfrm>
            <a:off x="434340" y="2878581"/>
            <a:ext cx="8256642" cy="6883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443484" algn="l" rtl="0">
              <a:lnSpc>
                <a:spcPts val="2710"/>
              </a:lnSpc>
            </a:pP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-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Most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of</a:t>
            </a:r>
            <a:r>
              <a:rPr lang="en-US" altLang="zh-CN" sz="2300" spc="1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300" spc="-9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stomach</a:t>
            </a:r>
            <a:r>
              <a:rPr lang="en-US" altLang="zh-CN" sz="2300" spc="5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rolls</a:t>
            </a:r>
            <a:r>
              <a:rPr lang="en-US" altLang="zh-CN" sz="2300" spc="-2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into</a:t>
            </a:r>
            <a:r>
              <a:rPr lang="en-US" altLang="zh-CN" sz="2300" spc="-14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thorax,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  <a:r>
              <a:rPr lang="en-US" altLang="zh-CN" sz="2300" spc="-1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stomach</a:t>
            </a:r>
            <a:r>
              <a:rPr lang="en-US" altLang="zh-CN" sz="2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may</a:t>
            </a:r>
            <a:r>
              <a:rPr lang="en-US" altLang="zh-CN" sz="23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also</a:t>
            </a:r>
            <a:r>
              <a:rPr lang="en-US" altLang="zh-CN" sz="2300" spc="-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3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undergo</a:t>
            </a:r>
            <a:r>
              <a:rPr lang="en-US" altLang="zh-CN" sz="2300" spc="-17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a</a:t>
            </a:r>
            <a:r>
              <a:rPr lang="en-US" altLang="zh-CN" sz="2300" spc="-6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lang="en-US" altLang="zh-CN" sz="2300" spc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twist</a:t>
            </a:r>
            <a:endParaRPr lang="en-US" altLang="zh-CN" sz="23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79" name="Text Box79"/>
          <p:cNvSpPr txBox="1"/>
          <p:nvPr/>
        </p:nvSpPr>
        <p:spPr>
          <a:xfrm>
            <a:off x="8439658" y="6477610"/>
            <a:ext cx="193090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00"/>
              </a:lnSpc>
            </a:pP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12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2577</Words>
  <Application>Microsoft Office PowerPoint</Application>
  <PresentationFormat>On-screen Show (4:3)</PresentationFormat>
  <Paragraphs>654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宋体</vt:lpstr>
      <vt:lpstr>Arial</vt:lpstr>
      <vt:lpstr>Calibri</vt:lpstr>
      <vt:lpstr>Comic Sans MS</vt:lpstr>
      <vt:lpstr>Gabriola</vt:lpstr>
      <vt:lpstr>Georgia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Rajesh Joseph</cp:lastModifiedBy>
  <cp:revision>9</cp:revision>
  <dcterms:created xsi:type="dcterms:W3CDTF">2017-10-23T09:06:44Z</dcterms:created>
  <dcterms:modified xsi:type="dcterms:W3CDTF">2020-08-13T03:52:11Z</dcterms:modified>
</cp:coreProperties>
</file>