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7" r:id="rId2"/>
    <p:sldId id="258" r:id="rId3"/>
    <p:sldId id="259" r:id="rId4"/>
    <p:sldId id="260" r:id="rId5"/>
    <p:sldId id="261" r:id="rId6"/>
    <p:sldId id="262" r:id="rId7"/>
    <p:sldId id="263" r:id="rId8"/>
    <p:sldId id="264" r:id="rId9"/>
    <p:sldId id="268"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995A27-6401-4748-B6CF-84FD11919289}" type="datetimeFigureOut">
              <a:rPr lang="en-US" smtClean="0"/>
              <a:t>5/5/2020</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IN" smtClean="0"/>
              <a:t>Mr. Sanket Patel Assistant Professor MSN Department Sumandeep Nursing College Sumandeep Vidyapeeth, Vadodara</a:t>
            </a:r>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8CDD76-7815-40BA-B3FA-52265B1B0D5C}" type="slidenum">
              <a:rPr lang="en-IN" smtClean="0"/>
              <a:t>‹#›</a:t>
            </a:fld>
            <a:endParaRPr lang="en-IN"/>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76B8DD-56A5-4275-8996-D09C524B2116}" type="datetimeFigureOut">
              <a:rPr lang="en-US" smtClean="0"/>
              <a:t>5/5/2020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IN" smtClean="0"/>
              <a:t>Mr. Sanket Patel Assistant Professor MSN Department Sumandeep Nursing College Sumandeep Vidyapeeth, Vadodara</a:t>
            </a: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4CFA55-4F05-4930-9D44-9C2E57037F7C}" type="slidenum">
              <a:rPr lang="en-IN" smtClean="0"/>
              <a:t>‹#›</a:t>
            </a:fld>
            <a:endParaRPr lang="en-IN"/>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004CFA55-4F05-4930-9D44-9C2E57037F7C}" type="slidenum">
              <a:rPr lang="en-IN" smtClean="0"/>
              <a:t>1</a:t>
            </a:fld>
            <a:endParaRPr lang="en-IN"/>
          </a:p>
        </p:txBody>
      </p:sp>
      <p:sp>
        <p:nvSpPr>
          <p:cNvPr id="5" name="Footer Placeholder 4"/>
          <p:cNvSpPr>
            <a:spLocks noGrp="1"/>
          </p:cNvSpPr>
          <p:nvPr>
            <p:ph type="ftr" sz="quarter" idx="11"/>
          </p:nvPr>
        </p:nvSpPr>
        <p:spPr/>
        <p:txBody>
          <a:bodyPr/>
          <a:lstStyle/>
          <a:p>
            <a:r>
              <a:rPr lang="en-IN" smtClean="0"/>
              <a:t>Mr. Sanket Patel Assistant Professor MSN Department Sumandeep Nursing College Sumandeep Vidyapeeth, Vadodara</a:t>
            </a:r>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05FFE45-1E9F-443D-B4CC-A12CD549EFE8}" type="datetime1">
              <a:rPr lang="en-US" smtClean="0"/>
              <a:t>5/5/2020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smtClean="0"/>
              <a:t>Mr. Sanket Patel Assistant Professor Sumandeep Nursing College Sumandeep Vidyapeeth Vadodara</a:t>
            </a:r>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4AAC4C3-75B6-4A52-A3AA-9DB2ED70353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6FA728-0DA0-4FDC-AF79-10687A9F2568}" type="datetime1">
              <a:rPr lang="en-US" smtClean="0"/>
              <a:t>5/5/2020</a:t>
            </a:fld>
            <a:endParaRPr lang="en-IN"/>
          </a:p>
        </p:txBody>
      </p:sp>
      <p:sp>
        <p:nvSpPr>
          <p:cNvPr id="5" name="Footer Placeholder 4"/>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6" name="Slide Number Placeholder 5"/>
          <p:cNvSpPr>
            <a:spLocks noGrp="1"/>
          </p:cNvSpPr>
          <p:nvPr>
            <p:ph type="sldNum" sz="quarter" idx="12"/>
          </p:nvPr>
        </p:nvSpPr>
        <p:spPr/>
        <p:txBody>
          <a:bodyPr/>
          <a:lstStyle>
            <a:extLst/>
          </a:lstStyle>
          <a:p>
            <a:fld id="{04AAC4C3-75B6-4A52-A3AA-9DB2ED70353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46EBBE-F267-4C6A-A6B2-16B15E39D08E}" type="datetime1">
              <a:rPr lang="en-US" smtClean="0"/>
              <a:t>5/5/2020</a:t>
            </a:fld>
            <a:endParaRPr lang="en-IN"/>
          </a:p>
        </p:txBody>
      </p:sp>
      <p:sp>
        <p:nvSpPr>
          <p:cNvPr id="5" name="Footer Placeholder 4"/>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6" name="Slide Number Placeholder 5"/>
          <p:cNvSpPr>
            <a:spLocks noGrp="1"/>
          </p:cNvSpPr>
          <p:nvPr>
            <p:ph type="sldNum" sz="quarter" idx="12"/>
          </p:nvPr>
        </p:nvSpPr>
        <p:spPr/>
        <p:txBody>
          <a:bodyPr/>
          <a:lstStyle>
            <a:extLst/>
          </a:lstStyle>
          <a:p>
            <a:fld id="{04AAC4C3-75B6-4A52-A3AA-9DB2ED70353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6572264" y="6286520"/>
            <a:ext cx="2350681" cy="365125"/>
          </a:xfrm>
        </p:spPr>
        <p:txBody>
          <a:bodyPr/>
          <a:lstStyle>
            <a:extLst/>
          </a:lstStyle>
          <a:p>
            <a:r>
              <a:rPr lang="en-IN" dirty="0" smtClean="0"/>
              <a:t>Mr. Sanket Patel Assistant Professor Sumandeep Nursing College Sumandeep Vidyapeeth Vadodara -391760</a:t>
            </a:r>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EF8ABAE-221F-476F-AE7E-C19E1315C25D}" type="datetime1">
              <a:rPr lang="en-US" smtClean="0"/>
              <a:t>5/5/2020</a:t>
            </a:fld>
            <a:endParaRPr lang="en-IN"/>
          </a:p>
        </p:txBody>
      </p:sp>
      <p:sp>
        <p:nvSpPr>
          <p:cNvPr id="5" name="Footer Placeholder 4"/>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6" name="Slide Number Placeholder 5"/>
          <p:cNvSpPr>
            <a:spLocks noGrp="1"/>
          </p:cNvSpPr>
          <p:nvPr>
            <p:ph type="sldNum" sz="quarter" idx="12"/>
          </p:nvPr>
        </p:nvSpPr>
        <p:spPr/>
        <p:txBody>
          <a:bodyPr/>
          <a:lstStyle>
            <a:extLst/>
          </a:lstStyle>
          <a:p>
            <a:fld id="{04AAC4C3-75B6-4A52-A3AA-9DB2ED70353A}"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515C63-39A0-4A26-91D4-916E5DF113EA}" type="datetime1">
              <a:rPr lang="en-US" smtClean="0"/>
              <a:t>5/5/2020</a:t>
            </a:fld>
            <a:endParaRPr lang="en-IN"/>
          </a:p>
        </p:txBody>
      </p:sp>
      <p:sp>
        <p:nvSpPr>
          <p:cNvPr id="6" name="Footer Placeholder 5"/>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7" name="Slide Number Placeholder 6"/>
          <p:cNvSpPr>
            <a:spLocks noGrp="1"/>
          </p:cNvSpPr>
          <p:nvPr>
            <p:ph type="sldNum" sz="quarter" idx="12"/>
          </p:nvPr>
        </p:nvSpPr>
        <p:spPr/>
        <p:txBody>
          <a:bodyPr/>
          <a:lstStyle>
            <a:extLst/>
          </a:lstStyle>
          <a:p>
            <a:fld id="{04AAC4C3-75B6-4A52-A3AA-9DB2ED70353A}"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EF68549-DCB8-4228-8B17-4EEEA7077A47}" type="datetime1">
              <a:rPr lang="en-US" smtClean="0"/>
              <a:t>5/5/2020</a:t>
            </a:fld>
            <a:endParaRPr lang="en-IN"/>
          </a:p>
        </p:txBody>
      </p:sp>
      <p:sp>
        <p:nvSpPr>
          <p:cNvPr id="8" name="Footer Placeholder 7"/>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9" name="Slide Number Placeholder 8"/>
          <p:cNvSpPr>
            <a:spLocks noGrp="1"/>
          </p:cNvSpPr>
          <p:nvPr>
            <p:ph type="sldNum" sz="quarter" idx="12"/>
          </p:nvPr>
        </p:nvSpPr>
        <p:spPr/>
        <p:txBody>
          <a:bodyPr/>
          <a:lstStyle>
            <a:extLst/>
          </a:lstStyle>
          <a:p>
            <a:fld id="{04AAC4C3-75B6-4A52-A3AA-9DB2ED70353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BF31C77-6409-490A-9142-DAE1104A6523}" type="datetime1">
              <a:rPr lang="en-US" smtClean="0"/>
              <a:t>5/5/2020</a:t>
            </a:fld>
            <a:endParaRPr lang="en-IN"/>
          </a:p>
        </p:txBody>
      </p:sp>
      <p:sp>
        <p:nvSpPr>
          <p:cNvPr id="4" name="Footer Placeholder 3"/>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5" name="Slide Number Placeholder 4"/>
          <p:cNvSpPr>
            <a:spLocks noGrp="1"/>
          </p:cNvSpPr>
          <p:nvPr>
            <p:ph type="sldNum" sz="quarter" idx="12"/>
          </p:nvPr>
        </p:nvSpPr>
        <p:spPr/>
        <p:txBody>
          <a:bodyPr/>
          <a:lstStyle>
            <a:extLst/>
          </a:lstStyle>
          <a:p>
            <a:fld id="{04AAC4C3-75B6-4A52-A3AA-9DB2ED70353A}"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C8B0BE2-5A8F-426B-8A3C-C7E7B6366E8B}" type="datetime1">
              <a:rPr lang="en-US" smtClean="0"/>
              <a:t>5/5/2020</a:t>
            </a:fld>
            <a:endParaRPr lang="en-IN"/>
          </a:p>
        </p:txBody>
      </p:sp>
      <p:sp>
        <p:nvSpPr>
          <p:cNvPr id="3" name="Footer Placeholder 2"/>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4" name="Slide Number Placeholder 3"/>
          <p:cNvSpPr>
            <a:spLocks noGrp="1"/>
          </p:cNvSpPr>
          <p:nvPr>
            <p:ph type="sldNum" sz="quarter" idx="12"/>
          </p:nvPr>
        </p:nvSpPr>
        <p:spPr/>
        <p:txBody>
          <a:bodyPr/>
          <a:lstStyle>
            <a:extLst/>
          </a:lstStyle>
          <a:p>
            <a:fld id="{04AAC4C3-75B6-4A52-A3AA-9DB2ED70353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C3E8926-F5F8-4A58-8A2D-693003DBE3D1}" type="datetime1">
              <a:rPr lang="en-US" smtClean="0"/>
              <a:t>5/5/2020</a:t>
            </a:fld>
            <a:endParaRPr lang="en-IN"/>
          </a:p>
        </p:txBody>
      </p:sp>
      <p:sp>
        <p:nvSpPr>
          <p:cNvPr id="6" name="Footer Placeholder 5"/>
          <p:cNvSpPr>
            <a:spLocks noGrp="1"/>
          </p:cNvSpPr>
          <p:nvPr>
            <p:ph type="ftr" sz="quarter" idx="11"/>
          </p:nvPr>
        </p:nvSpPr>
        <p:spPr/>
        <p:txBody>
          <a:bodyPr/>
          <a:lstStyle>
            <a:extLst/>
          </a:lstStyle>
          <a:p>
            <a:r>
              <a:rPr lang="en-IN" smtClean="0"/>
              <a:t>Mr. Sanket Patel Assistant Professor Sumandeep Nursing College Sumandeep Vidyapeeth Vadodara</a:t>
            </a:r>
            <a:endParaRPr lang="en-IN"/>
          </a:p>
        </p:txBody>
      </p:sp>
      <p:sp>
        <p:nvSpPr>
          <p:cNvPr id="7" name="Slide Number Placeholder 6"/>
          <p:cNvSpPr>
            <a:spLocks noGrp="1"/>
          </p:cNvSpPr>
          <p:nvPr>
            <p:ph type="sldNum" sz="quarter" idx="12"/>
          </p:nvPr>
        </p:nvSpPr>
        <p:spPr/>
        <p:txBody>
          <a:bodyPr/>
          <a:lstStyle>
            <a:extLst/>
          </a:lstStyle>
          <a:p>
            <a:fld id="{04AAC4C3-75B6-4A52-A3AA-9DB2ED70353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0D202D0-3D60-463A-AF97-EB1D10071A5F}" type="datetime1">
              <a:rPr lang="en-US" smtClean="0"/>
              <a:t>5/5/2020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IN" smtClean="0"/>
              <a:t>Mr. Sanket Patel Assistant Professor Sumandeep Nursing College Sumandeep Vidyapeeth Vadodara</a:t>
            </a:r>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4AAC4C3-75B6-4A52-A3AA-9DB2ED70353A}"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C:\Users\Ishita\Desktop\suv_logo.png"/>
          <p:cNvPicPr/>
          <p:nvPr userDrawn="1"/>
        </p:nvPicPr>
        <p:blipFill>
          <a:blip r:embed="rId13" cstate="print"/>
          <a:srcRect/>
          <a:stretch>
            <a:fillRect/>
          </a:stretch>
        </p:blipFill>
        <p:spPr bwMode="auto">
          <a:xfrm>
            <a:off x="3730786" y="2603720"/>
            <a:ext cx="1682428" cy="1650559"/>
          </a:xfrm>
          <a:prstGeom prst="rect">
            <a:avLst/>
          </a:prstGeom>
          <a:noFill/>
          <a:ln w="9525">
            <a:noFill/>
            <a:miter lim="800000"/>
            <a:headEnd/>
            <a:tailEnd/>
          </a:ln>
        </p:spPr>
      </p:pic>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33B714E-F4CF-493B-8D84-6B4C6441772B}" type="datetime1">
              <a:rPr lang="en-US" smtClean="0"/>
              <a:t>5/5/2020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IN" smtClean="0"/>
              <a:t>Mr. Sanket Patel Assistant Professor Sumandeep Nursing College Sumandeep Vidyapeeth Vadodara</a:t>
            </a:r>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AAC4C3-75B6-4A52-A3AA-9DB2ED70353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000100" y="857232"/>
            <a:ext cx="7772400" cy="1975104"/>
          </a:xfrm>
        </p:spPr>
        <p:txBody>
          <a:bodyPr>
            <a:noAutofit/>
          </a:bodyPr>
          <a:lstStyle/>
          <a:p>
            <a:pPr algn="r"/>
            <a:r>
              <a:rPr lang="en-US" sz="9600" b="1" i="1" dirty="0" smtClean="0">
                <a:solidFill>
                  <a:schemeClr val="accent6"/>
                </a:solidFill>
                <a:latin typeface="Arial Rounded MT Bold" pitchFamily="34" charset="0"/>
              </a:rPr>
              <a:t>PLEURAL EFFUSION</a:t>
            </a:r>
            <a:endParaRPr lang="en-US" sz="9600" b="1" i="1" dirty="0">
              <a:solidFill>
                <a:schemeClr val="accent6"/>
              </a:solidFill>
              <a:latin typeface="Arial Rounded MT Bold" pitchFamily="34" charset="0"/>
            </a:endParaRPr>
          </a:p>
        </p:txBody>
      </p:sp>
      <p:sp>
        <p:nvSpPr>
          <p:cNvPr id="3" name="Subtitle 2"/>
          <p:cNvSpPr>
            <a:spLocks noGrp="1"/>
          </p:cNvSpPr>
          <p:nvPr>
            <p:ph type="subTitle" idx="1"/>
          </p:nvPr>
        </p:nvSpPr>
        <p:spPr>
          <a:xfrm>
            <a:off x="4500562" y="4000504"/>
            <a:ext cx="4643438" cy="1508760"/>
          </a:xfrm>
        </p:spPr>
        <p:txBody>
          <a:bodyPr>
            <a:noAutofit/>
          </a:bodyPr>
          <a:lstStyle/>
          <a:p>
            <a:pPr algn="r"/>
            <a:r>
              <a:rPr lang="en-IN" sz="2400" b="1" dirty="0" smtClean="0">
                <a:solidFill>
                  <a:srgbClr val="FFFF00"/>
                </a:solidFill>
                <a:latin typeface="Arial Rounded MT Bold" pitchFamily="34" charset="0"/>
              </a:rPr>
              <a:t>Mr. Sanket Patel</a:t>
            </a:r>
          </a:p>
          <a:p>
            <a:pPr algn="r"/>
            <a:r>
              <a:rPr lang="en-IN" sz="2400" b="1" dirty="0" smtClean="0">
                <a:solidFill>
                  <a:srgbClr val="FFFF00"/>
                </a:solidFill>
                <a:latin typeface="Arial Rounded MT Bold" pitchFamily="34" charset="0"/>
              </a:rPr>
              <a:t>Assistant Professor</a:t>
            </a:r>
          </a:p>
          <a:p>
            <a:pPr algn="r"/>
            <a:r>
              <a:rPr lang="en-IN" sz="2400" b="1" dirty="0" smtClean="0">
                <a:solidFill>
                  <a:srgbClr val="FFFF00"/>
                </a:solidFill>
                <a:latin typeface="Arial Rounded MT Bold" pitchFamily="34" charset="0"/>
              </a:rPr>
              <a:t>MSN Department</a:t>
            </a:r>
          </a:p>
          <a:p>
            <a:pPr algn="r"/>
            <a:r>
              <a:rPr lang="en-IN" sz="2400" b="1" dirty="0" smtClean="0">
                <a:solidFill>
                  <a:srgbClr val="FFFF00"/>
                </a:solidFill>
                <a:latin typeface="Arial Rounded MT Bold" pitchFamily="34" charset="0"/>
              </a:rPr>
              <a:t>Sumandeep Nursing College</a:t>
            </a:r>
            <a:endParaRPr lang="en-IN" sz="2400" b="1" dirty="0">
              <a:solidFill>
                <a:srgbClr val="FFFF00"/>
              </a:solidFill>
              <a:latin typeface="Arial Rounded MT Bold" pitchFamily="34" charset="0"/>
            </a:endParaRPr>
          </a:p>
        </p:txBody>
      </p:sp>
      <p:sp>
        <p:nvSpPr>
          <p:cNvPr id="6" name="Footer Placeholder 5"/>
          <p:cNvSpPr>
            <a:spLocks noGrp="1"/>
          </p:cNvSpPr>
          <p:nvPr>
            <p:ph type="ftr" sz="quarter" idx="11"/>
          </p:nvPr>
        </p:nvSpPr>
        <p:spPr>
          <a:xfrm>
            <a:off x="6572264" y="6286520"/>
            <a:ext cx="2350681" cy="365125"/>
          </a:xfrm>
        </p:spPr>
        <p:txBody>
          <a:bodyPr/>
          <a:lstStyle/>
          <a:p>
            <a:r>
              <a:rPr lang="en-IN" dirty="0" smtClean="0"/>
              <a:t>Mr. Sanket Patel Assistant Professor Sumandeep Nursing College Sumandeep Vidyapeeth Vadodara</a:t>
            </a:r>
            <a:endParaRPr lang="en-IN" dirty="0"/>
          </a:p>
        </p:txBody>
      </p:sp>
      <p:pic>
        <p:nvPicPr>
          <p:cNvPr id="7" name="Picture 6" descr="C:\Users\Ishita\Desktop\suv_logo.png"/>
          <p:cNvPicPr/>
          <p:nvPr/>
        </p:nvPicPr>
        <p:blipFill>
          <a:blip r:embed="rId4" cstate="print"/>
          <a:srcRect/>
          <a:stretch>
            <a:fillRect/>
          </a:stretch>
        </p:blipFill>
        <p:spPr bwMode="auto">
          <a:xfrm>
            <a:off x="0" y="5207441"/>
            <a:ext cx="1682428" cy="16505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8686800" cy="5000636"/>
          </a:xfrm>
        </p:spPr>
        <p:txBody>
          <a:bodyPr>
            <a:normAutofit fontScale="85000" lnSpcReduction="20000"/>
          </a:bodyPr>
          <a:lstStyle/>
          <a:p>
            <a:pPr lvl="0"/>
            <a:r>
              <a:rPr lang="en-US" sz="3500" dirty="0" smtClean="0">
                <a:latin typeface="Baskerville Old Face" pitchFamily="18" charset="0"/>
              </a:rPr>
              <a:t>The nurse’s role in the care of the patient with a pleural effusion includes implementing the medical regimen. </a:t>
            </a:r>
          </a:p>
          <a:p>
            <a:pPr lvl="0"/>
            <a:r>
              <a:rPr lang="en-US" sz="3500" dirty="0" smtClean="0">
                <a:latin typeface="Baskerville Old Face" pitchFamily="18" charset="0"/>
              </a:rPr>
              <a:t>The nurse prepares and positions the patient for </a:t>
            </a:r>
            <a:r>
              <a:rPr lang="en-US" sz="3500" dirty="0" err="1" smtClean="0">
                <a:latin typeface="Baskerville Old Face" pitchFamily="18" charset="0"/>
              </a:rPr>
              <a:t>thoracentesis</a:t>
            </a:r>
            <a:r>
              <a:rPr lang="en-US" sz="3500" dirty="0" smtClean="0">
                <a:latin typeface="Baskerville Old Face" pitchFamily="18" charset="0"/>
              </a:rPr>
              <a:t> and offers support throughout the procedure. </a:t>
            </a:r>
          </a:p>
          <a:p>
            <a:pPr lvl="0"/>
            <a:r>
              <a:rPr lang="en-US" sz="3500" dirty="0" smtClean="0">
                <a:latin typeface="Baskerville Old Face" pitchFamily="18" charset="0"/>
              </a:rPr>
              <a:t>Pain management is a priority, and the nurse assists the patient to assume positions that are the least painful. However, frequent turning and ambulation are important to facilitate drainage.</a:t>
            </a:r>
          </a:p>
          <a:p>
            <a:pPr lvl="0"/>
            <a:r>
              <a:rPr lang="en-US" sz="3500" dirty="0" smtClean="0">
                <a:latin typeface="Baskerville Old Face" pitchFamily="18" charset="0"/>
              </a:rPr>
              <a:t>The nurse administers analgesics as prescribed and as needed.</a:t>
            </a:r>
            <a:endParaRPr lang="en-US" dirty="0" smtClean="0">
              <a:latin typeface="Baskerville Old Face" pitchFamily="18" charset="0"/>
            </a:endParaRPr>
          </a:p>
          <a:p>
            <a:endParaRPr lang="en-US" dirty="0"/>
          </a:p>
        </p:txBody>
      </p:sp>
      <p:sp>
        <p:nvSpPr>
          <p:cNvPr id="2" name="Title 1"/>
          <p:cNvSpPr>
            <a:spLocks noGrp="1"/>
          </p:cNvSpPr>
          <p:nvPr>
            <p:ph type="title"/>
          </p:nvPr>
        </p:nvSpPr>
        <p:spPr>
          <a:xfrm>
            <a:off x="914400" y="512064"/>
            <a:ext cx="7772400" cy="1202424"/>
          </a:xfrm>
          <a:blipFill>
            <a:blip r:embed="rId2"/>
            <a:tile tx="0" ty="0" sx="100000" sy="100000" flip="none" algn="tl"/>
          </a:blipFill>
        </p:spPr>
        <p:txBody>
          <a:bodyPr>
            <a:normAutofit fontScale="90000"/>
          </a:bodyPr>
          <a:lstStyle/>
          <a:p>
            <a:pPr algn="r"/>
            <a:r>
              <a:rPr lang="en-US" b="1" dirty="0" smtClean="0">
                <a:latin typeface="Engravers MT" pitchFamily="18" charset="0"/>
              </a:rPr>
              <a:t>NURSING Management</a:t>
            </a:r>
            <a:endParaRPr lang="en-US" b="1" dirty="0">
              <a:latin typeface="Engravers MT" pitchFamily="18" charset="0"/>
            </a:endParaRPr>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500174"/>
            <a:ext cx="8501090" cy="5357826"/>
          </a:xfrm>
        </p:spPr>
        <p:txBody>
          <a:bodyPr>
            <a:normAutofit/>
          </a:bodyPr>
          <a:lstStyle/>
          <a:p>
            <a:pPr lvl="0"/>
            <a:r>
              <a:rPr lang="en-US" dirty="0" smtClean="0">
                <a:latin typeface="Baskerville Old Face" pitchFamily="18" charset="0"/>
              </a:rPr>
              <a:t>If a chest tube drainage and water-seal system is used, the nurse is responsible for monitoring the system’s function and recording the amount of drainage at prescribed intervals.</a:t>
            </a:r>
          </a:p>
          <a:p>
            <a:pPr lvl="0"/>
            <a:r>
              <a:rPr lang="en-US" dirty="0" smtClean="0">
                <a:latin typeface="Baskerville Old Face" pitchFamily="18" charset="0"/>
              </a:rPr>
              <a:t>Nursing care related to the underlying cause of the pleural effusion is specific to the underlying condition If the patient is to be managed as an outpatient with a pleural catheter for drainage,</a:t>
            </a:r>
          </a:p>
          <a:p>
            <a:pPr lvl="0"/>
            <a:r>
              <a:rPr lang="en-US" dirty="0" smtClean="0">
                <a:latin typeface="Baskerville Old Face" pitchFamily="18" charset="0"/>
              </a:rPr>
              <a:t>The  nurse is responsible for educating the patient and family regarding management and care of the catheter and drainage system.</a:t>
            </a:r>
          </a:p>
          <a:p>
            <a:endParaRPr lang="en-US" dirty="0"/>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blipFill>
            <a:blip r:embed="rId2"/>
            <a:tile tx="0" ty="0" sx="100000" sy="100000" flip="none" algn="tl"/>
          </a:blipFill>
        </p:spPr>
        <p:txBody>
          <a:bodyPr/>
          <a:lstStyle/>
          <a:p>
            <a:pPr>
              <a:buNone/>
            </a:pPr>
            <a:r>
              <a:rPr lang="en-US" dirty="0" smtClean="0"/>
              <a:t> </a:t>
            </a:r>
            <a:endParaRPr lang="en-US" dirty="0"/>
          </a:p>
        </p:txBody>
      </p:sp>
      <p:sp>
        <p:nvSpPr>
          <p:cNvPr id="4" name="Rectangle 3"/>
          <p:cNvSpPr/>
          <p:nvPr/>
        </p:nvSpPr>
        <p:spPr>
          <a:xfrm>
            <a:off x="1500166" y="3429000"/>
            <a:ext cx="6357982" cy="923330"/>
          </a:xfrm>
          <a:prstGeom prst="rect">
            <a:avLst/>
          </a:prstGeom>
          <a:noFill/>
        </p:spPr>
        <p:txBody>
          <a:bodyPr wrap="square" lIns="91440" tIns="45720" rIns="91440" bIns="45720">
            <a:spAutoFit/>
          </a:bodyPr>
          <a:lstStyle/>
          <a:p>
            <a:pPr algn="ctr"/>
            <a:r>
              <a:rPr lang="en-US" sz="5400" b="1" cap="none"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Thank U</a:t>
            </a:r>
            <a:endParaRPr lang="en-US" sz="5400" b="1" cap="none"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sp>
        <p:nvSpPr>
          <p:cNvPr id="6" name="Footer Placeholder 5"/>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4000" dirty="0" smtClean="0"/>
              <a:t>	</a:t>
            </a:r>
            <a:r>
              <a:rPr lang="en-US" sz="6600" b="1" dirty="0" smtClean="0"/>
              <a:t>P</a:t>
            </a:r>
            <a:r>
              <a:rPr lang="en-US" sz="4000" dirty="0" smtClean="0"/>
              <a:t>leural effusion is a collection of fluid in the pleural space. It is almost always secondary to other disease condition.</a:t>
            </a:r>
            <a:endParaRPr lang="en-US" dirty="0" smtClean="0"/>
          </a:p>
        </p:txBody>
      </p:sp>
      <p:sp>
        <p:nvSpPr>
          <p:cNvPr id="2" name="Title 1"/>
          <p:cNvSpPr>
            <a:spLocks noGrp="1"/>
          </p:cNvSpPr>
          <p:nvPr>
            <p:ph type="title"/>
          </p:nvPr>
        </p:nvSpPr>
        <p:spPr>
          <a:blipFill>
            <a:blip r:embed="rId2"/>
            <a:tile tx="0" ty="0" sx="100000" sy="100000" flip="none" algn="tl"/>
          </a:blipFill>
        </p:spPr>
        <p:txBody>
          <a:bodyPr/>
          <a:lstStyle/>
          <a:p>
            <a:pPr algn="r"/>
            <a:r>
              <a:rPr lang="en-US" b="1" dirty="0" smtClean="0">
                <a:latin typeface="Engravers MT" pitchFamily="18" charset="0"/>
              </a:rPr>
              <a:t>DEFINITION</a:t>
            </a:r>
            <a:endParaRPr lang="en-US" b="1" dirty="0">
              <a:latin typeface="Engravers MT" pitchFamily="18" charset="0"/>
            </a:endParaRPr>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686800" cy="5357826"/>
          </a:xfrm>
        </p:spPr>
        <p:txBody>
          <a:bodyPr>
            <a:normAutofit/>
          </a:bodyPr>
          <a:lstStyle/>
          <a:p>
            <a:r>
              <a:rPr lang="en-US" dirty="0" smtClean="0"/>
              <a:t>Various medical conditions can cause pleural effusions. Some common causes are:</a:t>
            </a:r>
          </a:p>
          <a:p>
            <a:pPr lvl="0"/>
            <a:r>
              <a:rPr lang="en-US" dirty="0" smtClean="0">
                <a:latin typeface="Arial Black" pitchFamily="34" charset="0"/>
              </a:rPr>
              <a:t>Congestive heart failure</a:t>
            </a:r>
          </a:p>
          <a:p>
            <a:pPr lvl="0"/>
            <a:r>
              <a:rPr lang="en-US" dirty="0" smtClean="0">
                <a:latin typeface="Arial Black" pitchFamily="34" charset="0"/>
              </a:rPr>
              <a:t>Pneumonia</a:t>
            </a:r>
          </a:p>
          <a:p>
            <a:pPr lvl="0"/>
            <a:r>
              <a:rPr lang="en-US" dirty="0" smtClean="0">
                <a:latin typeface="Arial Black" pitchFamily="34" charset="0"/>
              </a:rPr>
              <a:t>Liver disease (cirrhosis)</a:t>
            </a:r>
          </a:p>
          <a:p>
            <a:pPr lvl="0"/>
            <a:r>
              <a:rPr lang="en-US" dirty="0" smtClean="0">
                <a:latin typeface="Arial Black" pitchFamily="34" charset="0"/>
              </a:rPr>
              <a:t>End-stage renal disease</a:t>
            </a:r>
          </a:p>
          <a:p>
            <a:pPr lvl="0"/>
            <a:r>
              <a:rPr lang="en-US" dirty="0" err="1" smtClean="0">
                <a:latin typeface="Arial Black" pitchFamily="34" charset="0"/>
              </a:rPr>
              <a:t>Nephrotic</a:t>
            </a:r>
            <a:r>
              <a:rPr lang="en-US" dirty="0" smtClean="0">
                <a:latin typeface="Arial Black" pitchFamily="34" charset="0"/>
              </a:rPr>
              <a:t> syndrome</a:t>
            </a:r>
          </a:p>
          <a:p>
            <a:pPr lvl="0"/>
            <a:r>
              <a:rPr lang="en-US" dirty="0" smtClean="0">
                <a:latin typeface="Arial Black" pitchFamily="34" charset="0"/>
              </a:rPr>
              <a:t>Cancer</a:t>
            </a:r>
          </a:p>
          <a:p>
            <a:pPr lvl="0"/>
            <a:r>
              <a:rPr lang="en-US" dirty="0" smtClean="0">
                <a:latin typeface="Arial Black" pitchFamily="34" charset="0"/>
              </a:rPr>
              <a:t>Pulmonary embolism</a:t>
            </a:r>
          </a:p>
          <a:p>
            <a:pPr lvl="0"/>
            <a:r>
              <a:rPr lang="en-US" dirty="0" smtClean="0">
                <a:latin typeface="Arial Black" pitchFamily="34" charset="0"/>
              </a:rPr>
              <a:t>Lupus and other </a:t>
            </a:r>
          </a:p>
          <a:p>
            <a:pPr lvl="0"/>
            <a:r>
              <a:rPr lang="en-US" dirty="0" smtClean="0">
                <a:latin typeface="Arial Black" pitchFamily="34" charset="0"/>
              </a:rPr>
              <a:t>autoimmune conditions</a:t>
            </a:r>
          </a:p>
          <a:p>
            <a:pPr>
              <a:buNone/>
            </a:pPr>
            <a:endParaRPr lang="en-US" dirty="0"/>
          </a:p>
        </p:txBody>
      </p:sp>
      <p:sp>
        <p:nvSpPr>
          <p:cNvPr id="2" name="Title 1"/>
          <p:cNvSpPr>
            <a:spLocks noGrp="1"/>
          </p:cNvSpPr>
          <p:nvPr>
            <p:ph type="title"/>
          </p:nvPr>
        </p:nvSpPr>
        <p:spPr>
          <a:blipFill>
            <a:blip r:embed="rId2"/>
            <a:tile tx="0" ty="0" sx="100000" sy="100000" flip="none" algn="tl"/>
          </a:blipFill>
        </p:spPr>
        <p:txBody>
          <a:bodyPr/>
          <a:lstStyle/>
          <a:p>
            <a:pPr algn="r"/>
            <a:r>
              <a:rPr lang="en-US" b="1" dirty="0" smtClean="0">
                <a:latin typeface="Engravers MT" pitchFamily="18" charset="0"/>
              </a:rPr>
              <a:t>CAUSES</a:t>
            </a:r>
            <a:endParaRPr lang="en-US" b="1" dirty="0">
              <a:latin typeface="Engravers MT" pitchFamily="18" charset="0"/>
            </a:endParaRPr>
          </a:p>
        </p:txBody>
      </p:sp>
      <p:sp>
        <p:nvSpPr>
          <p:cNvPr id="5" name="Footer Placeholder 4"/>
          <p:cNvSpPr>
            <a:spLocks noGrp="1"/>
          </p:cNvSpPr>
          <p:nvPr>
            <p:ph type="ftr" sz="quarter" idx="11"/>
          </p:nvPr>
        </p:nvSpPr>
        <p:spPr/>
        <p:txBody>
          <a:bodyPr/>
          <a:lstStyle/>
          <a:p>
            <a:r>
              <a:rPr lang="en-IN" dirty="0" smtClean="0"/>
              <a:t>Mr. Sanket Patel Assistant Professor Sumandeep Nursing College Sumandeep Vidyapeeth Vadodara</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00174"/>
            <a:ext cx="8715404" cy="5357826"/>
          </a:xfrm>
        </p:spPr>
        <p:txBody>
          <a:bodyPr>
            <a:normAutofit/>
          </a:bodyPr>
          <a:lstStyle/>
          <a:p>
            <a:r>
              <a:rPr lang="en-US" b="1" dirty="0" smtClean="0">
                <a:latin typeface="Baskerville Old Face" pitchFamily="18" charset="0"/>
              </a:rPr>
              <a:t>Transudative:</a:t>
            </a:r>
            <a:r>
              <a:rPr lang="en-US" dirty="0" smtClean="0">
                <a:latin typeface="Baskerville Old Face" pitchFamily="18" charset="0"/>
              </a:rPr>
              <a:t> The pleural effusion fluid is similar in character to the fluid normally present in the pleural space. Transudative pleural effusions rarely require drainage, unless they are very large. Ex. Congestive heart failure</a:t>
            </a:r>
          </a:p>
          <a:p>
            <a:r>
              <a:rPr lang="en-US" b="1" dirty="0" err="1" smtClean="0">
                <a:latin typeface="Baskerville Old Face" pitchFamily="18" charset="0"/>
              </a:rPr>
              <a:t>Exudative</a:t>
            </a:r>
            <a:r>
              <a:rPr lang="en-US" b="1" dirty="0" smtClean="0">
                <a:latin typeface="Baskerville Old Face" pitchFamily="18" charset="0"/>
              </a:rPr>
              <a:t>:</a:t>
            </a:r>
            <a:r>
              <a:rPr lang="en-US" dirty="0" smtClean="0">
                <a:latin typeface="Baskerville Old Face" pitchFamily="18" charset="0"/>
              </a:rPr>
              <a:t> The pleural effusion fluid has excess protein, blood or evidence of inflammation or infection. An </a:t>
            </a:r>
            <a:r>
              <a:rPr lang="en-US" dirty="0" err="1" smtClean="0">
                <a:latin typeface="Baskerville Old Face" pitchFamily="18" charset="0"/>
              </a:rPr>
              <a:t>exudative</a:t>
            </a:r>
            <a:r>
              <a:rPr lang="en-US" dirty="0" smtClean="0">
                <a:latin typeface="Baskerville Old Face" pitchFamily="18" charset="0"/>
              </a:rPr>
              <a:t> pleural effusion may require drainage, depending on its size and the severity of inflammation. Ex. Pneumonia and lung cancer.</a:t>
            </a:r>
            <a:endParaRPr lang="en-US" dirty="0">
              <a:latin typeface="Baskerville Old Face" pitchFamily="18" charset="0"/>
            </a:endParaRPr>
          </a:p>
        </p:txBody>
      </p:sp>
      <p:sp>
        <p:nvSpPr>
          <p:cNvPr id="2" name="Title 1"/>
          <p:cNvSpPr>
            <a:spLocks noGrp="1"/>
          </p:cNvSpPr>
          <p:nvPr>
            <p:ph type="title"/>
          </p:nvPr>
        </p:nvSpPr>
        <p:spPr>
          <a:blipFill>
            <a:blip r:embed="rId2"/>
            <a:tile tx="0" ty="0" sx="100000" sy="100000" flip="none" algn="tl"/>
          </a:blipFill>
        </p:spPr>
        <p:txBody>
          <a:bodyPr/>
          <a:lstStyle/>
          <a:p>
            <a:pPr algn="r"/>
            <a:r>
              <a:rPr lang="en-US" b="1" dirty="0" smtClean="0">
                <a:latin typeface="Engravers MT" pitchFamily="18" charset="0"/>
              </a:rPr>
              <a:t>TYPES</a:t>
            </a:r>
            <a:endParaRPr lang="en-US" b="1" dirty="0">
              <a:latin typeface="Engravers MT" pitchFamily="18" charset="0"/>
            </a:endParaRPr>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83560"/>
            <a:ext cx="8229600" cy="5074440"/>
          </a:xfrm>
        </p:spPr>
        <p:txBody>
          <a:bodyPr>
            <a:normAutofit/>
          </a:bodyPr>
          <a:lstStyle/>
          <a:p>
            <a:pPr marL="0" indent="0">
              <a:buNone/>
            </a:pPr>
            <a:r>
              <a:rPr lang="en-US" dirty="0" smtClean="0">
                <a:latin typeface="Baskerville Old Face" pitchFamily="18" charset="0"/>
              </a:rPr>
              <a:t>Sign &amp; symptoms which are caused by the underlying disease. </a:t>
            </a:r>
          </a:p>
          <a:p>
            <a:pPr lvl="0"/>
            <a:r>
              <a:rPr lang="en-US" sz="3200" dirty="0" smtClean="0">
                <a:latin typeface="Baskerville Old Face" pitchFamily="18" charset="0"/>
              </a:rPr>
              <a:t>Pneumonia  causes fever, chills and </a:t>
            </a:r>
            <a:r>
              <a:rPr lang="en-US" sz="3200" dirty="0" err="1" smtClean="0">
                <a:latin typeface="Baskerville Old Face" pitchFamily="18" charset="0"/>
              </a:rPr>
              <a:t>pleuritic</a:t>
            </a:r>
            <a:r>
              <a:rPr lang="en-US" sz="3200" dirty="0" smtClean="0">
                <a:latin typeface="Baskerville Old Face" pitchFamily="18" charset="0"/>
              </a:rPr>
              <a:t> chest pain, whereas a malignant effusion may result in dyspnea and coughing.</a:t>
            </a:r>
          </a:p>
          <a:p>
            <a:pPr lvl="0"/>
            <a:r>
              <a:rPr lang="en-US" sz="3200" dirty="0" smtClean="0">
                <a:latin typeface="Baskerville Old Face" pitchFamily="18" charset="0"/>
              </a:rPr>
              <a:t>A large pleural effusion causes shortness of breath. When a small to moderate pleural effusion is present, dyspnea may be absent or only minimal.</a:t>
            </a:r>
          </a:p>
          <a:p>
            <a:endParaRPr lang="en-US" dirty="0"/>
          </a:p>
        </p:txBody>
      </p:sp>
      <p:sp>
        <p:nvSpPr>
          <p:cNvPr id="2" name="Title 1"/>
          <p:cNvSpPr>
            <a:spLocks noGrp="1"/>
          </p:cNvSpPr>
          <p:nvPr>
            <p:ph type="title"/>
          </p:nvPr>
        </p:nvSpPr>
        <p:spPr>
          <a:blipFill>
            <a:blip r:embed="rId2"/>
            <a:tile tx="0" ty="0" sx="100000" sy="100000" flip="none" algn="tl"/>
          </a:blipFill>
        </p:spPr>
        <p:txBody>
          <a:bodyPr/>
          <a:lstStyle/>
          <a:p>
            <a:pPr algn="r"/>
            <a:r>
              <a:rPr lang="en-US" b="1" dirty="0" smtClean="0">
                <a:latin typeface="Engravers MT" pitchFamily="18" charset="0"/>
              </a:rPr>
              <a:t>SIGN &amp; SYMPTOMS</a:t>
            </a:r>
            <a:endParaRPr lang="en-US" b="1" dirty="0">
              <a:latin typeface="Engravers MT" pitchFamily="18" charset="0"/>
            </a:endParaRPr>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686800" cy="5486400"/>
          </a:xfrm>
        </p:spPr>
        <p:txBody>
          <a:bodyPr>
            <a:normAutofit/>
          </a:bodyPr>
          <a:lstStyle/>
          <a:p>
            <a:pPr lvl="0"/>
            <a:r>
              <a:rPr lang="en-US" dirty="0" smtClean="0">
                <a:latin typeface="Baskerville Old Face" pitchFamily="18" charset="0"/>
              </a:rPr>
              <a:t>Physical examination</a:t>
            </a:r>
          </a:p>
          <a:p>
            <a:pPr lvl="0"/>
            <a:r>
              <a:rPr lang="en-US" dirty="0" smtClean="0">
                <a:latin typeface="Baskerville Old Face" pitchFamily="18" charset="0"/>
              </a:rPr>
              <a:t>Chest X-ray</a:t>
            </a:r>
          </a:p>
          <a:p>
            <a:pPr lvl="0"/>
            <a:r>
              <a:rPr lang="en-US" dirty="0" smtClean="0">
                <a:latin typeface="Baskerville Old Face" pitchFamily="18" charset="0"/>
              </a:rPr>
              <a:t>CT scan </a:t>
            </a:r>
          </a:p>
          <a:p>
            <a:pPr lvl="0"/>
            <a:r>
              <a:rPr lang="en-US" dirty="0" err="1" smtClean="0">
                <a:latin typeface="Baskerville Old Face" pitchFamily="18" charset="0"/>
              </a:rPr>
              <a:t>Thoracentesis</a:t>
            </a:r>
            <a:endParaRPr lang="en-US" dirty="0" smtClean="0">
              <a:latin typeface="Baskerville Old Face" pitchFamily="18" charset="0"/>
            </a:endParaRPr>
          </a:p>
          <a:p>
            <a:pPr lvl="0"/>
            <a:r>
              <a:rPr lang="en-US" dirty="0" smtClean="0">
                <a:latin typeface="Baskerville Old Face" pitchFamily="18" charset="0"/>
              </a:rPr>
              <a:t>Pleural fluid is analyzed by bacterial culture, Gram stain, acid fast bacillus stain (for TB), red and white blood cell counts, chemistry studies (glucose, amylase, lactic dehydrogenase, protein), </a:t>
            </a:r>
            <a:r>
              <a:rPr lang="en-US" dirty="0" err="1" smtClean="0">
                <a:latin typeface="Baskerville Old Face" pitchFamily="18" charset="0"/>
              </a:rPr>
              <a:t>cytologic</a:t>
            </a:r>
            <a:r>
              <a:rPr lang="en-US" dirty="0" smtClean="0">
                <a:latin typeface="Baskerville Old Face" pitchFamily="18" charset="0"/>
              </a:rPr>
              <a:t> analysis for malignant cells, and </a:t>
            </a:r>
            <a:r>
              <a:rPr lang="en-US" dirty="0" err="1" smtClean="0">
                <a:latin typeface="Baskerville Old Face" pitchFamily="18" charset="0"/>
              </a:rPr>
              <a:t>pH.</a:t>
            </a:r>
            <a:endParaRPr lang="en-US" dirty="0" smtClean="0">
              <a:latin typeface="Baskerville Old Face" pitchFamily="18" charset="0"/>
            </a:endParaRPr>
          </a:p>
          <a:p>
            <a:pPr lvl="0"/>
            <a:r>
              <a:rPr lang="en-US" dirty="0" smtClean="0">
                <a:latin typeface="Baskerville Old Face" pitchFamily="18" charset="0"/>
              </a:rPr>
              <a:t>A pleural biopsy also may be performed.</a:t>
            </a:r>
          </a:p>
          <a:p>
            <a:endParaRPr lang="en-US" dirty="0"/>
          </a:p>
        </p:txBody>
      </p:sp>
      <p:sp>
        <p:nvSpPr>
          <p:cNvPr id="2" name="Title 1"/>
          <p:cNvSpPr>
            <a:spLocks noGrp="1"/>
          </p:cNvSpPr>
          <p:nvPr>
            <p:ph type="title"/>
          </p:nvPr>
        </p:nvSpPr>
        <p:spPr>
          <a:blipFill>
            <a:blip r:embed="rId2"/>
            <a:tile tx="0" ty="0" sx="100000" sy="100000" flip="none" algn="tl"/>
          </a:blipFill>
        </p:spPr>
        <p:txBody>
          <a:bodyPr/>
          <a:lstStyle/>
          <a:p>
            <a:pPr algn="r"/>
            <a:r>
              <a:rPr lang="en-US" b="1" dirty="0" smtClean="0">
                <a:latin typeface="Baskerville Old Face" pitchFamily="18" charset="0"/>
              </a:rPr>
              <a:t>DIAGNOSTIC  TEST</a:t>
            </a:r>
            <a:endParaRPr lang="en-US" b="1" dirty="0">
              <a:latin typeface="Baskerville Old Face" pitchFamily="18" charset="0"/>
            </a:endParaRPr>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783560"/>
            <a:ext cx="8786842" cy="5074440"/>
          </a:xfrm>
        </p:spPr>
        <p:txBody>
          <a:bodyPr>
            <a:normAutofit/>
          </a:bodyPr>
          <a:lstStyle/>
          <a:p>
            <a:pPr>
              <a:buFont typeface="Wingdings" pitchFamily="2" charset="2"/>
              <a:buChar char="§"/>
            </a:pPr>
            <a:r>
              <a:rPr lang="en-US" dirty="0" smtClean="0">
                <a:latin typeface="Baskerville Old Face" pitchFamily="18" charset="0"/>
              </a:rPr>
              <a:t>Treatment for pleural effusions may based on  the treatment of medical condition causing the pleural effusion like giving antibiotics for pneumonia, or diuretics for congestive heart failure.</a:t>
            </a:r>
          </a:p>
          <a:p>
            <a:r>
              <a:rPr lang="en-US" dirty="0" smtClean="0">
                <a:latin typeface="Baskerville Old Face" pitchFamily="18" charset="0"/>
              </a:rPr>
              <a:t>Large, infected, or inflamed pleural effusions often require drainage to improve symptoms and prevent complications. </a:t>
            </a:r>
          </a:p>
          <a:p>
            <a:r>
              <a:rPr lang="en-US" dirty="0" smtClean="0">
                <a:latin typeface="Baskerville Old Face" pitchFamily="18" charset="0"/>
              </a:rPr>
              <a:t>Various procedures may be used to treat pleural effusions, Which are:</a:t>
            </a:r>
          </a:p>
          <a:p>
            <a:endParaRPr lang="en-US" dirty="0"/>
          </a:p>
        </p:txBody>
      </p:sp>
      <p:sp>
        <p:nvSpPr>
          <p:cNvPr id="2" name="Title 1"/>
          <p:cNvSpPr>
            <a:spLocks noGrp="1"/>
          </p:cNvSpPr>
          <p:nvPr>
            <p:ph type="title"/>
          </p:nvPr>
        </p:nvSpPr>
        <p:spPr>
          <a:blipFill>
            <a:blip r:embed="rId2"/>
            <a:tile tx="0" ty="0" sx="100000" sy="100000" flip="none" algn="tl"/>
          </a:blipFill>
        </p:spPr>
        <p:txBody>
          <a:bodyPr/>
          <a:lstStyle/>
          <a:p>
            <a:pPr algn="r"/>
            <a:r>
              <a:rPr lang="en-US" b="1" dirty="0" smtClean="0">
                <a:latin typeface="Engravers MT" pitchFamily="18" charset="0"/>
              </a:rPr>
              <a:t>TREATMENT</a:t>
            </a:r>
            <a:endParaRPr lang="en-US" b="1" dirty="0">
              <a:latin typeface="Engravers MT" pitchFamily="18" charset="0"/>
            </a:endParaRPr>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1546"/>
            <a:ext cx="9144000" cy="5786454"/>
          </a:xfrm>
        </p:spPr>
        <p:txBody>
          <a:bodyPr>
            <a:noAutofit/>
          </a:bodyPr>
          <a:lstStyle/>
          <a:p>
            <a:pPr lvl="0"/>
            <a:r>
              <a:rPr lang="en-US" sz="2800" b="1" dirty="0" err="1" smtClean="0">
                <a:solidFill>
                  <a:schemeClr val="accent3"/>
                </a:solidFill>
                <a:latin typeface="Baskerville Old Face" pitchFamily="18" charset="0"/>
              </a:rPr>
              <a:t>Thoracentesis</a:t>
            </a:r>
            <a:r>
              <a:rPr lang="en-US" sz="2800" b="1" dirty="0" smtClean="0">
                <a:solidFill>
                  <a:schemeClr val="accent3"/>
                </a:solidFill>
                <a:latin typeface="Baskerville Old Face" pitchFamily="18" charset="0"/>
              </a:rPr>
              <a:t>:</a:t>
            </a:r>
            <a:r>
              <a:rPr lang="en-US" sz="2800" dirty="0" smtClean="0">
                <a:latin typeface="Baskerville Old Face" pitchFamily="18" charset="0"/>
              </a:rPr>
              <a:t> (described above) can remove large amounts of fluid, effectively treating many pleural effusions.</a:t>
            </a:r>
          </a:p>
          <a:p>
            <a:pPr lvl="0"/>
            <a:r>
              <a:rPr lang="en-US" sz="2800" b="1" dirty="0" smtClean="0">
                <a:solidFill>
                  <a:schemeClr val="accent3"/>
                </a:solidFill>
                <a:latin typeface="Baskerville Old Face" pitchFamily="18" charset="0"/>
              </a:rPr>
              <a:t>Tube thoracotomy: </a:t>
            </a:r>
            <a:r>
              <a:rPr lang="en-US" sz="2800" b="1" dirty="0" smtClean="0">
                <a:latin typeface="Baskerville Old Face" pitchFamily="18" charset="0"/>
              </a:rPr>
              <a:t>(chest tube):</a:t>
            </a:r>
            <a:r>
              <a:rPr lang="en-US" sz="2800" dirty="0" smtClean="0">
                <a:latin typeface="Baskerville Old Face" pitchFamily="18" charset="0"/>
              </a:rPr>
              <a:t> A small incision is made in the chest wall, and a plastic tube is inserted into the pleural space. Chest tubes are attached to suction and are often kept in place for several days.</a:t>
            </a:r>
          </a:p>
          <a:p>
            <a:pPr lvl="0"/>
            <a:r>
              <a:rPr lang="en-US" sz="2800" b="1" dirty="0" err="1" smtClean="0">
                <a:solidFill>
                  <a:schemeClr val="accent3"/>
                </a:solidFill>
                <a:latin typeface="Baskerville Old Face" pitchFamily="18" charset="0"/>
              </a:rPr>
              <a:t>Pleurodesis</a:t>
            </a:r>
            <a:r>
              <a:rPr lang="en-US" sz="2800" b="1" dirty="0" smtClean="0">
                <a:solidFill>
                  <a:schemeClr val="accent3"/>
                </a:solidFill>
                <a:latin typeface="Baskerville Old Face" pitchFamily="18" charset="0"/>
              </a:rPr>
              <a:t>:</a:t>
            </a:r>
            <a:r>
              <a:rPr lang="en-US" sz="2800" dirty="0" smtClean="0">
                <a:latin typeface="Baskerville Old Face" pitchFamily="18" charset="0"/>
              </a:rPr>
              <a:t> An irritating substance is injected through a chest tube, into the pleural space. The substance inflames the pleura and chest wall, which then bind tightly to each other as they heal. </a:t>
            </a:r>
            <a:r>
              <a:rPr lang="en-US" sz="2800" dirty="0" err="1" smtClean="0">
                <a:latin typeface="Baskerville Old Face" pitchFamily="18" charset="0"/>
              </a:rPr>
              <a:t>Pleurodesis</a:t>
            </a:r>
            <a:r>
              <a:rPr lang="en-US" sz="2800" dirty="0" smtClean="0">
                <a:latin typeface="Baskerville Old Face" pitchFamily="18" charset="0"/>
              </a:rPr>
              <a:t> can prevent pleural effusions from recurring, in many cases.</a:t>
            </a:r>
            <a:endParaRPr lang="en-US" sz="2300" dirty="0" smtClean="0">
              <a:latin typeface="Baskerville Old Face" pitchFamily="18" charset="0"/>
            </a:endParaRPr>
          </a:p>
          <a:p>
            <a:endParaRPr lang="en-US" sz="2300" dirty="0"/>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500174"/>
            <a:ext cx="8572528" cy="5143536"/>
          </a:xfrm>
        </p:spPr>
        <p:txBody>
          <a:bodyPr>
            <a:normAutofit lnSpcReduction="10000"/>
          </a:bodyPr>
          <a:lstStyle/>
          <a:p>
            <a:pPr lvl="0"/>
            <a:r>
              <a:rPr lang="en-US" sz="3200" b="1" dirty="0" smtClean="0">
                <a:solidFill>
                  <a:schemeClr val="accent3"/>
                </a:solidFill>
                <a:latin typeface="Baskerville Old Face" pitchFamily="18" charset="0"/>
              </a:rPr>
              <a:t>Pleural drain:</a:t>
            </a:r>
            <a:r>
              <a:rPr lang="en-US" sz="3200" dirty="0" smtClean="0">
                <a:latin typeface="Baskerville Old Face" pitchFamily="18" charset="0"/>
              </a:rPr>
              <a:t> For pleural effusions that repeatedly recur, a long-term catheter can be inserted through the skin into the pleural space. A person with a pleural catheter can drain the pleural effusion periodically at home.</a:t>
            </a:r>
          </a:p>
          <a:p>
            <a:pPr lvl="0"/>
            <a:r>
              <a:rPr lang="en-US" sz="3200" b="1" dirty="0" smtClean="0">
                <a:solidFill>
                  <a:schemeClr val="accent3"/>
                </a:solidFill>
                <a:latin typeface="Baskerville Old Face" pitchFamily="18" charset="0"/>
              </a:rPr>
              <a:t>Pleural </a:t>
            </a:r>
            <a:r>
              <a:rPr lang="en-US" sz="3200" b="1" dirty="0" err="1" smtClean="0">
                <a:solidFill>
                  <a:schemeClr val="accent3"/>
                </a:solidFill>
                <a:latin typeface="Baskerville Old Face" pitchFamily="18" charset="0"/>
              </a:rPr>
              <a:t>Decortication</a:t>
            </a:r>
            <a:r>
              <a:rPr lang="en-US" sz="3200" b="1" dirty="0" smtClean="0">
                <a:solidFill>
                  <a:schemeClr val="accent3"/>
                </a:solidFill>
                <a:latin typeface="Baskerville Old Face" pitchFamily="18" charset="0"/>
              </a:rPr>
              <a:t>:</a:t>
            </a:r>
            <a:r>
              <a:rPr lang="en-US" sz="3200" dirty="0" smtClean="0">
                <a:latin typeface="Baskerville Old Face" pitchFamily="18" charset="0"/>
              </a:rPr>
              <a:t> Surgeons can operate inside the pleural space, removing potentially dangerous inflammation and unhealthy tissue. </a:t>
            </a:r>
            <a:r>
              <a:rPr lang="en-US" sz="3200" dirty="0" err="1" smtClean="0">
                <a:latin typeface="Baskerville Old Face" pitchFamily="18" charset="0"/>
              </a:rPr>
              <a:t>Decortication</a:t>
            </a:r>
            <a:r>
              <a:rPr lang="en-US" sz="3200" dirty="0" smtClean="0">
                <a:latin typeface="Baskerville Old Face" pitchFamily="18" charset="0"/>
              </a:rPr>
              <a:t> may be performed using small incisions (</a:t>
            </a:r>
            <a:r>
              <a:rPr lang="en-US" sz="3200" dirty="0" err="1" smtClean="0">
                <a:latin typeface="Baskerville Old Face" pitchFamily="18" charset="0"/>
              </a:rPr>
              <a:t>thoracoscopy</a:t>
            </a:r>
            <a:r>
              <a:rPr lang="en-US" sz="3200" dirty="0" smtClean="0">
                <a:latin typeface="Baskerville Old Face" pitchFamily="18" charset="0"/>
              </a:rPr>
              <a:t>) or a large one (thoracotomy).</a:t>
            </a:r>
          </a:p>
          <a:p>
            <a:endParaRPr lang="en-IN" dirty="0"/>
          </a:p>
        </p:txBody>
      </p:sp>
      <p:sp>
        <p:nvSpPr>
          <p:cNvPr id="5" name="Footer Placeholder 4"/>
          <p:cNvSpPr>
            <a:spLocks noGrp="1"/>
          </p:cNvSpPr>
          <p:nvPr>
            <p:ph type="ftr" sz="quarter" idx="11"/>
          </p:nvPr>
        </p:nvSpPr>
        <p:spPr/>
        <p:txBody>
          <a:bodyPr/>
          <a:lstStyle/>
          <a:p>
            <a:r>
              <a:rPr lang="en-IN" smtClean="0"/>
              <a:t>Mr. Sanket Patel Assistant Professor Sumandeep Nursing College Sumandeep Vidyapeeth Vadodara</a:t>
            </a:r>
            <a:endParaRPr lang="en-IN"/>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573</Words>
  <Application>Microsoft Office PowerPoint</Application>
  <PresentationFormat>On-screen Show (4:3)</PresentationFormat>
  <Paragraphs>65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PLEURAL EFFUSION</vt:lpstr>
      <vt:lpstr>DEFINITION</vt:lpstr>
      <vt:lpstr>CAUSES</vt:lpstr>
      <vt:lpstr>TYPES</vt:lpstr>
      <vt:lpstr>SIGN &amp; SYMPTOMS</vt:lpstr>
      <vt:lpstr>DIAGNOSTIC  TEST</vt:lpstr>
      <vt:lpstr>TREATMENT</vt:lpstr>
      <vt:lpstr>Slide 8</vt:lpstr>
      <vt:lpstr>Slide 9</vt:lpstr>
      <vt:lpstr>NURSING Management</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PLEURAL EFFUSION</dc:title>
  <dc:creator>$anKeT</dc:creator>
  <cp:lastModifiedBy>$anKeT</cp:lastModifiedBy>
  <cp:revision>6</cp:revision>
  <dcterms:created xsi:type="dcterms:W3CDTF">2020-05-02T11:02:44Z</dcterms:created>
  <dcterms:modified xsi:type="dcterms:W3CDTF">2020-05-05T10:44:31Z</dcterms:modified>
</cp:coreProperties>
</file>