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8"/>
  </p:notesMasterIdLst>
  <p:sldIdLst>
    <p:sldId id="267" r:id="rId2"/>
    <p:sldId id="269" r:id="rId3"/>
    <p:sldId id="257" r:id="rId4"/>
    <p:sldId id="259" r:id="rId5"/>
    <p:sldId id="260" r:id="rId6"/>
    <p:sldId id="261" r:id="rId7"/>
    <p:sldId id="262" r:id="rId8"/>
    <p:sldId id="263" r:id="rId9"/>
    <p:sldId id="264" r:id="rId10"/>
    <p:sldId id="265"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3" r:id="rId30"/>
    <p:sldId id="288" r:id="rId31"/>
    <p:sldId id="290" r:id="rId32"/>
    <p:sldId id="291"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24" r:id="rId60"/>
    <p:sldId id="325" r:id="rId61"/>
    <p:sldId id="321" r:id="rId62"/>
    <p:sldId id="322" r:id="rId63"/>
    <p:sldId id="323" r:id="rId64"/>
    <p:sldId id="328" r:id="rId65"/>
    <p:sldId id="330" r:id="rId66"/>
    <p:sldId id="33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B6A88-8DC0-4ED5-A807-554BFA51A9CD}"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A074B-1DC7-4B60-AC8C-9A4960DE143A}" type="slidenum">
              <a:rPr lang="en-US" smtClean="0"/>
              <a:pPr/>
              <a:t>‹#›</a:t>
            </a:fld>
            <a:endParaRPr lang="en-US"/>
          </a:p>
        </p:txBody>
      </p:sp>
    </p:spTree>
    <p:extLst>
      <p:ext uri="{BB962C8B-B14F-4D97-AF65-F5344CB8AC3E}">
        <p14:creationId xmlns:p14="http://schemas.microsoft.com/office/powerpoint/2010/main" val="219095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074B-1DC7-4B60-AC8C-9A4960DE143A}" type="slidenum">
              <a:rPr lang="en-US" smtClean="0"/>
              <a:pPr/>
              <a:t>2</a:t>
            </a:fld>
            <a:endParaRPr lang="en-US"/>
          </a:p>
        </p:txBody>
      </p:sp>
    </p:spTree>
    <p:extLst>
      <p:ext uri="{BB962C8B-B14F-4D97-AF65-F5344CB8AC3E}">
        <p14:creationId xmlns:p14="http://schemas.microsoft.com/office/powerpoint/2010/main" val="271887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074B-1DC7-4B60-AC8C-9A4960DE143A}" type="slidenum">
              <a:rPr lang="en-US" smtClean="0"/>
              <a:pPr/>
              <a:t>28</a:t>
            </a:fld>
            <a:endParaRPr lang="en-US"/>
          </a:p>
        </p:txBody>
      </p:sp>
    </p:spTree>
    <p:extLst>
      <p:ext uri="{BB962C8B-B14F-4D97-AF65-F5344CB8AC3E}">
        <p14:creationId xmlns:p14="http://schemas.microsoft.com/office/powerpoint/2010/main" val="60909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A074B-1DC7-4B60-AC8C-9A4960DE143A}" type="slidenum">
              <a:rPr lang="en-US" smtClean="0"/>
              <a:pPr/>
              <a:t>66</a:t>
            </a:fld>
            <a:endParaRPr lang="en-US"/>
          </a:p>
        </p:txBody>
      </p:sp>
    </p:spTree>
    <p:extLst>
      <p:ext uri="{BB962C8B-B14F-4D97-AF65-F5344CB8AC3E}">
        <p14:creationId xmlns:p14="http://schemas.microsoft.com/office/powerpoint/2010/main" val="867204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a:t>3/13/2020</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MR. SWAPNIL RAHANE. (M.SC MEDICAL SURGICAL NURSING)</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3/13/2020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3/13/2020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3/13/2020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3/13/2020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3/13/2020</a:t>
            </a:r>
          </a:p>
        </p:txBody>
      </p:sp>
      <p:sp>
        <p:nvSpPr>
          <p:cNvPr id="6" name="Footer Placeholder 5"/>
          <p:cNvSpPr>
            <a:spLocks noGrp="1"/>
          </p:cNvSpPr>
          <p:nvPr>
            <p:ph type="ftr" sz="quarter" idx="11"/>
          </p:nvPr>
        </p:nvSpPr>
        <p:spPr/>
        <p:txBody>
          <a:bodyPr/>
          <a:lstStyle/>
          <a:p>
            <a:r>
              <a:rPr lang="en-US"/>
              <a:t>MR. SWAPNIL RAHANE. (M.SC MEDICAL SURGICAL NURSING)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3/13/2020</a:t>
            </a:r>
          </a:p>
        </p:txBody>
      </p:sp>
      <p:sp>
        <p:nvSpPr>
          <p:cNvPr id="8" name="Footer Placeholder 7"/>
          <p:cNvSpPr>
            <a:spLocks noGrp="1"/>
          </p:cNvSpPr>
          <p:nvPr>
            <p:ph type="ftr" sz="quarter" idx="11"/>
          </p:nvPr>
        </p:nvSpPr>
        <p:spPr/>
        <p:txBody>
          <a:bodyPr/>
          <a:lstStyle/>
          <a:p>
            <a:r>
              <a:rPr lang="en-US"/>
              <a:t>MR. SWAPNIL RAHANE. (M.SC MEDICAL SURGICAL NURSING)</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3/13/2020</a:t>
            </a:r>
          </a:p>
        </p:txBody>
      </p:sp>
      <p:sp>
        <p:nvSpPr>
          <p:cNvPr id="4" name="Footer Placeholder 3"/>
          <p:cNvSpPr>
            <a:spLocks noGrp="1"/>
          </p:cNvSpPr>
          <p:nvPr>
            <p:ph type="ftr" sz="quarter" idx="11"/>
          </p:nvPr>
        </p:nvSpPr>
        <p:spPr/>
        <p:txBody>
          <a:bodyPr/>
          <a:lstStyle/>
          <a:p>
            <a:r>
              <a:rPr lang="en-US"/>
              <a:t>MR. SWAPNIL RAHANE. (M.SC MEDICAL SURGICAL NURSING)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3/13/2020</a:t>
            </a:r>
          </a:p>
        </p:txBody>
      </p:sp>
      <p:sp>
        <p:nvSpPr>
          <p:cNvPr id="3" name="Footer Placeholder 2"/>
          <p:cNvSpPr>
            <a:spLocks noGrp="1"/>
          </p:cNvSpPr>
          <p:nvPr>
            <p:ph type="ftr" sz="quarter" idx="11"/>
          </p:nvPr>
        </p:nvSpPr>
        <p:spPr/>
        <p:txBody>
          <a:bodyPr/>
          <a:lstStyle/>
          <a:p>
            <a:r>
              <a:rPr lang="en-US"/>
              <a:t>MR. SWAPNIL RAHANE. (M.SC MEDICAL SURGICAL NURSING)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a:t>3/13/2020</a:t>
            </a:r>
          </a:p>
        </p:txBody>
      </p:sp>
      <p:sp>
        <p:nvSpPr>
          <p:cNvPr id="6" name="Footer Placeholder 5"/>
          <p:cNvSpPr>
            <a:spLocks noGrp="1"/>
          </p:cNvSpPr>
          <p:nvPr>
            <p:ph type="ftr" sz="quarter" idx="11"/>
          </p:nvPr>
        </p:nvSpPr>
        <p:spPr/>
        <p:txBody>
          <a:bodyPr/>
          <a:lstStyle/>
          <a:p>
            <a:r>
              <a:rPr lang="en-US"/>
              <a:t>MR. SWAPNIL RAHANE. (M.SC MEDICAL SURGICAL NURSING)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3/13/2020</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MR. SWAPNIL RAHANE. (M.SC MEDICAL SURGICAL NURSING)</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3/13/2020</a:t>
            </a: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MR. SWAPNIL RAHANE. (M.SC MEDICAL SURGICAL NURSING)</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67744" y="-99392"/>
            <a:ext cx="6419056" cy="6225555"/>
          </a:xfrm>
        </p:spPr>
        <p:txBody>
          <a:bodyPr>
            <a:normAutofit fontScale="77500" lnSpcReduction="20000"/>
          </a:bodyPr>
          <a:lstStyle/>
          <a:p>
            <a:pPr marL="0" indent="0" algn="ctr">
              <a:spcBef>
                <a:spcPts val="0"/>
              </a:spcBef>
              <a:buNone/>
            </a:pPr>
            <a:endParaRPr lang="en-US" sz="6600" b="1" dirty="0">
              <a:solidFill>
                <a:srgbClr val="0070C0"/>
              </a:solidFill>
              <a:latin typeface="Cooper Black" pitchFamily="18" charset="0"/>
              <a:cs typeface="Times New Roman" pitchFamily="18" charset="0"/>
            </a:endParaRPr>
          </a:p>
          <a:p>
            <a:pPr marL="0" indent="0" algn="ctr">
              <a:buNone/>
            </a:pPr>
            <a:endParaRPr lang="en-US" sz="4400" b="1" dirty="0">
              <a:solidFill>
                <a:srgbClr val="FF0000"/>
              </a:solidFill>
              <a:latin typeface="Cooper Black" pitchFamily="18" charset="0"/>
              <a:cs typeface="Times New Roman" pitchFamily="18" charset="0"/>
            </a:endParaRPr>
          </a:p>
          <a:p>
            <a:pPr marL="0" indent="0" algn="ctr">
              <a:buNone/>
            </a:pPr>
            <a:endParaRPr lang="en-US" sz="4400" b="1" dirty="0">
              <a:solidFill>
                <a:srgbClr val="FF0000"/>
              </a:solidFill>
              <a:latin typeface="Cooper Black" pitchFamily="18" charset="0"/>
              <a:cs typeface="Times New Roman" pitchFamily="18" charset="0"/>
            </a:endParaRPr>
          </a:p>
          <a:p>
            <a:pPr marL="0" indent="0" algn="ctr">
              <a:buNone/>
            </a:pPr>
            <a:endParaRPr lang="en-US" sz="4400" b="1" dirty="0">
              <a:solidFill>
                <a:srgbClr val="FF0000"/>
              </a:solidFill>
              <a:latin typeface="Cooper Black" pitchFamily="18" charset="0"/>
              <a:cs typeface="Times New Roman" pitchFamily="18" charset="0"/>
            </a:endParaRPr>
          </a:p>
          <a:p>
            <a:pPr marL="0" indent="0" algn="ctr">
              <a:buNone/>
            </a:pPr>
            <a:r>
              <a:rPr lang="en-US" sz="5700" b="1" dirty="0">
                <a:solidFill>
                  <a:srgbClr val="FF0000"/>
                </a:solidFill>
                <a:latin typeface="Cooper Black" pitchFamily="18" charset="0"/>
                <a:cs typeface="Times New Roman" pitchFamily="18" charset="0"/>
              </a:rPr>
              <a:t>Eye Injuries/Emergencies  </a:t>
            </a:r>
          </a:p>
          <a:p>
            <a:pPr marL="0" indent="0" algn="ctr">
              <a:buNone/>
            </a:pPr>
            <a:r>
              <a:rPr lang="en-US" sz="5700" b="1" dirty="0">
                <a:solidFill>
                  <a:srgbClr val="FF0000"/>
                </a:solidFill>
                <a:latin typeface="Cooper Black" pitchFamily="18" charset="0"/>
                <a:cs typeface="Times New Roman" pitchFamily="18" charset="0"/>
              </a:rPr>
              <a:t>(Glaucoma, Retinal Detachment)</a:t>
            </a:r>
          </a:p>
          <a:p>
            <a:pPr marL="0" indent="0" algn="ctr">
              <a:buNone/>
            </a:pPr>
            <a:endParaRPr lang="en-US" sz="3200" b="1" dirty="0">
              <a:solidFill>
                <a:srgbClr val="FF0000"/>
              </a:solidFill>
              <a:latin typeface="Cooper Black" pitchFamily="18" charset="0"/>
              <a:cs typeface="Times New Roman" pitchFamily="18" charset="0"/>
            </a:endParaRPr>
          </a:p>
          <a:p>
            <a:pPr marL="0" indent="0" algn="ctr">
              <a:lnSpc>
                <a:spcPct val="170000"/>
              </a:lnSpc>
              <a:buNone/>
            </a:pPr>
            <a:r>
              <a:rPr lang="en-US" sz="1500" b="1" dirty="0">
                <a:latin typeface="Times New Roman" pitchFamily="18" charset="0"/>
                <a:cs typeface="Times New Roman" pitchFamily="18" charset="0"/>
              </a:rPr>
              <a:t>By:-</a:t>
            </a:r>
          </a:p>
          <a:p>
            <a:pPr marL="0" indent="0" algn="ctr">
              <a:lnSpc>
                <a:spcPct val="120000"/>
              </a:lnSpc>
              <a:buNone/>
            </a:pPr>
            <a:r>
              <a:rPr lang="en-US" sz="1500" b="1" dirty="0">
                <a:latin typeface="Times New Roman" pitchFamily="18" charset="0"/>
                <a:cs typeface="Times New Roman" pitchFamily="18" charset="0"/>
              </a:rPr>
              <a:t>Mr. Swapnil Vitthal Rahane </a:t>
            </a:r>
          </a:p>
          <a:p>
            <a:pPr marL="0" indent="0" algn="ctr">
              <a:lnSpc>
                <a:spcPct val="120000"/>
              </a:lnSpc>
              <a:buNone/>
            </a:pPr>
            <a:r>
              <a:rPr lang="en-US" sz="1500" b="1" dirty="0">
                <a:latin typeface="Times New Roman" pitchFamily="18" charset="0"/>
                <a:cs typeface="Times New Roman" pitchFamily="18" charset="0"/>
              </a:rPr>
              <a:t>Department of Medical Surgical Nursing</a:t>
            </a:r>
          </a:p>
          <a:p>
            <a:pPr marL="0" indent="0" algn="ctr">
              <a:lnSpc>
                <a:spcPct val="120000"/>
              </a:lnSpc>
              <a:buNone/>
            </a:pPr>
            <a:r>
              <a:rPr lang="en-US" sz="1500" b="1" dirty="0">
                <a:latin typeface="Times New Roman" pitchFamily="18" charset="0"/>
                <a:cs typeface="Times New Roman" pitchFamily="18" charset="0"/>
              </a:rPr>
              <a:t>Sumandeep Nursing College </a:t>
            </a:r>
          </a:p>
          <a:p>
            <a:pPr marL="0" indent="0" algn="ctr">
              <a:lnSpc>
                <a:spcPct val="120000"/>
              </a:lnSpc>
              <a:buNone/>
            </a:pPr>
            <a:r>
              <a:rPr lang="en-US" sz="1500" b="1" dirty="0">
                <a:latin typeface="Times New Roman" pitchFamily="18" charset="0"/>
                <a:cs typeface="Times New Roman" pitchFamily="18" charset="0"/>
              </a:rPr>
              <a:t>2019-20</a:t>
            </a:r>
          </a:p>
          <a:p>
            <a:pPr marL="0" indent="0" algn="ctr">
              <a:buNone/>
            </a:pPr>
            <a:endParaRPr lang="en-US" sz="3200" b="1" dirty="0">
              <a:solidFill>
                <a:srgbClr val="FF0000"/>
              </a:solidFill>
              <a:latin typeface="Cooper Black" pitchFamily="18" charset="0"/>
              <a:cs typeface="Times New Roman" pitchFamily="18" charset="0"/>
            </a:endParaRPr>
          </a:p>
          <a:p>
            <a:pPr marL="0" indent="0" algn="ctr">
              <a:buNone/>
            </a:pPr>
            <a:endParaRPr lang="en-US" sz="4400" b="1" dirty="0">
              <a:solidFill>
                <a:srgbClr val="FF0000"/>
              </a:solidFill>
              <a:latin typeface="Cooper Black" pitchFamily="18" charset="0"/>
              <a:cs typeface="Times New Roman" pitchFamily="18" charset="0"/>
            </a:endParaRPr>
          </a:p>
          <a:p>
            <a:pPr marL="0" indent="0" algn="ctr">
              <a:buNone/>
            </a:pPr>
            <a:endParaRPr lang="en-US" sz="4400" b="1" dirty="0">
              <a:solidFill>
                <a:srgbClr val="FF0000"/>
              </a:solidFill>
              <a:latin typeface="Cooper Black" pitchFamily="18" charset="0"/>
              <a:cs typeface="Times New Roman" pitchFamily="18" charset="0"/>
            </a:endParaRPr>
          </a:p>
          <a:p>
            <a:pPr marL="0" indent="0" algn="ctr">
              <a:buNone/>
            </a:pPr>
            <a:endParaRPr lang="en-US" sz="5400" b="1" dirty="0">
              <a:solidFill>
                <a:srgbClr val="FF0000"/>
              </a:solidFill>
              <a:latin typeface="Cooper Black" pitchFamily="18" charset="0"/>
              <a:cs typeface="Times New Roman" pitchFamily="18" charset="0"/>
            </a:endParaRPr>
          </a:p>
          <a:p>
            <a:pPr marL="0" indent="0" algn="ctr">
              <a:buNone/>
            </a:pPr>
            <a:endParaRPr lang="en-US" sz="4400" b="1" u="sng" dirty="0">
              <a:latin typeface="Times New Roman" pitchFamily="18" charset="0"/>
              <a:cs typeface="Times New Roman" pitchFamily="18" charset="0"/>
            </a:endParaRPr>
          </a:p>
          <a:p>
            <a:pPr marL="0" indent="0" algn="ctr">
              <a:buNone/>
            </a:pPr>
            <a:endParaRPr lang="en-US" sz="4400" b="1" u="sng"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pPr marL="0" indent="0" algn="ctr">
              <a:lnSpc>
                <a:spcPct val="170000"/>
              </a:lnSpc>
              <a:buNone/>
            </a:pPr>
            <a:endParaRPr lang="en-US" sz="3500" b="1" dirty="0">
              <a:latin typeface="Times New Roman" pitchFamily="18" charset="0"/>
              <a:cs typeface="Times New Roman" pitchFamily="18" charset="0"/>
            </a:endParaRPr>
          </a:p>
          <a:p>
            <a:endParaRPr lang="en-US" dirty="0"/>
          </a:p>
        </p:txBody>
      </p:sp>
      <p:sp>
        <p:nvSpPr>
          <p:cNvPr id="2" name="Date Placeholder 1">
            <a:extLst>
              <a:ext uri="{FF2B5EF4-FFF2-40B4-BE49-F238E27FC236}">
                <a16:creationId xmlns:a16="http://schemas.microsoft.com/office/drawing/2014/main" id="{DD577EC0-D70B-4C62-BE61-4A80EC1CAEAD}"/>
              </a:ext>
            </a:extLst>
          </p:cNvPr>
          <p:cNvSpPr>
            <a:spLocks noGrp="1"/>
          </p:cNvSpPr>
          <p:nvPr>
            <p:ph type="dt" sz="half" idx="10"/>
          </p:nvPr>
        </p:nvSpPr>
        <p:spPr/>
        <p:txBody>
          <a:bodyPr/>
          <a:lstStyle/>
          <a:p>
            <a:r>
              <a:rPr lang="en-US"/>
              <a:t>3/13/2020</a:t>
            </a:r>
          </a:p>
        </p:txBody>
      </p:sp>
      <p:sp>
        <p:nvSpPr>
          <p:cNvPr id="3" name="Footer Placeholder 2">
            <a:extLst>
              <a:ext uri="{FF2B5EF4-FFF2-40B4-BE49-F238E27FC236}">
                <a16:creationId xmlns:a16="http://schemas.microsoft.com/office/drawing/2014/main" id="{D1415236-1957-4509-8873-11079BB00DB3}"/>
              </a:ext>
            </a:extLst>
          </p:cNvPr>
          <p:cNvSpPr>
            <a:spLocks noGrp="1"/>
          </p:cNvSpPr>
          <p:nvPr>
            <p:ph type="ftr" sz="quarter" idx="11"/>
          </p:nvPr>
        </p:nvSpPr>
        <p:spPr>
          <a:xfrm>
            <a:off x="3707904" y="6407944"/>
            <a:ext cx="3022849" cy="365125"/>
          </a:xfrm>
        </p:spPr>
        <p:txBody>
          <a:bodyPr/>
          <a:lstStyle/>
          <a:p>
            <a:pPr algn="ctr"/>
            <a:r>
              <a:rPr lang="en-US" dirty="0"/>
              <a:t>MR. SWAPNIL RAHANE.</a:t>
            </a:r>
          </a:p>
          <a:p>
            <a:pPr algn="ctr"/>
            <a:r>
              <a:rPr lang="en-US" dirty="0"/>
              <a:t> (M.SC MEDICAL SURGICAL NURSING)</a:t>
            </a:r>
          </a:p>
        </p:txBody>
      </p:sp>
      <p:sp>
        <p:nvSpPr>
          <p:cNvPr id="4" name="Slide Number Placeholder 3">
            <a:extLst>
              <a:ext uri="{FF2B5EF4-FFF2-40B4-BE49-F238E27FC236}">
                <a16:creationId xmlns:a16="http://schemas.microsoft.com/office/drawing/2014/main" id="{14F9621C-B18A-46F6-B924-53631F74EC46}"/>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a:extLst>
              <a:ext uri="{FF2B5EF4-FFF2-40B4-BE49-F238E27FC236}">
                <a16:creationId xmlns:a16="http://schemas.microsoft.com/office/drawing/2014/main" id="{94433AB1-EC9C-458F-922E-F47B44567F1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504" y="116632"/>
            <a:ext cx="2066925" cy="2219325"/>
          </a:xfrm>
          <a:prstGeom prst="rect">
            <a:avLst/>
          </a:prstGeom>
        </p:spPr>
      </p:pic>
    </p:spTree>
    <p:extLst>
      <p:ext uri="{BB962C8B-B14F-4D97-AF65-F5344CB8AC3E}">
        <p14:creationId xmlns:p14="http://schemas.microsoft.com/office/powerpoint/2010/main" val="13392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1000"/>
                                        <p:tgtEl>
                                          <p:spTgt spid="13">
                                            <p:txEl>
                                              <p:pRg st="4" end="4"/>
                                            </p:txEl>
                                          </p:spTgt>
                                        </p:tgtEl>
                                      </p:cBhvr>
                                    </p:animEffect>
                                    <p:anim calcmode="lin" valueType="num">
                                      <p:cBhvr>
                                        <p:cTn id="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5" end="5"/>
                                            </p:txEl>
                                          </p:spTgt>
                                        </p:tgtEl>
                                        <p:attrNameLst>
                                          <p:attrName>style.visibility</p:attrName>
                                        </p:attrNameLst>
                                      </p:cBhvr>
                                      <p:to>
                                        <p:strVal val="visible"/>
                                      </p:to>
                                    </p:set>
                                    <p:animEffect transition="in" filter="fade">
                                      <p:cBhvr>
                                        <p:cTn id="12" dur="1000"/>
                                        <p:tgtEl>
                                          <p:spTgt spid="13">
                                            <p:txEl>
                                              <p:pRg st="5" end="5"/>
                                            </p:txEl>
                                          </p:spTgt>
                                        </p:tgtEl>
                                      </p:cBhvr>
                                    </p:animEffect>
                                    <p:anim calcmode="lin" valueType="num">
                                      <p:cBhvr>
                                        <p:cTn id="1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animEffect transition="in" filter="fade">
                                      <p:cBhvr>
                                        <p:cTn id="17" dur="1000"/>
                                        <p:tgtEl>
                                          <p:spTgt spid="13">
                                            <p:txEl>
                                              <p:pRg st="7" end="7"/>
                                            </p:txEl>
                                          </p:spTgt>
                                        </p:tgtEl>
                                      </p:cBhvr>
                                    </p:animEffect>
                                    <p:anim calcmode="lin" valueType="num">
                                      <p:cBhvr>
                                        <p:cTn id="1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Effect transition="in" filter="fade">
                                      <p:cBhvr>
                                        <p:cTn id="22" dur="1000"/>
                                        <p:tgtEl>
                                          <p:spTgt spid="13">
                                            <p:txEl>
                                              <p:pRg st="8" end="8"/>
                                            </p:txEl>
                                          </p:spTgt>
                                        </p:tgtEl>
                                      </p:cBhvr>
                                    </p:animEffect>
                                    <p:anim calcmode="lin" valueType="num">
                                      <p:cBhvr>
                                        <p:cTn id="23"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fade">
                                      <p:cBhvr>
                                        <p:cTn id="27" dur="1000"/>
                                        <p:tgtEl>
                                          <p:spTgt spid="13">
                                            <p:txEl>
                                              <p:pRg st="9" end="9"/>
                                            </p:txEl>
                                          </p:spTgt>
                                        </p:tgtEl>
                                      </p:cBhvr>
                                    </p:animEffect>
                                    <p:anim calcmode="lin" valueType="num">
                                      <p:cBhvr>
                                        <p:cTn id="28"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fade">
                                      <p:cBhvr>
                                        <p:cTn id="32" dur="1000"/>
                                        <p:tgtEl>
                                          <p:spTgt spid="13">
                                            <p:txEl>
                                              <p:pRg st="10" end="10"/>
                                            </p:txEl>
                                          </p:spTgt>
                                        </p:tgtEl>
                                      </p:cBhvr>
                                    </p:animEffect>
                                    <p:anim calcmode="lin" valueType="num">
                                      <p:cBhvr>
                                        <p:cTn id="33"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xEl>
                                              <p:pRg st="11" end="11"/>
                                            </p:txEl>
                                          </p:spTgt>
                                        </p:tgtEl>
                                        <p:attrNameLst>
                                          <p:attrName>style.visibility</p:attrName>
                                        </p:attrNameLst>
                                      </p:cBhvr>
                                      <p:to>
                                        <p:strVal val="visible"/>
                                      </p:to>
                                    </p:set>
                                    <p:animEffect transition="in" filter="fade">
                                      <p:cBhvr>
                                        <p:cTn id="37" dur="1000"/>
                                        <p:tgtEl>
                                          <p:spTgt spid="13">
                                            <p:txEl>
                                              <p:pRg st="11" end="11"/>
                                            </p:txEl>
                                          </p:spTgt>
                                        </p:tgtEl>
                                      </p:cBhvr>
                                    </p:animEffect>
                                    <p:anim calcmode="lin" valueType="num">
                                      <p:cBhvr>
                                        <p:cTn id="38"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5410200"/>
          </a:xfrm>
        </p:spPr>
        <p:txBody>
          <a:bodyPr>
            <a:normAutofit fontScale="77500" lnSpcReduction="20000"/>
          </a:bodyPr>
          <a:lstStyle/>
          <a:p>
            <a:pPr marL="109728" indent="0" algn="just">
              <a:buClrTx/>
              <a:buSzPct val="81000"/>
              <a:buNone/>
            </a:pPr>
            <a:r>
              <a:rPr lang="en-US" sz="2000" dirty="0">
                <a:latin typeface="Calibri" pitchFamily="34" charset="0"/>
                <a:cs typeface="Calibri" pitchFamily="34" charset="0"/>
              </a:rPr>
              <a:t>	</a:t>
            </a:r>
            <a:r>
              <a:rPr lang="en-US" sz="2600" dirty="0">
                <a:latin typeface="Calibri" pitchFamily="34" charset="0"/>
                <a:cs typeface="Calibri" pitchFamily="34" charset="0"/>
              </a:rPr>
              <a:t>Ethmoid fractures typically result from a forceful blow to the central aspect of the mid face.</a:t>
            </a:r>
            <a:r>
              <a:rPr lang="en-US" sz="2600" baseline="30000" dirty="0">
                <a:latin typeface="Calibri" pitchFamily="34" charset="0"/>
                <a:cs typeface="Calibri" pitchFamily="34" charset="0"/>
              </a:rPr>
              <a:t>  </a:t>
            </a:r>
            <a:r>
              <a:rPr lang="en-US" sz="2600" dirty="0">
                <a:latin typeface="Calibri" pitchFamily="34" charset="0"/>
                <a:cs typeface="Calibri" pitchFamily="34" charset="0"/>
              </a:rPr>
              <a:t>Motor vehicle accidents are the most common source of injury, followed by assault.</a:t>
            </a:r>
          </a:p>
          <a:p>
            <a:pPr marL="109728" indent="0" algn="just">
              <a:buClrTx/>
              <a:buSzPct val="81000"/>
              <a:buNone/>
            </a:pPr>
            <a:r>
              <a:rPr lang="en-US" sz="2600" dirty="0">
                <a:latin typeface="Calibri" pitchFamily="34" charset="0"/>
                <a:cs typeface="Calibri" pitchFamily="34" charset="0"/>
              </a:rPr>
              <a:t>	Fracture of the lamina papyracea, the lateral plate of the ethmoid labyrinth bone, permits communication between the nasal cavity and the ipsilateral orbit through the inferomedial orbital wall, resulting in orbital emphysema. Increased pressure within the nasal cavity, and  leads to temporary exophthalmos.</a:t>
            </a:r>
          </a:p>
          <a:p>
            <a:pPr algn="just">
              <a:buClrTx/>
              <a:buSzPct val="81000"/>
              <a:buFont typeface="Arial" pitchFamily="34" charset="0"/>
              <a:buChar char="•"/>
            </a:pPr>
            <a:endParaRPr lang="en-US" sz="2200" dirty="0">
              <a:latin typeface="Calibri" pitchFamily="34" charset="0"/>
              <a:cs typeface="Calibri" pitchFamily="34" charset="0"/>
            </a:endParaRPr>
          </a:p>
          <a:p>
            <a:pPr>
              <a:buClrTx/>
              <a:buFont typeface="Arial" pitchFamily="34" charset="0"/>
              <a:buChar char="•"/>
            </a:pPr>
            <a:r>
              <a:rPr lang="en-US" sz="2600" dirty="0">
                <a:latin typeface="Calibri" pitchFamily="34" charset="0"/>
                <a:cs typeface="Calibri" pitchFamily="34" charset="0"/>
              </a:rPr>
              <a:t>Scarring, particularly in patients with male-pattern baldness</a:t>
            </a:r>
          </a:p>
          <a:p>
            <a:pPr>
              <a:buClrTx/>
              <a:buFont typeface="Arial" pitchFamily="34" charset="0"/>
              <a:buChar char="•"/>
            </a:pPr>
            <a:r>
              <a:rPr lang="en-US" sz="2600" dirty="0">
                <a:latin typeface="Calibri" pitchFamily="34" charset="0"/>
                <a:cs typeface="Calibri" pitchFamily="34" charset="0"/>
              </a:rPr>
              <a:t>Bleeding, Infection</a:t>
            </a:r>
          </a:p>
          <a:p>
            <a:pPr>
              <a:buClrTx/>
              <a:buFont typeface="Arial" pitchFamily="34" charset="0"/>
              <a:buChar char="•"/>
            </a:pPr>
            <a:r>
              <a:rPr lang="en-US" sz="2600" dirty="0">
                <a:latin typeface="Calibri" pitchFamily="34" charset="0"/>
                <a:cs typeface="Calibri" pitchFamily="34" charset="0"/>
              </a:rPr>
              <a:t>External deformity (e.g. telecanthus, nasal deformity)</a:t>
            </a:r>
          </a:p>
          <a:p>
            <a:pPr>
              <a:buClrTx/>
              <a:buFont typeface="Arial" pitchFamily="34" charset="0"/>
              <a:buChar char="•"/>
            </a:pPr>
            <a:r>
              <a:rPr lang="en-US" sz="2600" dirty="0">
                <a:latin typeface="Calibri" pitchFamily="34" charset="0"/>
                <a:cs typeface="Calibri" pitchFamily="34" charset="0"/>
              </a:rPr>
              <a:t>Exophthalmos, diplopia, blindness, Epiphora</a:t>
            </a:r>
          </a:p>
          <a:p>
            <a:pPr>
              <a:buClrTx/>
              <a:buFont typeface="Arial" pitchFamily="34" charset="0"/>
              <a:buChar char="•"/>
            </a:pPr>
            <a:r>
              <a:rPr lang="en-US" sz="2600" dirty="0">
                <a:latin typeface="Calibri" pitchFamily="34" charset="0"/>
                <a:cs typeface="Calibri" pitchFamily="34" charset="0"/>
              </a:rPr>
              <a:t>Anosmia</a:t>
            </a:r>
          </a:p>
          <a:p>
            <a:pPr>
              <a:buClrTx/>
              <a:buFont typeface="Arial" pitchFamily="34" charset="0"/>
              <a:buChar char="•"/>
            </a:pPr>
            <a:r>
              <a:rPr lang="en-US" sz="2600" dirty="0">
                <a:latin typeface="Calibri" pitchFamily="34" charset="0"/>
                <a:cs typeface="Calibri" pitchFamily="34" charset="0"/>
              </a:rPr>
              <a:t>CSF leak, meningitis</a:t>
            </a:r>
          </a:p>
          <a:p>
            <a:pPr>
              <a:buClrTx/>
              <a:buFont typeface="Arial" pitchFamily="34" charset="0"/>
              <a:buChar char="•"/>
            </a:pPr>
            <a:r>
              <a:rPr lang="en-US" sz="2600" dirty="0">
                <a:latin typeface="Calibri" pitchFamily="34" charset="0"/>
                <a:cs typeface="Calibri" pitchFamily="34" charset="0"/>
              </a:rPr>
              <a:t>Sinusitis</a:t>
            </a:r>
          </a:p>
          <a:p>
            <a:pPr marL="109728" indent="0">
              <a:buNone/>
            </a:pPr>
            <a:br>
              <a:rPr lang="en-US" dirty="0"/>
            </a:br>
            <a:endParaRPr lang="en-US" dirty="0"/>
          </a:p>
        </p:txBody>
      </p:sp>
      <p:sp>
        <p:nvSpPr>
          <p:cNvPr id="4" name="Title 1"/>
          <p:cNvSpPr>
            <a:spLocks noGrp="1"/>
          </p:cNvSpPr>
          <p:nvPr>
            <p:ph type="title"/>
          </p:nvPr>
        </p:nvSpPr>
        <p:spPr>
          <a:xfrm>
            <a:off x="457200" y="274638"/>
            <a:ext cx="7696200" cy="792162"/>
          </a:xfrm>
          <a:solidFill>
            <a:schemeClr val="accent2">
              <a:lumMod val="40000"/>
              <a:lumOff val="60000"/>
            </a:schemeClr>
          </a:solidFill>
          <a:ln w="57150" cmpd="thinThick">
            <a:solidFill>
              <a:schemeClr val="tx1"/>
            </a:solidFill>
          </a:ln>
        </p:spPr>
        <p:txBody>
          <a:bodyPr>
            <a:noAutofit/>
          </a:bodyPr>
          <a:lstStyle/>
          <a:p>
            <a:pPr algn="ctr"/>
            <a:r>
              <a:rPr lang="en-US" sz="3600" dirty="0">
                <a:solidFill>
                  <a:schemeClr val="tx1"/>
                </a:solidFill>
                <a:latin typeface="Calibri" pitchFamily="34" charset="0"/>
                <a:cs typeface="Calibri" pitchFamily="34" charset="0"/>
              </a:rPr>
              <a:t>Fracture of the ethmoid bone</a:t>
            </a:r>
            <a:r>
              <a:rPr lang="en-US" sz="2800" dirty="0">
                <a:solidFill>
                  <a:schemeClr val="tx1"/>
                </a:solidFill>
                <a:latin typeface="Times New Roman" pitchFamily="18" charset="0"/>
                <a:cs typeface="Times New Roman" pitchFamily="18"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105400"/>
            <a:ext cx="555723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90283A8-CAF6-4A5C-9194-3EB784207056}"/>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BB58056E-DC2D-461F-98FC-D1DA1D774908}"/>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0112EDDA-558D-4C3B-97D9-5AFCA7229441}"/>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98913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934200" cy="5410200"/>
          </a:xfrm>
        </p:spPr>
        <p:txBody>
          <a:bodyPr>
            <a:normAutofit fontScale="77500" lnSpcReduction="20000"/>
          </a:bodyPr>
          <a:lstStyle/>
          <a:p>
            <a:pPr marL="109728" indent="0">
              <a:buNone/>
            </a:pPr>
            <a:r>
              <a:rPr lang="en-US" sz="2000" dirty="0">
                <a:latin typeface="Calibri" pitchFamily="34" charset="0"/>
                <a:cs typeface="Calibri" pitchFamily="34" charset="0"/>
              </a:rPr>
              <a:t>	</a:t>
            </a:r>
            <a:r>
              <a:rPr lang="en-US" sz="2600" dirty="0">
                <a:latin typeface="Calibri" pitchFamily="34" charset="0"/>
                <a:cs typeface="Calibri" pitchFamily="34" charset="0"/>
              </a:rPr>
              <a:t>Orbital blowout fracture is a traumatic deformity of the orbital floor or medial wall, typically resulting from impact of a blunt object larger than the orbital aperture, or eye socket.</a:t>
            </a:r>
          </a:p>
          <a:p>
            <a:pPr marL="109728" indent="0">
              <a:buNone/>
            </a:pPr>
            <a:r>
              <a:rPr lang="en-US" sz="2600" b="1" dirty="0">
                <a:latin typeface="Calibri" pitchFamily="34" charset="0"/>
                <a:cs typeface="Calibri" pitchFamily="34" charset="0"/>
              </a:rPr>
              <a:t>causes :-</a:t>
            </a:r>
          </a:p>
          <a:p>
            <a:pPr>
              <a:buClrTx/>
              <a:buFont typeface="Arial" pitchFamily="34" charset="0"/>
              <a:buChar char="•"/>
            </a:pPr>
            <a:r>
              <a:rPr lang="en-US" sz="2600" dirty="0">
                <a:latin typeface="Calibri" pitchFamily="34" charset="0"/>
                <a:cs typeface="Calibri" pitchFamily="34" charset="0"/>
              </a:rPr>
              <a:t>Direct orbital blunt injury</a:t>
            </a:r>
          </a:p>
          <a:p>
            <a:pPr>
              <a:buClrTx/>
              <a:buFont typeface="Arial" pitchFamily="34" charset="0"/>
              <a:buChar char="•"/>
            </a:pPr>
            <a:r>
              <a:rPr lang="en-US" sz="2600" dirty="0">
                <a:latin typeface="Calibri" pitchFamily="34" charset="0"/>
                <a:cs typeface="Calibri" pitchFamily="34" charset="0"/>
              </a:rPr>
              <a:t>Sports injury (squash ball, tennis ball etc.)</a:t>
            </a:r>
          </a:p>
          <a:p>
            <a:pPr>
              <a:buClrTx/>
              <a:buFont typeface="Arial" pitchFamily="34" charset="0"/>
              <a:buChar char="•"/>
            </a:pPr>
            <a:r>
              <a:rPr lang="en-US" sz="2600" dirty="0">
                <a:latin typeface="Calibri" pitchFamily="34" charset="0"/>
                <a:cs typeface="Calibri" pitchFamily="34" charset="0"/>
              </a:rPr>
              <a:t>Motor vehicle accidents.</a:t>
            </a:r>
          </a:p>
          <a:p>
            <a:pPr marL="109728" indent="0">
              <a:buNone/>
            </a:pPr>
            <a:r>
              <a:rPr lang="en-US" sz="2600" b="1" dirty="0">
                <a:latin typeface="Calibri" pitchFamily="34" charset="0"/>
                <a:cs typeface="Calibri" pitchFamily="34" charset="0"/>
              </a:rPr>
              <a:t>signs and symptoms include:-</a:t>
            </a:r>
          </a:p>
          <a:p>
            <a:pPr>
              <a:buClrTx/>
              <a:buFont typeface="Arial" pitchFamily="34" charset="0"/>
              <a:buChar char="•"/>
            </a:pPr>
            <a:r>
              <a:rPr lang="en-US" sz="2600" dirty="0">
                <a:latin typeface="Calibri" pitchFamily="34" charset="0"/>
                <a:cs typeface="Calibri" pitchFamily="34" charset="0"/>
              </a:rPr>
              <a:t>Orbital pain</a:t>
            </a:r>
          </a:p>
          <a:p>
            <a:pPr>
              <a:buClrTx/>
              <a:buFont typeface="Arial" pitchFamily="34" charset="0"/>
              <a:buChar char="•"/>
            </a:pPr>
            <a:r>
              <a:rPr lang="en-US" sz="2600" dirty="0">
                <a:latin typeface="Calibri" pitchFamily="34" charset="0"/>
                <a:cs typeface="Calibri" pitchFamily="34" charset="0"/>
              </a:rPr>
              <a:t>Eyes displaced posteriorly into sockets (exophthalmos)</a:t>
            </a:r>
          </a:p>
          <a:p>
            <a:pPr>
              <a:buClrTx/>
              <a:buFont typeface="Arial" pitchFamily="34" charset="0"/>
              <a:buChar char="•"/>
            </a:pPr>
            <a:r>
              <a:rPr lang="en-US" sz="2600" dirty="0">
                <a:latin typeface="Calibri" pitchFamily="34" charset="0"/>
                <a:cs typeface="Calibri" pitchFamily="34" charset="0"/>
              </a:rPr>
              <a:t>Limitation of eye movement</a:t>
            </a:r>
          </a:p>
          <a:p>
            <a:pPr>
              <a:buClrTx/>
              <a:buFont typeface="Arial" pitchFamily="34" charset="0"/>
              <a:buChar char="•"/>
            </a:pPr>
            <a:r>
              <a:rPr lang="en-US" sz="2600" dirty="0">
                <a:latin typeface="Calibri" pitchFamily="34" charset="0"/>
                <a:cs typeface="Calibri" pitchFamily="34" charset="0"/>
              </a:rPr>
              <a:t>Loss of sensation (hypoesthesia) along the trigeminal (V2) nerve distribution</a:t>
            </a:r>
          </a:p>
          <a:p>
            <a:pPr>
              <a:buClrTx/>
              <a:buFont typeface="Arial" pitchFamily="34" charset="0"/>
              <a:buChar char="•"/>
            </a:pPr>
            <a:r>
              <a:rPr lang="en-US" sz="2600" dirty="0">
                <a:latin typeface="Calibri" pitchFamily="34" charset="0"/>
                <a:cs typeface="Calibri" pitchFamily="34" charset="0"/>
              </a:rPr>
              <a:t>Seeing-double when looking up or down (vertical diplopia)</a:t>
            </a:r>
          </a:p>
          <a:p>
            <a:pPr>
              <a:buClrTx/>
              <a:buFont typeface="Arial" pitchFamily="34" charset="0"/>
              <a:buChar char="•"/>
            </a:pPr>
            <a:r>
              <a:rPr lang="en-US" sz="2600" dirty="0">
                <a:latin typeface="Calibri" pitchFamily="34" charset="0"/>
                <a:cs typeface="Calibri" pitchFamily="34" charset="0"/>
              </a:rPr>
              <a:t>Orbital and lid subcutaneous emphysema, especially when blowing the nose or sneezing</a:t>
            </a:r>
          </a:p>
          <a:p>
            <a:pPr>
              <a:buClrTx/>
              <a:buFont typeface="Arial" pitchFamily="34" charset="0"/>
              <a:buChar char="•"/>
            </a:pPr>
            <a:r>
              <a:rPr lang="en-US" sz="2600" dirty="0">
                <a:latin typeface="Calibri" pitchFamily="34" charset="0"/>
                <a:cs typeface="Calibri" pitchFamily="34" charset="0"/>
              </a:rPr>
              <a:t>Nausea and bradycardia due to oculocardiac reflex</a:t>
            </a:r>
          </a:p>
          <a:p>
            <a:pPr>
              <a:buClrTx/>
              <a:buFont typeface="Arial" pitchFamily="34" charset="0"/>
              <a:buChar char="•"/>
            </a:pPr>
            <a:endParaRPr lang="en-US" sz="2000" dirty="0">
              <a:latin typeface="Calibri" pitchFamily="34" charset="0"/>
              <a:cs typeface="Calibri" pitchFamily="34" charset="0"/>
            </a:endParaRPr>
          </a:p>
        </p:txBody>
      </p:sp>
      <p:sp>
        <p:nvSpPr>
          <p:cNvPr id="4" name="Title 1"/>
          <p:cNvSpPr>
            <a:spLocks noGrp="1"/>
          </p:cNvSpPr>
          <p:nvPr>
            <p:ph type="title"/>
          </p:nvPr>
        </p:nvSpPr>
        <p:spPr>
          <a:xfrm>
            <a:off x="457200" y="274638"/>
            <a:ext cx="8229600" cy="792162"/>
          </a:xfrm>
          <a:solidFill>
            <a:schemeClr val="accent2">
              <a:lumMod val="40000"/>
              <a:lumOff val="60000"/>
            </a:schemeClr>
          </a:solidFill>
          <a:ln w="57150" cmpd="thinThick">
            <a:solidFill>
              <a:schemeClr val="tx1"/>
            </a:solidFill>
          </a:ln>
        </p:spPr>
        <p:txBody>
          <a:bodyPr>
            <a:noAutofit/>
          </a:bodyPr>
          <a:lstStyle/>
          <a:p>
            <a:pPr algn="ctr"/>
            <a:r>
              <a:rPr lang="en-US" sz="3600" dirty="0">
                <a:solidFill>
                  <a:schemeClr val="tx1"/>
                </a:solidFill>
                <a:effectLst/>
                <a:latin typeface="Calibri" pitchFamily="34" charset="0"/>
                <a:cs typeface="Calibri" pitchFamily="34" charset="0"/>
              </a:rPr>
              <a:t>Orbital Blowout Fracture</a:t>
            </a:r>
            <a:endParaRPr lang="en-US" sz="3600"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86199"/>
            <a:ext cx="1600200" cy="300643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AFB30A22-42CB-429D-BE17-91CC47D224CF}"/>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D903335C-7DC4-4F48-ADC5-4FD4985C62BD}"/>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8414E2CE-A7D9-4CA7-B50D-DF56BCCF586D}"/>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48842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algn="just">
              <a:buClrTx/>
              <a:buSzPct val="80000"/>
              <a:buFont typeface="Arial" pitchFamily="34" charset="0"/>
              <a:buChar char="•"/>
            </a:pPr>
            <a:r>
              <a:rPr lang="en-US" sz="2000" dirty="0">
                <a:latin typeface="Calibri" pitchFamily="34" charset="0"/>
                <a:cs typeface="Calibri" pitchFamily="34" charset="0"/>
              </a:rPr>
              <a:t>Orbital hemorrhage or Retrobulbar hemorrhage (RBH) is a rare, rapidly progressive, sight-threatening emergency that results in an accumulation of blood in the retrobulbar space.  </a:t>
            </a:r>
          </a:p>
          <a:p>
            <a:pPr algn="just">
              <a:buClrTx/>
              <a:buSzPct val="80000"/>
              <a:buFont typeface="Arial" pitchFamily="34" charset="0"/>
              <a:buChar char="•"/>
            </a:pPr>
            <a:r>
              <a:rPr lang="en-US" sz="2000" dirty="0">
                <a:latin typeface="Calibri" pitchFamily="34" charset="0"/>
                <a:cs typeface="Calibri" pitchFamily="34" charset="0"/>
              </a:rPr>
              <a:t>The blood accumulation can lead to an increased IOP that may result in stretching of the optic nerve and blockage of ocular perfusion leading to venous or arterial occlusive process.</a:t>
            </a:r>
          </a:p>
          <a:p>
            <a:pPr algn="just">
              <a:buClrTx/>
              <a:buSzPct val="80000"/>
              <a:buFont typeface="Arial" pitchFamily="34" charset="0"/>
              <a:buChar char="•"/>
            </a:pPr>
            <a:r>
              <a:rPr lang="en-US" sz="2000" dirty="0">
                <a:latin typeface="Calibri" pitchFamily="34" charset="0"/>
                <a:cs typeface="Calibri" pitchFamily="34" charset="0"/>
              </a:rPr>
              <a:t>Symptoms -Pain, periorbital ecchymosis, eyelid hematoma, proptosis, visual loss, subconjunctival hemorrhage, nausea, and vomiting.</a:t>
            </a:r>
          </a:p>
          <a:p>
            <a:pPr algn="just">
              <a:buClrTx/>
              <a:buSzPct val="80000"/>
              <a:buFont typeface="Arial" pitchFamily="34" charset="0"/>
              <a:buChar char="•"/>
            </a:pPr>
            <a:endParaRPr lang="en-US" sz="2000" dirty="0">
              <a:latin typeface="Calibri" pitchFamily="34" charset="0"/>
              <a:cs typeface="Calibri" pitchFamily="34" charset="0"/>
            </a:endParaRPr>
          </a:p>
        </p:txBody>
      </p:sp>
      <p:sp>
        <p:nvSpPr>
          <p:cNvPr id="4" name="Title 1"/>
          <p:cNvSpPr>
            <a:spLocks noGrp="1"/>
          </p:cNvSpPr>
          <p:nvPr>
            <p:ph type="title"/>
          </p:nvPr>
        </p:nvSpPr>
        <p:spPr>
          <a:xfrm>
            <a:off x="457200" y="274638"/>
            <a:ext cx="8229600" cy="715962"/>
          </a:xfrm>
          <a:solidFill>
            <a:schemeClr val="accent2">
              <a:lumMod val="40000"/>
              <a:lumOff val="60000"/>
            </a:schemeClr>
          </a:solidFill>
          <a:ln w="57150" cmpd="thinThick">
            <a:solidFill>
              <a:schemeClr val="tx1"/>
            </a:solidFill>
          </a:ln>
        </p:spPr>
        <p:txBody>
          <a:bodyPr>
            <a:noAutofit/>
          </a:bodyPr>
          <a:lstStyle/>
          <a:p>
            <a:pPr algn="ctr"/>
            <a:r>
              <a:rPr lang="en-US" sz="3600" dirty="0">
                <a:solidFill>
                  <a:schemeClr val="tx1"/>
                </a:solidFill>
                <a:latin typeface="Calibri" pitchFamily="34" charset="0"/>
                <a:cs typeface="Calibri" pitchFamily="34" charset="0"/>
              </a:rPr>
              <a:t>Orbital Hemorrhage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555" y="3962400"/>
            <a:ext cx="5778845" cy="2760908"/>
          </a:xfrm>
          <a:prstGeom prst="rect">
            <a:avLst/>
          </a:prstGeom>
          <a:noFill/>
          <a:ln w="412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D86E2F64-E32A-433F-8C79-049BFFDE6B9F}"/>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C287702B-50C1-4C5C-AAB3-253260720EE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3450CDF-7B77-4C42-8020-D652F40F74F4}"/>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72377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050"/>
            <a:ext cx="8229600" cy="717550"/>
          </a:xfrm>
          <a:solidFill>
            <a:srgbClr val="FFFFCC"/>
          </a:solidFill>
          <a:ln w="57150" cmpd="thinThick">
            <a:solidFill>
              <a:schemeClr val="tx1"/>
            </a:solidFill>
          </a:ln>
        </p:spPr>
        <p:txBody>
          <a:bodyPr>
            <a:noAutofit/>
          </a:bodyPr>
          <a:lstStyle/>
          <a:p>
            <a:pPr algn="ctr"/>
            <a:r>
              <a:rPr lang="en-US" sz="4400" dirty="0">
                <a:solidFill>
                  <a:schemeClr val="tx1"/>
                </a:solidFill>
                <a:latin typeface="Calibri" pitchFamily="34" charset="0"/>
                <a:cs typeface="Calibri" pitchFamily="34" charset="0"/>
              </a:rPr>
              <a:t>Eye Burn Injuries </a:t>
            </a:r>
          </a:p>
        </p:txBody>
      </p:sp>
      <p:sp>
        <p:nvSpPr>
          <p:cNvPr id="5" name="Text Placeholder 4"/>
          <p:cNvSpPr>
            <a:spLocks noGrp="1"/>
          </p:cNvSpPr>
          <p:nvPr>
            <p:ph type="body" idx="1"/>
          </p:nvPr>
        </p:nvSpPr>
        <p:spPr>
          <a:xfrm>
            <a:off x="456406" y="5486400"/>
            <a:ext cx="3963194" cy="7620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ctr"/>
            <a:endParaRPr lang="en-US" sz="3100" b="1" dirty="0">
              <a:solidFill>
                <a:schemeClr val="tx1"/>
              </a:solidFill>
              <a:latin typeface="Calibri" pitchFamily="34" charset="0"/>
              <a:cs typeface="Calibri" pitchFamily="34" charset="0"/>
            </a:endParaRPr>
          </a:p>
          <a:p>
            <a:pPr algn="ctr"/>
            <a:r>
              <a:rPr lang="en-US" sz="3600" b="1" dirty="0">
                <a:solidFill>
                  <a:schemeClr val="tx1"/>
                </a:solidFill>
                <a:latin typeface="Calibri" pitchFamily="34" charset="0"/>
                <a:cs typeface="Calibri" pitchFamily="34" charset="0"/>
              </a:rPr>
              <a:t>Alkali  Eye Burn injury  – </a:t>
            </a:r>
          </a:p>
          <a:p>
            <a:pPr algn="ctr"/>
            <a:endParaRPr lang="en-US" dirty="0">
              <a:solidFill>
                <a:schemeClr val="tx1"/>
              </a:solidFill>
            </a:endParaRPr>
          </a:p>
        </p:txBody>
      </p:sp>
      <p:sp>
        <p:nvSpPr>
          <p:cNvPr id="6" name="Text Placeholder 5"/>
          <p:cNvSpPr>
            <a:spLocks noGrp="1"/>
          </p:cNvSpPr>
          <p:nvPr>
            <p:ph type="body" sz="half" idx="3"/>
          </p:nvPr>
        </p:nvSpPr>
        <p:spPr>
          <a:xfrm>
            <a:off x="4799012" y="5486400"/>
            <a:ext cx="4041775" cy="762000"/>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algn="ctr"/>
            <a:r>
              <a:rPr lang="en-US" sz="3800" dirty="0">
                <a:solidFill>
                  <a:schemeClr val="tx1"/>
                </a:solidFill>
              </a:rPr>
              <a:t>       </a:t>
            </a:r>
          </a:p>
          <a:p>
            <a:pPr algn="ctr"/>
            <a:r>
              <a:rPr lang="en-US" sz="3800" b="1" dirty="0">
                <a:solidFill>
                  <a:schemeClr val="tx1"/>
                </a:solidFill>
                <a:latin typeface="Calibri" pitchFamily="34" charset="0"/>
                <a:cs typeface="Calibri" pitchFamily="34" charset="0"/>
              </a:rPr>
              <a:t>                </a:t>
            </a:r>
            <a:r>
              <a:rPr lang="en-US" sz="7000" b="1" dirty="0">
                <a:solidFill>
                  <a:schemeClr val="tx1"/>
                </a:solidFill>
                <a:latin typeface="Calibri" pitchFamily="34" charset="0"/>
                <a:cs typeface="Calibri" pitchFamily="34" charset="0"/>
              </a:rPr>
              <a:t>Acidic Eye Burn injury  -</a:t>
            </a:r>
            <a:r>
              <a:rPr lang="en-US" sz="7000" b="1" dirty="0">
                <a:latin typeface="Calibri" pitchFamily="34" charset="0"/>
                <a:cs typeface="Calibri" pitchFamily="34" charset="0"/>
              </a:rPr>
              <a:t> </a:t>
            </a:r>
            <a:r>
              <a:rPr lang="en-US" dirty="0"/>
              <a:t>Eye Burn</a:t>
            </a:r>
          </a:p>
        </p:txBody>
      </p:sp>
      <p:sp>
        <p:nvSpPr>
          <p:cNvPr id="2" name="Content Placeholder 1"/>
          <p:cNvSpPr>
            <a:spLocks noGrp="1"/>
          </p:cNvSpPr>
          <p:nvPr>
            <p:ph sz="quarter" idx="2"/>
          </p:nvPr>
        </p:nvSpPr>
        <p:spPr>
          <a:xfrm>
            <a:off x="457200" y="1219200"/>
            <a:ext cx="4040188" cy="4166857"/>
          </a:xfrm>
          <a:ln w="15875" cmpd="sng"/>
        </p:spPr>
        <p:txBody>
          <a:bodyPr>
            <a:normAutofit/>
          </a:bodyPr>
          <a:lstStyle/>
          <a:p>
            <a:pPr algn="just">
              <a:buClrTx/>
              <a:buFont typeface="Arial" pitchFamily="34" charset="0"/>
              <a:buChar char="•"/>
            </a:pPr>
            <a:r>
              <a:rPr lang="en-US" sz="2400" dirty="0">
                <a:latin typeface="Calibri" pitchFamily="34" charset="0"/>
                <a:cs typeface="Calibri" pitchFamily="34" charset="0"/>
              </a:rPr>
              <a:t>Liquid Ammonia ,Caustic Soda, Caustic Potash, Lime Etc. cause to eye for alkali burn.</a:t>
            </a:r>
          </a:p>
          <a:p>
            <a:pPr marL="109728" indent="0" algn="just">
              <a:buNone/>
            </a:pPr>
            <a:endParaRPr lang="en-US" sz="2400" dirty="0">
              <a:latin typeface="Calibri" pitchFamily="34" charset="0"/>
              <a:cs typeface="Calibri" pitchFamily="34" charset="0"/>
            </a:endParaRPr>
          </a:p>
          <a:p>
            <a:pPr marL="109728" indent="0">
              <a:buNone/>
            </a:pPr>
            <a:endParaRPr lang="en-US" sz="2000" dirty="0">
              <a:latin typeface="Calibri" pitchFamily="34" charset="0"/>
              <a:cs typeface="Calibri" pitchFamily="34" charset="0"/>
            </a:endParaRPr>
          </a:p>
        </p:txBody>
      </p:sp>
      <p:sp>
        <p:nvSpPr>
          <p:cNvPr id="7" name="Content Placeholder 6"/>
          <p:cNvSpPr>
            <a:spLocks noGrp="1"/>
          </p:cNvSpPr>
          <p:nvPr>
            <p:ph sz="quarter" idx="4"/>
          </p:nvPr>
        </p:nvSpPr>
        <p:spPr>
          <a:xfrm>
            <a:off x="4645025" y="1219201"/>
            <a:ext cx="4041775" cy="3996726"/>
          </a:xfrm>
        </p:spPr>
        <p:txBody>
          <a:bodyPr>
            <a:normAutofit/>
          </a:bodyPr>
          <a:lstStyle/>
          <a:p>
            <a:pPr algn="just">
              <a:buClr>
                <a:schemeClr val="tx1"/>
              </a:buClr>
              <a:buFont typeface="Arial" pitchFamily="34" charset="0"/>
              <a:buChar char="•"/>
            </a:pPr>
            <a:r>
              <a:rPr lang="en-US" dirty="0">
                <a:latin typeface="Calibri" pitchFamily="34" charset="0"/>
                <a:cs typeface="Calibri" pitchFamily="34" charset="0"/>
              </a:rPr>
              <a:t>Sulphuric acid, hydrochloride acid, nitric acid, acetic acid  cause the acidic eye burn injury.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3886200" cy="2320326"/>
          </a:xfrm>
          <a:prstGeom prst="rect">
            <a:avLst/>
          </a:prstGeom>
          <a:noFill/>
          <a:ln w="254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953000" y="2911464"/>
            <a:ext cx="3733800" cy="230446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11464"/>
            <a:ext cx="3733800" cy="230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AE1414F0-1E46-40DD-B5B3-E1D3FBDCDD51}"/>
              </a:ext>
            </a:extLst>
          </p:cNvPr>
          <p:cNvSpPr>
            <a:spLocks noGrp="1"/>
          </p:cNvSpPr>
          <p:nvPr>
            <p:ph type="dt" sz="half" idx="10"/>
          </p:nvPr>
        </p:nvSpPr>
        <p:spPr/>
        <p:txBody>
          <a:bodyPr/>
          <a:lstStyle/>
          <a:p>
            <a:r>
              <a:rPr lang="en-US"/>
              <a:t>3/13/2020</a:t>
            </a:r>
          </a:p>
        </p:txBody>
      </p:sp>
      <p:sp>
        <p:nvSpPr>
          <p:cNvPr id="8" name="Footer Placeholder 7">
            <a:extLst>
              <a:ext uri="{FF2B5EF4-FFF2-40B4-BE49-F238E27FC236}">
                <a16:creationId xmlns:a16="http://schemas.microsoft.com/office/drawing/2014/main" id="{3C48AD2C-8E9C-4AF6-A1AB-64322A57C7FD}"/>
              </a:ext>
            </a:extLst>
          </p:cNvPr>
          <p:cNvSpPr>
            <a:spLocks noGrp="1"/>
          </p:cNvSpPr>
          <p:nvPr>
            <p:ph type="ftr" sz="quarter" idx="11"/>
          </p:nvPr>
        </p:nvSpPr>
        <p:spPr/>
        <p:txBody>
          <a:bodyPr/>
          <a:lstStyle/>
          <a:p>
            <a:r>
              <a:rPr lang="en-US"/>
              <a:t>MR. SWAPNIL RAHANE. (M.SC MEDICAL SURGICAL NURSING)</a:t>
            </a:r>
          </a:p>
        </p:txBody>
      </p:sp>
      <p:sp>
        <p:nvSpPr>
          <p:cNvPr id="9" name="Slide Number Placeholder 8">
            <a:extLst>
              <a:ext uri="{FF2B5EF4-FFF2-40B4-BE49-F238E27FC236}">
                <a16:creationId xmlns:a16="http://schemas.microsoft.com/office/drawing/2014/main" id="{C7258609-B42E-44E8-8585-2B8C3360F701}"/>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835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1000"/>
                                        <p:tgtEl>
                                          <p:spTgt spid="6">
                                            <p:bg/>
                                          </p:spTgt>
                                        </p:tgtEl>
                                      </p:cBhvr>
                                    </p:animEffect>
                                    <p:anim calcmode="lin" valueType="num">
                                      <p:cBhvr>
                                        <p:cTn id="36" dur="1000" fill="hold"/>
                                        <p:tgtEl>
                                          <p:spTgt spid="6">
                                            <p:bg/>
                                          </p:spTgt>
                                        </p:tgtEl>
                                        <p:attrNameLst>
                                          <p:attrName>ppt_x</p:attrName>
                                        </p:attrNameLst>
                                      </p:cBhvr>
                                      <p:tavLst>
                                        <p:tav tm="0">
                                          <p:val>
                                            <p:strVal val="#ppt_x"/>
                                          </p:val>
                                        </p:tav>
                                        <p:tav tm="100000">
                                          <p:val>
                                            <p:strVal val="#ppt_x"/>
                                          </p:val>
                                        </p:tav>
                                      </p:tavLst>
                                    </p:anim>
                                    <p:anim calcmode="lin" valueType="num">
                                      <p:cBhvr>
                                        <p:cTn id="37"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1000"/>
                                        <p:tgtEl>
                                          <p:spTgt spid="7">
                                            <p:txEl>
                                              <p:pRg st="0" end="0"/>
                                            </p:txEl>
                                          </p:spTgt>
                                        </p:tgtEl>
                                      </p:cBhvr>
                                    </p:animEffect>
                                    <p:anim calcmode="lin" valueType="num">
                                      <p:cBhvr>
                                        <p:cTn id="5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146"/>
                                        </p:tgtEl>
                                        <p:attrNameLst>
                                          <p:attrName>style.visibility</p:attrName>
                                        </p:attrNameLst>
                                      </p:cBhvr>
                                      <p:to>
                                        <p:strVal val="visible"/>
                                      </p:to>
                                    </p:set>
                                    <p:animEffect transition="in" filter="fade">
                                      <p:cBhvr>
                                        <p:cTn id="63" dur="1000"/>
                                        <p:tgtEl>
                                          <p:spTgt spid="6146"/>
                                        </p:tgtEl>
                                      </p:cBhvr>
                                    </p:animEffect>
                                    <p:anim calcmode="lin" valueType="num">
                                      <p:cBhvr>
                                        <p:cTn id="64" dur="1000" fill="hold"/>
                                        <p:tgtEl>
                                          <p:spTgt spid="6146"/>
                                        </p:tgtEl>
                                        <p:attrNameLst>
                                          <p:attrName>ppt_x</p:attrName>
                                        </p:attrNameLst>
                                      </p:cBhvr>
                                      <p:tavLst>
                                        <p:tav tm="0">
                                          <p:val>
                                            <p:strVal val="#ppt_x"/>
                                          </p:val>
                                        </p:tav>
                                        <p:tav tm="100000">
                                          <p:val>
                                            <p:strVal val="#ppt_x"/>
                                          </p:val>
                                        </p:tav>
                                      </p:tavLst>
                                    </p:anim>
                                    <p:anim calcmode="lin" valueType="num">
                                      <p:cBhvr>
                                        <p:cTn id="6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5486400"/>
          </a:xfrm>
        </p:spPr>
        <p:txBody>
          <a:bodyPr>
            <a:normAutofit lnSpcReduction="10000"/>
          </a:bodyPr>
          <a:lstStyle/>
          <a:p>
            <a:pPr marL="109728" indent="0" algn="ctr">
              <a:buClr>
                <a:schemeClr val="tx1"/>
              </a:buClr>
              <a:buSzPct val="92000"/>
              <a:buNone/>
            </a:pPr>
            <a:r>
              <a:rPr lang="en-US" sz="2400" dirty="0">
                <a:latin typeface="Calibri" pitchFamily="34" charset="0"/>
                <a:cs typeface="Calibri" pitchFamily="34" charset="0"/>
              </a:rPr>
              <a:t>Alkali burn cause more serious damage to eye than acid burn.</a:t>
            </a:r>
          </a:p>
          <a:p>
            <a:pPr marL="109728" indent="0" algn="ctr">
              <a:buClr>
                <a:schemeClr val="tx1"/>
              </a:buClr>
              <a:buSzPct val="92000"/>
              <a:buNone/>
            </a:pPr>
            <a:r>
              <a:rPr lang="en-US" sz="2400" b="1" dirty="0">
                <a:latin typeface="Calibri" pitchFamily="34" charset="0"/>
                <a:cs typeface="Calibri" pitchFamily="34" charset="0"/>
              </a:rPr>
              <a:t>Signs and Symptoms </a:t>
            </a:r>
          </a:p>
          <a:p>
            <a:pPr marL="566928" indent="-457200">
              <a:buClr>
                <a:schemeClr val="tx1"/>
              </a:buClr>
              <a:buSzPct val="92000"/>
              <a:buFont typeface="+mj-lt"/>
              <a:buAutoNum type="arabicPeriod"/>
            </a:pPr>
            <a:r>
              <a:rPr lang="en-US" sz="2400" b="1" dirty="0">
                <a:latin typeface="Calibri" pitchFamily="34" charset="0"/>
                <a:cs typeface="Calibri" pitchFamily="34" charset="0"/>
              </a:rPr>
              <a:t>Acute phase (up to 1 week)-</a:t>
            </a:r>
          </a:p>
          <a:p>
            <a:pPr>
              <a:buClr>
                <a:schemeClr val="tx1"/>
              </a:buClr>
              <a:buSzPct val="92000"/>
              <a:buFont typeface="Arial" pitchFamily="34" charset="0"/>
              <a:buChar char="•"/>
            </a:pPr>
            <a:r>
              <a:rPr lang="en-US" sz="2400" dirty="0">
                <a:latin typeface="Calibri" pitchFamily="34" charset="0"/>
                <a:cs typeface="Calibri" pitchFamily="34" charset="0"/>
              </a:rPr>
              <a:t>Conjunctival chemosis , congestion and discharge.</a:t>
            </a:r>
          </a:p>
          <a:p>
            <a:pPr>
              <a:buClr>
                <a:schemeClr val="tx1"/>
              </a:buClr>
              <a:buSzPct val="92000"/>
              <a:buFont typeface="Arial" pitchFamily="34" charset="0"/>
              <a:buChar char="•"/>
            </a:pPr>
            <a:r>
              <a:rPr lang="en-US" sz="2400" dirty="0">
                <a:latin typeface="Calibri" pitchFamily="34" charset="0"/>
                <a:cs typeface="Calibri" pitchFamily="34" charset="0"/>
              </a:rPr>
              <a:t>Perilimbal ischemia</a:t>
            </a:r>
          </a:p>
          <a:p>
            <a:pPr>
              <a:buClr>
                <a:schemeClr val="tx1"/>
              </a:buClr>
              <a:buSzPct val="92000"/>
              <a:buFont typeface="Arial" pitchFamily="34" charset="0"/>
              <a:buChar char="•"/>
            </a:pPr>
            <a:r>
              <a:rPr lang="en-US" sz="2400" dirty="0">
                <a:latin typeface="Calibri" pitchFamily="34" charset="0"/>
                <a:cs typeface="Calibri" pitchFamily="34" charset="0"/>
              </a:rPr>
              <a:t>Increased  IOP</a:t>
            </a:r>
          </a:p>
          <a:p>
            <a:pPr marL="109728" indent="0">
              <a:buClr>
                <a:schemeClr val="tx1"/>
              </a:buClr>
              <a:buSzPct val="92000"/>
              <a:buNone/>
            </a:pPr>
            <a:r>
              <a:rPr lang="en-US" sz="2400" b="1" dirty="0">
                <a:latin typeface="Calibri" pitchFamily="34" charset="0"/>
                <a:cs typeface="Calibri" pitchFamily="34" charset="0"/>
              </a:rPr>
              <a:t>2. Early Reparative Phase (1-3 Weeks) –</a:t>
            </a:r>
          </a:p>
          <a:p>
            <a:pPr>
              <a:buClr>
                <a:schemeClr val="tx1"/>
              </a:buClr>
              <a:buSzPct val="92000"/>
              <a:buFont typeface="Arial" pitchFamily="34" charset="0"/>
              <a:buChar char="•"/>
            </a:pPr>
            <a:r>
              <a:rPr lang="en-US" sz="2400" dirty="0">
                <a:latin typeface="Calibri" pitchFamily="34" charset="0"/>
                <a:cs typeface="Calibri" pitchFamily="34" charset="0"/>
              </a:rPr>
              <a:t>Corneal opacity</a:t>
            </a:r>
          </a:p>
          <a:p>
            <a:pPr>
              <a:buClr>
                <a:schemeClr val="tx1"/>
              </a:buClr>
              <a:buSzPct val="92000"/>
              <a:buFont typeface="Arial" pitchFamily="34" charset="0"/>
              <a:buChar char="•"/>
            </a:pPr>
            <a:r>
              <a:rPr lang="en-US" sz="2400" dirty="0">
                <a:latin typeface="Calibri" pitchFamily="34" charset="0"/>
                <a:cs typeface="Calibri" pitchFamily="34" charset="0"/>
              </a:rPr>
              <a:t>iridocyclitis</a:t>
            </a:r>
          </a:p>
          <a:p>
            <a:pPr marL="109728" indent="0">
              <a:buClr>
                <a:schemeClr val="tx1"/>
              </a:buClr>
              <a:buSzPct val="92000"/>
              <a:buNone/>
            </a:pPr>
            <a:r>
              <a:rPr lang="en-US" sz="2400" b="1" dirty="0">
                <a:latin typeface="Calibri" pitchFamily="34" charset="0"/>
                <a:cs typeface="Calibri" pitchFamily="34" charset="0"/>
              </a:rPr>
              <a:t>3. Late Reparative Phase (3 weeks – several months ) –</a:t>
            </a:r>
          </a:p>
          <a:p>
            <a:pPr>
              <a:buClr>
                <a:schemeClr val="tx1"/>
              </a:buClr>
              <a:buSzPct val="92000"/>
              <a:buFont typeface="Arial" pitchFamily="34" charset="0"/>
              <a:buChar char="•"/>
            </a:pPr>
            <a:r>
              <a:rPr lang="en-US" sz="2400" dirty="0">
                <a:latin typeface="Calibri" pitchFamily="34" charset="0"/>
                <a:cs typeface="Calibri" pitchFamily="34" charset="0"/>
              </a:rPr>
              <a:t>Irregulars caring of cornea</a:t>
            </a:r>
          </a:p>
          <a:p>
            <a:pPr>
              <a:buClr>
                <a:schemeClr val="tx1"/>
              </a:buClr>
              <a:buSzPct val="92000"/>
              <a:buFont typeface="Arial" pitchFamily="34" charset="0"/>
              <a:buChar char="•"/>
            </a:pPr>
            <a:r>
              <a:rPr lang="en-US" sz="2400" dirty="0">
                <a:latin typeface="Calibri" pitchFamily="34" charset="0"/>
                <a:cs typeface="Calibri" pitchFamily="34" charset="0"/>
              </a:rPr>
              <a:t>Dry eye, cyclitic membrane formation </a:t>
            </a:r>
          </a:p>
          <a:p>
            <a:pPr>
              <a:buClr>
                <a:schemeClr val="tx1"/>
              </a:buClr>
              <a:buSzPct val="92000"/>
              <a:buFont typeface="Arial" pitchFamily="34" charset="0"/>
              <a:buChar char="•"/>
            </a:pPr>
            <a:r>
              <a:rPr lang="en-US" sz="2400" dirty="0">
                <a:latin typeface="Calibri" pitchFamily="34" charset="0"/>
                <a:cs typeface="Calibri" pitchFamily="34" charset="0"/>
              </a:rPr>
              <a:t>Catractous changes of the lens.</a:t>
            </a:r>
          </a:p>
          <a:p>
            <a:pPr>
              <a:buClr>
                <a:schemeClr val="tx1"/>
              </a:buClr>
              <a:buSzPct val="92000"/>
              <a:buFont typeface="Arial" pitchFamily="34" charset="0"/>
              <a:buChar char="•"/>
            </a:pPr>
            <a:r>
              <a:rPr lang="en-US" sz="2400" dirty="0">
                <a:latin typeface="Calibri" pitchFamily="34" charset="0"/>
                <a:cs typeface="Calibri" pitchFamily="34" charset="0"/>
              </a:rPr>
              <a:t>Hypotony , trichiasis</a:t>
            </a:r>
          </a:p>
          <a:p>
            <a:pPr>
              <a:buClr>
                <a:schemeClr val="tx1"/>
              </a:buClr>
              <a:buSzPct val="92000"/>
              <a:buFont typeface="Arial" pitchFamily="34" charset="0"/>
              <a:buChar char="•"/>
            </a:pPr>
            <a:endParaRPr lang="en-US" sz="2000" b="1" dirty="0">
              <a:latin typeface="Calibri" pitchFamily="34" charset="0"/>
              <a:cs typeface="Calibri" pitchFamily="34" charset="0"/>
            </a:endParaRPr>
          </a:p>
          <a:p>
            <a:pPr marL="109728" indent="0" algn="ctr">
              <a:buClr>
                <a:schemeClr val="tx1"/>
              </a:buClr>
              <a:buSzPct val="92000"/>
              <a:buNone/>
            </a:pPr>
            <a:endParaRPr lang="en-US" sz="2400" dirty="0">
              <a:latin typeface="Calibri" pitchFamily="34" charset="0"/>
              <a:cs typeface="Calibri" pitchFamily="34" charset="0"/>
            </a:endParaRPr>
          </a:p>
        </p:txBody>
      </p:sp>
      <p:sp>
        <p:nvSpPr>
          <p:cNvPr id="3" name="Title 2"/>
          <p:cNvSpPr>
            <a:spLocks noGrp="1"/>
          </p:cNvSpPr>
          <p:nvPr>
            <p:ph type="title"/>
          </p:nvPr>
        </p:nvSpPr>
        <p:spPr>
          <a:xfrm>
            <a:off x="533400" y="304800"/>
            <a:ext cx="7696200" cy="792162"/>
          </a:xfrm>
          <a:solidFill>
            <a:schemeClr val="accent2">
              <a:lumMod val="40000"/>
              <a:lumOff val="60000"/>
            </a:schemeClr>
          </a:solidFill>
          <a:ln w="57150" cmpd="sng">
            <a:solidFill>
              <a:schemeClr val="tx1"/>
            </a:solidFill>
          </a:ln>
        </p:spPr>
        <p:txBody>
          <a:bodyPr>
            <a:normAutofit/>
          </a:bodyPr>
          <a:lstStyle/>
          <a:p>
            <a:pPr algn="ctr"/>
            <a:r>
              <a:rPr lang="en-US" sz="3600" dirty="0">
                <a:solidFill>
                  <a:schemeClr val="tx1"/>
                </a:solidFill>
              </a:rPr>
              <a:t>Signs and Symptoms </a:t>
            </a:r>
          </a:p>
        </p:txBody>
      </p:sp>
      <p:sp>
        <p:nvSpPr>
          <p:cNvPr id="4" name="Date Placeholder 3">
            <a:extLst>
              <a:ext uri="{FF2B5EF4-FFF2-40B4-BE49-F238E27FC236}">
                <a16:creationId xmlns:a16="http://schemas.microsoft.com/office/drawing/2014/main" id="{58997E0E-3569-4FCC-8D6C-B38C74811DEA}"/>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8EC19E8E-8BA4-4818-B300-3A1DA119498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6DC0BAE4-6099-4E92-AFFF-7DF5F3D739FC}"/>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9748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534400" cy="5410200"/>
          </a:xfrm>
        </p:spPr>
        <p:txBody>
          <a:bodyPr>
            <a:normAutofit lnSpcReduction="10000"/>
          </a:bodyPr>
          <a:lstStyle/>
          <a:p>
            <a:pPr marL="624078" indent="-514350">
              <a:buClrTx/>
              <a:buSzPct val="106000"/>
              <a:buFont typeface="+mj-lt"/>
              <a:buAutoNum type="arabicPeriod"/>
            </a:pPr>
            <a:r>
              <a:rPr lang="en-US" sz="2400" b="1" dirty="0">
                <a:latin typeface="Calibri" pitchFamily="34" charset="0"/>
                <a:cs typeface="Calibri" pitchFamily="34" charset="0"/>
              </a:rPr>
              <a:t>First and Immediate Treatment-</a:t>
            </a:r>
          </a:p>
          <a:p>
            <a:pPr>
              <a:buClrTx/>
              <a:buSzPct val="106000"/>
              <a:buFont typeface="Arial" pitchFamily="34" charset="0"/>
              <a:buChar char="•"/>
            </a:pPr>
            <a:r>
              <a:rPr lang="en-US" sz="2400" dirty="0">
                <a:latin typeface="Calibri" pitchFamily="34" charset="0"/>
                <a:cs typeface="Calibri" pitchFamily="34" charset="0"/>
              </a:rPr>
              <a:t>Irrigation with ocular plain water , normal saline.</a:t>
            </a:r>
          </a:p>
          <a:p>
            <a:pPr>
              <a:buClrTx/>
              <a:buSzPct val="106000"/>
              <a:buFont typeface="Arial" pitchFamily="34" charset="0"/>
              <a:buChar char="•"/>
            </a:pPr>
            <a:r>
              <a:rPr lang="en-US" sz="2400" dirty="0">
                <a:latin typeface="Calibri" pitchFamily="34" charset="0"/>
                <a:cs typeface="Calibri" pitchFamily="34" charset="0"/>
              </a:rPr>
              <a:t>Removal of particles carefully with the help of the sterile swab.</a:t>
            </a:r>
          </a:p>
          <a:p>
            <a:pPr>
              <a:buClrTx/>
              <a:buSzPct val="106000"/>
              <a:buFont typeface="Arial" pitchFamily="34" charset="0"/>
              <a:buChar char="•"/>
            </a:pPr>
            <a:r>
              <a:rPr lang="en-US" sz="2400" dirty="0">
                <a:latin typeface="Calibri" pitchFamily="34" charset="0"/>
                <a:cs typeface="Calibri" pitchFamily="34" charset="0"/>
              </a:rPr>
              <a:t>Assessment of the chemical burn grade.</a:t>
            </a:r>
          </a:p>
          <a:p>
            <a:pPr marL="109728" indent="0">
              <a:buClrTx/>
              <a:buSzPct val="106000"/>
              <a:buNone/>
            </a:pPr>
            <a:r>
              <a:rPr lang="en-US" sz="2400" b="1" dirty="0">
                <a:latin typeface="Calibri" pitchFamily="34" charset="0"/>
                <a:cs typeface="Calibri" pitchFamily="34" charset="0"/>
              </a:rPr>
              <a:t>2. Acute Phase Treatment –</a:t>
            </a:r>
          </a:p>
          <a:p>
            <a:pPr>
              <a:buClrTx/>
              <a:buSzPct val="106000"/>
              <a:buFont typeface="Arial" pitchFamily="34" charset="0"/>
              <a:buChar char="•"/>
            </a:pPr>
            <a:r>
              <a:rPr lang="en-US" sz="2400" dirty="0">
                <a:latin typeface="Calibri" pitchFamily="34" charset="0"/>
                <a:cs typeface="Calibri" pitchFamily="34" charset="0"/>
              </a:rPr>
              <a:t>I ,II Treat at OPD and III and IV should be admitted.</a:t>
            </a:r>
          </a:p>
          <a:p>
            <a:pPr>
              <a:buClrTx/>
              <a:buSzPct val="106000"/>
              <a:buFont typeface="Arial" pitchFamily="34" charset="0"/>
              <a:buChar char="•"/>
            </a:pPr>
            <a:r>
              <a:rPr lang="en-US" sz="2400" dirty="0">
                <a:latin typeface="Calibri" pitchFamily="34" charset="0"/>
                <a:cs typeface="Calibri" pitchFamily="34" charset="0"/>
              </a:rPr>
              <a:t>Antibiotics drops , cycloplegics, topical corticosteroids .</a:t>
            </a:r>
          </a:p>
          <a:p>
            <a:pPr marL="109728" indent="0">
              <a:buClrTx/>
              <a:buSzPct val="106000"/>
              <a:buNone/>
            </a:pPr>
            <a:r>
              <a:rPr lang="en-US" sz="2400" b="1" dirty="0">
                <a:latin typeface="Calibri" pitchFamily="34" charset="0"/>
                <a:cs typeface="Calibri" pitchFamily="34" charset="0"/>
              </a:rPr>
              <a:t>3. Intermediate Treatment –</a:t>
            </a:r>
          </a:p>
          <a:p>
            <a:pPr>
              <a:buClrTx/>
              <a:buSzPct val="106000"/>
              <a:buFont typeface="Arial" pitchFamily="34" charset="0"/>
              <a:buChar char="•"/>
            </a:pPr>
            <a:r>
              <a:rPr lang="en-US" sz="2400" dirty="0">
                <a:latin typeface="Calibri" pitchFamily="34" charset="0"/>
                <a:cs typeface="Calibri" pitchFamily="34" charset="0"/>
              </a:rPr>
              <a:t>Bandaging, Conjunctival flap </a:t>
            </a:r>
          </a:p>
          <a:p>
            <a:pPr marL="109728" indent="0">
              <a:buClrTx/>
              <a:buSzPct val="106000"/>
              <a:buNone/>
            </a:pPr>
            <a:r>
              <a:rPr lang="en-US" sz="2400" b="1" dirty="0">
                <a:latin typeface="Calibri" pitchFamily="34" charset="0"/>
                <a:cs typeface="Calibri" pitchFamily="34" charset="0"/>
              </a:rPr>
              <a:t>4. Surgical Rehabilitation –</a:t>
            </a:r>
          </a:p>
          <a:p>
            <a:pPr>
              <a:buClrTx/>
              <a:buSzPct val="106000"/>
              <a:buFont typeface="Arial" pitchFamily="34" charset="0"/>
              <a:buChar char="•"/>
            </a:pPr>
            <a:r>
              <a:rPr lang="en-US" sz="2400" dirty="0">
                <a:latin typeface="Calibri" pitchFamily="34" charset="0"/>
                <a:cs typeface="Calibri" pitchFamily="34" charset="0"/>
              </a:rPr>
              <a:t>Conjunctival transplantation for severe dry eye .</a:t>
            </a:r>
          </a:p>
          <a:p>
            <a:pPr>
              <a:buClrTx/>
              <a:buSzPct val="106000"/>
              <a:buFont typeface="Arial" pitchFamily="34" charset="0"/>
              <a:buChar char="•"/>
            </a:pPr>
            <a:r>
              <a:rPr lang="en-US" sz="2400" dirty="0">
                <a:latin typeface="Calibri" pitchFamily="34" charset="0"/>
                <a:cs typeface="Calibri" pitchFamily="34" charset="0"/>
              </a:rPr>
              <a:t>Penetrating keratoplasty.</a:t>
            </a:r>
          </a:p>
          <a:p>
            <a:pPr>
              <a:buClrTx/>
              <a:buSzPct val="106000"/>
              <a:buFont typeface="Arial" pitchFamily="34" charset="0"/>
              <a:buChar char="•"/>
            </a:pPr>
            <a:r>
              <a:rPr lang="en-US" sz="2400" dirty="0">
                <a:latin typeface="Calibri" pitchFamily="34" charset="0"/>
                <a:cs typeface="Calibri" pitchFamily="34" charset="0"/>
              </a:rPr>
              <a:t>keratoprosthesis</a:t>
            </a:r>
          </a:p>
          <a:p>
            <a:pPr>
              <a:buClrTx/>
              <a:buSzPct val="106000"/>
              <a:buFont typeface="Arial" pitchFamily="34" charset="0"/>
              <a:buChar char="•"/>
            </a:pPr>
            <a:endParaRPr lang="en-US" sz="2000" dirty="0">
              <a:latin typeface="Calibri" pitchFamily="34" charset="0"/>
              <a:cs typeface="Calibri" pitchFamily="34" charset="0"/>
            </a:endParaRPr>
          </a:p>
          <a:p>
            <a:pPr>
              <a:buClrTx/>
              <a:buSzPct val="106000"/>
              <a:buFont typeface="Arial" pitchFamily="34" charset="0"/>
              <a:buChar char="•"/>
            </a:pPr>
            <a:endParaRPr lang="en-US" sz="2000" dirty="0">
              <a:latin typeface="Calibri" pitchFamily="34" charset="0"/>
              <a:cs typeface="Calibri" pitchFamily="34" charset="0"/>
            </a:endParaRPr>
          </a:p>
        </p:txBody>
      </p:sp>
      <p:sp>
        <p:nvSpPr>
          <p:cNvPr id="4" name="Title 2"/>
          <p:cNvSpPr>
            <a:spLocks noGrp="1"/>
          </p:cNvSpPr>
          <p:nvPr>
            <p:ph type="title"/>
          </p:nvPr>
        </p:nvSpPr>
        <p:spPr>
          <a:xfrm>
            <a:off x="457200" y="274638"/>
            <a:ext cx="7696200" cy="715962"/>
          </a:xfrm>
          <a:solidFill>
            <a:schemeClr val="accent2">
              <a:lumMod val="40000"/>
              <a:lumOff val="60000"/>
            </a:schemeClr>
          </a:solidFill>
          <a:ln w="57150" cmpd="sng">
            <a:solidFill>
              <a:schemeClr val="tx1"/>
            </a:solidFill>
          </a:ln>
        </p:spPr>
        <p:txBody>
          <a:bodyPr>
            <a:normAutofit/>
          </a:bodyPr>
          <a:lstStyle/>
          <a:p>
            <a:pPr algn="ctr"/>
            <a:r>
              <a:rPr lang="en-US" sz="4000" dirty="0">
                <a:solidFill>
                  <a:schemeClr val="tx1"/>
                </a:solidFill>
                <a:latin typeface="Calibri" pitchFamily="34" charset="0"/>
                <a:cs typeface="Calibri" pitchFamily="34" charset="0"/>
              </a:rPr>
              <a:t>Treatment</a:t>
            </a:r>
            <a:r>
              <a:rPr lang="en-US" sz="3600" dirty="0"/>
              <a:t> </a:t>
            </a:r>
          </a:p>
        </p:txBody>
      </p:sp>
      <p:sp>
        <p:nvSpPr>
          <p:cNvPr id="3" name="Date Placeholder 2">
            <a:extLst>
              <a:ext uri="{FF2B5EF4-FFF2-40B4-BE49-F238E27FC236}">
                <a16:creationId xmlns:a16="http://schemas.microsoft.com/office/drawing/2014/main" id="{BE0FCE59-2F5F-4388-81A4-05ECEC43A85B}"/>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593A6648-700F-44C6-B323-6FFB81AFB74F}"/>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4C4F321E-A522-4349-82B1-E8644E1F7AFD}"/>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2062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562600"/>
          </a:xfrm>
        </p:spPr>
        <p:txBody>
          <a:bodyPr>
            <a:normAutofit fontScale="92500" lnSpcReduction="10000"/>
          </a:bodyPr>
          <a:lstStyle/>
          <a:p>
            <a:pPr algn="just">
              <a:buClrTx/>
              <a:buSzPct val="103000"/>
              <a:buFont typeface="Arial" pitchFamily="34" charset="0"/>
              <a:buChar char="•"/>
            </a:pPr>
            <a:r>
              <a:rPr lang="en-US" sz="2400" b="1" dirty="0">
                <a:latin typeface="Calibri" pitchFamily="34" charset="0"/>
                <a:cs typeface="Calibri" pitchFamily="34" charset="0"/>
              </a:rPr>
              <a:t>Thermal injuries to the eye </a:t>
            </a:r>
            <a:r>
              <a:rPr lang="en-US" sz="2400" dirty="0">
                <a:latin typeface="Calibri" pitchFamily="34" charset="0"/>
                <a:cs typeface="Calibri" pitchFamily="34" charset="0"/>
              </a:rPr>
              <a:t>are potentially blinding eye injuries and constitute true emergencies. Thermal injuries to the eye are </a:t>
            </a:r>
            <a:r>
              <a:rPr lang="en-US" sz="2400" b="1" dirty="0">
                <a:latin typeface="Calibri" pitchFamily="34" charset="0"/>
                <a:cs typeface="Calibri" pitchFamily="34" charset="0"/>
              </a:rPr>
              <a:t>less common</a:t>
            </a:r>
            <a:r>
              <a:rPr lang="en-US" sz="2400" dirty="0">
                <a:latin typeface="Calibri" pitchFamily="34" charset="0"/>
                <a:cs typeface="Calibri" pitchFamily="34" charset="0"/>
              </a:rPr>
              <a:t> than chemical injuries, with very different forms of ocular insult, post-injury problems, and treatment approaches.</a:t>
            </a:r>
          </a:p>
          <a:p>
            <a:pPr algn="just">
              <a:buClrTx/>
              <a:buSzPct val="103000"/>
              <a:buFont typeface="Arial" pitchFamily="34" charset="0"/>
              <a:buChar char="•"/>
            </a:pPr>
            <a:r>
              <a:rPr lang="en-US" sz="2400" dirty="0">
                <a:latin typeface="Calibri" pitchFamily="34" charset="0"/>
                <a:cs typeface="Calibri" pitchFamily="34" charset="0"/>
              </a:rPr>
              <a:t>Thermal injuries are of importance due to increased occurrence during festival and festivities.</a:t>
            </a:r>
          </a:p>
          <a:p>
            <a:pPr marL="109728" indent="0">
              <a:buNone/>
            </a:pPr>
            <a:r>
              <a:rPr lang="en-US" sz="2400" b="1" dirty="0">
                <a:latin typeface="Calibri" pitchFamily="34" charset="0"/>
                <a:cs typeface="Calibri" pitchFamily="34" charset="0"/>
              </a:rPr>
              <a:t>Symptoms</a:t>
            </a:r>
            <a:r>
              <a:rPr lang="en-US" sz="2400" dirty="0">
                <a:latin typeface="Calibri" pitchFamily="34" charset="0"/>
                <a:cs typeface="Calibri" pitchFamily="34" charset="0"/>
              </a:rPr>
              <a:t> .:-</a:t>
            </a:r>
          </a:p>
          <a:p>
            <a:pPr>
              <a:buClrTx/>
              <a:buSzPct val="117000"/>
              <a:buFont typeface="Arial" pitchFamily="34" charset="0"/>
              <a:buChar char="•"/>
            </a:pPr>
            <a:r>
              <a:rPr lang="en-US" sz="2400" dirty="0">
                <a:latin typeface="Calibri" pitchFamily="34" charset="0"/>
                <a:cs typeface="Calibri" pitchFamily="34" charset="0"/>
              </a:rPr>
              <a:t>Red eyes.</a:t>
            </a:r>
          </a:p>
          <a:p>
            <a:pPr>
              <a:buClrTx/>
              <a:buSzPct val="117000"/>
              <a:buFont typeface="Arial" pitchFamily="34" charset="0"/>
              <a:buChar char="•"/>
            </a:pPr>
            <a:r>
              <a:rPr lang="en-US" sz="2400" dirty="0">
                <a:latin typeface="Calibri" pitchFamily="34" charset="0"/>
                <a:cs typeface="Calibri" pitchFamily="34" charset="0"/>
              </a:rPr>
              <a:t>Severe pain</a:t>
            </a:r>
          </a:p>
          <a:p>
            <a:pPr>
              <a:buClrTx/>
              <a:buSzPct val="117000"/>
              <a:buFont typeface="Arial" pitchFamily="34" charset="0"/>
              <a:buChar char="•"/>
            </a:pPr>
            <a:r>
              <a:rPr lang="en-US" sz="2400" dirty="0">
                <a:latin typeface="Calibri" pitchFamily="34" charset="0"/>
                <a:cs typeface="Calibri" pitchFamily="34" charset="0"/>
              </a:rPr>
              <a:t>Watering or Epiphora.</a:t>
            </a:r>
          </a:p>
          <a:p>
            <a:pPr>
              <a:buClrTx/>
              <a:buSzPct val="117000"/>
              <a:buFont typeface="Arial" pitchFamily="34" charset="0"/>
              <a:buChar char="•"/>
            </a:pPr>
            <a:r>
              <a:rPr lang="en-US" sz="2400" dirty="0">
                <a:latin typeface="Calibri" pitchFamily="34" charset="0"/>
                <a:cs typeface="Calibri" pitchFamily="34" charset="0"/>
              </a:rPr>
              <a:t>Foreign body sensation.</a:t>
            </a:r>
          </a:p>
          <a:p>
            <a:pPr>
              <a:buClrTx/>
              <a:buSzPct val="117000"/>
              <a:buFont typeface="Arial" pitchFamily="34" charset="0"/>
              <a:buChar char="•"/>
            </a:pPr>
            <a:r>
              <a:rPr lang="en-US" sz="2400" dirty="0">
                <a:latin typeface="Calibri" pitchFamily="34" charset="0"/>
                <a:cs typeface="Calibri" pitchFamily="34" charset="0"/>
              </a:rPr>
              <a:t>Blurring of vision.</a:t>
            </a:r>
          </a:p>
          <a:p>
            <a:pPr>
              <a:buClrTx/>
              <a:buSzPct val="117000"/>
              <a:buFont typeface="Arial" pitchFamily="34" charset="0"/>
              <a:buChar char="•"/>
            </a:pPr>
            <a:r>
              <a:rPr lang="en-US" sz="2400" dirty="0">
                <a:latin typeface="Calibri" pitchFamily="34" charset="0"/>
                <a:cs typeface="Calibri" pitchFamily="34" charset="0"/>
              </a:rPr>
              <a:t>Reduced visual acuity.</a:t>
            </a:r>
          </a:p>
          <a:p>
            <a:pPr>
              <a:buClrTx/>
              <a:buSzPct val="117000"/>
              <a:buFont typeface="Arial" pitchFamily="34" charset="0"/>
              <a:buChar char="•"/>
            </a:pPr>
            <a:r>
              <a:rPr lang="en-US" sz="2400" dirty="0">
                <a:latin typeface="Calibri" pitchFamily="34" charset="0"/>
                <a:cs typeface="Calibri" pitchFamily="34" charset="0"/>
              </a:rPr>
              <a:t>Photophobia (increased sensitivity to light).</a:t>
            </a:r>
          </a:p>
          <a:p>
            <a:pPr>
              <a:buClrTx/>
              <a:buSzPct val="117000"/>
              <a:buFont typeface="Arial" pitchFamily="34" charset="0"/>
              <a:buChar char="•"/>
            </a:pPr>
            <a:r>
              <a:rPr lang="en-US" sz="2400" dirty="0">
                <a:latin typeface="Calibri" pitchFamily="34" charset="0"/>
                <a:cs typeface="Calibri" pitchFamily="34" charset="0"/>
              </a:rPr>
              <a:t>Blepharospasm.</a:t>
            </a:r>
          </a:p>
          <a:p>
            <a:pPr algn="just">
              <a:buClrTx/>
              <a:buSzPct val="103000"/>
              <a:buFont typeface="Arial" pitchFamily="34" charset="0"/>
              <a:buChar char="•"/>
            </a:pPr>
            <a:endParaRPr lang="en-US" sz="2000" dirty="0">
              <a:latin typeface="Calibri" pitchFamily="34" charset="0"/>
              <a:cs typeface="Calibri" pitchFamily="34" charset="0"/>
            </a:endParaRPr>
          </a:p>
          <a:p>
            <a:endParaRPr lang="en-US" dirty="0"/>
          </a:p>
        </p:txBody>
      </p:sp>
      <p:sp>
        <p:nvSpPr>
          <p:cNvPr id="4" name="Title 2"/>
          <p:cNvSpPr>
            <a:spLocks noGrp="1"/>
          </p:cNvSpPr>
          <p:nvPr>
            <p:ph type="title"/>
          </p:nvPr>
        </p:nvSpPr>
        <p:spPr>
          <a:xfrm>
            <a:off x="457200" y="274638"/>
            <a:ext cx="8229600" cy="715962"/>
          </a:xfrm>
          <a:solidFill>
            <a:schemeClr val="accent2">
              <a:lumMod val="40000"/>
              <a:lumOff val="60000"/>
            </a:schemeClr>
          </a:solidFill>
          <a:ln w="57150" cmpd="sng">
            <a:solidFill>
              <a:schemeClr val="tx1"/>
            </a:solidFill>
          </a:ln>
        </p:spPr>
        <p:txBody>
          <a:bodyPr>
            <a:normAutofit/>
          </a:bodyPr>
          <a:lstStyle/>
          <a:p>
            <a:pPr algn="ctr"/>
            <a:r>
              <a:rPr lang="en-US" sz="4000" dirty="0">
                <a:solidFill>
                  <a:schemeClr val="tx1"/>
                </a:solidFill>
                <a:latin typeface="Calibri" pitchFamily="34" charset="0"/>
                <a:cs typeface="Calibri" pitchFamily="34" charset="0"/>
              </a:rPr>
              <a:t>Thermal Burn </a:t>
            </a:r>
            <a:r>
              <a:rPr lang="en-US" sz="3600" dirty="0"/>
              <a:t> </a:t>
            </a:r>
          </a:p>
        </p:txBody>
      </p:sp>
      <p:sp>
        <p:nvSpPr>
          <p:cNvPr id="5" name="Rectangle 4"/>
          <p:cNvSpPr/>
          <p:nvPr/>
        </p:nvSpPr>
        <p:spPr>
          <a:xfrm>
            <a:off x="5791200" y="3276600"/>
            <a:ext cx="2895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2895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5D8530B4-6097-45DD-B00F-04ADD8FE4EE9}"/>
              </a:ext>
            </a:extLst>
          </p:cNvPr>
          <p:cNvSpPr>
            <a:spLocks noGrp="1"/>
          </p:cNvSpPr>
          <p:nvPr>
            <p:ph type="dt" sz="half" idx="10"/>
          </p:nvPr>
        </p:nvSpPr>
        <p:spPr/>
        <p:txBody>
          <a:bodyPr/>
          <a:lstStyle/>
          <a:p>
            <a:r>
              <a:rPr lang="en-US"/>
              <a:t>3/13/2020</a:t>
            </a:r>
          </a:p>
        </p:txBody>
      </p:sp>
      <p:sp>
        <p:nvSpPr>
          <p:cNvPr id="6" name="Footer Placeholder 5">
            <a:extLst>
              <a:ext uri="{FF2B5EF4-FFF2-40B4-BE49-F238E27FC236}">
                <a16:creationId xmlns:a16="http://schemas.microsoft.com/office/drawing/2014/main" id="{8D5A473A-9D8F-43B5-91D0-5397C7E1D517}"/>
              </a:ext>
            </a:extLst>
          </p:cNvPr>
          <p:cNvSpPr>
            <a:spLocks noGrp="1"/>
          </p:cNvSpPr>
          <p:nvPr>
            <p:ph type="ftr" sz="quarter" idx="11"/>
          </p:nvPr>
        </p:nvSpPr>
        <p:spPr/>
        <p:txBody>
          <a:bodyPr/>
          <a:lstStyle/>
          <a:p>
            <a:r>
              <a:rPr lang="en-US"/>
              <a:t>MR. SWAPNIL RAHANE. (M.SC MEDICAL SURGICAL NURSING)</a:t>
            </a:r>
          </a:p>
        </p:txBody>
      </p:sp>
      <p:sp>
        <p:nvSpPr>
          <p:cNvPr id="7" name="Slide Number Placeholder 6">
            <a:extLst>
              <a:ext uri="{FF2B5EF4-FFF2-40B4-BE49-F238E27FC236}">
                <a16:creationId xmlns:a16="http://schemas.microsoft.com/office/drawing/2014/main" id="{9A1783F3-0CE9-428B-ADE6-4E02DE5EF324}"/>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7025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458200" cy="6248400"/>
          </a:xfrm>
        </p:spPr>
        <p:txBody>
          <a:bodyPr>
            <a:normAutofit/>
          </a:bodyPr>
          <a:lstStyle/>
          <a:p>
            <a:pPr algn="just">
              <a:buClrTx/>
              <a:buSzPct val="108000"/>
              <a:buFont typeface="Arial" pitchFamily="34" charset="0"/>
              <a:buChar char="•"/>
            </a:pPr>
            <a:r>
              <a:rPr lang="en-US" sz="2400" dirty="0">
                <a:latin typeface="Calibri" pitchFamily="34" charset="0"/>
                <a:cs typeface="Calibri" pitchFamily="34" charset="0"/>
              </a:rPr>
              <a:t>Thermal injuries result from accidents associated with firework explosion, steam, boiling water, or molten metal. </a:t>
            </a:r>
          </a:p>
          <a:p>
            <a:pPr algn="just">
              <a:buClrTx/>
              <a:buSzPct val="108000"/>
              <a:buFont typeface="Arial" pitchFamily="34" charset="0"/>
              <a:buChar char="•"/>
            </a:pPr>
            <a:r>
              <a:rPr lang="en-US" sz="2400" dirty="0">
                <a:latin typeface="Calibri" pitchFamily="34" charset="0"/>
                <a:cs typeface="Calibri" pitchFamily="34" charset="0"/>
              </a:rPr>
              <a:t>Thermal burns include those caused by a </a:t>
            </a:r>
            <a:r>
              <a:rPr lang="en-US" sz="2400" b="1" dirty="0">
                <a:latin typeface="Calibri" pitchFamily="34" charset="0"/>
                <a:cs typeface="Calibri" pitchFamily="34" charset="0"/>
              </a:rPr>
              <a:t>flame</a:t>
            </a:r>
            <a:r>
              <a:rPr lang="en-US" sz="2400" dirty="0">
                <a:latin typeface="Calibri" pitchFamily="34" charset="0"/>
                <a:cs typeface="Calibri" pitchFamily="34" charset="0"/>
              </a:rPr>
              <a:t>, which are usually severe with deep tissue injury, and those caused by </a:t>
            </a:r>
            <a:r>
              <a:rPr lang="en-US" sz="2400" b="1" dirty="0">
                <a:latin typeface="Calibri" pitchFamily="34" charset="0"/>
                <a:cs typeface="Calibri" pitchFamily="34" charset="0"/>
              </a:rPr>
              <a:t>flash</a:t>
            </a:r>
            <a:r>
              <a:rPr lang="en-US" sz="2400" dirty="0">
                <a:latin typeface="Calibri" pitchFamily="34" charset="0"/>
                <a:cs typeface="Calibri" pitchFamily="34" charset="0"/>
              </a:rPr>
              <a:t> accidents, such as explosions or electrical arcs, which are usually more superficial but may be extensive.</a:t>
            </a:r>
          </a:p>
          <a:p>
            <a:pPr marL="109728" indent="0" algn="ctr">
              <a:buClrTx/>
              <a:buSzPct val="108000"/>
              <a:buNone/>
            </a:pPr>
            <a:r>
              <a:rPr lang="en-US" sz="2400" b="1" dirty="0">
                <a:latin typeface="Calibri" pitchFamily="34" charset="0"/>
                <a:cs typeface="Calibri" pitchFamily="34" charset="0"/>
              </a:rPr>
              <a:t>Eye  thermal burn injuries divided into:</a:t>
            </a:r>
          </a:p>
          <a:p>
            <a:pPr algn="just">
              <a:buClrTx/>
              <a:buSzPct val="96000"/>
              <a:buFont typeface="Arial" pitchFamily="34" charset="0"/>
              <a:buChar char="•"/>
            </a:pPr>
            <a:r>
              <a:rPr lang="en-US" sz="2400" b="1" dirty="0">
                <a:latin typeface="Calibri" pitchFamily="34" charset="0"/>
                <a:cs typeface="Calibri" pitchFamily="34" charset="0"/>
              </a:rPr>
              <a:t>Flame burns:</a:t>
            </a:r>
            <a:r>
              <a:rPr lang="en-US" sz="2400" dirty="0">
                <a:latin typeface="Calibri" pitchFamily="34" charset="0"/>
                <a:cs typeface="Calibri" pitchFamily="34" charset="0"/>
              </a:rPr>
              <a:t> Flame burns are secondary to fire. They tend to be deep dermal or full thickness.</a:t>
            </a:r>
          </a:p>
          <a:p>
            <a:pPr algn="just">
              <a:buClrTx/>
              <a:buSzPct val="96000"/>
              <a:buFont typeface="Arial" pitchFamily="34" charset="0"/>
              <a:buChar char="•"/>
            </a:pPr>
            <a:r>
              <a:rPr lang="en-US" sz="2400" b="1" dirty="0">
                <a:latin typeface="Calibri" pitchFamily="34" charset="0"/>
                <a:cs typeface="Calibri" pitchFamily="34" charset="0"/>
              </a:rPr>
              <a:t>Scalds:</a:t>
            </a:r>
            <a:r>
              <a:rPr lang="en-US" sz="2400" dirty="0">
                <a:latin typeface="Calibri" pitchFamily="34" charset="0"/>
                <a:cs typeface="Calibri" pitchFamily="34" charset="0"/>
              </a:rPr>
              <a:t> Scalds may be caused by spilling hot drinks or liquids or being exposed to hot bathing water. Scalds tend to cause superficial to superficial dermal burns.</a:t>
            </a:r>
          </a:p>
          <a:p>
            <a:pPr algn="just">
              <a:buClrTx/>
              <a:buSzPct val="96000"/>
              <a:buFont typeface="Arial" pitchFamily="34" charset="0"/>
              <a:buChar char="•"/>
            </a:pPr>
            <a:r>
              <a:rPr lang="en-US" sz="2400" b="1" dirty="0">
                <a:latin typeface="Calibri" pitchFamily="34" charset="0"/>
                <a:cs typeface="Calibri" pitchFamily="34" charset="0"/>
              </a:rPr>
              <a:t>Contact burns:</a:t>
            </a:r>
            <a:r>
              <a:rPr lang="en-US" sz="2400" dirty="0">
                <a:latin typeface="Calibri" pitchFamily="34" charset="0"/>
                <a:cs typeface="Calibri" pitchFamily="34" charset="0"/>
              </a:rPr>
              <a:t> Contact burns are the result of direct exposure to a hot object. Contact burns tend to be deep dermal or full thickness.</a:t>
            </a:r>
          </a:p>
          <a:p>
            <a:pPr algn="just">
              <a:buClrTx/>
              <a:buSzPct val="96000"/>
              <a:buFont typeface="Arial" pitchFamily="34" charset="0"/>
              <a:buChar char="•"/>
            </a:pPr>
            <a:endParaRPr lang="en-US" sz="1800" dirty="0">
              <a:latin typeface="Calibri" pitchFamily="34" charset="0"/>
              <a:cs typeface="Calibri" pitchFamily="34" charset="0"/>
            </a:endParaRPr>
          </a:p>
        </p:txBody>
      </p:sp>
      <p:sp>
        <p:nvSpPr>
          <p:cNvPr id="3" name="Date Placeholder 2">
            <a:extLst>
              <a:ext uri="{FF2B5EF4-FFF2-40B4-BE49-F238E27FC236}">
                <a16:creationId xmlns:a16="http://schemas.microsoft.com/office/drawing/2014/main" id="{EB7840B8-3652-469B-A1D3-73DA39C91E07}"/>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00C11C75-7D83-4054-A5BA-A2497C0F64C4}"/>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2EB1AD3B-AFB3-4E21-B692-6D5EBB41E75B}"/>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7607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25000" lnSpcReduction="20000"/>
          </a:bodyPr>
          <a:lstStyle/>
          <a:p>
            <a:pPr marL="109728" indent="0" algn="ctr">
              <a:buNone/>
            </a:pPr>
            <a:r>
              <a:rPr lang="en-US" sz="19200" b="1" dirty="0">
                <a:solidFill>
                  <a:schemeClr val="accent2"/>
                </a:solidFill>
                <a:latin typeface="Calibri" pitchFamily="34" charset="0"/>
                <a:cs typeface="Calibri" pitchFamily="34" charset="0"/>
              </a:rPr>
              <a:t>Management:-</a:t>
            </a:r>
          </a:p>
          <a:p>
            <a:pPr marL="109728" indent="0">
              <a:buNone/>
            </a:pPr>
            <a:endParaRPr lang="en-US" sz="6400" dirty="0">
              <a:latin typeface="Calibri" pitchFamily="34" charset="0"/>
              <a:cs typeface="Calibri" pitchFamily="34" charset="0"/>
            </a:endParaRPr>
          </a:p>
          <a:p>
            <a:pPr>
              <a:buClrTx/>
              <a:buSzPct val="108000"/>
              <a:buFont typeface="Arial" pitchFamily="34" charset="0"/>
              <a:buChar char="•"/>
            </a:pPr>
            <a:r>
              <a:rPr lang="en-US" sz="9600" b="1" dirty="0">
                <a:latin typeface="Calibri" pitchFamily="34" charset="0"/>
                <a:cs typeface="Calibri" pitchFamily="34" charset="0"/>
              </a:rPr>
              <a:t>Medical therapy:</a:t>
            </a:r>
          </a:p>
          <a:p>
            <a:pPr marL="109728" indent="0">
              <a:buClrTx/>
              <a:buSzPct val="108000"/>
              <a:buNone/>
            </a:pPr>
            <a:endParaRPr lang="en-US" sz="9600" dirty="0">
              <a:latin typeface="Calibri" pitchFamily="34" charset="0"/>
              <a:cs typeface="Calibri" pitchFamily="34" charset="0"/>
            </a:endParaRPr>
          </a:p>
          <a:p>
            <a:pPr marL="109728" indent="0">
              <a:buClrTx/>
              <a:buSzPct val="108000"/>
              <a:buNone/>
            </a:pPr>
            <a:r>
              <a:rPr lang="en-US" sz="9600" b="1" dirty="0">
                <a:latin typeface="Calibri" pitchFamily="34" charset="0"/>
                <a:cs typeface="Calibri" pitchFamily="34" charset="0"/>
              </a:rPr>
              <a:t>Immediate management of thermal injuries requires:</a:t>
            </a:r>
            <a:endParaRPr lang="en-US" sz="9600" dirty="0">
              <a:latin typeface="Calibri" pitchFamily="34" charset="0"/>
              <a:cs typeface="Calibri" pitchFamily="34" charset="0"/>
            </a:endParaRPr>
          </a:p>
          <a:p>
            <a:pPr>
              <a:buClrTx/>
              <a:buSzPct val="108000"/>
              <a:buFont typeface="Arial" pitchFamily="34" charset="0"/>
              <a:buChar char="•"/>
            </a:pPr>
            <a:r>
              <a:rPr lang="en-US" sz="9600" dirty="0">
                <a:latin typeface="Calibri" pitchFamily="34" charset="0"/>
                <a:cs typeface="Calibri" pitchFamily="34" charset="0"/>
              </a:rPr>
              <a:t>Removal of any dirt and debris.</a:t>
            </a:r>
          </a:p>
          <a:p>
            <a:pPr>
              <a:buClrTx/>
              <a:buSzPct val="108000"/>
              <a:buFont typeface="Arial" pitchFamily="34" charset="0"/>
              <a:buChar char="•"/>
            </a:pPr>
            <a:r>
              <a:rPr lang="en-US" sz="9600" dirty="0">
                <a:latin typeface="Calibri" pitchFamily="34" charset="0"/>
                <a:cs typeface="Calibri" pitchFamily="34" charset="0"/>
              </a:rPr>
              <a:t>Gentle removal of sloughed skin.</a:t>
            </a:r>
          </a:p>
          <a:p>
            <a:pPr>
              <a:buClrTx/>
              <a:buSzPct val="108000"/>
              <a:buFont typeface="Arial" pitchFamily="34" charset="0"/>
              <a:buChar char="•"/>
            </a:pPr>
            <a:r>
              <a:rPr lang="en-US" sz="9600" dirty="0">
                <a:latin typeface="Calibri" pitchFamily="34" charset="0"/>
                <a:cs typeface="Calibri" pitchFamily="34" charset="0"/>
              </a:rPr>
              <a:t>Cold, moist compresses.</a:t>
            </a:r>
          </a:p>
          <a:p>
            <a:pPr marL="109728" indent="0" algn="just">
              <a:buNone/>
            </a:pPr>
            <a:r>
              <a:rPr lang="en-US" sz="9600" b="1" dirty="0">
                <a:latin typeface="Calibri" pitchFamily="34" charset="0"/>
                <a:cs typeface="Calibri" pitchFamily="34" charset="0"/>
              </a:rPr>
              <a:t>Subsequent management:</a:t>
            </a:r>
            <a:endParaRPr lang="en-US" sz="9600" dirty="0">
              <a:latin typeface="Calibri" pitchFamily="34" charset="0"/>
              <a:cs typeface="Calibri" pitchFamily="34" charset="0"/>
            </a:endParaRPr>
          </a:p>
          <a:p>
            <a:pPr algn="just">
              <a:buClrTx/>
              <a:buFont typeface="Arial" pitchFamily="34" charset="0"/>
              <a:buChar char="•"/>
            </a:pPr>
            <a:r>
              <a:rPr lang="en-US" sz="9600" dirty="0">
                <a:latin typeface="Calibri" pitchFamily="34" charset="0"/>
                <a:cs typeface="Calibri" pitchFamily="34" charset="0"/>
              </a:rPr>
              <a:t>Trimming of eyelashes: </a:t>
            </a:r>
          </a:p>
          <a:p>
            <a:pPr algn="just">
              <a:buClrTx/>
              <a:buFont typeface="Arial" pitchFamily="34" charset="0"/>
              <a:buChar char="•"/>
            </a:pPr>
            <a:r>
              <a:rPr lang="en-US" sz="9600" dirty="0">
                <a:latin typeface="Calibri" pitchFamily="34" charset="0"/>
                <a:cs typeface="Calibri" pitchFamily="34" charset="0"/>
              </a:rPr>
              <a:t>Management of wound:</a:t>
            </a:r>
          </a:p>
          <a:p>
            <a:pPr marL="109728" indent="0" algn="just">
              <a:buClrTx/>
              <a:buNone/>
            </a:pPr>
            <a:r>
              <a:rPr lang="en-US" sz="9600" b="1" dirty="0">
                <a:latin typeface="Calibri" pitchFamily="34" charset="0"/>
                <a:cs typeface="Calibri" pitchFamily="34" charset="0"/>
              </a:rPr>
              <a:t>Surgical management :-</a:t>
            </a:r>
          </a:p>
          <a:p>
            <a:pPr>
              <a:buClrTx/>
              <a:buSzPct val="102000"/>
              <a:buFont typeface="Arial" pitchFamily="34" charset="0"/>
              <a:buChar char="•"/>
            </a:pPr>
            <a:r>
              <a:rPr lang="en-US" sz="9600" dirty="0">
                <a:latin typeface="Calibri" pitchFamily="34" charset="0"/>
                <a:cs typeface="Calibri" pitchFamily="34" charset="0"/>
              </a:rPr>
              <a:t>Temporary suture tarsorrhaphy: </a:t>
            </a:r>
          </a:p>
          <a:p>
            <a:pPr>
              <a:buClrTx/>
              <a:buSzPct val="102000"/>
              <a:buFont typeface="Arial" pitchFamily="34" charset="0"/>
              <a:buChar char="•"/>
            </a:pPr>
            <a:r>
              <a:rPr lang="en-US" sz="9600" dirty="0">
                <a:latin typeface="Calibri" pitchFamily="34" charset="0"/>
                <a:cs typeface="Calibri" pitchFamily="34" charset="0"/>
              </a:rPr>
              <a:t>Surgical tarsorrhaphy: </a:t>
            </a:r>
          </a:p>
          <a:p>
            <a:pPr>
              <a:buClrTx/>
              <a:buSzPct val="102000"/>
              <a:buFont typeface="Arial" pitchFamily="34" charset="0"/>
              <a:buChar char="•"/>
            </a:pPr>
            <a:r>
              <a:rPr lang="en-US" sz="9600" dirty="0">
                <a:latin typeface="Calibri" pitchFamily="34" charset="0"/>
                <a:cs typeface="Calibri" pitchFamily="34" charset="0"/>
              </a:rPr>
              <a:t>Masquerade procedure:</a:t>
            </a:r>
          </a:p>
          <a:p>
            <a:pPr>
              <a:buClrTx/>
              <a:buSzPct val="102000"/>
              <a:buFont typeface="Arial" pitchFamily="34" charset="0"/>
              <a:buChar char="•"/>
            </a:pPr>
            <a:r>
              <a:rPr lang="en-US" sz="9600" dirty="0">
                <a:latin typeface="Calibri" pitchFamily="34" charset="0"/>
                <a:cs typeface="Calibri" pitchFamily="34" charset="0"/>
              </a:rPr>
              <a:t>Split-thickness dermal graft: </a:t>
            </a:r>
          </a:p>
          <a:p>
            <a:pPr>
              <a:buClrTx/>
              <a:buSzPct val="102000"/>
              <a:buFont typeface="Arial" pitchFamily="34" charset="0"/>
              <a:buChar char="•"/>
            </a:pPr>
            <a:r>
              <a:rPr lang="en-US" sz="9600" dirty="0">
                <a:latin typeface="Calibri" pitchFamily="34" charset="0"/>
                <a:cs typeface="Calibri" pitchFamily="34" charset="0"/>
              </a:rPr>
              <a:t>Eyelid graft</a:t>
            </a:r>
          </a:p>
          <a:p>
            <a:pPr algn="just">
              <a:buClrTx/>
              <a:buFont typeface="Arial" pitchFamily="34" charset="0"/>
              <a:buChar char="•"/>
            </a:pPr>
            <a:endParaRPr lang="en-US" sz="9600" dirty="0">
              <a:latin typeface="Calibri" pitchFamily="34" charset="0"/>
              <a:cs typeface="Calibri" pitchFamily="34" charset="0"/>
            </a:endParaRPr>
          </a:p>
          <a:p>
            <a:pPr marL="109728" indent="0" algn="just">
              <a:buNone/>
            </a:pPr>
            <a:r>
              <a:rPr lang="en-US" sz="9600" dirty="0">
                <a:latin typeface="Calibri" pitchFamily="34" charset="0"/>
                <a:cs typeface="Calibri" pitchFamily="34" charset="0"/>
              </a:rPr>
              <a:t> </a:t>
            </a:r>
          </a:p>
          <a:p>
            <a:endParaRPr lang="en-US" sz="2400" dirty="0"/>
          </a:p>
          <a:p>
            <a:pPr marL="109728" indent="0" algn="just">
              <a:buNone/>
            </a:pPr>
            <a:endParaRPr lang="en-US" sz="2400" dirty="0">
              <a:latin typeface="Calibri" pitchFamily="34" charset="0"/>
              <a:cs typeface="Calibri" pitchFamily="34" charset="0"/>
            </a:endParaRPr>
          </a:p>
        </p:txBody>
      </p:sp>
      <p:sp>
        <p:nvSpPr>
          <p:cNvPr id="3" name="Date Placeholder 2">
            <a:extLst>
              <a:ext uri="{FF2B5EF4-FFF2-40B4-BE49-F238E27FC236}">
                <a16:creationId xmlns:a16="http://schemas.microsoft.com/office/drawing/2014/main" id="{A2E2E482-E06C-46DB-B40A-447353247969}"/>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C636F1FF-B017-4296-89D2-7AA1A11D68F9}"/>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A6603F36-7592-45EE-ADE6-E87BDBF683EA}"/>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4121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5257800"/>
          </a:xfrm>
        </p:spPr>
        <p:txBody>
          <a:bodyPr>
            <a:normAutofit/>
          </a:bodyPr>
          <a:lstStyle/>
          <a:p>
            <a:pPr>
              <a:buClrTx/>
              <a:buSzPct val="95000"/>
              <a:buFont typeface="Wingdings" pitchFamily="2" charset="2"/>
              <a:buChar char="§"/>
            </a:pPr>
            <a:r>
              <a:rPr lang="en-US" sz="2400" b="1" dirty="0">
                <a:latin typeface="Calibri" pitchFamily="34" charset="0"/>
                <a:cs typeface="Calibri" pitchFamily="34" charset="0"/>
              </a:rPr>
              <a:t>Ultraviolet (U-V)  rays:- </a:t>
            </a:r>
          </a:p>
          <a:p>
            <a:pPr marL="109728" indent="0">
              <a:buNone/>
            </a:pPr>
            <a:r>
              <a:rPr lang="en-US" sz="2400" dirty="0">
                <a:latin typeface="Calibri" pitchFamily="34" charset="0"/>
                <a:cs typeface="Calibri" pitchFamily="34" charset="0"/>
              </a:rPr>
              <a:t>Photokertitis or snow blindness, </a:t>
            </a:r>
          </a:p>
          <a:p>
            <a:pPr marL="109728" indent="0">
              <a:buNone/>
            </a:pPr>
            <a:r>
              <a:rPr lang="en-US" sz="2400" dirty="0">
                <a:latin typeface="Calibri" pitchFamily="34" charset="0"/>
                <a:cs typeface="Calibri" pitchFamily="34" charset="0"/>
              </a:rPr>
              <a:t>        photophthalmia.</a:t>
            </a:r>
          </a:p>
          <a:p>
            <a:pPr marL="109728" indent="0">
              <a:buNone/>
            </a:pPr>
            <a:endParaRPr lang="en-US" sz="2400" dirty="0">
              <a:latin typeface="Calibri" pitchFamily="34" charset="0"/>
              <a:cs typeface="Calibri" pitchFamily="34" charset="0"/>
            </a:endParaRPr>
          </a:p>
          <a:p>
            <a:pPr marL="109728" indent="0">
              <a:buNone/>
            </a:pPr>
            <a:endParaRPr lang="en-US" sz="2400" dirty="0">
              <a:latin typeface="Calibri" pitchFamily="34" charset="0"/>
              <a:cs typeface="Calibri" pitchFamily="34" charset="0"/>
            </a:endParaRPr>
          </a:p>
          <a:p>
            <a:pPr>
              <a:buClrTx/>
              <a:buSzPct val="71000"/>
              <a:buFont typeface="Wingdings" pitchFamily="2" charset="2"/>
              <a:buChar char="§"/>
            </a:pPr>
            <a:r>
              <a:rPr lang="en-US" sz="2400" b="1" dirty="0">
                <a:latin typeface="Calibri" pitchFamily="34" charset="0"/>
                <a:cs typeface="Calibri" pitchFamily="34" charset="0"/>
              </a:rPr>
              <a:t>Infra red rays :- (700 nm)</a:t>
            </a:r>
          </a:p>
          <a:p>
            <a:pPr marL="109728" indent="0">
              <a:buNone/>
            </a:pPr>
            <a:r>
              <a:rPr lang="en-US" sz="2400" dirty="0">
                <a:latin typeface="Calibri" pitchFamily="34" charset="0"/>
                <a:cs typeface="Calibri" pitchFamily="34" charset="0"/>
              </a:rPr>
              <a:t>    Glass blowers cataract.</a:t>
            </a:r>
          </a:p>
          <a:p>
            <a:pPr marL="109728" indent="0">
              <a:buNone/>
            </a:pPr>
            <a:r>
              <a:rPr lang="en-US" sz="2400" dirty="0">
                <a:latin typeface="Calibri" pitchFamily="34" charset="0"/>
                <a:cs typeface="Calibri" pitchFamily="34" charset="0"/>
              </a:rPr>
              <a:t> </a:t>
            </a:r>
          </a:p>
        </p:txBody>
      </p:sp>
      <p:sp>
        <p:nvSpPr>
          <p:cNvPr id="6" name="Title 2"/>
          <p:cNvSpPr>
            <a:spLocks noGrp="1"/>
          </p:cNvSpPr>
          <p:nvPr>
            <p:ph type="title"/>
          </p:nvPr>
        </p:nvSpPr>
        <p:spPr>
          <a:xfrm>
            <a:off x="457200" y="274638"/>
            <a:ext cx="8229600" cy="715962"/>
          </a:xfrm>
          <a:solidFill>
            <a:schemeClr val="accent2">
              <a:lumMod val="40000"/>
              <a:lumOff val="60000"/>
            </a:schemeClr>
          </a:solidFill>
          <a:ln w="57150" cmpd="sng">
            <a:solidFill>
              <a:schemeClr val="tx1"/>
            </a:solidFill>
          </a:ln>
        </p:spPr>
        <p:txBody>
          <a:bodyPr>
            <a:normAutofit/>
          </a:bodyPr>
          <a:lstStyle/>
          <a:p>
            <a:pPr algn="ctr"/>
            <a:r>
              <a:rPr lang="en-US" sz="4000" dirty="0">
                <a:solidFill>
                  <a:schemeClr val="tx1"/>
                </a:solidFill>
                <a:latin typeface="Calibri" pitchFamily="34" charset="0"/>
                <a:cs typeface="Calibri" pitchFamily="34" charset="0"/>
              </a:rPr>
              <a:t>Radiational Burn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1219200"/>
            <a:ext cx="2609849" cy="1847850"/>
          </a:xfrm>
          <a:prstGeom prst="rect">
            <a:avLst/>
          </a:prstGeom>
          <a:noFill/>
          <a:ln w="38100" cmpd="sng">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3408218"/>
            <a:ext cx="2609850" cy="1752600"/>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669063EE-7958-4E45-803D-0B1725E1F1C0}"/>
              </a:ext>
            </a:extLst>
          </p:cNvPr>
          <p:cNvSpPr>
            <a:spLocks noGrp="1"/>
          </p:cNvSpPr>
          <p:nvPr>
            <p:ph type="dt" sz="half" idx="10"/>
          </p:nvPr>
        </p:nvSpPr>
        <p:spPr/>
        <p:txBody>
          <a:bodyPr/>
          <a:lstStyle/>
          <a:p>
            <a:r>
              <a:rPr lang="en-US"/>
              <a:t>3/13/2020</a:t>
            </a:r>
          </a:p>
        </p:txBody>
      </p:sp>
      <p:sp>
        <p:nvSpPr>
          <p:cNvPr id="3" name="Footer Placeholder 2">
            <a:extLst>
              <a:ext uri="{FF2B5EF4-FFF2-40B4-BE49-F238E27FC236}">
                <a16:creationId xmlns:a16="http://schemas.microsoft.com/office/drawing/2014/main" id="{319BB79D-7DED-4C65-9109-834A141AE49E}"/>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9F003C44-E8B7-4A22-87BB-68E7D536A607}"/>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24154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059363"/>
          </a:xfrm>
        </p:spPr>
        <p:txBody>
          <a:bodyPr>
            <a:noAutofit/>
          </a:bodyPr>
          <a:lstStyle/>
          <a:p>
            <a:pPr algn="just">
              <a:buClr>
                <a:schemeClr val="tx1"/>
              </a:buClr>
            </a:pPr>
            <a:r>
              <a:rPr lang="en-US" sz="2400" dirty="0">
                <a:latin typeface="Calibri" pitchFamily="34" charset="0"/>
                <a:cs typeface="Calibri" pitchFamily="34" charset="0"/>
              </a:rPr>
              <a:t>Anatomy and physiology of eye.</a:t>
            </a:r>
          </a:p>
          <a:p>
            <a:pPr algn="just">
              <a:buClr>
                <a:schemeClr val="tx1"/>
              </a:buClr>
            </a:pPr>
            <a:r>
              <a:rPr lang="en-US" sz="2400" dirty="0">
                <a:latin typeface="Calibri" pitchFamily="34" charset="0"/>
                <a:cs typeface="Calibri" pitchFamily="34" charset="0"/>
              </a:rPr>
              <a:t>Definition of Eye Injury.</a:t>
            </a:r>
          </a:p>
          <a:p>
            <a:pPr algn="just">
              <a:buClr>
                <a:schemeClr val="tx1"/>
              </a:buClr>
            </a:pPr>
            <a:r>
              <a:rPr lang="en-US" sz="2400" dirty="0">
                <a:latin typeface="Calibri" pitchFamily="34" charset="0"/>
                <a:cs typeface="Calibri" pitchFamily="34" charset="0"/>
              </a:rPr>
              <a:t>Enlist the various eye injuries or emergencies.</a:t>
            </a:r>
          </a:p>
          <a:p>
            <a:pPr algn="just">
              <a:buClr>
                <a:schemeClr val="tx1"/>
              </a:buClr>
            </a:pPr>
            <a:r>
              <a:rPr lang="en-US" sz="2400" dirty="0">
                <a:latin typeface="Calibri" pitchFamily="34" charset="0"/>
                <a:cs typeface="Calibri" pitchFamily="34" charset="0"/>
              </a:rPr>
              <a:t>Causes and management of the Eye injuries.</a:t>
            </a:r>
          </a:p>
          <a:p>
            <a:pPr algn="just">
              <a:buClr>
                <a:schemeClr val="tx1"/>
              </a:buClr>
            </a:pPr>
            <a:r>
              <a:rPr lang="en-US" sz="2400" dirty="0">
                <a:latin typeface="Calibri" pitchFamily="34" charset="0"/>
                <a:cs typeface="Calibri" pitchFamily="34" charset="0"/>
              </a:rPr>
              <a:t>Glaucoma and its causes, pathophysiology, clinical manifestations.</a:t>
            </a:r>
          </a:p>
          <a:p>
            <a:pPr algn="just">
              <a:buClr>
                <a:schemeClr val="tx1"/>
              </a:buClr>
            </a:pPr>
            <a:r>
              <a:rPr lang="en-US" sz="2400" dirty="0">
                <a:latin typeface="Calibri" pitchFamily="34" charset="0"/>
                <a:cs typeface="Calibri" pitchFamily="34" charset="0"/>
              </a:rPr>
              <a:t>Glaucoma types, diagnostics investigation, medical &amp;surgical management.</a:t>
            </a:r>
          </a:p>
          <a:p>
            <a:pPr algn="just">
              <a:buClrTx/>
            </a:pPr>
            <a:r>
              <a:rPr lang="en-US" sz="2400" dirty="0">
                <a:latin typeface="Calibri" pitchFamily="34" charset="0"/>
                <a:cs typeface="Calibri" pitchFamily="34" charset="0"/>
              </a:rPr>
              <a:t>Retinal detachment and its classification with signs and symptoms.</a:t>
            </a:r>
          </a:p>
          <a:p>
            <a:pPr algn="just">
              <a:buClrTx/>
            </a:pPr>
            <a:r>
              <a:rPr lang="en-US" sz="2400" dirty="0">
                <a:latin typeface="Calibri" pitchFamily="34" charset="0"/>
                <a:cs typeface="Calibri" pitchFamily="34" charset="0"/>
              </a:rPr>
              <a:t>Retinal detachment management.</a:t>
            </a:r>
          </a:p>
        </p:txBody>
      </p:sp>
      <p:sp>
        <p:nvSpPr>
          <p:cNvPr id="2" name="Title 1"/>
          <p:cNvSpPr>
            <a:spLocks noGrp="1"/>
          </p:cNvSpPr>
          <p:nvPr>
            <p:ph type="title"/>
          </p:nvPr>
        </p:nvSpPr>
        <p:spPr>
          <a:xfrm>
            <a:off x="457200" y="274638"/>
            <a:ext cx="7391400" cy="639762"/>
          </a:xfrm>
          <a:solidFill>
            <a:schemeClr val="accent2">
              <a:lumMod val="40000"/>
              <a:lumOff val="60000"/>
            </a:schemeClr>
          </a:solidFill>
          <a:ln w="44450" cmpd="sng">
            <a:solidFill>
              <a:schemeClr val="tx1"/>
            </a:solidFill>
          </a:ln>
        </p:spPr>
        <p:txBody>
          <a:bodyPr>
            <a:normAutofit/>
          </a:bodyPr>
          <a:lstStyle/>
          <a:p>
            <a:pPr algn="ctr"/>
            <a:r>
              <a:rPr lang="en-US" sz="2800" b="1" dirty="0">
                <a:solidFill>
                  <a:schemeClr val="tx1"/>
                </a:solidFill>
                <a:latin typeface="Times New Roman" pitchFamily="18" charset="0"/>
                <a:cs typeface="Times New Roman" pitchFamily="18" charset="0"/>
              </a:rPr>
              <a:t>Outline of Seminar </a:t>
            </a:r>
          </a:p>
        </p:txBody>
      </p:sp>
      <p:sp>
        <p:nvSpPr>
          <p:cNvPr id="3" name="Date Placeholder 2">
            <a:extLst>
              <a:ext uri="{FF2B5EF4-FFF2-40B4-BE49-F238E27FC236}">
                <a16:creationId xmlns:a16="http://schemas.microsoft.com/office/drawing/2014/main" id="{B4750490-B4B0-47E8-85E1-64793AEE42C1}"/>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D87223B0-CF74-4549-9162-29691974EF1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E54097E3-E5E2-4594-ADFB-77A9284022D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7507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410200"/>
          </a:xfrm>
        </p:spPr>
        <p:txBody>
          <a:bodyPr/>
          <a:lstStyle/>
          <a:p>
            <a:pPr marL="109728" indent="0">
              <a:buNone/>
            </a:pPr>
            <a:endParaRPr lang="en-US" dirty="0"/>
          </a:p>
          <a:p>
            <a:pPr marL="109728" indent="0" algn="just">
              <a:buNone/>
            </a:pPr>
            <a:endParaRPr lang="en-US" dirty="0"/>
          </a:p>
          <a:p>
            <a:pPr marL="109728" indent="0" algn="just">
              <a:buNone/>
            </a:pPr>
            <a:r>
              <a:rPr lang="en-US" sz="2400" dirty="0">
                <a:latin typeface="Calibri" pitchFamily="34" charset="0"/>
                <a:cs typeface="Calibri" pitchFamily="34" charset="0"/>
              </a:rPr>
              <a:t>	Dacrocystitis is an infection of the lacrimal sac secondary to obstruction of the nasolacrimal duct at the junction of the lacrimal sac.</a:t>
            </a:r>
          </a:p>
          <a:p>
            <a:pPr marL="109728" indent="0" algn="just">
              <a:buNone/>
            </a:pPr>
            <a:r>
              <a:rPr lang="en-US" sz="2400" dirty="0">
                <a:latin typeface="Calibri" pitchFamily="34" charset="0"/>
                <a:cs typeface="Calibri" pitchFamily="34" charset="0"/>
              </a:rPr>
              <a:t>	It is most commonly caused by staphylococcus and streptococcus  pneumonia.</a:t>
            </a:r>
          </a:p>
          <a:p>
            <a:pPr marL="109728" indent="0" algn="just">
              <a:buNone/>
            </a:pPr>
            <a:r>
              <a:rPr lang="en-US" sz="2400" dirty="0">
                <a:latin typeface="Calibri" pitchFamily="34" charset="0"/>
                <a:cs typeface="Calibri" pitchFamily="34" charset="0"/>
              </a:rPr>
              <a:t> </a:t>
            </a:r>
            <a:r>
              <a:rPr lang="en-US" sz="2400" b="1" dirty="0">
                <a:latin typeface="Calibri" pitchFamily="34" charset="0"/>
                <a:cs typeface="Calibri" pitchFamily="34" charset="0"/>
              </a:rPr>
              <a:t>Sign and symptoms:-</a:t>
            </a:r>
          </a:p>
          <a:p>
            <a:pPr marL="109728" indent="0" algn="just">
              <a:buNone/>
            </a:pPr>
            <a:r>
              <a:rPr lang="en-US" sz="2400" dirty="0">
                <a:latin typeface="Calibri" pitchFamily="34" charset="0"/>
                <a:cs typeface="Calibri" pitchFamily="34" charset="0"/>
              </a:rPr>
              <a:t>	Pain swelling ,redness over the lacrimal  sac at the media canthus.</a:t>
            </a:r>
          </a:p>
          <a:p>
            <a:pPr marL="109728" indent="0" algn="just">
              <a:buNone/>
            </a:pPr>
            <a:r>
              <a:rPr lang="en-US" sz="2400" dirty="0">
                <a:latin typeface="Calibri" pitchFamily="34" charset="0"/>
                <a:cs typeface="Calibri" pitchFamily="34" charset="0"/>
              </a:rPr>
              <a:t>	Tearing ,crusting ,fever.</a:t>
            </a:r>
          </a:p>
          <a:p>
            <a:pPr marL="109728" indent="0" algn="just">
              <a:buNone/>
            </a:pPr>
            <a:endParaRPr lang="en-US" sz="2400" dirty="0">
              <a:latin typeface="Calibri" pitchFamily="34" charset="0"/>
              <a:cs typeface="Calibri" pitchFamily="34" charset="0"/>
            </a:endParaRPr>
          </a:p>
        </p:txBody>
      </p:sp>
      <p:sp>
        <p:nvSpPr>
          <p:cNvPr id="4" name="Title 1"/>
          <p:cNvSpPr>
            <a:spLocks noGrp="1"/>
          </p:cNvSpPr>
          <p:nvPr>
            <p:ph type="title"/>
          </p:nvPr>
        </p:nvSpPr>
        <p:spPr>
          <a:xfrm>
            <a:off x="457200" y="274638"/>
            <a:ext cx="8229600" cy="868362"/>
          </a:xfrm>
          <a:solidFill>
            <a:srgbClr val="FFFFCC"/>
          </a:solidFill>
          <a:ln w="57150" cmpd="thinThick">
            <a:solidFill>
              <a:schemeClr val="tx1"/>
            </a:solidFill>
          </a:ln>
        </p:spPr>
        <p:txBody>
          <a:bodyPr>
            <a:normAutofit fontScale="90000"/>
          </a:bodyPr>
          <a:lstStyle/>
          <a:p>
            <a:pPr algn="ctr"/>
            <a:br>
              <a:rPr lang="en-US" sz="4400" dirty="0">
                <a:solidFill>
                  <a:srgbClr val="FF0000"/>
                </a:solidFill>
                <a:latin typeface="Times New Roman" pitchFamily="18" charset="0"/>
                <a:cs typeface="Times New Roman" pitchFamily="18" charset="0"/>
              </a:rPr>
            </a:br>
            <a:r>
              <a:rPr lang="en-US" sz="4400" dirty="0">
                <a:solidFill>
                  <a:schemeClr val="tx1"/>
                </a:solidFill>
                <a:latin typeface="Times New Roman" pitchFamily="18" charset="0"/>
                <a:cs typeface="Times New Roman" pitchFamily="18" charset="0"/>
              </a:rPr>
              <a:t>Non-Traumatic Eye Injury </a:t>
            </a:r>
            <a:br>
              <a:rPr lang="en-US" sz="4400" dirty="0">
                <a:solidFill>
                  <a:srgbClr val="FF0000"/>
                </a:solidFill>
                <a:latin typeface="Times New Roman" pitchFamily="18" charset="0"/>
                <a:cs typeface="Times New Roman" pitchFamily="18" charset="0"/>
              </a:rPr>
            </a:br>
            <a:endParaRPr lang="en-US" dirty="0"/>
          </a:p>
        </p:txBody>
      </p:sp>
      <p:sp>
        <p:nvSpPr>
          <p:cNvPr id="5" name="Title 2"/>
          <p:cNvSpPr txBox="1">
            <a:spLocks/>
          </p:cNvSpPr>
          <p:nvPr/>
        </p:nvSpPr>
        <p:spPr>
          <a:xfrm>
            <a:off x="1066800" y="1295400"/>
            <a:ext cx="6781800" cy="7159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2800" dirty="0">
                <a:solidFill>
                  <a:schemeClr val="tx1"/>
                </a:solidFill>
              </a:rPr>
              <a:t>Acute Dacrocystitis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953000"/>
            <a:ext cx="43053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45229A94-3545-4078-AC55-348003E81900}"/>
              </a:ext>
            </a:extLst>
          </p:cNvPr>
          <p:cNvSpPr>
            <a:spLocks noGrp="1"/>
          </p:cNvSpPr>
          <p:nvPr>
            <p:ph type="dt" sz="half" idx="10"/>
          </p:nvPr>
        </p:nvSpPr>
        <p:spPr/>
        <p:txBody>
          <a:bodyPr/>
          <a:lstStyle/>
          <a:p>
            <a:r>
              <a:rPr lang="en-US"/>
              <a:t>3/13/2020</a:t>
            </a:r>
          </a:p>
        </p:txBody>
      </p:sp>
      <p:sp>
        <p:nvSpPr>
          <p:cNvPr id="6" name="Footer Placeholder 5">
            <a:extLst>
              <a:ext uri="{FF2B5EF4-FFF2-40B4-BE49-F238E27FC236}">
                <a16:creationId xmlns:a16="http://schemas.microsoft.com/office/drawing/2014/main" id="{15ABE623-7D5B-47DF-8ACD-95A602C0079D}"/>
              </a:ext>
            </a:extLst>
          </p:cNvPr>
          <p:cNvSpPr>
            <a:spLocks noGrp="1"/>
          </p:cNvSpPr>
          <p:nvPr>
            <p:ph type="ftr" sz="quarter" idx="11"/>
          </p:nvPr>
        </p:nvSpPr>
        <p:spPr/>
        <p:txBody>
          <a:bodyPr/>
          <a:lstStyle/>
          <a:p>
            <a:r>
              <a:rPr lang="en-US"/>
              <a:t>MR. SWAPNIL RAHANE. (M.SC MEDICAL SURGICAL NURSING)</a:t>
            </a:r>
          </a:p>
        </p:txBody>
      </p:sp>
      <p:sp>
        <p:nvSpPr>
          <p:cNvPr id="7" name="Slide Number Placeholder 6">
            <a:extLst>
              <a:ext uri="{FF2B5EF4-FFF2-40B4-BE49-F238E27FC236}">
                <a16:creationId xmlns:a16="http://schemas.microsoft.com/office/drawing/2014/main" id="{D120FFD4-61E6-42CB-B527-AEDD4839D21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1450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a:buClr>
                <a:schemeClr val="tx1"/>
              </a:buClr>
              <a:buSzPct val="79000"/>
              <a:buFont typeface="Wingdings" pitchFamily="2" charset="2"/>
              <a:buChar char="§"/>
            </a:pPr>
            <a:r>
              <a:rPr lang="en-US" sz="2800" b="1" dirty="0">
                <a:latin typeface="Calibri" pitchFamily="34" charset="0"/>
                <a:cs typeface="Calibri" pitchFamily="34" charset="0"/>
              </a:rPr>
              <a:t>Treatment:</a:t>
            </a:r>
          </a:p>
          <a:p>
            <a:pPr marL="109728" indent="0">
              <a:buClr>
                <a:schemeClr val="tx1"/>
              </a:buClr>
              <a:buSzPct val="79000"/>
              <a:buNone/>
            </a:pPr>
            <a:endParaRPr lang="en-US" sz="2400" b="1" dirty="0">
              <a:latin typeface="Calibri" pitchFamily="34" charset="0"/>
              <a:cs typeface="Calibri" pitchFamily="34" charset="0"/>
            </a:endParaRPr>
          </a:p>
          <a:p>
            <a:pPr marL="708660" lvl="1" indent="-342900">
              <a:buClr>
                <a:schemeClr val="tx1"/>
              </a:buClr>
              <a:buSzPct val="89000"/>
              <a:buFont typeface="Wingdings" pitchFamily="2" charset="2"/>
              <a:buChar char="ü"/>
            </a:pPr>
            <a:r>
              <a:rPr lang="en-US" sz="2000" dirty="0">
                <a:latin typeface="Calibri" pitchFamily="34" charset="0"/>
                <a:cs typeface="Calibri" pitchFamily="34" charset="0"/>
              </a:rPr>
              <a:t>Oral antibiotics.</a:t>
            </a:r>
          </a:p>
          <a:p>
            <a:pPr marL="708660" lvl="1" indent="-342900">
              <a:buClr>
                <a:schemeClr val="tx1"/>
              </a:buClr>
              <a:buSzPct val="89000"/>
              <a:buFont typeface="Wingdings" pitchFamily="2" charset="2"/>
              <a:buChar char="ü"/>
            </a:pPr>
            <a:r>
              <a:rPr lang="en-US" sz="2000" dirty="0">
                <a:latin typeface="Calibri" pitchFamily="34" charset="0"/>
                <a:cs typeface="Calibri" pitchFamily="34" charset="0"/>
              </a:rPr>
              <a:t>Warm compress. </a:t>
            </a:r>
          </a:p>
          <a:p>
            <a:pPr marL="708660" lvl="1" indent="-342900">
              <a:buClr>
                <a:schemeClr val="tx1"/>
              </a:buClr>
              <a:buSzPct val="89000"/>
              <a:buFont typeface="Wingdings" pitchFamily="2" charset="2"/>
              <a:buChar char="ü"/>
            </a:pPr>
            <a:r>
              <a:rPr lang="en-US" sz="2000" dirty="0">
                <a:latin typeface="Calibri" pitchFamily="34" charset="0"/>
                <a:cs typeface="Calibri" pitchFamily="34" charset="0"/>
              </a:rPr>
              <a:t>Relief of nasolacrimal duct obstruction by Dacryocystorhinostomy</a:t>
            </a:r>
          </a:p>
          <a:p>
            <a:pPr marL="109728" indent="0">
              <a:buClr>
                <a:schemeClr val="tx1"/>
              </a:buClr>
              <a:buSzPct val="79000"/>
              <a:buNone/>
            </a:pPr>
            <a:endParaRPr lang="en-US" sz="2000"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33662"/>
            <a:ext cx="3733800" cy="2014537"/>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446ED6FF-EC84-4F9A-83FB-B3F4FBA928C7}"/>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028CAAF9-C33E-49B6-A20E-B8E348347D8C}"/>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A723DC76-365A-4586-8677-BD327703836B}"/>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8570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a:bodyPr>
          <a:lstStyle/>
          <a:p>
            <a:pPr marL="109728" indent="0">
              <a:buNone/>
            </a:pPr>
            <a:r>
              <a:rPr lang="en-US" b="1" dirty="0">
                <a:latin typeface="Calibri" pitchFamily="34" charset="0"/>
                <a:cs typeface="Calibri" pitchFamily="34" charset="0"/>
              </a:rPr>
              <a:t>	</a:t>
            </a:r>
            <a:r>
              <a:rPr lang="en-US" sz="2400" b="1" dirty="0">
                <a:latin typeface="Calibri" pitchFamily="34" charset="0"/>
                <a:cs typeface="Calibri" pitchFamily="34" charset="0"/>
              </a:rPr>
              <a:t>Dacryoadenitis</a:t>
            </a:r>
            <a:r>
              <a:rPr lang="en-US" sz="2400" dirty="0">
                <a:latin typeface="Calibri" pitchFamily="34" charset="0"/>
                <a:cs typeface="Calibri" pitchFamily="34" charset="0"/>
              </a:rPr>
              <a:t> is </a:t>
            </a:r>
            <a:r>
              <a:rPr lang="en-US" sz="2400" dirty="0">
                <a:solidFill>
                  <a:schemeClr val="accent2"/>
                </a:solidFill>
                <a:latin typeface="Calibri" pitchFamily="34" charset="0"/>
                <a:cs typeface="Calibri" pitchFamily="34" charset="0"/>
              </a:rPr>
              <a:t>inflammation of the lacrimal glands</a:t>
            </a:r>
            <a:r>
              <a:rPr lang="en-US" sz="2400" dirty="0">
                <a:latin typeface="Calibri" pitchFamily="34" charset="0"/>
                <a:cs typeface="Calibri" pitchFamily="34" charset="0"/>
              </a:rPr>
              <a:t> (the tear-producing glands).</a:t>
            </a:r>
          </a:p>
          <a:p>
            <a:pPr marL="109728" indent="0">
              <a:buNone/>
            </a:pPr>
            <a:endParaRPr lang="en-US" sz="2400" dirty="0">
              <a:latin typeface="Calibri" pitchFamily="34" charset="0"/>
              <a:cs typeface="Calibri" pitchFamily="34" charset="0"/>
            </a:endParaRPr>
          </a:p>
          <a:p>
            <a:pPr marL="109728" indent="0">
              <a:buNone/>
            </a:pPr>
            <a:r>
              <a:rPr lang="en-US" sz="2400" b="1" dirty="0">
                <a:latin typeface="Calibri" pitchFamily="34" charset="0"/>
                <a:cs typeface="Calibri" pitchFamily="34" charset="0"/>
              </a:rPr>
              <a:t>Causes:-</a:t>
            </a:r>
          </a:p>
          <a:p>
            <a:pPr algn="just">
              <a:buClrTx/>
              <a:buFont typeface="Wingdings" pitchFamily="2" charset="2"/>
              <a:buChar char="§"/>
            </a:pPr>
            <a:r>
              <a:rPr lang="en-US" sz="2400" dirty="0">
                <a:latin typeface="Calibri" pitchFamily="34" charset="0"/>
                <a:cs typeface="Calibri" pitchFamily="34" charset="0"/>
              </a:rPr>
              <a:t>Acute dacryoadenitis is most commonly due to </a:t>
            </a:r>
            <a:r>
              <a:rPr lang="en-US" sz="2400" dirty="0">
                <a:solidFill>
                  <a:schemeClr val="accent2"/>
                </a:solidFill>
                <a:latin typeface="Calibri" pitchFamily="34" charset="0"/>
                <a:cs typeface="Calibri" pitchFamily="34" charset="0"/>
              </a:rPr>
              <a:t>viral</a:t>
            </a:r>
            <a:r>
              <a:rPr lang="en-US" sz="2400" dirty="0">
                <a:latin typeface="Calibri" pitchFamily="34" charset="0"/>
                <a:cs typeface="Calibri" pitchFamily="34" charset="0"/>
              </a:rPr>
              <a:t> or </a:t>
            </a:r>
            <a:r>
              <a:rPr lang="en-US" sz="2400" dirty="0">
                <a:solidFill>
                  <a:schemeClr val="accent2"/>
                </a:solidFill>
                <a:latin typeface="Calibri" pitchFamily="34" charset="0"/>
                <a:cs typeface="Calibri" pitchFamily="34" charset="0"/>
              </a:rPr>
              <a:t>bacterial infection</a:t>
            </a:r>
            <a:r>
              <a:rPr lang="en-US" sz="2400" dirty="0">
                <a:latin typeface="Calibri" pitchFamily="34" charset="0"/>
                <a:cs typeface="Calibri" pitchFamily="34" charset="0"/>
              </a:rPr>
              <a:t>. Common causes include </a:t>
            </a:r>
            <a:r>
              <a:rPr lang="en-US" sz="2400" dirty="0">
                <a:solidFill>
                  <a:schemeClr val="accent2"/>
                </a:solidFill>
                <a:latin typeface="Calibri" pitchFamily="34" charset="0"/>
                <a:cs typeface="Calibri" pitchFamily="34" charset="0"/>
              </a:rPr>
              <a:t>mumps, virus, staphylococcus,</a:t>
            </a:r>
            <a:r>
              <a:rPr lang="en-US" sz="2400" dirty="0">
                <a:latin typeface="Calibri" pitchFamily="34" charset="0"/>
                <a:cs typeface="Calibri" pitchFamily="34" charset="0"/>
              </a:rPr>
              <a:t> and </a:t>
            </a:r>
            <a:r>
              <a:rPr lang="en-US" sz="2400" dirty="0">
                <a:solidFill>
                  <a:schemeClr val="accent2"/>
                </a:solidFill>
                <a:latin typeface="Calibri" pitchFamily="34" charset="0"/>
                <a:cs typeface="Calibri" pitchFamily="34" charset="0"/>
              </a:rPr>
              <a:t>gonococcus</a:t>
            </a:r>
            <a:r>
              <a:rPr lang="en-US" sz="2400" dirty="0">
                <a:latin typeface="Calibri" pitchFamily="34" charset="0"/>
                <a:cs typeface="Calibri" pitchFamily="34" charset="0"/>
              </a:rPr>
              <a:t>.</a:t>
            </a:r>
          </a:p>
          <a:p>
            <a:pPr marL="109728" indent="0" algn="just">
              <a:buClrTx/>
              <a:buNone/>
            </a:pPr>
            <a:endParaRPr lang="en-US" sz="2400" dirty="0">
              <a:latin typeface="Calibri" pitchFamily="34" charset="0"/>
              <a:cs typeface="Calibri" pitchFamily="34" charset="0"/>
            </a:endParaRPr>
          </a:p>
          <a:p>
            <a:pPr algn="just">
              <a:buClrTx/>
              <a:buFont typeface="Wingdings" pitchFamily="2" charset="2"/>
              <a:buChar char="§"/>
            </a:pPr>
            <a:r>
              <a:rPr lang="en-US" sz="2400" dirty="0">
                <a:latin typeface="Calibri" pitchFamily="34" charset="0"/>
                <a:cs typeface="Calibri" pitchFamily="34" charset="0"/>
              </a:rPr>
              <a:t>Chronic dacryoadenitis is usually due to noninfectious inflammatory disorders. Examples include sarcoidosis, thyroid eye disease, and orbital pseudotumor.</a:t>
            </a:r>
          </a:p>
          <a:p>
            <a:pPr marL="109728" indent="0">
              <a:buNone/>
            </a:pPr>
            <a:endParaRPr lang="en-US" dirty="0">
              <a:latin typeface="Calibri" pitchFamily="34" charset="0"/>
              <a:cs typeface="Calibri" pitchFamily="34" charset="0"/>
            </a:endParaRPr>
          </a:p>
        </p:txBody>
      </p:sp>
      <p:sp>
        <p:nvSpPr>
          <p:cNvPr id="4" name="Title 2"/>
          <p:cNvSpPr txBox="1">
            <a:spLocks noGrp="1"/>
          </p:cNvSpPr>
          <p:nvPr>
            <p:ph type="title"/>
          </p:nvPr>
        </p:nvSpPr>
        <p:spPr>
          <a:xfrm>
            <a:off x="457200" y="274638"/>
            <a:ext cx="7467600" cy="8683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3200" dirty="0">
                <a:solidFill>
                  <a:schemeClr val="tx1"/>
                </a:solidFill>
                <a:latin typeface="Calibri" pitchFamily="34" charset="0"/>
                <a:cs typeface="Calibri" pitchFamily="34" charset="0"/>
              </a:rPr>
              <a:t>Acute </a:t>
            </a:r>
            <a:r>
              <a:rPr lang="en-US" sz="3200" dirty="0">
                <a:solidFill>
                  <a:schemeClr val="tx1"/>
                </a:solidFill>
                <a:effectLst/>
                <a:latin typeface="Calibri" pitchFamily="34" charset="0"/>
                <a:cs typeface="Calibri" pitchFamily="34" charset="0"/>
              </a:rPr>
              <a:t>Dacryoadenitis</a:t>
            </a:r>
            <a:r>
              <a:rPr lang="en-US" sz="3200" dirty="0">
                <a:effectLst/>
                <a:latin typeface="Calibri" pitchFamily="34" charset="0"/>
                <a:cs typeface="Calibri" pitchFamily="34" charset="0"/>
              </a:rPr>
              <a:t>  </a:t>
            </a:r>
            <a:r>
              <a:rPr lang="en-US" sz="3200" dirty="0">
                <a:solidFill>
                  <a:schemeClr val="tx1"/>
                </a:solidFill>
                <a:latin typeface="Calibri" pitchFamily="34" charset="0"/>
                <a:cs typeface="Calibri" pitchFamily="34" charset="0"/>
              </a:rPr>
              <a:t>:-</a:t>
            </a:r>
          </a:p>
        </p:txBody>
      </p:sp>
      <p:sp>
        <p:nvSpPr>
          <p:cNvPr id="3" name="Date Placeholder 2">
            <a:extLst>
              <a:ext uri="{FF2B5EF4-FFF2-40B4-BE49-F238E27FC236}">
                <a16:creationId xmlns:a16="http://schemas.microsoft.com/office/drawing/2014/main" id="{443C9134-3712-4E32-9622-3A59C48679DE}"/>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EC390951-794E-45F0-9A81-2FCDB092B2E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1444769D-3820-4204-AA94-BA9E517CCAA5}"/>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10058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96000"/>
          </a:xfrm>
        </p:spPr>
        <p:txBody>
          <a:bodyPr>
            <a:normAutofit fontScale="92500" lnSpcReduction="10000"/>
          </a:bodyPr>
          <a:lstStyle/>
          <a:p>
            <a:pPr marL="109728" indent="0" algn="just">
              <a:buNone/>
            </a:pPr>
            <a:r>
              <a:rPr lang="en-US" sz="3000" b="1" dirty="0">
                <a:latin typeface="Calibri" pitchFamily="34" charset="0"/>
                <a:cs typeface="Calibri" pitchFamily="34" charset="0"/>
              </a:rPr>
              <a:t>Diagnosis</a:t>
            </a:r>
          </a:p>
          <a:p>
            <a:pPr algn="just">
              <a:buClrTx/>
              <a:buSzPct val="74000"/>
              <a:buFont typeface="Wingdings" pitchFamily="2" charset="2"/>
              <a:buChar char="§"/>
            </a:pPr>
            <a:r>
              <a:rPr lang="en-US" sz="2600" dirty="0">
                <a:latin typeface="Calibri" pitchFamily="34" charset="0"/>
                <a:cs typeface="Calibri" pitchFamily="34" charset="0"/>
              </a:rPr>
              <a:t>examination of the eyes and lids.</a:t>
            </a:r>
          </a:p>
          <a:p>
            <a:pPr algn="just">
              <a:buClrTx/>
              <a:buSzPct val="74000"/>
              <a:buFont typeface="Wingdings" pitchFamily="2" charset="2"/>
              <a:buChar char="§"/>
            </a:pPr>
            <a:r>
              <a:rPr lang="en-US" sz="2600" dirty="0">
                <a:latin typeface="Calibri" pitchFamily="34" charset="0"/>
                <a:cs typeface="Calibri" pitchFamily="34" charset="0"/>
              </a:rPr>
              <a:t>Special tests such as a CT scan may be required to search for the cause. </a:t>
            </a:r>
          </a:p>
          <a:p>
            <a:pPr algn="just">
              <a:buClrTx/>
              <a:buSzPct val="74000"/>
              <a:buFont typeface="Wingdings" pitchFamily="2" charset="2"/>
              <a:buChar char="§"/>
            </a:pPr>
            <a:r>
              <a:rPr lang="en-US" sz="2600" dirty="0">
                <a:latin typeface="Calibri" pitchFamily="34" charset="0"/>
                <a:cs typeface="Calibri" pitchFamily="34" charset="0"/>
              </a:rPr>
              <a:t>Sometimes biopsy will be needed to be sure that a tumor  of the lacrimal gland is not present.</a:t>
            </a:r>
          </a:p>
          <a:p>
            <a:pPr marL="109728" indent="0" algn="just">
              <a:buNone/>
            </a:pPr>
            <a:r>
              <a:rPr lang="en-US" sz="3000" b="1" dirty="0">
                <a:latin typeface="Calibri" pitchFamily="34" charset="0"/>
                <a:cs typeface="Calibri" pitchFamily="34" charset="0"/>
              </a:rPr>
              <a:t>Prevention</a:t>
            </a:r>
          </a:p>
          <a:p>
            <a:pPr algn="just">
              <a:buClrTx/>
              <a:buSzPct val="71000"/>
              <a:buFont typeface="Wingdings" pitchFamily="2" charset="2"/>
              <a:buChar char="§"/>
            </a:pPr>
            <a:r>
              <a:rPr lang="en-US" sz="2600" dirty="0">
                <a:latin typeface="Calibri" pitchFamily="34" charset="0"/>
                <a:cs typeface="Calibri" pitchFamily="34" charset="0"/>
              </a:rPr>
              <a:t>Mumps can be prevented by immunization.</a:t>
            </a:r>
          </a:p>
          <a:p>
            <a:pPr algn="just">
              <a:buClrTx/>
              <a:buSzPct val="71000"/>
              <a:buFont typeface="Wingdings" pitchFamily="2" charset="2"/>
              <a:buChar char="§"/>
            </a:pPr>
            <a:r>
              <a:rPr lang="en-US" sz="2600" dirty="0">
                <a:latin typeface="Calibri" pitchFamily="34" charset="0"/>
                <a:cs typeface="Calibri" pitchFamily="34" charset="0"/>
              </a:rPr>
              <a:t> Gonococcus, bacteria can be avoided by the use of condoms. Most other causes cannot be prevented.</a:t>
            </a:r>
          </a:p>
          <a:p>
            <a:pPr marL="109728" indent="0" algn="just">
              <a:buNone/>
            </a:pPr>
            <a:r>
              <a:rPr lang="en-US" sz="3000" b="1" dirty="0">
                <a:latin typeface="Calibri" pitchFamily="34" charset="0"/>
                <a:cs typeface="Calibri" pitchFamily="34" charset="0"/>
              </a:rPr>
              <a:t>Treatment</a:t>
            </a:r>
          </a:p>
          <a:p>
            <a:pPr algn="just">
              <a:buClrTx/>
              <a:buSzPct val="80000"/>
              <a:buFont typeface="Wingdings" pitchFamily="2" charset="2"/>
              <a:buChar char="§"/>
            </a:pPr>
            <a:r>
              <a:rPr lang="en-US" sz="2600" dirty="0">
                <a:latin typeface="Calibri" pitchFamily="34" charset="0"/>
                <a:cs typeface="Calibri" pitchFamily="34" charset="0"/>
              </a:rPr>
              <a:t>If the cause of dacryoadenitis is a viral condition such as mumps, simple rest and warm compresses may be all that is needed. For other causes, the treatment is specific to the causative disease.</a:t>
            </a:r>
          </a:p>
          <a:p>
            <a:pPr marL="109728" indent="0">
              <a:buNone/>
            </a:pPr>
            <a:endParaRPr lang="en-US" dirty="0"/>
          </a:p>
        </p:txBody>
      </p:sp>
      <p:sp>
        <p:nvSpPr>
          <p:cNvPr id="3" name="Date Placeholder 2">
            <a:extLst>
              <a:ext uri="{FF2B5EF4-FFF2-40B4-BE49-F238E27FC236}">
                <a16:creationId xmlns:a16="http://schemas.microsoft.com/office/drawing/2014/main" id="{4547C3E9-EB01-42CE-B5E8-6B0B40AAB379}"/>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290E1F81-157E-4E3F-81AB-8DE1194263E2}"/>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EF576220-1D5F-4D34-9628-FF05ABE6B57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58908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normAutofit/>
          </a:bodyPr>
          <a:lstStyle/>
          <a:p>
            <a:pPr marL="109728" indent="0" algn="just">
              <a:buNone/>
            </a:pPr>
            <a:r>
              <a:rPr lang="en-US" sz="2400" dirty="0">
                <a:latin typeface="Calibri" pitchFamily="34" charset="0"/>
                <a:cs typeface="Calibri" pitchFamily="34" charset="0"/>
              </a:rPr>
              <a:t>	A </a:t>
            </a:r>
            <a:r>
              <a:rPr lang="en-US" sz="2400" b="1" dirty="0">
                <a:solidFill>
                  <a:schemeClr val="accent2"/>
                </a:solidFill>
                <a:latin typeface="Calibri" pitchFamily="34" charset="0"/>
                <a:cs typeface="Calibri" pitchFamily="34" charset="0"/>
              </a:rPr>
              <a:t>stye</a:t>
            </a:r>
            <a:r>
              <a:rPr lang="en-US" sz="2400" dirty="0">
                <a:latin typeface="Calibri" pitchFamily="34" charset="0"/>
                <a:cs typeface="Calibri" pitchFamily="34" charset="0"/>
              </a:rPr>
              <a:t>, also known as a </a:t>
            </a:r>
            <a:r>
              <a:rPr lang="en-US" sz="2400" b="1" dirty="0">
                <a:solidFill>
                  <a:schemeClr val="accent2"/>
                </a:solidFill>
                <a:latin typeface="Calibri" pitchFamily="34" charset="0"/>
                <a:cs typeface="Calibri" pitchFamily="34" charset="0"/>
              </a:rPr>
              <a:t>Hordeolum</a:t>
            </a:r>
            <a:r>
              <a:rPr lang="en-US" sz="2400" dirty="0">
                <a:solidFill>
                  <a:schemeClr val="accent2"/>
                </a:solidFill>
                <a:latin typeface="Calibri" pitchFamily="34" charset="0"/>
                <a:cs typeface="Calibri" pitchFamily="34" charset="0"/>
              </a:rPr>
              <a:t>,</a:t>
            </a:r>
            <a:r>
              <a:rPr lang="en-US" sz="2400" dirty="0">
                <a:latin typeface="Calibri" pitchFamily="34" charset="0"/>
                <a:cs typeface="Calibri" pitchFamily="34" charset="0"/>
              </a:rPr>
              <a:t> is a bacterial infection of an oil gland in the eyelid. </a:t>
            </a:r>
          </a:p>
          <a:p>
            <a:pPr marL="109728" indent="0" algn="just">
              <a:buNone/>
            </a:pPr>
            <a:endParaRPr lang="en-US" sz="2400" dirty="0">
              <a:latin typeface="Calibri" pitchFamily="34" charset="0"/>
              <a:cs typeface="Calibri" pitchFamily="34" charset="0"/>
            </a:endParaRPr>
          </a:p>
          <a:p>
            <a:pPr marL="109728" indent="0" algn="just">
              <a:buNone/>
            </a:pPr>
            <a:r>
              <a:rPr lang="en-US" sz="2400" b="1" dirty="0">
                <a:latin typeface="Calibri" pitchFamily="34" charset="0"/>
                <a:cs typeface="Calibri" pitchFamily="34" charset="0"/>
              </a:rPr>
              <a:t>Cause:-</a:t>
            </a:r>
          </a:p>
          <a:p>
            <a:pPr marL="109728" indent="0" algn="just">
              <a:buNone/>
            </a:pPr>
            <a:r>
              <a:rPr lang="en-US" sz="2400" dirty="0">
                <a:latin typeface="Calibri" pitchFamily="34" charset="0"/>
                <a:cs typeface="Calibri" pitchFamily="34" charset="0"/>
              </a:rPr>
              <a:t>a bacterial infection by </a:t>
            </a:r>
          </a:p>
          <a:p>
            <a:pPr marL="109728" indent="0" algn="just">
              <a:buNone/>
            </a:pPr>
            <a:r>
              <a:rPr lang="en-US" sz="2400" i="1" dirty="0">
                <a:latin typeface="Calibri" pitchFamily="34" charset="0"/>
                <a:cs typeface="Calibri" pitchFamily="34" charset="0"/>
              </a:rPr>
              <a:t>Staphylococcus aurous. </a:t>
            </a:r>
          </a:p>
          <a:p>
            <a:pPr marL="109728" indent="0">
              <a:buNone/>
            </a:pPr>
            <a:endParaRPr lang="en-US" dirty="0"/>
          </a:p>
        </p:txBody>
      </p:sp>
      <p:sp>
        <p:nvSpPr>
          <p:cNvPr id="4" name="Title 2"/>
          <p:cNvSpPr txBox="1">
            <a:spLocks noGrp="1"/>
          </p:cNvSpPr>
          <p:nvPr>
            <p:ph type="title"/>
          </p:nvPr>
        </p:nvSpPr>
        <p:spPr>
          <a:xfrm>
            <a:off x="457200" y="274638"/>
            <a:ext cx="7620000" cy="7921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3200" dirty="0">
                <a:solidFill>
                  <a:schemeClr val="tx1"/>
                </a:solidFill>
                <a:latin typeface="Calibri" pitchFamily="34" charset="0"/>
                <a:cs typeface="Calibri" pitchFamily="34" charset="0"/>
              </a:rPr>
              <a:t>Hordeolum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05891"/>
            <a:ext cx="4305300" cy="2399886"/>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2B55A1DB-7E9D-40B0-9F55-F7B56B7C64F6}"/>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CD112BD1-5CCD-49FD-91A6-0DDA742E1EA5}"/>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9A011CE7-AEFC-49E7-88A1-EFDE5D62A606}"/>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08669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96000"/>
          </a:xfrm>
        </p:spPr>
        <p:txBody>
          <a:bodyPr>
            <a:normAutofit fontScale="70000" lnSpcReduction="20000"/>
          </a:bodyPr>
          <a:lstStyle/>
          <a:p>
            <a:pPr marL="109728" indent="0" algn="ctr">
              <a:buNone/>
            </a:pPr>
            <a:r>
              <a:rPr lang="en-US" sz="4500" b="1" dirty="0">
                <a:latin typeface="Calibri" pitchFamily="34" charset="0"/>
                <a:cs typeface="Calibri" pitchFamily="34" charset="0"/>
              </a:rPr>
              <a:t>Signs and symptoms:-</a:t>
            </a:r>
          </a:p>
          <a:p>
            <a:pPr marL="109728" indent="0">
              <a:buNone/>
            </a:pPr>
            <a:endParaRPr lang="en-US" sz="2800" b="1" dirty="0">
              <a:latin typeface="Calibri" pitchFamily="34" charset="0"/>
              <a:cs typeface="Calibri" pitchFamily="34" charset="0"/>
            </a:endParaRPr>
          </a:p>
          <a:p>
            <a:pPr>
              <a:buClrTx/>
              <a:buSzPct val="80000"/>
              <a:buFont typeface="Wingdings" pitchFamily="2" charset="2"/>
              <a:buChar char="§"/>
            </a:pPr>
            <a:r>
              <a:rPr lang="en-US" sz="3400" dirty="0">
                <a:latin typeface="Calibri" pitchFamily="34" charset="0"/>
                <a:cs typeface="Calibri" pitchFamily="34" charset="0"/>
              </a:rPr>
              <a:t>A lump on the top or bottom eyelid.</a:t>
            </a:r>
          </a:p>
          <a:p>
            <a:pPr>
              <a:buClrTx/>
              <a:buSzPct val="80000"/>
              <a:buFont typeface="Wingdings" pitchFamily="2" charset="2"/>
              <a:buChar char="§"/>
            </a:pPr>
            <a:r>
              <a:rPr lang="en-US" sz="3400" dirty="0">
                <a:latin typeface="Calibri" pitchFamily="34" charset="0"/>
                <a:cs typeface="Calibri" pitchFamily="34" charset="0"/>
              </a:rPr>
              <a:t>Localized swelling of the eyelid</a:t>
            </a:r>
          </a:p>
          <a:p>
            <a:pPr>
              <a:buClrTx/>
              <a:buSzPct val="80000"/>
              <a:buFont typeface="Wingdings" pitchFamily="2" charset="2"/>
              <a:buChar char="§"/>
            </a:pPr>
            <a:r>
              <a:rPr lang="en-US" sz="3400" dirty="0">
                <a:latin typeface="Calibri" pitchFamily="34" charset="0"/>
                <a:cs typeface="Calibri" pitchFamily="34" charset="0"/>
              </a:rPr>
              <a:t>Localized pain</a:t>
            </a:r>
          </a:p>
          <a:p>
            <a:pPr>
              <a:buClrTx/>
              <a:buSzPct val="80000"/>
              <a:buFont typeface="Wingdings" pitchFamily="2" charset="2"/>
              <a:buChar char="§"/>
            </a:pPr>
            <a:r>
              <a:rPr lang="en-US" sz="3400" dirty="0">
                <a:latin typeface="Calibri" pitchFamily="34" charset="0"/>
                <a:cs typeface="Calibri" pitchFamily="34" charset="0"/>
              </a:rPr>
              <a:t>Redness</a:t>
            </a:r>
          </a:p>
          <a:p>
            <a:pPr>
              <a:buClrTx/>
              <a:buSzPct val="80000"/>
              <a:buFont typeface="Wingdings" pitchFamily="2" charset="2"/>
              <a:buChar char="§"/>
            </a:pPr>
            <a:r>
              <a:rPr lang="en-US" sz="3400" dirty="0">
                <a:latin typeface="Calibri" pitchFamily="34" charset="0"/>
                <a:cs typeface="Calibri" pitchFamily="34" charset="0"/>
              </a:rPr>
              <a:t>Tenderness</a:t>
            </a:r>
          </a:p>
          <a:p>
            <a:pPr>
              <a:buClrTx/>
              <a:buSzPct val="80000"/>
              <a:buFont typeface="Wingdings" pitchFamily="2" charset="2"/>
              <a:buChar char="§"/>
            </a:pPr>
            <a:r>
              <a:rPr lang="en-US" sz="3400" dirty="0">
                <a:latin typeface="Calibri" pitchFamily="34" charset="0"/>
                <a:cs typeface="Calibri" pitchFamily="34" charset="0"/>
              </a:rPr>
              <a:t>Burning in the eye</a:t>
            </a:r>
          </a:p>
          <a:p>
            <a:pPr>
              <a:buClrTx/>
              <a:buSzPct val="80000"/>
              <a:buFont typeface="Wingdings" pitchFamily="2" charset="2"/>
              <a:buChar char="§"/>
            </a:pPr>
            <a:r>
              <a:rPr lang="en-US" sz="3400" dirty="0">
                <a:latin typeface="Calibri" pitchFamily="34" charset="0"/>
                <a:cs typeface="Calibri" pitchFamily="34" charset="0"/>
              </a:rPr>
              <a:t>Droopiness of the eyelid</a:t>
            </a:r>
          </a:p>
          <a:p>
            <a:pPr>
              <a:buClrTx/>
              <a:buSzPct val="80000"/>
              <a:buFont typeface="Wingdings" pitchFamily="2" charset="2"/>
              <a:buChar char="§"/>
            </a:pPr>
            <a:r>
              <a:rPr lang="en-US" sz="3400" dirty="0">
                <a:latin typeface="Calibri" pitchFamily="34" charset="0"/>
                <a:cs typeface="Calibri" pitchFamily="34" charset="0"/>
              </a:rPr>
              <a:t>Scratchy sensation on the eyeball (itching)</a:t>
            </a:r>
          </a:p>
          <a:p>
            <a:pPr>
              <a:buClrTx/>
              <a:buSzPct val="80000"/>
              <a:buFont typeface="Wingdings" pitchFamily="2" charset="2"/>
              <a:buChar char="§"/>
            </a:pPr>
            <a:r>
              <a:rPr lang="en-US" sz="3400" dirty="0">
                <a:latin typeface="Calibri" pitchFamily="34" charset="0"/>
                <a:cs typeface="Calibri" pitchFamily="34" charset="0"/>
              </a:rPr>
              <a:t>Blurred vision</a:t>
            </a:r>
          </a:p>
          <a:p>
            <a:pPr>
              <a:buClrTx/>
              <a:buSzPct val="80000"/>
              <a:buFont typeface="Wingdings" pitchFamily="2" charset="2"/>
              <a:buChar char="§"/>
            </a:pPr>
            <a:r>
              <a:rPr lang="en-US" sz="3400" dirty="0">
                <a:latin typeface="Calibri" pitchFamily="34" charset="0"/>
                <a:cs typeface="Calibri" pitchFamily="34" charset="0"/>
              </a:rPr>
              <a:t>Mucous discharge in the eye</a:t>
            </a:r>
          </a:p>
          <a:p>
            <a:pPr>
              <a:buClrTx/>
              <a:buSzPct val="80000"/>
              <a:buFont typeface="Wingdings" pitchFamily="2" charset="2"/>
              <a:buChar char="§"/>
            </a:pPr>
            <a:r>
              <a:rPr lang="en-US" sz="3400" dirty="0">
                <a:latin typeface="Calibri" pitchFamily="34" charset="0"/>
                <a:cs typeface="Calibri" pitchFamily="34" charset="0"/>
              </a:rPr>
              <a:t>Irritation of the eye</a:t>
            </a:r>
          </a:p>
          <a:p>
            <a:pPr>
              <a:buClrTx/>
              <a:buSzPct val="80000"/>
              <a:buFont typeface="Wingdings" pitchFamily="2" charset="2"/>
              <a:buChar char="§"/>
            </a:pPr>
            <a:r>
              <a:rPr lang="en-US" sz="3400" dirty="0">
                <a:latin typeface="Calibri" pitchFamily="34" charset="0"/>
                <a:cs typeface="Calibri" pitchFamily="34" charset="0"/>
              </a:rPr>
              <a:t>Light sensitivity</a:t>
            </a:r>
          </a:p>
          <a:p>
            <a:pPr>
              <a:buClrTx/>
              <a:buSzPct val="80000"/>
              <a:buFont typeface="Wingdings" pitchFamily="2" charset="2"/>
              <a:buChar char="§"/>
            </a:pPr>
            <a:r>
              <a:rPr lang="en-US" sz="3400" dirty="0">
                <a:latin typeface="Calibri" pitchFamily="34" charset="0"/>
                <a:cs typeface="Calibri" pitchFamily="34" charset="0"/>
              </a:rPr>
              <a:t>Tearing</a:t>
            </a:r>
          </a:p>
          <a:p>
            <a:pPr>
              <a:buClrTx/>
              <a:buSzPct val="80000"/>
              <a:buFont typeface="Wingdings" pitchFamily="2" charset="2"/>
              <a:buChar char="§"/>
            </a:pPr>
            <a:r>
              <a:rPr lang="en-US" sz="3400" dirty="0">
                <a:latin typeface="Calibri" pitchFamily="34" charset="0"/>
                <a:cs typeface="Calibri" pitchFamily="34" charset="0"/>
              </a:rPr>
              <a:t>Discomfort during blinking</a:t>
            </a:r>
          </a:p>
          <a:p>
            <a:pPr>
              <a:buClrTx/>
              <a:buSzPct val="80000"/>
              <a:buFont typeface="Wingdings" pitchFamily="2" charset="2"/>
              <a:buChar char="§"/>
            </a:pPr>
            <a:r>
              <a:rPr lang="en-US" sz="3400" dirty="0">
                <a:latin typeface="Calibri" pitchFamily="34" charset="0"/>
                <a:cs typeface="Calibri" pitchFamily="34" charset="0"/>
              </a:rPr>
              <a:t>Sensation of a foreign body in the eye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86200"/>
            <a:ext cx="298565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5C4F20A0-FFD2-4AE5-921F-73F076579855}"/>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9B8EC7FA-0A04-43DA-AE1B-950EAE9C0317}"/>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0C6E4819-EA9B-4FFE-B7B2-8C0C08EAE76C}"/>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944226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5440363"/>
          </a:xfrm>
        </p:spPr>
        <p:txBody>
          <a:bodyPr>
            <a:normAutofit/>
          </a:bodyPr>
          <a:lstStyle/>
          <a:p>
            <a:pPr marL="109728" indent="0">
              <a:buNone/>
            </a:pPr>
            <a:r>
              <a:rPr lang="en-US" b="1" dirty="0"/>
              <a:t>Antibiotics</a:t>
            </a:r>
          </a:p>
          <a:p>
            <a:pPr algn="just">
              <a:buClrTx/>
              <a:buSzPct val="76000"/>
              <a:buFont typeface="Wingdings" pitchFamily="2" charset="2"/>
              <a:buChar char="§"/>
            </a:pPr>
            <a:r>
              <a:rPr lang="en-US" sz="2400" dirty="0">
                <a:latin typeface="Calibri" pitchFamily="34" charset="0"/>
                <a:cs typeface="Calibri" pitchFamily="34" charset="0"/>
              </a:rPr>
              <a:t> Erythromycin ophthalmic ointment is recommended. </a:t>
            </a:r>
          </a:p>
          <a:p>
            <a:pPr algn="just">
              <a:buClrTx/>
              <a:buSzPct val="76000"/>
              <a:buFont typeface="Wingdings" pitchFamily="2" charset="2"/>
              <a:buChar char="§"/>
            </a:pPr>
            <a:r>
              <a:rPr lang="en-US" sz="2400" dirty="0">
                <a:latin typeface="Calibri" pitchFamily="34" charset="0"/>
                <a:cs typeface="Calibri" pitchFamily="34" charset="0"/>
              </a:rPr>
              <a:t>Antibiotics, such as chloramphenicol or amoxicillin may also be used. </a:t>
            </a:r>
          </a:p>
          <a:p>
            <a:pPr algn="just">
              <a:buClrTx/>
              <a:buSzPct val="76000"/>
              <a:buFont typeface="Wingdings" pitchFamily="2" charset="2"/>
              <a:buChar char="§"/>
            </a:pPr>
            <a:r>
              <a:rPr lang="en-US" sz="2400" dirty="0">
                <a:latin typeface="Calibri" pitchFamily="34" charset="0"/>
                <a:cs typeface="Calibri" pitchFamily="34" charset="0"/>
              </a:rPr>
              <a:t>Chloramphenicol is also used</a:t>
            </a:r>
          </a:p>
          <a:p>
            <a:pPr algn="just">
              <a:buClrTx/>
              <a:buSzPct val="76000"/>
              <a:buFont typeface="Wingdings" pitchFamily="2" charset="2"/>
              <a:buChar char="§"/>
            </a:pPr>
            <a:endParaRPr lang="en-US" sz="2400" dirty="0">
              <a:latin typeface="Calibri" pitchFamily="34" charset="0"/>
              <a:cs typeface="Calibri" pitchFamily="34" charset="0"/>
            </a:endParaRPr>
          </a:p>
          <a:p>
            <a:pPr algn="just">
              <a:buClrTx/>
              <a:buSzPct val="76000"/>
              <a:buFont typeface="Wingdings" pitchFamily="2" charset="2"/>
              <a:buChar char="§"/>
            </a:pPr>
            <a:endParaRPr lang="en-US" sz="2400" dirty="0">
              <a:latin typeface="Calibri" pitchFamily="34" charset="0"/>
              <a:cs typeface="Calibri" pitchFamily="34" charset="0"/>
            </a:endParaRPr>
          </a:p>
          <a:p>
            <a:pPr algn="just">
              <a:buClrTx/>
              <a:buSzPct val="76000"/>
              <a:buFont typeface="Wingdings" pitchFamily="2" charset="2"/>
              <a:buChar char="§"/>
            </a:pPr>
            <a:endParaRPr lang="en-US" sz="2400" dirty="0">
              <a:latin typeface="Calibri" pitchFamily="34" charset="0"/>
              <a:cs typeface="Calibri" pitchFamily="34" charset="0"/>
            </a:endParaRPr>
          </a:p>
          <a:p>
            <a:pPr algn="just">
              <a:buClrTx/>
              <a:buSzPct val="76000"/>
              <a:buFont typeface="Wingdings" pitchFamily="2" charset="2"/>
              <a:buChar char="§"/>
            </a:pPr>
            <a:endParaRPr lang="en-US" sz="2400" dirty="0">
              <a:latin typeface="Calibri" pitchFamily="34" charset="0"/>
              <a:cs typeface="Calibri" pitchFamily="34" charset="0"/>
            </a:endParaRPr>
          </a:p>
          <a:p>
            <a:pPr algn="just">
              <a:buClrTx/>
              <a:buSzPct val="76000"/>
              <a:buFont typeface="Wingdings" pitchFamily="2" charset="2"/>
              <a:buChar char="§"/>
            </a:pPr>
            <a:r>
              <a:rPr lang="en-US" sz="2400" dirty="0">
                <a:latin typeface="Calibri" pitchFamily="34" charset="0"/>
                <a:cs typeface="Calibri" pitchFamily="34" charset="0"/>
              </a:rPr>
              <a:t>Antibiotics are normally given to people with multiple styes or with styes that do not seem to heal, and to people who have blepharitis or rosacea.</a:t>
            </a:r>
          </a:p>
          <a:p>
            <a:endParaRPr lang="en-US" dirty="0"/>
          </a:p>
        </p:txBody>
      </p:sp>
      <p:sp>
        <p:nvSpPr>
          <p:cNvPr id="3" name="Title 2"/>
          <p:cNvSpPr>
            <a:spLocks noGrp="1"/>
          </p:cNvSpPr>
          <p:nvPr>
            <p:ph type="title"/>
          </p:nvPr>
        </p:nvSpPr>
        <p:spPr>
          <a:xfrm>
            <a:off x="381000" y="609600"/>
            <a:ext cx="8229600" cy="563562"/>
          </a:xfrm>
        </p:spPr>
        <p:txBody>
          <a:bodyPr>
            <a:noAutofit/>
          </a:bodyPr>
          <a:lstStyle/>
          <a:p>
            <a:r>
              <a:rPr lang="en-US" sz="3600" dirty="0">
                <a:effectLst/>
                <a:latin typeface="Calibri" pitchFamily="34" charset="0"/>
                <a:cs typeface="Calibri" pitchFamily="34" charset="0"/>
              </a:rPr>
              <a:t>Treatment</a:t>
            </a:r>
            <a:br>
              <a:rPr lang="en-US" sz="4400" b="0" dirty="0">
                <a:effectLst/>
                <a:latin typeface="Calibri" pitchFamily="34" charset="0"/>
                <a:cs typeface="Calibri" pitchFamily="34" charset="0"/>
              </a:rPr>
            </a:br>
            <a:endParaRPr lang="en-US" sz="4400" dirty="0">
              <a:latin typeface="Calibri" pitchFamily="34" charset="0"/>
              <a:cs typeface="Calibri"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409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67000"/>
            <a:ext cx="26003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175BDA53-066E-4517-B7A8-6716FDF89095}"/>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A397B601-1755-4A7B-8E02-E3990AA5B64C}"/>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FFD3662E-6D88-4AEA-B261-5CD823DC77C0}"/>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1304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dirty="0"/>
              <a:t>	</a:t>
            </a:r>
            <a:r>
              <a:rPr lang="en-US" sz="2400" dirty="0">
                <a:latin typeface="Calibri" pitchFamily="34" charset="0"/>
                <a:cs typeface="Calibri" pitchFamily="34" charset="0"/>
              </a:rPr>
              <a:t>Conjunctivitis it is an inflammation or infection of the conjunctiva.</a:t>
            </a:r>
          </a:p>
          <a:p>
            <a:pPr marL="109728" indent="0" algn="just">
              <a:buNone/>
            </a:pPr>
            <a:r>
              <a:rPr lang="en-US" sz="2400" dirty="0">
                <a:latin typeface="Calibri" pitchFamily="34" charset="0"/>
                <a:cs typeface="Calibri" pitchFamily="34" charset="0"/>
              </a:rPr>
              <a:t>	It is result from the exposure of the allergens' or irritants.</a:t>
            </a:r>
          </a:p>
          <a:p>
            <a:pPr marL="109728" indent="0" algn="just">
              <a:buNone/>
            </a:pPr>
            <a:r>
              <a:rPr lang="en-US" sz="2400" dirty="0">
                <a:latin typeface="Calibri" pitchFamily="34" charset="0"/>
                <a:cs typeface="Calibri" pitchFamily="34" charset="0"/>
              </a:rPr>
              <a:t>Infectious conjunctivitis occurs from frequently a result of the  bacterial or viral infection.</a:t>
            </a:r>
          </a:p>
          <a:p>
            <a:pPr marL="109728" indent="0" algn="just">
              <a:buNone/>
            </a:pPr>
            <a:endParaRPr lang="en-US" sz="2400" dirty="0">
              <a:latin typeface="Calibri" pitchFamily="34" charset="0"/>
              <a:cs typeface="Calibri" pitchFamily="34" charset="0"/>
            </a:endParaRPr>
          </a:p>
        </p:txBody>
      </p:sp>
      <p:sp>
        <p:nvSpPr>
          <p:cNvPr id="4" name="Title 2"/>
          <p:cNvSpPr txBox="1">
            <a:spLocks noGrp="1"/>
          </p:cNvSpPr>
          <p:nvPr>
            <p:ph type="title"/>
          </p:nvPr>
        </p:nvSpPr>
        <p:spPr>
          <a:xfrm>
            <a:off x="457200" y="274638"/>
            <a:ext cx="8229600" cy="7159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3200" dirty="0">
                <a:solidFill>
                  <a:schemeClr val="tx1"/>
                </a:solidFill>
                <a:latin typeface="Calibri" pitchFamily="34" charset="0"/>
                <a:cs typeface="Calibri" pitchFamily="34" charset="0"/>
              </a:rPr>
              <a:t>Conjunctivitis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5867400" cy="2743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39D08C46-CD9D-4A8C-9A2A-768E34CA1DCB}"/>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6E34D982-5B0D-4AB0-9974-A9AF7BE4D68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EAA4622-0CE6-42CE-BF3E-DD225D89F058}"/>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0840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82000" cy="5334000"/>
          </a:xfrm>
        </p:spPr>
        <p:txBody>
          <a:bodyPr>
            <a:normAutofit fontScale="92500" lnSpcReduction="20000"/>
          </a:bodyPr>
          <a:lstStyle/>
          <a:p>
            <a:pPr marL="109728" indent="0">
              <a:buNone/>
            </a:pPr>
            <a:r>
              <a:rPr lang="en-US" sz="2600" b="1" dirty="0">
                <a:latin typeface="Calibri" pitchFamily="34" charset="0"/>
                <a:cs typeface="Calibri" pitchFamily="34" charset="0"/>
              </a:rPr>
              <a:t>1) Viral</a:t>
            </a:r>
          </a:p>
          <a:p>
            <a:pPr>
              <a:buClrTx/>
              <a:buSzPct val="73000"/>
              <a:buFont typeface="Wingdings" pitchFamily="2" charset="2"/>
              <a:buChar char="§"/>
            </a:pPr>
            <a:r>
              <a:rPr lang="en-US" sz="2600" dirty="0">
                <a:latin typeface="Calibri" pitchFamily="34" charset="0"/>
                <a:cs typeface="Calibri" pitchFamily="34" charset="0"/>
              </a:rPr>
              <a:t>Adenoviruses is the most common cause of viral conjunctivitis (adenoviral keratoconjunctivitis).</a:t>
            </a:r>
          </a:p>
          <a:p>
            <a:pPr>
              <a:buClrTx/>
              <a:buSzPct val="73000"/>
              <a:buFont typeface="Wingdings" pitchFamily="2" charset="2"/>
              <a:buChar char="§"/>
            </a:pPr>
            <a:r>
              <a:rPr lang="en-US" sz="2600" dirty="0">
                <a:latin typeface="Calibri" pitchFamily="34" charset="0"/>
                <a:cs typeface="Calibri" pitchFamily="34" charset="0"/>
              </a:rPr>
              <a:t>Herpetic keratoconjunctivitis (caused by herpes simplex viruses) can be serious and requires treatment with acyclovir.</a:t>
            </a:r>
          </a:p>
          <a:p>
            <a:pPr>
              <a:buClrTx/>
              <a:buSzPct val="73000"/>
              <a:buFont typeface="Wingdings" pitchFamily="2" charset="2"/>
              <a:buChar char="§"/>
            </a:pPr>
            <a:r>
              <a:rPr lang="en-US" sz="2600" dirty="0">
                <a:latin typeface="Calibri" pitchFamily="34" charset="0"/>
                <a:cs typeface="Calibri" pitchFamily="34" charset="0"/>
              </a:rPr>
              <a:t>Acute hemorrhagic conjunctivitis is a highly contagious disease caused by one of two enteroviruse.</a:t>
            </a:r>
          </a:p>
          <a:p>
            <a:pPr>
              <a:buClrTx/>
              <a:buSzPct val="73000"/>
              <a:buFont typeface="Wingdings" pitchFamily="2" charset="2"/>
              <a:buChar char="§"/>
            </a:pPr>
            <a:endParaRPr lang="en-US" sz="2600" dirty="0">
              <a:latin typeface="Calibri" pitchFamily="34" charset="0"/>
              <a:cs typeface="Calibri" pitchFamily="34" charset="0"/>
            </a:endParaRPr>
          </a:p>
          <a:p>
            <a:pPr marL="109728" indent="0">
              <a:buNone/>
            </a:pPr>
            <a:r>
              <a:rPr lang="en-US" sz="2600" b="1" dirty="0">
                <a:latin typeface="Calibri" pitchFamily="34" charset="0"/>
                <a:cs typeface="Calibri" pitchFamily="34" charset="0"/>
              </a:rPr>
              <a:t>2) Bacterial</a:t>
            </a:r>
          </a:p>
          <a:p>
            <a:pPr>
              <a:buClrTx/>
              <a:buSzPct val="74000"/>
              <a:buFont typeface="Wingdings" pitchFamily="2" charset="2"/>
              <a:buChar char="§"/>
            </a:pPr>
            <a:r>
              <a:rPr lang="en-US" sz="2600" dirty="0">
                <a:latin typeface="Calibri" pitchFamily="34" charset="0"/>
                <a:cs typeface="Calibri" pitchFamily="34" charset="0"/>
              </a:rPr>
              <a:t>Staphylococcus </a:t>
            </a:r>
            <a:r>
              <a:rPr lang="en-US" sz="2600" i="1" dirty="0">
                <a:latin typeface="Calibri" pitchFamily="34" charset="0"/>
                <a:cs typeface="Calibri" pitchFamily="34" charset="0"/>
              </a:rPr>
              <a:t>aureus</a:t>
            </a:r>
            <a:r>
              <a:rPr lang="en-US" sz="2600" dirty="0">
                <a:latin typeface="Calibri" pitchFamily="34" charset="0"/>
                <a:cs typeface="Calibri" pitchFamily="34" charset="0"/>
              </a:rPr>
              <a:t>, Streptococcus pneumonia, and Haemophilus influenzae </a:t>
            </a:r>
          </a:p>
          <a:p>
            <a:pPr>
              <a:buClrTx/>
              <a:buSzPct val="74000"/>
              <a:buFont typeface="Wingdings" pitchFamily="2" charset="2"/>
              <a:buChar char="§"/>
            </a:pPr>
            <a:endParaRPr lang="en-US" sz="2600" dirty="0">
              <a:latin typeface="Calibri" pitchFamily="34" charset="0"/>
              <a:cs typeface="Calibri" pitchFamily="34" charset="0"/>
            </a:endParaRPr>
          </a:p>
          <a:p>
            <a:pPr marL="109728" indent="0">
              <a:buNone/>
            </a:pPr>
            <a:r>
              <a:rPr lang="en-US" sz="2600" b="1" dirty="0">
                <a:latin typeface="Calibri" pitchFamily="34" charset="0"/>
                <a:cs typeface="Calibri" pitchFamily="34" charset="0"/>
              </a:rPr>
              <a:t>3) Allergic</a:t>
            </a:r>
          </a:p>
          <a:p>
            <a:pPr>
              <a:buClrTx/>
              <a:buSzPct val="75000"/>
              <a:buFont typeface="Wingdings" pitchFamily="2" charset="2"/>
              <a:buChar char="§"/>
            </a:pPr>
            <a:r>
              <a:rPr lang="en-US" sz="2600" dirty="0">
                <a:latin typeface="Calibri" pitchFamily="34" charset="0"/>
                <a:cs typeface="Calibri" pitchFamily="34" charset="0"/>
              </a:rPr>
              <a:t> pollen, perfumes, cosmetics, smoke dust mites, , and eye drops.</a:t>
            </a:r>
          </a:p>
          <a:p>
            <a:endParaRPr lang="en-US" dirty="0"/>
          </a:p>
        </p:txBody>
      </p:sp>
      <p:sp>
        <p:nvSpPr>
          <p:cNvPr id="3" name="Title 2"/>
          <p:cNvSpPr>
            <a:spLocks noGrp="1"/>
          </p:cNvSpPr>
          <p:nvPr>
            <p:ph type="title"/>
          </p:nvPr>
        </p:nvSpPr>
        <p:spPr>
          <a:xfrm>
            <a:off x="228600" y="152400"/>
            <a:ext cx="8229600" cy="639762"/>
          </a:xfrm>
        </p:spPr>
        <p:txBody>
          <a:bodyPr>
            <a:normAutofit fontScale="90000"/>
          </a:bodyPr>
          <a:lstStyle/>
          <a:p>
            <a:pPr algn="ctr"/>
            <a:r>
              <a:rPr lang="en-US" dirty="0">
                <a:effectLst/>
                <a:latin typeface="Calibri" pitchFamily="34" charset="0"/>
                <a:cs typeface="Calibri" pitchFamily="34" charset="0"/>
              </a:rPr>
              <a:t>Causes</a:t>
            </a:r>
            <a:br>
              <a:rPr lang="en-US" b="0" dirty="0">
                <a:effectLst/>
                <a:latin typeface="Calibri" pitchFamily="34" charset="0"/>
                <a:cs typeface="Calibri" pitchFamily="34" charset="0"/>
              </a:rPr>
            </a:br>
            <a:endParaRPr lang="en-US" dirty="0">
              <a:latin typeface="Calibri" pitchFamily="34" charset="0"/>
              <a:cs typeface="Calibri" pitchFamily="34" charset="0"/>
            </a:endParaRPr>
          </a:p>
        </p:txBody>
      </p:sp>
      <p:sp>
        <p:nvSpPr>
          <p:cNvPr id="4" name="Date Placeholder 3">
            <a:extLst>
              <a:ext uri="{FF2B5EF4-FFF2-40B4-BE49-F238E27FC236}">
                <a16:creationId xmlns:a16="http://schemas.microsoft.com/office/drawing/2014/main" id="{030CA5B6-16E5-436C-9D50-00C2B22E05B7}"/>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4D73A413-2819-406C-94A2-57916A1B24D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94615333-1BA0-4D8D-9262-2E134786D47D}"/>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82327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solidFill>
                  <a:schemeClr val="tx1"/>
                </a:solidFill>
                <a:latin typeface="Calibri" pitchFamily="34" charset="0"/>
                <a:cs typeface="Calibri" pitchFamily="34" charset="0"/>
              </a:rPr>
              <a:t>Symptoms of conjunctivitis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362671" cy="4343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3810000"/>
            <a:ext cx="4721609" cy="281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CA45B66C-5473-42BA-AE5F-B121D14D949B}"/>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11B57235-747C-4D56-A64B-D5B91860D441}"/>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9D939FAD-6FC6-4E5E-BCA2-175D704E09BF}"/>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5720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pPr marL="0" indent="0" algn="just">
              <a:buNone/>
            </a:pPr>
            <a:r>
              <a:rPr lang="en-US" dirty="0"/>
              <a:t>	</a:t>
            </a:r>
            <a:r>
              <a:rPr lang="en-US" sz="2400" dirty="0">
                <a:latin typeface="Calibri" pitchFamily="34" charset="0"/>
                <a:cs typeface="Calibri" pitchFamily="34" charset="0"/>
              </a:rPr>
              <a:t>The eye is protected from direct injury by lids, eyelashes and the projecting margins of the orbit. However, it can be injured in a variety of ways; by chemicals, heat, radiation and mechanical trauma.</a:t>
            </a:r>
          </a:p>
          <a:p>
            <a:pPr marL="0" indent="0" algn="just">
              <a:buNone/>
            </a:pPr>
            <a:endParaRPr lang="en-US" sz="2400" dirty="0">
              <a:latin typeface="Calibri" pitchFamily="34" charset="0"/>
              <a:cs typeface="Calibri" pitchFamily="34" charset="0"/>
            </a:endParaRPr>
          </a:p>
          <a:p>
            <a:pPr algn="just"/>
            <a:r>
              <a:rPr lang="en-US" sz="2400" dirty="0">
                <a:latin typeface="Calibri" pitchFamily="34" charset="0"/>
                <a:cs typeface="Calibri" pitchFamily="34" charset="0"/>
              </a:rPr>
              <a:t>Eye  injury  it is most common emergency. </a:t>
            </a:r>
          </a:p>
          <a:p>
            <a:pPr algn="just"/>
            <a:r>
              <a:rPr lang="en-US" sz="2400" dirty="0">
                <a:latin typeface="Calibri" pitchFamily="34" charset="0"/>
                <a:cs typeface="Calibri" pitchFamily="34" charset="0"/>
              </a:rPr>
              <a:t>Leading cause of blindness, irrespective of age, sex and geographical status. (40% of monocular blindness) </a:t>
            </a:r>
          </a:p>
          <a:p>
            <a:pPr algn="just"/>
            <a:r>
              <a:rPr lang="en-US" sz="2400" dirty="0">
                <a:latin typeface="Calibri" pitchFamily="34" charset="0"/>
                <a:cs typeface="Calibri" pitchFamily="34" charset="0"/>
              </a:rPr>
              <a:t> Male &amp; young age group is greater in incidence rate. </a:t>
            </a:r>
          </a:p>
          <a:p>
            <a:pPr algn="just"/>
            <a:r>
              <a:rPr lang="en-US" sz="2400" dirty="0">
                <a:latin typeface="Calibri" pitchFamily="34" charset="0"/>
                <a:cs typeface="Calibri" pitchFamily="34" charset="0"/>
              </a:rPr>
              <a:t>Efficient referral expected from the professionals. </a:t>
            </a:r>
          </a:p>
          <a:p>
            <a:pPr algn="just"/>
            <a:r>
              <a:rPr lang="en-US" sz="2400" dirty="0">
                <a:latin typeface="Calibri" pitchFamily="34" charset="0"/>
                <a:cs typeface="Calibri" pitchFamily="34" charset="0"/>
              </a:rPr>
              <a:t>Every persons should know about the importance of quick response to an ocular injury. </a:t>
            </a:r>
          </a:p>
          <a:p>
            <a:pPr algn="just"/>
            <a:r>
              <a:rPr lang="en-US" sz="2400" dirty="0">
                <a:latin typeface="Calibri" pitchFamily="34" charset="0"/>
                <a:cs typeface="Calibri" pitchFamily="34" charset="0"/>
              </a:rPr>
              <a:t> Prophylactic measure is always better than management. </a:t>
            </a:r>
          </a:p>
          <a:p>
            <a:pPr marL="0" indent="0" algn="just">
              <a:buNone/>
            </a:pPr>
            <a:endParaRPr lang="en-US" sz="2400" dirty="0">
              <a:latin typeface="Calibri" pitchFamily="34" charset="0"/>
              <a:cs typeface="Calibri" pitchFamily="34" charset="0"/>
            </a:endParaRPr>
          </a:p>
          <a:p>
            <a:endParaRPr lang="en-US" dirty="0"/>
          </a:p>
        </p:txBody>
      </p:sp>
      <p:sp>
        <p:nvSpPr>
          <p:cNvPr id="2" name="Title 1"/>
          <p:cNvSpPr>
            <a:spLocks noGrp="1"/>
          </p:cNvSpPr>
          <p:nvPr>
            <p:ph type="title"/>
          </p:nvPr>
        </p:nvSpPr>
        <p:spPr>
          <a:xfrm>
            <a:off x="457200" y="274638"/>
            <a:ext cx="7467600" cy="639762"/>
          </a:xfrm>
          <a:solidFill>
            <a:schemeClr val="accent2">
              <a:lumMod val="40000"/>
              <a:lumOff val="60000"/>
            </a:schemeClr>
          </a:solidFill>
          <a:ln w="38100" cmpd="sng">
            <a:solidFill>
              <a:schemeClr val="tx1"/>
            </a:solidFill>
          </a:ln>
        </p:spPr>
        <p:txBody>
          <a:bodyPr>
            <a:normAutofit fontScale="90000"/>
          </a:bodyPr>
          <a:lstStyle/>
          <a:p>
            <a:pPr algn="ctr"/>
            <a:br>
              <a:rPr lang="en-US" dirty="0">
                <a:latin typeface="Times New Roman" pitchFamily="18" charset="0"/>
                <a:cs typeface="Times New Roman" pitchFamily="18" charset="0"/>
              </a:rPr>
            </a:br>
            <a:r>
              <a:rPr lang="en-US" dirty="0">
                <a:solidFill>
                  <a:schemeClr val="tx1"/>
                </a:solidFill>
                <a:latin typeface="Times New Roman" pitchFamily="18" charset="0"/>
                <a:cs typeface="Times New Roman" pitchFamily="18" charset="0"/>
              </a:rPr>
              <a:t>Eye Injury</a:t>
            </a:r>
            <a:r>
              <a:rPr lang="en-US" b="1"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p>
        </p:txBody>
      </p:sp>
      <p:sp>
        <p:nvSpPr>
          <p:cNvPr id="4" name="Date Placeholder 3">
            <a:extLst>
              <a:ext uri="{FF2B5EF4-FFF2-40B4-BE49-F238E27FC236}">
                <a16:creationId xmlns:a16="http://schemas.microsoft.com/office/drawing/2014/main" id="{B5964734-984E-4DF5-A9D2-6BFD0DD64B27}"/>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96278373-47E8-4196-AEC3-9F6B8449981A}"/>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A0141761-1D78-49D7-A1A3-566FBB716273}"/>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635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4343400"/>
          </a:xfrm>
        </p:spPr>
        <p:txBody>
          <a:bodyPr>
            <a:noAutofit/>
          </a:bodyPr>
          <a:lstStyle/>
          <a:p>
            <a:pPr algn="just">
              <a:buClrTx/>
              <a:buSzPct val="80000"/>
              <a:buFont typeface="Wingdings" pitchFamily="2" charset="2"/>
              <a:buChar char="§"/>
            </a:pPr>
            <a:r>
              <a:rPr lang="en-US" sz="2400" b="1" dirty="0">
                <a:latin typeface="Calibri" pitchFamily="34" charset="0"/>
                <a:cs typeface="Calibri" pitchFamily="34" charset="0"/>
              </a:rPr>
              <a:t>Viral</a:t>
            </a:r>
          </a:p>
          <a:p>
            <a:pPr marL="109728" indent="0" algn="just">
              <a:buNone/>
            </a:pPr>
            <a:r>
              <a:rPr lang="en-US" sz="2400" dirty="0">
                <a:latin typeface="Calibri" pitchFamily="34" charset="0"/>
                <a:cs typeface="Calibri" pitchFamily="34" charset="0"/>
              </a:rPr>
              <a:t> Antihistamines (e.g., diphenhydramine) </a:t>
            </a:r>
          </a:p>
          <a:p>
            <a:pPr marL="109728" indent="0" algn="just">
              <a:buNone/>
            </a:pPr>
            <a:endParaRPr lang="en-US" sz="2400" dirty="0">
              <a:latin typeface="Calibri" pitchFamily="34" charset="0"/>
              <a:cs typeface="Calibri" pitchFamily="34" charset="0"/>
            </a:endParaRPr>
          </a:p>
          <a:p>
            <a:pPr algn="just">
              <a:buClrTx/>
              <a:buSzPct val="84000"/>
              <a:buFont typeface="Wingdings" pitchFamily="2" charset="2"/>
              <a:buChar char="§"/>
            </a:pPr>
            <a:r>
              <a:rPr lang="en-US" sz="2400" b="1" dirty="0">
                <a:latin typeface="Calibri" pitchFamily="34" charset="0"/>
                <a:cs typeface="Calibri" pitchFamily="34" charset="0"/>
              </a:rPr>
              <a:t>Allergic</a:t>
            </a:r>
          </a:p>
          <a:p>
            <a:pPr marL="109728" indent="0" algn="just">
              <a:buNone/>
            </a:pPr>
            <a:r>
              <a:rPr lang="en-US" sz="2400" dirty="0">
                <a:latin typeface="Calibri" pitchFamily="34" charset="0"/>
                <a:cs typeface="Calibri" pitchFamily="34" charset="0"/>
              </a:rPr>
              <a:t>For the allergic type, cool water transferred over the face with the head inclined downward constricts capillaries, and artificial tears sometimes relieve discomfort in mild cases. </a:t>
            </a:r>
          </a:p>
          <a:p>
            <a:pPr marL="109728" indent="0" algn="just">
              <a:buNone/>
            </a:pPr>
            <a:r>
              <a:rPr lang="en-US" sz="2400" dirty="0">
                <a:latin typeface="Calibri" pitchFamily="34" charset="0"/>
                <a:cs typeface="Calibri" pitchFamily="34" charset="0"/>
              </a:rPr>
              <a:t>In more severe cases, no steroidal anti-inflammatory medications  and antihistamines may be prescribed. Persistent allergic conjunctivitis may also require topical steroid drops.</a:t>
            </a:r>
          </a:p>
          <a:p>
            <a:pPr algn="just"/>
            <a:endParaRPr lang="en-US" sz="2400" dirty="0">
              <a:latin typeface="Calibri" pitchFamily="34" charset="0"/>
              <a:cs typeface="Calibri" pitchFamily="34" charset="0"/>
            </a:endParaRPr>
          </a:p>
          <a:p>
            <a:pPr algn="just">
              <a:buClrTx/>
              <a:buSzPct val="80000"/>
              <a:buFont typeface="Wingdings" pitchFamily="2" charset="2"/>
              <a:buChar char="§"/>
            </a:pPr>
            <a:r>
              <a:rPr lang="en-US" sz="2400" b="1" dirty="0">
                <a:latin typeface="Calibri" pitchFamily="34" charset="0"/>
                <a:cs typeface="Calibri" pitchFamily="34" charset="0"/>
              </a:rPr>
              <a:t>Chemical</a:t>
            </a:r>
          </a:p>
          <a:p>
            <a:pPr marL="109728" indent="0" algn="just">
              <a:buNone/>
            </a:pPr>
            <a:r>
              <a:rPr lang="en-US" sz="2400" dirty="0">
                <a:latin typeface="Calibri" pitchFamily="34" charset="0"/>
                <a:cs typeface="Calibri" pitchFamily="34" charset="0"/>
              </a:rPr>
              <a:t>Conjunctivitis due to chemicals is treated via irrigation with Ringer's lactate or saline solution. </a:t>
            </a:r>
          </a:p>
        </p:txBody>
      </p:sp>
      <p:sp>
        <p:nvSpPr>
          <p:cNvPr id="3" name="Title 2"/>
          <p:cNvSpPr>
            <a:spLocks noGrp="1"/>
          </p:cNvSpPr>
          <p:nvPr>
            <p:ph type="title"/>
          </p:nvPr>
        </p:nvSpPr>
        <p:spPr>
          <a:xfrm>
            <a:off x="457200" y="274638"/>
            <a:ext cx="8229600" cy="563562"/>
          </a:xfrm>
        </p:spPr>
        <p:txBody>
          <a:bodyPr>
            <a:normAutofit fontScale="90000"/>
          </a:bodyPr>
          <a:lstStyle/>
          <a:p>
            <a:pPr algn="ctr"/>
            <a:br>
              <a:rPr lang="en-US" dirty="0"/>
            </a:br>
            <a:r>
              <a:rPr lang="en-US" dirty="0">
                <a:solidFill>
                  <a:schemeClr val="tx1"/>
                </a:solidFill>
                <a:effectLst/>
              </a:rPr>
              <a:t>Management</a:t>
            </a:r>
            <a:br>
              <a:rPr lang="en-US" dirty="0">
                <a:solidFill>
                  <a:schemeClr val="tx1"/>
                </a:solidFill>
                <a:effectLst/>
              </a:rPr>
            </a:br>
            <a:endParaRPr lang="en-US" dirty="0">
              <a:solidFill>
                <a:schemeClr val="tx1"/>
              </a:solidFill>
              <a:effectLst/>
            </a:endParaRPr>
          </a:p>
        </p:txBody>
      </p:sp>
      <p:sp>
        <p:nvSpPr>
          <p:cNvPr id="4" name="Date Placeholder 3">
            <a:extLst>
              <a:ext uri="{FF2B5EF4-FFF2-40B4-BE49-F238E27FC236}">
                <a16:creationId xmlns:a16="http://schemas.microsoft.com/office/drawing/2014/main" id="{66AB2F89-7440-4979-8475-0F6DB75D542A}"/>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5ECD433B-6C98-4E97-8496-2DF7CA39134D}"/>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5598E6F3-9B02-4A72-9BE8-C6D6E3D88403}"/>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55129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pPr marL="109728" indent="0">
              <a:buNone/>
            </a:pPr>
            <a:r>
              <a:rPr lang="en-US" sz="2400" b="1" dirty="0">
                <a:latin typeface="Calibri" pitchFamily="34" charset="0"/>
                <a:cs typeface="Calibri" pitchFamily="34" charset="0"/>
              </a:rPr>
              <a:t>Hyphema</a:t>
            </a:r>
            <a:r>
              <a:rPr lang="en-US" sz="2400" dirty="0">
                <a:latin typeface="Calibri" pitchFamily="34" charset="0"/>
                <a:cs typeface="Calibri" pitchFamily="34" charset="0"/>
              </a:rPr>
              <a:t> is blood in the front (anterior) chamber of the eye.</a:t>
            </a:r>
          </a:p>
          <a:p>
            <a:pPr marL="109728" indent="0">
              <a:buNone/>
            </a:pPr>
            <a:endParaRPr lang="en-US" sz="2400" b="1" u="sng" dirty="0">
              <a:latin typeface="Calibri" pitchFamily="34" charset="0"/>
              <a:cs typeface="Calibri" pitchFamily="34" charset="0"/>
            </a:endParaRPr>
          </a:p>
          <a:p>
            <a:pPr marL="109728" indent="0">
              <a:buNone/>
            </a:pPr>
            <a:endParaRPr lang="en-US" sz="2400" b="1" u="sng" dirty="0">
              <a:latin typeface="Calibri" pitchFamily="34" charset="0"/>
              <a:cs typeface="Calibri" pitchFamily="34" charset="0"/>
            </a:endParaRPr>
          </a:p>
          <a:p>
            <a:pPr marL="109728" indent="0">
              <a:buNone/>
            </a:pPr>
            <a:endParaRPr lang="en-US" sz="2400" b="1" u="sng" dirty="0">
              <a:latin typeface="Calibri" pitchFamily="34" charset="0"/>
              <a:cs typeface="Calibri" pitchFamily="34" charset="0"/>
            </a:endParaRPr>
          </a:p>
          <a:p>
            <a:pPr marL="109728" indent="0">
              <a:buNone/>
            </a:pPr>
            <a:endParaRPr lang="en-US" sz="2400" b="1" u="sng" dirty="0">
              <a:latin typeface="Calibri" pitchFamily="34" charset="0"/>
              <a:cs typeface="Calibri" pitchFamily="34" charset="0"/>
            </a:endParaRPr>
          </a:p>
          <a:p>
            <a:pPr marL="109728" indent="0">
              <a:buNone/>
            </a:pPr>
            <a:r>
              <a:rPr lang="en-US" sz="2400" b="1" u="sng" dirty="0">
                <a:latin typeface="Calibri" pitchFamily="34" charset="0"/>
                <a:cs typeface="Calibri" pitchFamily="34" charset="0"/>
              </a:rPr>
              <a:t>Causes:-</a:t>
            </a:r>
          </a:p>
          <a:p>
            <a:pPr>
              <a:buClrTx/>
              <a:buSzPct val="71000"/>
              <a:buFont typeface="Wingdings" pitchFamily="2" charset="2"/>
              <a:buChar char="§"/>
            </a:pPr>
            <a:r>
              <a:rPr lang="en-US" sz="2400" dirty="0">
                <a:latin typeface="Calibri" pitchFamily="34" charset="0"/>
                <a:cs typeface="Calibri" pitchFamily="34" charset="0"/>
              </a:rPr>
              <a:t>Injury</a:t>
            </a:r>
          </a:p>
          <a:p>
            <a:pPr>
              <a:buClrTx/>
              <a:buSzPct val="71000"/>
              <a:buFont typeface="Wingdings" pitchFamily="2" charset="2"/>
              <a:buChar char="§"/>
            </a:pPr>
            <a:r>
              <a:rPr lang="en-US" sz="2400" dirty="0">
                <a:latin typeface="Calibri" pitchFamily="34" charset="0"/>
                <a:cs typeface="Calibri" pitchFamily="34" charset="0"/>
              </a:rPr>
              <a:t>Intraocular surgery, blunt trauma, and lacerating trauma. </a:t>
            </a:r>
          </a:p>
          <a:p>
            <a:pPr>
              <a:buClrTx/>
              <a:buSzPct val="71000"/>
              <a:buFont typeface="Wingdings" pitchFamily="2" charset="2"/>
              <a:buChar char="§"/>
            </a:pPr>
            <a:r>
              <a:rPr lang="en-US" sz="2400" dirty="0">
                <a:latin typeface="Calibri" pitchFamily="34" charset="0"/>
                <a:cs typeface="Calibri" pitchFamily="34" charset="0"/>
              </a:rPr>
              <a:t>Abnormal growth of blood vessels (neovascularization), tumors of the eye (retinoblastoma or iris melanoma), uveitis, or vascular anomalies (juvenile xanthogranuloma).</a:t>
            </a:r>
          </a:p>
        </p:txBody>
      </p:sp>
      <p:sp>
        <p:nvSpPr>
          <p:cNvPr id="4" name="Title 2"/>
          <p:cNvSpPr txBox="1">
            <a:spLocks noGrp="1"/>
          </p:cNvSpPr>
          <p:nvPr>
            <p:ph type="title"/>
          </p:nvPr>
        </p:nvSpPr>
        <p:spPr>
          <a:xfrm>
            <a:off x="457200" y="274638"/>
            <a:ext cx="8229600" cy="8683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3600" dirty="0">
                <a:solidFill>
                  <a:schemeClr val="tx1"/>
                </a:solidFill>
                <a:latin typeface="Calibri" pitchFamily="34" charset="0"/>
                <a:cs typeface="Calibri" pitchFamily="34" charset="0"/>
              </a:rPr>
              <a:t>Hyphema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4724400" cy="18573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C6809621-E558-4441-9B01-5492E5AB0D65}"/>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3DADB218-A2A7-48A4-AB75-7F89FBF6A03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D1A4310D-563A-4DF5-A724-5732B3B373B7}"/>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350591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109728" indent="0" algn="just">
              <a:lnSpc>
                <a:spcPct val="150000"/>
              </a:lnSpc>
              <a:buNone/>
            </a:pPr>
            <a:r>
              <a:rPr lang="en-US" sz="2400" dirty="0">
                <a:latin typeface="Calibri" pitchFamily="34" charset="0"/>
                <a:cs typeface="Calibri" pitchFamily="34" charset="0"/>
              </a:rPr>
              <a:t>	The main goals of treatment are to decrease the risk of rebreeding within the eye, corneal blood staining, and atrophy of the optic nerve. </a:t>
            </a:r>
          </a:p>
          <a:p>
            <a:pPr marL="109728" indent="0" algn="just">
              <a:lnSpc>
                <a:spcPct val="150000"/>
              </a:lnSpc>
              <a:buNone/>
            </a:pPr>
            <a:endParaRPr lang="en-US" sz="2400" dirty="0">
              <a:latin typeface="Calibri" pitchFamily="34" charset="0"/>
              <a:cs typeface="Calibri" pitchFamily="34" charset="0"/>
            </a:endParaRPr>
          </a:p>
          <a:p>
            <a:pPr marL="109728" indent="0" algn="just">
              <a:lnSpc>
                <a:spcPct val="150000"/>
              </a:lnSpc>
              <a:buNone/>
            </a:pPr>
            <a:r>
              <a:rPr lang="en-US" sz="2400" dirty="0">
                <a:latin typeface="Calibri" pitchFamily="34" charset="0"/>
                <a:cs typeface="Calibri" pitchFamily="34" charset="0"/>
              </a:rPr>
              <a:t>Pain management- acetaminophen </a:t>
            </a:r>
          </a:p>
          <a:p>
            <a:pPr marL="109728" indent="0" algn="just">
              <a:lnSpc>
                <a:spcPct val="150000"/>
              </a:lnSpc>
              <a:buNone/>
            </a:pPr>
            <a:r>
              <a:rPr lang="en-US" sz="2400" dirty="0">
                <a:latin typeface="Calibri" pitchFamily="34" charset="0"/>
                <a:cs typeface="Calibri" pitchFamily="34" charset="0"/>
              </a:rPr>
              <a:t>tranexamic acids are used in Hyphema.</a:t>
            </a:r>
          </a:p>
        </p:txBody>
      </p:sp>
      <p:sp>
        <p:nvSpPr>
          <p:cNvPr id="3" name="Title 2"/>
          <p:cNvSpPr>
            <a:spLocks noGrp="1"/>
          </p:cNvSpPr>
          <p:nvPr>
            <p:ph type="title"/>
          </p:nvPr>
        </p:nvSpPr>
        <p:spPr>
          <a:xfrm>
            <a:off x="457200" y="274638"/>
            <a:ext cx="8229600" cy="487362"/>
          </a:xfrm>
        </p:spPr>
        <p:txBody>
          <a:bodyPr>
            <a:normAutofit fontScale="90000"/>
          </a:bodyPr>
          <a:lstStyle/>
          <a:p>
            <a:pPr algn="ctr"/>
            <a:br>
              <a:rPr lang="en-US" b="0" dirty="0">
                <a:effectLst/>
              </a:rPr>
            </a:br>
            <a:r>
              <a:rPr lang="en-US" dirty="0">
                <a:effectLst/>
                <a:latin typeface="Calibri" pitchFamily="34" charset="0"/>
                <a:cs typeface="Calibri" pitchFamily="34" charset="0"/>
              </a:rPr>
              <a:t>Treatment</a:t>
            </a:r>
            <a:br>
              <a:rPr lang="en-US" b="0" dirty="0">
                <a:effectLst/>
              </a:rPr>
            </a:br>
            <a:endParaRPr lang="en-US" dirty="0"/>
          </a:p>
        </p:txBody>
      </p:sp>
      <p:sp>
        <p:nvSpPr>
          <p:cNvPr id="4" name="Date Placeholder 3">
            <a:extLst>
              <a:ext uri="{FF2B5EF4-FFF2-40B4-BE49-F238E27FC236}">
                <a16:creationId xmlns:a16="http://schemas.microsoft.com/office/drawing/2014/main" id="{5273365A-D171-4CAA-90C5-0E03CEED159D}"/>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8768D89F-ED7C-4C06-926A-2F04DD0D0AD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735DDDC9-0042-48AB-A61F-6CECBE05982C}"/>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36426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5334000"/>
          </a:xfrm>
        </p:spPr>
        <p:txBody>
          <a:bodyPr/>
          <a:lstStyle/>
          <a:p>
            <a:pPr marL="109728" indent="0" algn="just">
              <a:buNone/>
            </a:pPr>
            <a:r>
              <a:rPr lang="en-US" dirty="0"/>
              <a:t>	</a:t>
            </a:r>
            <a:r>
              <a:rPr lang="en-US" sz="2400" dirty="0">
                <a:latin typeface="Calibri" pitchFamily="34" charset="0"/>
                <a:cs typeface="Calibri" pitchFamily="34" charset="0"/>
              </a:rPr>
              <a:t>Optic neuritis is an inflammation or demyelination disorder of the optic nerve.</a:t>
            </a:r>
          </a:p>
          <a:p>
            <a:pPr marL="109728" indent="0" algn="just">
              <a:buNone/>
            </a:pPr>
            <a:endParaRPr lang="en-US" sz="2400" dirty="0">
              <a:latin typeface="Calibri" pitchFamily="34" charset="0"/>
              <a:cs typeface="Calibri" pitchFamily="34" charset="0"/>
            </a:endParaRPr>
          </a:p>
          <a:p>
            <a:pPr marL="109728" indent="0" algn="just">
              <a:buNone/>
            </a:pPr>
            <a:endParaRPr lang="en-US" sz="2400" dirty="0">
              <a:latin typeface="Calibri" pitchFamily="34" charset="0"/>
              <a:cs typeface="Calibri" pitchFamily="34" charset="0"/>
            </a:endParaRPr>
          </a:p>
          <a:p>
            <a:pPr marL="109728" indent="0" algn="just">
              <a:buNone/>
            </a:pPr>
            <a:r>
              <a:rPr lang="en-US" sz="2400" dirty="0">
                <a:latin typeface="Calibri" pitchFamily="34" charset="0"/>
                <a:cs typeface="Calibri" pitchFamily="34" charset="0"/>
              </a:rPr>
              <a:t> </a:t>
            </a:r>
            <a:r>
              <a:rPr lang="en-US" sz="2400" b="1" dirty="0">
                <a:latin typeface="Calibri" pitchFamily="34" charset="0"/>
                <a:cs typeface="Calibri" pitchFamily="34" charset="0"/>
              </a:rPr>
              <a:t>Causes:-</a:t>
            </a:r>
          </a:p>
          <a:p>
            <a:pPr algn="just">
              <a:buClrTx/>
              <a:buSzPct val="72000"/>
              <a:buFont typeface="Wingdings" pitchFamily="2" charset="2"/>
              <a:buChar char="§"/>
            </a:pPr>
            <a:r>
              <a:rPr lang="en-US" sz="2400" dirty="0">
                <a:latin typeface="Calibri" pitchFamily="34" charset="0"/>
                <a:cs typeface="Calibri" pitchFamily="34" charset="0"/>
              </a:rPr>
              <a:t>Idiopathic </a:t>
            </a:r>
          </a:p>
          <a:p>
            <a:pPr algn="just">
              <a:buClrTx/>
              <a:buSzPct val="72000"/>
              <a:buFont typeface="Wingdings" pitchFamily="2" charset="2"/>
              <a:buChar char="§"/>
            </a:pPr>
            <a:r>
              <a:rPr lang="en-US" sz="2400" dirty="0">
                <a:latin typeface="Calibri" pitchFamily="34" charset="0"/>
                <a:cs typeface="Calibri" pitchFamily="34" charset="0"/>
              </a:rPr>
              <a:t>Demyelination of multiple sclerosis.</a:t>
            </a:r>
          </a:p>
          <a:p>
            <a:pPr algn="just">
              <a:buClrTx/>
              <a:buSzPct val="72000"/>
              <a:buFont typeface="Wingdings" pitchFamily="2" charset="2"/>
              <a:buChar char="§"/>
            </a:pPr>
            <a:r>
              <a:rPr lang="en-US" sz="2400" dirty="0">
                <a:latin typeface="Calibri" pitchFamily="34" charset="0"/>
                <a:cs typeface="Calibri" pitchFamily="34" charset="0"/>
              </a:rPr>
              <a:t>Post viral </a:t>
            </a:r>
          </a:p>
          <a:p>
            <a:pPr algn="just">
              <a:buClrTx/>
              <a:buSzPct val="72000"/>
              <a:buFont typeface="Wingdings" pitchFamily="2" charset="2"/>
              <a:buChar char="§"/>
            </a:pPr>
            <a:r>
              <a:rPr lang="en-US" sz="2400" dirty="0">
                <a:latin typeface="Calibri" pitchFamily="34" charset="0"/>
                <a:cs typeface="Calibri" pitchFamily="34" charset="0"/>
              </a:rPr>
              <a:t>Granulomatous inflammation like sarcoidosis, tuberculosis or syphilis.</a:t>
            </a:r>
          </a:p>
          <a:p>
            <a:pPr algn="just">
              <a:buClrTx/>
              <a:buSzPct val="72000"/>
              <a:buFont typeface="Wingdings" pitchFamily="2" charset="2"/>
              <a:buChar char="§"/>
            </a:pPr>
            <a:r>
              <a:rPr lang="en-US" sz="2400" dirty="0">
                <a:latin typeface="Calibri" pitchFamily="34" charset="0"/>
                <a:cs typeface="Calibri" pitchFamily="34" charset="0"/>
              </a:rPr>
              <a:t>Metabolic disturbances like DM ,anemia in Pregnancy vitamin B deficiency.</a:t>
            </a:r>
          </a:p>
          <a:p>
            <a:pPr marL="109728" indent="0" algn="just">
              <a:buNone/>
            </a:pPr>
            <a:endParaRPr lang="en-US" sz="2800" b="1" dirty="0">
              <a:latin typeface="Calibri" pitchFamily="34" charset="0"/>
              <a:cs typeface="Calibri" pitchFamily="34" charset="0"/>
            </a:endParaRPr>
          </a:p>
        </p:txBody>
      </p:sp>
      <p:sp>
        <p:nvSpPr>
          <p:cNvPr id="4" name="Title 2"/>
          <p:cNvSpPr txBox="1">
            <a:spLocks noGrp="1"/>
          </p:cNvSpPr>
          <p:nvPr>
            <p:ph type="title"/>
          </p:nvPr>
        </p:nvSpPr>
        <p:spPr>
          <a:xfrm>
            <a:off x="457200" y="274638"/>
            <a:ext cx="8229600" cy="715962"/>
          </a:xfrm>
          <a:prstGeom prst="rect">
            <a:avLst/>
          </a:prstGeom>
          <a:solidFill>
            <a:schemeClr val="accent2">
              <a:lumMod val="40000"/>
              <a:lumOff val="60000"/>
            </a:schemeClr>
          </a:solidFill>
          <a:ln w="57150" cmpd="sng">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algn="ctr"/>
            <a:r>
              <a:rPr lang="en-US" sz="3600" dirty="0">
                <a:solidFill>
                  <a:schemeClr val="tx1"/>
                </a:solidFill>
                <a:latin typeface="Calibri" pitchFamily="34" charset="0"/>
                <a:cs typeface="Calibri" pitchFamily="34" charset="0"/>
              </a:rPr>
              <a:t>Optic Neuritis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619375" cy="17430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8CEFB161-D6EA-4C8A-94BA-041C3BE001F9}"/>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C0979A7E-0DE1-494E-ACF7-FE3FF4966EE1}"/>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2B3CF862-C053-4EC5-84E0-95BCBAE0C308}"/>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80221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buClrTx/>
              <a:buSzPct val="75000"/>
              <a:buFont typeface="Wingdings" pitchFamily="2" charset="2"/>
              <a:buChar char="§"/>
            </a:pPr>
            <a:r>
              <a:rPr lang="en-US" sz="2400" dirty="0">
                <a:latin typeface="Calibri" pitchFamily="34" charset="0"/>
                <a:cs typeface="Calibri" pitchFamily="34" charset="0"/>
              </a:rPr>
              <a:t>Vision loss progress rapidly.</a:t>
            </a:r>
          </a:p>
          <a:p>
            <a:pPr>
              <a:buClrTx/>
              <a:buSzPct val="75000"/>
              <a:buFont typeface="Wingdings" pitchFamily="2" charset="2"/>
              <a:buChar char="§"/>
            </a:pPr>
            <a:r>
              <a:rPr lang="en-US" sz="2400" dirty="0">
                <a:latin typeface="Calibri" pitchFamily="34" charset="0"/>
                <a:cs typeface="Calibri" pitchFamily="34" charset="0"/>
              </a:rPr>
              <a:t>Discomfort or pain behind the eye ball when eye is moving.</a:t>
            </a:r>
          </a:p>
          <a:p>
            <a:pPr>
              <a:buClrTx/>
              <a:buSzPct val="75000"/>
              <a:buFont typeface="Wingdings" pitchFamily="2" charset="2"/>
              <a:buChar char="§"/>
            </a:pPr>
            <a:endParaRPr lang="en-US" sz="2400" dirty="0">
              <a:latin typeface="Calibri" pitchFamily="34" charset="0"/>
              <a:cs typeface="Calibri" pitchFamily="34" charset="0"/>
            </a:endParaRPr>
          </a:p>
          <a:p>
            <a:pPr marL="109728" indent="0">
              <a:buClrTx/>
              <a:buSzPct val="75000"/>
              <a:buNone/>
            </a:pPr>
            <a:r>
              <a:rPr lang="en-US" sz="3200" b="1" dirty="0">
                <a:latin typeface="Calibri" pitchFamily="34" charset="0"/>
                <a:cs typeface="Calibri" pitchFamily="34" charset="0"/>
              </a:rPr>
              <a:t>Treatment:-</a:t>
            </a:r>
          </a:p>
          <a:p>
            <a:pPr marL="109728" indent="0">
              <a:buClrTx/>
              <a:buSzPct val="75000"/>
              <a:buNone/>
            </a:pPr>
            <a:endParaRPr lang="en-US" sz="2400" b="1" dirty="0">
              <a:latin typeface="Calibri" pitchFamily="34" charset="0"/>
              <a:cs typeface="Calibri" pitchFamily="34" charset="0"/>
            </a:endParaRPr>
          </a:p>
          <a:p>
            <a:pPr>
              <a:buClrTx/>
              <a:buSzPct val="75000"/>
              <a:buFont typeface="Wingdings" pitchFamily="2" charset="2"/>
              <a:buChar char="§"/>
            </a:pPr>
            <a:r>
              <a:rPr lang="en-US" sz="2400" dirty="0">
                <a:latin typeface="Calibri" pitchFamily="34" charset="0"/>
                <a:cs typeface="Calibri" pitchFamily="34" charset="0"/>
              </a:rPr>
              <a:t>Oral prednisolone.(1 -1.5 kg /day)</a:t>
            </a:r>
          </a:p>
          <a:p>
            <a:pPr>
              <a:buClrTx/>
              <a:buSzPct val="75000"/>
              <a:buFont typeface="Wingdings" pitchFamily="2" charset="2"/>
              <a:buChar char="§"/>
            </a:pPr>
            <a:r>
              <a:rPr lang="en-US" sz="2400" dirty="0">
                <a:latin typeface="Calibri" pitchFamily="34" charset="0"/>
                <a:cs typeface="Calibri" pitchFamily="34" charset="0"/>
              </a:rPr>
              <a:t>Steroids-ACTH Injection </a:t>
            </a:r>
          </a:p>
          <a:p>
            <a:pPr>
              <a:buClrTx/>
              <a:buSzPct val="75000"/>
              <a:buFont typeface="Wingdings" pitchFamily="2" charset="2"/>
              <a:buChar char="§"/>
            </a:pPr>
            <a:r>
              <a:rPr lang="en-US" sz="2400" dirty="0">
                <a:latin typeface="Calibri" pitchFamily="34" charset="0"/>
                <a:cs typeface="Calibri" pitchFamily="34" charset="0"/>
              </a:rPr>
              <a:t>Injection hydroclobalamine</a:t>
            </a:r>
          </a:p>
          <a:p>
            <a:pPr marL="109728" indent="0">
              <a:buClrTx/>
              <a:buSzPct val="75000"/>
              <a:buNone/>
            </a:pPr>
            <a:r>
              <a:rPr lang="en-US" sz="2400" dirty="0">
                <a:latin typeface="Calibri" pitchFamily="34" charset="0"/>
                <a:cs typeface="Calibri" pitchFamily="34" charset="0"/>
              </a:rPr>
              <a:t> </a:t>
            </a:r>
          </a:p>
        </p:txBody>
      </p:sp>
      <p:sp>
        <p:nvSpPr>
          <p:cNvPr id="3" name="Title 2"/>
          <p:cNvSpPr>
            <a:spLocks noGrp="1"/>
          </p:cNvSpPr>
          <p:nvPr>
            <p:ph type="title"/>
          </p:nvPr>
        </p:nvSpPr>
        <p:spPr>
          <a:xfrm>
            <a:off x="457200" y="274638"/>
            <a:ext cx="8229600" cy="715962"/>
          </a:xfrm>
        </p:spPr>
        <p:txBody>
          <a:bodyPr>
            <a:normAutofit/>
          </a:bodyPr>
          <a:lstStyle/>
          <a:p>
            <a:pPr algn="ctr"/>
            <a:r>
              <a:rPr lang="en-US" sz="3200" dirty="0">
                <a:solidFill>
                  <a:schemeClr val="tx1"/>
                </a:solidFill>
                <a:latin typeface="Calibri" pitchFamily="34" charset="0"/>
                <a:cs typeface="Calibri" pitchFamily="34" charset="0"/>
              </a:rPr>
              <a:t>Sign and Symptoms:-</a:t>
            </a:r>
          </a:p>
        </p:txBody>
      </p:sp>
      <p:sp>
        <p:nvSpPr>
          <p:cNvPr id="4" name="Date Placeholder 3">
            <a:extLst>
              <a:ext uri="{FF2B5EF4-FFF2-40B4-BE49-F238E27FC236}">
                <a16:creationId xmlns:a16="http://schemas.microsoft.com/office/drawing/2014/main" id="{020C6BAA-DA1A-4E59-9BE8-3A8D381A56F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09A553D3-D416-4B3D-BB8F-05D93408253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42794E46-D217-4004-AD00-0DEF18786444}"/>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8472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lnSpcReduction="10000"/>
          </a:bodyPr>
          <a:lstStyle/>
          <a:p>
            <a:pPr marL="109728" indent="0" algn="just">
              <a:buNone/>
            </a:pPr>
            <a:r>
              <a:rPr lang="en-US" dirty="0"/>
              <a:t>	</a:t>
            </a:r>
            <a:r>
              <a:rPr lang="en-US" sz="2400" dirty="0">
                <a:latin typeface="Calibri" pitchFamily="34" charset="0"/>
                <a:cs typeface="Calibri" pitchFamily="34" charset="0"/>
              </a:rPr>
              <a:t>Glaucoma is a group of ocular conditions characterized by optic nerve damage. The optic nerve damage is result due to the increased IOP caused by congestion of aqueous humor in the eye.  </a:t>
            </a:r>
          </a:p>
          <a:p>
            <a:pPr marL="109728" indent="0" algn="just">
              <a:buNone/>
            </a:pPr>
            <a:r>
              <a:rPr lang="en-US" sz="3000" b="1" dirty="0">
                <a:solidFill>
                  <a:schemeClr val="accent2">
                    <a:lumMod val="75000"/>
                  </a:schemeClr>
                </a:solidFill>
                <a:latin typeface="Calibri" pitchFamily="34" charset="0"/>
                <a:cs typeface="Calibri" pitchFamily="34" charset="0"/>
              </a:rPr>
              <a:t>Risk factors:-</a:t>
            </a:r>
          </a:p>
          <a:p>
            <a:pPr algn="just">
              <a:buClrTx/>
              <a:buFont typeface="Wingdings" pitchFamily="2" charset="2"/>
              <a:buChar char="§"/>
            </a:pPr>
            <a:r>
              <a:rPr lang="en-US" sz="2400" dirty="0">
                <a:latin typeface="Calibri" pitchFamily="34" charset="0"/>
                <a:cs typeface="Calibri" pitchFamily="34" charset="0"/>
              </a:rPr>
              <a:t>Family history of glaucoma.</a:t>
            </a:r>
          </a:p>
          <a:p>
            <a:pPr algn="just">
              <a:buClrTx/>
              <a:buFont typeface="Wingdings" pitchFamily="2" charset="2"/>
              <a:buChar char="§"/>
            </a:pPr>
            <a:r>
              <a:rPr lang="en-US" sz="2400" dirty="0">
                <a:latin typeface="Calibri" pitchFamily="34" charset="0"/>
                <a:cs typeface="Calibri" pitchFamily="34" charset="0"/>
              </a:rPr>
              <a:t>Older age </a:t>
            </a:r>
          </a:p>
          <a:p>
            <a:pPr algn="just">
              <a:buClrTx/>
              <a:buFont typeface="Wingdings" pitchFamily="2" charset="2"/>
              <a:buChar char="§"/>
            </a:pPr>
            <a:r>
              <a:rPr lang="en-US" sz="2400" dirty="0">
                <a:latin typeface="Calibri" pitchFamily="34" charset="0"/>
                <a:cs typeface="Calibri" pitchFamily="34" charset="0"/>
              </a:rPr>
              <a:t>Diabetes mellitus.</a:t>
            </a:r>
          </a:p>
          <a:p>
            <a:pPr algn="just">
              <a:buClrTx/>
              <a:buFont typeface="Wingdings" pitchFamily="2" charset="2"/>
              <a:buChar char="§"/>
            </a:pPr>
            <a:r>
              <a:rPr lang="en-US" sz="2400" dirty="0">
                <a:latin typeface="Calibri" pitchFamily="34" charset="0"/>
                <a:cs typeface="Calibri" pitchFamily="34" charset="0"/>
              </a:rPr>
              <a:t>Cardiovascular diseases</a:t>
            </a:r>
          </a:p>
          <a:p>
            <a:pPr algn="just">
              <a:buClrTx/>
              <a:buFont typeface="Wingdings" pitchFamily="2" charset="2"/>
              <a:buChar char="§"/>
            </a:pPr>
            <a:r>
              <a:rPr lang="en-US" sz="2400" dirty="0">
                <a:latin typeface="Calibri" pitchFamily="34" charset="0"/>
                <a:cs typeface="Calibri" pitchFamily="34" charset="0"/>
              </a:rPr>
              <a:t>Migraine syndrome.</a:t>
            </a:r>
          </a:p>
          <a:p>
            <a:pPr algn="just">
              <a:buClrTx/>
              <a:buFont typeface="Wingdings" pitchFamily="2" charset="2"/>
              <a:buChar char="§"/>
            </a:pPr>
            <a:r>
              <a:rPr lang="en-US" sz="2400" dirty="0">
                <a:latin typeface="Calibri" pitchFamily="34" charset="0"/>
                <a:cs typeface="Calibri" pitchFamily="34" charset="0"/>
              </a:rPr>
              <a:t>Eye trauma</a:t>
            </a:r>
          </a:p>
          <a:p>
            <a:pPr algn="just">
              <a:buClrTx/>
              <a:buFont typeface="Wingdings" pitchFamily="2" charset="2"/>
              <a:buChar char="§"/>
            </a:pPr>
            <a:r>
              <a:rPr lang="en-US" sz="2400" dirty="0">
                <a:latin typeface="Calibri" pitchFamily="34" charset="0"/>
                <a:cs typeface="Calibri" pitchFamily="34" charset="0"/>
              </a:rPr>
              <a:t>Near sightedness</a:t>
            </a:r>
          </a:p>
          <a:p>
            <a:pPr algn="just">
              <a:buClrTx/>
              <a:buFont typeface="Wingdings" pitchFamily="2" charset="2"/>
              <a:buChar char="§"/>
            </a:pPr>
            <a:r>
              <a:rPr lang="en-US" sz="2400" dirty="0">
                <a:latin typeface="Calibri" pitchFamily="34" charset="0"/>
                <a:cs typeface="Calibri" pitchFamily="34" charset="0"/>
              </a:rPr>
              <a:t>Prolonged use of topical steroids.</a:t>
            </a:r>
          </a:p>
          <a:p>
            <a:pPr algn="just">
              <a:buClrTx/>
              <a:buFont typeface="Wingdings" pitchFamily="2" charset="2"/>
              <a:buChar char="§"/>
            </a:pPr>
            <a:endParaRPr lang="en-US" sz="2400" dirty="0">
              <a:latin typeface="Calibri" pitchFamily="34" charset="0"/>
              <a:cs typeface="Calibri" pitchFamily="34" charset="0"/>
            </a:endParaRPr>
          </a:p>
        </p:txBody>
      </p:sp>
      <p:sp>
        <p:nvSpPr>
          <p:cNvPr id="3" name="Title 2"/>
          <p:cNvSpPr>
            <a:spLocks noGrp="1"/>
          </p:cNvSpPr>
          <p:nvPr>
            <p:ph type="title"/>
          </p:nvPr>
        </p:nvSpPr>
        <p:spPr>
          <a:xfrm>
            <a:off x="457200" y="274638"/>
            <a:ext cx="8229600" cy="792162"/>
          </a:xfrm>
          <a:solidFill>
            <a:schemeClr val="accent3">
              <a:lumMod val="20000"/>
              <a:lumOff val="80000"/>
            </a:schemeClr>
          </a:solidFill>
          <a:ln w="41275" cmpd="sng">
            <a:solidFill>
              <a:schemeClr val="tx1"/>
            </a:solidFill>
          </a:ln>
        </p:spPr>
        <p:txBody>
          <a:bodyPr>
            <a:normAutofit/>
          </a:bodyPr>
          <a:lstStyle/>
          <a:p>
            <a:pPr algn="ctr"/>
            <a:r>
              <a:rPr lang="en-US" sz="4000" dirty="0">
                <a:solidFill>
                  <a:schemeClr val="accent2">
                    <a:lumMod val="75000"/>
                  </a:schemeClr>
                </a:solidFill>
                <a:latin typeface="Calibri" pitchFamily="34" charset="0"/>
                <a:cs typeface="Calibri" pitchFamily="34" charset="0"/>
              </a:rPr>
              <a:t>Glaucoma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810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84B41D8A-4226-48E2-A65A-D3C8235E6ED9}"/>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28B38132-4FE5-475E-B6F4-BB503E8FA60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D5ABFBE0-61A0-4660-9A52-5458D756A25E}"/>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85606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u="sng" dirty="0">
                <a:solidFill>
                  <a:schemeClr val="accent2">
                    <a:lumMod val="75000"/>
                  </a:schemeClr>
                </a:solidFill>
                <a:latin typeface="Calibri" pitchFamily="34" charset="0"/>
                <a:cs typeface="Calibri" pitchFamily="34" charset="0"/>
              </a:rPr>
              <a:t>Pathophysiology</a:t>
            </a:r>
            <a:endParaRPr lang="en-US" u="sng" dirty="0">
              <a:solidFill>
                <a:schemeClr val="accent2">
                  <a:lumMod val="75000"/>
                </a:schemeClr>
              </a:solidFill>
              <a:latin typeface="Calibri" pitchFamily="34" charset="0"/>
              <a:cs typeface="Calibri" pitchFamily="34" charset="0"/>
            </a:endParaRPr>
          </a:p>
        </p:txBody>
      </p:sp>
      <p:sp>
        <p:nvSpPr>
          <p:cNvPr id="5" name="Content Placeholder 4"/>
          <p:cNvSpPr>
            <a:spLocks noGrp="1"/>
          </p:cNvSpPr>
          <p:nvPr>
            <p:ph idx="1"/>
          </p:nvPr>
        </p:nvSpPr>
        <p:spPr>
          <a:xfrm>
            <a:off x="457200" y="1481328"/>
            <a:ext cx="8229600" cy="5148072"/>
          </a:xfrm>
        </p:spPr>
        <p:txBody>
          <a:bodyPr>
            <a:normAutofit/>
          </a:bodyPr>
          <a:lstStyle/>
          <a:p>
            <a:pPr marL="109728" indent="0" algn="ctr">
              <a:buNone/>
            </a:pPr>
            <a:r>
              <a:rPr lang="en-US" sz="2400" dirty="0">
                <a:latin typeface="Calibri" pitchFamily="34" charset="0"/>
                <a:cs typeface="Calibri" pitchFamily="34" charset="0"/>
              </a:rPr>
              <a:t>Increased IOP </a:t>
            </a:r>
            <a:r>
              <a:rPr lang="en-US" sz="2400" dirty="0">
                <a:solidFill>
                  <a:schemeClr val="accent2"/>
                </a:solidFill>
                <a:latin typeface="Calibri" pitchFamily="34" charset="0"/>
                <a:cs typeface="Calibri" pitchFamily="34" charset="0"/>
              </a:rPr>
              <a:t>(&gt; 23mmhg)</a:t>
            </a:r>
          </a:p>
          <a:p>
            <a:pPr marL="109728" indent="0" algn="ctr">
              <a:buNone/>
            </a:pPr>
            <a:endParaRPr lang="en-US" sz="2400" dirty="0">
              <a:latin typeface="Calibri" pitchFamily="34" charset="0"/>
              <a:cs typeface="Calibri" pitchFamily="34" charset="0"/>
            </a:endParaRPr>
          </a:p>
          <a:p>
            <a:pPr marL="109728" indent="0" algn="ctr">
              <a:buNone/>
            </a:pPr>
            <a:r>
              <a:rPr lang="en-US" sz="2400" dirty="0">
                <a:latin typeface="Calibri" pitchFamily="34" charset="0"/>
                <a:cs typeface="Calibri" pitchFamily="34" charset="0"/>
              </a:rPr>
              <a:t>Hyper production of aqueous humor or obstruction outflow </a:t>
            </a:r>
          </a:p>
          <a:p>
            <a:pPr marL="109728" indent="0" algn="ctr">
              <a:buNone/>
            </a:pPr>
            <a:endParaRPr lang="en-US" sz="2400" dirty="0">
              <a:latin typeface="Calibri" pitchFamily="34" charset="0"/>
              <a:cs typeface="Calibri" pitchFamily="34" charset="0"/>
            </a:endParaRPr>
          </a:p>
          <a:p>
            <a:pPr marL="109728" indent="0" algn="ctr">
              <a:buNone/>
            </a:pPr>
            <a:r>
              <a:rPr lang="en-US" sz="2400" dirty="0">
                <a:latin typeface="Calibri" pitchFamily="34" charset="0"/>
                <a:cs typeface="Calibri" pitchFamily="34" charset="0"/>
              </a:rPr>
              <a:t>Aqueous fluid accumulation on the eye</a:t>
            </a:r>
          </a:p>
          <a:p>
            <a:pPr marL="109728" indent="0" algn="ctr">
              <a:buNone/>
            </a:pPr>
            <a:endParaRPr lang="en-US" sz="2400" dirty="0">
              <a:latin typeface="Calibri" pitchFamily="34" charset="0"/>
              <a:cs typeface="Calibri" pitchFamily="34" charset="0"/>
            </a:endParaRPr>
          </a:p>
          <a:p>
            <a:pPr marL="109728" indent="0" algn="ctr">
              <a:buNone/>
            </a:pPr>
            <a:r>
              <a:rPr lang="en-US" sz="2400" dirty="0">
                <a:latin typeface="Calibri" pitchFamily="34" charset="0"/>
                <a:cs typeface="Calibri" pitchFamily="34" charset="0"/>
              </a:rPr>
              <a:t>Decreased blood supply of the retina &amp; optic nerve</a:t>
            </a:r>
          </a:p>
          <a:p>
            <a:pPr marL="109728" indent="0" algn="ctr">
              <a:buNone/>
            </a:pPr>
            <a:endParaRPr lang="en-US" sz="2400" dirty="0">
              <a:latin typeface="Calibri" pitchFamily="34" charset="0"/>
              <a:cs typeface="Calibri" pitchFamily="34" charset="0"/>
            </a:endParaRPr>
          </a:p>
          <a:p>
            <a:pPr marL="109728" indent="0" algn="ctr">
              <a:buNone/>
            </a:pPr>
            <a:r>
              <a:rPr lang="en-US" sz="2400" dirty="0">
                <a:latin typeface="Calibri" pitchFamily="34" charset="0"/>
                <a:cs typeface="Calibri" pitchFamily="34" charset="0"/>
              </a:rPr>
              <a:t>Tissue ischemia </a:t>
            </a:r>
          </a:p>
          <a:p>
            <a:pPr marL="109728" indent="0" algn="ctr">
              <a:buNone/>
            </a:pPr>
            <a:endParaRPr lang="en-US" sz="2400" dirty="0">
              <a:latin typeface="Calibri" pitchFamily="34" charset="0"/>
              <a:cs typeface="Calibri" pitchFamily="34" charset="0"/>
            </a:endParaRPr>
          </a:p>
          <a:p>
            <a:pPr marL="109728" indent="0" algn="ctr">
              <a:buNone/>
            </a:pPr>
            <a:r>
              <a:rPr lang="en-US" sz="2400" dirty="0">
                <a:latin typeface="Calibri" pitchFamily="34" charset="0"/>
                <a:cs typeface="Calibri" pitchFamily="34" charset="0"/>
              </a:rPr>
              <a:t>Gradually loss of functions </a:t>
            </a:r>
            <a:r>
              <a:rPr lang="en-US" sz="2400" dirty="0">
                <a:solidFill>
                  <a:srgbClr val="FF0000"/>
                </a:solidFill>
                <a:latin typeface="Calibri" pitchFamily="34" charset="0"/>
                <a:cs typeface="Calibri" pitchFamily="34" charset="0"/>
              </a:rPr>
              <a:t>(Blurred Vision, Vision Loss)</a:t>
            </a:r>
          </a:p>
          <a:p>
            <a:pPr marL="109728" indent="0" algn="ctr">
              <a:buNone/>
            </a:pPr>
            <a:r>
              <a:rPr lang="en-US" sz="2400" dirty="0">
                <a:latin typeface="Calibri" pitchFamily="34" charset="0"/>
                <a:cs typeface="Calibri" pitchFamily="34" charset="0"/>
              </a:rPr>
              <a:t> </a:t>
            </a:r>
          </a:p>
        </p:txBody>
      </p:sp>
      <p:sp>
        <p:nvSpPr>
          <p:cNvPr id="6" name="Down Arrow 5"/>
          <p:cNvSpPr/>
          <p:nvPr/>
        </p:nvSpPr>
        <p:spPr>
          <a:xfrm>
            <a:off x="4526644" y="1890485"/>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26644" y="2795817"/>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24832" y="4513945"/>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517573" y="3688444"/>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519388" y="53340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9FCA6A8-E034-47F1-A92D-EB621BE07093}"/>
              </a:ext>
            </a:extLst>
          </p:cNvPr>
          <p:cNvSpPr>
            <a:spLocks noGrp="1"/>
          </p:cNvSpPr>
          <p:nvPr>
            <p:ph type="dt" sz="half" idx="10"/>
          </p:nvPr>
        </p:nvSpPr>
        <p:spPr/>
        <p:txBody>
          <a:bodyPr/>
          <a:lstStyle/>
          <a:p>
            <a:r>
              <a:rPr lang="en-US"/>
              <a:t>3/13/2020</a:t>
            </a:r>
          </a:p>
        </p:txBody>
      </p:sp>
      <p:sp>
        <p:nvSpPr>
          <p:cNvPr id="3" name="Footer Placeholder 2">
            <a:extLst>
              <a:ext uri="{FF2B5EF4-FFF2-40B4-BE49-F238E27FC236}">
                <a16:creationId xmlns:a16="http://schemas.microsoft.com/office/drawing/2014/main" id="{52E289DC-93AA-4B98-9DD8-3D98FAEB7DCD}"/>
              </a:ext>
            </a:extLst>
          </p:cNvPr>
          <p:cNvSpPr>
            <a:spLocks noGrp="1"/>
          </p:cNvSpPr>
          <p:nvPr>
            <p:ph type="ftr" sz="quarter" idx="11"/>
          </p:nvPr>
        </p:nvSpPr>
        <p:spPr/>
        <p:txBody>
          <a:bodyPr/>
          <a:lstStyle/>
          <a:p>
            <a:r>
              <a:rPr lang="en-US"/>
              <a:t>MR. SWAPNIL RAHANE. (M.SC MEDICAL SURGICAL NURSING)</a:t>
            </a:r>
          </a:p>
        </p:txBody>
      </p:sp>
      <p:sp>
        <p:nvSpPr>
          <p:cNvPr id="11" name="Slide Number Placeholder 10">
            <a:extLst>
              <a:ext uri="{FF2B5EF4-FFF2-40B4-BE49-F238E27FC236}">
                <a16:creationId xmlns:a16="http://schemas.microsoft.com/office/drawing/2014/main" id="{57FB240C-20C6-44D5-B0B8-34E5CB52A006}"/>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35872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a:bodyPr>
          <a:lstStyle/>
          <a:p>
            <a:pPr>
              <a:lnSpc>
                <a:spcPct val="150000"/>
              </a:lnSpc>
              <a:buClrTx/>
              <a:buFont typeface="Wingdings" pitchFamily="2" charset="2"/>
              <a:buChar char="§"/>
            </a:pPr>
            <a:r>
              <a:rPr lang="en-US" sz="2400" dirty="0">
                <a:latin typeface="Calibri" pitchFamily="34" charset="0"/>
                <a:cs typeface="Calibri" pitchFamily="34" charset="0"/>
              </a:rPr>
              <a:t>Increased IOP (&gt;23mmhg)</a:t>
            </a:r>
          </a:p>
          <a:p>
            <a:pPr>
              <a:lnSpc>
                <a:spcPct val="150000"/>
              </a:lnSpc>
              <a:buClrTx/>
              <a:buFont typeface="Wingdings" pitchFamily="2" charset="2"/>
              <a:buChar char="§"/>
            </a:pPr>
            <a:r>
              <a:rPr lang="en-US" sz="2400" dirty="0">
                <a:latin typeface="Calibri" pitchFamily="34" charset="0"/>
                <a:cs typeface="Calibri" pitchFamily="34" charset="0"/>
              </a:rPr>
              <a:t>Rainbow hallow around light.</a:t>
            </a:r>
          </a:p>
          <a:p>
            <a:pPr>
              <a:lnSpc>
                <a:spcPct val="150000"/>
              </a:lnSpc>
              <a:buClrTx/>
              <a:buFont typeface="Wingdings" pitchFamily="2" charset="2"/>
              <a:buChar char="§"/>
            </a:pPr>
            <a:endParaRPr lang="en-US" sz="2400" dirty="0">
              <a:latin typeface="Calibri" pitchFamily="34" charset="0"/>
              <a:cs typeface="Calibri" pitchFamily="34" charset="0"/>
            </a:endParaRPr>
          </a:p>
          <a:p>
            <a:pPr>
              <a:lnSpc>
                <a:spcPct val="150000"/>
              </a:lnSpc>
              <a:buClrTx/>
              <a:buFont typeface="Wingdings" pitchFamily="2" charset="2"/>
              <a:buChar char="§"/>
            </a:pPr>
            <a:endParaRPr lang="en-US" sz="2400" dirty="0">
              <a:latin typeface="Calibri" pitchFamily="34" charset="0"/>
              <a:cs typeface="Calibri" pitchFamily="34" charset="0"/>
            </a:endParaRPr>
          </a:p>
          <a:p>
            <a:pPr>
              <a:lnSpc>
                <a:spcPct val="150000"/>
              </a:lnSpc>
              <a:buClrTx/>
              <a:buFont typeface="Wingdings" pitchFamily="2" charset="2"/>
              <a:buChar char="§"/>
            </a:pPr>
            <a:endParaRPr lang="en-US" sz="2400" dirty="0">
              <a:latin typeface="Calibri" pitchFamily="34" charset="0"/>
              <a:cs typeface="Calibri" pitchFamily="34" charset="0"/>
            </a:endParaRPr>
          </a:p>
          <a:p>
            <a:pPr marL="109728" indent="0">
              <a:lnSpc>
                <a:spcPct val="150000"/>
              </a:lnSpc>
              <a:buClrTx/>
              <a:buNone/>
            </a:pPr>
            <a:endParaRPr lang="en-US" sz="2400" dirty="0">
              <a:latin typeface="Calibri" pitchFamily="34" charset="0"/>
              <a:cs typeface="Calibri" pitchFamily="34" charset="0"/>
            </a:endParaRPr>
          </a:p>
          <a:p>
            <a:pPr>
              <a:lnSpc>
                <a:spcPct val="150000"/>
              </a:lnSpc>
              <a:buClrTx/>
              <a:buFont typeface="Wingdings" pitchFamily="2" charset="2"/>
              <a:buChar char="§"/>
            </a:pPr>
            <a:r>
              <a:rPr lang="en-US" sz="2400" dirty="0">
                <a:latin typeface="Calibri" pitchFamily="34" charset="0"/>
                <a:cs typeface="Calibri" pitchFamily="34" charset="0"/>
              </a:rPr>
              <a:t>Loss of blood supply to the retina </a:t>
            </a:r>
          </a:p>
          <a:p>
            <a:pPr>
              <a:lnSpc>
                <a:spcPct val="150000"/>
              </a:lnSpc>
              <a:buClrTx/>
              <a:buFont typeface="Wingdings" pitchFamily="2" charset="2"/>
              <a:buChar char="§"/>
            </a:pPr>
            <a:r>
              <a:rPr lang="en-US" sz="2400" dirty="0">
                <a:latin typeface="Calibri" pitchFamily="34" charset="0"/>
                <a:cs typeface="Calibri" pitchFamily="34" charset="0"/>
              </a:rPr>
              <a:t>Severe pain, blurred vision, vision loss.</a:t>
            </a:r>
          </a:p>
          <a:p>
            <a:pPr>
              <a:buClrTx/>
              <a:buFont typeface="Wingdings" pitchFamily="2" charset="2"/>
              <a:buChar char="§"/>
            </a:pPr>
            <a:endParaRPr lang="en-US" sz="2400" dirty="0">
              <a:latin typeface="Calibri" pitchFamily="34" charset="0"/>
              <a:cs typeface="Calibri" pitchFamily="34" charset="0"/>
            </a:endParaRPr>
          </a:p>
          <a:p>
            <a:pPr>
              <a:buClrTx/>
              <a:buFont typeface="Wingdings" pitchFamily="2" charset="2"/>
              <a:buChar char="§"/>
            </a:pPr>
            <a:endParaRPr lang="en-US" sz="2400" dirty="0">
              <a:latin typeface="Calibri" pitchFamily="34" charset="0"/>
              <a:cs typeface="Calibri" pitchFamily="34" charset="0"/>
            </a:endParaRPr>
          </a:p>
        </p:txBody>
      </p:sp>
      <p:sp>
        <p:nvSpPr>
          <p:cNvPr id="3" name="Title 2"/>
          <p:cNvSpPr>
            <a:spLocks noGrp="1"/>
          </p:cNvSpPr>
          <p:nvPr>
            <p:ph type="title"/>
          </p:nvPr>
        </p:nvSpPr>
        <p:spPr>
          <a:xfrm>
            <a:off x="457200" y="274638"/>
            <a:ext cx="8229600" cy="792162"/>
          </a:xfrm>
        </p:spPr>
        <p:txBody>
          <a:bodyPr>
            <a:normAutofit/>
          </a:bodyPr>
          <a:lstStyle/>
          <a:p>
            <a:pPr algn="ctr"/>
            <a:r>
              <a:rPr lang="en-US" sz="3600" dirty="0">
                <a:solidFill>
                  <a:schemeClr val="accent2">
                    <a:lumMod val="75000"/>
                  </a:schemeClr>
                </a:solidFill>
                <a:latin typeface="Calibri" pitchFamily="34" charset="0"/>
                <a:cs typeface="Calibri" pitchFamily="34" charset="0"/>
              </a:rPr>
              <a:t>Clinical Manifestation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4191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8FD65C36-DC63-4D01-B992-B23EAC604C89}"/>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84D84E76-5F3C-4208-9F79-4DD1491591D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850FFE01-085B-4B32-912A-FFD4141E2925}"/>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095132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20000"/>
          </a:bodyPr>
          <a:lstStyle/>
          <a:p>
            <a:pPr marL="109728" indent="0">
              <a:buNone/>
            </a:pPr>
            <a:r>
              <a:rPr lang="en-US" sz="2600" b="1" dirty="0">
                <a:latin typeface="Calibri" pitchFamily="34" charset="0"/>
                <a:cs typeface="Calibri" pitchFamily="34" charset="0"/>
              </a:rPr>
              <a:t>Atrophy (pale color) 			Corneal cloudiness</a:t>
            </a:r>
          </a:p>
          <a:p>
            <a:pPr marL="109728" indent="0">
              <a:buNone/>
            </a:pPr>
            <a:endParaRPr lang="en-US" sz="2600" b="1" dirty="0">
              <a:latin typeface="Calibri" pitchFamily="34" charset="0"/>
              <a:cs typeface="Calibri" pitchFamily="34" charset="0"/>
            </a:endParaRPr>
          </a:p>
          <a:p>
            <a:endParaRPr lang="en-US" sz="2600" b="1" dirty="0">
              <a:latin typeface="Calibri" pitchFamily="34" charset="0"/>
              <a:cs typeface="Calibri" pitchFamily="34" charset="0"/>
            </a:endParaRPr>
          </a:p>
          <a:p>
            <a:endParaRPr lang="en-US" sz="2600" b="1" dirty="0">
              <a:latin typeface="Calibri" pitchFamily="34" charset="0"/>
              <a:cs typeface="Calibri" pitchFamily="34" charset="0"/>
            </a:endParaRPr>
          </a:p>
          <a:p>
            <a:endParaRPr lang="en-US" sz="2600" b="1" dirty="0">
              <a:latin typeface="Calibri" pitchFamily="34" charset="0"/>
              <a:cs typeface="Calibri" pitchFamily="34" charset="0"/>
            </a:endParaRPr>
          </a:p>
          <a:p>
            <a:pPr marL="109728" indent="0">
              <a:buNone/>
            </a:pPr>
            <a:endParaRPr lang="en-US" sz="2600" b="1" dirty="0">
              <a:latin typeface="Calibri" pitchFamily="34" charset="0"/>
              <a:cs typeface="Calibri" pitchFamily="34" charset="0"/>
            </a:endParaRPr>
          </a:p>
          <a:p>
            <a:pPr marL="109728" indent="0">
              <a:buNone/>
            </a:pPr>
            <a:endParaRPr lang="en-US" sz="2600" b="1" dirty="0">
              <a:latin typeface="Calibri" pitchFamily="34" charset="0"/>
              <a:cs typeface="Calibri" pitchFamily="34" charset="0"/>
            </a:endParaRPr>
          </a:p>
          <a:p>
            <a:pPr marL="109728" indent="0">
              <a:buNone/>
            </a:pPr>
            <a:endParaRPr lang="en-US" sz="2600" b="1" dirty="0">
              <a:latin typeface="Calibri" pitchFamily="34" charset="0"/>
              <a:cs typeface="Calibri" pitchFamily="34" charset="0"/>
            </a:endParaRPr>
          </a:p>
          <a:p>
            <a:pPr marL="109728" indent="0">
              <a:buNone/>
            </a:pPr>
            <a:r>
              <a:rPr lang="en-US" sz="2600" b="1" dirty="0">
                <a:latin typeface="Calibri" pitchFamily="34" charset="0"/>
                <a:cs typeface="Calibri" pitchFamily="34" charset="0"/>
              </a:rPr>
              <a:t>   Blind spot </a:t>
            </a:r>
          </a:p>
          <a:p>
            <a:pPr marL="109728" indent="0">
              <a:buNone/>
            </a:pPr>
            <a:endParaRPr lang="en-US" sz="2600" b="1" dirty="0">
              <a:latin typeface="Calibri" pitchFamily="34" charset="0"/>
              <a:cs typeface="Calibri" pitchFamily="34" charset="0"/>
            </a:endParaRPr>
          </a:p>
          <a:p>
            <a:endParaRPr lang="en-US" sz="2600" b="1" dirty="0">
              <a:latin typeface="Calibri" pitchFamily="34" charset="0"/>
              <a:cs typeface="Calibri" pitchFamily="34" charset="0"/>
            </a:endParaRPr>
          </a:p>
          <a:p>
            <a:pPr marL="2057400" lvl="8" indent="0" algn="ctr">
              <a:buNone/>
            </a:pPr>
            <a:r>
              <a:rPr lang="en-US" sz="2600" b="1" dirty="0">
                <a:latin typeface="Calibri" pitchFamily="34" charset="0"/>
                <a:cs typeface="Calibri" pitchFamily="34" charset="0"/>
              </a:rPr>
              <a:t>  		experience nausea and vomiting.</a:t>
            </a:r>
          </a:p>
          <a:p>
            <a:endParaRPr lang="en-US" dirty="0"/>
          </a:p>
          <a:p>
            <a:endParaRPr lang="en-US" dirty="0"/>
          </a:p>
          <a:p>
            <a:endParaRPr lang="en-US" dirty="0"/>
          </a:p>
          <a:p>
            <a:pPr marL="109728" indent="0">
              <a:buNone/>
            </a:pP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665616"/>
            <a:ext cx="2205209" cy="199571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1" y="3657600"/>
            <a:ext cx="2209800" cy="2133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80130"/>
            <a:ext cx="2305050" cy="1981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211B53EF-8B9E-460A-BE4E-CD991CEA0A8D}"/>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F6F70F9F-40E2-4809-80EC-80DC2CA78748}"/>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13CCB707-6680-4AA8-A2DC-294FA3638AA3}"/>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05922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fontScale="90000"/>
          </a:bodyPr>
          <a:lstStyle/>
          <a:p>
            <a:pPr algn="ctr"/>
            <a:r>
              <a:rPr lang="en-US" dirty="0">
                <a:solidFill>
                  <a:schemeClr val="accent2">
                    <a:lumMod val="75000"/>
                  </a:schemeClr>
                </a:solidFill>
                <a:latin typeface="Calibri" pitchFamily="34" charset="0"/>
                <a:cs typeface="Calibri" pitchFamily="34" charset="0"/>
              </a:rPr>
              <a:t>Types of Glaucoma </a:t>
            </a:r>
          </a:p>
        </p:txBody>
      </p:sp>
      <p:sp>
        <p:nvSpPr>
          <p:cNvPr id="6" name="Rounded Rectangle 5"/>
          <p:cNvSpPr/>
          <p:nvPr/>
        </p:nvSpPr>
        <p:spPr>
          <a:xfrm>
            <a:off x="2855686" y="930729"/>
            <a:ext cx="3505200" cy="54791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Calibri" pitchFamily="34" charset="0"/>
                <a:cs typeface="Calibri" pitchFamily="34" charset="0"/>
              </a:rPr>
              <a:t>Glaucoma</a:t>
            </a:r>
            <a:r>
              <a:rPr lang="en-US" dirty="0"/>
              <a:t> </a:t>
            </a:r>
          </a:p>
        </p:txBody>
      </p:sp>
      <p:sp>
        <p:nvSpPr>
          <p:cNvPr id="7" name="Oval 6"/>
          <p:cNvSpPr/>
          <p:nvPr/>
        </p:nvSpPr>
        <p:spPr>
          <a:xfrm>
            <a:off x="170543" y="1478643"/>
            <a:ext cx="2895600" cy="1721757"/>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solidFill>
                  <a:schemeClr val="bg1"/>
                </a:solidFill>
                <a:latin typeface="Calibri" pitchFamily="34" charset="0"/>
                <a:cs typeface="Calibri" pitchFamily="34" charset="0"/>
              </a:rPr>
              <a:t>Open Angle Glaucoma</a:t>
            </a:r>
          </a:p>
        </p:txBody>
      </p:sp>
      <p:sp>
        <p:nvSpPr>
          <p:cNvPr id="8" name="Content Placeholder 7"/>
          <p:cNvSpPr>
            <a:spLocks noGrp="1"/>
          </p:cNvSpPr>
          <p:nvPr>
            <p:ph idx="1"/>
          </p:nvPr>
        </p:nvSpPr>
        <p:spPr>
          <a:xfrm>
            <a:off x="5791200" y="1600200"/>
            <a:ext cx="3124200" cy="16764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normAutofit fontScale="77500" lnSpcReduction="20000"/>
          </a:bodyPr>
          <a:lstStyle/>
          <a:p>
            <a:pPr marL="109728" indent="0" algn="ctr">
              <a:buNone/>
            </a:pPr>
            <a:r>
              <a:rPr lang="en-US" sz="2800" b="1" dirty="0">
                <a:solidFill>
                  <a:schemeClr val="bg1"/>
                </a:solidFill>
                <a:latin typeface="Calibri" pitchFamily="34" charset="0"/>
                <a:cs typeface="Calibri" pitchFamily="34" charset="0"/>
              </a:rPr>
              <a:t>Angle Closer Glaucoma</a:t>
            </a:r>
          </a:p>
          <a:p>
            <a:pPr marL="109728" indent="0" algn="ctr">
              <a:buNone/>
            </a:pPr>
            <a:r>
              <a:rPr lang="en-US" sz="2800" b="1" dirty="0">
                <a:solidFill>
                  <a:schemeClr val="bg1"/>
                </a:solidFill>
                <a:latin typeface="Calibri" pitchFamily="34" charset="0"/>
                <a:cs typeface="Calibri" pitchFamily="34" charset="0"/>
              </a:rPr>
              <a:t>(Pupillary Block)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3352800"/>
            <a:ext cx="66484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BB784041-CD99-495B-A670-D3AC03A618DC}"/>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EACE0126-57A1-4C90-B6BF-8C14056FD8A2}"/>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CEB7E771-9EFB-42D5-8143-38567D0D7D4E}"/>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5169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410200"/>
          </a:xfrm>
        </p:spPr>
        <p:txBody>
          <a:bodyPr>
            <a:normAutofit/>
          </a:bodyPr>
          <a:lstStyle/>
          <a:p>
            <a:pPr marL="0" indent="0">
              <a:buNone/>
            </a:pPr>
            <a:endParaRPr lang="en-US" sz="2000" b="1" dirty="0">
              <a:latin typeface="Times New Roman" pitchFamily="18" charset="0"/>
              <a:cs typeface="Times New Roman" pitchFamily="18" charset="0"/>
            </a:endParaRPr>
          </a:p>
          <a:p>
            <a:pPr marL="0" indent="0">
              <a:buNone/>
            </a:pPr>
            <a:r>
              <a:rPr lang="en-US" sz="2000" b="1" dirty="0">
                <a:latin typeface="Times New Roman" pitchFamily="18" charset="0"/>
                <a:cs typeface="Times New Roman" pitchFamily="18" charset="0"/>
              </a:rPr>
              <a:t>  </a:t>
            </a:r>
            <a:endParaRPr lang="en-US" sz="2000" b="1" dirty="0">
              <a:solidFill>
                <a:srgbClr val="002060"/>
              </a:solidFill>
              <a:latin typeface="Times New Roman" pitchFamily="18" charset="0"/>
              <a:cs typeface="Times New Roman" pitchFamily="18" charset="0"/>
            </a:endParaRPr>
          </a:p>
        </p:txBody>
      </p:sp>
      <p:sp>
        <p:nvSpPr>
          <p:cNvPr id="2" name="Title 1"/>
          <p:cNvSpPr>
            <a:spLocks noGrp="1"/>
          </p:cNvSpPr>
          <p:nvPr>
            <p:ph type="title"/>
          </p:nvPr>
        </p:nvSpPr>
        <p:spPr>
          <a:xfrm>
            <a:off x="276897" y="304800"/>
            <a:ext cx="8229600" cy="609600"/>
          </a:xfrm>
          <a:solidFill>
            <a:schemeClr val="accent3">
              <a:lumMod val="60000"/>
              <a:lumOff val="40000"/>
            </a:schemeClr>
          </a:solidFill>
        </p:spPr>
        <p:txBody>
          <a:bodyPr>
            <a:normAutofit/>
          </a:bodyPr>
          <a:lstStyle/>
          <a:p>
            <a:r>
              <a:rPr lang="en-US" sz="3200" b="1" dirty="0">
                <a:solidFill>
                  <a:schemeClr val="tx1"/>
                </a:solidFill>
                <a:latin typeface="Times New Roman" pitchFamily="18" charset="0"/>
                <a:cs typeface="Times New Roman" pitchFamily="18" charset="0"/>
              </a:rPr>
              <a:t>Classification Eye Injuries or Emergencies</a:t>
            </a:r>
            <a:endParaRPr lang="en-US" sz="3200" b="1" dirty="0">
              <a:solidFill>
                <a:schemeClr val="tx1"/>
              </a:solidFill>
            </a:endParaRPr>
          </a:p>
        </p:txBody>
      </p:sp>
      <p:cxnSp>
        <p:nvCxnSpPr>
          <p:cNvPr id="5" name="Straight Arrow Connector 4"/>
          <p:cNvCxnSpPr/>
          <p:nvPr/>
        </p:nvCxnSpPr>
        <p:spPr>
          <a:xfrm>
            <a:off x="1447800" y="1835239"/>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239000" y="1835239"/>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 y="2514600"/>
            <a:ext cx="2971800" cy="323689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itchFamily="34" charset="0"/>
              <a:buChar char="•"/>
            </a:pPr>
            <a:r>
              <a:rPr lang="en-US" b="1" dirty="0">
                <a:solidFill>
                  <a:srgbClr val="FF0000"/>
                </a:solidFill>
                <a:latin typeface="Times New Roman" pitchFamily="18" charset="0"/>
                <a:cs typeface="Times New Roman" pitchFamily="18" charset="0"/>
              </a:rPr>
              <a:t>Ecchymosis of the eyelids </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Lacerations of the eyelids </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Orbital hemorrhage</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Fracture of the  ethnocide  bone  </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Blowout fracture of the floor </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Corneal  abrasions</a:t>
            </a:r>
          </a:p>
          <a:p>
            <a:pPr marL="285750" indent="-285750">
              <a:buFont typeface="Arial" pitchFamily="34" charset="0"/>
              <a:buChar char="•"/>
            </a:pPr>
            <a:r>
              <a:rPr lang="en-US" b="1" dirty="0">
                <a:solidFill>
                  <a:srgbClr val="FF0000"/>
                </a:solidFill>
                <a:latin typeface="Times New Roman" pitchFamily="18" charset="0"/>
                <a:cs typeface="Times New Roman" pitchFamily="18" charset="0"/>
              </a:rPr>
              <a:t>Corneal foreign body injury </a:t>
            </a:r>
          </a:p>
          <a:p>
            <a:pPr algn="ctr"/>
            <a:endParaRPr lang="en-US" dirty="0"/>
          </a:p>
          <a:p>
            <a:pPr algn="ctr"/>
            <a:endParaRPr lang="en-US" dirty="0"/>
          </a:p>
        </p:txBody>
      </p:sp>
      <p:sp>
        <p:nvSpPr>
          <p:cNvPr id="8" name="Rectangle 7"/>
          <p:cNvSpPr/>
          <p:nvPr/>
        </p:nvSpPr>
        <p:spPr>
          <a:xfrm>
            <a:off x="5524500" y="2514600"/>
            <a:ext cx="3429000" cy="373380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Acute dacrocystitis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Acute dacryoadenitis</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Acute Hordeolum</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Conjunctivitis</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Hyphema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 bacterial corneal ulcer</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Pre septal  cellulitis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Retinal hemorrhage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Central retinal he moorage</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Optic neuritis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Orbital cellulitis</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Glaucoma </a:t>
            </a:r>
          </a:p>
          <a:p>
            <a:pPr marL="285750" indent="-285750">
              <a:buFont typeface="Arial" pitchFamily="34" charset="0"/>
              <a:buChar char="•"/>
            </a:pPr>
            <a:r>
              <a:rPr lang="en-US" b="1" dirty="0">
                <a:solidFill>
                  <a:schemeClr val="accent3">
                    <a:lumMod val="50000"/>
                  </a:schemeClr>
                </a:solidFill>
                <a:latin typeface="Times New Roman" pitchFamily="18" charset="0"/>
                <a:cs typeface="Times New Roman" pitchFamily="18" charset="0"/>
              </a:rPr>
              <a:t>Retinal detachment </a:t>
            </a:r>
          </a:p>
          <a:p>
            <a:pPr marL="285750" indent="-285750">
              <a:buFont typeface="Arial" pitchFamily="34" charset="0"/>
              <a:buChar char="•"/>
            </a:pPr>
            <a:endParaRPr lang="en-US" dirty="0"/>
          </a:p>
          <a:p>
            <a:pPr algn="ctr"/>
            <a:endParaRPr lang="en-US" dirty="0"/>
          </a:p>
          <a:p>
            <a:pPr algn="ctr"/>
            <a:endParaRPr lang="en-US" dirty="0"/>
          </a:p>
          <a:p>
            <a:pPr algn="ctr"/>
            <a:endParaRPr lang="en-US" dirty="0"/>
          </a:p>
          <a:p>
            <a:pPr algn="ctr"/>
            <a:r>
              <a:rPr lang="en-US" dirty="0"/>
              <a:t> </a:t>
            </a:r>
          </a:p>
          <a:p>
            <a:pPr algn="ctr"/>
            <a:r>
              <a:rPr lang="en-US" dirty="0"/>
              <a:t> </a:t>
            </a:r>
          </a:p>
          <a:p>
            <a:pPr algn="ctr"/>
            <a:endParaRPr lang="en-US" dirty="0"/>
          </a:p>
        </p:txBody>
      </p:sp>
      <p:sp>
        <p:nvSpPr>
          <p:cNvPr id="9" name="Rectangle 8"/>
          <p:cNvSpPr/>
          <p:nvPr/>
        </p:nvSpPr>
        <p:spPr>
          <a:xfrm>
            <a:off x="3344215" y="2514600"/>
            <a:ext cx="1981200" cy="312420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atin typeface="Times New Roman" pitchFamily="18" charset="0"/>
              <a:cs typeface="Times New Roman" pitchFamily="18" charset="0"/>
            </a:endParaRPr>
          </a:p>
          <a:p>
            <a:pPr marL="285750" indent="-285750">
              <a:buFont typeface="Arial" pitchFamily="34" charset="0"/>
              <a:buChar char="•"/>
            </a:pPr>
            <a:r>
              <a:rPr lang="en-US" b="1" dirty="0">
                <a:solidFill>
                  <a:schemeClr val="accent4">
                    <a:lumMod val="50000"/>
                  </a:schemeClr>
                </a:solidFill>
                <a:latin typeface="Times New Roman" pitchFamily="18" charset="0"/>
                <a:cs typeface="Times New Roman" pitchFamily="18" charset="0"/>
              </a:rPr>
              <a:t>Alkali burn </a:t>
            </a:r>
          </a:p>
          <a:p>
            <a:pPr marL="285750" indent="-285750">
              <a:buFont typeface="Arial" pitchFamily="34" charset="0"/>
              <a:buChar char="•"/>
            </a:pPr>
            <a:r>
              <a:rPr lang="en-US" b="1" dirty="0">
                <a:solidFill>
                  <a:schemeClr val="accent4">
                    <a:lumMod val="50000"/>
                  </a:schemeClr>
                </a:solidFill>
                <a:latin typeface="Times New Roman" pitchFamily="18" charset="0"/>
                <a:cs typeface="Times New Roman" pitchFamily="18" charset="0"/>
              </a:rPr>
              <a:t>Acid burn </a:t>
            </a:r>
          </a:p>
          <a:p>
            <a:pPr marL="285750" indent="-285750">
              <a:buFont typeface="Arial" pitchFamily="34" charset="0"/>
              <a:buChar char="•"/>
            </a:pPr>
            <a:r>
              <a:rPr lang="en-US" b="1" dirty="0">
                <a:solidFill>
                  <a:schemeClr val="accent4">
                    <a:lumMod val="50000"/>
                  </a:schemeClr>
                </a:solidFill>
                <a:latin typeface="Times New Roman" pitchFamily="18" charset="0"/>
                <a:cs typeface="Times New Roman" pitchFamily="18" charset="0"/>
              </a:rPr>
              <a:t>Thermal burn </a:t>
            </a:r>
          </a:p>
          <a:p>
            <a:pPr marL="285750" indent="-285750">
              <a:buFont typeface="Arial" pitchFamily="34" charset="0"/>
              <a:buChar char="•"/>
            </a:pPr>
            <a:r>
              <a:rPr lang="en-US" b="1" dirty="0">
                <a:solidFill>
                  <a:schemeClr val="accent4">
                    <a:lumMod val="50000"/>
                  </a:schemeClr>
                </a:solidFill>
                <a:latin typeface="Times New Roman" pitchFamily="18" charset="0"/>
                <a:cs typeface="Times New Roman" pitchFamily="18" charset="0"/>
              </a:rPr>
              <a:t>Burn due to ultraviolet radiations </a:t>
            </a:r>
          </a:p>
          <a:p>
            <a:endParaRPr lang="en-US" dirty="0">
              <a:latin typeface="Times New Roman" pitchFamily="18" charset="0"/>
              <a:cs typeface="Times New Roman" pitchFamily="18" charset="0"/>
            </a:endParaRPr>
          </a:p>
        </p:txBody>
      </p:sp>
      <p:cxnSp>
        <p:nvCxnSpPr>
          <p:cNvPr id="12" name="Straight Arrow Connector 11"/>
          <p:cNvCxnSpPr/>
          <p:nvPr/>
        </p:nvCxnSpPr>
        <p:spPr>
          <a:xfrm>
            <a:off x="4391697" y="1835239"/>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1327" y="1295401"/>
            <a:ext cx="2903113" cy="45076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latin typeface="Times New Roman" pitchFamily="18" charset="0"/>
                <a:cs typeface="Times New Roman" pitchFamily="18" charset="0"/>
              </a:rPr>
              <a:t>Traumatic Eye Injury </a:t>
            </a:r>
          </a:p>
        </p:txBody>
      </p:sp>
      <p:sp>
        <p:nvSpPr>
          <p:cNvPr id="14" name="Rectangle 13"/>
          <p:cNvSpPr/>
          <p:nvPr/>
        </p:nvSpPr>
        <p:spPr>
          <a:xfrm>
            <a:off x="3149958" y="1302915"/>
            <a:ext cx="2903113" cy="45719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r>
              <a:rPr lang="en-US" sz="2000" b="1" dirty="0">
                <a:solidFill>
                  <a:srgbClr val="0070C0"/>
                </a:solidFill>
                <a:latin typeface="Times New Roman" pitchFamily="18" charset="0"/>
                <a:cs typeface="Times New Roman" pitchFamily="18" charset="0"/>
              </a:rPr>
              <a:t>Burn Eye Injury </a:t>
            </a:r>
          </a:p>
          <a:p>
            <a:pPr algn="ctr"/>
            <a:endParaRPr lang="en-US" b="1" dirty="0">
              <a:latin typeface="Times New Roman" pitchFamily="18" charset="0"/>
              <a:cs typeface="Times New Roman" pitchFamily="18" charset="0"/>
            </a:endParaRPr>
          </a:p>
        </p:txBody>
      </p:sp>
      <p:sp>
        <p:nvSpPr>
          <p:cNvPr id="15" name="Rectangle 14"/>
          <p:cNvSpPr/>
          <p:nvPr/>
        </p:nvSpPr>
        <p:spPr>
          <a:xfrm>
            <a:off x="6259670" y="1302915"/>
            <a:ext cx="2693830" cy="53983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r>
              <a:rPr lang="en-US" sz="2000" b="1" dirty="0">
                <a:solidFill>
                  <a:schemeClr val="accent3">
                    <a:lumMod val="50000"/>
                  </a:schemeClr>
                </a:solidFill>
                <a:latin typeface="Times New Roman" pitchFamily="18" charset="0"/>
                <a:cs typeface="Times New Roman" pitchFamily="18" charset="0"/>
              </a:rPr>
              <a:t>Non Traumatic Eye Injury </a:t>
            </a:r>
          </a:p>
          <a:p>
            <a:pPr algn="ctr"/>
            <a:endParaRPr lang="en-US" dirty="0"/>
          </a:p>
        </p:txBody>
      </p:sp>
      <p:sp>
        <p:nvSpPr>
          <p:cNvPr id="16" name="Title 1"/>
          <p:cNvSpPr txBox="1">
            <a:spLocks/>
          </p:cNvSpPr>
          <p:nvPr/>
        </p:nvSpPr>
        <p:spPr>
          <a:xfrm>
            <a:off x="276896" y="287516"/>
            <a:ext cx="8562304" cy="639762"/>
          </a:xfrm>
          <a:prstGeom prst="rect">
            <a:avLst/>
          </a:prstGeom>
          <a:solidFill>
            <a:schemeClr val="accent2">
              <a:lumMod val="40000"/>
              <a:lumOff val="60000"/>
            </a:schemeClr>
          </a:solidFill>
          <a:ln w="57150" cmpd="thinThick">
            <a:solidFill>
              <a:schemeClr val="tx1"/>
            </a:solidFill>
          </a:ln>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400" dirty="0">
                <a:solidFill>
                  <a:schemeClr val="tx1"/>
                </a:solidFill>
                <a:latin typeface="Times New Roman" pitchFamily="18" charset="0"/>
                <a:cs typeface="Times New Roman" pitchFamily="18" charset="0"/>
              </a:rPr>
              <a:t>Classification of Eye Injuries or Emergencies.</a:t>
            </a:r>
            <a:endParaRPr lang="en-US" dirty="0">
              <a:solidFill>
                <a:schemeClr val="tx1"/>
              </a:solidFill>
            </a:endParaRPr>
          </a:p>
        </p:txBody>
      </p:sp>
      <p:sp>
        <p:nvSpPr>
          <p:cNvPr id="4" name="Date Placeholder 3">
            <a:extLst>
              <a:ext uri="{FF2B5EF4-FFF2-40B4-BE49-F238E27FC236}">
                <a16:creationId xmlns:a16="http://schemas.microsoft.com/office/drawing/2014/main" id="{0659EA6B-AF23-4CF5-8148-B58514AE2CB1}"/>
              </a:ext>
            </a:extLst>
          </p:cNvPr>
          <p:cNvSpPr>
            <a:spLocks noGrp="1"/>
          </p:cNvSpPr>
          <p:nvPr>
            <p:ph type="dt" sz="half" idx="10"/>
          </p:nvPr>
        </p:nvSpPr>
        <p:spPr/>
        <p:txBody>
          <a:bodyPr/>
          <a:lstStyle/>
          <a:p>
            <a:r>
              <a:rPr lang="en-US"/>
              <a:t>3/13/2020</a:t>
            </a:r>
          </a:p>
        </p:txBody>
      </p:sp>
      <p:sp>
        <p:nvSpPr>
          <p:cNvPr id="10" name="Footer Placeholder 9">
            <a:extLst>
              <a:ext uri="{FF2B5EF4-FFF2-40B4-BE49-F238E27FC236}">
                <a16:creationId xmlns:a16="http://schemas.microsoft.com/office/drawing/2014/main" id="{676091CE-EE30-4251-9B79-F3D946004FE1}"/>
              </a:ext>
            </a:extLst>
          </p:cNvPr>
          <p:cNvSpPr>
            <a:spLocks noGrp="1"/>
          </p:cNvSpPr>
          <p:nvPr>
            <p:ph type="ftr" sz="quarter" idx="11"/>
          </p:nvPr>
        </p:nvSpPr>
        <p:spPr/>
        <p:txBody>
          <a:bodyPr/>
          <a:lstStyle/>
          <a:p>
            <a:r>
              <a:rPr lang="en-US"/>
              <a:t>MR. SWAPNIL RAHANE. (M.SC MEDICAL SURGICAL NURSING)</a:t>
            </a:r>
          </a:p>
        </p:txBody>
      </p:sp>
      <p:sp>
        <p:nvSpPr>
          <p:cNvPr id="11" name="Slide Number Placeholder 10">
            <a:extLst>
              <a:ext uri="{FF2B5EF4-FFF2-40B4-BE49-F238E27FC236}">
                <a16:creationId xmlns:a16="http://schemas.microsoft.com/office/drawing/2014/main" id="{EC33A491-9CDD-4AF7-9D48-547C28777779}"/>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2658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lstStyle/>
          <a:p>
            <a:pPr marL="109728" indent="0" algn="just">
              <a:buNone/>
            </a:pPr>
            <a:r>
              <a:rPr lang="en-US" sz="2400" dirty="0">
                <a:latin typeface="Calibri" pitchFamily="34" charset="0"/>
                <a:cs typeface="Calibri" pitchFamily="34" charset="0"/>
              </a:rPr>
              <a:t>	Usually bilateral, but one eye may be more severely affected than the other. In all three types of open angle glaucoma, the anterior chamber angle is open and appears normal</a:t>
            </a:r>
            <a:r>
              <a:rPr lang="en-US" dirty="0"/>
              <a:t>. </a:t>
            </a:r>
          </a:p>
          <a:p>
            <a:pPr marL="109728" indent="0" algn="just">
              <a:buNone/>
            </a:pPr>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pPr algn="ctr"/>
            <a:br>
              <a:rPr lang="en-US" sz="4400" dirty="0">
                <a:solidFill>
                  <a:schemeClr val="accent2">
                    <a:lumMod val="75000"/>
                  </a:schemeClr>
                </a:solidFill>
                <a:latin typeface="Calibri" pitchFamily="34" charset="0"/>
                <a:cs typeface="Calibri" pitchFamily="34" charset="0"/>
              </a:rPr>
            </a:br>
            <a:r>
              <a:rPr lang="en-US" sz="4400" dirty="0">
                <a:solidFill>
                  <a:schemeClr val="accent2">
                    <a:lumMod val="75000"/>
                  </a:schemeClr>
                </a:solidFill>
                <a:latin typeface="Calibri" pitchFamily="34" charset="0"/>
                <a:cs typeface="Calibri" pitchFamily="34" charset="0"/>
              </a:rPr>
              <a:t>Open Angle Glaucoma</a:t>
            </a:r>
            <a:br>
              <a:rPr lang="en-US" sz="4400" dirty="0">
                <a:solidFill>
                  <a:schemeClr val="accent2">
                    <a:lumMod val="75000"/>
                  </a:schemeClr>
                </a:solidFill>
                <a:latin typeface="Calibri" pitchFamily="34" charset="0"/>
                <a:cs typeface="Calibri" pitchFamily="34" charset="0"/>
              </a:rPr>
            </a:br>
            <a:endParaRPr lang="en-US" dirty="0">
              <a:solidFill>
                <a:schemeClr val="accent2">
                  <a:lumMod val="75000"/>
                </a:schemeClr>
              </a:solidFill>
            </a:endParaRPr>
          </a:p>
        </p:txBody>
      </p:sp>
      <p:sp>
        <p:nvSpPr>
          <p:cNvPr id="4" name="Rectangle 3"/>
          <p:cNvSpPr/>
          <p:nvPr/>
        </p:nvSpPr>
        <p:spPr>
          <a:xfrm>
            <a:off x="723900" y="2743200"/>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1"/>
                </a:solidFill>
                <a:latin typeface="Calibri" pitchFamily="34" charset="0"/>
                <a:cs typeface="Calibri" pitchFamily="34" charset="0"/>
              </a:rPr>
              <a:t>COAG</a:t>
            </a:r>
          </a:p>
        </p:txBody>
      </p:sp>
      <p:sp>
        <p:nvSpPr>
          <p:cNvPr id="5" name="Rectangle 4"/>
          <p:cNvSpPr/>
          <p:nvPr/>
        </p:nvSpPr>
        <p:spPr>
          <a:xfrm>
            <a:off x="6248400" y="2743200"/>
            <a:ext cx="1752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latin typeface="Calibri" pitchFamily="34" charset="0"/>
                <a:cs typeface="Calibri" pitchFamily="34" charset="0"/>
              </a:rPr>
              <a:t>OCULAR HYPERTENSION </a:t>
            </a:r>
          </a:p>
        </p:txBody>
      </p:sp>
      <p:sp>
        <p:nvSpPr>
          <p:cNvPr id="6" name="Rectangle 5"/>
          <p:cNvSpPr/>
          <p:nvPr/>
        </p:nvSpPr>
        <p:spPr>
          <a:xfrm>
            <a:off x="3429000" y="2743200"/>
            <a:ext cx="19812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latin typeface="Calibri" pitchFamily="34" charset="0"/>
                <a:cs typeface="Calibri" pitchFamily="34" charset="0"/>
              </a:rPr>
              <a:t>NORMAL TENSION GLACUMA</a:t>
            </a:r>
          </a:p>
        </p:txBody>
      </p:sp>
      <p:sp>
        <p:nvSpPr>
          <p:cNvPr id="7" name="Rectangle 6"/>
          <p:cNvSpPr/>
          <p:nvPr/>
        </p:nvSpPr>
        <p:spPr>
          <a:xfrm>
            <a:off x="609600" y="4267200"/>
            <a:ext cx="1981200" cy="2590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itchFamily="34" charset="0"/>
              <a:buChar char="•"/>
            </a:pPr>
            <a:endParaRPr lang="en-US" sz="2000" dirty="0">
              <a:solidFill>
                <a:schemeClr val="tx1"/>
              </a:solidFill>
              <a:latin typeface="Calibri" pitchFamily="34" charset="0"/>
              <a:cs typeface="Calibri" pitchFamily="34" charset="0"/>
            </a:endParaRPr>
          </a:p>
          <a:p>
            <a:pPr marL="285750" indent="-285750">
              <a:buFont typeface="Arial" pitchFamily="34" charset="0"/>
              <a:buChar char="•"/>
            </a:pPr>
            <a:r>
              <a:rPr lang="en-US" sz="2000" dirty="0">
                <a:solidFill>
                  <a:schemeClr val="tx1"/>
                </a:solidFill>
                <a:latin typeface="Calibri" pitchFamily="34" charset="0"/>
                <a:cs typeface="Calibri" pitchFamily="34" charset="0"/>
              </a:rPr>
              <a:t>Optic nerve damage</a:t>
            </a:r>
          </a:p>
          <a:p>
            <a:pPr marL="285750" indent="-285750">
              <a:buFont typeface="Arial" pitchFamily="34" charset="0"/>
              <a:buChar char="•"/>
            </a:pPr>
            <a:r>
              <a:rPr lang="en-US" sz="2000" dirty="0">
                <a:solidFill>
                  <a:schemeClr val="tx1"/>
                </a:solidFill>
                <a:latin typeface="Calibri" pitchFamily="34" charset="0"/>
                <a:cs typeface="Calibri" pitchFamily="34" charset="0"/>
              </a:rPr>
              <a:t>Visual field defect</a:t>
            </a:r>
          </a:p>
          <a:p>
            <a:pPr marL="285750" indent="-285750">
              <a:buFont typeface="Arial" pitchFamily="34" charset="0"/>
              <a:buChar char="•"/>
            </a:pPr>
            <a:r>
              <a:rPr lang="en-US" sz="2000" dirty="0">
                <a:solidFill>
                  <a:schemeClr val="tx1"/>
                </a:solidFill>
                <a:latin typeface="Calibri" pitchFamily="34" charset="0"/>
                <a:cs typeface="Calibri" pitchFamily="34" charset="0"/>
              </a:rPr>
              <a:t>IOP&gt;21mmhg</a:t>
            </a:r>
          </a:p>
          <a:p>
            <a:pPr marL="285750" indent="-285750">
              <a:buFont typeface="Arial" pitchFamily="34" charset="0"/>
              <a:buChar char="•"/>
            </a:pPr>
            <a:r>
              <a:rPr lang="en-US" sz="2000" dirty="0">
                <a:solidFill>
                  <a:schemeClr val="tx1"/>
                </a:solidFill>
                <a:latin typeface="Calibri" pitchFamily="34" charset="0"/>
                <a:cs typeface="Calibri" pitchFamily="34" charset="0"/>
              </a:rPr>
              <a:t>Ocular pain</a:t>
            </a:r>
          </a:p>
          <a:p>
            <a:pPr marL="285750" indent="-285750">
              <a:buFont typeface="Arial" pitchFamily="34" charset="0"/>
              <a:buChar char="•"/>
            </a:pPr>
            <a:r>
              <a:rPr lang="en-US" sz="2000" dirty="0">
                <a:solidFill>
                  <a:schemeClr val="tx1"/>
                </a:solidFill>
                <a:latin typeface="Calibri" pitchFamily="34" charset="0"/>
                <a:cs typeface="Calibri" pitchFamily="34" charset="0"/>
              </a:rPr>
              <a:t>Headache</a:t>
            </a:r>
          </a:p>
          <a:p>
            <a:pPr marL="285750" indent="-285750">
              <a:buFont typeface="Arial" pitchFamily="34" charset="0"/>
              <a:buChar char="•"/>
            </a:pPr>
            <a:r>
              <a:rPr lang="en-US" sz="2000" dirty="0">
                <a:solidFill>
                  <a:schemeClr val="tx1"/>
                </a:solidFill>
                <a:latin typeface="Calibri" pitchFamily="34" charset="0"/>
                <a:cs typeface="Calibri" pitchFamily="34" charset="0"/>
              </a:rPr>
              <a:t>Halos.</a:t>
            </a:r>
          </a:p>
          <a:p>
            <a:pPr marL="285750" indent="-285750">
              <a:buFont typeface="Arial" pitchFamily="34" charset="0"/>
              <a:buChar char="•"/>
            </a:pPr>
            <a:endParaRPr lang="en-US" sz="2000" dirty="0">
              <a:solidFill>
                <a:schemeClr val="tx1"/>
              </a:solidFill>
              <a:latin typeface="Calibri" pitchFamily="34" charset="0"/>
              <a:cs typeface="Calibri" pitchFamily="34" charset="0"/>
            </a:endParaRPr>
          </a:p>
          <a:p>
            <a:pPr marL="285750" indent="-285750">
              <a:buFont typeface="Arial" pitchFamily="34" charset="0"/>
              <a:buChar char="•"/>
            </a:pPr>
            <a:endParaRPr lang="en-US" sz="2000" dirty="0">
              <a:solidFill>
                <a:schemeClr val="tx1"/>
              </a:solidFill>
              <a:latin typeface="Calibri" pitchFamily="34" charset="0"/>
              <a:cs typeface="Calibri" pitchFamily="34" charset="0"/>
            </a:endParaRPr>
          </a:p>
        </p:txBody>
      </p:sp>
      <p:sp>
        <p:nvSpPr>
          <p:cNvPr id="8" name="Rectangle 7"/>
          <p:cNvSpPr/>
          <p:nvPr/>
        </p:nvSpPr>
        <p:spPr>
          <a:xfrm>
            <a:off x="6215743" y="4267200"/>
            <a:ext cx="1981200" cy="2514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itchFamily="34" charset="0"/>
              <a:buChar char="•"/>
            </a:pPr>
            <a:r>
              <a:rPr lang="en-US" sz="2000" dirty="0">
                <a:solidFill>
                  <a:schemeClr val="tx1"/>
                </a:solidFill>
                <a:latin typeface="Calibri" pitchFamily="34" charset="0"/>
                <a:cs typeface="Calibri" pitchFamily="34" charset="0"/>
              </a:rPr>
              <a:t>Elevated IOP</a:t>
            </a:r>
          </a:p>
          <a:p>
            <a:pPr marL="285750" indent="-285750">
              <a:buFont typeface="Arial" pitchFamily="34" charset="0"/>
              <a:buChar char="•"/>
            </a:pPr>
            <a:r>
              <a:rPr lang="en-US" sz="2000" dirty="0">
                <a:solidFill>
                  <a:schemeClr val="tx1"/>
                </a:solidFill>
                <a:latin typeface="Calibri" pitchFamily="34" charset="0"/>
                <a:cs typeface="Calibri" pitchFamily="34" charset="0"/>
              </a:rPr>
              <a:t>Ocular pain</a:t>
            </a:r>
          </a:p>
          <a:p>
            <a:pPr marL="285750" indent="-285750">
              <a:buFont typeface="Arial" pitchFamily="34" charset="0"/>
              <a:buChar char="•"/>
            </a:pPr>
            <a:r>
              <a:rPr lang="en-US" sz="2000" dirty="0">
                <a:solidFill>
                  <a:schemeClr val="tx1"/>
                </a:solidFill>
                <a:latin typeface="Calibri" pitchFamily="34" charset="0"/>
                <a:cs typeface="Calibri" pitchFamily="34" charset="0"/>
              </a:rPr>
              <a:t>headache</a:t>
            </a:r>
          </a:p>
        </p:txBody>
      </p:sp>
      <p:sp>
        <p:nvSpPr>
          <p:cNvPr id="9" name="Rectangle 8"/>
          <p:cNvSpPr/>
          <p:nvPr/>
        </p:nvSpPr>
        <p:spPr>
          <a:xfrm>
            <a:off x="3429000" y="4267200"/>
            <a:ext cx="1981200" cy="2514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itchFamily="34" charset="0"/>
              <a:buChar char="•"/>
            </a:pPr>
            <a:r>
              <a:rPr lang="en-US" dirty="0">
                <a:solidFill>
                  <a:schemeClr val="tx1"/>
                </a:solidFill>
              </a:rPr>
              <a:t>IOP&lt;21mmhg</a:t>
            </a:r>
          </a:p>
          <a:p>
            <a:pPr marL="285750" indent="-285750">
              <a:buFont typeface="Arial" pitchFamily="34" charset="0"/>
              <a:buChar char="•"/>
            </a:pPr>
            <a:r>
              <a:rPr lang="en-US" dirty="0">
                <a:solidFill>
                  <a:schemeClr val="tx1"/>
                </a:solidFill>
              </a:rPr>
              <a:t>Optic nerve damage </a:t>
            </a:r>
          </a:p>
          <a:p>
            <a:pPr marL="285750" indent="-285750">
              <a:buFont typeface="Arial" pitchFamily="34" charset="0"/>
              <a:buChar char="•"/>
            </a:pPr>
            <a:r>
              <a:rPr lang="en-US" dirty="0">
                <a:solidFill>
                  <a:schemeClr val="tx1"/>
                </a:solidFill>
              </a:rPr>
              <a:t>Visual field defect</a:t>
            </a:r>
          </a:p>
        </p:txBody>
      </p:sp>
      <p:sp>
        <p:nvSpPr>
          <p:cNvPr id="10" name="Down Arrow 9"/>
          <p:cNvSpPr/>
          <p:nvPr/>
        </p:nvSpPr>
        <p:spPr>
          <a:xfrm>
            <a:off x="4343400" y="3581400"/>
            <a:ext cx="152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Down Arrow 12"/>
          <p:cNvSpPr/>
          <p:nvPr/>
        </p:nvSpPr>
        <p:spPr>
          <a:xfrm>
            <a:off x="1524000" y="3610429"/>
            <a:ext cx="152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Down Arrow 13"/>
          <p:cNvSpPr/>
          <p:nvPr/>
        </p:nvSpPr>
        <p:spPr>
          <a:xfrm>
            <a:off x="6972300" y="3581400"/>
            <a:ext cx="152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Date Placeholder 10">
            <a:extLst>
              <a:ext uri="{FF2B5EF4-FFF2-40B4-BE49-F238E27FC236}">
                <a16:creationId xmlns:a16="http://schemas.microsoft.com/office/drawing/2014/main" id="{F3DE71C2-772F-45B0-A779-721DB53FE400}"/>
              </a:ext>
            </a:extLst>
          </p:cNvPr>
          <p:cNvSpPr>
            <a:spLocks noGrp="1"/>
          </p:cNvSpPr>
          <p:nvPr>
            <p:ph type="dt" sz="half" idx="10"/>
          </p:nvPr>
        </p:nvSpPr>
        <p:spPr/>
        <p:txBody>
          <a:bodyPr/>
          <a:lstStyle/>
          <a:p>
            <a:r>
              <a:rPr lang="en-US"/>
              <a:t>3/13/2020</a:t>
            </a:r>
          </a:p>
        </p:txBody>
      </p:sp>
      <p:sp>
        <p:nvSpPr>
          <p:cNvPr id="12" name="Footer Placeholder 11">
            <a:extLst>
              <a:ext uri="{FF2B5EF4-FFF2-40B4-BE49-F238E27FC236}">
                <a16:creationId xmlns:a16="http://schemas.microsoft.com/office/drawing/2014/main" id="{5E00E0B0-7090-4D74-8F86-D373E77A7C8C}"/>
              </a:ext>
            </a:extLst>
          </p:cNvPr>
          <p:cNvSpPr>
            <a:spLocks noGrp="1"/>
          </p:cNvSpPr>
          <p:nvPr>
            <p:ph type="ftr" sz="quarter" idx="11"/>
          </p:nvPr>
        </p:nvSpPr>
        <p:spPr/>
        <p:txBody>
          <a:bodyPr/>
          <a:lstStyle/>
          <a:p>
            <a:r>
              <a:rPr lang="en-US"/>
              <a:t>MR. SWAPNIL RAHANE. (M.SC MEDICAL SURGICAL NURSING)</a:t>
            </a:r>
          </a:p>
        </p:txBody>
      </p:sp>
      <p:sp>
        <p:nvSpPr>
          <p:cNvPr id="15" name="Slide Number Placeholder 14">
            <a:extLst>
              <a:ext uri="{FF2B5EF4-FFF2-40B4-BE49-F238E27FC236}">
                <a16:creationId xmlns:a16="http://schemas.microsoft.com/office/drawing/2014/main" id="{998441D1-12C8-43C5-B492-65098FEABD53}"/>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029775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791200"/>
          </a:xfrm>
        </p:spPr>
        <p:txBody>
          <a:bodyPr>
            <a:normAutofit fontScale="92500" lnSpcReduction="20000"/>
          </a:bodyPr>
          <a:lstStyle/>
          <a:p>
            <a:pPr>
              <a:buClrTx/>
              <a:buFont typeface="Wingdings" pitchFamily="2" charset="2"/>
              <a:buChar char="§"/>
            </a:pPr>
            <a:r>
              <a:rPr lang="en-US" sz="2400" dirty="0">
                <a:latin typeface="Calibri" pitchFamily="34" charset="0"/>
                <a:cs typeface="Calibri" pitchFamily="34" charset="0"/>
              </a:rPr>
              <a:t>Obstruction in aqueous humor outflow due to the complete or partial closure of the angle from the forward sift of the peripheral iris to the trabecular.</a:t>
            </a:r>
          </a:p>
          <a:p>
            <a:pPr>
              <a:buClrTx/>
              <a:buFont typeface="Wingdings" pitchFamily="2" charset="2"/>
              <a:buChar char="§"/>
            </a:pPr>
            <a:r>
              <a:rPr lang="en-US" sz="2400" dirty="0">
                <a:latin typeface="Calibri" pitchFamily="34" charset="0"/>
                <a:cs typeface="Calibri" pitchFamily="34" charset="0"/>
              </a:rPr>
              <a:t>Obstruction result in increased IOP.</a:t>
            </a:r>
          </a:p>
          <a:p>
            <a:pPr>
              <a:buClrTx/>
              <a:buFont typeface="Wingdings" pitchFamily="2" charset="2"/>
              <a:buChar char="§"/>
            </a:pPr>
            <a:endParaRPr lang="en-US" sz="2400" dirty="0">
              <a:latin typeface="Calibri" pitchFamily="34" charset="0"/>
              <a:cs typeface="Calibri" pitchFamily="34" charset="0"/>
            </a:endParaRPr>
          </a:p>
          <a:p>
            <a:pPr marL="109728" indent="0" algn="ctr">
              <a:buClrTx/>
              <a:buNone/>
            </a:pPr>
            <a:r>
              <a:rPr lang="en-US" sz="2400" b="1" dirty="0">
                <a:solidFill>
                  <a:schemeClr val="accent2">
                    <a:lumMod val="75000"/>
                  </a:schemeClr>
                </a:solidFill>
                <a:latin typeface="Calibri" pitchFamily="34" charset="0"/>
                <a:cs typeface="Calibri" pitchFamily="34" charset="0"/>
              </a:rPr>
              <a:t>ANGLE CLOSURE GLACUMA TYPES:-</a:t>
            </a:r>
          </a:p>
          <a:p>
            <a:pPr marL="109728" indent="0" algn="ctr">
              <a:buClrTx/>
              <a:buNone/>
            </a:pPr>
            <a:endParaRPr lang="en-US" sz="2400" b="1" dirty="0">
              <a:solidFill>
                <a:schemeClr val="accent2">
                  <a:lumMod val="75000"/>
                </a:schemeClr>
              </a:solidFill>
              <a:latin typeface="Calibri" pitchFamily="34" charset="0"/>
              <a:cs typeface="Calibri" pitchFamily="34" charset="0"/>
            </a:endParaRPr>
          </a:p>
          <a:p>
            <a:pPr marL="566928" indent="-457200">
              <a:buClrTx/>
              <a:buAutoNum type="arabicParenR"/>
            </a:pPr>
            <a:r>
              <a:rPr lang="en-US" sz="2600" b="1" dirty="0">
                <a:latin typeface="Calibri" pitchFamily="34" charset="0"/>
                <a:cs typeface="Calibri" pitchFamily="34" charset="0"/>
              </a:rPr>
              <a:t>ACUTE ANGLE CLOSUREGLACUMA:-</a:t>
            </a:r>
          </a:p>
          <a:p>
            <a:pPr marL="109728" indent="0">
              <a:buClrTx/>
              <a:buNone/>
            </a:pPr>
            <a:endParaRPr lang="en-US" sz="2400" b="1" dirty="0">
              <a:latin typeface="Calibri" pitchFamily="34" charset="0"/>
              <a:cs typeface="Calibri" pitchFamily="34" charset="0"/>
            </a:endParaRPr>
          </a:p>
          <a:p>
            <a:pPr>
              <a:buClrTx/>
              <a:buFont typeface="Wingdings" pitchFamily="2" charset="2"/>
              <a:buChar char="§"/>
            </a:pPr>
            <a:r>
              <a:rPr lang="en-US" sz="3000" dirty="0">
                <a:latin typeface="Calibri" pitchFamily="34" charset="0"/>
                <a:cs typeface="Calibri" pitchFamily="34" charset="0"/>
              </a:rPr>
              <a:t> </a:t>
            </a:r>
            <a:r>
              <a:rPr lang="en-US" sz="2600" dirty="0">
                <a:latin typeface="Calibri" pitchFamily="34" charset="0"/>
                <a:cs typeface="Calibri" pitchFamily="34" charset="0"/>
              </a:rPr>
              <a:t>In this glaucoma rapidly progressive visual impairment and ocular pain occurs nausea and vomiting.</a:t>
            </a:r>
          </a:p>
          <a:p>
            <a:pPr marL="109728" indent="0">
              <a:buClrTx/>
              <a:buNone/>
            </a:pPr>
            <a:endParaRPr lang="en-US" sz="2600" dirty="0">
              <a:latin typeface="Calibri" pitchFamily="34" charset="0"/>
              <a:cs typeface="Calibri" pitchFamily="34" charset="0"/>
            </a:endParaRPr>
          </a:p>
          <a:p>
            <a:pPr>
              <a:buClrTx/>
              <a:buFont typeface="Wingdings" pitchFamily="2" charset="2"/>
              <a:buChar char="§"/>
            </a:pPr>
            <a:r>
              <a:rPr lang="en-US" sz="2600" dirty="0">
                <a:latin typeface="Calibri" pitchFamily="34" charset="0"/>
                <a:cs typeface="Calibri" pitchFamily="34" charset="0"/>
              </a:rPr>
              <a:t>Profuse sweating, severely elevated IOP, Corneal edema,  pupil are fixed in semi dilated position.</a:t>
            </a:r>
          </a:p>
          <a:p>
            <a:pPr>
              <a:buClrTx/>
              <a:buFont typeface="Wingdings" pitchFamily="2" charset="2"/>
              <a:buChar char="§"/>
            </a:pPr>
            <a:endParaRPr lang="en-US" sz="3000" dirty="0">
              <a:latin typeface="Calibri" pitchFamily="34" charset="0"/>
              <a:cs typeface="Calibri" pitchFamily="34" charset="0"/>
            </a:endParaRPr>
          </a:p>
          <a:p>
            <a:pPr>
              <a:buClrTx/>
              <a:buFont typeface="Wingdings" pitchFamily="2" charset="2"/>
              <a:buChar char="§"/>
            </a:pPr>
            <a:endParaRPr lang="en-US" sz="3000" dirty="0">
              <a:latin typeface="Calibri" pitchFamily="34" charset="0"/>
              <a:cs typeface="Calibri" pitchFamily="34" charset="0"/>
            </a:endParaRPr>
          </a:p>
          <a:p>
            <a:pPr marL="109728" indent="0">
              <a:buClrTx/>
              <a:buNone/>
            </a:pPr>
            <a:r>
              <a:rPr lang="en-US" sz="2400" dirty="0">
                <a:latin typeface="Calibri" pitchFamily="34" charset="0"/>
                <a:cs typeface="Calibri" pitchFamily="34" charset="0"/>
              </a:rPr>
              <a:t> </a:t>
            </a:r>
          </a:p>
        </p:txBody>
      </p:sp>
      <p:sp>
        <p:nvSpPr>
          <p:cNvPr id="3" name="Title 2"/>
          <p:cNvSpPr>
            <a:spLocks noGrp="1"/>
          </p:cNvSpPr>
          <p:nvPr>
            <p:ph type="title"/>
          </p:nvPr>
        </p:nvSpPr>
        <p:spPr>
          <a:xfrm>
            <a:off x="457200" y="274638"/>
            <a:ext cx="8229600" cy="639762"/>
          </a:xfrm>
        </p:spPr>
        <p:txBody>
          <a:bodyPr>
            <a:normAutofit fontScale="90000"/>
          </a:bodyPr>
          <a:lstStyle/>
          <a:p>
            <a:pPr algn="ctr"/>
            <a:r>
              <a:rPr lang="en-US" dirty="0">
                <a:solidFill>
                  <a:schemeClr val="accent2">
                    <a:lumMod val="75000"/>
                  </a:schemeClr>
                </a:solidFill>
              </a:rPr>
              <a:t>Angle Closure Glaucoma</a:t>
            </a:r>
          </a:p>
        </p:txBody>
      </p:sp>
      <p:sp>
        <p:nvSpPr>
          <p:cNvPr id="4" name="Date Placeholder 3">
            <a:extLst>
              <a:ext uri="{FF2B5EF4-FFF2-40B4-BE49-F238E27FC236}">
                <a16:creationId xmlns:a16="http://schemas.microsoft.com/office/drawing/2014/main" id="{A88D4501-7D70-4860-A063-ECB06B0DFAFD}"/>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059F0D33-E7B1-4EAD-BBE1-53075CAB08E8}"/>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C413AD12-D79D-4608-8CCC-E4DE23FFD0E8}"/>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057040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109728" indent="0">
              <a:buNone/>
            </a:pPr>
            <a:r>
              <a:rPr lang="en-US" sz="2800" dirty="0">
                <a:latin typeface="Calibri" pitchFamily="34" charset="0"/>
                <a:cs typeface="Calibri" pitchFamily="34" charset="0"/>
              </a:rPr>
              <a:t>2</a:t>
            </a:r>
            <a:r>
              <a:rPr lang="en-US" sz="2400" b="1" dirty="0">
                <a:latin typeface="Calibri" pitchFamily="34" charset="0"/>
                <a:cs typeface="Calibri" pitchFamily="34" charset="0"/>
              </a:rPr>
              <a:t>)</a:t>
            </a:r>
            <a:r>
              <a:rPr lang="en-US" sz="2800" b="1" dirty="0">
                <a:latin typeface="Calibri" pitchFamily="34" charset="0"/>
                <a:cs typeface="Calibri" pitchFamily="34" charset="0"/>
              </a:rPr>
              <a:t> Sub acute angle closure glaucoma:-</a:t>
            </a:r>
          </a:p>
          <a:p>
            <a:pPr marL="109728" indent="0">
              <a:buNone/>
            </a:pPr>
            <a:r>
              <a:rPr lang="en-US" sz="2800" dirty="0">
                <a:latin typeface="Calibri" pitchFamily="34" charset="0"/>
                <a:cs typeface="Calibri" pitchFamily="34" charset="0"/>
              </a:rPr>
              <a:t>	</a:t>
            </a:r>
            <a:r>
              <a:rPr lang="en-US" sz="2400" dirty="0">
                <a:latin typeface="Calibri" pitchFamily="34" charset="0"/>
                <a:cs typeface="Calibri" pitchFamily="34" charset="0"/>
              </a:rPr>
              <a:t>Transient burning vision, halos around lights, temporal headache and ocular pain.</a:t>
            </a:r>
          </a:p>
          <a:p>
            <a:pPr marL="109728" indent="0">
              <a:buNone/>
            </a:pPr>
            <a:endParaRPr lang="en-US" sz="2400" dirty="0">
              <a:latin typeface="Calibri" pitchFamily="34" charset="0"/>
              <a:cs typeface="Calibri" pitchFamily="34" charset="0"/>
            </a:endParaRPr>
          </a:p>
          <a:p>
            <a:pPr marL="109728" indent="0">
              <a:buNone/>
            </a:pPr>
            <a:r>
              <a:rPr lang="en-US" sz="2800" b="1" dirty="0">
                <a:latin typeface="Calibri" pitchFamily="34" charset="0"/>
                <a:cs typeface="Calibri" pitchFamily="34" charset="0"/>
              </a:rPr>
              <a:t>3) Chronic angle glaucoma :-</a:t>
            </a:r>
          </a:p>
          <a:p>
            <a:pPr marL="109728" indent="0">
              <a:buNone/>
            </a:pPr>
            <a:r>
              <a:rPr lang="en-US" sz="2800" dirty="0">
                <a:latin typeface="Calibri" pitchFamily="34" charset="0"/>
                <a:cs typeface="Calibri" pitchFamily="34" charset="0"/>
              </a:rPr>
              <a:t>	</a:t>
            </a:r>
            <a:r>
              <a:rPr lang="en-US" sz="2400" dirty="0">
                <a:latin typeface="Calibri" pitchFamily="34" charset="0"/>
                <a:cs typeface="Calibri" pitchFamily="34" charset="0"/>
              </a:rPr>
              <a:t>Visual loss and IOP elevated sometimes normal, ocular pain and headache.</a:t>
            </a:r>
          </a:p>
          <a:p>
            <a:pPr marL="109728" indent="0">
              <a:buNone/>
            </a:pPr>
            <a:endParaRPr lang="en-US" sz="2400" dirty="0">
              <a:latin typeface="Calibri" pitchFamily="34" charset="0"/>
              <a:cs typeface="Calibri" pitchFamily="34" charset="0"/>
            </a:endParaRPr>
          </a:p>
        </p:txBody>
      </p:sp>
      <p:sp>
        <p:nvSpPr>
          <p:cNvPr id="3" name="Date Placeholder 2">
            <a:extLst>
              <a:ext uri="{FF2B5EF4-FFF2-40B4-BE49-F238E27FC236}">
                <a16:creationId xmlns:a16="http://schemas.microsoft.com/office/drawing/2014/main" id="{221D7449-E855-4095-8EBD-A742F9CDFF97}"/>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48876274-734D-449A-AF82-9510E6A797E2}"/>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FC66ED6A-DD23-44B9-927E-86AEB0C0F33B}"/>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79232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Tx/>
              <a:buFont typeface="Wingdings" pitchFamily="2" charset="2"/>
              <a:buChar char="§"/>
            </a:pPr>
            <a:r>
              <a:rPr lang="en-US" sz="2400" dirty="0">
                <a:latin typeface="Calibri" pitchFamily="34" charset="0"/>
                <a:cs typeface="Calibri" pitchFamily="34" charset="0"/>
              </a:rPr>
              <a:t>Assess the optic nerve damage and formulate treatment plan.</a:t>
            </a:r>
          </a:p>
          <a:p>
            <a:pPr>
              <a:buClrTx/>
              <a:buFont typeface="Wingdings" pitchFamily="2" charset="2"/>
              <a:buChar char="§"/>
            </a:pPr>
            <a:r>
              <a:rPr lang="en-US" sz="2400" dirty="0">
                <a:latin typeface="Calibri" pitchFamily="34" charset="0"/>
                <a:cs typeface="Calibri" pitchFamily="34" charset="0"/>
              </a:rPr>
              <a:t>Tonometry to measure IOP.</a:t>
            </a:r>
          </a:p>
          <a:p>
            <a:pPr>
              <a:buClrTx/>
              <a:buFont typeface="Wingdings" pitchFamily="2" charset="2"/>
              <a:buChar char="§"/>
            </a:pPr>
            <a:r>
              <a:rPr lang="en-US" sz="2400" dirty="0">
                <a:latin typeface="Calibri" pitchFamily="34" charset="0"/>
                <a:cs typeface="Calibri" pitchFamily="34" charset="0"/>
              </a:rPr>
              <a:t>Ophthalmoscopy to inspect the optic nerve.</a:t>
            </a:r>
          </a:p>
          <a:p>
            <a:pPr>
              <a:buClrTx/>
              <a:buFont typeface="Wingdings" pitchFamily="2" charset="2"/>
              <a:buChar char="§"/>
            </a:pPr>
            <a:r>
              <a:rPr lang="en-US" sz="2400" dirty="0">
                <a:latin typeface="Calibri" pitchFamily="34" charset="0"/>
                <a:cs typeface="Calibri" pitchFamily="34" charset="0"/>
              </a:rPr>
              <a:t>Gonioscopy to examine  the angle of  the anterior chamber.</a:t>
            </a:r>
          </a:p>
          <a:p>
            <a:pPr>
              <a:buClrTx/>
              <a:buFont typeface="Wingdings" pitchFamily="2" charset="2"/>
              <a:buChar char="§"/>
            </a:pPr>
            <a:r>
              <a:rPr lang="en-US" sz="2400" dirty="0">
                <a:latin typeface="Calibri" pitchFamily="34" charset="0"/>
                <a:cs typeface="Calibri" pitchFamily="34" charset="0"/>
              </a:rPr>
              <a:t>Perimeter to assess the visual field.</a:t>
            </a:r>
          </a:p>
          <a:p>
            <a:pPr>
              <a:buClrTx/>
              <a:buFont typeface="Wingdings" pitchFamily="2" charset="2"/>
              <a:buChar char="§"/>
            </a:pPr>
            <a:endParaRPr lang="en-US" sz="2400" dirty="0">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lgn="ctr"/>
            <a:r>
              <a:rPr lang="en-US" sz="3200" dirty="0">
                <a:solidFill>
                  <a:schemeClr val="accent2">
                    <a:lumMod val="75000"/>
                  </a:schemeClr>
                </a:solidFill>
                <a:latin typeface="Calibri" pitchFamily="34" charset="0"/>
                <a:cs typeface="Calibri" pitchFamily="34" charset="0"/>
              </a:rPr>
              <a:t>Diagnostic investigations:-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62400"/>
            <a:ext cx="1905000" cy="25908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80543"/>
            <a:ext cx="2286000" cy="257265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80543"/>
            <a:ext cx="1951492" cy="257265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153" y="3962400"/>
            <a:ext cx="2098447" cy="2590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710A1819-7843-4C2F-80B8-B9ED159290D8}"/>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CB9CC9DE-42B9-4A54-B9F3-14F5D013F61A}"/>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B62805CE-1B57-464F-A018-15363A97B1F8}"/>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4957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barn(inVertical)">
                                      <p:cBhvr>
                                        <p:cTn id="2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400" b="1" dirty="0">
                <a:latin typeface="Calibri" pitchFamily="34" charset="0"/>
                <a:cs typeface="Calibri" pitchFamily="34" charset="0"/>
              </a:rPr>
              <a:t>Goal:-</a:t>
            </a:r>
          </a:p>
          <a:p>
            <a:pPr>
              <a:buClrTx/>
              <a:buSzPct val="71000"/>
              <a:buFont typeface="Wingdings" pitchFamily="2" charset="2"/>
              <a:buChar char="§"/>
            </a:pPr>
            <a:r>
              <a:rPr lang="en-US" sz="2400" dirty="0">
                <a:latin typeface="Calibri" pitchFamily="34" charset="0"/>
                <a:cs typeface="Calibri" pitchFamily="34" charset="0"/>
              </a:rPr>
              <a:t>To reduce the intraocular pressure.</a:t>
            </a:r>
          </a:p>
          <a:p>
            <a:pPr>
              <a:buClrTx/>
              <a:buSzPct val="71000"/>
              <a:buFont typeface="Wingdings" pitchFamily="2" charset="2"/>
              <a:buChar char="§"/>
            </a:pPr>
            <a:r>
              <a:rPr lang="en-US" sz="2400" dirty="0">
                <a:latin typeface="Calibri" pitchFamily="34" charset="0"/>
                <a:cs typeface="Calibri" pitchFamily="34" charset="0"/>
              </a:rPr>
              <a:t>To prevent the optic nerve damage.</a:t>
            </a:r>
          </a:p>
          <a:p>
            <a:pPr marL="109728" indent="0">
              <a:buClrTx/>
              <a:buSzPct val="71000"/>
              <a:buNone/>
            </a:pPr>
            <a:endParaRPr lang="en-US" dirty="0"/>
          </a:p>
          <a:p>
            <a:pPr marL="109728" indent="0">
              <a:buClrTx/>
              <a:buSzPct val="71000"/>
              <a:buNone/>
            </a:pPr>
            <a:r>
              <a:rPr lang="en-US" b="1" dirty="0">
                <a:solidFill>
                  <a:schemeClr val="accent2">
                    <a:lumMod val="75000"/>
                  </a:schemeClr>
                </a:solidFill>
                <a:latin typeface="Calibri" pitchFamily="34" charset="0"/>
                <a:cs typeface="Calibri" pitchFamily="34" charset="0"/>
              </a:rPr>
              <a:t>Pharmacological Management:-</a:t>
            </a:r>
          </a:p>
          <a:p>
            <a:pPr marL="566928" indent="-457200">
              <a:buClrTx/>
              <a:buSzPct val="71000"/>
              <a:buAutoNum type="arabicParenR"/>
            </a:pPr>
            <a:r>
              <a:rPr lang="en-US" sz="2400" b="1" dirty="0">
                <a:latin typeface="Calibri" pitchFamily="34" charset="0"/>
                <a:cs typeface="Calibri" pitchFamily="34" charset="0"/>
              </a:rPr>
              <a:t>Cholinergic agents- </a:t>
            </a:r>
            <a:r>
              <a:rPr lang="en-US" sz="2400" dirty="0">
                <a:latin typeface="Calibri" pitchFamily="34" charset="0"/>
                <a:cs typeface="Calibri" pitchFamily="34" charset="0"/>
              </a:rPr>
              <a:t>ex.  Pilocarpine, Miotics, Carbachol</a:t>
            </a:r>
            <a:r>
              <a:rPr lang="en-US" sz="2400" dirty="0">
                <a:solidFill>
                  <a:schemeClr val="accent2">
                    <a:lumMod val="75000"/>
                  </a:schemeClr>
                </a:solidFill>
                <a:latin typeface="Calibri" pitchFamily="34" charset="0"/>
                <a:cs typeface="Calibri" pitchFamily="34" charset="0"/>
              </a:rPr>
              <a:t>.</a:t>
            </a:r>
          </a:p>
          <a:p>
            <a:pPr marL="566928" indent="-457200">
              <a:buClrTx/>
              <a:buSzPct val="71000"/>
              <a:buAutoNum type="arabicParenR"/>
            </a:pPr>
            <a:r>
              <a:rPr lang="en-US" sz="2400" b="1" dirty="0">
                <a:latin typeface="Calibri" pitchFamily="34" charset="0"/>
                <a:cs typeface="Calibri" pitchFamily="34" charset="0"/>
              </a:rPr>
              <a:t>Adrenergic agonists:- </a:t>
            </a:r>
            <a:r>
              <a:rPr lang="en-US" sz="2400" dirty="0">
                <a:latin typeface="Calibri" pitchFamily="34" charset="0"/>
                <a:cs typeface="Calibri" pitchFamily="34" charset="0"/>
              </a:rPr>
              <a:t>Dipirefin ,Epinephrine.</a:t>
            </a:r>
          </a:p>
          <a:p>
            <a:pPr marL="566928" indent="-457200">
              <a:buClrTx/>
              <a:buSzPct val="71000"/>
              <a:buAutoNum type="arabicParenR"/>
            </a:pPr>
            <a:r>
              <a:rPr lang="en-US" sz="2400" b="1" dirty="0">
                <a:latin typeface="Calibri" pitchFamily="34" charset="0"/>
                <a:cs typeface="Calibri" pitchFamily="34" charset="0"/>
              </a:rPr>
              <a:t>Beta blockers:- </a:t>
            </a:r>
            <a:r>
              <a:rPr lang="en-US" sz="2400" dirty="0">
                <a:latin typeface="Calibri" pitchFamily="34" charset="0"/>
                <a:cs typeface="Calibri" pitchFamily="34" charset="0"/>
              </a:rPr>
              <a:t>Betaxolol, Timolol,</a:t>
            </a:r>
          </a:p>
          <a:p>
            <a:pPr marL="566928" indent="-457200">
              <a:buClrTx/>
              <a:buSzPct val="71000"/>
              <a:buAutoNum type="arabicParenR"/>
            </a:pPr>
            <a:r>
              <a:rPr lang="en-US" sz="2400" b="1" dirty="0">
                <a:latin typeface="Calibri" pitchFamily="34" charset="0"/>
                <a:cs typeface="Calibri" pitchFamily="34" charset="0"/>
              </a:rPr>
              <a:t>Alpha adrenergic blockers:- </a:t>
            </a:r>
            <a:r>
              <a:rPr lang="en-US" sz="2400" dirty="0">
                <a:latin typeface="Calibri" pitchFamily="34" charset="0"/>
                <a:cs typeface="Calibri" pitchFamily="34" charset="0"/>
              </a:rPr>
              <a:t>Apraclonidine, Brimonidine.</a:t>
            </a:r>
          </a:p>
        </p:txBody>
      </p:sp>
      <p:sp>
        <p:nvSpPr>
          <p:cNvPr id="3" name="Title 2"/>
          <p:cNvSpPr>
            <a:spLocks noGrp="1"/>
          </p:cNvSpPr>
          <p:nvPr>
            <p:ph type="title"/>
          </p:nvPr>
        </p:nvSpPr>
        <p:spPr>
          <a:xfrm>
            <a:off x="457200" y="274638"/>
            <a:ext cx="8229600" cy="868362"/>
          </a:xfrm>
        </p:spPr>
        <p:txBody>
          <a:bodyPr>
            <a:normAutofit/>
          </a:bodyPr>
          <a:lstStyle/>
          <a:p>
            <a:pPr algn="ctr"/>
            <a:r>
              <a:rPr lang="en-US" sz="4000" dirty="0">
                <a:solidFill>
                  <a:schemeClr val="accent2">
                    <a:lumMod val="75000"/>
                  </a:schemeClr>
                </a:solidFill>
                <a:latin typeface="Calibri" pitchFamily="34" charset="0"/>
                <a:cs typeface="Calibri" pitchFamily="34" charset="0"/>
              </a:rPr>
              <a:t>Management :-</a:t>
            </a:r>
          </a:p>
        </p:txBody>
      </p:sp>
      <p:sp>
        <p:nvSpPr>
          <p:cNvPr id="4" name="Date Placeholder 3">
            <a:extLst>
              <a:ext uri="{FF2B5EF4-FFF2-40B4-BE49-F238E27FC236}">
                <a16:creationId xmlns:a16="http://schemas.microsoft.com/office/drawing/2014/main" id="{22977FEF-1178-4DEC-82DC-1EB35E5FE39F}"/>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8F39549F-4C9B-433F-A11B-4F0E2F4AC2FC}"/>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A4EE617-DDED-4EA0-A199-F9A04AFCCC54}"/>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201267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ClrTx/>
              <a:buSzPct val="80000"/>
              <a:buFont typeface="Wingdings" pitchFamily="2" charset="2"/>
              <a:buChar char="§"/>
            </a:pPr>
            <a:r>
              <a:rPr lang="en-US" sz="2400" dirty="0">
                <a:latin typeface="Calibri" pitchFamily="34" charset="0"/>
                <a:cs typeface="Calibri" pitchFamily="34" charset="0"/>
              </a:rPr>
              <a:t>Laser Trabeculoplasty </a:t>
            </a:r>
          </a:p>
          <a:p>
            <a:pPr algn="ctr">
              <a:buClrTx/>
              <a:buSzPct val="80000"/>
              <a:buFont typeface="Wingdings" pitchFamily="2" charset="2"/>
              <a:buChar char="§"/>
            </a:pPr>
            <a:r>
              <a:rPr lang="en-US" sz="2400" dirty="0">
                <a:latin typeface="Calibri" pitchFamily="34" charset="0"/>
                <a:cs typeface="Calibri" pitchFamily="34" charset="0"/>
              </a:rPr>
              <a:t>Laser Iridotomy</a:t>
            </a:r>
          </a:p>
          <a:p>
            <a:pPr algn="ctr">
              <a:buClrTx/>
              <a:buSzPct val="80000"/>
              <a:buFont typeface="Wingdings" pitchFamily="2" charset="2"/>
              <a:buChar char="§"/>
            </a:pPr>
            <a:r>
              <a:rPr lang="en-US" sz="2400" dirty="0">
                <a:latin typeface="Calibri" pitchFamily="34" charset="0"/>
                <a:cs typeface="Calibri" pitchFamily="34" charset="0"/>
              </a:rPr>
              <a:t>Filtering Procedure</a:t>
            </a:r>
          </a:p>
          <a:p>
            <a:pPr algn="ctr">
              <a:buClrTx/>
              <a:buSzPct val="80000"/>
              <a:buFont typeface="Wingdings" pitchFamily="2" charset="2"/>
              <a:buChar char="§"/>
            </a:pPr>
            <a:r>
              <a:rPr lang="en-US" sz="2400" dirty="0">
                <a:latin typeface="Calibri" pitchFamily="34" charset="0"/>
                <a:cs typeface="Calibri" pitchFamily="34" charset="0"/>
              </a:rPr>
              <a:t>Drainage Implants.</a:t>
            </a:r>
          </a:p>
        </p:txBody>
      </p:sp>
      <p:sp>
        <p:nvSpPr>
          <p:cNvPr id="3" name="Title 2"/>
          <p:cNvSpPr>
            <a:spLocks noGrp="1"/>
          </p:cNvSpPr>
          <p:nvPr>
            <p:ph type="title"/>
          </p:nvPr>
        </p:nvSpPr>
        <p:spPr/>
        <p:txBody>
          <a:bodyPr>
            <a:noAutofit/>
          </a:bodyPr>
          <a:lstStyle/>
          <a:p>
            <a:pPr algn="ctr"/>
            <a:br>
              <a:rPr lang="en-US" sz="4400" dirty="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br>
            <a:r>
              <a:rPr lang="en-US" sz="4400" dirty="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Surgical Management:-</a:t>
            </a:r>
            <a:br>
              <a:rPr lang="en-US" sz="4400" dirty="0">
                <a:solidFill>
                  <a:schemeClr val="accent2">
                    <a:lumMod val="75000"/>
                  </a:schemeClr>
                </a:solidFill>
                <a:effectLst/>
                <a:latin typeface="Calibri" pitchFamily="34" charset="0"/>
                <a:cs typeface="Calibri" pitchFamily="34" charset="0"/>
              </a:rPr>
            </a:br>
            <a:endParaRPr lang="en-US" sz="4400" dirty="0">
              <a:effectLst/>
            </a:endParaRPr>
          </a:p>
        </p:txBody>
      </p:sp>
      <p:sp>
        <p:nvSpPr>
          <p:cNvPr id="4" name="Date Placeholder 3">
            <a:extLst>
              <a:ext uri="{FF2B5EF4-FFF2-40B4-BE49-F238E27FC236}">
                <a16:creationId xmlns:a16="http://schemas.microsoft.com/office/drawing/2014/main" id="{F35239C5-CC0C-42D1-995F-C9CEE7437F81}"/>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FAB5AD5B-1210-4DD9-9D15-B65A36EBC720}"/>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B8A68488-DBAF-4FFE-B104-186D7A5FD6F2}"/>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581559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a:latin typeface="Calibri" pitchFamily="34" charset="0"/>
                <a:cs typeface="Calibri" pitchFamily="34" charset="0"/>
              </a:rPr>
              <a:t>	It is the separation of the sensory retina from the retinal pigmentory epithelium by sub retinal fluid.</a:t>
            </a:r>
          </a:p>
          <a:p>
            <a:pPr marL="109728" indent="0">
              <a:buNone/>
            </a:pPr>
            <a:endParaRPr lang="en-US" sz="2400" dirty="0">
              <a:latin typeface="Calibri" pitchFamily="34" charset="0"/>
              <a:cs typeface="Calibri" pitchFamily="34" charset="0"/>
            </a:endParaRPr>
          </a:p>
        </p:txBody>
      </p:sp>
      <p:sp>
        <p:nvSpPr>
          <p:cNvPr id="3" name="Title 2"/>
          <p:cNvSpPr>
            <a:spLocks noGrp="1"/>
          </p:cNvSpPr>
          <p:nvPr>
            <p:ph type="title"/>
          </p:nvPr>
        </p:nvSpPr>
        <p:spPr/>
        <p:txBody>
          <a:bodyPr/>
          <a:lstStyle/>
          <a:p>
            <a:pPr algn="ctr"/>
            <a:r>
              <a:rPr lang="en-US" dirty="0">
                <a:solidFill>
                  <a:schemeClr val="accent2">
                    <a:lumMod val="75000"/>
                  </a:schemeClr>
                </a:solidFill>
                <a:latin typeface="Calibri" pitchFamily="34" charset="0"/>
                <a:cs typeface="Calibri" pitchFamily="34" charset="0"/>
              </a:rPr>
              <a:t>Retinal Detachment:-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2571319"/>
            <a:ext cx="5838371" cy="419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362200"/>
            <a:ext cx="31432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106F567C-7FB3-4C76-B11A-C3280A58D344}"/>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B0E232BF-CB50-4348-95E2-8F1BDA2CB531}"/>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509EF148-7F48-44F5-BED8-73A744C7414D}"/>
              </a:ext>
            </a:extLst>
          </p:cNvPr>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6817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barn(inVertical)">
                                      <p:cBhvr>
                                        <p:cTn id="1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latin typeface="Calibri" pitchFamily="34" charset="0"/>
                <a:cs typeface="Calibri" pitchFamily="34" charset="0"/>
              </a:rPr>
              <a:t>A) Rhegmatogenous  (Primary) </a:t>
            </a:r>
          </a:p>
          <a:p>
            <a:pPr marL="109728" indent="0">
              <a:buNone/>
            </a:pPr>
            <a:endParaRPr lang="en-US" b="1" dirty="0">
              <a:latin typeface="Calibri" pitchFamily="34" charset="0"/>
              <a:cs typeface="Calibri" pitchFamily="34" charset="0"/>
            </a:endParaRPr>
          </a:p>
          <a:p>
            <a:pPr marL="109728" indent="0">
              <a:buNone/>
            </a:pPr>
            <a:r>
              <a:rPr lang="en-US" b="1" dirty="0">
                <a:latin typeface="Calibri" pitchFamily="34" charset="0"/>
                <a:cs typeface="Calibri" pitchFamily="34" charset="0"/>
              </a:rPr>
              <a:t>B) Non-rhegmatogenous (secondary)</a:t>
            </a:r>
          </a:p>
          <a:p>
            <a:pPr marL="681228" indent="-571500">
              <a:buClrTx/>
              <a:buSzPct val="80000"/>
              <a:buFont typeface="+mj-lt"/>
              <a:buAutoNum type="romanLcPeriod"/>
            </a:pPr>
            <a:r>
              <a:rPr lang="en-US" dirty="0">
                <a:latin typeface="Calibri" pitchFamily="34" charset="0"/>
                <a:cs typeface="Calibri" pitchFamily="34" charset="0"/>
              </a:rPr>
              <a:t>Tractional.</a:t>
            </a:r>
          </a:p>
          <a:p>
            <a:pPr marL="681228" indent="-571500">
              <a:buClrTx/>
              <a:buSzPct val="80000"/>
              <a:buFont typeface="+mj-lt"/>
              <a:buAutoNum type="romanLcPeriod"/>
            </a:pPr>
            <a:r>
              <a:rPr lang="en-US" dirty="0">
                <a:latin typeface="Calibri" pitchFamily="34" charset="0"/>
                <a:cs typeface="Calibri" pitchFamily="34" charset="0"/>
              </a:rPr>
              <a:t>Exudative.</a:t>
            </a:r>
          </a:p>
        </p:txBody>
      </p:sp>
      <p:sp>
        <p:nvSpPr>
          <p:cNvPr id="3" name="Title 2"/>
          <p:cNvSpPr>
            <a:spLocks noGrp="1"/>
          </p:cNvSpPr>
          <p:nvPr>
            <p:ph type="title"/>
          </p:nvPr>
        </p:nvSpPr>
        <p:spPr/>
        <p:txBody>
          <a:bodyPr>
            <a:normAutofit fontScale="90000"/>
          </a:bodyPr>
          <a:lstStyle/>
          <a:p>
            <a:pPr algn="ctr"/>
            <a:r>
              <a:rPr lang="en-US" dirty="0">
                <a:solidFill>
                  <a:schemeClr val="accent2">
                    <a:lumMod val="75000"/>
                  </a:schemeClr>
                </a:solidFill>
                <a:latin typeface="Calibri" pitchFamily="34" charset="0"/>
                <a:cs typeface="Calibri" pitchFamily="34" charset="0"/>
              </a:rPr>
              <a:t>Classification of Retinal Detachment:-</a:t>
            </a:r>
          </a:p>
        </p:txBody>
      </p:sp>
      <p:sp>
        <p:nvSpPr>
          <p:cNvPr id="4" name="Date Placeholder 3">
            <a:extLst>
              <a:ext uri="{FF2B5EF4-FFF2-40B4-BE49-F238E27FC236}">
                <a16:creationId xmlns:a16="http://schemas.microsoft.com/office/drawing/2014/main" id="{A9063806-46F5-4D64-8AC0-8CCAE89C86F5}"/>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1E8953FE-5A1D-4892-94F9-671BE3B2DAE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CD82FE71-7CB3-4BC6-9D95-FEDCA42A1C5C}"/>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241358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marL="109728" indent="0">
              <a:buNone/>
            </a:pPr>
            <a:r>
              <a:rPr lang="en-US" dirty="0">
                <a:latin typeface="Calibri" pitchFamily="34" charset="0"/>
                <a:cs typeface="Calibri" pitchFamily="34" charset="0"/>
              </a:rPr>
              <a:t>	Sub retinal fluid derived from the fluid vitreous gains access into the rhegmatogenous RD  may be traumatic or spontaneous.</a:t>
            </a:r>
          </a:p>
          <a:p>
            <a:pPr marL="109728" indent="0">
              <a:buNone/>
            </a:pPr>
            <a:endParaRPr lang="en-US" dirty="0">
              <a:latin typeface="Calibri" pitchFamily="34" charset="0"/>
              <a:cs typeface="Calibri" pitchFamily="34" charset="0"/>
            </a:endParaRPr>
          </a:p>
          <a:p>
            <a:pPr marL="109728" indent="0">
              <a:buNone/>
            </a:pPr>
            <a:endParaRPr lang="en-US" dirty="0">
              <a:latin typeface="Calibri" pitchFamily="34" charset="0"/>
              <a:cs typeface="Calibri" pitchFamily="34" charset="0"/>
            </a:endParaRPr>
          </a:p>
          <a:p>
            <a:pPr marL="109728" indent="0">
              <a:buNone/>
            </a:pPr>
            <a:endParaRPr lang="en-US" dirty="0">
              <a:latin typeface="Calibri" pitchFamily="34" charset="0"/>
              <a:cs typeface="Calibri" pitchFamily="34" charset="0"/>
            </a:endParaRPr>
          </a:p>
          <a:p>
            <a:pPr marL="109728" indent="0">
              <a:buNone/>
            </a:pPr>
            <a:r>
              <a:rPr lang="en-US" sz="2800" b="1" dirty="0">
                <a:latin typeface="Calibri" pitchFamily="34" charset="0"/>
                <a:cs typeface="Calibri" pitchFamily="34" charset="0"/>
              </a:rPr>
              <a:t>Causes:-</a:t>
            </a:r>
          </a:p>
          <a:p>
            <a:pPr>
              <a:buClrTx/>
              <a:buSzPct val="69000"/>
              <a:buFont typeface="Wingdings" pitchFamily="2" charset="2"/>
              <a:buChar char="§"/>
            </a:pPr>
            <a:r>
              <a:rPr lang="en-US" dirty="0">
                <a:latin typeface="Calibri" pitchFamily="34" charset="0"/>
                <a:cs typeface="Calibri" pitchFamily="34" charset="0"/>
              </a:rPr>
              <a:t>Truma</a:t>
            </a:r>
          </a:p>
          <a:p>
            <a:pPr>
              <a:buClrTx/>
              <a:buSzPct val="69000"/>
              <a:buFont typeface="Wingdings" pitchFamily="2" charset="2"/>
              <a:buChar char="§"/>
            </a:pPr>
            <a:r>
              <a:rPr lang="en-US" dirty="0">
                <a:latin typeface="Calibri" pitchFamily="34" charset="0"/>
                <a:cs typeface="Calibri" pitchFamily="34" charset="0"/>
              </a:rPr>
              <a:t>Myopia</a:t>
            </a:r>
          </a:p>
          <a:p>
            <a:pPr>
              <a:buClrTx/>
              <a:buSzPct val="69000"/>
              <a:buFont typeface="Wingdings" pitchFamily="2" charset="2"/>
              <a:buChar char="§"/>
            </a:pPr>
            <a:r>
              <a:rPr lang="en-US" dirty="0">
                <a:latin typeface="Calibri" pitchFamily="34" charset="0"/>
                <a:cs typeface="Calibri" pitchFamily="34" charset="0"/>
              </a:rPr>
              <a:t>Peripheral retinal detachment </a:t>
            </a:r>
          </a:p>
          <a:p>
            <a:pPr marL="109728" indent="0">
              <a:buClrTx/>
              <a:buSzPct val="69000"/>
              <a:buNone/>
            </a:pPr>
            <a:endParaRPr lang="en-US" dirty="0">
              <a:latin typeface="Calibri" pitchFamily="34" charset="0"/>
              <a:cs typeface="Calibri" pitchFamily="34" charset="0"/>
            </a:endParaRPr>
          </a:p>
          <a:p>
            <a:pPr marL="109728" indent="0">
              <a:buNone/>
            </a:pPr>
            <a:endParaRPr lang="en-US" dirty="0">
              <a:latin typeface="Calibri" pitchFamily="34" charset="0"/>
              <a:cs typeface="Calibri" pitchFamily="34" charset="0"/>
            </a:endParaRPr>
          </a:p>
        </p:txBody>
      </p:sp>
      <p:sp>
        <p:nvSpPr>
          <p:cNvPr id="3" name="Title 2"/>
          <p:cNvSpPr>
            <a:spLocks noGrp="1"/>
          </p:cNvSpPr>
          <p:nvPr>
            <p:ph type="title"/>
          </p:nvPr>
        </p:nvSpPr>
        <p:spPr/>
        <p:txBody>
          <a:bodyPr>
            <a:normAutofit fontScale="90000"/>
          </a:bodyPr>
          <a:lstStyle/>
          <a:p>
            <a:pPr algn="ctr"/>
            <a:r>
              <a:rPr lang="en-US" dirty="0">
                <a:solidFill>
                  <a:schemeClr val="accent2">
                    <a:lumMod val="75000"/>
                  </a:schemeClr>
                </a:solidFill>
                <a:latin typeface="Calibri" pitchFamily="34" charset="0"/>
                <a:cs typeface="Calibri" pitchFamily="34" charset="0"/>
              </a:rPr>
              <a:t>A) Rhegmatogenous  (Primary) </a:t>
            </a:r>
            <a:br>
              <a:rPr lang="en-US" dirty="0">
                <a:solidFill>
                  <a:schemeClr val="accent2">
                    <a:lumMod val="75000"/>
                  </a:schemeClr>
                </a:solidFill>
                <a:latin typeface="Calibri" pitchFamily="34" charset="0"/>
                <a:cs typeface="Calibri" pitchFamily="34" charset="0"/>
              </a:rPr>
            </a:br>
            <a:endParaRPr lang="en-US" dirty="0">
              <a:solidFill>
                <a:schemeClr val="accent2">
                  <a:lumMod val="75000"/>
                </a:schemeClr>
              </a:solidFill>
            </a:endParaRPr>
          </a:p>
        </p:txBody>
      </p:sp>
      <p:sp>
        <p:nvSpPr>
          <p:cNvPr id="4" name="Date Placeholder 3">
            <a:extLst>
              <a:ext uri="{FF2B5EF4-FFF2-40B4-BE49-F238E27FC236}">
                <a16:creationId xmlns:a16="http://schemas.microsoft.com/office/drawing/2014/main" id="{ACCCB8A8-A919-41FD-9BBF-56ED1F537384}"/>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1627DE40-5CF6-481D-B1E5-02D79941AEAF}"/>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5467426F-77AC-47C9-B6BB-D04CFBC39F49}"/>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974419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34000"/>
          </a:xfrm>
        </p:spPr>
        <p:txBody>
          <a:bodyPr>
            <a:normAutofit fontScale="55000" lnSpcReduction="20000"/>
          </a:bodyPr>
          <a:lstStyle/>
          <a:p>
            <a:pPr>
              <a:buClrTx/>
              <a:buFont typeface="Wingdings" pitchFamily="2" charset="2"/>
              <a:buChar char="§"/>
            </a:pPr>
            <a:r>
              <a:rPr lang="en-US" sz="3800" dirty="0"/>
              <a:t>Photopia</a:t>
            </a:r>
          </a:p>
          <a:p>
            <a:pPr>
              <a:buClrTx/>
              <a:buFont typeface="Wingdings" pitchFamily="2" charset="2"/>
              <a:buChar char="§"/>
            </a:pPr>
            <a:r>
              <a:rPr lang="en-US" sz="3800" dirty="0"/>
              <a:t>Floaters </a:t>
            </a:r>
          </a:p>
          <a:p>
            <a:pPr>
              <a:buClrTx/>
              <a:buFont typeface="Wingdings" pitchFamily="2" charset="2"/>
              <a:buChar char="§"/>
            </a:pPr>
            <a:r>
              <a:rPr lang="en-US" sz="3800" dirty="0"/>
              <a:t>Visual filed defect </a:t>
            </a:r>
          </a:p>
          <a:p>
            <a:pPr>
              <a:buClrTx/>
              <a:buFont typeface="Wingdings" pitchFamily="2" charset="2"/>
              <a:buChar char="§"/>
            </a:pPr>
            <a:r>
              <a:rPr lang="en-US" sz="3800" dirty="0"/>
              <a:t>Loss of central vision</a:t>
            </a:r>
          </a:p>
          <a:p>
            <a:pPr>
              <a:buClrTx/>
              <a:buFont typeface="Wingdings" pitchFamily="2" charset="2"/>
              <a:buChar char="§"/>
            </a:pPr>
            <a:endParaRPr lang="en-US" sz="3800" dirty="0"/>
          </a:p>
          <a:p>
            <a:pPr marL="109728" indent="0">
              <a:buNone/>
            </a:pPr>
            <a:r>
              <a:rPr lang="en-US" sz="3800" dirty="0"/>
              <a:t>	</a:t>
            </a:r>
            <a:r>
              <a:rPr lang="en-US" sz="3800" b="1" dirty="0"/>
              <a:t>In fresh RD</a:t>
            </a:r>
          </a:p>
          <a:p>
            <a:pPr marL="109728" indent="0">
              <a:buNone/>
            </a:pPr>
            <a:endParaRPr lang="en-US" sz="3800" b="1" dirty="0"/>
          </a:p>
          <a:p>
            <a:pPr>
              <a:buClrTx/>
              <a:buFont typeface="Wingdings" pitchFamily="2" charset="2"/>
              <a:buChar char="§"/>
            </a:pPr>
            <a:r>
              <a:rPr lang="en-US" sz="3800" dirty="0"/>
              <a:t>Intraocular pressure is low </a:t>
            </a:r>
          </a:p>
          <a:p>
            <a:pPr>
              <a:buClrTx/>
              <a:buFont typeface="Wingdings" pitchFamily="2" charset="2"/>
              <a:buChar char="§"/>
            </a:pPr>
            <a:r>
              <a:rPr lang="en-US" sz="3800" dirty="0"/>
              <a:t>Mild anterior uveitis.</a:t>
            </a:r>
          </a:p>
          <a:p>
            <a:pPr>
              <a:buClrTx/>
              <a:buFont typeface="Wingdings" pitchFamily="2" charset="2"/>
              <a:buChar char="§"/>
            </a:pPr>
            <a:endParaRPr lang="en-US" sz="3800" dirty="0"/>
          </a:p>
          <a:p>
            <a:pPr marL="109728" indent="0">
              <a:buNone/>
            </a:pPr>
            <a:r>
              <a:rPr lang="en-US" sz="3800" b="1" dirty="0"/>
              <a:t>	In long standing  RD</a:t>
            </a:r>
          </a:p>
          <a:p>
            <a:pPr marL="109728" indent="0">
              <a:buNone/>
            </a:pPr>
            <a:endParaRPr lang="en-US" sz="3800" b="1" dirty="0"/>
          </a:p>
          <a:p>
            <a:pPr>
              <a:buClrTx/>
              <a:buFont typeface="Wingdings" pitchFamily="2" charset="2"/>
              <a:buChar char="§"/>
            </a:pPr>
            <a:r>
              <a:rPr lang="en-US" sz="3800" dirty="0"/>
              <a:t>Retinal thinning </a:t>
            </a:r>
          </a:p>
          <a:p>
            <a:pPr>
              <a:buClrTx/>
              <a:buFont typeface="Wingdings" pitchFamily="2" charset="2"/>
              <a:buChar char="§"/>
            </a:pPr>
            <a:r>
              <a:rPr lang="en-US" sz="3800" dirty="0"/>
              <a:t>Secondary intraretinal cyst</a:t>
            </a:r>
          </a:p>
          <a:p>
            <a:pPr marL="109728" indent="0">
              <a:buNone/>
            </a:pPr>
            <a:endParaRPr lang="en-US" b="1" dirty="0"/>
          </a:p>
          <a:p>
            <a:endParaRPr lang="en-US" dirty="0"/>
          </a:p>
          <a:p>
            <a:endParaRPr lang="en-US" dirty="0"/>
          </a:p>
          <a:p>
            <a:r>
              <a:rPr lang="en-US" dirty="0"/>
              <a:t> </a:t>
            </a:r>
          </a:p>
        </p:txBody>
      </p:sp>
      <p:sp>
        <p:nvSpPr>
          <p:cNvPr id="3" name="Title 2"/>
          <p:cNvSpPr>
            <a:spLocks noGrp="1"/>
          </p:cNvSpPr>
          <p:nvPr>
            <p:ph type="title"/>
          </p:nvPr>
        </p:nvSpPr>
        <p:spPr/>
        <p:txBody>
          <a:bodyPr>
            <a:normAutofit/>
          </a:bodyPr>
          <a:lstStyle/>
          <a:p>
            <a:pPr algn="ctr"/>
            <a:r>
              <a:rPr lang="en-US" sz="3200" dirty="0">
                <a:solidFill>
                  <a:schemeClr val="accent2">
                    <a:lumMod val="75000"/>
                  </a:schemeClr>
                </a:solidFill>
                <a:latin typeface="Calibri" pitchFamily="34" charset="0"/>
                <a:cs typeface="Calibri" pitchFamily="34" charset="0"/>
              </a:rPr>
              <a:t>Signs and Symptoms:-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2855095" cy="1762805"/>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48E11E2A-83F6-4BB6-B2E2-EAD1F3DDF38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C008EE2E-EDAB-427B-ACA5-303F6463C6B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A6BFAC3E-F665-4D6A-B3B2-4D188E6C38D5}"/>
              </a:ext>
            </a:extLst>
          </p:cNvPr>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40838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181600"/>
          </a:xfrm>
        </p:spPr>
        <p:txBody>
          <a:bodyPr>
            <a:normAutofit lnSpcReduction="10000"/>
          </a:bodyPr>
          <a:lstStyle/>
          <a:p>
            <a:pPr marL="109728" indent="0">
              <a:buNone/>
            </a:pPr>
            <a:r>
              <a:rPr lang="en-US" sz="2800" b="1" dirty="0">
                <a:latin typeface="Calibri" pitchFamily="34" charset="0"/>
                <a:cs typeface="Calibri" pitchFamily="34" charset="0"/>
              </a:rPr>
              <a:t>Ecchymosis of the eyelids </a:t>
            </a:r>
          </a:p>
          <a:p>
            <a:pPr marL="109728" indent="0">
              <a:buNone/>
            </a:pPr>
            <a:r>
              <a:rPr lang="en-US" sz="2400" dirty="0">
                <a:latin typeface="Calibri" pitchFamily="34" charset="0"/>
                <a:cs typeface="Calibri" pitchFamily="34" charset="0"/>
              </a:rPr>
              <a:t>	Ecchymosis is commonly known as black eye, usually happens from the blunt  types of the trauma to the eye. Trauma causes tissue around to the eye and become bruised.</a:t>
            </a:r>
          </a:p>
          <a:p>
            <a:pPr marL="109728" indent="0">
              <a:buNone/>
            </a:pPr>
            <a:endParaRPr lang="en-US" sz="2400" dirty="0">
              <a:latin typeface="Calibri" pitchFamily="34" charset="0"/>
              <a:cs typeface="Calibri" pitchFamily="34" charset="0"/>
            </a:endParaRPr>
          </a:p>
          <a:p>
            <a:pPr marL="109728" indent="0">
              <a:buNone/>
            </a:pPr>
            <a:r>
              <a:rPr lang="en-US" sz="2400" b="1" dirty="0">
                <a:latin typeface="Calibri" pitchFamily="34" charset="0"/>
                <a:cs typeface="Calibri" pitchFamily="34" charset="0"/>
              </a:rPr>
              <a:t>Management of the Ecchymosis of the eyelids:-</a:t>
            </a:r>
          </a:p>
          <a:p>
            <a:pPr marL="109728" indent="0">
              <a:buNone/>
            </a:pPr>
            <a:endParaRPr lang="en-US" sz="2400" dirty="0">
              <a:latin typeface="Calibri" pitchFamily="34" charset="0"/>
              <a:cs typeface="Calibri" pitchFamily="34" charset="0"/>
            </a:endParaRPr>
          </a:p>
          <a:p>
            <a:pPr>
              <a:lnSpc>
                <a:spcPct val="150000"/>
              </a:lnSpc>
              <a:buClr>
                <a:schemeClr val="tx1"/>
              </a:buClr>
              <a:buSzPct val="80000"/>
              <a:buFont typeface="Arial" pitchFamily="34" charset="0"/>
              <a:buChar char="•"/>
            </a:pPr>
            <a:r>
              <a:rPr lang="en-US" sz="2400" dirty="0">
                <a:latin typeface="Calibri" pitchFamily="34" charset="0"/>
                <a:cs typeface="Calibri" pitchFamily="34" charset="0"/>
              </a:rPr>
              <a:t>Cold compression to eye for the first 24 hours.</a:t>
            </a:r>
          </a:p>
          <a:p>
            <a:pPr>
              <a:lnSpc>
                <a:spcPct val="150000"/>
              </a:lnSpc>
              <a:buClr>
                <a:schemeClr val="tx1"/>
              </a:buClr>
              <a:buSzPct val="80000"/>
              <a:buFont typeface="Arial" pitchFamily="34" charset="0"/>
              <a:buChar char="•"/>
            </a:pPr>
            <a:r>
              <a:rPr lang="en-US" sz="2400" dirty="0">
                <a:latin typeface="Calibri" pitchFamily="34" charset="0"/>
                <a:cs typeface="Calibri" pitchFamily="34" charset="0"/>
              </a:rPr>
              <a:t>Warm compression to the eye after first 24 hours.</a:t>
            </a:r>
          </a:p>
          <a:p>
            <a:pPr>
              <a:lnSpc>
                <a:spcPct val="150000"/>
              </a:lnSpc>
              <a:buClr>
                <a:schemeClr val="tx1"/>
              </a:buClr>
              <a:buSzPct val="80000"/>
              <a:buFont typeface="Arial" pitchFamily="34" charset="0"/>
              <a:buChar char="•"/>
            </a:pPr>
            <a:r>
              <a:rPr lang="en-US" sz="2400" dirty="0">
                <a:latin typeface="Calibri" pitchFamily="34" charset="0"/>
                <a:cs typeface="Calibri" pitchFamily="34" charset="0"/>
              </a:rPr>
              <a:t>Continued compression until swelling stopped.</a:t>
            </a:r>
          </a:p>
          <a:p>
            <a:pPr>
              <a:lnSpc>
                <a:spcPct val="150000"/>
              </a:lnSpc>
              <a:buClr>
                <a:schemeClr val="tx1"/>
              </a:buClr>
              <a:buSzPct val="80000"/>
              <a:buFont typeface="Arial" pitchFamily="34" charset="0"/>
              <a:buChar char="•"/>
            </a:pPr>
            <a:r>
              <a:rPr lang="en-US" sz="2400" dirty="0">
                <a:latin typeface="Calibri" pitchFamily="34" charset="0"/>
                <a:cs typeface="Calibri" pitchFamily="34" charset="0"/>
              </a:rPr>
              <a:t>Keep head elevated to decreased the swelling .</a:t>
            </a:r>
          </a:p>
          <a:p>
            <a:pPr>
              <a:lnSpc>
                <a:spcPct val="150000"/>
              </a:lnSpc>
              <a:buClr>
                <a:schemeClr val="tx1"/>
              </a:buClr>
              <a:buSzPct val="80000"/>
              <a:buFont typeface="Arial" pitchFamily="34" charset="0"/>
              <a:buChar char="•"/>
            </a:pPr>
            <a:endParaRPr lang="en-US" sz="2400" dirty="0">
              <a:latin typeface="Calibri" pitchFamily="34" charset="0"/>
              <a:cs typeface="Calibri" pitchFamily="34" charset="0"/>
            </a:endParaRPr>
          </a:p>
          <a:p>
            <a:pPr marL="109728" indent="0">
              <a:buNone/>
            </a:pPr>
            <a:endParaRPr lang="en-US" sz="2000" dirty="0">
              <a:latin typeface="Calibri" pitchFamily="34" charset="0"/>
              <a:cs typeface="Calibri" pitchFamily="34" charset="0"/>
            </a:endParaRPr>
          </a:p>
          <a:p>
            <a:pPr marL="109728" indent="0">
              <a:buNone/>
            </a:pPr>
            <a:endParaRPr lang="en-US" sz="20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639762"/>
          </a:xfrm>
          <a:solidFill>
            <a:srgbClr val="FFFFCC"/>
          </a:solidFill>
          <a:ln w="57150" cmpd="thinThick">
            <a:solidFill>
              <a:schemeClr val="tx1"/>
            </a:solidFill>
          </a:ln>
        </p:spPr>
        <p:txBody>
          <a:bodyPr>
            <a:normAutofit fontScale="90000"/>
          </a:bodyPr>
          <a:lstStyle/>
          <a:p>
            <a:pPr algn="ctr"/>
            <a:br>
              <a:rPr lang="en-US" sz="4400" dirty="0">
                <a:solidFill>
                  <a:srgbClr val="FF0000"/>
                </a:solidFill>
                <a:latin typeface="Times New Roman" pitchFamily="18" charset="0"/>
                <a:cs typeface="Times New Roman" pitchFamily="18" charset="0"/>
              </a:rPr>
            </a:br>
            <a:r>
              <a:rPr lang="en-US" sz="4400" dirty="0">
                <a:solidFill>
                  <a:schemeClr val="tx1"/>
                </a:solidFill>
                <a:latin typeface="Times New Roman" pitchFamily="18" charset="0"/>
                <a:cs typeface="Times New Roman" pitchFamily="18" charset="0"/>
              </a:rPr>
              <a:t>Traumatic Eye Injury </a:t>
            </a:r>
            <a:br>
              <a:rPr lang="en-US" sz="4400" dirty="0">
                <a:solidFill>
                  <a:srgbClr val="FF0000"/>
                </a:solidFill>
                <a:latin typeface="Times New Roman" pitchFamily="18" charset="0"/>
                <a:cs typeface="Times New Roman" pitchFamily="18" charset="0"/>
              </a:rPr>
            </a:br>
            <a:endParaRPr lang="en-US" dirty="0"/>
          </a:p>
        </p:txBody>
      </p:sp>
      <p:sp>
        <p:nvSpPr>
          <p:cNvPr id="9" name="AutoShape 2" descr="Ecchymosis of the eyelids साठी इमेज परिणाम"/>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95600"/>
            <a:ext cx="243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B88C2982-AB69-4732-BDE5-08AEDB1933E7}"/>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F4C79DFF-5DAE-475E-B68D-D858682912B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03F01CCC-9B3A-4D60-AAFB-96A56060899F}"/>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728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sz="2400" b="1" dirty="0">
                <a:latin typeface="Calibri" pitchFamily="34" charset="0"/>
                <a:cs typeface="Calibri" pitchFamily="34" charset="0"/>
              </a:rPr>
              <a:t>Tractional :- </a:t>
            </a:r>
          </a:p>
          <a:p>
            <a:pPr marL="109728" indent="0" algn="just">
              <a:buNone/>
            </a:pPr>
            <a:r>
              <a:rPr lang="en-US" sz="2400" dirty="0">
                <a:latin typeface="Calibri" pitchFamily="34" charset="0"/>
                <a:cs typeface="Calibri" pitchFamily="34" charset="0"/>
              </a:rPr>
              <a:t>	The sensory retina pulled away from the retinal peripheral epithelium by the vireo retinal membranes.</a:t>
            </a:r>
          </a:p>
          <a:p>
            <a:pPr marL="109728" indent="0" algn="just">
              <a:buNone/>
            </a:pPr>
            <a:endParaRPr lang="en-US" sz="2400" dirty="0">
              <a:latin typeface="Calibri" pitchFamily="34" charset="0"/>
              <a:cs typeface="Calibri" pitchFamily="34" charset="0"/>
            </a:endParaRPr>
          </a:p>
          <a:p>
            <a:pPr marL="109728" indent="0" algn="just">
              <a:buNone/>
            </a:pPr>
            <a:endParaRPr lang="en-US" sz="2400" dirty="0">
              <a:latin typeface="Calibri" pitchFamily="34" charset="0"/>
              <a:cs typeface="Calibri" pitchFamily="34" charset="0"/>
            </a:endParaRPr>
          </a:p>
          <a:p>
            <a:pPr marL="109728" indent="0" algn="just">
              <a:buNone/>
            </a:pPr>
            <a:r>
              <a:rPr lang="en-US" sz="2400" b="1" dirty="0">
                <a:latin typeface="Calibri" pitchFamily="34" charset="0"/>
                <a:cs typeface="Calibri" pitchFamily="34" charset="0"/>
              </a:rPr>
              <a:t>Signs and symptoms:-</a:t>
            </a:r>
          </a:p>
          <a:p>
            <a:pPr marL="109728" indent="0" algn="just">
              <a:buNone/>
            </a:pPr>
            <a:endParaRPr lang="en-US" sz="2400" b="1" dirty="0">
              <a:latin typeface="Calibri" pitchFamily="34" charset="0"/>
              <a:cs typeface="Calibri" pitchFamily="34" charset="0"/>
            </a:endParaRPr>
          </a:p>
          <a:p>
            <a:pPr algn="just">
              <a:buClrTx/>
              <a:buFont typeface="Wingdings" pitchFamily="2" charset="2"/>
              <a:buChar char="§"/>
            </a:pPr>
            <a:r>
              <a:rPr lang="en-US" sz="2400" dirty="0">
                <a:latin typeface="Calibri" pitchFamily="34" charset="0"/>
                <a:cs typeface="Calibri" pitchFamily="34" charset="0"/>
              </a:rPr>
              <a:t>Photopia </a:t>
            </a:r>
          </a:p>
          <a:p>
            <a:pPr algn="just">
              <a:buClrTx/>
              <a:buFont typeface="Wingdings" pitchFamily="2" charset="2"/>
              <a:buChar char="§"/>
            </a:pPr>
            <a:r>
              <a:rPr lang="en-US" sz="2400" dirty="0">
                <a:latin typeface="Calibri" pitchFamily="34" charset="0"/>
                <a:cs typeface="Calibri" pitchFamily="34" charset="0"/>
              </a:rPr>
              <a:t>Slow and progression vision  loss</a:t>
            </a:r>
          </a:p>
          <a:p>
            <a:pPr algn="just">
              <a:buClrTx/>
              <a:buFont typeface="Wingdings" pitchFamily="2" charset="2"/>
              <a:buChar char="§"/>
            </a:pPr>
            <a:endParaRPr lang="en-US" sz="2400" b="1" dirty="0">
              <a:latin typeface="Calibri" pitchFamily="34" charset="0"/>
              <a:cs typeface="Calibri" pitchFamily="34" charset="0"/>
            </a:endParaRPr>
          </a:p>
        </p:txBody>
      </p:sp>
      <p:sp>
        <p:nvSpPr>
          <p:cNvPr id="3" name="Title 2"/>
          <p:cNvSpPr>
            <a:spLocks noGrp="1"/>
          </p:cNvSpPr>
          <p:nvPr>
            <p:ph type="title"/>
          </p:nvPr>
        </p:nvSpPr>
        <p:spPr/>
        <p:txBody>
          <a:bodyPr>
            <a:normAutofit fontScale="90000"/>
          </a:bodyPr>
          <a:lstStyle/>
          <a:p>
            <a:pPr algn="ctr"/>
            <a:r>
              <a:rPr lang="en-US" dirty="0">
                <a:latin typeface="Calibri" pitchFamily="34" charset="0"/>
                <a:cs typeface="Calibri" pitchFamily="34" charset="0"/>
              </a:rPr>
              <a:t> </a:t>
            </a:r>
            <a:r>
              <a:rPr lang="en-US" dirty="0">
                <a:solidFill>
                  <a:schemeClr val="accent2">
                    <a:lumMod val="75000"/>
                  </a:schemeClr>
                </a:solidFill>
                <a:latin typeface="Calibri" pitchFamily="34" charset="0"/>
                <a:cs typeface="Calibri" pitchFamily="34" charset="0"/>
              </a:rPr>
              <a:t>Non-rhegmatogenous (secondary)</a:t>
            </a:r>
            <a:br>
              <a:rPr lang="en-US" dirty="0">
                <a:solidFill>
                  <a:schemeClr val="accent2">
                    <a:lumMod val="75000"/>
                  </a:schemeClr>
                </a:solidFill>
                <a:latin typeface="Calibri" pitchFamily="34" charset="0"/>
                <a:cs typeface="Calibri" pitchFamily="34" charset="0"/>
              </a:rPr>
            </a:br>
            <a:endParaRPr lang="en-US" dirty="0">
              <a:solidFill>
                <a:schemeClr val="accent2">
                  <a:lumMod val="75000"/>
                </a:schemeClr>
              </a:solidFill>
            </a:endParaRPr>
          </a:p>
        </p:txBody>
      </p:sp>
      <p:sp>
        <p:nvSpPr>
          <p:cNvPr id="4" name="Date Placeholder 3">
            <a:extLst>
              <a:ext uri="{FF2B5EF4-FFF2-40B4-BE49-F238E27FC236}">
                <a16:creationId xmlns:a16="http://schemas.microsoft.com/office/drawing/2014/main" id="{8ADE59CE-43FB-4A87-9FBC-8948A3E6F6A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6EB1375C-CA37-4297-A70E-9023A254D3E5}"/>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2AD145A9-E4E2-4817-B31E-E94EAA910278}"/>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813838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lstStyle/>
          <a:p>
            <a:pPr marL="109728" indent="0">
              <a:buNone/>
            </a:pPr>
            <a:r>
              <a:rPr lang="en-US" b="1" dirty="0">
                <a:latin typeface="Calibri" pitchFamily="34" charset="0"/>
                <a:cs typeface="Calibri" pitchFamily="34" charset="0"/>
              </a:rPr>
              <a:t>Exudative:- </a:t>
            </a:r>
          </a:p>
          <a:p>
            <a:pPr marL="109728" indent="0" algn="just">
              <a:buNone/>
            </a:pPr>
            <a:r>
              <a:rPr lang="en-US" sz="2400" dirty="0">
                <a:latin typeface="Calibri" pitchFamily="34" charset="0"/>
                <a:cs typeface="Calibri" pitchFamily="34" charset="0"/>
              </a:rPr>
              <a:t>	SRF derived from the  choroid gains access to the sub retinal space through the damaged RPE exudative RD may be due to choroid tumors and immflamation.</a:t>
            </a:r>
          </a:p>
          <a:p>
            <a:pPr marL="109728" indent="0" algn="just">
              <a:buNone/>
            </a:pPr>
            <a:r>
              <a:rPr lang="en-US" sz="2400" b="1" dirty="0">
                <a:latin typeface="Calibri" pitchFamily="34" charset="0"/>
                <a:cs typeface="Calibri" pitchFamily="34" charset="0"/>
              </a:rPr>
              <a:t>Signs and Symptoms:-</a:t>
            </a:r>
          </a:p>
          <a:p>
            <a:pPr marL="109728" indent="0" algn="just">
              <a:buNone/>
            </a:pPr>
            <a:endParaRPr lang="en-US" sz="2400" b="1" dirty="0">
              <a:latin typeface="Calibri" pitchFamily="34" charset="0"/>
              <a:cs typeface="Calibri" pitchFamily="34" charset="0"/>
            </a:endParaRPr>
          </a:p>
          <a:p>
            <a:pPr algn="just">
              <a:buClrTx/>
              <a:buFont typeface="Wingdings" pitchFamily="2" charset="2"/>
              <a:buChar char="§"/>
            </a:pPr>
            <a:r>
              <a:rPr lang="en-US" sz="2400" dirty="0">
                <a:latin typeface="Calibri" pitchFamily="34" charset="0"/>
                <a:cs typeface="Calibri" pitchFamily="34" charset="0"/>
              </a:rPr>
              <a:t>Floaters are present occasionally.</a:t>
            </a:r>
          </a:p>
          <a:p>
            <a:pPr algn="just">
              <a:buClrTx/>
              <a:buFont typeface="Wingdings" pitchFamily="2" charset="2"/>
              <a:buChar char="§"/>
            </a:pPr>
            <a:r>
              <a:rPr lang="en-US" sz="2400" dirty="0">
                <a:latin typeface="Calibri" pitchFamily="34" charset="0"/>
                <a:cs typeface="Calibri" pitchFamily="34" charset="0"/>
              </a:rPr>
              <a:t>Photopia is absent.</a:t>
            </a:r>
          </a:p>
          <a:p>
            <a:pPr algn="just">
              <a:buClrTx/>
              <a:buFont typeface="Wingdings" pitchFamily="2" charset="2"/>
              <a:buChar char="§"/>
            </a:pPr>
            <a:r>
              <a:rPr lang="en-US" sz="2400" dirty="0">
                <a:latin typeface="Calibri" pitchFamily="34" charset="0"/>
                <a:cs typeface="Calibri" pitchFamily="34" charset="0"/>
              </a:rPr>
              <a:t>Sudden and rapid loss  of visual field.</a:t>
            </a:r>
          </a:p>
          <a:p>
            <a:pPr>
              <a:buClrTx/>
              <a:buFont typeface="Wingdings" pitchFamily="2" charset="2"/>
              <a:buChar char="§"/>
            </a:pPr>
            <a:endParaRPr lang="en-US" dirty="0">
              <a:latin typeface="Calibri" pitchFamily="34" charset="0"/>
              <a:cs typeface="Calibri" pitchFamily="34" charset="0"/>
            </a:endParaRPr>
          </a:p>
          <a:p>
            <a:endParaRPr lang="en-US" dirty="0"/>
          </a:p>
        </p:txBody>
      </p:sp>
      <p:sp>
        <p:nvSpPr>
          <p:cNvPr id="3" name="Title 2"/>
          <p:cNvSpPr>
            <a:spLocks noGrp="1"/>
          </p:cNvSpPr>
          <p:nvPr>
            <p:ph type="title"/>
          </p:nvPr>
        </p:nvSpPr>
        <p:spPr/>
        <p:txBody>
          <a:bodyPr>
            <a:normAutofit fontScale="90000"/>
          </a:bodyPr>
          <a:lstStyle/>
          <a:p>
            <a:pPr algn="ctr"/>
            <a:r>
              <a:rPr lang="en-US" dirty="0">
                <a:solidFill>
                  <a:schemeClr val="accent2">
                    <a:lumMod val="75000"/>
                  </a:schemeClr>
                </a:solidFill>
                <a:latin typeface="Calibri" pitchFamily="34" charset="0"/>
                <a:cs typeface="Calibri" pitchFamily="34" charset="0"/>
              </a:rPr>
              <a:t>Non-rhegmatogenous (Secondary)</a:t>
            </a:r>
            <a:br>
              <a:rPr lang="en-US" dirty="0">
                <a:solidFill>
                  <a:schemeClr val="accent2">
                    <a:lumMod val="75000"/>
                  </a:schemeClr>
                </a:solidFill>
                <a:latin typeface="Calibri" pitchFamily="34" charset="0"/>
                <a:cs typeface="Calibri" pitchFamily="34" charset="0"/>
              </a:rPr>
            </a:br>
            <a:endParaRPr lang="en-US" dirty="0"/>
          </a:p>
        </p:txBody>
      </p:sp>
      <p:sp>
        <p:nvSpPr>
          <p:cNvPr id="4" name="Date Placeholder 3">
            <a:extLst>
              <a:ext uri="{FF2B5EF4-FFF2-40B4-BE49-F238E27FC236}">
                <a16:creationId xmlns:a16="http://schemas.microsoft.com/office/drawing/2014/main" id="{A366CC78-2DB1-4760-B088-1B4DD4973A69}"/>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06BD1D7F-134A-49DE-82C0-F3C22C8ECB0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E6B5A074-D4A9-4E43-81B9-753A7CF9293D}"/>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813943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Font typeface="Wingdings" pitchFamily="2" charset="2"/>
              <a:buChar char="§"/>
            </a:pPr>
            <a:r>
              <a:rPr lang="en-US" sz="2400" dirty="0">
                <a:latin typeface="Calibri" pitchFamily="34" charset="0"/>
                <a:cs typeface="Calibri" pitchFamily="34" charset="0"/>
              </a:rPr>
              <a:t>Indirect ophthalmoscopy</a:t>
            </a:r>
          </a:p>
          <a:p>
            <a:pPr>
              <a:buClrTx/>
              <a:buFont typeface="Wingdings" pitchFamily="2" charset="2"/>
              <a:buChar char="§"/>
            </a:pPr>
            <a:r>
              <a:rPr lang="en-US" sz="2400" dirty="0">
                <a:latin typeface="Calibri" pitchFamily="34" charset="0"/>
                <a:cs typeface="Calibri" pitchFamily="34" charset="0"/>
              </a:rPr>
              <a:t>Slit lamp</a:t>
            </a:r>
          </a:p>
          <a:p>
            <a:pPr>
              <a:buClrTx/>
              <a:buFont typeface="Wingdings" pitchFamily="2" charset="2"/>
              <a:buChar char="§"/>
            </a:pPr>
            <a:r>
              <a:rPr lang="en-US" sz="2400" dirty="0">
                <a:latin typeface="Calibri" pitchFamily="34" charset="0"/>
                <a:cs typeface="Calibri" pitchFamily="34" charset="0"/>
              </a:rPr>
              <a:t>Stereo fundus photography</a:t>
            </a:r>
          </a:p>
          <a:p>
            <a:pPr>
              <a:buClrTx/>
              <a:buFont typeface="Wingdings" pitchFamily="2" charset="2"/>
              <a:buChar char="§"/>
            </a:pPr>
            <a:r>
              <a:rPr lang="en-US" sz="2400" dirty="0">
                <a:latin typeface="Calibri" pitchFamily="34" charset="0"/>
                <a:cs typeface="Calibri" pitchFamily="34" charset="0"/>
              </a:rPr>
              <a:t>Florescent angiography</a:t>
            </a:r>
          </a:p>
          <a:p>
            <a:pPr>
              <a:buClrTx/>
              <a:buFont typeface="Wingdings" pitchFamily="2" charset="2"/>
              <a:buChar char="§"/>
            </a:pPr>
            <a:r>
              <a:rPr lang="en-US" sz="2400" dirty="0">
                <a:latin typeface="Calibri" pitchFamily="34" charset="0"/>
                <a:cs typeface="Calibri" pitchFamily="34" charset="0"/>
              </a:rPr>
              <a:t>Tomography.</a:t>
            </a:r>
          </a:p>
          <a:p>
            <a:pPr>
              <a:buClrTx/>
              <a:buFont typeface="Wingdings" pitchFamily="2" charset="2"/>
              <a:buChar char="§"/>
            </a:pPr>
            <a:endParaRPr lang="en-US" dirty="0"/>
          </a:p>
          <a:p>
            <a:pPr>
              <a:buClrTx/>
              <a:buFont typeface="Wingdings" pitchFamily="2" charset="2"/>
              <a:buChar char="§"/>
            </a:pPr>
            <a:endParaRPr lang="en-US" dirty="0"/>
          </a:p>
          <a:p>
            <a:pPr>
              <a:buClrTx/>
              <a:buFont typeface="Wingdings" pitchFamily="2" charset="2"/>
              <a:buChar char="§"/>
            </a:pPr>
            <a:endParaRPr lang="en-US" dirty="0"/>
          </a:p>
          <a:p>
            <a:endParaRPr lang="en-US" dirty="0"/>
          </a:p>
        </p:txBody>
      </p:sp>
      <p:sp>
        <p:nvSpPr>
          <p:cNvPr id="3" name="Title 2"/>
          <p:cNvSpPr>
            <a:spLocks noGrp="1"/>
          </p:cNvSpPr>
          <p:nvPr>
            <p:ph type="title"/>
          </p:nvPr>
        </p:nvSpPr>
        <p:spPr/>
        <p:txBody>
          <a:bodyPr>
            <a:normAutofit/>
          </a:bodyPr>
          <a:lstStyle/>
          <a:p>
            <a:pPr algn="ctr"/>
            <a:r>
              <a:rPr lang="en-US" sz="4000" dirty="0">
                <a:solidFill>
                  <a:schemeClr val="accent2">
                    <a:lumMod val="75000"/>
                  </a:schemeClr>
                </a:solidFill>
                <a:latin typeface="Calibri" pitchFamily="34" charset="0"/>
                <a:cs typeface="Calibri" pitchFamily="34" charset="0"/>
              </a:rPr>
              <a:t>Diagnostic investigations:-</a:t>
            </a:r>
            <a:endParaRPr lang="en-US" sz="4000" dirty="0"/>
          </a:p>
        </p:txBody>
      </p:sp>
      <p:sp>
        <p:nvSpPr>
          <p:cNvPr id="4" name="Date Placeholder 3">
            <a:extLst>
              <a:ext uri="{FF2B5EF4-FFF2-40B4-BE49-F238E27FC236}">
                <a16:creationId xmlns:a16="http://schemas.microsoft.com/office/drawing/2014/main" id="{756823DF-61A3-4959-823B-39A6285F17CE}"/>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7E0486CC-AFA1-40F6-83CB-CBF58C4ED4A8}"/>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07A3C6F8-F64D-457C-A60F-620FB8D58597}"/>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4112157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pPr marL="109728" indent="0">
              <a:buNone/>
            </a:pPr>
            <a:r>
              <a:rPr lang="en-US" b="1" dirty="0">
                <a:latin typeface="Calibri" pitchFamily="34" charset="0"/>
                <a:cs typeface="Calibri" pitchFamily="34" charset="0"/>
              </a:rPr>
              <a:t>Goal:-</a:t>
            </a:r>
          </a:p>
          <a:p>
            <a:pPr>
              <a:buClrTx/>
              <a:buFont typeface="Wingdings" pitchFamily="2" charset="2"/>
              <a:buChar char="§"/>
            </a:pPr>
            <a:r>
              <a:rPr lang="en-US" sz="2400" dirty="0">
                <a:latin typeface="Calibri" pitchFamily="34" charset="0"/>
                <a:cs typeface="Calibri" pitchFamily="34" charset="0"/>
              </a:rPr>
              <a:t>To find out the break and seal it.</a:t>
            </a:r>
          </a:p>
          <a:p>
            <a:pPr>
              <a:buClrTx/>
              <a:buFont typeface="Wingdings" pitchFamily="2" charset="2"/>
              <a:buChar char="§"/>
            </a:pPr>
            <a:r>
              <a:rPr lang="en-US" sz="2400" dirty="0">
                <a:latin typeface="Calibri" pitchFamily="34" charset="0"/>
                <a:cs typeface="Calibri" pitchFamily="34" charset="0"/>
              </a:rPr>
              <a:t>To relive  vitreo retinal traction.</a:t>
            </a:r>
          </a:p>
          <a:p>
            <a:pPr>
              <a:buClrTx/>
              <a:buFont typeface="Wingdings" pitchFamily="2" charset="2"/>
              <a:buChar char="§"/>
            </a:pPr>
            <a:r>
              <a:rPr lang="en-US" sz="2400" dirty="0">
                <a:latin typeface="Calibri" pitchFamily="34" charset="0"/>
                <a:cs typeface="Calibri" pitchFamily="34" charset="0"/>
              </a:rPr>
              <a:t>To drain the sub retinal fluid.    </a:t>
            </a:r>
          </a:p>
          <a:p>
            <a:pPr marL="109728" indent="0">
              <a:buClrTx/>
              <a:buNone/>
            </a:pPr>
            <a:endParaRPr lang="en-US" sz="2400" dirty="0">
              <a:latin typeface="Calibri" pitchFamily="34" charset="0"/>
              <a:cs typeface="Calibri" pitchFamily="34" charset="0"/>
            </a:endParaRPr>
          </a:p>
          <a:p>
            <a:pPr marL="109728" indent="0">
              <a:buClrTx/>
              <a:buNone/>
            </a:pPr>
            <a:r>
              <a:rPr lang="en-US" sz="2400" b="1" dirty="0">
                <a:latin typeface="Calibri" pitchFamily="34" charset="0"/>
                <a:cs typeface="Calibri" pitchFamily="34" charset="0"/>
              </a:rPr>
              <a:t>Pharmacological management same as glaucoma </a:t>
            </a:r>
          </a:p>
          <a:p>
            <a:pPr marL="109728" indent="0">
              <a:buClrTx/>
              <a:buNone/>
            </a:pPr>
            <a:endParaRPr lang="en-US" sz="2400" b="1" dirty="0">
              <a:latin typeface="Calibri" pitchFamily="34" charset="0"/>
              <a:cs typeface="Calibri" pitchFamily="34" charset="0"/>
            </a:endParaRPr>
          </a:p>
          <a:p>
            <a:pPr marL="109728" indent="0">
              <a:buClrTx/>
              <a:buNone/>
            </a:pPr>
            <a:r>
              <a:rPr lang="en-US" sz="2400" b="1" dirty="0">
                <a:latin typeface="Calibri" pitchFamily="34" charset="0"/>
                <a:cs typeface="Calibri" pitchFamily="34" charset="0"/>
              </a:rPr>
              <a:t>Surgical Management:-</a:t>
            </a:r>
          </a:p>
          <a:p>
            <a:pPr>
              <a:buClrTx/>
              <a:buFont typeface="Wingdings" pitchFamily="2" charset="2"/>
              <a:buChar char="§"/>
            </a:pPr>
            <a:r>
              <a:rPr lang="en-US" sz="2400" dirty="0">
                <a:latin typeface="Calibri" pitchFamily="34" charset="0"/>
                <a:cs typeface="Calibri" pitchFamily="34" charset="0"/>
              </a:rPr>
              <a:t>Sealing the retinal breaks</a:t>
            </a:r>
          </a:p>
          <a:p>
            <a:pPr>
              <a:buClrTx/>
              <a:buFont typeface="Wingdings" pitchFamily="2" charset="2"/>
              <a:buChar char="§"/>
            </a:pPr>
            <a:r>
              <a:rPr lang="en-US" sz="2400" dirty="0">
                <a:latin typeface="Calibri" pitchFamily="34" charset="0"/>
                <a:cs typeface="Calibri" pitchFamily="34" charset="0"/>
              </a:rPr>
              <a:t>Scleral bulking </a:t>
            </a:r>
          </a:p>
          <a:p>
            <a:pPr>
              <a:buClrTx/>
              <a:buFont typeface="Wingdings" pitchFamily="2" charset="2"/>
              <a:buChar char="§"/>
            </a:pPr>
            <a:r>
              <a:rPr lang="en-US" sz="2400" dirty="0">
                <a:latin typeface="Calibri" pitchFamily="34" charset="0"/>
                <a:cs typeface="Calibri" pitchFamily="34" charset="0"/>
              </a:rPr>
              <a:t>Viredectomy</a:t>
            </a:r>
          </a:p>
          <a:p>
            <a:pPr>
              <a:buClrTx/>
              <a:buFont typeface="Wingdings" pitchFamily="2" charset="2"/>
              <a:buChar char="§"/>
            </a:pPr>
            <a:r>
              <a:rPr lang="en-US" sz="2400" dirty="0">
                <a:latin typeface="Calibri" pitchFamily="34" charset="0"/>
                <a:cs typeface="Calibri" pitchFamily="34" charset="0"/>
              </a:rPr>
              <a:t>Pneumatic retinopexy</a:t>
            </a:r>
          </a:p>
          <a:p>
            <a:pPr marL="109728" indent="0">
              <a:buNone/>
            </a:pPr>
            <a:endParaRPr lang="en-US" dirty="0"/>
          </a:p>
          <a:p>
            <a:pPr marL="109728" indent="0">
              <a:buNone/>
            </a:pPr>
            <a:endParaRPr lang="en-US" dirty="0"/>
          </a:p>
        </p:txBody>
      </p:sp>
      <p:sp>
        <p:nvSpPr>
          <p:cNvPr id="3" name="Title 2"/>
          <p:cNvSpPr>
            <a:spLocks noGrp="1"/>
          </p:cNvSpPr>
          <p:nvPr>
            <p:ph type="title"/>
          </p:nvPr>
        </p:nvSpPr>
        <p:spPr>
          <a:xfrm>
            <a:off x="457200" y="274638"/>
            <a:ext cx="8229600" cy="868362"/>
          </a:xfrm>
        </p:spPr>
        <p:txBody>
          <a:bodyPr/>
          <a:lstStyle/>
          <a:p>
            <a:pPr algn="ctr"/>
            <a:r>
              <a:rPr lang="en-US" sz="4400" dirty="0">
                <a:solidFill>
                  <a:schemeClr val="accent2">
                    <a:lumMod val="75000"/>
                  </a:schemeClr>
                </a:solidFill>
                <a:latin typeface="Calibri" pitchFamily="34" charset="0"/>
                <a:cs typeface="Calibri" pitchFamily="34" charset="0"/>
              </a:rPr>
              <a:t>Management :-</a:t>
            </a:r>
            <a:endParaRPr lang="en-US" dirty="0"/>
          </a:p>
        </p:txBody>
      </p:sp>
      <p:sp>
        <p:nvSpPr>
          <p:cNvPr id="4" name="Date Placeholder 3">
            <a:extLst>
              <a:ext uri="{FF2B5EF4-FFF2-40B4-BE49-F238E27FC236}">
                <a16:creationId xmlns:a16="http://schemas.microsoft.com/office/drawing/2014/main" id="{B6444DF5-DEC8-47DF-9331-6D65B6E50AC0}"/>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6C778483-DDC8-479B-B61C-6863ECAF0F8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AFF12348-2A2F-4C92-9165-75E3AA0C681A}"/>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405412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Font typeface="Wingdings" pitchFamily="2" charset="2"/>
              <a:buChar char="§"/>
            </a:pPr>
            <a:r>
              <a:rPr lang="en-US" dirty="0">
                <a:latin typeface="Calibri" pitchFamily="34" charset="0"/>
                <a:cs typeface="Calibri" pitchFamily="34" charset="0"/>
              </a:rPr>
              <a:t>Promote comforts patient </a:t>
            </a:r>
          </a:p>
          <a:p>
            <a:pPr>
              <a:buClrTx/>
              <a:buFont typeface="Wingdings" pitchFamily="2" charset="2"/>
              <a:buChar char="§"/>
            </a:pPr>
            <a:r>
              <a:rPr lang="en-US" dirty="0">
                <a:latin typeface="Calibri" pitchFamily="34" charset="0"/>
                <a:cs typeface="Calibri" pitchFamily="34" charset="0"/>
              </a:rPr>
              <a:t>Assess the pain level of the patient</a:t>
            </a:r>
          </a:p>
          <a:p>
            <a:pPr>
              <a:buClrTx/>
              <a:buFont typeface="Wingdings" pitchFamily="2" charset="2"/>
              <a:buChar char="§"/>
            </a:pPr>
            <a:r>
              <a:rPr lang="en-US" dirty="0">
                <a:latin typeface="Calibri" pitchFamily="34" charset="0"/>
                <a:cs typeface="Calibri" pitchFamily="34" charset="0"/>
              </a:rPr>
              <a:t>Teaching patient self care :-</a:t>
            </a:r>
          </a:p>
          <a:p>
            <a:pPr>
              <a:buClrTx/>
              <a:buFont typeface="Arial" pitchFamily="34" charset="0"/>
              <a:buChar char="•"/>
            </a:pPr>
            <a:r>
              <a:rPr lang="en-US" dirty="0">
                <a:latin typeface="Calibri" pitchFamily="34" charset="0"/>
                <a:cs typeface="Calibri" pitchFamily="34" charset="0"/>
              </a:rPr>
              <a:t>Medication program and side effect and specially eye drops.</a:t>
            </a:r>
          </a:p>
          <a:p>
            <a:pPr>
              <a:buClrTx/>
              <a:buFont typeface="Arial" pitchFamily="34" charset="0"/>
              <a:buChar char="•"/>
            </a:pPr>
            <a:r>
              <a:rPr lang="en-US" dirty="0">
                <a:latin typeface="Calibri" pitchFamily="34" charset="0"/>
                <a:cs typeface="Calibri" pitchFamily="34" charset="0"/>
              </a:rPr>
              <a:t>Loss of vision </a:t>
            </a:r>
          </a:p>
          <a:p>
            <a:pPr>
              <a:buClrTx/>
              <a:buFont typeface="Arial" pitchFamily="34" charset="0"/>
              <a:buChar char="•"/>
            </a:pPr>
            <a:r>
              <a:rPr lang="en-US" dirty="0">
                <a:latin typeface="Calibri" pitchFamily="34" charset="0"/>
                <a:cs typeface="Calibri" pitchFamily="34" charset="0"/>
              </a:rPr>
              <a:t>Instruct about complications</a:t>
            </a:r>
          </a:p>
          <a:p>
            <a:pPr>
              <a:buClrTx/>
              <a:buFont typeface="Arial" pitchFamily="34" charset="0"/>
              <a:buChar char="•"/>
            </a:pPr>
            <a:r>
              <a:rPr lang="en-US" dirty="0">
                <a:latin typeface="Calibri" pitchFamily="34" charset="0"/>
                <a:cs typeface="Calibri" pitchFamily="34" charset="0"/>
              </a:rPr>
              <a:t>Reassurance and psychological support </a:t>
            </a:r>
          </a:p>
          <a:p>
            <a:pPr>
              <a:buClrTx/>
              <a:buFont typeface="Arial" pitchFamily="34" charset="0"/>
              <a:buChar char="•"/>
            </a:pPr>
            <a:endParaRPr lang="en-US" dirty="0">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lgn="ctr"/>
            <a:r>
              <a:rPr lang="en-US" sz="3600" dirty="0">
                <a:solidFill>
                  <a:schemeClr val="accent2">
                    <a:lumMod val="75000"/>
                  </a:schemeClr>
                </a:solidFill>
                <a:latin typeface="Calibri" pitchFamily="34" charset="0"/>
                <a:cs typeface="Calibri" pitchFamily="34" charset="0"/>
              </a:rPr>
              <a:t>Nursing Management :-</a:t>
            </a:r>
            <a:endParaRPr lang="en-US" sz="4000" dirty="0"/>
          </a:p>
        </p:txBody>
      </p:sp>
      <p:sp>
        <p:nvSpPr>
          <p:cNvPr id="4" name="Date Placeholder 3">
            <a:extLst>
              <a:ext uri="{FF2B5EF4-FFF2-40B4-BE49-F238E27FC236}">
                <a16:creationId xmlns:a16="http://schemas.microsoft.com/office/drawing/2014/main" id="{B6113240-A019-4B3A-B617-9A566D81013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80F27C4F-C1E8-4485-ABB9-4C766752A1A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2E1C9647-8590-4193-8D32-5313969B330C}"/>
              </a:ext>
            </a:extLst>
          </p:cNvPr>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4274091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150000"/>
              </a:lnSpc>
              <a:buClrTx/>
              <a:buFont typeface="Wingdings" pitchFamily="2" charset="2"/>
              <a:buChar char="§"/>
            </a:pPr>
            <a:r>
              <a:rPr lang="en-US" sz="2400" dirty="0">
                <a:latin typeface="Calibri" pitchFamily="34" charset="0"/>
                <a:cs typeface="Calibri" pitchFamily="34" charset="0"/>
              </a:rPr>
              <a:t>Chronic pain r/t to increased intraocular pressure </a:t>
            </a:r>
          </a:p>
          <a:p>
            <a:pPr algn="just">
              <a:lnSpc>
                <a:spcPct val="150000"/>
              </a:lnSpc>
              <a:buClrTx/>
              <a:buFont typeface="Wingdings" pitchFamily="2" charset="2"/>
              <a:buChar char="§"/>
            </a:pPr>
            <a:r>
              <a:rPr lang="en-US" sz="2400" dirty="0">
                <a:latin typeface="Calibri" pitchFamily="34" charset="0"/>
                <a:cs typeface="Calibri" pitchFamily="34" charset="0"/>
              </a:rPr>
              <a:t>Impaired sensory perception ,visual r/t to interference in admission, disease condition or organ status.</a:t>
            </a:r>
          </a:p>
          <a:p>
            <a:pPr algn="just">
              <a:lnSpc>
                <a:spcPct val="150000"/>
              </a:lnSpc>
              <a:buClrTx/>
              <a:buFont typeface="Wingdings" pitchFamily="2" charset="2"/>
              <a:buChar char="§"/>
            </a:pPr>
            <a:r>
              <a:rPr lang="en-US" sz="2400" dirty="0">
                <a:latin typeface="Calibri" pitchFamily="34" charset="0"/>
                <a:cs typeface="Calibri" pitchFamily="34" charset="0"/>
              </a:rPr>
              <a:t>Anxiety r/t psychological factors changes in health status ,pain, possibility of vision loss fear.</a:t>
            </a:r>
          </a:p>
          <a:p>
            <a:pPr algn="just">
              <a:lnSpc>
                <a:spcPct val="150000"/>
              </a:lnSpc>
              <a:buClrTx/>
              <a:buFont typeface="Wingdings" pitchFamily="2" charset="2"/>
              <a:buChar char="§"/>
            </a:pPr>
            <a:r>
              <a:rPr lang="en-US" sz="2400" dirty="0">
                <a:latin typeface="Calibri" pitchFamily="34" charset="0"/>
                <a:cs typeface="Calibri" pitchFamily="34" charset="0"/>
              </a:rPr>
              <a:t>Knowledge deficient r/t prognosis and treatment to low exposure, less source ,misinterpretation </a:t>
            </a:r>
          </a:p>
          <a:p>
            <a:endParaRPr lang="en-US" dirty="0"/>
          </a:p>
        </p:txBody>
      </p:sp>
      <p:sp>
        <p:nvSpPr>
          <p:cNvPr id="3" name="Title 2"/>
          <p:cNvSpPr>
            <a:spLocks noGrp="1"/>
          </p:cNvSpPr>
          <p:nvPr>
            <p:ph type="title"/>
          </p:nvPr>
        </p:nvSpPr>
        <p:spPr/>
        <p:txBody>
          <a:bodyPr/>
          <a:lstStyle/>
          <a:p>
            <a:pPr algn="ctr"/>
            <a:r>
              <a:rPr lang="en-US" sz="4400" dirty="0">
                <a:solidFill>
                  <a:schemeClr val="accent2">
                    <a:lumMod val="75000"/>
                  </a:schemeClr>
                </a:solidFill>
                <a:latin typeface="Calibri" pitchFamily="34" charset="0"/>
                <a:cs typeface="Calibri" pitchFamily="34" charset="0"/>
              </a:rPr>
              <a:t>Nursing Diagnosis:-</a:t>
            </a:r>
            <a:endParaRPr lang="en-US" dirty="0"/>
          </a:p>
        </p:txBody>
      </p:sp>
      <p:sp>
        <p:nvSpPr>
          <p:cNvPr id="4" name="Date Placeholder 3">
            <a:extLst>
              <a:ext uri="{FF2B5EF4-FFF2-40B4-BE49-F238E27FC236}">
                <a16:creationId xmlns:a16="http://schemas.microsoft.com/office/drawing/2014/main" id="{D0495A7D-58A5-407F-B9B7-1652F0F4DCB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B788F644-C47D-4B90-8255-DCFA37902F8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C9850E64-2838-4F20-B915-76F19B62E000}"/>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478332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fontScale="92500" lnSpcReduction="10000"/>
          </a:bodyPr>
          <a:lstStyle/>
          <a:p>
            <a:pPr algn="just">
              <a:buClr>
                <a:schemeClr val="tx1"/>
              </a:buClr>
              <a:buFont typeface="Wingdings 2" pitchFamily="18" charset="2"/>
              <a:buChar char="P"/>
            </a:pPr>
            <a:r>
              <a:rPr lang="en-US" sz="2800" dirty="0">
                <a:latin typeface="Calibri" pitchFamily="34" charset="0"/>
                <a:cs typeface="Calibri" pitchFamily="34" charset="0"/>
              </a:rPr>
              <a:t>Anatomy and physiology of eye.</a:t>
            </a:r>
          </a:p>
          <a:p>
            <a:pPr algn="just">
              <a:buClr>
                <a:schemeClr val="tx1"/>
              </a:buClr>
              <a:buFont typeface="Wingdings 2" pitchFamily="18" charset="2"/>
              <a:buChar char="P"/>
            </a:pPr>
            <a:r>
              <a:rPr lang="en-US" sz="2800" dirty="0">
                <a:latin typeface="Calibri" pitchFamily="34" charset="0"/>
                <a:cs typeface="Calibri" pitchFamily="34" charset="0"/>
              </a:rPr>
              <a:t>What is Eye Injury.</a:t>
            </a:r>
          </a:p>
          <a:p>
            <a:pPr algn="just">
              <a:buClr>
                <a:schemeClr val="tx1"/>
              </a:buClr>
              <a:buFont typeface="Wingdings 2" pitchFamily="18" charset="2"/>
              <a:buChar char="P"/>
            </a:pPr>
            <a:r>
              <a:rPr lang="en-US" sz="2800" dirty="0">
                <a:latin typeface="Calibri" pitchFamily="34" charset="0"/>
                <a:cs typeface="Calibri" pitchFamily="34" charset="0"/>
              </a:rPr>
              <a:t>various eye injuries or emergencies.</a:t>
            </a:r>
          </a:p>
          <a:p>
            <a:pPr algn="just">
              <a:buClr>
                <a:schemeClr val="tx1"/>
              </a:buClr>
              <a:buFont typeface="Wingdings 2" pitchFamily="18" charset="2"/>
              <a:buChar char="P"/>
            </a:pPr>
            <a:r>
              <a:rPr lang="en-US" sz="2800" dirty="0">
                <a:latin typeface="Calibri" pitchFamily="34" charset="0"/>
                <a:cs typeface="Calibri" pitchFamily="34" charset="0"/>
              </a:rPr>
              <a:t>Causes and management of the Eye injuries.</a:t>
            </a:r>
          </a:p>
          <a:p>
            <a:pPr algn="just">
              <a:buClr>
                <a:schemeClr val="tx1"/>
              </a:buClr>
              <a:buFont typeface="Wingdings 2" pitchFamily="18" charset="2"/>
              <a:buChar char="P"/>
            </a:pPr>
            <a:r>
              <a:rPr lang="en-US" sz="2800" dirty="0">
                <a:latin typeface="Calibri" pitchFamily="34" charset="0"/>
                <a:cs typeface="Calibri" pitchFamily="34" charset="0"/>
              </a:rPr>
              <a:t>Glaucoma and its causes, pathophysiology, clinical manifestations.</a:t>
            </a:r>
          </a:p>
          <a:p>
            <a:pPr algn="just">
              <a:buClr>
                <a:schemeClr val="tx1"/>
              </a:buClr>
              <a:buFont typeface="Wingdings 2" pitchFamily="18" charset="2"/>
              <a:buChar char="P"/>
            </a:pPr>
            <a:r>
              <a:rPr lang="en-US" sz="2800" dirty="0">
                <a:latin typeface="Calibri" pitchFamily="34" charset="0"/>
                <a:cs typeface="Calibri" pitchFamily="34" charset="0"/>
              </a:rPr>
              <a:t>Glaucoma types, diagnostics investigation, medical &amp;surgical management.</a:t>
            </a:r>
          </a:p>
          <a:p>
            <a:pPr algn="just">
              <a:buClr>
                <a:schemeClr val="tx1"/>
              </a:buClr>
              <a:buFont typeface="Wingdings 2" pitchFamily="18" charset="2"/>
              <a:buChar char="P"/>
            </a:pPr>
            <a:r>
              <a:rPr lang="en-US" sz="2800" dirty="0">
                <a:latin typeface="Calibri" pitchFamily="34" charset="0"/>
                <a:cs typeface="Calibri" pitchFamily="34" charset="0"/>
              </a:rPr>
              <a:t>Retinal detachment and its classification with signs and symptoms.</a:t>
            </a:r>
          </a:p>
          <a:p>
            <a:pPr algn="just">
              <a:buClr>
                <a:schemeClr val="tx1"/>
              </a:buClr>
              <a:buFont typeface="Wingdings 2" pitchFamily="18" charset="2"/>
              <a:buChar char="P"/>
            </a:pPr>
            <a:r>
              <a:rPr lang="en-US" sz="2800" dirty="0">
                <a:latin typeface="Calibri" pitchFamily="34" charset="0"/>
                <a:cs typeface="Calibri" pitchFamily="34" charset="0"/>
              </a:rPr>
              <a:t>Retinal detachment management.</a:t>
            </a:r>
          </a:p>
          <a:p>
            <a:pPr algn="just">
              <a:buClr>
                <a:schemeClr val="tx1"/>
              </a:buClr>
              <a:buFont typeface="Wingdings 2" pitchFamily="18" charset="2"/>
              <a:buChar char="P"/>
            </a:pPr>
            <a:r>
              <a:rPr lang="en-US" sz="2800" dirty="0">
                <a:latin typeface="Calibri" pitchFamily="34" charset="0"/>
                <a:cs typeface="Calibri" pitchFamily="34" charset="0"/>
              </a:rPr>
              <a:t>Nursing management of eye disorders patients.</a:t>
            </a:r>
          </a:p>
          <a:p>
            <a:endParaRPr lang="en-US" dirty="0"/>
          </a:p>
        </p:txBody>
      </p:sp>
      <p:sp>
        <p:nvSpPr>
          <p:cNvPr id="3" name="Title 2"/>
          <p:cNvSpPr>
            <a:spLocks noGrp="1"/>
          </p:cNvSpPr>
          <p:nvPr>
            <p:ph type="title"/>
          </p:nvPr>
        </p:nvSpPr>
        <p:spPr/>
        <p:txBody>
          <a:bodyPr/>
          <a:lstStyle/>
          <a:p>
            <a:pPr algn="ctr"/>
            <a:r>
              <a:rPr lang="en-US" dirty="0">
                <a:solidFill>
                  <a:schemeClr val="bg2">
                    <a:lumMod val="10000"/>
                  </a:schemeClr>
                </a:solidFill>
              </a:rPr>
              <a:t>Summary </a:t>
            </a:r>
          </a:p>
        </p:txBody>
      </p:sp>
      <p:sp>
        <p:nvSpPr>
          <p:cNvPr id="4" name="Date Placeholder 3">
            <a:extLst>
              <a:ext uri="{FF2B5EF4-FFF2-40B4-BE49-F238E27FC236}">
                <a16:creationId xmlns:a16="http://schemas.microsoft.com/office/drawing/2014/main" id="{C89D0BE9-DB04-488D-9C62-E9918D6C73E9}"/>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1118B6F8-325B-4563-B9CE-B9B3BC9BAAC7}"/>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3349E6E-35D5-4A30-826D-470E2277B14A}"/>
              </a:ext>
            </a:extLst>
          </p:cNvPr>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824955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rmAutofit/>
          </a:bodyPr>
          <a:lstStyle/>
          <a:p>
            <a:pPr marL="109728" indent="0" algn="ctr">
              <a:buNone/>
            </a:pPr>
            <a:r>
              <a:rPr lang="en-US" sz="2400" b="1" dirty="0">
                <a:solidFill>
                  <a:schemeClr val="accent5">
                    <a:lumMod val="50000"/>
                  </a:schemeClr>
                </a:solidFill>
                <a:latin typeface="Calibri" pitchFamily="34" charset="0"/>
                <a:cs typeface="Calibri" pitchFamily="34" charset="0"/>
              </a:rPr>
              <a:t>Awareness and Knowledge of Emergent Ophthalmic Disease Among Patients in an Internal Medicine Clinic</a:t>
            </a:r>
          </a:p>
          <a:p>
            <a:pPr marL="109728" indent="0">
              <a:buNone/>
            </a:pPr>
            <a:r>
              <a:rPr lang="en-US" sz="2400" dirty="0">
                <a:latin typeface="Calibri" pitchFamily="34" charset="0"/>
                <a:cs typeface="Calibri" pitchFamily="34" charset="0"/>
              </a:rPr>
              <a:t>Joshua H. </a:t>
            </a:r>
            <a:r>
              <a:rPr lang="en-US" sz="2400" dirty="0" err="1">
                <a:latin typeface="Calibri" pitchFamily="34" charset="0"/>
                <a:cs typeface="Calibri" pitchFamily="34" charset="0"/>
              </a:rPr>
              <a:t>Uhr</a:t>
            </a:r>
            <a:r>
              <a:rPr lang="en-US" sz="2400" dirty="0">
                <a:latin typeface="Calibri" pitchFamily="34" charset="0"/>
                <a:cs typeface="Calibri" pitchFamily="34" charset="0"/>
              </a:rPr>
              <a:t>, BA</a:t>
            </a:r>
            <a:r>
              <a:rPr lang="en-US" sz="2400" baseline="30000" dirty="0">
                <a:latin typeface="Calibri" pitchFamily="34" charset="0"/>
                <a:cs typeface="Calibri" pitchFamily="34" charset="0"/>
              </a:rPr>
              <a:t>1</a:t>
            </a:r>
            <a:r>
              <a:rPr lang="en-US" sz="2400" dirty="0">
                <a:latin typeface="Calibri" pitchFamily="34" charset="0"/>
                <a:cs typeface="Calibri" pitchFamily="34" charset="0"/>
              </a:rPr>
              <a:t>; </a:t>
            </a:r>
            <a:r>
              <a:rPr lang="en-US" sz="2400" dirty="0" err="1">
                <a:latin typeface="Calibri" pitchFamily="34" charset="0"/>
                <a:cs typeface="Calibri" pitchFamily="34" charset="0"/>
              </a:rPr>
              <a:t>Kapil</a:t>
            </a:r>
            <a:r>
              <a:rPr lang="en-US" sz="2400" dirty="0">
                <a:latin typeface="Calibri" pitchFamily="34" charset="0"/>
                <a:cs typeface="Calibri" pitchFamily="34" charset="0"/>
              </a:rPr>
              <a:t> Mishra, BS</a:t>
            </a:r>
            <a:r>
              <a:rPr lang="en-US" sz="2400" baseline="30000" dirty="0">
                <a:latin typeface="Calibri" pitchFamily="34" charset="0"/>
                <a:cs typeface="Calibri" pitchFamily="34" charset="0"/>
              </a:rPr>
              <a:t>1</a:t>
            </a:r>
            <a:r>
              <a:rPr lang="en-US" sz="2400" dirty="0">
                <a:latin typeface="Calibri" pitchFamily="34" charset="0"/>
                <a:cs typeface="Calibri" pitchFamily="34" charset="0"/>
              </a:rPr>
              <a:t>; Chen Wei</a:t>
            </a:r>
            <a:r>
              <a:rPr lang="en-US" sz="2400" baseline="30000" dirty="0">
                <a:latin typeface="Calibri" pitchFamily="34" charset="0"/>
                <a:cs typeface="Calibri" pitchFamily="34" charset="0"/>
              </a:rPr>
              <a:t>1</a:t>
            </a:r>
            <a:r>
              <a:rPr lang="en-US" sz="2400" dirty="0">
                <a:latin typeface="Calibri" pitchFamily="34" charset="0"/>
                <a:cs typeface="Calibri" pitchFamily="34" charset="0"/>
              </a:rPr>
              <a:t>; </a:t>
            </a:r>
            <a:r>
              <a:rPr lang="en-US" sz="2400" u="sng" dirty="0">
                <a:latin typeface="Calibri" pitchFamily="34" charset="0"/>
                <a:cs typeface="Calibri" pitchFamily="34" charset="0"/>
              </a:rPr>
              <a:t>et </a:t>
            </a:r>
            <a:r>
              <a:rPr lang="en-US" sz="2400" u="sng" dirty="0" err="1">
                <a:latin typeface="Calibri" pitchFamily="34" charset="0"/>
                <a:cs typeface="Calibri" pitchFamily="34" charset="0"/>
              </a:rPr>
              <a:t>al</a:t>
            </a:r>
            <a:r>
              <a:rPr lang="en-US" sz="2400" dirty="0" err="1">
                <a:latin typeface="Calibri" pitchFamily="34" charset="0"/>
                <a:cs typeface="Calibri" pitchFamily="34" charset="0"/>
              </a:rPr>
              <a:t>Albert</a:t>
            </a:r>
            <a:r>
              <a:rPr lang="en-US" sz="2400" dirty="0">
                <a:latin typeface="Calibri" pitchFamily="34" charset="0"/>
                <a:cs typeface="Calibri" pitchFamily="34" charset="0"/>
              </a:rPr>
              <a:t> Y. Wu, MD, PhD</a:t>
            </a:r>
            <a:r>
              <a:rPr lang="en-US" sz="2400" baseline="30000" dirty="0">
                <a:latin typeface="Calibri" pitchFamily="34" charset="0"/>
                <a:cs typeface="Calibri" pitchFamily="34" charset="0"/>
              </a:rPr>
              <a:t>1,2</a:t>
            </a:r>
            <a:endParaRPr lang="en-US" sz="2400" dirty="0">
              <a:latin typeface="Calibri" pitchFamily="34" charset="0"/>
              <a:cs typeface="Calibri" pitchFamily="34" charset="0"/>
            </a:endParaRPr>
          </a:p>
          <a:p>
            <a:pPr marL="109728" indent="0">
              <a:buNone/>
            </a:pPr>
            <a:r>
              <a:rPr lang="en-US" sz="2400" i="1" dirty="0">
                <a:latin typeface="Calibri" pitchFamily="34" charset="0"/>
                <a:cs typeface="Calibri" pitchFamily="34" charset="0"/>
              </a:rPr>
              <a:t>JAMA </a:t>
            </a:r>
            <a:r>
              <a:rPr lang="en-US" sz="2400" i="1" dirty="0" err="1">
                <a:latin typeface="Calibri" pitchFamily="34" charset="0"/>
                <a:cs typeface="Calibri" pitchFamily="34" charset="0"/>
              </a:rPr>
              <a:t>Ophthalmol</a:t>
            </a:r>
            <a:r>
              <a:rPr lang="en-US" sz="2400" i="1" dirty="0">
                <a:latin typeface="Calibri" pitchFamily="34" charset="0"/>
                <a:cs typeface="Calibri" pitchFamily="34" charset="0"/>
              </a:rPr>
              <a:t>. </a:t>
            </a:r>
            <a:r>
              <a:rPr lang="en-US" sz="2400" dirty="0">
                <a:latin typeface="Calibri" pitchFamily="34" charset="0"/>
                <a:cs typeface="Calibri" pitchFamily="34" charset="0"/>
              </a:rPr>
              <a:t>2016;134(4):424-431. doi:10.1001/jamaophthalmol.2015.6212</a:t>
            </a:r>
          </a:p>
          <a:p>
            <a:endParaRPr lang="en-US" sz="2400" dirty="0">
              <a:latin typeface="Calibri" pitchFamily="34" charset="0"/>
              <a:cs typeface="Calibri" pitchFamily="34" charset="0"/>
            </a:endParaRPr>
          </a:p>
          <a:p>
            <a:pPr marL="109728" indent="0">
              <a:buNone/>
            </a:pPr>
            <a:r>
              <a:rPr lang="en-US" sz="2400" b="1" dirty="0">
                <a:latin typeface="Calibri" pitchFamily="34" charset="0"/>
                <a:cs typeface="Calibri" pitchFamily="34" charset="0"/>
              </a:rPr>
              <a:t>Objective</a:t>
            </a:r>
            <a:r>
              <a:rPr lang="en-US" sz="2400" dirty="0">
                <a:latin typeface="Calibri" pitchFamily="34" charset="0"/>
                <a:cs typeface="Calibri" pitchFamily="34" charset="0"/>
              </a:rPr>
              <a:t>  :-</a:t>
            </a:r>
          </a:p>
          <a:p>
            <a:pPr marL="109728" indent="0">
              <a:buNone/>
            </a:pPr>
            <a:r>
              <a:rPr lang="en-US" sz="2400" dirty="0">
                <a:latin typeface="Calibri" pitchFamily="34" charset="0"/>
                <a:cs typeface="Calibri" pitchFamily="34" charset="0"/>
              </a:rPr>
              <a:t>	To assess public awareness and knowledge of 4 emergent ophthalmic diseases.</a:t>
            </a:r>
          </a:p>
          <a:p>
            <a:pPr marL="109728" indent="0">
              <a:buNone/>
            </a:pPr>
            <a:endParaRPr lang="en-US" sz="2400" dirty="0">
              <a:latin typeface="Calibri" pitchFamily="34" charset="0"/>
              <a:cs typeface="Calibri" pitchFamily="34" charset="0"/>
            </a:endParaRPr>
          </a:p>
          <a:p>
            <a:pPr marL="109728" indent="0">
              <a:buNone/>
            </a:pPr>
            <a:r>
              <a:rPr lang="en-US" sz="2400" b="1" dirty="0">
                <a:latin typeface="Calibri" pitchFamily="34" charset="0"/>
                <a:cs typeface="Calibri" pitchFamily="34" charset="0"/>
              </a:rPr>
              <a:t>Design, Setting, and Participants</a:t>
            </a:r>
            <a:r>
              <a:rPr lang="en-US" sz="2400" dirty="0">
                <a:latin typeface="Calibri" pitchFamily="34" charset="0"/>
                <a:cs typeface="Calibri" pitchFamily="34" charset="0"/>
              </a:rPr>
              <a:t> :-</a:t>
            </a:r>
          </a:p>
          <a:p>
            <a:pPr marL="109728" indent="0">
              <a:buNone/>
            </a:pPr>
            <a:r>
              <a:rPr lang="en-US" sz="2400" dirty="0">
                <a:latin typeface="Calibri" pitchFamily="34" charset="0"/>
                <a:cs typeface="Calibri" pitchFamily="34" charset="0"/>
              </a:rPr>
              <a:t>	This </a:t>
            </a:r>
            <a:r>
              <a:rPr lang="en-US" sz="2400" dirty="0">
                <a:solidFill>
                  <a:schemeClr val="accent2"/>
                </a:solidFill>
                <a:latin typeface="Calibri" pitchFamily="34" charset="0"/>
                <a:cs typeface="Calibri" pitchFamily="34" charset="0"/>
              </a:rPr>
              <a:t>cross-sectional study </a:t>
            </a:r>
            <a:r>
              <a:rPr lang="en-US" sz="2400" dirty="0">
                <a:latin typeface="Calibri" pitchFamily="34" charset="0"/>
                <a:cs typeface="Calibri" pitchFamily="34" charset="0"/>
              </a:rPr>
              <a:t>was conducted from June 1 to July 30, 2015, in the waiting rooms of the outpatient internal medicine resident clinic at Mount Sinai Hospital. </a:t>
            </a:r>
          </a:p>
        </p:txBody>
      </p:sp>
      <p:sp>
        <p:nvSpPr>
          <p:cNvPr id="3" name="Date Placeholder 2">
            <a:extLst>
              <a:ext uri="{FF2B5EF4-FFF2-40B4-BE49-F238E27FC236}">
                <a16:creationId xmlns:a16="http://schemas.microsoft.com/office/drawing/2014/main" id="{12AEBF86-D125-451E-87EE-8CBD8041118B}"/>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BA70266D-BC02-42E0-B6CB-CE5C00F06648}"/>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133619CC-5939-4097-8D00-AD329416CC9C}"/>
              </a:ext>
            </a:extLst>
          </p:cNvPr>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405111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477000"/>
          </a:xfrm>
        </p:spPr>
        <p:txBody>
          <a:bodyPr>
            <a:normAutofit/>
          </a:bodyPr>
          <a:lstStyle/>
          <a:p>
            <a:pPr marL="109728" indent="0" algn="just">
              <a:buNone/>
            </a:pPr>
            <a:r>
              <a:rPr lang="en-US" sz="2400" dirty="0">
                <a:latin typeface="Calibri" pitchFamily="34" charset="0"/>
                <a:cs typeface="Calibri" pitchFamily="34" charset="0"/>
              </a:rPr>
              <a:t>	written survey was administered to evaluate awareness and knowledge of </a:t>
            </a:r>
            <a:r>
              <a:rPr lang="en-US" sz="2400" dirty="0">
                <a:solidFill>
                  <a:schemeClr val="accent2"/>
                </a:solidFill>
                <a:latin typeface="Calibri" pitchFamily="34" charset="0"/>
                <a:cs typeface="Calibri" pitchFamily="34" charset="0"/>
              </a:rPr>
              <a:t>retinal detachment</a:t>
            </a:r>
            <a:r>
              <a:rPr lang="en-US" sz="2400" dirty="0">
                <a:latin typeface="Calibri" pitchFamily="34" charset="0"/>
                <a:cs typeface="Calibri" pitchFamily="34" charset="0"/>
              </a:rPr>
              <a:t>, </a:t>
            </a:r>
            <a:r>
              <a:rPr lang="en-US" sz="2400" dirty="0">
                <a:solidFill>
                  <a:schemeClr val="accent6">
                    <a:lumMod val="60000"/>
                    <a:lumOff val="40000"/>
                  </a:schemeClr>
                </a:solidFill>
                <a:latin typeface="Calibri" pitchFamily="34" charset="0"/>
                <a:cs typeface="Calibri" pitchFamily="34" charset="0"/>
              </a:rPr>
              <a:t>acute angle-closure glaucoma</a:t>
            </a:r>
            <a:r>
              <a:rPr lang="en-US" sz="2400" dirty="0">
                <a:latin typeface="Calibri" pitchFamily="34" charset="0"/>
                <a:cs typeface="Calibri" pitchFamily="34" charset="0"/>
              </a:rPr>
              <a:t>, giant cell arteritis, and </a:t>
            </a:r>
            <a:r>
              <a:rPr lang="en-US" sz="2400" dirty="0">
                <a:solidFill>
                  <a:schemeClr val="accent4"/>
                </a:solidFill>
                <a:latin typeface="Calibri" pitchFamily="34" charset="0"/>
                <a:cs typeface="Calibri" pitchFamily="34" charset="0"/>
              </a:rPr>
              <a:t>central retinal artery occlusion. </a:t>
            </a:r>
          </a:p>
          <a:p>
            <a:pPr marL="109728" indent="0" algn="just">
              <a:buNone/>
            </a:pPr>
            <a:r>
              <a:rPr lang="en-US" sz="2400" dirty="0">
                <a:latin typeface="Calibri" pitchFamily="34" charset="0"/>
                <a:cs typeface="Calibri" pitchFamily="34" charset="0"/>
              </a:rPr>
              <a:t>	Awareness of each disease was assessed by whether participants knew what the diseases were (yes or no).</a:t>
            </a:r>
          </a:p>
          <a:p>
            <a:pPr marL="109728" indent="0" algn="just">
              <a:buNone/>
            </a:pPr>
            <a:r>
              <a:rPr lang="en-US" sz="2400" dirty="0">
                <a:latin typeface="Calibri" pitchFamily="34" charset="0"/>
                <a:cs typeface="Calibri" pitchFamily="34" charset="0"/>
              </a:rPr>
              <a:t>	Knowledge was evaluated by responses to 3 questions for each disease, including 1 question about basic pathophysiologic features, 1 question about basic symptoms, and 1 question about basic treatment options.</a:t>
            </a:r>
          </a:p>
          <a:p>
            <a:pPr marL="109728" indent="0" algn="just">
              <a:buNone/>
            </a:pPr>
            <a:r>
              <a:rPr lang="en-US" sz="2400" dirty="0">
                <a:latin typeface="Calibri" pitchFamily="34" charset="0"/>
                <a:cs typeface="Calibri" pitchFamily="34" charset="0"/>
              </a:rPr>
              <a:t>	237patient completed by the survey. Demographic information, including age, sex, race, income, and educational level, was collected. Data were assessed from August 1 to 7, 2015.</a:t>
            </a:r>
          </a:p>
        </p:txBody>
      </p:sp>
      <p:sp>
        <p:nvSpPr>
          <p:cNvPr id="3" name="Date Placeholder 2">
            <a:extLst>
              <a:ext uri="{FF2B5EF4-FFF2-40B4-BE49-F238E27FC236}">
                <a16:creationId xmlns:a16="http://schemas.microsoft.com/office/drawing/2014/main" id="{1E2F7DB3-B9FD-4B54-A857-1C5B25065590}"/>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B7F835C5-C3BA-4CE3-B880-19BB88875FC6}"/>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F24F7E07-C495-4E2D-A3BE-5FDFB427871D}"/>
              </a:ext>
            </a:extLst>
          </p:cNvPr>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974495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lstStyle/>
          <a:p>
            <a:pPr marL="109728" indent="0">
              <a:buNone/>
            </a:pPr>
            <a:r>
              <a:rPr lang="en-US" b="1" dirty="0"/>
              <a:t>Results</a:t>
            </a:r>
            <a:r>
              <a:rPr lang="en-US" dirty="0"/>
              <a:t> :-</a:t>
            </a:r>
          </a:p>
          <a:p>
            <a:pPr marL="109728" indent="0" algn="just">
              <a:buNone/>
            </a:pPr>
            <a:r>
              <a:rPr lang="en-US" dirty="0">
                <a:latin typeface="Calibri" pitchFamily="34" charset="0"/>
                <a:cs typeface="Calibri" pitchFamily="34" charset="0"/>
              </a:rPr>
              <a:t>	</a:t>
            </a:r>
            <a:r>
              <a:rPr lang="en-US" sz="2400" dirty="0">
                <a:latin typeface="Calibri" pitchFamily="34" charset="0"/>
                <a:cs typeface="Calibri" pitchFamily="34" charset="0"/>
              </a:rPr>
              <a:t>Two hundred thirty-seven patients (of 227 who gave complete demographic information, 76 men [33.5%], 151 women [66.5%].</a:t>
            </a:r>
          </a:p>
          <a:p>
            <a:pPr marL="109728" indent="0" algn="just">
              <a:buNone/>
            </a:pPr>
            <a:r>
              <a:rPr lang="en-US" sz="2400" dirty="0">
                <a:latin typeface="Calibri" pitchFamily="34" charset="0"/>
                <a:cs typeface="Calibri" pitchFamily="34" charset="0"/>
              </a:rPr>
              <a:t>	Awareness of each of the diseases studied was low; 61 of 220 respondents (27.7%; 95% ci, 21.8%-33.6%) were aware of retinal detachment; </a:t>
            </a:r>
          </a:p>
          <a:p>
            <a:pPr marL="109728" indent="0" algn="just">
              <a:buNone/>
            </a:pPr>
            <a:r>
              <a:rPr lang="en-US" sz="2400" dirty="0">
                <a:latin typeface="Calibri" pitchFamily="34" charset="0"/>
                <a:cs typeface="Calibri" pitchFamily="34" charset="0"/>
              </a:rPr>
              <a:t>	32 of 219 respondents (14.6%; 95% ci, 9.9%-19.3%), acute angle-closure glaucoma;</a:t>
            </a:r>
          </a:p>
          <a:p>
            <a:pPr marL="109728" indent="0" algn="just">
              <a:buNone/>
            </a:pPr>
            <a:r>
              <a:rPr lang="en-US" sz="2400" dirty="0">
                <a:latin typeface="Calibri" pitchFamily="34" charset="0"/>
                <a:cs typeface="Calibri" pitchFamily="34" charset="0"/>
              </a:rPr>
              <a:t> 	11 of 216 respondents (5.1%; 95% ci, 2.2%-8.0%), giant cell arteritis; </a:t>
            </a:r>
          </a:p>
          <a:p>
            <a:pPr marL="109728" indent="0" algn="just">
              <a:buNone/>
            </a:pPr>
            <a:r>
              <a:rPr lang="en-US" sz="2400" dirty="0">
                <a:latin typeface="Calibri" pitchFamily="34" charset="0"/>
                <a:cs typeface="Calibri" pitchFamily="34" charset="0"/>
              </a:rPr>
              <a:t>	And 10 of 218 respondents (4.6%; 95% ci, 1.8%-7.4%), central retinal artery occlusion. </a:t>
            </a:r>
          </a:p>
        </p:txBody>
      </p:sp>
      <p:sp>
        <p:nvSpPr>
          <p:cNvPr id="3" name="Date Placeholder 2">
            <a:extLst>
              <a:ext uri="{FF2B5EF4-FFF2-40B4-BE49-F238E27FC236}">
                <a16:creationId xmlns:a16="http://schemas.microsoft.com/office/drawing/2014/main" id="{F73A39F2-2C13-44F0-A57E-A4C4C022F981}"/>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ABB160CE-4DF0-4E2C-8327-B6AFDE1D08D5}"/>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E9C7F4D3-31B4-4962-8C5D-EFEB6FEDA9C3}"/>
              </a:ext>
            </a:extLst>
          </p:cNvPr>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422642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a:bodyPr>
          <a:lstStyle/>
          <a:p>
            <a:pPr marL="109728" indent="0" algn="just">
              <a:buClr>
                <a:schemeClr val="tx1"/>
              </a:buClr>
              <a:buSzPct val="80000"/>
              <a:buNone/>
            </a:pPr>
            <a:r>
              <a:rPr lang="en-US" sz="2000" dirty="0">
                <a:latin typeface="Times New Roman" pitchFamily="18" charset="0"/>
                <a:cs typeface="Times New Roman" pitchFamily="18" charset="0"/>
              </a:rPr>
              <a:t>	</a:t>
            </a:r>
            <a:r>
              <a:rPr lang="en-US" sz="2000" dirty="0">
                <a:latin typeface="Calibri" pitchFamily="34" charset="0"/>
                <a:cs typeface="Calibri" pitchFamily="34" charset="0"/>
              </a:rPr>
              <a:t>Laceration are caused by the sharp objects such as scissors ,knifes, sticks, fishhooks and projectile such as fireworks.</a:t>
            </a:r>
          </a:p>
          <a:p>
            <a:pPr marL="109728" indent="0" algn="just">
              <a:buClr>
                <a:schemeClr val="tx1"/>
              </a:buClr>
              <a:buSzPct val="80000"/>
              <a:buNone/>
            </a:pPr>
            <a:r>
              <a:rPr lang="en-US" sz="2000" dirty="0">
                <a:latin typeface="Calibri" pitchFamily="34" charset="0"/>
                <a:cs typeface="Calibri" pitchFamily="34" charset="0"/>
              </a:rPr>
              <a:t>	Most common are involved cornea and eyelids.</a:t>
            </a:r>
          </a:p>
          <a:p>
            <a:pPr marL="109728" indent="0" algn="just">
              <a:buClr>
                <a:schemeClr val="tx1"/>
              </a:buClr>
              <a:buSzPct val="80000"/>
              <a:buNone/>
            </a:pPr>
            <a:r>
              <a:rPr lang="en-US" sz="2000" b="1" dirty="0">
                <a:latin typeface="Calibri" pitchFamily="34" charset="0"/>
                <a:cs typeface="Calibri" pitchFamily="34" charset="0"/>
              </a:rPr>
              <a:t>Management of laceration of eyelids:-</a:t>
            </a:r>
          </a:p>
          <a:p>
            <a:pPr algn="just">
              <a:buClr>
                <a:schemeClr val="tx1"/>
              </a:buClr>
              <a:buSzPct val="80000"/>
              <a:buFont typeface="Arial" pitchFamily="34" charset="0"/>
              <a:buChar char="•"/>
            </a:pPr>
            <a:r>
              <a:rPr lang="en-US" sz="2000" dirty="0">
                <a:latin typeface="Calibri" pitchFamily="34" charset="0"/>
                <a:cs typeface="Calibri" pitchFamily="34" charset="0"/>
              </a:rPr>
              <a:t>Close the ye and small icepack applied.</a:t>
            </a:r>
          </a:p>
          <a:p>
            <a:pPr algn="just">
              <a:buClr>
                <a:schemeClr val="tx1"/>
              </a:buClr>
              <a:buSzPct val="80000"/>
              <a:buFont typeface="Arial" pitchFamily="34" charset="0"/>
              <a:buChar char="•"/>
            </a:pPr>
            <a:r>
              <a:rPr lang="en-US" sz="2000" dirty="0">
                <a:latin typeface="Calibri" pitchFamily="34" charset="0"/>
                <a:cs typeface="Calibri" pitchFamily="34" charset="0"/>
              </a:rPr>
              <a:t>Check visual acuity if client able to open the  eye and cleaning of eye.</a:t>
            </a:r>
          </a:p>
          <a:p>
            <a:pPr marL="109728" indent="0" algn="just">
              <a:buClr>
                <a:schemeClr val="tx1"/>
              </a:buClr>
              <a:buSzPct val="80000"/>
              <a:buNone/>
            </a:pPr>
            <a:r>
              <a:rPr lang="en-US" sz="2000" b="1" dirty="0">
                <a:latin typeface="Calibri" pitchFamily="34" charset="0"/>
                <a:cs typeface="Calibri" pitchFamily="34" charset="0"/>
              </a:rPr>
              <a:t>Symptoms:-</a:t>
            </a:r>
          </a:p>
          <a:p>
            <a:pPr algn="just">
              <a:buClr>
                <a:schemeClr val="tx1"/>
              </a:buClr>
              <a:buSzPct val="80000"/>
              <a:buFont typeface="Arial" pitchFamily="34" charset="0"/>
              <a:buChar char="•"/>
            </a:pPr>
            <a:r>
              <a:rPr lang="en-US" sz="2000" dirty="0">
                <a:latin typeface="Calibri" pitchFamily="34" charset="0"/>
                <a:cs typeface="Calibri" pitchFamily="34" charset="0"/>
              </a:rPr>
              <a:t>Severe pain</a:t>
            </a:r>
          </a:p>
          <a:p>
            <a:pPr algn="just">
              <a:buClr>
                <a:schemeClr val="tx1"/>
              </a:buClr>
              <a:buSzPct val="80000"/>
              <a:buFont typeface="Arial" pitchFamily="34" charset="0"/>
              <a:buChar char="•"/>
            </a:pPr>
            <a:r>
              <a:rPr lang="en-US" sz="2000" dirty="0">
                <a:latin typeface="Calibri" pitchFamily="34" charset="0"/>
                <a:cs typeface="Calibri" pitchFamily="34" charset="0"/>
              </a:rPr>
              <a:t>Photophobia </a:t>
            </a:r>
          </a:p>
          <a:p>
            <a:pPr algn="just">
              <a:buClr>
                <a:schemeClr val="tx1"/>
              </a:buClr>
              <a:buSzPct val="80000"/>
              <a:buFont typeface="Arial" pitchFamily="34" charset="0"/>
              <a:buChar char="•"/>
            </a:pPr>
            <a:r>
              <a:rPr lang="en-US" sz="2000" dirty="0">
                <a:latin typeface="Calibri" pitchFamily="34" charset="0"/>
                <a:cs typeface="Calibri" pitchFamily="34" charset="0"/>
              </a:rPr>
              <a:t>Tearing and decreased visual acuity.</a:t>
            </a:r>
          </a:p>
          <a:p>
            <a:pPr algn="just">
              <a:buClr>
                <a:schemeClr val="tx1"/>
              </a:buClr>
              <a:buSzPct val="80000"/>
              <a:buFont typeface="Arial" pitchFamily="34" charset="0"/>
              <a:buChar char="•"/>
            </a:pPr>
            <a:endParaRPr lang="en-US" sz="20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639762"/>
          </a:xfrm>
          <a:solidFill>
            <a:schemeClr val="accent2">
              <a:lumMod val="40000"/>
              <a:lumOff val="60000"/>
            </a:schemeClr>
          </a:solidFill>
          <a:ln w="57150" cmpd="thinThick">
            <a:solidFill>
              <a:schemeClr val="tx1"/>
            </a:solidFill>
          </a:ln>
        </p:spPr>
        <p:txBody>
          <a:bodyPr>
            <a:noAutofit/>
          </a:bodyPr>
          <a:lstStyle/>
          <a:p>
            <a:pPr algn="ctr"/>
            <a:r>
              <a:rPr lang="en-US" sz="3600" dirty="0">
                <a:solidFill>
                  <a:schemeClr val="tx1"/>
                </a:solidFill>
                <a:latin typeface="Times New Roman" pitchFamily="18" charset="0"/>
                <a:cs typeface="Times New Roman" pitchFamily="18" charset="0"/>
              </a:rPr>
              <a:t>Laceration of eyelids</a:t>
            </a:r>
            <a:endParaRPr lang="en-US" sz="3600" dirty="0">
              <a:solidFill>
                <a:schemeClr val="tx1"/>
              </a:solidFill>
            </a:endParaRPr>
          </a:p>
        </p:txBody>
      </p:sp>
      <p:sp>
        <p:nvSpPr>
          <p:cNvPr id="5" name="Rectangle 4"/>
          <p:cNvSpPr/>
          <p:nvPr/>
        </p:nvSpPr>
        <p:spPr>
          <a:xfrm>
            <a:off x="4953000" y="3810000"/>
            <a:ext cx="3657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80944"/>
            <a:ext cx="3886200" cy="2571750"/>
          </a:xfrm>
          <a:prstGeom prst="rect">
            <a:avLst/>
          </a:prstGeom>
          <a:noFill/>
          <a:ln w="476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74BEB4B7-E39B-44E8-B8AD-53CE8FFA0375}"/>
              </a:ext>
            </a:extLst>
          </p:cNvPr>
          <p:cNvSpPr>
            <a:spLocks noGrp="1"/>
          </p:cNvSpPr>
          <p:nvPr>
            <p:ph type="dt" sz="half" idx="10"/>
          </p:nvPr>
        </p:nvSpPr>
        <p:spPr/>
        <p:txBody>
          <a:bodyPr/>
          <a:lstStyle/>
          <a:p>
            <a:r>
              <a:rPr lang="en-US"/>
              <a:t>3/13/2020</a:t>
            </a:r>
          </a:p>
        </p:txBody>
      </p:sp>
      <p:sp>
        <p:nvSpPr>
          <p:cNvPr id="6" name="Footer Placeholder 5">
            <a:extLst>
              <a:ext uri="{FF2B5EF4-FFF2-40B4-BE49-F238E27FC236}">
                <a16:creationId xmlns:a16="http://schemas.microsoft.com/office/drawing/2014/main" id="{E990D471-347E-4925-A791-81C9B65570BA}"/>
              </a:ext>
            </a:extLst>
          </p:cNvPr>
          <p:cNvSpPr>
            <a:spLocks noGrp="1"/>
          </p:cNvSpPr>
          <p:nvPr>
            <p:ph type="ftr" sz="quarter" idx="11"/>
          </p:nvPr>
        </p:nvSpPr>
        <p:spPr/>
        <p:txBody>
          <a:bodyPr/>
          <a:lstStyle/>
          <a:p>
            <a:r>
              <a:rPr lang="en-US"/>
              <a:t>MR. SWAPNIL RAHANE. (M.SC MEDICAL SURGICAL NURSING)</a:t>
            </a:r>
          </a:p>
        </p:txBody>
      </p:sp>
      <p:sp>
        <p:nvSpPr>
          <p:cNvPr id="7" name="Slide Number Placeholder 6">
            <a:extLst>
              <a:ext uri="{FF2B5EF4-FFF2-40B4-BE49-F238E27FC236}">
                <a16:creationId xmlns:a16="http://schemas.microsoft.com/office/drawing/2014/main" id="{D82484B0-1502-4274-875B-F6A663A260EC}"/>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5384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sz="2400" b="1" dirty="0">
                <a:solidFill>
                  <a:schemeClr val="accent2"/>
                </a:solidFill>
                <a:latin typeface="Calibri" pitchFamily="34" charset="0"/>
                <a:cs typeface="Calibri" pitchFamily="34" charset="0"/>
              </a:rPr>
              <a:t>Conclusions and relevance</a:t>
            </a:r>
            <a:r>
              <a:rPr lang="en-US" sz="2400" dirty="0">
                <a:solidFill>
                  <a:schemeClr val="accent2"/>
                </a:solidFill>
                <a:latin typeface="Calibri" pitchFamily="34" charset="0"/>
                <a:cs typeface="Calibri" pitchFamily="34" charset="0"/>
              </a:rPr>
              <a:t> :-</a:t>
            </a:r>
          </a:p>
          <a:p>
            <a:pPr marL="109728" indent="0" algn="ctr">
              <a:buNone/>
            </a:pPr>
            <a:endParaRPr lang="en-US" sz="2400" dirty="0">
              <a:solidFill>
                <a:schemeClr val="accent2"/>
              </a:solidFill>
              <a:latin typeface="Calibri" pitchFamily="34" charset="0"/>
              <a:cs typeface="Calibri" pitchFamily="34" charset="0"/>
            </a:endParaRPr>
          </a:p>
          <a:p>
            <a:pPr marL="109728" indent="0" algn="just">
              <a:buNone/>
            </a:pPr>
            <a:r>
              <a:rPr lang="en-US" sz="2400" dirty="0">
                <a:latin typeface="Calibri" pitchFamily="34" charset="0"/>
                <a:cs typeface="Calibri" pitchFamily="34" charset="0"/>
              </a:rPr>
              <a:t>	 levels of awareness and knowledge of emergent ophthalmic diseases are low. </a:t>
            </a:r>
          </a:p>
          <a:p>
            <a:pPr marL="109728" indent="0" algn="just">
              <a:buNone/>
            </a:pPr>
            <a:r>
              <a:rPr lang="en-US" sz="2400" dirty="0">
                <a:latin typeface="Calibri" pitchFamily="34" charset="0"/>
                <a:cs typeface="Calibri" pitchFamily="34" charset="0"/>
              </a:rPr>
              <a:t>	These results indicate a need to educate the public about these acutely vision-threatening entities to ensure early medical presentation, to achieve the best possible visual prognosis, and to preserve quality of life.</a:t>
            </a:r>
          </a:p>
        </p:txBody>
      </p:sp>
      <p:sp>
        <p:nvSpPr>
          <p:cNvPr id="3" name="Date Placeholder 2">
            <a:extLst>
              <a:ext uri="{FF2B5EF4-FFF2-40B4-BE49-F238E27FC236}">
                <a16:creationId xmlns:a16="http://schemas.microsoft.com/office/drawing/2014/main" id="{517DCA10-1E25-4FEB-BB49-65CB7CBE5D7A}"/>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540F11DA-EA76-4A1C-9776-B5A23CAF9C51}"/>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08644E3D-B2FB-46DF-96B5-803D4E7C3FC8}"/>
              </a:ext>
            </a:extLst>
          </p:cNvPr>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90319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00472"/>
          </a:xfrm>
        </p:spPr>
        <p:txBody>
          <a:bodyPr>
            <a:normAutofit/>
          </a:bodyPr>
          <a:lstStyle/>
          <a:p>
            <a:pPr marL="109728" indent="0" algn="just">
              <a:buNone/>
            </a:pPr>
            <a:r>
              <a:rPr lang="en-US" sz="2000" b="1" dirty="0">
                <a:latin typeface="Calibri" pitchFamily="34" charset="0"/>
                <a:cs typeface="Calibri" pitchFamily="34" charset="0"/>
              </a:rPr>
              <a:t>Author:</a:t>
            </a:r>
            <a:r>
              <a:rPr lang="en-US" sz="2000" dirty="0">
                <a:latin typeface="Calibri" pitchFamily="34" charset="0"/>
                <a:cs typeface="Calibri" pitchFamily="34" charset="0"/>
              </a:rPr>
              <a:t>-Mohammad Reza </a:t>
            </a:r>
            <a:r>
              <a:rPr lang="en-US" sz="2000" dirty="0" err="1">
                <a:latin typeface="Calibri" pitchFamily="34" charset="0"/>
                <a:cs typeface="Calibri" pitchFamily="34" charset="0"/>
              </a:rPr>
              <a:t>Akbari</a:t>
            </a:r>
            <a:r>
              <a:rPr lang="en-US" sz="2000" dirty="0">
                <a:latin typeface="Calibri" pitchFamily="34" charset="0"/>
                <a:cs typeface="Calibri" pitchFamily="34" charset="0"/>
              </a:rPr>
              <a:t>, and </a:t>
            </a:r>
            <a:r>
              <a:rPr lang="en-US" sz="2000" dirty="0" err="1">
                <a:latin typeface="Calibri" pitchFamily="34" charset="0"/>
                <a:cs typeface="Calibri" pitchFamily="34" charset="0"/>
              </a:rPr>
              <a:t>Hojat</a:t>
            </a:r>
            <a:r>
              <a:rPr lang="en-US" sz="2000" dirty="0">
                <a:latin typeface="Calibri" pitchFamily="34" charset="0"/>
                <a:cs typeface="Calibri" pitchFamily="34" charset="0"/>
              </a:rPr>
              <a:t> </a:t>
            </a:r>
            <a:r>
              <a:rPr lang="en-US" sz="2000" dirty="0" err="1">
                <a:latin typeface="Calibri" pitchFamily="34" charset="0"/>
                <a:cs typeface="Calibri" pitchFamily="34" charset="0"/>
              </a:rPr>
              <a:t>Salmasian</a:t>
            </a:r>
            <a:endParaRPr lang="en-US" sz="2000" dirty="0">
              <a:latin typeface="Calibri" pitchFamily="34" charset="0"/>
              <a:cs typeface="Calibri" pitchFamily="34" charset="0"/>
            </a:endParaRPr>
          </a:p>
          <a:p>
            <a:pPr marL="109728" indent="0" algn="just" fontAlgn="t">
              <a:buNone/>
            </a:pPr>
            <a:r>
              <a:rPr lang="en-US" sz="2000" dirty="0">
                <a:latin typeface="Calibri" pitchFamily="34" charset="0"/>
                <a:cs typeface="Calibri" pitchFamily="34" charset="0"/>
              </a:rPr>
              <a:t>J </a:t>
            </a:r>
            <a:r>
              <a:rPr lang="en-US" sz="2000" dirty="0" err="1">
                <a:latin typeface="Calibri" pitchFamily="34" charset="0"/>
                <a:cs typeface="Calibri" pitchFamily="34" charset="0"/>
              </a:rPr>
              <a:t>Emerg</a:t>
            </a:r>
            <a:r>
              <a:rPr lang="en-US" sz="2000" dirty="0">
                <a:latin typeface="Calibri" pitchFamily="34" charset="0"/>
                <a:cs typeface="Calibri" pitchFamily="34" charset="0"/>
              </a:rPr>
              <a:t> Trauma Shock. 2012 Jan-Mar; 5(1): 16–22.</a:t>
            </a:r>
          </a:p>
          <a:p>
            <a:pPr marL="109728" indent="0" algn="just" fontAlgn="t">
              <a:buNone/>
            </a:pPr>
            <a:r>
              <a:rPr lang="en-US" sz="2000" dirty="0" err="1">
                <a:latin typeface="Calibri" pitchFamily="34" charset="0"/>
                <a:cs typeface="Calibri" pitchFamily="34" charset="0"/>
              </a:rPr>
              <a:t>doi</a:t>
            </a:r>
            <a:r>
              <a:rPr lang="en-US" sz="2000" dirty="0">
                <a:latin typeface="Calibri" pitchFamily="34" charset="0"/>
                <a:cs typeface="Calibri" pitchFamily="34" charset="0"/>
              </a:rPr>
              <a:t>:  10.4103/0974-2700.93104</a:t>
            </a:r>
          </a:p>
          <a:p>
            <a:pPr marL="109728" indent="0" algn="just" fontAlgn="t">
              <a:buNone/>
            </a:pPr>
            <a:r>
              <a:rPr lang="en-US" sz="2000" dirty="0">
                <a:latin typeface="Calibri" pitchFamily="34" charset="0"/>
                <a:cs typeface="Calibri" pitchFamily="34" charset="0"/>
              </a:rPr>
              <a:t>PMCID: PMC3299147</a:t>
            </a:r>
          </a:p>
          <a:p>
            <a:pPr marL="109728" indent="0" algn="just">
              <a:buNone/>
            </a:pPr>
            <a:r>
              <a:rPr lang="en-US" sz="2000" b="1" dirty="0">
                <a:latin typeface="Calibri" pitchFamily="34" charset="0"/>
                <a:cs typeface="Calibri" pitchFamily="34" charset="0"/>
              </a:rPr>
              <a:t>Aim:</a:t>
            </a:r>
          </a:p>
          <a:p>
            <a:pPr marL="109728" indent="0" algn="just">
              <a:buNone/>
            </a:pPr>
            <a:r>
              <a:rPr lang="en-US" sz="2000" dirty="0">
                <a:latin typeface="Calibri" pitchFamily="34" charset="0"/>
                <a:cs typeface="Calibri" pitchFamily="34" charset="0"/>
              </a:rPr>
              <a:t>	To identify the major causes of referrals to eye emergency ward in patients with eye-related complaints in an eye referral Hospital in Iran.</a:t>
            </a:r>
          </a:p>
          <a:p>
            <a:pPr marL="109728" indent="0" algn="just">
              <a:buNone/>
            </a:pPr>
            <a:endParaRPr lang="en-US" sz="2000" dirty="0">
              <a:latin typeface="Calibri" pitchFamily="34" charset="0"/>
              <a:cs typeface="Calibri" pitchFamily="34" charset="0"/>
            </a:endParaRPr>
          </a:p>
          <a:p>
            <a:pPr marL="109728" indent="0" algn="just">
              <a:buNone/>
            </a:pPr>
            <a:r>
              <a:rPr lang="en-US" sz="2000" b="1" dirty="0">
                <a:latin typeface="Calibri" pitchFamily="34" charset="0"/>
                <a:cs typeface="Calibri" pitchFamily="34" charset="0"/>
              </a:rPr>
              <a:t>Settings and Design:</a:t>
            </a:r>
          </a:p>
          <a:p>
            <a:pPr marL="109728" indent="0" algn="just">
              <a:buNone/>
            </a:pPr>
            <a:r>
              <a:rPr lang="en-US" sz="2000" dirty="0">
                <a:latin typeface="Calibri" pitchFamily="34" charset="0"/>
                <a:cs typeface="Calibri" pitchFamily="34" charset="0"/>
              </a:rPr>
              <a:t>	In a cross-sectional study, 3150 patients who referred to </a:t>
            </a:r>
            <a:r>
              <a:rPr lang="en-US" sz="2000" dirty="0" err="1">
                <a:latin typeface="Calibri" pitchFamily="34" charset="0"/>
                <a:cs typeface="Calibri" pitchFamily="34" charset="0"/>
              </a:rPr>
              <a:t>Farabi</a:t>
            </a:r>
            <a:r>
              <a:rPr lang="en-US" sz="2000" dirty="0">
                <a:latin typeface="Calibri" pitchFamily="34" charset="0"/>
                <a:cs typeface="Calibri" pitchFamily="34" charset="0"/>
              </a:rPr>
              <a:t> Hospital emergency ward, Tehran, Iran, from January to December 2007.</a:t>
            </a:r>
          </a:p>
          <a:p>
            <a:pPr marL="109728" indent="0" algn="just">
              <a:buNone/>
            </a:pPr>
            <a:r>
              <a:rPr lang="en-US" sz="2000" b="1" dirty="0">
                <a:latin typeface="Calibri" pitchFamily="34" charset="0"/>
                <a:cs typeface="Calibri" pitchFamily="34" charset="0"/>
              </a:rPr>
              <a:t>Materials and Methods:</a:t>
            </a:r>
          </a:p>
          <a:p>
            <a:pPr marL="109728" indent="0" algn="just">
              <a:buNone/>
            </a:pPr>
            <a:r>
              <a:rPr lang="en-US" sz="2000" dirty="0">
                <a:latin typeface="Calibri" pitchFamily="34" charset="0"/>
                <a:cs typeface="Calibri" pitchFamily="34" charset="0"/>
              </a:rPr>
              <a:t>	The patients’ demographic data, medical history and final diagnosis were recorded in a questionnaire</a:t>
            </a:r>
          </a:p>
          <a:p>
            <a:pPr marL="109728" indent="0" fontAlgn="t">
              <a:buNone/>
            </a:pPr>
            <a:endParaRPr lang="en-US" sz="2000" dirty="0">
              <a:latin typeface="Calibri" pitchFamily="34" charset="0"/>
              <a:cs typeface="Calibri" pitchFamily="34" charset="0"/>
            </a:endParaRPr>
          </a:p>
        </p:txBody>
      </p:sp>
      <p:sp>
        <p:nvSpPr>
          <p:cNvPr id="3" name="Title 2"/>
          <p:cNvSpPr>
            <a:spLocks noGrp="1"/>
          </p:cNvSpPr>
          <p:nvPr>
            <p:ph type="title"/>
          </p:nvPr>
        </p:nvSpPr>
        <p:spPr/>
        <p:txBody>
          <a:bodyPr>
            <a:normAutofit fontScale="90000"/>
          </a:bodyPr>
          <a:lstStyle/>
          <a:p>
            <a:pPr algn="ctr"/>
            <a:br>
              <a:rPr lang="en-US" sz="2700" dirty="0">
                <a:effectLst/>
              </a:rPr>
            </a:br>
            <a:r>
              <a:rPr lang="en-US" sz="2700" dirty="0">
                <a:solidFill>
                  <a:srgbClr val="002060"/>
                </a:solidFill>
                <a:effectLst/>
              </a:rPr>
              <a:t>Different causes of referral to ophthalmology emergency room</a:t>
            </a:r>
            <a:br>
              <a:rPr lang="en-US" dirty="0">
                <a:solidFill>
                  <a:srgbClr val="002060"/>
                </a:solidFill>
                <a:effectLst/>
              </a:rPr>
            </a:br>
            <a:endParaRPr lang="en-US" dirty="0">
              <a:solidFill>
                <a:srgbClr val="002060"/>
              </a:solidFill>
            </a:endParaRPr>
          </a:p>
        </p:txBody>
      </p:sp>
      <p:sp>
        <p:nvSpPr>
          <p:cNvPr id="4" name="Date Placeholder 3">
            <a:extLst>
              <a:ext uri="{FF2B5EF4-FFF2-40B4-BE49-F238E27FC236}">
                <a16:creationId xmlns:a16="http://schemas.microsoft.com/office/drawing/2014/main" id="{95815A2C-BBD3-4107-B05A-BD6FD0DB1275}"/>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F0B6A55C-437F-4EF4-B733-D702D455969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8FC57FE8-6290-47B8-8F4F-04EE07926D12}"/>
              </a:ext>
            </a:extLst>
          </p:cNvPr>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1298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6019800"/>
          </a:xfrm>
        </p:spPr>
        <p:txBody>
          <a:bodyPr>
            <a:noAutofit/>
          </a:bodyPr>
          <a:lstStyle/>
          <a:p>
            <a:pPr algn="just"/>
            <a:r>
              <a:rPr lang="en-US" sz="2400" dirty="0">
                <a:latin typeface="Calibri" pitchFamily="34" charset="0"/>
                <a:cs typeface="Calibri" pitchFamily="34" charset="0"/>
              </a:rPr>
              <a:t>2380 patients (75.6%) were males. While 299 patients (9.5%) were referred for non-urgent reasons, work-related injuries were the most common cause of referral (955 patients; 30.3%). </a:t>
            </a:r>
          </a:p>
          <a:p>
            <a:pPr algn="just"/>
            <a:r>
              <a:rPr lang="en-US" sz="2400" dirty="0">
                <a:latin typeface="Calibri" pitchFamily="34" charset="0"/>
                <a:cs typeface="Calibri" pitchFamily="34" charset="0"/>
              </a:rPr>
              <a:t>Work-related injuries occurred in 955 patients (49%) and occurred accidentally (by chance) in 819 patients (42%). </a:t>
            </a:r>
          </a:p>
          <a:p>
            <a:pPr algn="just"/>
            <a:r>
              <a:rPr lang="en-US" sz="2400" dirty="0">
                <a:latin typeface="Calibri" pitchFamily="34" charset="0"/>
                <a:cs typeface="Calibri" pitchFamily="34" charset="0"/>
              </a:rPr>
              <a:t>The majority of patients referred with </a:t>
            </a:r>
            <a:r>
              <a:rPr lang="en-US" sz="2400" dirty="0">
                <a:solidFill>
                  <a:schemeClr val="accent2"/>
                </a:solidFill>
                <a:latin typeface="Calibri" pitchFamily="34" charset="0"/>
                <a:cs typeface="Calibri" pitchFamily="34" charset="0"/>
              </a:rPr>
              <a:t>traumatic injuries were males (1708 patients; 87.6% versus 242 patients; 12.4%). </a:t>
            </a:r>
          </a:p>
        </p:txBody>
      </p:sp>
      <p:sp>
        <p:nvSpPr>
          <p:cNvPr id="3" name="Title 2"/>
          <p:cNvSpPr>
            <a:spLocks noGrp="1"/>
          </p:cNvSpPr>
          <p:nvPr>
            <p:ph type="title"/>
          </p:nvPr>
        </p:nvSpPr>
        <p:spPr>
          <a:xfrm>
            <a:off x="457200" y="274638"/>
            <a:ext cx="8229600" cy="487362"/>
          </a:xfrm>
        </p:spPr>
        <p:txBody>
          <a:bodyPr>
            <a:normAutofit fontScale="90000"/>
          </a:bodyPr>
          <a:lstStyle/>
          <a:p>
            <a:br>
              <a:rPr lang="en-US" dirty="0">
                <a:effectLst/>
              </a:rPr>
            </a:br>
            <a:r>
              <a:rPr lang="en-US" sz="3600" dirty="0">
                <a:effectLst/>
                <a:latin typeface="Calibri" pitchFamily="34" charset="0"/>
                <a:cs typeface="Calibri" pitchFamily="34" charset="0"/>
              </a:rPr>
              <a:t>Results:</a:t>
            </a:r>
            <a:br>
              <a:rPr lang="en-US" dirty="0">
                <a:effectLst/>
              </a:rPr>
            </a:br>
            <a:endParaRPr lang="en-US" dirty="0"/>
          </a:p>
        </p:txBody>
      </p:sp>
      <p:sp>
        <p:nvSpPr>
          <p:cNvPr id="4" name="Date Placeholder 3">
            <a:extLst>
              <a:ext uri="{FF2B5EF4-FFF2-40B4-BE49-F238E27FC236}">
                <a16:creationId xmlns:a16="http://schemas.microsoft.com/office/drawing/2014/main" id="{38F530F5-456C-4995-B1E0-F6F6A7660400}"/>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020B7E01-133E-4121-B05B-882F68125110}"/>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DF32D334-E7E3-48D2-9B43-E778AF659362}"/>
              </a:ext>
            </a:extLst>
          </p:cNvPr>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956324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dirty="0"/>
              <a:t>	</a:t>
            </a:r>
          </a:p>
          <a:p>
            <a:pPr marL="109728" indent="0" algn="just">
              <a:buNone/>
            </a:pPr>
            <a:r>
              <a:rPr lang="en-US" sz="2400" dirty="0">
                <a:latin typeface="Calibri" pitchFamily="34" charset="0"/>
                <a:cs typeface="Calibri" pitchFamily="34" charset="0"/>
              </a:rPr>
              <a:t>	The most common etiologies of eye trauma (1950 patients) were </a:t>
            </a:r>
            <a:r>
              <a:rPr lang="en-US" sz="2400" dirty="0">
                <a:solidFill>
                  <a:schemeClr val="accent2"/>
                </a:solidFill>
                <a:latin typeface="Calibri" pitchFamily="34" charset="0"/>
                <a:cs typeface="Calibri" pitchFamily="34" charset="0"/>
              </a:rPr>
              <a:t>metal filings (814 patients; 41.8%), blunt trauma (338 patients; 17.3%), fireworks (236 patients; 12.1%) and sharp objects (222 patients; 11.4%). </a:t>
            </a:r>
            <a:r>
              <a:rPr lang="en-US" sz="2400" dirty="0">
                <a:latin typeface="Calibri" pitchFamily="34" charset="0"/>
                <a:cs typeface="Calibri" pitchFamily="34" charset="0"/>
              </a:rPr>
              <a:t>Globe injury was diagnosed in 1865 patients (95.7%) of trauma cases.</a:t>
            </a:r>
          </a:p>
          <a:p>
            <a:pPr marL="109728" indent="0" algn="just">
              <a:buNone/>
            </a:pPr>
            <a:endParaRPr lang="en-US" sz="2400" dirty="0">
              <a:latin typeface="Calibri" pitchFamily="34" charset="0"/>
              <a:cs typeface="Calibri" pitchFamily="34" charset="0"/>
            </a:endParaRPr>
          </a:p>
          <a:p>
            <a:pPr marL="109728" indent="0" algn="just">
              <a:buNone/>
            </a:pPr>
            <a:r>
              <a:rPr lang="en-US" sz="2400" dirty="0">
                <a:latin typeface="Calibri" pitchFamily="34" charset="0"/>
                <a:cs typeface="Calibri" pitchFamily="34" charset="0"/>
              </a:rPr>
              <a:t>In patients referred due to non-traumatic reason (1200 patients), </a:t>
            </a:r>
            <a:r>
              <a:rPr lang="en-US" sz="2400" dirty="0">
                <a:solidFill>
                  <a:schemeClr val="accent2"/>
                </a:solidFill>
                <a:latin typeface="Calibri" pitchFamily="34" charset="0"/>
                <a:cs typeface="Calibri" pitchFamily="34" charset="0"/>
              </a:rPr>
              <a:t>eye infection occurred in 482 patients (40.2%) </a:t>
            </a:r>
            <a:r>
              <a:rPr lang="en-US" sz="2400" dirty="0">
                <a:latin typeface="Calibri" pitchFamily="34" charset="0"/>
                <a:cs typeface="Calibri" pitchFamily="34" charset="0"/>
              </a:rPr>
              <a:t>and 299 patients (24.9%) were referred for non-urgent reasons.</a:t>
            </a:r>
          </a:p>
        </p:txBody>
      </p:sp>
      <p:sp>
        <p:nvSpPr>
          <p:cNvPr id="3" name="Date Placeholder 2">
            <a:extLst>
              <a:ext uri="{FF2B5EF4-FFF2-40B4-BE49-F238E27FC236}">
                <a16:creationId xmlns:a16="http://schemas.microsoft.com/office/drawing/2014/main" id="{2502044D-7817-43F2-BB9B-2D86AA0DAC16}"/>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C3488E7A-89C6-48E2-BB72-EF7B681C570F}"/>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6B6A28DC-ED49-4712-ABD0-3392A3C8737E}"/>
              </a:ext>
            </a:extLst>
          </p:cNvPr>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4127841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a:lnSpc>
                <a:spcPct val="150000"/>
              </a:lnSpc>
              <a:buClrTx/>
              <a:buFont typeface="Wingdings" pitchFamily="2" charset="2"/>
              <a:buChar char="§"/>
            </a:pPr>
            <a:r>
              <a:rPr lang="en-US" sz="2000" dirty="0">
                <a:latin typeface="Calibri" pitchFamily="34" charset="0"/>
                <a:cs typeface="Calibri" pitchFamily="34" charset="0"/>
              </a:rPr>
              <a:t>Nurses are greatly able to assist in providing referrals to patients who need subspecialty services and subsequently, this will contribute to saving health-care expenditures since patients would receive proper management. </a:t>
            </a:r>
          </a:p>
          <a:p>
            <a:pPr algn="just">
              <a:lnSpc>
                <a:spcPct val="150000"/>
              </a:lnSpc>
              <a:buClrTx/>
              <a:buFont typeface="Wingdings" pitchFamily="2" charset="2"/>
              <a:buChar char="§"/>
            </a:pPr>
            <a:r>
              <a:rPr lang="en-US" sz="2000" dirty="0">
                <a:latin typeface="Calibri" pitchFamily="34" charset="0"/>
                <a:cs typeface="Calibri" pitchFamily="34" charset="0"/>
              </a:rPr>
              <a:t>Ophthalmic nurses could play a significant role in the process of teaching people, providing proper diagnoses, administration and even management of many cases of medical conditions. </a:t>
            </a:r>
          </a:p>
        </p:txBody>
      </p:sp>
      <p:sp>
        <p:nvSpPr>
          <p:cNvPr id="3" name="Title 2"/>
          <p:cNvSpPr>
            <a:spLocks noGrp="1"/>
          </p:cNvSpPr>
          <p:nvPr>
            <p:ph type="title"/>
          </p:nvPr>
        </p:nvSpPr>
        <p:spPr/>
        <p:txBody>
          <a:bodyPr/>
          <a:lstStyle/>
          <a:p>
            <a:pPr algn="ctr"/>
            <a:r>
              <a:rPr lang="en-US" dirty="0"/>
              <a:t>Conclusion</a:t>
            </a:r>
          </a:p>
        </p:txBody>
      </p:sp>
      <p:sp>
        <p:nvSpPr>
          <p:cNvPr id="2" name="Date Placeholder 1">
            <a:extLst>
              <a:ext uri="{FF2B5EF4-FFF2-40B4-BE49-F238E27FC236}">
                <a16:creationId xmlns:a16="http://schemas.microsoft.com/office/drawing/2014/main" id="{2157A067-A5DC-4F6A-9CA7-2A471D921BB6}"/>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E8136325-797B-40E3-8010-605F274CB27F}"/>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1DC4737-23BB-45B1-8741-F9F26D95B24A}"/>
              </a:ext>
            </a:extLst>
          </p:cNvPr>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5731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pPr algn="just">
              <a:buClrTx/>
              <a:buSzPct val="93000"/>
              <a:buFont typeface="Wingdings" pitchFamily="2" charset="2"/>
              <a:buChar char="§"/>
            </a:pPr>
            <a:r>
              <a:rPr lang="en-US" sz="2200" dirty="0">
                <a:latin typeface="Calibri" pitchFamily="34" charset="0"/>
                <a:cs typeface="Calibri" pitchFamily="34" charset="0"/>
              </a:rPr>
              <a:t>Suzanne C.S., Brenda G.B., Janice L.H., Kerry H. C., Brunner &amp; </a:t>
            </a:r>
            <a:r>
              <a:rPr lang="en-US" sz="2200" dirty="0" err="1">
                <a:latin typeface="Calibri" pitchFamily="34" charset="0"/>
                <a:cs typeface="Calibri" pitchFamily="34" charset="0"/>
              </a:rPr>
              <a:t>Suddarth’s</a:t>
            </a:r>
            <a:r>
              <a:rPr lang="en-US" sz="2200" dirty="0">
                <a:latin typeface="Calibri" pitchFamily="34" charset="0"/>
                <a:cs typeface="Calibri" pitchFamily="34" charset="0"/>
              </a:rPr>
              <a:t> Textbook of Medical-Surgical Nursing, Vol. 2, 12</a:t>
            </a:r>
            <a:r>
              <a:rPr lang="en-US" sz="2200" baseline="30000" dirty="0">
                <a:latin typeface="Calibri" pitchFamily="34" charset="0"/>
                <a:cs typeface="Calibri" pitchFamily="34" charset="0"/>
              </a:rPr>
              <a:t>th</a:t>
            </a:r>
            <a:r>
              <a:rPr lang="en-US" sz="2200" dirty="0">
                <a:latin typeface="Calibri" pitchFamily="34" charset="0"/>
                <a:cs typeface="Calibri" pitchFamily="34" charset="0"/>
              </a:rPr>
              <a:t> edi., Wolters Kluwer Pvt. Ltd., Page No. 2049-2057.</a:t>
            </a:r>
          </a:p>
          <a:p>
            <a:pPr algn="just">
              <a:buClrTx/>
              <a:buSzPct val="93000"/>
              <a:buFont typeface="Wingdings" pitchFamily="2" charset="2"/>
              <a:buChar char="§"/>
            </a:pPr>
            <a:r>
              <a:rPr lang="en-US" sz="2200" dirty="0">
                <a:latin typeface="Calibri" pitchFamily="34" charset="0"/>
                <a:cs typeface="Calibri" pitchFamily="34" charset="0"/>
              </a:rPr>
              <a:t>Joyce M.B., Jane H.H., </a:t>
            </a:r>
            <a:r>
              <a:rPr lang="en-US" sz="2200" dirty="0" err="1">
                <a:latin typeface="Calibri" pitchFamily="34" charset="0"/>
                <a:cs typeface="Calibri" pitchFamily="34" charset="0"/>
              </a:rPr>
              <a:t>Medicsal</a:t>
            </a:r>
            <a:r>
              <a:rPr lang="en-US" sz="2200" dirty="0">
                <a:latin typeface="Calibri" pitchFamily="34" charset="0"/>
                <a:cs typeface="Calibri" pitchFamily="34" charset="0"/>
              </a:rPr>
              <a:t>-Surgical Nursing, Clinical Management for Positive Outcome, Vol.-2, 8</a:t>
            </a:r>
            <a:r>
              <a:rPr lang="en-US" sz="2200" baseline="30000" dirty="0">
                <a:latin typeface="Calibri" pitchFamily="34" charset="0"/>
                <a:cs typeface="Calibri" pitchFamily="34" charset="0"/>
              </a:rPr>
              <a:t>th</a:t>
            </a:r>
            <a:r>
              <a:rPr lang="en-US" sz="2200" dirty="0">
                <a:latin typeface="Calibri" pitchFamily="34" charset="0"/>
                <a:cs typeface="Calibri" pitchFamily="34" charset="0"/>
              </a:rPr>
              <a:t> edi., Page No. 1933- 1948.</a:t>
            </a:r>
          </a:p>
          <a:p>
            <a:pPr algn="just">
              <a:buClrTx/>
              <a:buSzPct val="93000"/>
              <a:buFont typeface="Wingdings" pitchFamily="2" charset="2"/>
              <a:buChar char="§"/>
            </a:pPr>
            <a:r>
              <a:rPr lang="en-US" sz="2200" dirty="0" err="1">
                <a:latin typeface="Calibri" pitchFamily="34" charset="0"/>
                <a:cs typeface="Calibri" pitchFamily="34" charset="0"/>
              </a:rPr>
              <a:t>Chintamani</a:t>
            </a:r>
            <a:r>
              <a:rPr lang="en-US" sz="2200" dirty="0">
                <a:latin typeface="Calibri" pitchFamily="34" charset="0"/>
                <a:cs typeface="Calibri" pitchFamily="34" charset="0"/>
              </a:rPr>
              <a:t>, </a:t>
            </a:r>
            <a:r>
              <a:rPr lang="en-US" sz="2200" dirty="0" err="1">
                <a:latin typeface="Calibri" pitchFamily="34" charset="0"/>
                <a:cs typeface="Calibri" pitchFamily="34" charset="0"/>
              </a:rPr>
              <a:t>Mrinalini</a:t>
            </a:r>
            <a:r>
              <a:rPr lang="en-US" sz="2200" dirty="0">
                <a:latin typeface="Calibri" pitchFamily="34" charset="0"/>
                <a:cs typeface="Calibri" pitchFamily="34" charset="0"/>
              </a:rPr>
              <a:t> M., </a:t>
            </a:r>
            <a:r>
              <a:rPr lang="en-US" sz="2200" dirty="0" err="1">
                <a:latin typeface="Calibri" pitchFamily="34" charset="0"/>
                <a:cs typeface="Calibri" pitchFamily="34" charset="0"/>
              </a:rPr>
              <a:t>Harindarjeet</a:t>
            </a:r>
            <a:r>
              <a:rPr lang="en-US" sz="2200" dirty="0">
                <a:latin typeface="Calibri" pitchFamily="34" charset="0"/>
                <a:cs typeface="Calibri" pitchFamily="34" charset="0"/>
              </a:rPr>
              <a:t> G., </a:t>
            </a:r>
            <a:r>
              <a:rPr lang="en-US" sz="2200" dirty="0" err="1">
                <a:latin typeface="Calibri" pitchFamily="34" charset="0"/>
                <a:cs typeface="Calibri" pitchFamily="34" charset="0"/>
              </a:rPr>
              <a:t>Lewi’s</a:t>
            </a:r>
            <a:r>
              <a:rPr lang="en-US" sz="2200" dirty="0">
                <a:latin typeface="Calibri" pitchFamily="34" charset="0"/>
                <a:cs typeface="Calibri" pitchFamily="34" charset="0"/>
              </a:rPr>
              <a:t> Medical-Surgical Nursing, Assessment &amp; Management of Clinical Problems, </a:t>
            </a:r>
            <a:r>
              <a:rPr lang="en-US" sz="2200" dirty="0" err="1">
                <a:latin typeface="Calibri" pitchFamily="34" charset="0"/>
                <a:cs typeface="Calibri" pitchFamily="34" charset="0"/>
              </a:rPr>
              <a:t>Replika</a:t>
            </a:r>
            <a:r>
              <a:rPr lang="en-US" sz="2200" dirty="0">
                <a:latin typeface="Calibri" pitchFamily="34" charset="0"/>
                <a:cs typeface="Calibri" pitchFamily="34" charset="0"/>
              </a:rPr>
              <a:t> Press Pvt., Ltd., Page No. 1444-1451.</a:t>
            </a:r>
          </a:p>
          <a:p>
            <a:pPr algn="just">
              <a:buClrTx/>
              <a:buSzPct val="93000"/>
              <a:buFont typeface="Wingdings" pitchFamily="2" charset="2"/>
              <a:buChar char="§"/>
            </a:pPr>
            <a:r>
              <a:rPr lang="en-US" sz="2200" dirty="0">
                <a:latin typeface="Calibri" pitchFamily="34" charset="0"/>
                <a:cs typeface="Calibri" pitchFamily="34" charset="0"/>
              </a:rPr>
              <a:t>Samar K. </a:t>
            </a:r>
            <a:r>
              <a:rPr lang="en-US" sz="2200" dirty="0" err="1">
                <a:latin typeface="Calibri" pitchFamily="34" charset="0"/>
                <a:cs typeface="Calibri" pitchFamily="34" charset="0"/>
              </a:rPr>
              <a:t>basak.Essentials</a:t>
            </a:r>
            <a:r>
              <a:rPr lang="en-US" sz="2200" dirty="0">
                <a:latin typeface="Calibri" pitchFamily="34" charset="0"/>
                <a:cs typeface="Calibri" pitchFamily="34" charset="0"/>
              </a:rPr>
              <a:t> of ophthalmology.3</a:t>
            </a:r>
            <a:r>
              <a:rPr lang="en-US" sz="2200" baseline="30000" dirty="0">
                <a:latin typeface="Calibri" pitchFamily="34" charset="0"/>
                <a:cs typeface="Calibri" pitchFamily="34" charset="0"/>
              </a:rPr>
              <a:t>rd</a:t>
            </a:r>
            <a:r>
              <a:rPr lang="en-US" sz="2200" dirty="0">
                <a:latin typeface="Calibri" pitchFamily="34" charset="0"/>
                <a:cs typeface="Calibri" pitchFamily="34" charset="0"/>
              </a:rPr>
              <a:t> </a:t>
            </a:r>
            <a:r>
              <a:rPr lang="en-US" sz="2200" dirty="0" err="1">
                <a:latin typeface="Calibri" pitchFamily="34" charset="0"/>
                <a:cs typeface="Calibri" pitchFamily="34" charset="0"/>
              </a:rPr>
              <a:t>edition,current</a:t>
            </a:r>
            <a:r>
              <a:rPr lang="en-US" sz="2200" dirty="0">
                <a:latin typeface="Calibri" pitchFamily="34" charset="0"/>
                <a:cs typeface="Calibri" pitchFamily="34" charset="0"/>
              </a:rPr>
              <a:t> book of </a:t>
            </a:r>
            <a:r>
              <a:rPr lang="en-US" sz="2200" dirty="0" err="1">
                <a:latin typeface="Calibri" pitchFamily="34" charset="0"/>
                <a:cs typeface="Calibri" pitchFamily="34" charset="0"/>
              </a:rPr>
              <a:t>international,kolkata.page</a:t>
            </a:r>
            <a:r>
              <a:rPr lang="en-US" sz="2200" dirty="0">
                <a:latin typeface="Calibri" pitchFamily="34" charset="0"/>
                <a:cs typeface="Calibri" pitchFamily="34" charset="0"/>
              </a:rPr>
              <a:t> no-203-231.</a:t>
            </a:r>
          </a:p>
          <a:p>
            <a:pPr algn="just">
              <a:buClrTx/>
              <a:buSzPct val="93000"/>
              <a:buFont typeface="Wingdings" pitchFamily="2" charset="2"/>
              <a:buChar char="§"/>
            </a:pPr>
            <a:endParaRPr lang="en-US" sz="2200" dirty="0">
              <a:latin typeface="Calibri" pitchFamily="34" charset="0"/>
              <a:cs typeface="Calibri" pitchFamily="34" charset="0"/>
            </a:endParaRPr>
          </a:p>
          <a:p>
            <a:pPr algn="just">
              <a:buClrTx/>
              <a:buSzPct val="93000"/>
              <a:buFont typeface="Wingdings" pitchFamily="2" charset="2"/>
              <a:buChar char="§"/>
            </a:pPr>
            <a:r>
              <a:rPr lang="en-US" sz="2200" dirty="0">
                <a:latin typeface="Calibri" pitchFamily="34" charset="0"/>
                <a:cs typeface="Calibri" pitchFamily="34" charset="0"/>
              </a:rPr>
              <a:t>EYE EMERGENCY MANUAL An Illustrated Guide Second Edition, First Edition February 2007 Second Edition May 2009 </a:t>
            </a:r>
          </a:p>
          <a:p>
            <a:pPr>
              <a:buClrTx/>
              <a:buSzPct val="93000"/>
              <a:buFont typeface="Wingdings" pitchFamily="2" charset="2"/>
              <a:buChar char="§"/>
            </a:pPr>
            <a:endParaRPr lang="en-US" sz="2400" dirty="0"/>
          </a:p>
          <a:p>
            <a:endParaRPr lang="en-US" dirty="0"/>
          </a:p>
        </p:txBody>
      </p:sp>
      <p:sp>
        <p:nvSpPr>
          <p:cNvPr id="3" name="Title 2"/>
          <p:cNvSpPr>
            <a:spLocks noGrp="1"/>
          </p:cNvSpPr>
          <p:nvPr>
            <p:ph type="title"/>
          </p:nvPr>
        </p:nvSpPr>
        <p:spPr/>
        <p:txBody>
          <a:bodyPr/>
          <a:lstStyle/>
          <a:p>
            <a:pPr algn="ctr"/>
            <a:r>
              <a:rPr lang="en-US" u="sng" dirty="0">
                <a:solidFill>
                  <a:schemeClr val="accent2"/>
                </a:solidFill>
                <a:effectLst/>
                <a:latin typeface="Agency FB" pitchFamily="34" charset="0"/>
              </a:rPr>
              <a:t>BIBLIOGRAPHY</a:t>
            </a:r>
            <a:endParaRPr lang="en-US" dirty="0">
              <a:solidFill>
                <a:schemeClr val="accent2"/>
              </a:solidFill>
              <a:latin typeface="Agency FB" pitchFamily="34" charset="0"/>
            </a:endParaRPr>
          </a:p>
        </p:txBody>
      </p:sp>
      <p:sp>
        <p:nvSpPr>
          <p:cNvPr id="4" name="Date Placeholder 3">
            <a:extLst>
              <a:ext uri="{FF2B5EF4-FFF2-40B4-BE49-F238E27FC236}">
                <a16:creationId xmlns:a16="http://schemas.microsoft.com/office/drawing/2014/main" id="{41E1B838-DF4D-4048-8DFF-D8A4AD867917}"/>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A6CB6EC8-621C-45F8-9B9C-514F02BBFA4C}"/>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2F97F4AA-1739-4E08-BA7F-0DBD49668E3D}"/>
              </a:ext>
            </a:extLst>
          </p:cNvPr>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693084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5899377"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D7C5EB21-72E0-4C27-9E6C-CA05EDADBDEE}"/>
              </a:ext>
            </a:extLst>
          </p:cNvPr>
          <p:cNvSpPr>
            <a:spLocks noGrp="1"/>
          </p:cNvSpPr>
          <p:nvPr>
            <p:ph type="dt" sz="half" idx="10"/>
          </p:nvPr>
        </p:nvSpPr>
        <p:spPr/>
        <p:txBody>
          <a:bodyPr/>
          <a:lstStyle/>
          <a:p>
            <a:r>
              <a:rPr lang="en-US"/>
              <a:t>3/13/2020</a:t>
            </a:r>
          </a:p>
        </p:txBody>
      </p:sp>
      <p:sp>
        <p:nvSpPr>
          <p:cNvPr id="4" name="Footer Placeholder 3">
            <a:extLst>
              <a:ext uri="{FF2B5EF4-FFF2-40B4-BE49-F238E27FC236}">
                <a16:creationId xmlns:a16="http://schemas.microsoft.com/office/drawing/2014/main" id="{792930BF-BC66-44D3-A8F8-DFEF6DFE2048}"/>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050F869A-1D03-4F85-8911-C4ABA0DB6CAB}"/>
              </a:ext>
            </a:extLst>
          </p:cNvPr>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291916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lstStyle/>
          <a:p>
            <a:pPr marL="109728" indent="0" algn="just">
              <a:buNone/>
            </a:pPr>
            <a:r>
              <a:rPr lang="en-US" dirty="0"/>
              <a:t>	</a:t>
            </a:r>
            <a:r>
              <a:rPr lang="en-US" sz="2000" dirty="0">
                <a:latin typeface="Calibri" pitchFamily="34" charset="0"/>
                <a:cs typeface="Calibri" pitchFamily="34" charset="0"/>
              </a:rPr>
              <a:t>Eyelashes ,dust, fingernails, dirt and airborne particles can cause to then conjunctiva and produce abrasion or irritation.</a:t>
            </a:r>
          </a:p>
          <a:p>
            <a:pPr marL="109728" indent="0" algn="just">
              <a:buNone/>
            </a:pPr>
            <a:r>
              <a:rPr lang="en-US" sz="2000" b="1" dirty="0">
                <a:latin typeface="Calibri" pitchFamily="34" charset="0"/>
                <a:cs typeface="Calibri" pitchFamily="34" charset="0"/>
              </a:rPr>
              <a:t>Symptoms:-</a:t>
            </a:r>
          </a:p>
          <a:p>
            <a:pPr algn="just">
              <a:buClr>
                <a:schemeClr val="tx1"/>
              </a:buClr>
              <a:buSzPct val="71000"/>
              <a:buFont typeface="Arial" pitchFamily="34" charset="0"/>
              <a:buChar char="•"/>
            </a:pPr>
            <a:r>
              <a:rPr lang="en-US" sz="2000" dirty="0">
                <a:latin typeface="Calibri" pitchFamily="34" charset="0"/>
                <a:cs typeface="Calibri" pitchFamily="34" charset="0"/>
              </a:rPr>
              <a:t>Client complaints about sensation of the foreign body.</a:t>
            </a:r>
          </a:p>
          <a:p>
            <a:pPr algn="just">
              <a:buClr>
                <a:schemeClr val="tx1"/>
              </a:buClr>
              <a:buSzPct val="71000"/>
              <a:buFont typeface="Arial" pitchFamily="34" charset="0"/>
              <a:buChar char="•"/>
            </a:pPr>
            <a:r>
              <a:rPr lang="en-US" sz="2000" dirty="0">
                <a:latin typeface="Calibri" pitchFamily="34" charset="0"/>
                <a:cs typeface="Calibri" pitchFamily="34" charset="0"/>
              </a:rPr>
              <a:t>Pain , Tearing, Photophobia.</a:t>
            </a:r>
          </a:p>
          <a:p>
            <a:pPr algn="just">
              <a:buClr>
                <a:schemeClr val="tx1"/>
              </a:buClr>
              <a:buSzPct val="71000"/>
              <a:buFont typeface="Arial" pitchFamily="34" charset="0"/>
              <a:buChar char="•"/>
            </a:pPr>
            <a:r>
              <a:rPr lang="en-US" sz="2000" dirty="0">
                <a:latin typeface="Calibri" pitchFamily="34" charset="0"/>
                <a:cs typeface="Calibri" pitchFamily="34" charset="0"/>
              </a:rPr>
              <a:t>Redness and swelling .</a:t>
            </a:r>
          </a:p>
          <a:p>
            <a:pPr marL="109728" indent="0" algn="just">
              <a:buClr>
                <a:schemeClr val="tx1"/>
              </a:buClr>
              <a:buSzPct val="71000"/>
              <a:buNone/>
            </a:pPr>
            <a:r>
              <a:rPr lang="en-US" sz="2000" b="1" dirty="0">
                <a:latin typeface="Calibri" pitchFamily="34" charset="0"/>
                <a:cs typeface="Calibri" pitchFamily="34" charset="0"/>
              </a:rPr>
              <a:t>Management :-</a:t>
            </a:r>
          </a:p>
          <a:p>
            <a:pPr algn="just">
              <a:buClr>
                <a:schemeClr val="tx1"/>
              </a:buClr>
              <a:buSzPct val="71000"/>
              <a:buFont typeface="Arial" pitchFamily="34" charset="0"/>
              <a:buChar char="•"/>
            </a:pPr>
            <a:r>
              <a:rPr lang="en-US" sz="2000" dirty="0">
                <a:latin typeface="Calibri" pitchFamily="34" charset="0"/>
                <a:cs typeface="Calibri" pitchFamily="34" charset="0"/>
              </a:rPr>
              <a:t>Evaluation of the vision.</a:t>
            </a:r>
          </a:p>
          <a:p>
            <a:pPr algn="just">
              <a:buClr>
                <a:schemeClr val="tx1"/>
              </a:buClr>
              <a:buSzPct val="71000"/>
              <a:buFont typeface="Arial" pitchFamily="34" charset="0"/>
              <a:buChar char="•"/>
            </a:pPr>
            <a:r>
              <a:rPr lang="en-US" sz="2000" dirty="0">
                <a:latin typeface="Calibri" pitchFamily="34" charset="0"/>
                <a:cs typeface="Calibri" pitchFamily="34" charset="0"/>
              </a:rPr>
              <a:t>Eye examination by fluorescein followed by the eye irrigation with  normal saline.</a:t>
            </a:r>
          </a:p>
          <a:p>
            <a:endParaRPr lang="en-US" dirty="0">
              <a:latin typeface="Calibri" pitchFamily="34" charset="0"/>
              <a:cs typeface="Calibri" pitchFamily="34" charset="0"/>
            </a:endParaRPr>
          </a:p>
        </p:txBody>
      </p:sp>
      <p:sp>
        <p:nvSpPr>
          <p:cNvPr id="4" name="Title 1"/>
          <p:cNvSpPr>
            <a:spLocks noGrp="1"/>
          </p:cNvSpPr>
          <p:nvPr>
            <p:ph type="title"/>
          </p:nvPr>
        </p:nvSpPr>
        <p:spPr>
          <a:xfrm>
            <a:off x="457200" y="274638"/>
            <a:ext cx="7239000" cy="639762"/>
          </a:xfrm>
          <a:solidFill>
            <a:schemeClr val="accent2">
              <a:lumMod val="40000"/>
              <a:lumOff val="60000"/>
            </a:schemeClr>
          </a:solidFill>
          <a:ln w="57150" cmpd="thinThick">
            <a:solidFill>
              <a:schemeClr val="tx1"/>
            </a:solidFill>
          </a:ln>
        </p:spPr>
        <p:txBody>
          <a:bodyPr>
            <a:noAutofit/>
          </a:bodyPr>
          <a:lstStyle/>
          <a:p>
            <a:pPr algn="ctr"/>
            <a:r>
              <a:rPr lang="en-US" sz="3600" dirty="0">
                <a:solidFill>
                  <a:schemeClr val="tx1"/>
                </a:solidFill>
                <a:latin typeface="Calibri" pitchFamily="34" charset="0"/>
                <a:cs typeface="Calibri" pitchFamily="34" charset="0"/>
              </a:rPr>
              <a:t>Foreign Bodies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4648200"/>
            <a:ext cx="5143500" cy="2057400"/>
          </a:xfrm>
          <a:prstGeom prst="rect">
            <a:avLst/>
          </a:prstGeom>
          <a:noFill/>
          <a:ln w="412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F61B19AF-641E-473D-B938-B455C21ADCE7}"/>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1CE0FBC3-2EEB-43EE-B5AC-73166EA82CC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25AB0CC-7ECE-4538-A9A3-309159A1185F}"/>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3177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1000"/>
                                        <p:tgtEl>
                                          <p:spTgt spid="3074"/>
                                        </p:tgtEl>
                                      </p:cBhvr>
                                    </p:animEffect>
                                    <p:anim calcmode="lin" valueType="num">
                                      <p:cBhvr>
                                        <p:cTn id="35" dur="1000" fill="hold"/>
                                        <p:tgtEl>
                                          <p:spTgt spid="3074"/>
                                        </p:tgtEl>
                                        <p:attrNameLst>
                                          <p:attrName>ppt_x</p:attrName>
                                        </p:attrNameLst>
                                      </p:cBhvr>
                                      <p:tavLst>
                                        <p:tav tm="0">
                                          <p:val>
                                            <p:strVal val="#ppt_x"/>
                                          </p:val>
                                        </p:tav>
                                        <p:tav tm="100000">
                                          <p:val>
                                            <p:strVal val="#ppt_x"/>
                                          </p:val>
                                        </p:tav>
                                      </p:tavLst>
                                    </p:anim>
                                    <p:anim calcmode="lin" valueType="num">
                                      <p:cBhvr>
                                        <p:cTn id="3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48072"/>
          </a:xfrm>
        </p:spPr>
        <p:txBody>
          <a:bodyPr>
            <a:normAutofit/>
          </a:bodyPr>
          <a:lstStyle/>
          <a:p>
            <a:pPr marL="109728" indent="0" algn="just">
              <a:buClrTx/>
              <a:buNone/>
            </a:pPr>
            <a:r>
              <a:rPr lang="en-US" sz="2000" dirty="0">
                <a:latin typeface="Times New Roman" pitchFamily="18" charset="0"/>
                <a:cs typeface="Times New Roman" pitchFamily="18" charset="0"/>
              </a:rPr>
              <a:t>	</a:t>
            </a:r>
            <a:r>
              <a:rPr lang="en-US" sz="2000" dirty="0">
                <a:latin typeface="Calibri" pitchFamily="34" charset="0"/>
                <a:cs typeface="Calibri" pitchFamily="34" charset="0"/>
              </a:rPr>
              <a:t>A contusion to the eye ball or surrounding tissue is produced by the traumatic contact with blunt object the forces of the contact push the eye back in the orbit, may chance of globe compression.</a:t>
            </a:r>
          </a:p>
          <a:p>
            <a:pPr marL="109728" indent="0" algn="just">
              <a:buClrTx/>
              <a:buNone/>
            </a:pPr>
            <a:r>
              <a:rPr lang="en-US" sz="2000" b="1" dirty="0">
                <a:latin typeface="Calibri" pitchFamily="34" charset="0"/>
                <a:cs typeface="Calibri" pitchFamily="34" charset="0"/>
              </a:rPr>
              <a:t>Symptoms :-</a:t>
            </a:r>
          </a:p>
          <a:p>
            <a:pPr algn="just">
              <a:buClrTx/>
              <a:buFont typeface="Arial" pitchFamily="34" charset="0"/>
              <a:buChar char="•"/>
            </a:pPr>
            <a:r>
              <a:rPr lang="en-US" sz="2000" dirty="0">
                <a:latin typeface="Calibri" pitchFamily="34" charset="0"/>
                <a:cs typeface="Calibri" pitchFamily="34" charset="0"/>
              </a:rPr>
              <a:t>Eyelids edema </a:t>
            </a:r>
          </a:p>
          <a:p>
            <a:pPr algn="just">
              <a:buClrTx/>
              <a:buFont typeface="Arial" pitchFamily="34" charset="0"/>
              <a:buChar char="•"/>
            </a:pPr>
            <a:r>
              <a:rPr lang="en-US" sz="2000" dirty="0">
                <a:latin typeface="Calibri" pitchFamily="34" charset="0"/>
                <a:cs typeface="Calibri" pitchFamily="34" charset="0"/>
              </a:rPr>
              <a:t>Hyphema </a:t>
            </a:r>
          </a:p>
          <a:p>
            <a:pPr algn="just">
              <a:buClrTx/>
              <a:buFont typeface="Arial" pitchFamily="34" charset="0"/>
              <a:buChar char="•"/>
            </a:pPr>
            <a:r>
              <a:rPr lang="en-US" sz="2000" dirty="0">
                <a:latin typeface="Calibri" pitchFamily="34" charset="0"/>
                <a:cs typeface="Calibri" pitchFamily="34" charset="0"/>
              </a:rPr>
              <a:t>Sub conjunctiva hemorrhage </a:t>
            </a:r>
          </a:p>
          <a:p>
            <a:pPr algn="just">
              <a:buClrTx/>
              <a:buFont typeface="Arial" pitchFamily="34" charset="0"/>
              <a:buChar char="•"/>
            </a:pPr>
            <a:r>
              <a:rPr lang="en-US" sz="2000" dirty="0">
                <a:latin typeface="Calibri" pitchFamily="34" charset="0"/>
                <a:cs typeface="Calibri" pitchFamily="34" charset="0"/>
              </a:rPr>
              <a:t>Corneal edema </a:t>
            </a:r>
          </a:p>
          <a:p>
            <a:pPr algn="just">
              <a:buClrTx/>
              <a:buFont typeface="Arial" pitchFamily="34" charset="0"/>
              <a:buChar char="•"/>
            </a:pPr>
            <a:r>
              <a:rPr lang="en-US" sz="2000" dirty="0">
                <a:latin typeface="Calibri" pitchFamily="34" charset="0"/>
                <a:cs typeface="Calibri" pitchFamily="34" charset="0"/>
              </a:rPr>
              <a:t>Ecchymosis</a:t>
            </a:r>
          </a:p>
          <a:p>
            <a:pPr algn="just">
              <a:buClrTx/>
              <a:buFont typeface="Arial" pitchFamily="34" charset="0"/>
              <a:buChar char="•"/>
            </a:pPr>
            <a:r>
              <a:rPr lang="en-US" sz="2000" dirty="0">
                <a:latin typeface="Calibri" pitchFamily="34" charset="0"/>
                <a:cs typeface="Calibri" pitchFamily="34" charset="0"/>
              </a:rPr>
              <a:t>Diplopia.</a:t>
            </a:r>
          </a:p>
          <a:p>
            <a:pPr algn="just">
              <a:buClrTx/>
              <a:buFont typeface="Arial" pitchFamily="34" charset="0"/>
              <a:buChar char="•"/>
            </a:pPr>
            <a:r>
              <a:rPr lang="en-US" sz="2000" dirty="0">
                <a:latin typeface="Times New Roman" pitchFamily="18" charset="0"/>
                <a:cs typeface="Times New Roman" pitchFamily="18" charset="0"/>
              </a:rPr>
              <a:t> </a:t>
            </a:r>
          </a:p>
          <a:p>
            <a:pPr algn="just">
              <a:buClrTx/>
              <a:buFont typeface="Arial" pitchFamily="34" charset="0"/>
              <a:buChar char="•"/>
            </a:pPr>
            <a:endParaRPr lang="en-US" sz="2000" dirty="0">
              <a:latin typeface="Times New Roman" pitchFamily="18" charset="0"/>
              <a:cs typeface="Times New Roman" pitchFamily="18" charset="0"/>
            </a:endParaRPr>
          </a:p>
          <a:p>
            <a:pPr algn="just">
              <a:buClrTx/>
              <a:buFont typeface="Arial" pitchFamily="34" charset="0"/>
              <a:buChar char="•"/>
            </a:pPr>
            <a:endParaRPr lang="en-US" sz="20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7315200" cy="792162"/>
          </a:xfrm>
          <a:solidFill>
            <a:schemeClr val="accent2">
              <a:lumMod val="40000"/>
              <a:lumOff val="60000"/>
            </a:schemeClr>
          </a:solidFill>
          <a:ln w="57150" cmpd="thinThick">
            <a:solidFill>
              <a:schemeClr val="tx1"/>
            </a:solidFill>
          </a:ln>
        </p:spPr>
        <p:txBody>
          <a:bodyPr>
            <a:noAutofit/>
          </a:bodyPr>
          <a:lstStyle/>
          <a:p>
            <a:pPr algn="ctr"/>
            <a:r>
              <a:rPr lang="en-US" sz="3200" dirty="0">
                <a:solidFill>
                  <a:schemeClr val="tx1"/>
                </a:solidFill>
                <a:latin typeface="Calibri" pitchFamily="34" charset="0"/>
                <a:cs typeface="Calibri" pitchFamily="34" charset="0"/>
              </a:rPr>
              <a:t>Contusion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819400"/>
            <a:ext cx="4323081" cy="3505200"/>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70A73DAC-D1B1-4DDA-92C1-9C91428D3A54}"/>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DF8CE542-E857-4933-93E8-118EFD609097}"/>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731A7D47-89AF-4548-921E-9CEC83C96C88}"/>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99551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4940491"/>
          </a:xfrm>
        </p:spPr>
        <p:txBody>
          <a:bodyPr>
            <a:normAutofit/>
          </a:bodyPr>
          <a:lstStyle/>
          <a:p>
            <a:pPr algn="just">
              <a:buClrTx/>
              <a:buFont typeface="Arial" pitchFamily="34" charset="0"/>
              <a:buChar char="•"/>
            </a:pPr>
            <a:r>
              <a:rPr lang="en-US" sz="2000" dirty="0">
                <a:latin typeface="Calibri" pitchFamily="34" charset="0"/>
                <a:cs typeface="Calibri" pitchFamily="34" charset="0"/>
              </a:rPr>
              <a:t>Presence of the blood in the anterior chamber.</a:t>
            </a:r>
          </a:p>
          <a:p>
            <a:pPr algn="just">
              <a:buClrTx/>
              <a:buFont typeface="Arial" pitchFamily="34" charset="0"/>
              <a:buChar char="•"/>
            </a:pPr>
            <a:r>
              <a:rPr lang="en-US" sz="2000" dirty="0">
                <a:latin typeface="Calibri" pitchFamily="34" charset="0"/>
                <a:cs typeface="Calibri" pitchFamily="34" charset="0"/>
              </a:rPr>
              <a:t>It may obstruct the pupils and reduce the visual acuity’</a:t>
            </a:r>
          </a:p>
          <a:p>
            <a:pPr algn="just">
              <a:buClrTx/>
              <a:buFont typeface="Arial" pitchFamily="34" charset="0"/>
              <a:buChar char="•"/>
            </a:pPr>
            <a:r>
              <a:rPr lang="en-US" sz="2000" dirty="0">
                <a:latin typeface="Calibri" pitchFamily="34" charset="0"/>
                <a:cs typeface="Calibri" pitchFamily="34" charset="0"/>
              </a:rPr>
              <a:t>Pain and photophobia present.</a:t>
            </a:r>
          </a:p>
          <a:p>
            <a:pPr algn="just">
              <a:buClrTx/>
              <a:buFont typeface="Arial" pitchFamily="34" charset="0"/>
              <a:buChar char="•"/>
            </a:pPr>
            <a:r>
              <a:rPr lang="en-US" sz="2000" dirty="0">
                <a:latin typeface="Calibri" pitchFamily="34" charset="0"/>
                <a:cs typeface="Calibri" pitchFamily="34" charset="0"/>
              </a:rPr>
              <a:t>Increased intraocular pressure.</a:t>
            </a:r>
          </a:p>
          <a:p>
            <a:pPr marL="109728" indent="0" algn="just">
              <a:buClrTx/>
              <a:buNone/>
            </a:pPr>
            <a:r>
              <a:rPr lang="en-US" sz="2000" b="1" dirty="0">
                <a:latin typeface="Calibri" pitchFamily="34" charset="0"/>
                <a:cs typeface="Calibri" pitchFamily="34" charset="0"/>
              </a:rPr>
              <a:t>Treatment: </a:t>
            </a:r>
          </a:p>
          <a:p>
            <a:pPr lvl="2" algn="just">
              <a:buClrTx/>
              <a:defRPr/>
            </a:pPr>
            <a:r>
              <a:rPr lang="en-US" sz="2000" dirty="0">
                <a:latin typeface="Calibri" pitchFamily="34" charset="0"/>
                <a:cs typeface="Calibri" pitchFamily="34" charset="0"/>
              </a:rPr>
              <a:t>Place the pt. upright to allow inferior settling of blood</a:t>
            </a:r>
          </a:p>
          <a:p>
            <a:pPr lvl="2" algn="just">
              <a:buClrTx/>
              <a:defRPr/>
            </a:pPr>
            <a:r>
              <a:rPr lang="en-US" sz="2000" dirty="0">
                <a:latin typeface="Calibri" pitchFamily="34" charset="0"/>
                <a:cs typeface="Calibri" pitchFamily="34" charset="0"/>
              </a:rPr>
              <a:t>Exclude ruptured globe</a:t>
            </a:r>
          </a:p>
          <a:p>
            <a:pPr lvl="2" algn="just">
              <a:buClrTx/>
              <a:defRPr/>
            </a:pPr>
            <a:r>
              <a:rPr lang="en-US" sz="2000" dirty="0">
                <a:latin typeface="Calibri" pitchFamily="34" charset="0"/>
                <a:cs typeface="Calibri" pitchFamily="34" charset="0"/>
              </a:rPr>
              <a:t>Dilate the pupil with atropine</a:t>
            </a:r>
          </a:p>
          <a:p>
            <a:pPr lvl="2" algn="just">
              <a:buClrTx/>
              <a:defRPr/>
            </a:pPr>
            <a:r>
              <a:rPr lang="en-US" sz="2000" dirty="0">
                <a:latin typeface="Calibri" pitchFamily="34" charset="0"/>
                <a:cs typeface="Calibri" pitchFamily="34" charset="0"/>
              </a:rPr>
              <a:t>Measure intraocular pressure – if &gt; 30 mmHg apply topical Timolol</a:t>
            </a:r>
          </a:p>
          <a:p>
            <a:pPr lvl="2" algn="just">
              <a:buClrTx/>
              <a:defRPr/>
            </a:pPr>
            <a:r>
              <a:rPr lang="en-US" sz="2000" dirty="0">
                <a:latin typeface="Calibri" pitchFamily="34" charset="0"/>
                <a:cs typeface="Calibri" pitchFamily="34" charset="0"/>
              </a:rPr>
              <a:t>Emergent Optho evaluation.</a:t>
            </a:r>
          </a:p>
          <a:p>
            <a:pPr algn="just">
              <a:buClrTx/>
              <a:buFont typeface="Arial" pitchFamily="34" charset="0"/>
              <a:buChar char="•"/>
            </a:pPr>
            <a:r>
              <a:rPr lang="en-US" sz="2000" dirty="0">
                <a:latin typeface="Calibri" pitchFamily="34" charset="0"/>
                <a:cs typeface="Calibri" pitchFamily="34" charset="0"/>
              </a:rPr>
              <a:t> </a:t>
            </a:r>
          </a:p>
        </p:txBody>
      </p:sp>
      <p:sp>
        <p:nvSpPr>
          <p:cNvPr id="4" name="Title 1"/>
          <p:cNvSpPr>
            <a:spLocks noGrp="1"/>
          </p:cNvSpPr>
          <p:nvPr>
            <p:ph type="title"/>
          </p:nvPr>
        </p:nvSpPr>
        <p:spPr>
          <a:xfrm>
            <a:off x="457200" y="274638"/>
            <a:ext cx="8229600" cy="715962"/>
          </a:xfrm>
          <a:solidFill>
            <a:schemeClr val="accent2">
              <a:lumMod val="40000"/>
              <a:lumOff val="60000"/>
            </a:schemeClr>
          </a:solidFill>
          <a:ln w="57150" cmpd="thinThick">
            <a:solidFill>
              <a:schemeClr val="tx1"/>
            </a:solidFill>
          </a:ln>
        </p:spPr>
        <p:txBody>
          <a:bodyPr>
            <a:noAutofit/>
          </a:bodyPr>
          <a:lstStyle/>
          <a:p>
            <a:pPr algn="ctr"/>
            <a:r>
              <a:rPr lang="en-US" sz="3200" dirty="0">
                <a:solidFill>
                  <a:schemeClr val="tx1"/>
                </a:solidFill>
                <a:latin typeface="Times New Roman" pitchFamily="18" charset="0"/>
                <a:cs typeface="Times New Roman" pitchFamily="18" charset="0"/>
              </a:rPr>
              <a:t>Hyphema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800600"/>
            <a:ext cx="4495800" cy="1943100"/>
          </a:xfrm>
          <a:prstGeom prst="rect">
            <a:avLst/>
          </a:prstGeom>
          <a:noFill/>
          <a:ln w="476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D659426C-9510-4904-9D92-618E8BEE5543}"/>
              </a:ext>
            </a:extLst>
          </p:cNvPr>
          <p:cNvSpPr>
            <a:spLocks noGrp="1"/>
          </p:cNvSpPr>
          <p:nvPr>
            <p:ph type="dt" sz="half" idx="10"/>
          </p:nvPr>
        </p:nvSpPr>
        <p:spPr/>
        <p:txBody>
          <a:bodyPr/>
          <a:lstStyle/>
          <a:p>
            <a:r>
              <a:rPr lang="en-US"/>
              <a:t>3/13/2020</a:t>
            </a:r>
          </a:p>
        </p:txBody>
      </p:sp>
      <p:sp>
        <p:nvSpPr>
          <p:cNvPr id="5" name="Footer Placeholder 4">
            <a:extLst>
              <a:ext uri="{FF2B5EF4-FFF2-40B4-BE49-F238E27FC236}">
                <a16:creationId xmlns:a16="http://schemas.microsoft.com/office/drawing/2014/main" id="{9B11F1CC-BB95-4708-8637-04050BF01E70}"/>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A26ADEF3-2129-42CA-AF17-1F3399486D09}"/>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84022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3836127</TotalTime>
  <Words>5131</Words>
  <Application>Microsoft Office PowerPoint</Application>
  <PresentationFormat>On-screen Show (4:3)</PresentationFormat>
  <Paragraphs>843</Paragraphs>
  <Slides>66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Agency FB</vt:lpstr>
      <vt:lpstr>Arial</vt:lpstr>
      <vt:lpstr>Calibri</vt:lpstr>
      <vt:lpstr>Cooper Black</vt:lpstr>
      <vt:lpstr>Lucida Sans Unicode</vt:lpstr>
      <vt:lpstr>Times New Roman</vt:lpstr>
      <vt:lpstr>Verdana</vt:lpstr>
      <vt:lpstr>Wingdings</vt:lpstr>
      <vt:lpstr>Wingdings 2</vt:lpstr>
      <vt:lpstr>Wingdings 3</vt:lpstr>
      <vt:lpstr>Concourse</vt:lpstr>
      <vt:lpstr>PowerPoint Presentation</vt:lpstr>
      <vt:lpstr>Outline of Seminar </vt:lpstr>
      <vt:lpstr> Eye Injury. </vt:lpstr>
      <vt:lpstr>Classification Eye Injuries or Emergencies</vt:lpstr>
      <vt:lpstr> Traumatic Eye Injury  </vt:lpstr>
      <vt:lpstr>Laceration of eyelids</vt:lpstr>
      <vt:lpstr>Foreign Bodies</vt:lpstr>
      <vt:lpstr>Contusion</vt:lpstr>
      <vt:lpstr>Hyphema </vt:lpstr>
      <vt:lpstr>Fracture of the ethmoid bone. </vt:lpstr>
      <vt:lpstr>Orbital Blowout Fracture</vt:lpstr>
      <vt:lpstr>Orbital Hemorrhage </vt:lpstr>
      <vt:lpstr>Eye Burn Injuries </vt:lpstr>
      <vt:lpstr>Signs and Symptoms </vt:lpstr>
      <vt:lpstr>Treatment </vt:lpstr>
      <vt:lpstr>Thermal Burn  </vt:lpstr>
      <vt:lpstr>PowerPoint Presentation</vt:lpstr>
      <vt:lpstr>PowerPoint Presentation</vt:lpstr>
      <vt:lpstr>Radiational Burn </vt:lpstr>
      <vt:lpstr> Non-Traumatic Eye Injury  </vt:lpstr>
      <vt:lpstr>PowerPoint Presentation</vt:lpstr>
      <vt:lpstr>Acute Dacryoadenitis  :-</vt:lpstr>
      <vt:lpstr>PowerPoint Presentation</vt:lpstr>
      <vt:lpstr>Hordeolum</vt:lpstr>
      <vt:lpstr>PowerPoint Presentation</vt:lpstr>
      <vt:lpstr>Treatment </vt:lpstr>
      <vt:lpstr>Conjunctivitis</vt:lpstr>
      <vt:lpstr>Causes </vt:lpstr>
      <vt:lpstr>Symptoms of conjunctivitis</vt:lpstr>
      <vt:lpstr> Management </vt:lpstr>
      <vt:lpstr>Hyphema</vt:lpstr>
      <vt:lpstr> Treatment </vt:lpstr>
      <vt:lpstr>Optic Neuritis</vt:lpstr>
      <vt:lpstr>Sign and Symptoms:-</vt:lpstr>
      <vt:lpstr>Glaucoma</vt:lpstr>
      <vt:lpstr>Pathophysiology</vt:lpstr>
      <vt:lpstr>Clinical Manifestation</vt:lpstr>
      <vt:lpstr>PowerPoint Presentation</vt:lpstr>
      <vt:lpstr>Types of Glaucoma </vt:lpstr>
      <vt:lpstr> Open Angle Glaucoma </vt:lpstr>
      <vt:lpstr>Angle Closure Glaucoma</vt:lpstr>
      <vt:lpstr>PowerPoint Presentation</vt:lpstr>
      <vt:lpstr>Diagnostic investigations:-</vt:lpstr>
      <vt:lpstr>Management :-</vt:lpstr>
      <vt:lpstr> Surgical Management:- </vt:lpstr>
      <vt:lpstr>Retinal Detachment:-</vt:lpstr>
      <vt:lpstr>Classification of Retinal Detachment:-</vt:lpstr>
      <vt:lpstr>A) Rhegmatogenous  (Primary)  </vt:lpstr>
      <vt:lpstr>Signs and Symptoms:-</vt:lpstr>
      <vt:lpstr> Non-rhegmatogenous (secondary) </vt:lpstr>
      <vt:lpstr>Non-rhegmatogenous (Secondary) </vt:lpstr>
      <vt:lpstr>Diagnostic investigations:-</vt:lpstr>
      <vt:lpstr>Management :-</vt:lpstr>
      <vt:lpstr>Nursing Management :-</vt:lpstr>
      <vt:lpstr>Nursing Diagnosis:-</vt:lpstr>
      <vt:lpstr>Summary </vt:lpstr>
      <vt:lpstr>PowerPoint Presentation</vt:lpstr>
      <vt:lpstr>PowerPoint Presentation</vt:lpstr>
      <vt:lpstr>PowerPoint Presentation</vt:lpstr>
      <vt:lpstr>PowerPoint Presentation</vt:lpstr>
      <vt:lpstr> Different causes of referral to ophthalmology emergency room </vt:lpstr>
      <vt:lpstr> Results: </vt:lpstr>
      <vt:lpstr>PowerPoint Presentation</vt:lpstr>
      <vt:lpstr>Conclusion</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ADMIN</cp:lastModifiedBy>
  <cp:revision>107</cp:revision>
  <dcterms:created xsi:type="dcterms:W3CDTF">2006-08-16T00:00:00Z</dcterms:created>
  <dcterms:modified xsi:type="dcterms:W3CDTF">2020-08-13T06:23:57Z</dcterms:modified>
</cp:coreProperties>
</file>