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67" r:id="rId14"/>
    <p:sldId id="268" r:id="rId15"/>
    <p:sldId id="269" r:id="rId16"/>
    <p:sldId id="276" r:id="rId17"/>
    <p:sldId id="275" r:id="rId18"/>
    <p:sldId id="277" r:id="rId19"/>
    <p:sldId id="270" r:id="rId20"/>
    <p:sldId id="272" r:id="rId21"/>
    <p:sldId id="278" r:id="rId22"/>
    <p:sldId id="281" r:id="rId23"/>
    <p:sldId id="282" r:id="rId24"/>
    <p:sldId id="283" r:id="rId25"/>
    <p:sldId id="279" r:id="rId26"/>
    <p:sldId id="280"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CC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58D57-189F-47C8-A693-4871F3307649}" type="datetimeFigureOut">
              <a:rPr lang="en-IN" smtClean="0"/>
              <a:t>13-08-2020</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F128F-1AF3-4276-B774-39961FC6CFB6}" type="slidenum">
              <a:rPr lang="en-IN" smtClean="0"/>
              <a:t>‹#›</a:t>
            </a:fld>
            <a:endParaRPr lang="en-IN"/>
          </a:p>
        </p:txBody>
      </p:sp>
    </p:spTree>
    <p:extLst>
      <p:ext uri="{BB962C8B-B14F-4D97-AF65-F5344CB8AC3E}">
        <p14:creationId xmlns:p14="http://schemas.microsoft.com/office/powerpoint/2010/main" val="322592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8/02/2020</a:t>
            </a:r>
          </a:p>
        </p:txBody>
      </p:sp>
      <p:sp>
        <p:nvSpPr>
          <p:cNvPr id="5" name="Footer Placeholder 4"/>
          <p:cNvSpPr>
            <a:spLocks noGrp="1"/>
          </p:cNvSpPr>
          <p:nvPr>
            <p:ph type="ftr" sz="quarter" idx="11"/>
          </p:nvPr>
        </p:nvSpPr>
        <p:spPr/>
        <p:txBody>
          <a:bodyPr/>
          <a:lstStyle/>
          <a:p>
            <a:r>
              <a:rPr lang="en-US"/>
              <a:t>Mr. Swapnil Rahane. (M.Sc ,Medical Surgical Nursing)</a:t>
            </a:r>
          </a:p>
        </p:txBody>
      </p:sp>
      <p:sp>
        <p:nvSpPr>
          <p:cNvPr id="6" name="Slide Number Placeholder 5"/>
          <p:cNvSpPr>
            <a:spLocks noGrp="1"/>
          </p:cNvSpPr>
          <p:nvPr>
            <p:ph type="sldNum" sz="quarter" idx="12"/>
          </p:nvPr>
        </p:nvSpPr>
        <p:spPr/>
        <p:txBody>
          <a:bodyPr/>
          <a:lstStyle/>
          <a:p>
            <a:fld id="{E33530C3-DF23-40DD-A2FD-BBAD0CE12D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8/02/2020</a:t>
            </a:r>
          </a:p>
        </p:txBody>
      </p:sp>
      <p:sp>
        <p:nvSpPr>
          <p:cNvPr id="5" name="Footer Placeholder 4"/>
          <p:cNvSpPr>
            <a:spLocks noGrp="1"/>
          </p:cNvSpPr>
          <p:nvPr>
            <p:ph type="ftr" sz="quarter" idx="11"/>
          </p:nvPr>
        </p:nvSpPr>
        <p:spPr/>
        <p:txBody>
          <a:bodyPr/>
          <a:lstStyle/>
          <a:p>
            <a:r>
              <a:rPr lang="en-US"/>
              <a:t>Mr. Swapnil Rahane. (M.Sc ,Medical Surgical Nursing)</a:t>
            </a:r>
          </a:p>
        </p:txBody>
      </p:sp>
      <p:sp>
        <p:nvSpPr>
          <p:cNvPr id="6" name="Slide Number Placeholder 5"/>
          <p:cNvSpPr>
            <a:spLocks noGrp="1"/>
          </p:cNvSpPr>
          <p:nvPr>
            <p:ph type="sldNum" sz="quarter" idx="12"/>
          </p:nvPr>
        </p:nvSpPr>
        <p:spPr/>
        <p:txBody>
          <a:bodyPr/>
          <a:lstStyle/>
          <a:p>
            <a:fld id="{E33530C3-DF23-40DD-A2FD-BBAD0CE12D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8/02/2020</a:t>
            </a:r>
          </a:p>
        </p:txBody>
      </p:sp>
      <p:sp>
        <p:nvSpPr>
          <p:cNvPr id="5" name="Footer Placeholder 4"/>
          <p:cNvSpPr>
            <a:spLocks noGrp="1"/>
          </p:cNvSpPr>
          <p:nvPr>
            <p:ph type="ftr" sz="quarter" idx="11"/>
          </p:nvPr>
        </p:nvSpPr>
        <p:spPr/>
        <p:txBody>
          <a:bodyPr/>
          <a:lstStyle/>
          <a:p>
            <a:r>
              <a:rPr lang="en-US"/>
              <a:t>Mr. Swapnil Rahane. (M.Sc ,Medical Surgical Nursing)</a:t>
            </a:r>
          </a:p>
        </p:txBody>
      </p:sp>
      <p:sp>
        <p:nvSpPr>
          <p:cNvPr id="6" name="Slide Number Placeholder 5"/>
          <p:cNvSpPr>
            <a:spLocks noGrp="1"/>
          </p:cNvSpPr>
          <p:nvPr>
            <p:ph type="sldNum" sz="quarter" idx="12"/>
          </p:nvPr>
        </p:nvSpPr>
        <p:spPr/>
        <p:txBody>
          <a:bodyPr/>
          <a:lstStyle/>
          <a:p>
            <a:fld id="{E33530C3-DF23-40DD-A2FD-BBAD0CE12D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8/02/2020</a:t>
            </a:r>
          </a:p>
        </p:txBody>
      </p:sp>
      <p:sp>
        <p:nvSpPr>
          <p:cNvPr id="5" name="Footer Placeholder 4"/>
          <p:cNvSpPr>
            <a:spLocks noGrp="1"/>
          </p:cNvSpPr>
          <p:nvPr>
            <p:ph type="ftr" sz="quarter" idx="11"/>
          </p:nvPr>
        </p:nvSpPr>
        <p:spPr/>
        <p:txBody>
          <a:bodyPr/>
          <a:lstStyle/>
          <a:p>
            <a:r>
              <a:rPr lang="en-US"/>
              <a:t>Mr. Swapnil Rahane. (M.Sc ,Medical Surgical Nursing)</a:t>
            </a:r>
          </a:p>
        </p:txBody>
      </p:sp>
      <p:sp>
        <p:nvSpPr>
          <p:cNvPr id="6" name="Slide Number Placeholder 5"/>
          <p:cNvSpPr>
            <a:spLocks noGrp="1"/>
          </p:cNvSpPr>
          <p:nvPr>
            <p:ph type="sldNum" sz="quarter" idx="12"/>
          </p:nvPr>
        </p:nvSpPr>
        <p:spPr/>
        <p:txBody>
          <a:bodyPr/>
          <a:lstStyle/>
          <a:p>
            <a:fld id="{E33530C3-DF23-40DD-A2FD-BBAD0CE12D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8/02/2020</a:t>
            </a:r>
          </a:p>
        </p:txBody>
      </p:sp>
      <p:sp>
        <p:nvSpPr>
          <p:cNvPr id="5" name="Footer Placeholder 4"/>
          <p:cNvSpPr>
            <a:spLocks noGrp="1"/>
          </p:cNvSpPr>
          <p:nvPr>
            <p:ph type="ftr" sz="quarter" idx="11"/>
          </p:nvPr>
        </p:nvSpPr>
        <p:spPr/>
        <p:txBody>
          <a:bodyPr/>
          <a:lstStyle/>
          <a:p>
            <a:r>
              <a:rPr lang="en-US"/>
              <a:t>Mr. Swapnil Rahane. (M.Sc ,Medical Surgical Nursing)</a:t>
            </a:r>
          </a:p>
        </p:txBody>
      </p:sp>
      <p:sp>
        <p:nvSpPr>
          <p:cNvPr id="6" name="Slide Number Placeholder 5"/>
          <p:cNvSpPr>
            <a:spLocks noGrp="1"/>
          </p:cNvSpPr>
          <p:nvPr>
            <p:ph type="sldNum" sz="quarter" idx="12"/>
          </p:nvPr>
        </p:nvSpPr>
        <p:spPr/>
        <p:txBody>
          <a:bodyPr/>
          <a:lstStyle/>
          <a:p>
            <a:fld id="{E33530C3-DF23-40DD-A2FD-BBAD0CE12D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8/02/2020</a:t>
            </a:r>
          </a:p>
        </p:txBody>
      </p:sp>
      <p:sp>
        <p:nvSpPr>
          <p:cNvPr id="6" name="Footer Placeholder 5"/>
          <p:cNvSpPr>
            <a:spLocks noGrp="1"/>
          </p:cNvSpPr>
          <p:nvPr>
            <p:ph type="ftr" sz="quarter" idx="11"/>
          </p:nvPr>
        </p:nvSpPr>
        <p:spPr/>
        <p:txBody>
          <a:bodyPr/>
          <a:lstStyle/>
          <a:p>
            <a:r>
              <a:rPr lang="en-US"/>
              <a:t>Mr. Swapnil Rahane. (M.Sc ,Medical Surgical Nursing)</a:t>
            </a:r>
          </a:p>
        </p:txBody>
      </p:sp>
      <p:sp>
        <p:nvSpPr>
          <p:cNvPr id="7" name="Slide Number Placeholder 6"/>
          <p:cNvSpPr>
            <a:spLocks noGrp="1"/>
          </p:cNvSpPr>
          <p:nvPr>
            <p:ph type="sldNum" sz="quarter" idx="12"/>
          </p:nvPr>
        </p:nvSpPr>
        <p:spPr/>
        <p:txBody>
          <a:bodyPr/>
          <a:lstStyle/>
          <a:p>
            <a:fld id="{E33530C3-DF23-40DD-A2FD-BBAD0CE12D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8/02/2020</a:t>
            </a:r>
          </a:p>
        </p:txBody>
      </p:sp>
      <p:sp>
        <p:nvSpPr>
          <p:cNvPr id="8" name="Footer Placeholder 7"/>
          <p:cNvSpPr>
            <a:spLocks noGrp="1"/>
          </p:cNvSpPr>
          <p:nvPr>
            <p:ph type="ftr" sz="quarter" idx="11"/>
          </p:nvPr>
        </p:nvSpPr>
        <p:spPr/>
        <p:txBody>
          <a:bodyPr/>
          <a:lstStyle/>
          <a:p>
            <a:r>
              <a:rPr lang="en-US"/>
              <a:t>Mr. Swapnil Rahane. (M.Sc ,Medical Surgical Nursing)</a:t>
            </a:r>
          </a:p>
        </p:txBody>
      </p:sp>
      <p:sp>
        <p:nvSpPr>
          <p:cNvPr id="9" name="Slide Number Placeholder 8"/>
          <p:cNvSpPr>
            <a:spLocks noGrp="1"/>
          </p:cNvSpPr>
          <p:nvPr>
            <p:ph type="sldNum" sz="quarter" idx="12"/>
          </p:nvPr>
        </p:nvSpPr>
        <p:spPr/>
        <p:txBody>
          <a:bodyPr/>
          <a:lstStyle/>
          <a:p>
            <a:fld id="{E33530C3-DF23-40DD-A2FD-BBAD0CE12D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8/02/2020</a:t>
            </a:r>
          </a:p>
        </p:txBody>
      </p:sp>
      <p:sp>
        <p:nvSpPr>
          <p:cNvPr id="4" name="Footer Placeholder 3"/>
          <p:cNvSpPr>
            <a:spLocks noGrp="1"/>
          </p:cNvSpPr>
          <p:nvPr>
            <p:ph type="ftr" sz="quarter" idx="11"/>
          </p:nvPr>
        </p:nvSpPr>
        <p:spPr/>
        <p:txBody>
          <a:bodyPr/>
          <a:lstStyle/>
          <a:p>
            <a:r>
              <a:rPr lang="en-US"/>
              <a:t>Mr. Swapnil Rahane. (M.Sc ,Medical Surgical Nursing)</a:t>
            </a:r>
          </a:p>
        </p:txBody>
      </p:sp>
      <p:sp>
        <p:nvSpPr>
          <p:cNvPr id="5" name="Slide Number Placeholder 4"/>
          <p:cNvSpPr>
            <a:spLocks noGrp="1"/>
          </p:cNvSpPr>
          <p:nvPr>
            <p:ph type="sldNum" sz="quarter" idx="12"/>
          </p:nvPr>
        </p:nvSpPr>
        <p:spPr/>
        <p:txBody>
          <a:bodyPr/>
          <a:lstStyle/>
          <a:p>
            <a:fld id="{E33530C3-DF23-40DD-A2FD-BBAD0CE12D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8/02/2020</a:t>
            </a:r>
          </a:p>
        </p:txBody>
      </p:sp>
      <p:sp>
        <p:nvSpPr>
          <p:cNvPr id="3" name="Footer Placeholder 2"/>
          <p:cNvSpPr>
            <a:spLocks noGrp="1"/>
          </p:cNvSpPr>
          <p:nvPr>
            <p:ph type="ftr" sz="quarter" idx="11"/>
          </p:nvPr>
        </p:nvSpPr>
        <p:spPr/>
        <p:txBody>
          <a:bodyPr/>
          <a:lstStyle/>
          <a:p>
            <a:r>
              <a:rPr lang="en-US"/>
              <a:t>Mr. Swapnil Rahane. (M.Sc ,Medical Surgical Nursing)</a:t>
            </a:r>
          </a:p>
        </p:txBody>
      </p:sp>
      <p:sp>
        <p:nvSpPr>
          <p:cNvPr id="4" name="Slide Number Placeholder 3"/>
          <p:cNvSpPr>
            <a:spLocks noGrp="1"/>
          </p:cNvSpPr>
          <p:nvPr>
            <p:ph type="sldNum" sz="quarter" idx="12"/>
          </p:nvPr>
        </p:nvSpPr>
        <p:spPr/>
        <p:txBody>
          <a:bodyPr/>
          <a:lstStyle/>
          <a:p>
            <a:fld id="{E33530C3-DF23-40DD-A2FD-BBAD0CE12D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8/02/2020</a:t>
            </a:r>
          </a:p>
        </p:txBody>
      </p:sp>
      <p:sp>
        <p:nvSpPr>
          <p:cNvPr id="6" name="Footer Placeholder 5"/>
          <p:cNvSpPr>
            <a:spLocks noGrp="1"/>
          </p:cNvSpPr>
          <p:nvPr>
            <p:ph type="ftr" sz="quarter" idx="11"/>
          </p:nvPr>
        </p:nvSpPr>
        <p:spPr/>
        <p:txBody>
          <a:bodyPr/>
          <a:lstStyle/>
          <a:p>
            <a:r>
              <a:rPr lang="en-US"/>
              <a:t>Mr. Swapnil Rahane. (M.Sc ,Medical Surgical Nursing)</a:t>
            </a:r>
          </a:p>
        </p:txBody>
      </p:sp>
      <p:sp>
        <p:nvSpPr>
          <p:cNvPr id="7" name="Slide Number Placeholder 6"/>
          <p:cNvSpPr>
            <a:spLocks noGrp="1"/>
          </p:cNvSpPr>
          <p:nvPr>
            <p:ph type="sldNum" sz="quarter" idx="12"/>
          </p:nvPr>
        </p:nvSpPr>
        <p:spPr/>
        <p:txBody>
          <a:bodyPr/>
          <a:lstStyle/>
          <a:p>
            <a:fld id="{E33530C3-DF23-40DD-A2FD-BBAD0CE12D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8/02/2020</a:t>
            </a:r>
          </a:p>
        </p:txBody>
      </p:sp>
      <p:sp>
        <p:nvSpPr>
          <p:cNvPr id="6" name="Footer Placeholder 5"/>
          <p:cNvSpPr>
            <a:spLocks noGrp="1"/>
          </p:cNvSpPr>
          <p:nvPr>
            <p:ph type="ftr" sz="quarter" idx="11"/>
          </p:nvPr>
        </p:nvSpPr>
        <p:spPr/>
        <p:txBody>
          <a:bodyPr/>
          <a:lstStyle/>
          <a:p>
            <a:r>
              <a:rPr lang="en-US"/>
              <a:t>Mr. Swapnil Rahane. (M.Sc ,Medical Surgical Nursing)</a:t>
            </a:r>
          </a:p>
        </p:txBody>
      </p:sp>
      <p:sp>
        <p:nvSpPr>
          <p:cNvPr id="7" name="Slide Number Placeholder 6"/>
          <p:cNvSpPr>
            <a:spLocks noGrp="1"/>
          </p:cNvSpPr>
          <p:nvPr>
            <p:ph type="sldNum" sz="quarter" idx="12"/>
          </p:nvPr>
        </p:nvSpPr>
        <p:spPr/>
        <p:txBody>
          <a:bodyPr/>
          <a:lstStyle/>
          <a:p>
            <a:fld id="{E33530C3-DF23-40DD-A2FD-BBAD0CE12D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8/02/2020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Mr. Swapnil Rahane. (M.Sc ,Medical Surgical Nursing)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530C3-DF23-40DD-A2FD-BBAD0CE12D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10600" cy="1470025"/>
          </a:xfrm>
        </p:spPr>
        <p:txBody>
          <a:bodyPr>
            <a:noAutofit/>
          </a:bodyPr>
          <a:lstStyle/>
          <a:p>
            <a:r>
              <a:rPr lang="en-US" sz="4800" b="1" u="sng" dirty="0">
                <a:solidFill>
                  <a:schemeClr val="accent2">
                    <a:lumMod val="75000"/>
                  </a:schemeClr>
                </a:solidFill>
                <a:latin typeface="Times New Roman" pitchFamily="18" charset="0"/>
                <a:cs typeface="Times New Roman" pitchFamily="18" charset="0"/>
              </a:rPr>
              <a:t>EUTHANASIA</a:t>
            </a:r>
          </a:p>
        </p:txBody>
      </p:sp>
      <p:sp>
        <p:nvSpPr>
          <p:cNvPr id="3" name="Subtitle 2"/>
          <p:cNvSpPr>
            <a:spLocks noGrp="1"/>
          </p:cNvSpPr>
          <p:nvPr>
            <p:ph type="subTitle" idx="1"/>
          </p:nvPr>
        </p:nvSpPr>
        <p:spPr>
          <a:xfrm>
            <a:off x="1371600" y="5105400"/>
            <a:ext cx="6400800" cy="1752600"/>
          </a:xfrm>
        </p:spPr>
        <p:txBody>
          <a:bodyPr>
            <a:normAutofit fontScale="92500" lnSpcReduction="10000"/>
          </a:bodyPr>
          <a:lstStyle/>
          <a:p>
            <a:r>
              <a:rPr lang="en-US" sz="2000" dirty="0">
                <a:solidFill>
                  <a:schemeClr val="tx1"/>
                </a:solidFill>
                <a:latin typeface="Times New Roman" pitchFamily="18" charset="0"/>
                <a:cs typeface="Times New Roman" pitchFamily="18" charset="0"/>
              </a:rPr>
              <a:t>By –</a:t>
            </a:r>
          </a:p>
          <a:p>
            <a:r>
              <a:rPr lang="en-US" sz="2000" dirty="0">
                <a:solidFill>
                  <a:schemeClr val="tx1"/>
                </a:solidFill>
                <a:latin typeface="Times New Roman" pitchFamily="18" charset="0"/>
                <a:cs typeface="Times New Roman" pitchFamily="18" charset="0"/>
              </a:rPr>
              <a:t>Mr. Swapnil Rahane </a:t>
            </a:r>
          </a:p>
          <a:p>
            <a:r>
              <a:rPr lang="en-US" sz="2000" dirty="0">
                <a:solidFill>
                  <a:schemeClr val="tx1"/>
                </a:solidFill>
                <a:latin typeface="Times New Roman" pitchFamily="18" charset="0"/>
                <a:cs typeface="Times New Roman" pitchFamily="18" charset="0"/>
              </a:rPr>
              <a:t>Assistant Professor </a:t>
            </a:r>
          </a:p>
          <a:p>
            <a:r>
              <a:rPr lang="en-US" sz="2000" dirty="0">
                <a:solidFill>
                  <a:schemeClr val="tx1"/>
                </a:solidFill>
                <a:latin typeface="Times New Roman" pitchFamily="18" charset="0"/>
                <a:cs typeface="Times New Roman" pitchFamily="18" charset="0"/>
              </a:rPr>
              <a:t>Department of Medical Surgical Nursing</a:t>
            </a:r>
          </a:p>
          <a:p>
            <a:r>
              <a:rPr lang="en-US" sz="2000" dirty="0">
                <a:solidFill>
                  <a:schemeClr val="tx1"/>
                </a:solidFill>
                <a:latin typeface="Times New Roman" pitchFamily="18" charset="0"/>
                <a:cs typeface="Times New Roman" pitchFamily="18" charset="0"/>
              </a:rPr>
              <a:t>Sumandeep Nursing College </a:t>
            </a:r>
          </a:p>
        </p:txBody>
      </p:sp>
      <p:pic>
        <p:nvPicPr>
          <p:cNvPr id="1026" name="Picture 2" descr="D:\M.Sc.Nursing\SECOND YR. M.Sc\JP\euthanasia_1.jpg"/>
          <p:cNvPicPr>
            <a:picLocks noChangeAspect="1" noChangeArrowheads="1"/>
          </p:cNvPicPr>
          <p:nvPr/>
        </p:nvPicPr>
        <p:blipFill>
          <a:blip r:embed="rId2"/>
          <a:srcRect/>
          <a:stretch>
            <a:fillRect/>
          </a:stretch>
        </p:blipFill>
        <p:spPr bwMode="auto">
          <a:xfrm>
            <a:off x="762000" y="1905000"/>
            <a:ext cx="7696200" cy="2971799"/>
          </a:xfrm>
          <a:prstGeom prst="rect">
            <a:avLst/>
          </a:prstGeom>
          <a:noFill/>
        </p:spPr>
      </p:pic>
      <p:sp>
        <p:nvSpPr>
          <p:cNvPr id="4" name="Date Placeholder 3">
            <a:extLst>
              <a:ext uri="{FF2B5EF4-FFF2-40B4-BE49-F238E27FC236}">
                <a16:creationId xmlns:a16="http://schemas.microsoft.com/office/drawing/2014/main" id="{34496B50-F518-4697-B583-EC541CBC5560}"/>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9E360283-3A37-4343-BF09-C9027DCBEF5B}"/>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D5D86BF4-3948-4A78-A499-44C4DEDE7224}"/>
              </a:ext>
            </a:extLst>
          </p:cNvPr>
          <p:cNvSpPr>
            <a:spLocks noGrp="1"/>
          </p:cNvSpPr>
          <p:nvPr>
            <p:ph type="sldNum" sz="quarter" idx="12"/>
          </p:nvPr>
        </p:nvSpPr>
        <p:spPr/>
        <p:txBody>
          <a:bodyPr/>
          <a:lstStyle/>
          <a:p>
            <a:fld id="{E33530C3-DF23-40DD-A2FD-BBAD0CE12D00}"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7030A0"/>
                </a:solidFill>
                <a:latin typeface="Times New Roman" pitchFamily="18" charset="0"/>
                <a:cs typeface="Times New Roman" pitchFamily="18" charset="0"/>
              </a:rPr>
              <a:t>WAYS OF EUTHANASIA:</a:t>
            </a:r>
          </a:p>
        </p:txBody>
      </p:sp>
      <p:sp>
        <p:nvSpPr>
          <p:cNvPr id="3" name="Content Placeholder 2"/>
          <p:cNvSpPr>
            <a:spLocks noGrp="1"/>
          </p:cNvSpPr>
          <p:nvPr>
            <p:ph sz="half" idx="1"/>
          </p:nvPr>
        </p:nvSpPr>
        <p:spPr>
          <a:xfrm>
            <a:off x="457200" y="1600200"/>
            <a:ext cx="4038600" cy="5257800"/>
          </a:xfrm>
        </p:spPr>
        <p:txBody>
          <a:bodyPr>
            <a:normAutofit fontScale="92500" lnSpcReduction="20000"/>
          </a:bodyPr>
          <a:lstStyle/>
          <a:p>
            <a:pPr marL="514350" indent="-514350">
              <a:buFont typeface="+mj-lt"/>
              <a:buAutoNum type="arabicPeriod"/>
            </a:pPr>
            <a:r>
              <a:rPr lang="en-US" b="1" u="sng" dirty="0">
                <a:solidFill>
                  <a:srgbClr val="00CC00"/>
                </a:solidFill>
                <a:latin typeface="Times New Roman" pitchFamily="18" charset="0"/>
                <a:cs typeface="Times New Roman" pitchFamily="18" charset="0"/>
              </a:rPr>
              <a:t>Lethal injection </a:t>
            </a:r>
            <a:r>
              <a:rPr lang="en-US" dirty="0">
                <a:latin typeface="Times New Roman" pitchFamily="18" charset="0"/>
                <a:cs typeface="Times New Roman" pitchFamily="18" charset="0"/>
              </a:rPr>
              <a:t>- Injection of a lethal dose of a drug, such as a known poison, </a:t>
            </a:r>
            <a:r>
              <a:rPr lang="en-US" dirty="0" err="1">
                <a:latin typeface="Times New Roman" pitchFamily="18" charset="0"/>
                <a:cs typeface="Times New Roman" pitchFamily="18" charset="0"/>
              </a:rPr>
              <a:t>KCl</a:t>
            </a:r>
            <a:r>
              <a:rPr lang="en-US" dirty="0">
                <a:latin typeface="Times New Roman" pitchFamily="18" charset="0"/>
                <a:cs typeface="Times New Roman" pitchFamily="18" charset="0"/>
              </a:rPr>
              <a:t>, Sodium pentothal etc.</a:t>
            </a:r>
          </a:p>
          <a:p>
            <a:pPr marL="514350" indent="-514350">
              <a:buFont typeface="+mj-lt"/>
              <a:buAutoNum type="arabicPeriod"/>
            </a:pPr>
            <a:endParaRPr lang="en-US" dirty="0">
              <a:latin typeface="Times New Roman" pitchFamily="18" charset="0"/>
              <a:cs typeface="Times New Roman" pitchFamily="18" charset="0"/>
            </a:endParaRPr>
          </a:p>
          <a:p>
            <a:pPr marL="514350" indent="-514350">
              <a:buFont typeface="+mj-lt"/>
              <a:buAutoNum type="arabicPeriod"/>
            </a:pPr>
            <a:r>
              <a:rPr lang="en-US" b="1" u="sng" dirty="0">
                <a:solidFill>
                  <a:srgbClr val="00CC00"/>
                </a:solidFill>
                <a:latin typeface="Times New Roman" pitchFamily="18" charset="0"/>
                <a:cs typeface="Times New Roman" pitchFamily="18" charset="0"/>
              </a:rPr>
              <a:t>Asphyxiation</a:t>
            </a:r>
            <a:r>
              <a:rPr lang="en-US" dirty="0">
                <a:latin typeface="Times New Roman" pitchFamily="18" charset="0"/>
                <a:cs typeface="Times New Roman" pitchFamily="18" charset="0"/>
              </a:rPr>
              <a:t> – </a:t>
            </a:r>
          </a:p>
          <a:p>
            <a:pPr marL="514350" indent="-514350">
              <a:buNone/>
            </a:pPr>
            <a:r>
              <a:rPr lang="en-US" dirty="0">
                <a:latin typeface="Times New Roman" pitchFamily="18" charset="0"/>
                <a:cs typeface="Times New Roman" pitchFamily="18" charset="0"/>
              </a:rPr>
              <a:t>	The most popular gas used is Carbon monoxide (CO). Organophosphate nerve gases like </a:t>
            </a:r>
            <a:r>
              <a:rPr lang="en-US" dirty="0" err="1">
                <a:latin typeface="Times New Roman" pitchFamily="18" charset="0"/>
                <a:cs typeface="Times New Roman" pitchFamily="18" charset="0"/>
              </a:rPr>
              <a:t>sarin</a:t>
            </a:r>
            <a:r>
              <a:rPr lang="en-US" dirty="0">
                <a:latin typeface="Times New Roman" pitchFamily="18" charset="0"/>
                <a:cs typeface="Times New Roman" pitchFamily="18" charset="0"/>
              </a:rPr>
              <a:t> &amp; </a:t>
            </a:r>
            <a:r>
              <a:rPr lang="en-US" dirty="0" err="1">
                <a:latin typeface="Times New Roman" pitchFamily="18" charset="0"/>
                <a:cs typeface="Times New Roman" pitchFamily="18" charset="0"/>
              </a:rPr>
              <a:t>tabun</a:t>
            </a:r>
            <a:r>
              <a:rPr lang="en-US" dirty="0">
                <a:latin typeface="Times New Roman" pitchFamily="18" charset="0"/>
                <a:cs typeface="Times New Roman" pitchFamily="18" charset="0"/>
              </a:rPr>
              <a:t> etc. are also added in small amounts to fully ensure death.</a:t>
            </a:r>
            <a:r>
              <a:rPr lang="en-US" dirty="0"/>
              <a:t>  </a:t>
            </a:r>
          </a:p>
          <a:p>
            <a:pPr marL="514350" indent="-514350">
              <a:buNone/>
            </a:pPr>
            <a:endParaRPr lang="en-US" dirty="0"/>
          </a:p>
          <a:p>
            <a:pPr marL="514350" indent="-514350">
              <a:buNone/>
            </a:pPr>
            <a:endParaRPr lang="en-US" dirty="0"/>
          </a:p>
        </p:txBody>
      </p:sp>
      <p:pic>
        <p:nvPicPr>
          <p:cNvPr id="7170" name="Picture 2" descr="D:\M.Sc.Nursing\SECOND YR. M.Sc\JP\10_fin_de_vie_18.jpg"/>
          <p:cNvPicPr>
            <a:picLocks noChangeAspect="1" noChangeArrowheads="1"/>
          </p:cNvPicPr>
          <p:nvPr/>
        </p:nvPicPr>
        <p:blipFill>
          <a:blip r:embed="rId2"/>
          <a:srcRect/>
          <a:stretch>
            <a:fillRect/>
          </a:stretch>
        </p:blipFill>
        <p:spPr bwMode="auto">
          <a:xfrm>
            <a:off x="5105401" y="1600200"/>
            <a:ext cx="3657600" cy="2057400"/>
          </a:xfrm>
          <a:prstGeom prst="rect">
            <a:avLst/>
          </a:prstGeom>
          <a:noFill/>
        </p:spPr>
      </p:pic>
      <p:pic>
        <p:nvPicPr>
          <p:cNvPr id="7171" name="Picture 3" descr="D:\M.Sc.Nursing\SECOND YR. M.Sc\JP\older-woman-hospital-bed-oxygen-mask-senior-citizen-female-white-hair-sleeps-following-surgery-wearing-gown-55543088.jpg"/>
          <p:cNvPicPr>
            <a:picLocks noChangeAspect="1" noChangeArrowheads="1"/>
          </p:cNvPicPr>
          <p:nvPr/>
        </p:nvPicPr>
        <p:blipFill>
          <a:blip r:embed="rId3"/>
          <a:srcRect r="8547" b="21154"/>
          <a:stretch>
            <a:fillRect/>
          </a:stretch>
        </p:blipFill>
        <p:spPr bwMode="auto">
          <a:xfrm>
            <a:off x="5105400" y="3733800"/>
            <a:ext cx="3657600" cy="2667000"/>
          </a:xfrm>
          <a:prstGeom prst="rect">
            <a:avLst/>
          </a:prstGeom>
          <a:noFill/>
        </p:spPr>
      </p:pic>
      <p:sp>
        <p:nvSpPr>
          <p:cNvPr id="4" name="Date Placeholder 3">
            <a:extLst>
              <a:ext uri="{FF2B5EF4-FFF2-40B4-BE49-F238E27FC236}">
                <a16:creationId xmlns:a16="http://schemas.microsoft.com/office/drawing/2014/main" id="{AED3227B-FA8E-4EC2-9DE2-3AB4ED5DCA00}"/>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F5E2AB83-4A0B-4EDC-AB29-00DC4C410BDB}"/>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899242F7-7900-4234-A6F6-74C1614825C6}"/>
              </a:ext>
            </a:extLst>
          </p:cNvPr>
          <p:cNvSpPr>
            <a:spLocks noGrp="1"/>
          </p:cNvSpPr>
          <p:nvPr>
            <p:ph type="sldNum" sz="quarter" idx="12"/>
          </p:nvPr>
        </p:nvSpPr>
        <p:spPr/>
        <p:txBody>
          <a:bodyPr/>
          <a:lstStyle/>
          <a:p>
            <a:fld id="{E33530C3-DF23-40DD-A2FD-BBAD0CE12D00}" type="slidenum">
              <a:rPr lang="en-US" smtClean="0"/>
              <a:pPr/>
              <a:t>10</a:t>
            </a:fld>
            <a:endParaRPr lang="en-US"/>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b="1" u="sng" dirty="0">
                <a:solidFill>
                  <a:srgbClr val="7030A0"/>
                </a:solidFill>
                <a:latin typeface="Times New Roman" pitchFamily="18" charset="0"/>
                <a:cs typeface="Times New Roman" pitchFamily="18" charset="0"/>
              </a:rPr>
              <a:t>WHO OPT FOR EUTHANASIA:</a:t>
            </a:r>
          </a:p>
        </p:txBody>
      </p:sp>
      <p:sp>
        <p:nvSpPr>
          <p:cNvPr id="6" name="Content Placeholder 5"/>
          <p:cNvSpPr>
            <a:spLocks noGrp="1"/>
          </p:cNvSpPr>
          <p:nvPr>
            <p:ph idx="1"/>
          </p:nvPr>
        </p:nvSpPr>
        <p:spPr>
          <a:xfrm>
            <a:off x="0" y="1066800"/>
            <a:ext cx="8915400" cy="5791200"/>
          </a:xfrm>
        </p:spPr>
        <p:txBody>
          <a:bodyPr>
            <a:normAutofit fontScale="85000" lnSpcReduction="10000"/>
          </a:bodyPr>
          <a:lstStyle/>
          <a:p>
            <a:r>
              <a:rPr lang="en-US" dirty="0">
                <a:latin typeface="Times New Roman" pitchFamily="18" charset="0"/>
                <a:cs typeface="Times New Roman" pitchFamily="18" charset="0"/>
              </a:rPr>
              <a:t>In most regions, men opted for assisted suicide more often than women (except in Switzerland)</a:t>
            </a:r>
          </a:p>
          <a:p>
            <a:r>
              <a:rPr lang="en-US" dirty="0">
                <a:latin typeface="Times New Roman" pitchFamily="18" charset="0"/>
                <a:cs typeface="Times New Roman" pitchFamily="18" charset="0"/>
              </a:rPr>
              <a:t>The age group most commonly opting for euthanasia was the 60-85-year-olds, followed by 40-59-year-olds</a:t>
            </a:r>
          </a:p>
          <a:p>
            <a:r>
              <a:rPr lang="en-US" dirty="0">
                <a:latin typeface="Times New Roman" pitchFamily="18" charset="0"/>
                <a:cs typeface="Times New Roman" pitchFamily="18" charset="0"/>
              </a:rPr>
              <a:t>Most people who chose an assisted death were married, followed by widowed, then divorced</a:t>
            </a:r>
          </a:p>
          <a:p>
            <a:r>
              <a:rPr lang="en-US" dirty="0">
                <a:latin typeface="Times New Roman" pitchFamily="18" charset="0"/>
                <a:cs typeface="Times New Roman" pitchFamily="18" charset="0"/>
              </a:rPr>
              <a:t>The disease most commonly found in euthanasia cases was cancer - other diseases included amyotrophic lateral sclerosis (ALS), multiple sclerosis and cardiovascular disease</a:t>
            </a:r>
          </a:p>
          <a:p>
            <a:r>
              <a:rPr lang="en-US" dirty="0">
                <a:latin typeface="Times New Roman" pitchFamily="18" charset="0"/>
                <a:cs typeface="Times New Roman" pitchFamily="18" charset="0"/>
              </a:rPr>
              <a:t>The Netherlands reported the highest number of assisted deaths - 3,695 in 2011 (roughly 2.5% of all deaths)</a:t>
            </a:r>
          </a:p>
          <a:p>
            <a:r>
              <a:rPr lang="en-US" dirty="0">
                <a:latin typeface="Times New Roman" pitchFamily="18" charset="0"/>
                <a:cs typeface="Times New Roman" pitchFamily="18" charset="0"/>
              </a:rPr>
              <a:t>Overall, in states and countries where euthanasia is legal, between 0.1% and 2.9% of all deaths were assisted.</a:t>
            </a:r>
          </a:p>
          <a:p>
            <a:endParaRPr lang="en-US" dirty="0"/>
          </a:p>
        </p:txBody>
      </p:sp>
      <p:sp>
        <p:nvSpPr>
          <p:cNvPr id="2" name="Date Placeholder 1">
            <a:extLst>
              <a:ext uri="{FF2B5EF4-FFF2-40B4-BE49-F238E27FC236}">
                <a16:creationId xmlns:a16="http://schemas.microsoft.com/office/drawing/2014/main" id="{2D6CE77B-BB5A-4CA8-BE7B-53A962FFBD5A}"/>
              </a:ext>
            </a:extLst>
          </p:cNvPr>
          <p:cNvSpPr>
            <a:spLocks noGrp="1"/>
          </p:cNvSpPr>
          <p:nvPr>
            <p:ph type="dt" sz="half" idx="10"/>
          </p:nvPr>
        </p:nvSpPr>
        <p:spPr/>
        <p:txBody>
          <a:bodyPr/>
          <a:lstStyle/>
          <a:p>
            <a:r>
              <a:rPr lang="en-US"/>
              <a:t>8/02/2020</a:t>
            </a:r>
          </a:p>
        </p:txBody>
      </p:sp>
      <p:sp>
        <p:nvSpPr>
          <p:cNvPr id="3" name="Footer Placeholder 2">
            <a:extLst>
              <a:ext uri="{FF2B5EF4-FFF2-40B4-BE49-F238E27FC236}">
                <a16:creationId xmlns:a16="http://schemas.microsoft.com/office/drawing/2014/main" id="{F24A9E9A-B91A-4764-87EF-9B763492939D}"/>
              </a:ext>
            </a:extLst>
          </p:cNvPr>
          <p:cNvSpPr>
            <a:spLocks noGrp="1"/>
          </p:cNvSpPr>
          <p:nvPr>
            <p:ph type="ftr" sz="quarter" idx="11"/>
          </p:nvPr>
        </p:nvSpPr>
        <p:spPr/>
        <p:txBody>
          <a:bodyPr/>
          <a:lstStyle/>
          <a:p>
            <a:r>
              <a:rPr lang="en-US"/>
              <a:t>Mr. Swapnil Rahane. (M.Sc ,Medical Surgical Nursing)</a:t>
            </a:r>
          </a:p>
        </p:txBody>
      </p:sp>
      <p:sp>
        <p:nvSpPr>
          <p:cNvPr id="4" name="Slide Number Placeholder 3">
            <a:extLst>
              <a:ext uri="{FF2B5EF4-FFF2-40B4-BE49-F238E27FC236}">
                <a16:creationId xmlns:a16="http://schemas.microsoft.com/office/drawing/2014/main" id="{1337BCF7-0B34-4425-B217-666F79F44017}"/>
              </a:ext>
            </a:extLst>
          </p:cNvPr>
          <p:cNvSpPr>
            <a:spLocks noGrp="1"/>
          </p:cNvSpPr>
          <p:nvPr>
            <p:ph type="sldNum" sz="quarter" idx="12"/>
          </p:nvPr>
        </p:nvSpPr>
        <p:spPr/>
        <p:txBody>
          <a:bodyPr/>
          <a:lstStyle/>
          <a:p>
            <a:fld id="{E33530C3-DF23-40DD-A2FD-BBAD0CE12D00}"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7086600" cy="1143000"/>
          </a:xfrm>
        </p:spPr>
        <p:txBody>
          <a:bodyPr>
            <a:normAutofit fontScale="90000"/>
          </a:bodyPr>
          <a:lstStyle/>
          <a:p>
            <a:r>
              <a:rPr lang="en-US" b="1" u="sng" dirty="0">
                <a:solidFill>
                  <a:srgbClr val="7030A0"/>
                </a:solidFill>
                <a:latin typeface="Times New Roman" pitchFamily="18" charset="0"/>
                <a:cs typeface="Times New Roman" pitchFamily="18" charset="0"/>
              </a:rPr>
              <a:t>LEGAL ASPECTS OF EUTHANASIA IN INDIA</a:t>
            </a:r>
          </a:p>
        </p:txBody>
      </p:sp>
      <p:sp>
        <p:nvSpPr>
          <p:cNvPr id="5" name="Content Placeholder 4"/>
          <p:cNvSpPr>
            <a:spLocks noGrp="1"/>
          </p:cNvSpPr>
          <p:nvPr>
            <p:ph idx="1"/>
          </p:nvPr>
        </p:nvSpPr>
        <p:spPr>
          <a:xfrm>
            <a:off x="457200" y="2179637"/>
            <a:ext cx="8229600" cy="4525963"/>
          </a:xfrm>
        </p:spPr>
        <p:txBody>
          <a:bodyPr>
            <a:normAutofit fontScale="85000" lnSpcReduction="10000"/>
          </a:bodyPr>
          <a:lstStyle/>
          <a:p>
            <a:r>
              <a:rPr lang="en-US" dirty="0">
                <a:latin typeface="Times New Roman" pitchFamily="18" charset="0"/>
                <a:cs typeface="Times New Roman" pitchFamily="18" charset="0"/>
              </a:rPr>
              <a:t>Intention on the part of the doctor to kill the patient, such cases would clearly fall under clause first of Section 300 of the Indian Penal Code, 1860.</a:t>
            </a:r>
          </a:p>
          <a:p>
            <a:r>
              <a:rPr lang="en-US" dirty="0">
                <a:latin typeface="Times New Roman" pitchFamily="18" charset="0"/>
                <a:cs typeface="Times New Roman" pitchFamily="18" charset="0"/>
              </a:rPr>
              <a:t>Right to suicide is not an available “right” in India – it is punishable under the India Penal Code, 1860.</a:t>
            </a:r>
          </a:p>
          <a:p>
            <a:r>
              <a:rPr lang="en-US" dirty="0">
                <a:latin typeface="Times New Roman" pitchFamily="18" charset="0"/>
                <a:cs typeface="Times New Roman" pitchFamily="18" charset="0"/>
              </a:rPr>
              <a:t>Voluntary euthanasia that would attract Exception 5 to Section 300. Cases of non-voluntary and involuntary euthanasia would be struck by proviso one to Section 92 of the IPC and thus be rendered illegal.</a:t>
            </a:r>
          </a:p>
          <a:p>
            <a:r>
              <a:rPr lang="en-US" dirty="0">
                <a:latin typeface="Times New Roman" pitchFamily="18" charset="0"/>
                <a:cs typeface="Times New Roman" pitchFamily="18" charset="0"/>
              </a:rPr>
              <a:t>Right to life is an important right enshrined in Constitution of India.</a:t>
            </a:r>
          </a:p>
          <a:p>
            <a:pPr>
              <a:buNone/>
            </a:pPr>
            <a:endParaRPr lang="en-US" dirty="0">
              <a:latin typeface="Times New Roman" pitchFamily="18" charset="0"/>
              <a:cs typeface="Times New Roman" pitchFamily="18" charset="0"/>
            </a:endParaRPr>
          </a:p>
          <a:p>
            <a:pPr>
              <a:buNone/>
            </a:pPr>
            <a:endParaRPr lang="en-US" dirty="0"/>
          </a:p>
        </p:txBody>
      </p:sp>
      <p:pic>
        <p:nvPicPr>
          <p:cNvPr id="1026" name="Picture 2" descr="C:\Users\Swati Deshmane\Documents\policies-legal-featured-image.jpg"/>
          <p:cNvPicPr>
            <a:picLocks noChangeAspect="1" noChangeArrowheads="1"/>
          </p:cNvPicPr>
          <p:nvPr/>
        </p:nvPicPr>
        <p:blipFill>
          <a:blip r:embed="rId2" cstate="print"/>
          <a:srcRect/>
          <a:stretch>
            <a:fillRect/>
          </a:stretch>
        </p:blipFill>
        <p:spPr bwMode="auto">
          <a:xfrm>
            <a:off x="6629400" y="76200"/>
            <a:ext cx="2514600" cy="2133600"/>
          </a:xfrm>
          <a:prstGeom prst="rect">
            <a:avLst/>
          </a:prstGeom>
          <a:noFill/>
        </p:spPr>
      </p:pic>
      <p:sp>
        <p:nvSpPr>
          <p:cNvPr id="3" name="Date Placeholder 2">
            <a:extLst>
              <a:ext uri="{FF2B5EF4-FFF2-40B4-BE49-F238E27FC236}">
                <a16:creationId xmlns:a16="http://schemas.microsoft.com/office/drawing/2014/main" id="{8CFBF5A2-5F72-4183-B508-0904E7E54129}"/>
              </a:ext>
            </a:extLst>
          </p:cNvPr>
          <p:cNvSpPr>
            <a:spLocks noGrp="1"/>
          </p:cNvSpPr>
          <p:nvPr>
            <p:ph type="dt" sz="half" idx="10"/>
          </p:nvPr>
        </p:nvSpPr>
        <p:spPr/>
        <p:txBody>
          <a:bodyPr/>
          <a:lstStyle/>
          <a:p>
            <a:r>
              <a:rPr lang="en-US"/>
              <a:t>8/02/2020</a:t>
            </a:r>
          </a:p>
        </p:txBody>
      </p:sp>
      <p:sp>
        <p:nvSpPr>
          <p:cNvPr id="4" name="Footer Placeholder 3">
            <a:extLst>
              <a:ext uri="{FF2B5EF4-FFF2-40B4-BE49-F238E27FC236}">
                <a16:creationId xmlns:a16="http://schemas.microsoft.com/office/drawing/2014/main" id="{F1032DF9-036C-40B9-8706-02719D342B69}"/>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3E9DA886-746F-4814-959B-04A50DB2EF70}"/>
              </a:ext>
            </a:extLst>
          </p:cNvPr>
          <p:cNvSpPr>
            <a:spLocks noGrp="1"/>
          </p:cNvSpPr>
          <p:nvPr>
            <p:ph type="sldNum" sz="quarter" idx="12"/>
          </p:nvPr>
        </p:nvSpPr>
        <p:spPr/>
        <p:txBody>
          <a:bodyPr/>
          <a:lstStyle/>
          <a:p>
            <a:fld id="{E33530C3-DF23-40DD-A2FD-BBAD0CE12D0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u="sng" dirty="0">
                <a:solidFill>
                  <a:srgbClr val="7030A0"/>
                </a:solidFill>
                <a:latin typeface="Times New Roman" pitchFamily="18" charset="0"/>
                <a:cs typeface="Times New Roman" pitchFamily="18" charset="0"/>
              </a:rPr>
              <a:t>ARUNA’S CASE</a:t>
            </a:r>
          </a:p>
        </p:txBody>
      </p:sp>
      <p:sp>
        <p:nvSpPr>
          <p:cNvPr id="3" name="Content Placeholder 2"/>
          <p:cNvSpPr>
            <a:spLocks noGrp="1"/>
          </p:cNvSpPr>
          <p:nvPr>
            <p:ph idx="1"/>
          </p:nvPr>
        </p:nvSpPr>
        <p:spPr>
          <a:xfrm>
            <a:off x="457200" y="990600"/>
            <a:ext cx="8229600" cy="3992563"/>
          </a:xfrm>
        </p:spPr>
        <p:txBody>
          <a:bodyPr>
            <a:normAutofit/>
          </a:bodyPr>
          <a:lstStyle/>
          <a:p>
            <a:r>
              <a:rPr lang="en-US" dirty="0" err="1"/>
              <a:t>Aruna</a:t>
            </a:r>
            <a:r>
              <a:rPr lang="en-US" dirty="0"/>
              <a:t> </a:t>
            </a:r>
            <a:r>
              <a:rPr lang="en-US" dirty="0" err="1"/>
              <a:t>Ramchandra</a:t>
            </a:r>
            <a:r>
              <a:rPr lang="en-US" dirty="0"/>
              <a:t> </a:t>
            </a:r>
            <a:r>
              <a:rPr lang="en-US" dirty="0" err="1"/>
              <a:t>Shanbaug</a:t>
            </a:r>
            <a:r>
              <a:rPr lang="en-US" dirty="0"/>
              <a:t> was in a Persistent Vegetative State (P.V.S.) and virtually a dead person and has no state of awareness and her brain was virtually dead.</a:t>
            </a:r>
          </a:p>
          <a:p>
            <a:r>
              <a:rPr lang="en-US" dirty="0"/>
              <a:t>Passive euthanasia is permissible under supervision of but active euthanasia is not permitted under the law.</a:t>
            </a:r>
          </a:p>
          <a:p>
            <a:endParaRPr lang="en-US" dirty="0"/>
          </a:p>
        </p:txBody>
      </p:sp>
      <p:pic>
        <p:nvPicPr>
          <p:cNvPr id="2050" name="Picture 2" descr="C:\Users\Swati Deshmane\Documents\aruna-shanbaug.jpg"/>
          <p:cNvPicPr>
            <a:picLocks noChangeAspect="1" noChangeArrowheads="1"/>
          </p:cNvPicPr>
          <p:nvPr/>
        </p:nvPicPr>
        <p:blipFill>
          <a:blip r:embed="rId2"/>
          <a:srcRect/>
          <a:stretch>
            <a:fillRect/>
          </a:stretch>
        </p:blipFill>
        <p:spPr bwMode="auto">
          <a:xfrm>
            <a:off x="2362200" y="4648200"/>
            <a:ext cx="4954115" cy="2133600"/>
          </a:xfrm>
          <a:prstGeom prst="rect">
            <a:avLst/>
          </a:prstGeom>
          <a:noFill/>
        </p:spPr>
      </p:pic>
      <p:sp>
        <p:nvSpPr>
          <p:cNvPr id="4" name="Date Placeholder 3">
            <a:extLst>
              <a:ext uri="{FF2B5EF4-FFF2-40B4-BE49-F238E27FC236}">
                <a16:creationId xmlns:a16="http://schemas.microsoft.com/office/drawing/2014/main" id="{D7E5C2C1-AA71-4E8D-990C-59BD81FE6159}"/>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EEC32B27-B01B-4E7D-BD10-EA8C83820482}"/>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589B8521-F605-4B2C-B84F-1AA5BDAAF652}"/>
              </a:ext>
            </a:extLst>
          </p:cNvPr>
          <p:cNvSpPr>
            <a:spLocks noGrp="1"/>
          </p:cNvSpPr>
          <p:nvPr>
            <p:ph type="sldNum" sz="quarter" idx="12"/>
          </p:nvPr>
        </p:nvSpPr>
        <p:spPr/>
        <p:txBody>
          <a:bodyPr/>
          <a:lstStyle/>
          <a:p>
            <a:fld id="{E33530C3-DF23-40DD-A2FD-BBAD0CE12D00}"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u="sng" dirty="0">
                <a:solidFill>
                  <a:srgbClr val="7030A0"/>
                </a:solidFill>
                <a:latin typeface="Times New Roman" pitchFamily="18" charset="0"/>
                <a:cs typeface="Times New Roman" pitchFamily="18" charset="0"/>
              </a:rPr>
              <a:t>GUIDELINES LAID DOWN BY THE COURT ARE:</a:t>
            </a:r>
          </a:p>
        </p:txBody>
      </p:sp>
      <p:sp>
        <p:nvSpPr>
          <p:cNvPr id="3" name="Content Placeholder 2"/>
          <p:cNvSpPr>
            <a:spLocks noGrp="1"/>
          </p:cNvSpPr>
          <p:nvPr>
            <p:ph idx="1"/>
          </p:nvPr>
        </p:nvSpPr>
        <p:spPr>
          <a:xfrm>
            <a:off x="0" y="1371600"/>
            <a:ext cx="8915400" cy="5486400"/>
          </a:xfrm>
        </p:spPr>
        <p:txBody>
          <a:bodyPr>
            <a:normAutofit fontScale="85000" lnSpcReduction="10000"/>
          </a:bodyPr>
          <a:lstStyle/>
          <a:p>
            <a:pPr marL="514350" indent="-514350" algn="just">
              <a:buFont typeface="+mj-lt"/>
              <a:buAutoNum type="arabicPeriod"/>
            </a:pPr>
            <a:r>
              <a:rPr lang="en-US" dirty="0">
                <a:latin typeface="Times New Roman" pitchFamily="18" charset="0"/>
                <a:cs typeface="Times New Roman" pitchFamily="18" charset="0"/>
              </a:rPr>
              <a:t>A decision has to be taken to discontinue life support either by the parents or the spouse or other close relatives, or in the absence of any of them, such a decision can be taken even by a person or a body of persons acting as a next friend. It can also be taken by the doctors attending the patient. However, the decision should be taken </a:t>
            </a:r>
            <a:r>
              <a:rPr lang="en-US" dirty="0" err="1">
                <a:latin typeface="Times New Roman" pitchFamily="18" charset="0"/>
                <a:cs typeface="Times New Roman" pitchFamily="18" charset="0"/>
              </a:rPr>
              <a:t>bonafide</a:t>
            </a:r>
            <a:r>
              <a:rPr lang="en-US" dirty="0">
                <a:latin typeface="Times New Roman" pitchFamily="18" charset="0"/>
                <a:cs typeface="Times New Roman" pitchFamily="18" charset="0"/>
              </a:rPr>
              <a:t> in </a:t>
            </a:r>
            <a:r>
              <a:rPr lang="en-US" u="sng" dirty="0">
                <a:latin typeface="Times New Roman" pitchFamily="18" charset="0"/>
                <a:cs typeface="Times New Roman" pitchFamily="18" charset="0"/>
              </a:rPr>
              <a:t>the best interest of the patient.</a:t>
            </a:r>
          </a:p>
          <a:p>
            <a:pPr marL="514350" indent="-514350" algn="just">
              <a:buFont typeface="+mj-lt"/>
              <a:buAutoNum type="arabicPeriod"/>
            </a:pPr>
            <a:r>
              <a:rPr lang="en-US" dirty="0">
                <a:latin typeface="Times New Roman" pitchFamily="18" charset="0"/>
                <a:cs typeface="Times New Roman" pitchFamily="18" charset="0"/>
              </a:rPr>
              <a:t>Hence, even if a decision is taken by the near relatives or doctors or next friend to withdraw life support, such a decision requires </a:t>
            </a:r>
            <a:r>
              <a:rPr lang="en-US" u="sng" dirty="0">
                <a:latin typeface="Times New Roman" pitchFamily="18" charset="0"/>
                <a:cs typeface="Times New Roman" pitchFamily="18" charset="0"/>
              </a:rPr>
              <a:t>approval from the High Court concerned as laid down in Airedale’s case (supra) </a:t>
            </a:r>
            <a:r>
              <a:rPr lang="en-US" dirty="0">
                <a:latin typeface="Times New Roman" pitchFamily="18" charset="0"/>
                <a:cs typeface="Times New Roman" pitchFamily="18" charset="0"/>
              </a:rPr>
              <a:t>as this is even more necessary in our country as we cannot rule out the possibility of </a:t>
            </a:r>
            <a:r>
              <a:rPr lang="en-US" u="sng" dirty="0">
                <a:latin typeface="Times New Roman" pitchFamily="18" charset="0"/>
                <a:cs typeface="Times New Roman" pitchFamily="18" charset="0"/>
              </a:rPr>
              <a:t>mischief being done by relatives or others for inheriting the property of the patient. </a:t>
            </a:r>
          </a:p>
          <a:p>
            <a:pPr>
              <a:buNone/>
            </a:pPr>
            <a:endParaRPr lang="en-US" dirty="0">
              <a:latin typeface="Times New Roman" pitchFamily="18" charset="0"/>
              <a:cs typeface="Times New Roman" pitchFamily="18" charset="0"/>
            </a:endParaRPr>
          </a:p>
        </p:txBody>
      </p:sp>
      <p:sp>
        <p:nvSpPr>
          <p:cNvPr id="4" name="Date Placeholder 3">
            <a:extLst>
              <a:ext uri="{FF2B5EF4-FFF2-40B4-BE49-F238E27FC236}">
                <a16:creationId xmlns:a16="http://schemas.microsoft.com/office/drawing/2014/main" id="{B0E9E0CD-5D52-48DD-92D5-F77EAC1A3392}"/>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095631A7-4988-489B-A2F2-84C770D13503}"/>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18C52710-FEE2-4D65-9E3D-6F819B06CEBB}"/>
              </a:ext>
            </a:extLst>
          </p:cNvPr>
          <p:cNvSpPr>
            <a:spLocks noGrp="1"/>
          </p:cNvSpPr>
          <p:nvPr>
            <p:ph type="sldNum" sz="quarter" idx="12"/>
          </p:nvPr>
        </p:nvSpPr>
        <p:spPr/>
        <p:txBody>
          <a:bodyPr/>
          <a:lstStyle/>
          <a:p>
            <a:fld id="{E33530C3-DF23-40DD-A2FD-BBAD0CE12D00}"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Article 226 of the Constitution which can grant approval for withdrawal of life support to such an incompetent person.</a:t>
            </a:r>
          </a:p>
          <a:p>
            <a:r>
              <a:rPr lang="en-US" dirty="0">
                <a:latin typeface="Times New Roman" pitchFamily="18" charset="0"/>
                <a:cs typeface="Times New Roman" pitchFamily="18" charset="0"/>
              </a:rPr>
              <a:t>A bench of medical authorities/medical practitioners are constituted.</a:t>
            </a:r>
          </a:p>
          <a:p>
            <a:endParaRPr lang="en-US" dirty="0">
              <a:latin typeface="Times New Roman" pitchFamily="18" charset="0"/>
              <a:cs typeface="Times New Roman" pitchFamily="18" charset="0"/>
            </a:endParaRPr>
          </a:p>
        </p:txBody>
      </p:sp>
      <p:sp>
        <p:nvSpPr>
          <p:cNvPr id="2" name="Date Placeholder 1">
            <a:extLst>
              <a:ext uri="{FF2B5EF4-FFF2-40B4-BE49-F238E27FC236}">
                <a16:creationId xmlns:a16="http://schemas.microsoft.com/office/drawing/2014/main" id="{75C4F331-B0CD-46A6-9741-E54E43D335F2}"/>
              </a:ext>
            </a:extLst>
          </p:cNvPr>
          <p:cNvSpPr>
            <a:spLocks noGrp="1"/>
          </p:cNvSpPr>
          <p:nvPr>
            <p:ph type="dt" sz="half" idx="10"/>
          </p:nvPr>
        </p:nvSpPr>
        <p:spPr/>
        <p:txBody>
          <a:bodyPr/>
          <a:lstStyle/>
          <a:p>
            <a:r>
              <a:rPr lang="en-US"/>
              <a:t>8/02/2020</a:t>
            </a:r>
          </a:p>
        </p:txBody>
      </p:sp>
      <p:sp>
        <p:nvSpPr>
          <p:cNvPr id="4" name="Footer Placeholder 3">
            <a:extLst>
              <a:ext uri="{FF2B5EF4-FFF2-40B4-BE49-F238E27FC236}">
                <a16:creationId xmlns:a16="http://schemas.microsoft.com/office/drawing/2014/main" id="{5C2564D1-15A0-4365-9062-59FE1C6B5777}"/>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D3808682-41C1-422B-9D8A-B2F4F803B5AB}"/>
              </a:ext>
            </a:extLst>
          </p:cNvPr>
          <p:cNvSpPr>
            <a:spLocks noGrp="1"/>
          </p:cNvSpPr>
          <p:nvPr>
            <p:ph type="sldNum" sz="quarter" idx="12"/>
          </p:nvPr>
        </p:nvSpPr>
        <p:spPr/>
        <p:txBody>
          <a:bodyPr/>
          <a:lstStyle/>
          <a:p>
            <a:fld id="{E33530C3-DF23-40DD-A2FD-BBAD0CE12D00}"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Autofit/>
          </a:bodyPr>
          <a:lstStyle/>
          <a:p>
            <a:r>
              <a:rPr lang="en-US" sz="6000" b="1" u="sng" dirty="0">
                <a:solidFill>
                  <a:srgbClr val="7030A0"/>
                </a:solidFill>
                <a:latin typeface="Times New Roman" pitchFamily="18" charset="0"/>
                <a:cs typeface="Times New Roman" pitchFamily="18" charset="0"/>
              </a:rPr>
              <a:t>ARGUMENTS ON EUTHANASIA:</a:t>
            </a:r>
            <a:endParaRPr lang="en-US" sz="6000" dirty="0"/>
          </a:p>
        </p:txBody>
      </p:sp>
      <p:sp>
        <p:nvSpPr>
          <p:cNvPr id="3" name="Date Placeholder 2">
            <a:extLst>
              <a:ext uri="{FF2B5EF4-FFF2-40B4-BE49-F238E27FC236}">
                <a16:creationId xmlns:a16="http://schemas.microsoft.com/office/drawing/2014/main" id="{1F00B36C-EF4B-4E0E-A8FA-D35B4350B2B7}"/>
              </a:ext>
            </a:extLst>
          </p:cNvPr>
          <p:cNvSpPr>
            <a:spLocks noGrp="1"/>
          </p:cNvSpPr>
          <p:nvPr>
            <p:ph type="dt" sz="half" idx="10"/>
          </p:nvPr>
        </p:nvSpPr>
        <p:spPr/>
        <p:txBody>
          <a:bodyPr/>
          <a:lstStyle/>
          <a:p>
            <a:r>
              <a:rPr lang="en-US"/>
              <a:t>8/02/2020</a:t>
            </a:r>
          </a:p>
        </p:txBody>
      </p:sp>
      <p:sp>
        <p:nvSpPr>
          <p:cNvPr id="4" name="Footer Placeholder 3">
            <a:extLst>
              <a:ext uri="{FF2B5EF4-FFF2-40B4-BE49-F238E27FC236}">
                <a16:creationId xmlns:a16="http://schemas.microsoft.com/office/drawing/2014/main" id="{D6A50891-A2DC-4F08-BCF3-7E3B367D8C78}"/>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DD0140EB-B987-4109-86F8-E3A4C9B5F836}"/>
              </a:ext>
            </a:extLst>
          </p:cNvPr>
          <p:cNvSpPr>
            <a:spLocks noGrp="1"/>
          </p:cNvSpPr>
          <p:nvPr>
            <p:ph type="sldNum" sz="quarter" idx="12"/>
          </p:nvPr>
        </p:nvSpPr>
        <p:spPr/>
        <p:txBody>
          <a:bodyPr/>
          <a:lstStyle/>
          <a:p>
            <a:fld id="{E33530C3-DF23-40DD-A2FD-BBAD0CE12D00}"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029200"/>
          </a:xfrm>
        </p:spPr>
        <p:txBody>
          <a:bodyPr>
            <a:normAutofit fontScale="92500" lnSpcReduction="20000"/>
          </a:bodyPr>
          <a:lstStyle/>
          <a:p>
            <a:pPr>
              <a:buNone/>
            </a:pPr>
            <a:r>
              <a:rPr lang="en-US" b="1" i="1" dirty="0">
                <a:solidFill>
                  <a:srgbClr val="D60093"/>
                </a:solidFill>
                <a:latin typeface="Times New Roman" pitchFamily="18" charset="0"/>
                <a:cs typeface="Times New Roman" pitchFamily="18" charset="0"/>
              </a:rPr>
              <a:t>FOR:</a:t>
            </a:r>
          </a:p>
          <a:p>
            <a:pPr marL="514350" indent="-514350">
              <a:buFont typeface="+mj-lt"/>
              <a:buAutoNum type="arabicPeriod"/>
            </a:pPr>
            <a:r>
              <a:rPr lang="en-US" dirty="0">
                <a:latin typeface="Times New Roman" pitchFamily="18" charset="0"/>
                <a:cs typeface="Times New Roman" pitchFamily="18" charset="0"/>
              </a:rPr>
              <a:t>Choice</a:t>
            </a:r>
          </a:p>
          <a:p>
            <a:pPr marL="514350" indent="-514350">
              <a:buFont typeface="+mj-lt"/>
              <a:buAutoNum type="arabicPeriod"/>
            </a:pPr>
            <a:r>
              <a:rPr lang="en-US" dirty="0">
                <a:latin typeface="Times New Roman" pitchFamily="18" charset="0"/>
                <a:cs typeface="Times New Roman" pitchFamily="18" charset="0"/>
              </a:rPr>
              <a:t>Quality of life</a:t>
            </a:r>
          </a:p>
          <a:p>
            <a:pPr marL="514350" indent="-514350">
              <a:buFont typeface="+mj-lt"/>
              <a:buAutoNum type="arabicPeriod"/>
            </a:pPr>
            <a:r>
              <a:rPr lang="en-US" dirty="0">
                <a:latin typeface="Times New Roman" pitchFamily="18" charset="0"/>
                <a:cs typeface="Times New Roman" pitchFamily="18" charset="0"/>
              </a:rPr>
              <a:t>Dignity</a:t>
            </a:r>
          </a:p>
          <a:p>
            <a:pPr marL="514350" indent="-514350">
              <a:buFont typeface="+mj-lt"/>
              <a:buAutoNum type="arabicPeriod"/>
            </a:pPr>
            <a:r>
              <a:rPr lang="en-US" dirty="0">
                <a:latin typeface="Times New Roman" pitchFamily="18" charset="0"/>
                <a:cs typeface="Times New Roman" pitchFamily="18" charset="0"/>
              </a:rPr>
              <a:t>Witnesses</a:t>
            </a:r>
          </a:p>
          <a:p>
            <a:pPr marL="514350" indent="-514350">
              <a:buFont typeface="+mj-lt"/>
              <a:buAutoNum type="arabicPeriod"/>
            </a:pPr>
            <a:r>
              <a:rPr lang="en-US" dirty="0">
                <a:latin typeface="Times New Roman" pitchFamily="18" charset="0"/>
                <a:cs typeface="Times New Roman" pitchFamily="18" charset="0"/>
              </a:rPr>
              <a:t>Drain on resources</a:t>
            </a:r>
          </a:p>
          <a:p>
            <a:pPr marL="514350" indent="-514350">
              <a:buFont typeface="+mj-lt"/>
              <a:buAutoNum type="arabicPeriod"/>
            </a:pPr>
            <a:r>
              <a:rPr lang="en-US" dirty="0">
                <a:latin typeface="Times New Roman" pitchFamily="18" charset="0"/>
                <a:cs typeface="Times New Roman" pitchFamily="18" charset="0"/>
              </a:rPr>
              <a:t>Public opinion</a:t>
            </a:r>
          </a:p>
          <a:p>
            <a:pPr marL="514350" indent="-514350">
              <a:buFont typeface="+mj-lt"/>
              <a:buAutoNum type="arabicPeriod"/>
            </a:pPr>
            <a:r>
              <a:rPr lang="en-US" dirty="0">
                <a:latin typeface="Times New Roman" pitchFamily="18" charset="0"/>
                <a:cs typeface="Times New Roman" pitchFamily="18" charset="0"/>
              </a:rPr>
              <a:t>Humane</a:t>
            </a:r>
          </a:p>
          <a:p>
            <a:pPr marL="514350" indent="-514350">
              <a:buFont typeface="+mj-lt"/>
              <a:buAutoNum type="arabicPeriod"/>
            </a:pPr>
            <a:r>
              <a:rPr lang="en-US" dirty="0">
                <a:latin typeface="Times New Roman" pitchFamily="18" charset="0"/>
                <a:cs typeface="Times New Roman" pitchFamily="18" charset="0"/>
              </a:rPr>
              <a:t>Loved ones</a:t>
            </a:r>
          </a:p>
          <a:p>
            <a:pPr marL="514350" indent="-514350">
              <a:buFont typeface="+mj-lt"/>
              <a:buAutoNum type="arabicPeriod"/>
            </a:pPr>
            <a:r>
              <a:rPr lang="en-US" dirty="0">
                <a:latin typeface="Times New Roman" pitchFamily="18" charset="0"/>
                <a:cs typeface="Times New Roman" pitchFamily="18" charset="0"/>
              </a:rPr>
              <a:t>We already do it</a:t>
            </a:r>
          </a:p>
          <a:p>
            <a:pPr marL="514350" indent="-514350">
              <a:buFont typeface="+mj-lt"/>
              <a:buAutoNum type="arabicPeriod"/>
            </a:pPr>
            <a:r>
              <a:rPr lang="en-US" dirty="0">
                <a:latin typeface="Times New Roman" pitchFamily="18" charset="0"/>
                <a:cs typeface="Times New Roman" pitchFamily="18" charset="0"/>
              </a:rPr>
              <a:t>Prolongation of dying.</a:t>
            </a:r>
          </a:p>
          <a:p>
            <a:pPr marL="514350" indent="-514350">
              <a:buFont typeface="+mj-lt"/>
              <a:buAutoNum type="arabicPeriod"/>
            </a:pPr>
            <a:endParaRPr lang="en-US" dirty="0">
              <a:latin typeface="Times New Roman" pitchFamily="18" charset="0"/>
              <a:cs typeface="Times New Roman" pitchFamily="18" charset="0"/>
            </a:endParaRPr>
          </a:p>
        </p:txBody>
      </p:sp>
      <p:pic>
        <p:nvPicPr>
          <p:cNvPr id="2050" name="Picture 2" descr="C:\Users\Swati Deshmane\Documents\52361991-dissent-between-boss-and-employee.jpg"/>
          <p:cNvPicPr>
            <a:picLocks noChangeAspect="1" noChangeArrowheads="1"/>
          </p:cNvPicPr>
          <p:nvPr/>
        </p:nvPicPr>
        <p:blipFill>
          <a:blip r:embed="rId2"/>
          <a:srcRect l="57407"/>
          <a:stretch>
            <a:fillRect/>
          </a:stretch>
        </p:blipFill>
        <p:spPr bwMode="auto">
          <a:xfrm>
            <a:off x="5410200" y="228600"/>
            <a:ext cx="3352800" cy="6420126"/>
          </a:xfrm>
          <a:prstGeom prst="rect">
            <a:avLst/>
          </a:prstGeom>
          <a:noFill/>
        </p:spPr>
      </p:pic>
      <p:sp>
        <p:nvSpPr>
          <p:cNvPr id="2" name="Date Placeholder 1">
            <a:extLst>
              <a:ext uri="{FF2B5EF4-FFF2-40B4-BE49-F238E27FC236}">
                <a16:creationId xmlns:a16="http://schemas.microsoft.com/office/drawing/2014/main" id="{0D2742E8-C0CD-45F1-BFDC-F286A83F17CF}"/>
              </a:ext>
            </a:extLst>
          </p:cNvPr>
          <p:cNvSpPr>
            <a:spLocks noGrp="1"/>
          </p:cNvSpPr>
          <p:nvPr>
            <p:ph type="dt" sz="half" idx="10"/>
          </p:nvPr>
        </p:nvSpPr>
        <p:spPr/>
        <p:txBody>
          <a:bodyPr/>
          <a:lstStyle/>
          <a:p>
            <a:r>
              <a:rPr lang="en-US"/>
              <a:t>8/02/2020</a:t>
            </a:r>
          </a:p>
        </p:txBody>
      </p:sp>
      <p:sp>
        <p:nvSpPr>
          <p:cNvPr id="4" name="Footer Placeholder 3">
            <a:extLst>
              <a:ext uri="{FF2B5EF4-FFF2-40B4-BE49-F238E27FC236}">
                <a16:creationId xmlns:a16="http://schemas.microsoft.com/office/drawing/2014/main" id="{F1FD1789-EAA3-466C-A486-5E4A9709A096}"/>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3EB1ED02-F7C7-437E-9E31-2C2959878B8F}"/>
              </a:ext>
            </a:extLst>
          </p:cNvPr>
          <p:cNvSpPr>
            <a:spLocks noGrp="1"/>
          </p:cNvSpPr>
          <p:nvPr>
            <p:ph type="sldNum" sz="quarter" idx="12"/>
          </p:nvPr>
        </p:nvSpPr>
        <p:spPr/>
        <p:txBody>
          <a:bodyPr/>
          <a:lstStyle/>
          <a:p>
            <a:fld id="{E33530C3-DF23-40DD-A2FD-BBAD0CE12D00}"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lnSpcReduction="10000"/>
          </a:bodyPr>
          <a:lstStyle/>
          <a:p>
            <a:pPr>
              <a:buNone/>
            </a:pPr>
            <a:r>
              <a:rPr lang="en-US" b="1" i="1" dirty="0">
                <a:solidFill>
                  <a:srgbClr val="D60093"/>
                </a:solidFill>
                <a:latin typeface="Times New Roman" pitchFamily="18" charset="0"/>
                <a:cs typeface="Times New Roman" pitchFamily="18" charset="0"/>
              </a:rPr>
              <a:t>AGAINST:</a:t>
            </a:r>
          </a:p>
          <a:p>
            <a:pPr marL="514350" indent="-514350">
              <a:buFont typeface="+mj-lt"/>
              <a:buAutoNum type="arabicPeriod"/>
            </a:pPr>
            <a:r>
              <a:rPr lang="en-US" dirty="0">
                <a:latin typeface="Times New Roman" pitchFamily="18" charset="0"/>
                <a:cs typeface="Times New Roman" pitchFamily="18" charset="0"/>
              </a:rPr>
              <a:t>The doctor’s role</a:t>
            </a:r>
          </a:p>
          <a:p>
            <a:pPr marL="514350" indent="-514350">
              <a:buFont typeface="+mj-lt"/>
              <a:buAutoNum type="arabicPeriod"/>
            </a:pPr>
            <a:r>
              <a:rPr lang="en-US" dirty="0">
                <a:latin typeface="Times New Roman" pitchFamily="18" charset="0"/>
                <a:cs typeface="Times New Roman" pitchFamily="18" charset="0"/>
              </a:rPr>
              <a:t>Moral religious argument</a:t>
            </a:r>
          </a:p>
          <a:p>
            <a:pPr marL="514350" indent="-514350">
              <a:buFont typeface="+mj-lt"/>
              <a:buAutoNum type="arabicPeriod"/>
            </a:pPr>
            <a:r>
              <a:rPr lang="en-US" dirty="0">
                <a:latin typeface="Times New Roman" pitchFamily="18" charset="0"/>
                <a:cs typeface="Times New Roman" pitchFamily="18" charset="0"/>
              </a:rPr>
              <a:t>Competence</a:t>
            </a:r>
          </a:p>
          <a:p>
            <a:pPr marL="514350" indent="-514350">
              <a:buFont typeface="+mj-lt"/>
              <a:buAutoNum type="arabicPeriod"/>
            </a:pPr>
            <a:r>
              <a:rPr lang="en-US" dirty="0">
                <a:latin typeface="Times New Roman" pitchFamily="18" charset="0"/>
                <a:cs typeface="Times New Roman" pitchFamily="18" charset="0"/>
              </a:rPr>
              <a:t>Guilt</a:t>
            </a:r>
          </a:p>
          <a:p>
            <a:pPr marL="514350" indent="-514350">
              <a:buFont typeface="+mj-lt"/>
              <a:buAutoNum type="arabicPeriod"/>
            </a:pPr>
            <a:r>
              <a:rPr lang="en-US" dirty="0">
                <a:latin typeface="Times New Roman" pitchFamily="18" charset="0"/>
                <a:cs typeface="Times New Roman" pitchFamily="18" charset="0"/>
              </a:rPr>
              <a:t>Slippery slope</a:t>
            </a:r>
          </a:p>
          <a:p>
            <a:pPr marL="514350" indent="-514350">
              <a:buFont typeface="+mj-lt"/>
              <a:buAutoNum type="arabicPeriod"/>
            </a:pPr>
            <a:r>
              <a:rPr lang="en-US" dirty="0">
                <a:latin typeface="Times New Roman" pitchFamily="18" charset="0"/>
                <a:cs typeface="Times New Roman" pitchFamily="18" charset="0"/>
              </a:rPr>
              <a:t>The patient’s might recover</a:t>
            </a:r>
          </a:p>
          <a:p>
            <a:pPr marL="514350" indent="-514350">
              <a:buFont typeface="+mj-lt"/>
              <a:buAutoNum type="arabicPeriod"/>
            </a:pPr>
            <a:r>
              <a:rPr lang="en-US" dirty="0">
                <a:latin typeface="Times New Roman" pitchFamily="18" charset="0"/>
                <a:cs typeface="Times New Roman" pitchFamily="18" charset="0"/>
              </a:rPr>
              <a:t>Palliative care.</a:t>
            </a:r>
          </a:p>
        </p:txBody>
      </p:sp>
      <p:pic>
        <p:nvPicPr>
          <p:cNvPr id="3074" name="Picture 2" descr="C:\Users\Swati Deshmane\Documents\52361991-dissent-between-boss-and-employee.jpg"/>
          <p:cNvPicPr>
            <a:picLocks noChangeAspect="1" noChangeArrowheads="1"/>
          </p:cNvPicPr>
          <p:nvPr/>
        </p:nvPicPr>
        <p:blipFill>
          <a:blip r:embed="rId2"/>
          <a:srcRect r="50000"/>
          <a:stretch>
            <a:fillRect/>
          </a:stretch>
        </p:blipFill>
        <p:spPr bwMode="auto">
          <a:xfrm>
            <a:off x="5867401" y="685800"/>
            <a:ext cx="2819400" cy="5715000"/>
          </a:xfrm>
          <a:prstGeom prst="rect">
            <a:avLst/>
          </a:prstGeom>
          <a:noFill/>
        </p:spPr>
      </p:pic>
      <p:sp>
        <p:nvSpPr>
          <p:cNvPr id="2" name="Date Placeholder 1">
            <a:extLst>
              <a:ext uri="{FF2B5EF4-FFF2-40B4-BE49-F238E27FC236}">
                <a16:creationId xmlns:a16="http://schemas.microsoft.com/office/drawing/2014/main" id="{699DB16C-6EF6-4B78-84F1-5F453971D0E7}"/>
              </a:ext>
            </a:extLst>
          </p:cNvPr>
          <p:cNvSpPr>
            <a:spLocks noGrp="1"/>
          </p:cNvSpPr>
          <p:nvPr>
            <p:ph type="dt" sz="half" idx="10"/>
          </p:nvPr>
        </p:nvSpPr>
        <p:spPr/>
        <p:txBody>
          <a:bodyPr/>
          <a:lstStyle/>
          <a:p>
            <a:r>
              <a:rPr lang="en-US"/>
              <a:t>8/02/2020</a:t>
            </a:r>
          </a:p>
        </p:txBody>
      </p:sp>
      <p:sp>
        <p:nvSpPr>
          <p:cNvPr id="4" name="Footer Placeholder 3">
            <a:extLst>
              <a:ext uri="{FF2B5EF4-FFF2-40B4-BE49-F238E27FC236}">
                <a16:creationId xmlns:a16="http://schemas.microsoft.com/office/drawing/2014/main" id="{856569BF-E9E9-43D8-8AC0-2B4328B1248C}"/>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32E7D5DA-5E98-48D0-82F4-B9123F316641}"/>
              </a:ext>
            </a:extLst>
          </p:cNvPr>
          <p:cNvSpPr>
            <a:spLocks noGrp="1"/>
          </p:cNvSpPr>
          <p:nvPr>
            <p:ph type="sldNum" sz="quarter" idx="12"/>
          </p:nvPr>
        </p:nvSpPr>
        <p:spPr/>
        <p:txBody>
          <a:bodyPr/>
          <a:lstStyle/>
          <a:p>
            <a:fld id="{E33530C3-DF23-40DD-A2FD-BBAD0CE12D0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u="sng" dirty="0">
                <a:solidFill>
                  <a:srgbClr val="7030A0"/>
                </a:solidFill>
                <a:latin typeface="Times New Roman" pitchFamily="18" charset="0"/>
                <a:cs typeface="Times New Roman" pitchFamily="18" charset="0"/>
              </a:rPr>
              <a:t>LIVING WILL:</a:t>
            </a:r>
          </a:p>
        </p:txBody>
      </p:sp>
      <p:sp>
        <p:nvSpPr>
          <p:cNvPr id="3" name="Content Placeholder 2"/>
          <p:cNvSpPr>
            <a:spLocks noGrp="1"/>
          </p:cNvSpPr>
          <p:nvPr>
            <p:ph idx="1"/>
          </p:nvPr>
        </p:nvSpPr>
        <p:spPr>
          <a:xfrm>
            <a:off x="457200" y="990601"/>
            <a:ext cx="8229600" cy="3733800"/>
          </a:xfrm>
        </p:spPr>
        <p:txBody>
          <a:bodyPr>
            <a:normAutofit fontScale="92500"/>
          </a:bodyPr>
          <a:lstStyle/>
          <a:p>
            <a:pPr algn="just"/>
            <a:r>
              <a:rPr lang="en-US" dirty="0">
                <a:latin typeface="Times New Roman" pitchFamily="18" charset="0"/>
                <a:cs typeface="Times New Roman" pitchFamily="18" charset="0"/>
              </a:rPr>
              <a:t>Also known as, advance healthcare directive, personal directive, advance directive, medical directive or advance decision.</a:t>
            </a:r>
          </a:p>
          <a:p>
            <a:pPr algn="just"/>
            <a:r>
              <a:rPr lang="en-US" dirty="0">
                <a:latin typeface="Times New Roman" pitchFamily="18" charset="0"/>
                <a:cs typeface="Times New Roman" pitchFamily="18" charset="0"/>
              </a:rPr>
              <a:t>Legal document.</a:t>
            </a:r>
          </a:p>
          <a:p>
            <a:pPr algn="just"/>
            <a:r>
              <a:rPr lang="en-US" dirty="0">
                <a:latin typeface="Times New Roman" pitchFamily="18" charset="0"/>
                <a:cs typeface="Times New Roman" pitchFamily="18" charset="0"/>
              </a:rPr>
              <a:t>In one form: you leave instructions for treatment.</a:t>
            </a:r>
          </a:p>
          <a:p>
            <a:pPr algn="just"/>
            <a:r>
              <a:rPr lang="en-US" dirty="0">
                <a:latin typeface="Times New Roman" pitchFamily="18" charset="0"/>
                <a:cs typeface="Times New Roman" pitchFamily="18" charset="0"/>
              </a:rPr>
              <a:t>Another form: there is</a:t>
            </a:r>
            <a:r>
              <a:rPr lang="en-US" dirty="0"/>
              <a:t> </a:t>
            </a:r>
            <a:r>
              <a:rPr lang="en-US" dirty="0">
                <a:latin typeface="Times New Roman" pitchFamily="18" charset="0"/>
                <a:cs typeface="Times New Roman" pitchFamily="18" charset="0"/>
              </a:rPr>
              <a:t>power of attorney or health care proxy.</a:t>
            </a:r>
          </a:p>
          <a:p>
            <a:pPr algn="just">
              <a:buNone/>
            </a:pPr>
            <a:endParaRPr lang="en-US" dirty="0">
              <a:latin typeface="Times New Roman" pitchFamily="18" charset="0"/>
              <a:cs typeface="Times New Roman" pitchFamily="18" charset="0"/>
            </a:endParaRPr>
          </a:p>
        </p:txBody>
      </p:sp>
      <p:pic>
        <p:nvPicPr>
          <p:cNvPr id="1026" name="Picture 2" descr="C:\Users\Swati Deshmane\Documents\shutterstock_77387659.jpg"/>
          <p:cNvPicPr>
            <a:picLocks noChangeAspect="1" noChangeArrowheads="1"/>
          </p:cNvPicPr>
          <p:nvPr/>
        </p:nvPicPr>
        <p:blipFill>
          <a:blip r:embed="rId2"/>
          <a:srcRect/>
          <a:stretch>
            <a:fillRect/>
          </a:stretch>
        </p:blipFill>
        <p:spPr bwMode="auto">
          <a:xfrm>
            <a:off x="1143000" y="4572000"/>
            <a:ext cx="6781800" cy="2286000"/>
          </a:xfrm>
          <a:prstGeom prst="rect">
            <a:avLst/>
          </a:prstGeom>
          <a:noFill/>
        </p:spPr>
      </p:pic>
      <p:sp>
        <p:nvSpPr>
          <p:cNvPr id="4" name="Date Placeholder 3">
            <a:extLst>
              <a:ext uri="{FF2B5EF4-FFF2-40B4-BE49-F238E27FC236}">
                <a16:creationId xmlns:a16="http://schemas.microsoft.com/office/drawing/2014/main" id="{82CE0695-7FBB-4187-9177-D9A1CEA6283A}"/>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3D2B5EDC-A3EA-4ECA-A633-87B68B45DDA6}"/>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F2BAADDB-3E00-48AA-8AC4-AC3DD75906EE}"/>
              </a:ext>
            </a:extLst>
          </p:cNvPr>
          <p:cNvSpPr>
            <a:spLocks noGrp="1"/>
          </p:cNvSpPr>
          <p:nvPr>
            <p:ph type="sldNum" sz="quarter" idx="12"/>
          </p:nvPr>
        </p:nvSpPr>
        <p:spPr/>
        <p:txBody>
          <a:bodyPr/>
          <a:lstStyle/>
          <a:p>
            <a:fld id="{E33530C3-DF23-40DD-A2FD-BBAD0CE12D0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lstStyle/>
          <a:p>
            <a:r>
              <a:rPr lang="en-US" b="1" u="sng" dirty="0">
                <a:solidFill>
                  <a:srgbClr val="7030A0"/>
                </a:solidFill>
                <a:latin typeface="Times New Roman" pitchFamily="18" charset="0"/>
                <a:cs typeface="Times New Roman" pitchFamily="18" charset="0"/>
              </a:rPr>
              <a:t>OBJECTIVES:</a:t>
            </a:r>
          </a:p>
        </p:txBody>
      </p:sp>
      <p:sp>
        <p:nvSpPr>
          <p:cNvPr id="3" name="Content Placeholder 2"/>
          <p:cNvSpPr>
            <a:spLocks noGrp="1"/>
          </p:cNvSpPr>
          <p:nvPr>
            <p:ph idx="1"/>
          </p:nvPr>
        </p:nvSpPr>
        <p:spPr>
          <a:xfrm>
            <a:off x="457200" y="1722437"/>
            <a:ext cx="8229600" cy="4525963"/>
          </a:xfrm>
        </p:spPr>
        <p:txBody>
          <a:bodyPr/>
          <a:lstStyle/>
          <a:p>
            <a:r>
              <a:rPr lang="en-US" dirty="0"/>
              <a:t>Define the term  Euthanasia.</a:t>
            </a:r>
          </a:p>
          <a:p>
            <a:r>
              <a:rPr lang="en-US" dirty="0"/>
              <a:t>Describe classification of Euthanasia.</a:t>
            </a:r>
          </a:p>
          <a:p>
            <a:r>
              <a:rPr lang="en-US" dirty="0"/>
              <a:t>Enlist ways of Euthanasia.</a:t>
            </a:r>
          </a:p>
          <a:p>
            <a:r>
              <a:rPr lang="en-US" dirty="0"/>
              <a:t>Explain who can choose Euthanasia.</a:t>
            </a:r>
          </a:p>
          <a:p>
            <a:r>
              <a:rPr lang="en-US" dirty="0"/>
              <a:t>Discuss the arguments for voluntary euthanasia.</a:t>
            </a:r>
          </a:p>
          <a:p>
            <a:r>
              <a:rPr lang="en-US" dirty="0"/>
              <a:t>Understand the nurse’s role in euthanasia.</a:t>
            </a:r>
          </a:p>
          <a:p>
            <a:pPr>
              <a:buNone/>
            </a:pPr>
            <a:endParaRPr lang="en-US" dirty="0"/>
          </a:p>
        </p:txBody>
      </p:sp>
      <p:pic>
        <p:nvPicPr>
          <p:cNvPr id="2050" name="Picture 2" descr="D:\M.Sc.Nursing\SECOND YR. M.Sc\JP\surgery-GettyImages-147206125-1024x576.jpg"/>
          <p:cNvPicPr>
            <a:picLocks noChangeAspect="1" noChangeArrowheads="1"/>
          </p:cNvPicPr>
          <p:nvPr/>
        </p:nvPicPr>
        <p:blipFill>
          <a:blip r:embed="rId2" cstate="print"/>
          <a:srcRect/>
          <a:stretch>
            <a:fillRect/>
          </a:stretch>
        </p:blipFill>
        <p:spPr bwMode="auto">
          <a:xfrm>
            <a:off x="6248400" y="76200"/>
            <a:ext cx="2819400" cy="2057400"/>
          </a:xfrm>
          <a:prstGeom prst="rect">
            <a:avLst/>
          </a:prstGeom>
          <a:noFill/>
        </p:spPr>
      </p:pic>
      <p:sp>
        <p:nvSpPr>
          <p:cNvPr id="4" name="Date Placeholder 3">
            <a:extLst>
              <a:ext uri="{FF2B5EF4-FFF2-40B4-BE49-F238E27FC236}">
                <a16:creationId xmlns:a16="http://schemas.microsoft.com/office/drawing/2014/main" id="{482D93EC-B997-4850-B58C-86ABE46F0E45}"/>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0F9EEA5E-799E-4203-9406-8444890E690B}"/>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104EF806-C116-4029-BC82-FF9E6303C030}"/>
              </a:ext>
            </a:extLst>
          </p:cNvPr>
          <p:cNvSpPr>
            <a:spLocks noGrp="1"/>
          </p:cNvSpPr>
          <p:nvPr>
            <p:ph type="sldNum" sz="quarter" idx="12"/>
          </p:nvPr>
        </p:nvSpPr>
        <p:spPr/>
        <p:txBody>
          <a:bodyPr/>
          <a:lstStyle/>
          <a:p>
            <a:fld id="{E33530C3-DF23-40DD-A2FD-BBAD0CE12D00}"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6">
                    <a:lumMod val="50000"/>
                  </a:schemeClr>
                </a:solidFill>
                <a:latin typeface="Times New Roman" pitchFamily="18" charset="0"/>
                <a:cs typeface="Times New Roman" pitchFamily="18" charset="0"/>
              </a:rPr>
              <a:t>What is included:</a:t>
            </a:r>
          </a:p>
        </p:txBody>
      </p:sp>
      <p:sp>
        <p:nvSpPr>
          <p:cNvPr id="3" name="Content Placeholder 2"/>
          <p:cNvSpPr>
            <a:spLocks noGrp="1"/>
          </p:cNvSpPr>
          <p:nvPr>
            <p:ph idx="1"/>
          </p:nvPr>
        </p:nvSpPr>
        <p:spPr/>
        <p:txBody>
          <a:bodyPr/>
          <a:lstStyle/>
          <a:p>
            <a:r>
              <a:rPr lang="en-US" dirty="0"/>
              <a:t>Medical procedures in life-threatening situations.</a:t>
            </a:r>
          </a:p>
          <a:p>
            <a:r>
              <a:rPr lang="en-US" dirty="0"/>
              <a:t>Organ &amp; tissue donation.</a:t>
            </a:r>
          </a:p>
          <a:p>
            <a:r>
              <a:rPr lang="en-US" dirty="0"/>
              <a:t>Life Sustaining care.</a:t>
            </a:r>
          </a:p>
          <a:p>
            <a:endParaRPr lang="en-US" dirty="0"/>
          </a:p>
        </p:txBody>
      </p:sp>
      <p:sp>
        <p:nvSpPr>
          <p:cNvPr id="4" name="Date Placeholder 3">
            <a:extLst>
              <a:ext uri="{FF2B5EF4-FFF2-40B4-BE49-F238E27FC236}">
                <a16:creationId xmlns:a16="http://schemas.microsoft.com/office/drawing/2014/main" id="{16BB57AF-3C07-4124-AC9A-699E045D5B16}"/>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471EFC45-CEB9-422F-9448-E24A17390129}"/>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0EB4D611-8D15-4541-AFE7-CB09873B1EA7}"/>
              </a:ext>
            </a:extLst>
          </p:cNvPr>
          <p:cNvSpPr>
            <a:spLocks noGrp="1"/>
          </p:cNvSpPr>
          <p:nvPr>
            <p:ph type="sldNum" sz="quarter" idx="12"/>
          </p:nvPr>
        </p:nvSpPr>
        <p:spPr/>
        <p:txBody>
          <a:bodyPr/>
          <a:lstStyle/>
          <a:p>
            <a:fld id="{E33530C3-DF23-40DD-A2FD-BBAD0CE12D00}"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7030A0"/>
                </a:solidFill>
                <a:latin typeface="Times New Roman" pitchFamily="18" charset="0"/>
                <a:cs typeface="Times New Roman" pitchFamily="18" charset="0"/>
              </a:rPr>
              <a:t>NURSE’S ROLE:</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Autonomy</a:t>
            </a:r>
          </a:p>
          <a:p>
            <a:pPr marL="514350" indent="-514350">
              <a:buFont typeface="+mj-lt"/>
              <a:buAutoNum type="arabicPeriod"/>
            </a:pPr>
            <a:r>
              <a:rPr lang="en-US" dirty="0"/>
              <a:t>Freedom</a:t>
            </a:r>
          </a:p>
          <a:p>
            <a:pPr marL="514350" indent="-514350">
              <a:buFont typeface="+mj-lt"/>
              <a:buAutoNum type="arabicPeriod"/>
            </a:pPr>
            <a:r>
              <a:rPr lang="en-US" dirty="0"/>
              <a:t>Beneficence</a:t>
            </a:r>
          </a:p>
          <a:p>
            <a:pPr marL="514350" indent="-514350">
              <a:buFont typeface="+mj-lt"/>
              <a:buAutoNum type="arabicPeriod"/>
            </a:pPr>
            <a:r>
              <a:rPr lang="en-US" dirty="0"/>
              <a:t>Nonmalfeasance</a:t>
            </a:r>
          </a:p>
          <a:p>
            <a:pPr marL="514350" indent="-514350">
              <a:buFont typeface="+mj-lt"/>
              <a:buAutoNum type="arabicPeriod"/>
            </a:pPr>
            <a:r>
              <a:rPr lang="en-US" dirty="0"/>
              <a:t>Veracity</a:t>
            </a:r>
          </a:p>
          <a:p>
            <a:pPr marL="514350" indent="-514350">
              <a:buFont typeface="+mj-lt"/>
              <a:buAutoNum type="arabicPeriod"/>
            </a:pPr>
            <a:r>
              <a:rPr lang="en-US" dirty="0"/>
              <a:t>Confidentiality/privacy</a:t>
            </a:r>
          </a:p>
          <a:p>
            <a:pPr marL="514350" indent="-514350">
              <a:buFont typeface="+mj-lt"/>
              <a:buAutoNum type="arabicPeriod"/>
            </a:pPr>
            <a:r>
              <a:rPr lang="en-US" dirty="0"/>
              <a:t>Fidelity</a:t>
            </a:r>
          </a:p>
          <a:p>
            <a:pPr marL="514350" indent="-514350">
              <a:buFont typeface="+mj-lt"/>
              <a:buAutoNum type="arabicPeriod"/>
            </a:pPr>
            <a:r>
              <a:rPr lang="en-US" dirty="0"/>
              <a:t>Justice.</a:t>
            </a:r>
          </a:p>
          <a:p>
            <a:pPr marL="514350" indent="-514350">
              <a:buNone/>
            </a:pPr>
            <a:endParaRPr lang="en-US" dirty="0"/>
          </a:p>
        </p:txBody>
      </p:sp>
      <p:sp>
        <p:nvSpPr>
          <p:cNvPr id="4" name="Date Placeholder 3">
            <a:extLst>
              <a:ext uri="{FF2B5EF4-FFF2-40B4-BE49-F238E27FC236}">
                <a16:creationId xmlns:a16="http://schemas.microsoft.com/office/drawing/2014/main" id="{1F3503B3-089A-4540-991E-8664BEB79203}"/>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56E4F7E6-C04D-4685-88F6-F0D1AEAB25C6}"/>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712CD869-B6F1-4A08-9713-E738C4D1F38B}"/>
              </a:ext>
            </a:extLst>
          </p:cNvPr>
          <p:cNvSpPr>
            <a:spLocks noGrp="1"/>
          </p:cNvSpPr>
          <p:nvPr>
            <p:ph type="sldNum" sz="quarter" idx="12"/>
          </p:nvPr>
        </p:nvSpPr>
        <p:spPr/>
        <p:txBody>
          <a:bodyPr/>
          <a:lstStyle/>
          <a:p>
            <a:fld id="{E33530C3-DF23-40DD-A2FD-BBAD0CE12D0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7030A0"/>
                </a:solidFill>
                <a:latin typeface="Times New Roman" pitchFamily="18" charset="0"/>
                <a:cs typeface="Times New Roman" pitchFamily="18" charset="0"/>
              </a:rPr>
              <a:t>RESEARCH ARTICLE:</a:t>
            </a:r>
          </a:p>
        </p:txBody>
      </p:sp>
      <p:sp>
        <p:nvSpPr>
          <p:cNvPr id="3" name="Content Placeholder 2"/>
          <p:cNvSpPr>
            <a:spLocks noGrp="1"/>
          </p:cNvSpPr>
          <p:nvPr>
            <p:ph idx="1"/>
          </p:nvPr>
        </p:nvSpPr>
        <p:spPr>
          <a:xfrm>
            <a:off x="228600" y="1447800"/>
            <a:ext cx="8763000" cy="5181600"/>
          </a:xfrm>
        </p:spPr>
        <p:txBody>
          <a:bodyPr>
            <a:normAutofit fontScale="77500" lnSpcReduction="20000"/>
          </a:bodyPr>
          <a:lstStyle/>
          <a:p>
            <a:pPr algn="just"/>
            <a:r>
              <a:rPr lang="en-US" u="sng" dirty="0">
                <a:latin typeface="Times New Roman" pitchFamily="18" charset="0"/>
                <a:cs typeface="Times New Roman" pitchFamily="18" charset="0"/>
              </a:rPr>
              <a:t>TITLE:</a:t>
            </a:r>
          </a:p>
          <a:p>
            <a:pPr algn="just">
              <a:buNone/>
            </a:pPr>
            <a:r>
              <a:rPr lang="en-US" dirty="0">
                <a:latin typeface="Times New Roman" pitchFamily="18" charset="0"/>
                <a:cs typeface="Times New Roman" pitchFamily="18" charset="0"/>
              </a:rPr>
              <a:t>Euthanasia: the perceptions of nurses in India.</a:t>
            </a:r>
          </a:p>
          <a:p>
            <a:pPr algn="just">
              <a:buNone/>
            </a:pPr>
            <a:endParaRPr lang="en-US" dirty="0">
              <a:latin typeface="Times New Roman" pitchFamily="18" charset="0"/>
              <a:cs typeface="Times New Roman" pitchFamily="18" charset="0"/>
            </a:endParaRPr>
          </a:p>
          <a:p>
            <a:pPr algn="just"/>
            <a:r>
              <a:rPr lang="en-US" u="sng" dirty="0">
                <a:latin typeface="Times New Roman" pitchFamily="18" charset="0"/>
                <a:cs typeface="Times New Roman" pitchFamily="18" charset="0"/>
              </a:rPr>
              <a:t>AUTHORS:</a:t>
            </a:r>
          </a:p>
          <a:p>
            <a:pPr algn="just">
              <a:buNone/>
            </a:pPr>
            <a:r>
              <a:rPr lang="pt-BR" dirty="0">
                <a:latin typeface="Times New Roman" pitchFamily="18" charset="0"/>
                <a:cs typeface="Times New Roman" pitchFamily="18" charset="0"/>
              </a:rPr>
              <a:t>Poreddi V</a:t>
            </a:r>
            <a:r>
              <a:rPr lang="pt-BR" baseline="30000" dirty="0">
                <a:latin typeface="Times New Roman" pitchFamily="18" charset="0"/>
                <a:cs typeface="Times New Roman" pitchFamily="18" charset="0"/>
              </a:rPr>
              <a:t>1</a:t>
            </a:r>
            <a:r>
              <a:rPr lang="pt-BR" dirty="0">
                <a:latin typeface="Times New Roman" pitchFamily="18" charset="0"/>
                <a:cs typeface="Times New Roman" pitchFamily="18" charset="0"/>
              </a:rPr>
              <a:t>, Nagarajaiah, Konduru R, Math SB</a:t>
            </a:r>
          </a:p>
          <a:p>
            <a:pPr algn="just">
              <a:buNone/>
            </a:pPr>
            <a:endParaRPr lang="pt-BR" dirty="0">
              <a:latin typeface="Times New Roman" pitchFamily="18" charset="0"/>
              <a:cs typeface="Times New Roman" pitchFamily="18" charset="0"/>
            </a:endParaRPr>
          </a:p>
          <a:p>
            <a:pPr algn="just"/>
            <a:r>
              <a:rPr lang="pt-BR" u="sng" dirty="0">
                <a:latin typeface="Times New Roman" pitchFamily="18" charset="0"/>
                <a:cs typeface="Times New Roman" pitchFamily="18" charset="0"/>
              </a:rPr>
              <a:t>AUTHORS INFORMATION:</a:t>
            </a:r>
          </a:p>
          <a:p>
            <a:pPr algn="just">
              <a:buNone/>
            </a:pPr>
            <a:r>
              <a:rPr lang="en-US" dirty="0">
                <a:latin typeface="Times New Roman" pitchFamily="18" charset="0"/>
                <a:cs typeface="Times New Roman" pitchFamily="18" charset="0"/>
              </a:rPr>
              <a:t>Department of Nursing, National Institute of Mental Health and Neurosciences, Deemed University, Bangalore, 560 029, India.</a:t>
            </a:r>
          </a:p>
          <a:p>
            <a:pPr algn="just">
              <a:buNone/>
            </a:pPr>
            <a:endParaRPr lang="en-US" dirty="0">
              <a:latin typeface="Times New Roman" pitchFamily="18" charset="0"/>
              <a:cs typeface="Times New Roman" pitchFamily="18" charset="0"/>
            </a:endParaRPr>
          </a:p>
          <a:p>
            <a:pPr algn="just"/>
            <a:r>
              <a:rPr lang="en-US" u="sng" dirty="0">
                <a:latin typeface="Times New Roman" pitchFamily="18" charset="0"/>
                <a:cs typeface="Times New Roman" pitchFamily="18" charset="0"/>
              </a:rPr>
              <a:t>SOURCE:</a:t>
            </a:r>
          </a:p>
          <a:p>
            <a:pPr algn="just">
              <a:buNone/>
            </a:pPr>
            <a:r>
              <a:rPr lang="fr-FR" u="sng" dirty="0">
                <a:latin typeface="Times New Roman" pitchFamily="18" charset="0"/>
                <a:cs typeface="Times New Roman" pitchFamily="18" charset="0"/>
              </a:rPr>
              <a:t>Int J </a:t>
            </a:r>
            <a:r>
              <a:rPr lang="fr-FR" u="sng" dirty="0" err="1">
                <a:latin typeface="Times New Roman" pitchFamily="18" charset="0"/>
                <a:cs typeface="Times New Roman" pitchFamily="18" charset="0"/>
              </a:rPr>
              <a:t>Palliat</a:t>
            </a:r>
            <a:r>
              <a:rPr lang="fr-FR" u="sng" dirty="0">
                <a:latin typeface="Times New Roman" pitchFamily="18" charset="0"/>
                <a:cs typeface="Times New Roman" pitchFamily="18" charset="0"/>
              </a:rPr>
              <a:t> </a:t>
            </a:r>
            <a:r>
              <a:rPr lang="fr-FR" u="sng" dirty="0" err="1">
                <a:latin typeface="Times New Roman" pitchFamily="18" charset="0"/>
                <a:cs typeface="Times New Roman" pitchFamily="18" charset="0"/>
              </a:rPr>
              <a:t>Nurs</a:t>
            </a:r>
            <a:r>
              <a:rPr lang="fr-FR" u="sng" dirty="0">
                <a:latin typeface="Times New Roman" pitchFamily="18" charset="0"/>
                <a:cs typeface="Times New Roman" pitchFamily="18" charset="0"/>
              </a:rPr>
              <a:t>.</a:t>
            </a:r>
            <a:r>
              <a:rPr lang="fr-FR" dirty="0">
                <a:latin typeface="Times New Roman" pitchFamily="18" charset="0"/>
                <a:cs typeface="Times New Roman" pitchFamily="18" charset="0"/>
              </a:rPr>
              <a:t> 2013 </a:t>
            </a:r>
            <a:r>
              <a:rPr lang="fr-FR" dirty="0" err="1">
                <a:latin typeface="Times New Roman" pitchFamily="18" charset="0"/>
                <a:cs typeface="Times New Roman" pitchFamily="18" charset="0"/>
              </a:rPr>
              <a:t>Apr</a:t>
            </a:r>
            <a:r>
              <a:rPr lang="fr-FR" dirty="0">
                <a:latin typeface="Times New Roman" pitchFamily="18" charset="0"/>
                <a:cs typeface="Times New Roman" pitchFamily="18" charset="0"/>
              </a:rPr>
              <a:t>;19(4):187-193.</a:t>
            </a:r>
            <a:endParaRPr lang="en-US" u="sng" dirty="0">
              <a:latin typeface="Times New Roman" pitchFamily="18" charset="0"/>
              <a:cs typeface="Times New Roman" pitchFamily="18" charset="0"/>
            </a:endParaRPr>
          </a:p>
        </p:txBody>
      </p:sp>
      <p:sp>
        <p:nvSpPr>
          <p:cNvPr id="4" name="Date Placeholder 3">
            <a:extLst>
              <a:ext uri="{FF2B5EF4-FFF2-40B4-BE49-F238E27FC236}">
                <a16:creationId xmlns:a16="http://schemas.microsoft.com/office/drawing/2014/main" id="{6561F45A-385C-439E-AAAF-7E6A9A16BE03}"/>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2094FC44-AB81-40B1-9324-BC15FB3FEE53}"/>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F56CB0CA-82A7-46F7-8E5A-E2AB5017C364}"/>
              </a:ext>
            </a:extLst>
          </p:cNvPr>
          <p:cNvSpPr>
            <a:spLocks noGrp="1"/>
          </p:cNvSpPr>
          <p:nvPr>
            <p:ph type="sldNum" sz="quarter" idx="12"/>
          </p:nvPr>
        </p:nvSpPr>
        <p:spPr/>
        <p:txBody>
          <a:bodyPr/>
          <a:lstStyle/>
          <a:p>
            <a:fld id="{E33530C3-DF23-40DD-A2FD-BBAD0CE12D00}"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019800"/>
          </a:xfrm>
        </p:spPr>
        <p:txBody>
          <a:bodyPr>
            <a:normAutofit fontScale="77500" lnSpcReduction="20000"/>
          </a:bodyPr>
          <a:lstStyle/>
          <a:p>
            <a:pPr algn="just"/>
            <a:r>
              <a:rPr lang="en-US" u="sng" dirty="0">
                <a:latin typeface="Times New Roman" pitchFamily="18" charset="0"/>
                <a:cs typeface="Times New Roman" pitchFamily="18" charset="0"/>
              </a:rPr>
              <a:t>SAMPLE SIZE:</a:t>
            </a:r>
          </a:p>
          <a:p>
            <a:pPr algn="just">
              <a:buNone/>
            </a:pPr>
            <a:r>
              <a:rPr lang="en-US" dirty="0">
                <a:latin typeface="Times New Roman" pitchFamily="18" charset="0"/>
                <a:cs typeface="Times New Roman" pitchFamily="18" charset="0"/>
              </a:rPr>
              <a:t> 214 Nurses</a:t>
            </a:r>
          </a:p>
          <a:p>
            <a:pPr algn="just">
              <a:buNone/>
            </a:pPr>
            <a:endParaRPr lang="en-US" dirty="0">
              <a:latin typeface="Times New Roman" pitchFamily="18" charset="0"/>
              <a:cs typeface="Times New Roman" pitchFamily="18" charset="0"/>
            </a:endParaRPr>
          </a:p>
          <a:p>
            <a:pPr algn="just"/>
            <a:r>
              <a:rPr lang="en-US" u="sng" dirty="0">
                <a:latin typeface="Times New Roman" pitchFamily="18" charset="0"/>
                <a:cs typeface="Times New Roman" pitchFamily="18" charset="0"/>
              </a:rPr>
              <a:t>SETTING:</a:t>
            </a:r>
          </a:p>
          <a:p>
            <a:pPr algn="just">
              <a:buNone/>
            </a:pPr>
            <a:r>
              <a:rPr lang="en-US" dirty="0">
                <a:latin typeface="Times New Roman" pitchFamily="18" charset="0"/>
                <a:cs typeface="Times New Roman" pitchFamily="18" charset="0"/>
              </a:rPr>
              <a:t>Nurses working in tertiary care centre</a:t>
            </a:r>
          </a:p>
          <a:p>
            <a:pPr algn="just">
              <a:buNone/>
            </a:pPr>
            <a:endParaRPr lang="en-US" dirty="0">
              <a:latin typeface="Times New Roman" pitchFamily="18" charset="0"/>
              <a:cs typeface="Times New Roman" pitchFamily="18" charset="0"/>
            </a:endParaRPr>
          </a:p>
          <a:p>
            <a:pPr algn="just"/>
            <a:r>
              <a:rPr lang="en-US" u="sng" dirty="0">
                <a:latin typeface="Times New Roman" pitchFamily="18" charset="0"/>
                <a:cs typeface="Times New Roman" pitchFamily="18" charset="0"/>
              </a:rPr>
              <a:t>OBJECTIVE:</a:t>
            </a:r>
          </a:p>
          <a:p>
            <a:pPr algn="just">
              <a:buNone/>
            </a:pPr>
            <a:r>
              <a:rPr lang="en-US" dirty="0">
                <a:latin typeface="Times New Roman" pitchFamily="18" charset="0"/>
                <a:cs typeface="Times New Roman" pitchFamily="18" charset="0"/>
              </a:rPr>
              <a:t>To examine nurses' perceptions of the practice of euthanasia as well as factors influencing those perceptions.</a:t>
            </a:r>
          </a:p>
          <a:p>
            <a:pPr algn="just">
              <a:buNone/>
            </a:pPr>
            <a:endParaRPr lang="en-US" dirty="0">
              <a:latin typeface="Times New Roman" pitchFamily="18" charset="0"/>
              <a:cs typeface="Times New Roman" pitchFamily="18" charset="0"/>
            </a:endParaRPr>
          </a:p>
          <a:p>
            <a:pPr algn="just"/>
            <a:r>
              <a:rPr lang="en-US" u="sng" dirty="0">
                <a:latin typeface="Times New Roman" pitchFamily="18" charset="0"/>
                <a:cs typeface="Times New Roman" pitchFamily="18" charset="0"/>
              </a:rPr>
              <a:t>METHODOLOGY:</a:t>
            </a:r>
          </a:p>
          <a:p>
            <a:pPr algn="just">
              <a:buNone/>
            </a:pPr>
            <a:r>
              <a:rPr lang="en-US" dirty="0">
                <a:latin typeface="Times New Roman" pitchFamily="18" charset="0"/>
                <a:cs typeface="Times New Roman" pitchFamily="18" charset="0"/>
              </a:rPr>
              <a:t>A non-probability quantitative, cross-sectional design </a:t>
            </a:r>
          </a:p>
          <a:p>
            <a:pPr algn="just">
              <a:buNone/>
            </a:pPr>
            <a:endParaRPr lang="en-US" dirty="0">
              <a:latin typeface="Times New Roman" pitchFamily="18" charset="0"/>
              <a:cs typeface="Times New Roman" pitchFamily="18" charset="0"/>
            </a:endParaRPr>
          </a:p>
          <a:p>
            <a:pPr algn="just"/>
            <a:r>
              <a:rPr lang="en-US" u="sng" dirty="0">
                <a:latin typeface="Times New Roman" pitchFamily="18" charset="0"/>
                <a:cs typeface="Times New Roman" pitchFamily="18" charset="0"/>
              </a:rPr>
              <a:t>DATA COLLECTION:</a:t>
            </a:r>
            <a:endParaRPr lang="en-US"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Data was collected through self-reported questionnaires at the nurses workplace.</a:t>
            </a:r>
          </a:p>
          <a:p>
            <a:pPr algn="just">
              <a:buNone/>
            </a:pPr>
            <a:endParaRPr lang="en-US" dirty="0">
              <a:latin typeface="Times New Roman" pitchFamily="18" charset="0"/>
              <a:cs typeface="Times New Roman" pitchFamily="18" charset="0"/>
            </a:endParaRPr>
          </a:p>
        </p:txBody>
      </p:sp>
      <p:sp>
        <p:nvSpPr>
          <p:cNvPr id="2" name="Date Placeholder 1">
            <a:extLst>
              <a:ext uri="{FF2B5EF4-FFF2-40B4-BE49-F238E27FC236}">
                <a16:creationId xmlns:a16="http://schemas.microsoft.com/office/drawing/2014/main" id="{FDB68E98-CE05-452B-87C0-4DC0BAB28CBE}"/>
              </a:ext>
            </a:extLst>
          </p:cNvPr>
          <p:cNvSpPr>
            <a:spLocks noGrp="1"/>
          </p:cNvSpPr>
          <p:nvPr>
            <p:ph type="dt" sz="half" idx="10"/>
          </p:nvPr>
        </p:nvSpPr>
        <p:spPr/>
        <p:txBody>
          <a:bodyPr/>
          <a:lstStyle/>
          <a:p>
            <a:r>
              <a:rPr lang="en-US"/>
              <a:t>8/02/2020</a:t>
            </a:r>
          </a:p>
        </p:txBody>
      </p:sp>
      <p:sp>
        <p:nvSpPr>
          <p:cNvPr id="4" name="Footer Placeholder 3">
            <a:extLst>
              <a:ext uri="{FF2B5EF4-FFF2-40B4-BE49-F238E27FC236}">
                <a16:creationId xmlns:a16="http://schemas.microsoft.com/office/drawing/2014/main" id="{1E6D340D-D405-4637-8BE7-256066327425}"/>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3CB8E7A8-CC62-47DB-840C-CB42423AD753}"/>
              </a:ext>
            </a:extLst>
          </p:cNvPr>
          <p:cNvSpPr>
            <a:spLocks noGrp="1"/>
          </p:cNvSpPr>
          <p:nvPr>
            <p:ph type="sldNum" sz="quarter" idx="12"/>
          </p:nvPr>
        </p:nvSpPr>
        <p:spPr/>
        <p:txBody>
          <a:bodyPr/>
          <a:lstStyle/>
          <a:p>
            <a:fld id="{E33530C3-DF23-40DD-A2FD-BBAD0CE12D00}"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US" u="sng" dirty="0">
                <a:latin typeface="Times New Roman" pitchFamily="18" charset="0"/>
                <a:cs typeface="Times New Roman" pitchFamily="18" charset="0"/>
              </a:rPr>
              <a:t>INTRODUCTION:</a:t>
            </a:r>
          </a:p>
          <a:p>
            <a:pPr>
              <a:buNone/>
            </a:pPr>
            <a:r>
              <a:rPr lang="en-US" dirty="0">
                <a:latin typeface="Times New Roman" pitchFamily="18" charset="0"/>
                <a:cs typeface="Times New Roman" pitchFamily="18" charset="0"/>
              </a:rPr>
              <a:t>Euthanasia provokes controversies in various domains, such as the moral, ethical, legal, religious, scientific, and economic. India </a:t>
            </a:r>
            <a:r>
              <a:rPr lang="en-US" dirty="0" err="1">
                <a:latin typeface="Times New Roman" pitchFamily="18" charset="0"/>
                <a:cs typeface="Times New Roman" pitchFamily="18" charset="0"/>
              </a:rPr>
              <a:t>legalised</a:t>
            </a:r>
            <a:r>
              <a:rPr lang="en-US" dirty="0">
                <a:latin typeface="Times New Roman" pitchFamily="18" charset="0"/>
                <a:cs typeface="Times New Roman" pitchFamily="18" charset="0"/>
              </a:rPr>
              <a:t> passive euthanasia (withdrawal of life support) for patients with brain death or who are in a permanent vegetative state in 2011.</a:t>
            </a:r>
          </a:p>
          <a:p>
            <a:r>
              <a:rPr lang="en-US" u="sng" dirty="0">
                <a:latin typeface="Times New Roman" pitchFamily="18" charset="0"/>
                <a:cs typeface="Times New Roman" pitchFamily="18" charset="0"/>
              </a:rPr>
              <a:t>FINDINGS:</a:t>
            </a:r>
          </a:p>
          <a:p>
            <a:pPr>
              <a:buNone/>
            </a:pPr>
            <a:r>
              <a:rPr lang="en-US" dirty="0">
                <a:latin typeface="Times New Roman" pitchFamily="18" charset="0"/>
                <a:cs typeface="Times New Roman" pitchFamily="18" charset="0"/>
              </a:rPr>
              <a:t> The findings revealed mixed opinions on euthanasia among the nurses. However, the majority of the participants did not agree with the practice of euthanasia. </a:t>
            </a:r>
          </a:p>
          <a:p>
            <a:endParaRPr lang="en-US" dirty="0"/>
          </a:p>
        </p:txBody>
      </p:sp>
      <p:sp>
        <p:nvSpPr>
          <p:cNvPr id="2" name="Date Placeholder 1">
            <a:extLst>
              <a:ext uri="{FF2B5EF4-FFF2-40B4-BE49-F238E27FC236}">
                <a16:creationId xmlns:a16="http://schemas.microsoft.com/office/drawing/2014/main" id="{C083087B-23B3-4252-B50C-AB87B4E7CBF7}"/>
              </a:ext>
            </a:extLst>
          </p:cNvPr>
          <p:cNvSpPr>
            <a:spLocks noGrp="1"/>
          </p:cNvSpPr>
          <p:nvPr>
            <p:ph type="dt" sz="half" idx="10"/>
          </p:nvPr>
        </p:nvSpPr>
        <p:spPr/>
        <p:txBody>
          <a:bodyPr/>
          <a:lstStyle/>
          <a:p>
            <a:r>
              <a:rPr lang="en-US"/>
              <a:t>8/02/2020</a:t>
            </a:r>
          </a:p>
        </p:txBody>
      </p:sp>
      <p:sp>
        <p:nvSpPr>
          <p:cNvPr id="4" name="Footer Placeholder 3">
            <a:extLst>
              <a:ext uri="{FF2B5EF4-FFF2-40B4-BE49-F238E27FC236}">
                <a16:creationId xmlns:a16="http://schemas.microsoft.com/office/drawing/2014/main" id="{79D47276-38DC-42A5-9477-E3746E708065}"/>
              </a:ext>
            </a:extLst>
          </p:cNvPr>
          <p:cNvSpPr>
            <a:spLocks noGrp="1"/>
          </p:cNvSpPr>
          <p:nvPr>
            <p:ph type="ftr" sz="quarter" idx="11"/>
          </p:nvPr>
        </p:nvSpPr>
        <p:spPr/>
        <p:txBody>
          <a:bodyPr/>
          <a:lstStyle/>
          <a:p>
            <a:r>
              <a:rPr lang="en-US"/>
              <a:t>Mr. Swapnil Rahane. (M.Sc ,Medical Surgical Nursing)</a:t>
            </a:r>
          </a:p>
        </p:txBody>
      </p:sp>
      <p:sp>
        <p:nvSpPr>
          <p:cNvPr id="5" name="Slide Number Placeholder 4">
            <a:extLst>
              <a:ext uri="{FF2B5EF4-FFF2-40B4-BE49-F238E27FC236}">
                <a16:creationId xmlns:a16="http://schemas.microsoft.com/office/drawing/2014/main" id="{34F07891-443D-47FC-9838-5D0DF94DFAB4}"/>
              </a:ext>
            </a:extLst>
          </p:cNvPr>
          <p:cNvSpPr>
            <a:spLocks noGrp="1"/>
          </p:cNvSpPr>
          <p:nvPr>
            <p:ph type="sldNum" sz="quarter" idx="12"/>
          </p:nvPr>
        </p:nvSpPr>
        <p:spPr/>
        <p:txBody>
          <a:bodyPr/>
          <a:lstStyle/>
          <a:p>
            <a:fld id="{E33530C3-DF23-40DD-A2FD-BBAD0CE12D00}"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a:bodyPr>
          <a:lstStyle/>
          <a:p>
            <a:r>
              <a:rPr lang="en-US" sz="6600" b="1" u="sng" dirty="0">
                <a:solidFill>
                  <a:srgbClr val="7030A0"/>
                </a:solidFill>
                <a:latin typeface="Times New Roman" pitchFamily="18" charset="0"/>
                <a:cs typeface="Times New Roman" pitchFamily="18" charset="0"/>
              </a:rPr>
              <a:t>SUMMARY:</a:t>
            </a:r>
          </a:p>
        </p:txBody>
      </p:sp>
      <p:pic>
        <p:nvPicPr>
          <p:cNvPr id="4098" name="Picture 2" descr="C:\Users\Swati Deshmane\Documents\group_work.jpg"/>
          <p:cNvPicPr>
            <a:picLocks noChangeAspect="1" noChangeArrowheads="1"/>
          </p:cNvPicPr>
          <p:nvPr/>
        </p:nvPicPr>
        <p:blipFill>
          <a:blip r:embed="rId2"/>
          <a:srcRect/>
          <a:stretch>
            <a:fillRect/>
          </a:stretch>
        </p:blipFill>
        <p:spPr bwMode="auto">
          <a:xfrm>
            <a:off x="6934200" y="0"/>
            <a:ext cx="2209800" cy="2209800"/>
          </a:xfrm>
          <a:prstGeom prst="rect">
            <a:avLst/>
          </a:prstGeom>
          <a:noFill/>
        </p:spPr>
      </p:pic>
      <p:pic>
        <p:nvPicPr>
          <p:cNvPr id="5" name="Picture 2" descr="C:\Users\Swati Deshmane\Documents\group_work.jpg"/>
          <p:cNvPicPr>
            <a:picLocks noChangeAspect="1" noChangeArrowheads="1"/>
          </p:cNvPicPr>
          <p:nvPr/>
        </p:nvPicPr>
        <p:blipFill>
          <a:blip r:embed="rId2"/>
          <a:srcRect/>
          <a:stretch>
            <a:fillRect/>
          </a:stretch>
        </p:blipFill>
        <p:spPr bwMode="auto">
          <a:xfrm>
            <a:off x="0" y="4648200"/>
            <a:ext cx="2209800" cy="2209800"/>
          </a:xfrm>
          <a:prstGeom prst="rect">
            <a:avLst/>
          </a:prstGeom>
          <a:noFill/>
        </p:spPr>
      </p:pic>
      <p:sp>
        <p:nvSpPr>
          <p:cNvPr id="3" name="Date Placeholder 2">
            <a:extLst>
              <a:ext uri="{FF2B5EF4-FFF2-40B4-BE49-F238E27FC236}">
                <a16:creationId xmlns:a16="http://schemas.microsoft.com/office/drawing/2014/main" id="{63C39DC6-FCA6-4643-9536-495D8F628031}"/>
              </a:ext>
            </a:extLst>
          </p:cNvPr>
          <p:cNvSpPr>
            <a:spLocks noGrp="1"/>
          </p:cNvSpPr>
          <p:nvPr>
            <p:ph type="dt" sz="half" idx="10"/>
          </p:nvPr>
        </p:nvSpPr>
        <p:spPr/>
        <p:txBody>
          <a:bodyPr/>
          <a:lstStyle/>
          <a:p>
            <a:r>
              <a:rPr lang="en-US"/>
              <a:t>8/02/2020</a:t>
            </a:r>
          </a:p>
        </p:txBody>
      </p:sp>
      <p:sp>
        <p:nvSpPr>
          <p:cNvPr id="4" name="Footer Placeholder 3">
            <a:extLst>
              <a:ext uri="{FF2B5EF4-FFF2-40B4-BE49-F238E27FC236}">
                <a16:creationId xmlns:a16="http://schemas.microsoft.com/office/drawing/2014/main" id="{302BD0C7-99D1-42E3-A566-04669896DA29}"/>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D6FB7CF7-4130-46FD-81E1-100C7431D7C8}"/>
              </a:ext>
            </a:extLst>
          </p:cNvPr>
          <p:cNvSpPr>
            <a:spLocks noGrp="1"/>
          </p:cNvSpPr>
          <p:nvPr>
            <p:ph type="sldNum" sz="quarter" idx="12"/>
          </p:nvPr>
        </p:nvSpPr>
        <p:spPr/>
        <p:txBody>
          <a:bodyPr/>
          <a:lstStyle/>
          <a:p>
            <a:fld id="{E33530C3-DF23-40DD-A2FD-BBAD0CE12D00}"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normAutofit/>
          </a:bodyPr>
          <a:lstStyle/>
          <a:p>
            <a:r>
              <a:rPr lang="en-US" b="1" u="sng" dirty="0">
                <a:solidFill>
                  <a:srgbClr val="7030A0"/>
                </a:solidFill>
                <a:latin typeface="Times New Roman" pitchFamily="18" charset="0"/>
                <a:cs typeface="Times New Roman" pitchFamily="18" charset="0"/>
              </a:rPr>
              <a:t>CONCLUSION:</a:t>
            </a:r>
          </a:p>
        </p:txBody>
      </p:sp>
      <p:sp>
        <p:nvSpPr>
          <p:cNvPr id="6" name="Content Placeholder 5"/>
          <p:cNvSpPr>
            <a:spLocks noGrp="1"/>
          </p:cNvSpPr>
          <p:nvPr>
            <p:ph idx="1"/>
          </p:nvPr>
        </p:nvSpPr>
        <p:spPr>
          <a:xfrm>
            <a:off x="228600" y="1371600"/>
            <a:ext cx="8686800" cy="5334000"/>
          </a:xfrm>
        </p:spPr>
        <p:txBody>
          <a:bodyPr>
            <a:normAutofit fontScale="85000" lnSpcReduction="10000"/>
          </a:bodyPr>
          <a:lstStyle/>
          <a:p>
            <a:pPr algn="just"/>
            <a:r>
              <a:rPr lang="en-US" dirty="0">
                <a:latin typeface="Times New Roman" pitchFamily="18" charset="0"/>
                <a:cs typeface="Times New Roman" pitchFamily="18" charset="0"/>
              </a:rPr>
              <a:t>To conclude my topic, all types of euthanasia are important subjects that have been taking the government and people’s concerns for the past decades. </a:t>
            </a:r>
          </a:p>
          <a:p>
            <a:pPr algn="just"/>
            <a:r>
              <a:rPr lang="en-US" dirty="0">
                <a:latin typeface="Times New Roman" pitchFamily="18" charset="0"/>
                <a:cs typeface="Times New Roman" pitchFamily="18" charset="0"/>
              </a:rPr>
              <a:t>There are some people choose to die, while others choose to live.</a:t>
            </a:r>
          </a:p>
          <a:p>
            <a:pPr algn="just"/>
            <a:r>
              <a:rPr lang="en-US" dirty="0">
                <a:latin typeface="Times New Roman" pitchFamily="18" charset="0"/>
                <a:cs typeface="Times New Roman" pitchFamily="18" charset="0"/>
              </a:rPr>
              <a:t>Some people keep fighting for survival, while others lose hope and give up. In the end, everyone’s life is doomed to end, and God is the only one with the power to allow that to happen. </a:t>
            </a:r>
          </a:p>
          <a:p>
            <a:pPr algn="just"/>
            <a:r>
              <a:rPr lang="en-US" dirty="0">
                <a:latin typeface="Times New Roman" pitchFamily="18" charset="0"/>
                <a:cs typeface="Times New Roman" pitchFamily="18" charset="0"/>
              </a:rPr>
              <a:t>Life is a journey with holes and gaps that we have to jump over, and if we happen to fall into one of these holes, we have to try our best to climb out and see the light again.</a:t>
            </a:r>
          </a:p>
        </p:txBody>
      </p:sp>
      <p:pic>
        <p:nvPicPr>
          <p:cNvPr id="4" name="Picture 2" descr="C:\Users\Swati Deshmane\Documents\conclusion-20clipart-conclusion-clipart-1600_1599.jpg"/>
          <p:cNvPicPr>
            <a:picLocks noChangeAspect="1" noChangeArrowheads="1"/>
          </p:cNvPicPr>
          <p:nvPr/>
        </p:nvPicPr>
        <p:blipFill>
          <a:blip r:embed="rId2" cstate="print"/>
          <a:srcRect/>
          <a:stretch>
            <a:fillRect/>
          </a:stretch>
        </p:blipFill>
        <p:spPr bwMode="auto">
          <a:xfrm>
            <a:off x="6096001" y="0"/>
            <a:ext cx="3048000" cy="1371600"/>
          </a:xfrm>
          <a:prstGeom prst="rect">
            <a:avLst/>
          </a:prstGeom>
          <a:noFill/>
        </p:spPr>
      </p:pic>
      <p:sp>
        <p:nvSpPr>
          <p:cNvPr id="3" name="Date Placeholder 2">
            <a:extLst>
              <a:ext uri="{FF2B5EF4-FFF2-40B4-BE49-F238E27FC236}">
                <a16:creationId xmlns:a16="http://schemas.microsoft.com/office/drawing/2014/main" id="{6A817546-829D-4577-AF82-CB3EE6335DF8}"/>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3D706FB8-5DE6-41E0-A0EF-3615622CAB85}"/>
              </a:ext>
            </a:extLst>
          </p:cNvPr>
          <p:cNvSpPr>
            <a:spLocks noGrp="1"/>
          </p:cNvSpPr>
          <p:nvPr>
            <p:ph type="ftr" sz="quarter" idx="11"/>
          </p:nvPr>
        </p:nvSpPr>
        <p:spPr/>
        <p:txBody>
          <a:bodyPr/>
          <a:lstStyle/>
          <a:p>
            <a:r>
              <a:rPr lang="en-US"/>
              <a:t>Mr. Swapnil Rahane. (M.Sc ,Medical Surgical Nursing)</a:t>
            </a:r>
          </a:p>
        </p:txBody>
      </p:sp>
      <p:sp>
        <p:nvSpPr>
          <p:cNvPr id="7" name="Slide Number Placeholder 6">
            <a:extLst>
              <a:ext uri="{FF2B5EF4-FFF2-40B4-BE49-F238E27FC236}">
                <a16:creationId xmlns:a16="http://schemas.microsoft.com/office/drawing/2014/main" id="{461E1294-98F1-4DF8-84AA-A178E3BA8B33}"/>
              </a:ext>
            </a:extLst>
          </p:cNvPr>
          <p:cNvSpPr>
            <a:spLocks noGrp="1"/>
          </p:cNvSpPr>
          <p:nvPr>
            <p:ph type="sldNum" sz="quarter" idx="12"/>
          </p:nvPr>
        </p:nvSpPr>
        <p:spPr/>
        <p:txBody>
          <a:bodyPr/>
          <a:lstStyle/>
          <a:p>
            <a:fld id="{E33530C3-DF23-40DD-A2FD-BBAD0CE12D00}"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Clr clrSpc="rgb" dir="cw">
                                      <p:cBhvr override="childStyle">
                                        <p:cTn id="6" dur="300" fill="hold"/>
                                        <p:tgtEl>
                                          <p:spTgt spid="4"/>
                                        </p:tgtEl>
                                        <p:attrNameLst>
                                          <p:attrName>style.color</p:attrName>
                                        </p:attrNameLst>
                                      </p:cBhvr>
                                      <p:to>
                                        <a:schemeClr val="bg1"/>
                                      </p:to>
                                    </p:animClr>
                                    <p:animClr clrSpc="rgb" dir="cw">
                                      <p:cBhvr>
                                        <p:cTn id="7" dur="300" fill="hold"/>
                                        <p:tgtEl>
                                          <p:spTgt spid="4"/>
                                        </p:tgtEl>
                                        <p:attrNameLst>
                                          <p:attrName>fillcolor</p:attrName>
                                        </p:attrNameLst>
                                      </p:cBhvr>
                                      <p:to>
                                        <a:schemeClr val="bg1"/>
                                      </p:to>
                                    </p:animClr>
                                    <p:set>
                                      <p:cBhvr>
                                        <p:cTn id="8" dur="300" fill="hold"/>
                                        <p:tgtEl>
                                          <p:spTgt spid="4"/>
                                        </p:tgtEl>
                                        <p:attrNameLst>
                                          <p:attrName>fill.type</p:attrName>
                                        </p:attrNameLst>
                                      </p:cBhvr>
                                      <p:to>
                                        <p:strVal val="solid"/>
                                      </p:to>
                                    </p:set>
                                    <p:set>
                                      <p:cBhvr>
                                        <p:cTn id="9" dur="300" fill="hold"/>
                                        <p:tgtEl>
                                          <p:spTgt spid="4"/>
                                        </p:tgtEl>
                                        <p:attrNameLst>
                                          <p:attrName>fill.on</p:attrName>
                                        </p:attrNameLst>
                                      </p:cBhvr>
                                      <p:to>
                                        <p:strVal val="true"/>
                                      </p:to>
                                    </p:set>
                                    <p:animRot by="120000">
                                      <p:cBhvr>
                                        <p:cTn id="10" dur="300" fill="hold">
                                          <p:stCondLst>
                                            <p:cond delay="0"/>
                                          </p:stCondLst>
                                        </p:cTn>
                                        <p:tgtEl>
                                          <p:spTgt spid="4"/>
                                        </p:tgtEl>
                                        <p:attrNameLst>
                                          <p:attrName>r</p:attrName>
                                        </p:attrNameLst>
                                      </p:cBhvr>
                                    </p:animRot>
                                    <p:animRot by="-240000">
                                      <p:cBhvr>
                                        <p:cTn id="11" dur="600" fill="hold">
                                          <p:stCondLst>
                                            <p:cond delay="600"/>
                                          </p:stCondLst>
                                        </p:cTn>
                                        <p:tgtEl>
                                          <p:spTgt spid="4"/>
                                        </p:tgtEl>
                                        <p:attrNameLst>
                                          <p:attrName>r</p:attrName>
                                        </p:attrNameLst>
                                      </p:cBhvr>
                                    </p:animRot>
                                    <p:animRot by="240000">
                                      <p:cBhvr>
                                        <p:cTn id="12" dur="600" fill="hold">
                                          <p:stCondLst>
                                            <p:cond delay="1200"/>
                                          </p:stCondLst>
                                        </p:cTn>
                                        <p:tgtEl>
                                          <p:spTgt spid="4"/>
                                        </p:tgtEl>
                                        <p:attrNameLst>
                                          <p:attrName>r</p:attrName>
                                        </p:attrNameLst>
                                      </p:cBhvr>
                                    </p:animRot>
                                    <p:animRot by="-240000">
                                      <p:cBhvr>
                                        <p:cTn id="13" dur="600" fill="hold">
                                          <p:stCondLst>
                                            <p:cond delay="1800"/>
                                          </p:stCondLst>
                                        </p:cTn>
                                        <p:tgtEl>
                                          <p:spTgt spid="4"/>
                                        </p:tgtEl>
                                        <p:attrNameLst>
                                          <p:attrName>r</p:attrName>
                                        </p:attrNameLst>
                                      </p:cBhvr>
                                    </p:animRot>
                                    <p:animRot by="120000">
                                      <p:cBhvr>
                                        <p:cTn id="14" dur="600" fill="hold">
                                          <p:stCondLst>
                                            <p:cond delay="2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7030A0"/>
                </a:solidFill>
                <a:latin typeface="Times New Roman" pitchFamily="18" charset="0"/>
                <a:cs typeface="Times New Roman" pitchFamily="18" charset="0"/>
              </a:rPr>
              <a:t>BIBLIOGRAPHY:</a:t>
            </a:r>
          </a:p>
        </p:txBody>
      </p:sp>
      <p:sp>
        <p:nvSpPr>
          <p:cNvPr id="3" name="Content Placeholder 2"/>
          <p:cNvSpPr>
            <a:spLocks noGrp="1"/>
          </p:cNvSpPr>
          <p:nvPr>
            <p:ph idx="1"/>
          </p:nvPr>
        </p:nvSpPr>
        <p:spPr>
          <a:xfrm>
            <a:off x="228600" y="1600200"/>
            <a:ext cx="8763000" cy="5105400"/>
          </a:xfrm>
        </p:spPr>
        <p:txBody>
          <a:bodyPr>
            <a:normAutofit/>
          </a:bodyPr>
          <a:lstStyle/>
          <a:p>
            <a:r>
              <a:rPr lang="en-US" sz="2000" dirty="0" err="1">
                <a:latin typeface="Times New Roman" pitchFamily="18" charset="0"/>
                <a:cs typeface="Times New Roman" pitchFamily="18" charset="0"/>
              </a:rPr>
              <a:t>Shebeer</a:t>
            </a:r>
            <a:r>
              <a:rPr lang="en-US" sz="2000" dirty="0">
                <a:latin typeface="Times New Roman" pitchFamily="18" charset="0"/>
                <a:cs typeface="Times New Roman" pitchFamily="18" charset="0"/>
              </a:rPr>
              <a:t> P. Basher. “Advanced Nursing Practice”, EMMESS Medical publisher page no.-223 to 230</a:t>
            </a:r>
          </a:p>
          <a:p>
            <a:pPr lvl="0"/>
            <a:r>
              <a:rPr lang="en-US" sz="2000" dirty="0" err="1">
                <a:latin typeface="Times New Roman" pitchFamily="18" charset="0"/>
                <a:cs typeface="Times New Roman" pitchFamily="18" charset="0"/>
              </a:rPr>
              <a:t>Kozier</a:t>
            </a:r>
            <a:r>
              <a:rPr lang="en-US" sz="2000" dirty="0">
                <a:latin typeface="Times New Roman" pitchFamily="18" charset="0"/>
                <a:cs typeface="Times New Roman" pitchFamily="18" charset="0"/>
              </a:rPr>
              <a:t> B., Fundamental of Nursing, 7</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edition, New Delhi: Dorling Kindersley (India) Pvt. Ltd.</a:t>
            </a:r>
          </a:p>
          <a:p>
            <a:pPr lvl="0"/>
            <a:r>
              <a:rPr lang="en-US" sz="2000" dirty="0">
                <a:latin typeface="Times New Roman" pitchFamily="18" charset="0"/>
                <a:cs typeface="Times New Roman" pitchFamily="18" charset="0"/>
              </a:rPr>
              <a:t>Potter Perry, Fundamental of Nursing, 6</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Edition, Mosby 2005, </a:t>
            </a:r>
            <a:r>
              <a:rPr lang="en-US" sz="2000" dirty="0" err="1">
                <a:latin typeface="Times New Roman" pitchFamily="18" charset="0"/>
                <a:cs typeface="Times New Roman" pitchFamily="18" charset="0"/>
              </a:rPr>
              <a:t>Pg.no</a:t>
            </a:r>
            <a:r>
              <a:rPr lang="en-US" sz="2000" dirty="0">
                <a:latin typeface="Times New Roman" pitchFamily="18" charset="0"/>
                <a:cs typeface="Times New Roman" pitchFamily="18" charset="0"/>
              </a:rPr>
              <a:t>. 453.</a:t>
            </a:r>
          </a:p>
          <a:p>
            <a:r>
              <a:rPr lang="en-US" sz="2000" dirty="0">
                <a:latin typeface="Times New Roman" pitchFamily="18" charset="0"/>
                <a:cs typeface="Times New Roman" pitchFamily="18" charset="0"/>
              </a:rPr>
              <a:t>https://www.researchgate.net/publication/259485727_POSITION_OF_EUTHANASIA_IN_INDIA_-_AN_ANALYTICAL_STUDY</a:t>
            </a:r>
          </a:p>
          <a:p>
            <a:r>
              <a:rPr lang="en-US" sz="2000" dirty="0">
                <a:latin typeface="Times New Roman" pitchFamily="18" charset="0"/>
                <a:cs typeface="Times New Roman" pitchFamily="18" charset="0"/>
              </a:rPr>
              <a:t>https://www.medicalnewstoday.com/articles/182951.php</a:t>
            </a:r>
          </a:p>
          <a:p>
            <a:r>
              <a:rPr lang="en-US" sz="2000" dirty="0">
                <a:latin typeface="Times New Roman" pitchFamily="18" charset="0"/>
                <a:cs typeface="Times New Roman" pitchFamily="18" charset="0"/>
              </a:rPr>
              <a:t>https://www.lawteacher.net/free-law-essays/medical-law/is-assisted-suicide-ethical-and-moral-nursing-management-and-professional-concepts-law-medical-essay.php</a:t>
            </a:r>
          </a:p>
          <a:p>
            <a:r>
              <a:rPr lang="en-US" sz="2000" dirty="0">
                <a:latin typeface="Times New Roman" pitchFamily="18" charset="0"/>
                <a:cs typeface="Times New Roman" pitchFamily="18" charset="0"/>
              </a:rPr>
              <a:t>https://en.wikipedia.org/wiki/Advance_healthcare_directive</a:t>
            </a:r>
          </a:p>
        </p:txBody>
      </p:sp>
      <p:pic>
        <p:nvPicPr>
          <p:cNvPr id="4" name="Picture 2" descr="C:\Users\Swati Deshmane\Documents\e32a0294e9e8e27f88d5c14e0c6652f2_bibliography-bibliography-clipart_400-400.jpeg"/>
          <p:cNvPicPr>
            <a:picLocks noChangeAspect="1" noChangeArrowheads="1"/>
          </p:cNvPicPr>
          <p:nvPr/>
        </p:nvPicPr>
        <p:blipFill>
          <a:blip r:embed="rId2"/>
          <a:srcRect/>
          <a:stretch>
            <a:fillRect/>
          </a:stretch>
        </p:blipFill>
        <p:spPr bwMode="auto">
          <a:xfrm>
            <a:off x="7162800" y="0"/>
            <a:ext cx="1981200" cy="1600200"/>
          </a:xfrm>
          <a:prstGeom prst="rect">
            <a:avLst/>
          </a:prstGeom>
          <a:noFill/>
        </p:spPr>
      </p:pic>
      <p:sp>
        <p:nvSpPr>
          <p:cNvPr id="5" name="Date Placeholder 4">
            <a:extLst>
              <a:ext uri="{FF2B5EF4-FFF2-40B4-BE49-F238E27FC236}">
                <a16:creationId xmlns:a16="http://schemas.microsoft.com/office/drawing/2014/main" id="{A58F19C0-D5F2-404F-A91F-47CBDF3D290A}"/>
              </a:ext>
            </a:extLst>
          </p:cNvPr>
          <p:cNvSpPr>
            <a:spLocks noGrp="1"/>
          </p:cNvSpPr>
          <p:nvPr>
            <p:ph type="dt" sz="half" idx="10"/>
          </p:nvPr>
        </p:nvSpPr>
        <p:spPr/>
        <p:txBody>
          <a:bodyPr/>
          <a:lstStyle/>
          <a:p>
            <a:r>
              <a:rPr lang="en-US"/>
              <a:t>8/02/2020</a:t>
            </a:r>
          </a:p>
        </p:txBody>
      </p:sp>
      <p:sp>
        <p:nvSpPr>
          <p:cNvPr id="6" name="Footer Placeholder 5">
            <a:extLst>
              <a:ext uri="{FF2B5EF4-FFF2-40B4-BE49-F238E27FC236}">
                <a16:creationId xmlns:a16="http://schemas.microsoft.com/office/drawing/2014/main" id="{04C115F3-8BFE-45C7-AC71-4BBFAC37F6C4}"/>
              </a:ext>
            </a:extLst>
          </p:cNvPr>
          <p:cNvSpPr>
            <a:spLocks noGrp="1"/>
          </p:cNvSpPr>
          <p:nvPr>
            <p:ph type="ftr" sz="quarter" idx="11"/>
          </p:nvPr>
        </p:nvSpPr>
        <p:spPr/>
        <p:txBody>
          <a:bodyPr/>
          <a:lstStyle/>
          <a:p>
            <a:r>
              <a:rPr lang="en-US"/>
              <a:t>Mr. Swapnil Rahane. (M.Sc ,Medical Surgical Nursing)</a:t>
            </a:r>
          </a:p>
        </p:txBody>
      </p:sp>
      <p:sp>
        <p:nvSpPr>
          <p:cNvPr id="7" name="Slide Number Placeholder 6">
            <a:extLst>
              <a:ext uri="{FF2B5EF4-FFF2-40B4-BE49-F238E27FC236}">
                <a16:creationId xmlns:a16="http://schemas.microsoft.com/office/drawing/2014/main" id="{1C7A204D-B945-4322-B206-D7481C749D53}"/>
              </a:ext>
            </a:extLst>
          </p:cNvPr>
          <p:cNvSpPr>
            <a:spLocks noGrp="1"/>
          </p:cNvSpPr>
          <p:nvPr>
            <p:ph type="sldNum" sz="quarter" idx="12"/>
          </p:nvPr>
        </p:nvSpPr>
        <p:spPr/>
        <p:txBody>
          <a:bodyPr/>
          <a:lstStyle/>
          <a:p>
            <a:fld id="{E33530C3-DF23-40DD-A2FD-BBAD0CE12D00}"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childTnLst>
                                    <p:anim calcmode="discrete" valueType="str">
                                      <p:cBhvr>
                                        <p:cTn id="6"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7030A0"/>
                </a:solidFill>
                <a:latin typeface="Times New Roman" pitchFamily="18" charset="0"/>
                <a:cs typeface="Times New Roman" pitchFamily="18" charset="0"/>
              </a:rPr>
              <a:t>DEFINITION:</a:t>
            </a:r>
          </a:p>
        </p:txBody>
      </p:sp>
      <p:sp>
        <p:nvSpPr>
          <p:cNvPr id="3" name="Content Placeholder 2"/>
          <p:cNvSpPr>
            <a:spLocks noGrp="1"/>
          </p:cNvSpPr>
          <p:nvPr>
            <p:ph idx="1"/>
          </p:nvPr>
        </p:nvSpPr>
        <p:spPr>
          <a:xfrm>
            <a:off x="457200" y="1066800"/>
            <a:ext cx="8229600" cy="4525963"/>
          </a:xfrm>
        </p:spPr>
        <p:txBody>
          <a:bodyPr/>
          <a:lstStyle/>
          <a:p>
            <a:pPr algn="just">
              <a:buNone/>
            </a:pPr>
            <a:r>
              <a:rPr lang="en-US" dirty="0"/>
              <a:t>Euthanasia is also known as assisted suicide, physician-assisted suicide (dying), doctor-assisted dying (suicide), &amp; more loosely termed mercy killing, means to take a deliberate action with the express intention of ending a life to relieve intractable suffering.</a:t>
            </a:r>
          </a:p>
        </p:txBody>
      </p:sp>
      <p:pic>
        <p:nvPicPr>
          <p:cNvPr id="3074" name="Picture 2" descr="D:\M.Sc.Nursing\SECOND YR. M.Sc\JP\GTY_morgue_sk_140620_16x9_992.jpg"/>
          <p:cNvPicPr>
            <a:picLocks noChangeAspect="1" noChangeArrowheads="1"/>
          </p:cNvPicPr>
          <p:nvPr/>
        </p:nvPicPr>
        <p:blipFill>
          <a:blip r:embed="rId2"/>
          <a:srcRect/>
          <a:stretch>
            <a:fillRect/>
          </a:stretch>
        </p:blipFill>
        <p:spPr bwMode="auto">
          <a:xfrm>
            <a:off x="2209800" y="4191000"/>
            <a:ext cx="4800600" cy="2624138"/>
          </a:xfrm>
          <a:prstGeom prst="rect">
            <a:avLst/>
          </a:prstGeom>
          <a:noFill/>
        </p:spPr>
      </p:pic>
      <p:sp>
        <p:nvSpPr>
          <p:cNvPr id="4" name="Date Placeholder 3">
            <a:extLst>
              <a:ext uri="{FF2B5EF4-FFF2-40B4-BE49-F238E27FC236}">
                <a16:creationId xmlns:a16="http://schemas.microsoft.com/office/drawing/2014/main" id="{00CA0EE3-802C-47AD-BF51-205614862BE4}"/>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E45142AB-9998-488F-97D6-BBF8E4AAE636}"/>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78C1CD59-7A58-4088-A012-43DA966621FD}"/>
              </a:ext>
            </a:extLst>
          </p:cNvPr>
          <p:cNvSpPr>
            <a:spLocks noGrp="1"/>
          </p:cNvSpPr>
          <p:nvPr>
            <p:ph type="sldNum" sz="quarter" idx="12"/>
          </p:nvPr>
        </p:nvSpPr>
        <p:spPr/>
        <p:txBody>
          <a:bodyPr/>
          <a:lstStyle/>
          <a:p>
            <a:fld id="{E33530C3-DF23-40DD-A2FD-BBAD0CE12D00}"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800" b="1" u="sng" dirty="0">
                <a:solidFill>
                  <a:srgbClr val="7030A0"/>
                </a:solidFill>
                <a:latin typeface="Times New Roman" pitchFamily="18" charset="0"/>
                <a:cs typeface="Times New Roman" pitchFamily="18" charset="0"/>
              </a:rPr>
              <a:t>CLASSIFICATION OF EUTHANASIA:</a:t>
            </a:r>
          </a:p>
        </p:txBody>
      </p:sp>
      <p:sp>
        <p:nvSpPr>
          <p:cNvPr id="3" name="Content Placeholder 2"/>
          <p:cNvSpPr>
            <a:spLocks noGrp="1"/>
          </p:cNvSpPr>
          <p:nvPr>
            <p:ph sz="half" idx="1"/>
          </p:nvPr>
        </p:nvSpPr>
        <p:spPr>
          <a:xfrm>
            <a:off x="228600" y="1143000"/>
            <a:ext cx="3352800" cy="5486400"/>
          </a:xfrm>
        </p:spPr>
        <p:txBody>
          <a:bodyPr>
            <a:normAutofit lnSpcReduction="10000"/>
          </a:bodyPr>
          <a:lstStyle/>
          <a:p>
            <a:pPr marL="514350" indent="-514350">
              <a:buNone/>
            </a:pPr>
            <a:endParaRPr lang="en-US" dirty="0">
              <a:latin typeface="Times New Roman" pitchFamily="18" charset="0"/>
              <a:cs typeface="Times New Roman" pitchFamily="18" charset="0"/>
            </a:endParaRPr>
          </a:p>
          <a:p>
            <a:pPr marL="514350" indent="-514350">
              <a:buFont typeface="+mj-lt"/>
              <a:buAutoNum type="arabicPeriod"/>
            </a:pPr>
            <a:r>
              <a:rPr lang="en-US" dirty="0">
                <a:latin typeface="Times New Roman" pitchFamily="18" charset="0"/>
                <a:cs typeface="Times New Roman" pitchFamily="18" charset="0"/>
              </a:rPr>
              <a:t>Active or positive Euthanasia</a:t>
            </a:r>
          </a:p>
          <a:p>
            <a:pPr marL="514350" indent="-514350">
              <a:buFont typeface="+mj-lt"/>
              <a:buAutoNum type="arabicPeriod"/>
            </a:pPr>
            <a:r>
              <a:rPr lang="en-US" dirty="0">
                <a:latin typeface="Times New Roman" pitchFamily="18" charset="0"/>
                <a:cs typeface="Times New Roman" pitchFamily="18" charset="0"/>
              </a:rPr>
              <a:t>Passive or negative Euthanasia</a:t>
            </a:r>
          </a:p>
          <a:p>
            <a:pPr marL="514350" indent="-514350">
              <a:buFont typeface="+mj-lt"/>
              <a:buAutoNum type="arabicPeriod"/>
            </a:pPr>
            <a:r>
              <a:rPr lang="en-US" dirty="0">
                <a:latin typeface="Times New Roman" pitchFamily="18" charset="0"/>
                <a:cs typeface="Times New Roman" pitchFamily="18" charset="0"/>
              </a:rPr>
              <a:t> Voluntary Euthanasia</a:t>
            </a:r>
          </a:p>
          <a:p>
            <a:pPr marL="514350" indent="-514350">
              <a:buFont typeface="+mj-lt"/>
              <a:buAutoNum type="arabicPeriod"/>
            </a:pPr>
            <a:r>
              <a:rPr lang="en-US" dirty="0">
                <a:latin typeface="Times New Roman" pitchFamily="18" charset="0"/>
                <a:cs typeface="Times New Roman" pitchFamily="18" charset="0"/>
              </a:rPr>
              <a:t>Involuntary Euthanasia</a:t>
            </a:r>
          </a:p>
          <a:p>
            <a:pPr marL="514350" indent="-514350">
              <a:buFont typeface="+mj-lt"/>
              <a:buAutoNum type="arabicPeriod"/>
            </a:pPr>
            <a:r>
              <a:rPr lang="en-US" dirty="0">
                <a:latin typeface="Times New Roman" pitchFamily="18" charset="0"/>
                <a:cs typeface="Times New Roman" pitchFamily="18" charset="0"/>
              </a:rPr>
              <a:t>Non-voluntary Euthanasia</a:t>
            </a:r>
          </a:p>
          <a:p>
            <a:pPr marL="514350" indent="-514350">
              <a:buFont typeface="+mj-lt"/>
              <a:buAutoNum type="arabicPeriod"/>
            </a:pPr>
            <a:endParaRPr lang="en-US" dirty="0">
              <a:latin typeface="Times New Roman" pitchFamily="18" charset="0"/>
              <a:cs typeface="Times New Roman" pitchFamily="18" charset="0"/>
            </a:endParaRPr>
          </a:p>
        </p:txBody>
      </p:sp>
      <p:pic>
        <p:nvPicPr>
          <p:cNvPr id="1026" name="Picture 2" descr="D:\M.Sc.Nursing\SECOND YR. M.Sc\JP\small.png"/>
          <p:cNvPicPr>
            <a:picLocks noChangeAspect="1" noChangeArrowheads="1"/>
          </p:cNvPicPr>
          <p:nvPr/>
        </p:nvPicPr>
        <p:blipFill>
          <a:blip r:embed="rId2"/>
          <a:srcRect/>
          <a:stretch>
            <a:fillRect/>
          </a:stretch>
        </p:blipFill>
        <p:spPr bwMode="auto">
          <a:xfrm>
            <a:off x="3581400" y="1143000"/>
            <a:ext cx="5490335" cy="5638800"/>
          </a:xfrm>
          <a:prstGeom prst="rect">
            <a:avLst/>
          </a:prstGeom>
          <a:noFill/>
        </p:spPr>
      </p:pic>
      <p:sp>
        <p:nvSpPr>
          <p:cNvPr id="4" name="Date Placeholder 3">
            <a:extLst>
              <a:ext uri="{FF2B5EF4-FFF2-40B4-BE49-F238E27FC236}">
                <a16:creationId xmlns:a16="http://schemas.microsoft.com/office/drawing/2014/main" id="{38B5D2E2-34DC-407D-9315-6A9E82351449}"/>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0736DA20-D860-4983-8D6C-D37A7D9D266D}"/>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480F98D8-0AEE-4081-9BA2-03B10A7D4745}"/>
              </a:ext>
            </a:extLst>
          </p:cNvPr>
          <p:cNvSpPr>
            <a:spLocks noGrp="1"/>
          </p:cNvSpPr>
          <p:nvPr>
            <p:ph type="sldNum" sz="quarter" idx="12"/>
          </p:nvPr>
        </p:nvSpPr>
        <p:spPr/>
        <p:txBody>
          <a:bodyPr/>
          <a:lstStyle/>
          <a:p>
            <a:fld id="{E33530C3-DF23-40DD-A2FD-BBAD0CE12D00}"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lstStyle/>
          <a:p>
            <a:r>
              <a:rPr lang="en-US" b="1" u="sng" dirty="0">
                <a:solidFill>
                  <a:srgbClr val="D60093"/>
                </a:solidFill>
                <a:latin typeface="Times New Roman" pitchFamily="18" charset="0"/>
                <a:cs typeface="Times New Roman" pitchFamily="18" charset="0"/>
              </a:rPr>
              <a:t>ACTIVE EUTHANASIA:</a:t>
            </a:r>
          </a:p>
        </p:txBody>
      </p:sp>
      <p:sp>
        <p:nvSpPr>
          <p:cNvPr id="6" name="Content Placeholder 5"/>
          <p:cNvSpPr>
            <a:spLocks noGrp="1"/>
          </p:cNvSpPr>
          <p:nvPr>
            <p:ph sz="half" idx="1"/>
          </p:nvPr>
        </p:nvSpPr>
        <p:spPr>
          <a:xfrm>
            <a:off x="0" y="1600200"/>
            <a:ext cx="4191000" cy="5105400"/>
          </a:xfrm>
        </p:spPr>
        <p:txBody>
          <a:bodyPr>
            <a:normAutofit/>
          </a:bodyPr>
          <a:lstStyle/>
          <a:p>
            <a:r>
              <a:rPr lang="en-US" sz="3200" dirty="0">
                <a:latin typeface="Times New Roman" pitchFamily="18" charset="0"/>
                <a:cs typeface="Times New Roman" pitchFamily="18" charset="0"/>
              </a:rPr>
              <a:t>Doctor administer lethal dose of medication to a patient.</a:t>
            </a:r>
          </a:p>
          <a:p>
            <a:endParaRPr lang="en-US" dirty="0"/>
          </a:p>
        </p:txBody>
      </p:sp>
      <p:pic>
        <p:nvPicPr>
          <p:cNvPr id="2050" name="Picture 2" descr="D:\M.Sc.Nursing\SECOND YR. M.Sc\JP\image_thumb[9].png"/>
          <p:cNvPicPr>
            <a:picLocks noChangeAspect="1" noChangeArrowheads="1"/>
          </p:cNvPicPr>
          <p:nvPr/>
        </p:nvPicPr>
        <p:blipFill>
          <a:blip r:embed="rId2"/>
          <a:srcRect/>
          <a:stretch>
            <a:fillRect/>
          </a:stretch>
        </p:blipFill>
        <p:spPr bwMode="auto">
          <a:xfrm>
            <a:off x="4191000" y="4648200"/>
            <a:ext cx="4829175" cy="2209800"/>
          </a:xfrm>
          <a:prstGeom prst="rect">
            <a:avLst/>
          </a:prstGeom>
          <a:noFill/>
        </p:spPr>
      </p:pic>
      <p:pic>
        <p:nvPicPr>
          <p:cNvPr id="2051" name="Picture 3" descr="D:\M.Sc.Nursing\SECOND YR. M.Sc\JP\euthanasia.jpg"/>
          <p:cNvPicPr>
            <a:picLocks noChangeAspect="1" noChangeArrowheads="1"/>
          </p:cNvPicPr>
          <p:nvPr/>
        </p:nvPicPr>
        <p:blipFill>
          <a:blip r:embed="rId3"/>
          <a:srcRect/>
          <a:stretch>
            <a:fillRect/>
          </a:stretch>
        </p:blipFill>
        <p:spPr bwMode="auto">
          <a:xfrm>
            <a:off x="4191000" y="1600200"/>
            <a:ext cx="2078567" cy="2819400"/>
          </a:xfrm>
          <a:prstGeom prst="rect">
            <a:avLst/>
          </a:prstGeom>
          <a:noFill/>
        </p:spPr>
      </p:pic>
      <p:pic>
        <p:nvPicPr>
          <p:cNvPr id="2052" name="Picture 4" descr="D:\M.Sc.Nursing\SECOND YR. M.Sc\JP\img_2481.jpg"/>
          <p:cNvPicPr>
            <a:picLocks noChangeAspect="1" noChangeArrowheads="1"/>
          </p:cNvPicPr>
          <p:nvPr/>
        </p:nvPicPr>
        <p:blipFill>
          <a:blip r:embed="rId4"/>
          <a:srcRect/>
          <a:stretch>
            <a:fillRect/>
          </a:stretch>
        </p:blipFill>
        <p:spPr bwMode="auto">
          <a:xfrm>
            <a:off x="6426200" y="1600200"/>
            <a:ext cx="2717800" cy="2870200"/>
          </a:xfrm>
          <a:prstGeom prst="rect">
            <a:avLst/>
          </a:prstGeom>
          <a:noFill/>
        </p:spPr>
      </p:pic>
      <p:sp>
        <p:nvSpPr>
          <p:cNvPr id="2" name="Date Placeholder 1">
            <a:extLst>
              <a:ext uri="{FF2B5EF4-FFF2-40B4-BE49-F238E27FC236}">
                <a16:creationId xmlns:a16="http://schemas.microsoft.com/office/drawing/2014/main" id="{38C5F9DF-3672-400A-AF18-42F154EC484E}"/>
              </a:ext>
            </a:extLst>
          </p:cNvPr>
          <p:cNvSpPr>
            <a:spLocks noGrp="1"/>
          </p:cNvSpPr>
          <p:nvPr>
            <p:ph type="dt" sz="half" idx="10"/>
          </p:nvPr>
        </p:nvSpPr>
        <p:spPr/>
        <p:txBody>
          <a:bodyPr/>
          <a:lstStyle/>
          <a:p>
            <a:r>
              <a:rPr lang="en-US"/>
              <a:t>8/02/2020</a:t>
            </a:r>
          </a:p>
        </p:txBody>
      </p:sp>
      <p:sp>
        <p:nvSpPr>
          <p:cNvPr id="3" name="Footer Placeholder 2">
            <a:extLst>
              <a:ext uri="{FF2B5EF4-FFF2-40B4-BE49-F238E27FC236}">
                <a16:creationId xmlns:a16="http://schemas.microsoft.com/office/drawing/2014/main" id="{80346A91-275D-4C33-8624-67CE2CD0F435}"/>
              </a:ext>
            </a:extLst>
          </p:cNvPr>
          <p:cNvSpPr>
            <a:spLocks noGrp="1"/>
          </p:cNvSpPr>
          <p:nvPr>
            <p:ph type="ftr" sz="quarter" idx="11"/>
          </p:nvPr>
        </p:nvSpPr>
        <p:spPr/>
        <p:txBody>
          <a:bodyPr/>
          <a:lstStyle/>
          <a:p>
            <a:r>
              <a:rPr lang="en-US"/>
              <a:t>Mr. Swapnil Rahane. (M.Sc ,Medical Surgical Nursing)</a:t>
            </a:r>
          </a:p>
        </p:txBody>
      </p:sp>
      <p:sp>
        <p:nvSpPr>
          <p:cNvPr id="4" name="Slide Number Placeholder 3">
            <a:extLst>
              <a:ext uri="{FF2B5EF4-FFF2-40B4-BE49-F238E27FC236}">
                <a16:creationId xmlns:a16="http://schemas.microsoft.com/office/drawing/2014/main" id="{E3CFC22C-25BA-4114-896A-52A26742F5E4}"/>
              </a:ext>
            </a:extLst>
          </p:cNvPr>
          <p:cNvSpPr>
            <a:spLocks noGrp="1"/>
          </p:cNvSpPr>
          <p:nvPr>
            <p:ph type="sldNum" sz="quarter" idx="12"/>
          </p:nvPr>
        </p:nvSpPr>
        <p:spPr/>
        <p:txBody>
          <a:bodyPr/>
          <a:lstStyle/>
          <a:p>
            <a:fld id="{E33530C3-DF23-40DD-A2FD-BBAD0CE12D0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fontScale="90000"/>
          </a:bodyPr>
          <a:lstStyle/>
          <a:p>
            <a:r>
              <a:rPr lang="en-US" b="1" u="sng" dirty="0">
                <a:solidFill>
                  <a:srgbClr val="D60093"/>
                </a:solidFill>
                <a:latin typeface="Times New Roman" pitchFamily="18" charset="0"/>
                <a:cs typeface="Times New Roman" pitchFamily="18" charset="0"/>
              </a:rPr>
              <a:t>PASSIVE OR NEGATIVE EUTHANASIA:</a:t>
            </a:r>
          </a:p>
        </p:txBody>
      </p:sp>
      <p:sp>
        <p:nvSpPr>
          <p:cNvPr id="3" name="Content Placeholder 2"/>
          <p:cNvSpPr>
            <a:spLocks noGrp="1"/>
          </p:cNvSpPr>
          <p:nvPr>
            <p:ph sz="half" idx="1"/>
          </p:nvPr>
        </p:nvSpPr>
        <p:spPr>
          <a:xfrm>
            <a:off x="0" y="1600200"/>
            <a:ext cx="3657600" cy="5105400"/>
          </a:xfrm>
        </p:spPr>
        <p:txBody>
          <a:bodyPr>
            <a:noAutofit/>
          </a:bodyPr>
          <a:lstStyle/>
          <a:p>
            <a:r>
              <a:rPr lang="en-US" sz="3200" dirty="0">
                <a:latin typeface="Times New Roman" pitchFamily="18" charset="0"/>
                <a:cs typeface="Times New Roman" pitchFamily="18" charset="0"/>
              </a:rPr>
              <a:t>Treatment that sustains the life of the patient is held off and the patient dies.</a:t>
            </a:r>
          </a:p>
        </p:txBody>
      </p:sp>
      <p:pic>
        <p:nvPicPr>
          <p:cNvPr id="3074" name="Picture 2" descr="D:\M.Sc.Nursing\SECOND YR. M.Sc\JP\euthanaisa.jpg"/>
          <p:cNvPicPr>
            <a:picLocks noChangeAspect="1" noChangeArrowheads="1"/>
          </p:cNvPicPr>
          <p:nvPr/>
        </p:nvPicPr>
        <p:blipFill>
          <a:blip r:embed="rId2"/>
          <a:srcRect/>
          <a:stretch>
            <a:fillRect/>
          </a:stretch>
        </p:blipFill>
        <p:spPr bwMode="auto">
          <a:xfrm>
            <a:off x="3886200" y="1828800"/>
            <a:ext cx="5105400" cy="2514600"/>
          </a:xfrm>
          <a:prstGeom prst="rect">
            <a:avLst/>
          </a:prstGeom>
          <a:noFill/>
        </p:spPr>
      </p:pic>
      <p:pic>
        <p:nvPicPr>
          <p:cNvPr id="3075" name="Picture 3" descr="D:\M.Sc.Nursing\SECOND YR. M.Sc\JP\COREA_DEL_SUD_-_yonhap_foto_paziente.jpg"/>
          <p:cNvPicPr>
            <a:picLocks noChangeAspect="1" noChangeArrowheads="1"/>
          </p:cNvPicPr>
          <p:nvPr/>
        </p:nvPicPr>
        <p:blipFill>
          <a:blip r:embed="rId3"/>
          <a:srcRect/>
          <a:stretch>
            <a:fillRect/>
          </a:stretch>
        </p:blipFill>
        <p:spPr bwMode="auto">
          <a:xfrm>
            <a:off x="3962400" y="4419600"/>
            <a:ext cx="4953000" cy="2362200"/>
          </a:xfrm>
          <a:prstGeom prst="rect">
            <a:avLst/>
          </a:prstGeom>
          <a:noFill/>
        </p:spPr>
      </p:pic>
      <p:sp>
        <p:nvSpPr>
          <p:cNvPr id="4" name="Date Placeholder 3">
            <a:extLst>
              <a:ext uri="{FF2B5EF4-FFF2-40B4-BE49-F238E27FC236}">
                <a16:creationId xmlns:a16="http://schemas.microsoft.com/office/drawing/2014/main" id="{BF6A881B-63B7-41F4-B643-934165884FFA}"/>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D539006F-7081-4509-847C-40E2B8B3E335}"/>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994607B7-90B5-49CF-BE0A-C7C0A7F8A90E}"/>
              </a:ext>
            </a:extLst>
          </p:cNvPr>
          <p:cNvSpPr>
            <a:spLocks noGrp="1"/>
          </p:cNvSpPr>
          <p:nvPr>
            <p:ph type="sldNum" sz="quarter" idx="12"/>
          </p:nvPr>
        </p:nvSpPr>
        <p:spPr/>
        <p:txBody>
          <a:bodyPr/>
          <a:lstStyle/>
          <a:p>
            <a:fld id="{E33530C3-DF23-40DD-A2FD-BBAD0CE12D00}"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D60093"/>
                </a:solidFill>
                <a:latin typeface="Times New Roman" pitchFamily="18" charset="0"/>
                <a:cs typeface="Times New Roman" pitchFamily="18" charset="0"/>
              </a:rPr>
              <a:t>VOLUNTARY EUTHANASIA:</a:t>
            </a:r>
          </a:p>
        </p:txBody>
      </p:sp>
      <p:sp>
        <p:nvSpPr>
          <p:cNvPr id="3" name="Content Placeholder 2"/>
          <p:cNvSpPr>
            <a:spLocks noGrp="1"/>
          </p:cNvSpPr>
          <p:nvPr>
            <p:ph sz="half" idx="1"/>
          </p:nvPr>
        </p:nvSpPr>
        <p:spPr>
          <a:xfrm>
            <a:off x="0" y="1600200"/>
            <a:ext cx="4495800" cy="5257800"/>
          </a:xfrm>
        </p:spPr>
        <p:txBody>
          <a:bodyPr>
            <a:noAutofit/>
          </a:bodyPr>
          <a:lstStyle/>
          <a:p>
            <a:r>
              <a:rPr lang="en-US" sz="3200" dirty="0">
                <a:latin typeface="Times New Roman" pitchFamily="18" charset="0"/>
                <a:cs typeface="Times New Roman" pitchFamily="18" charset="0"/>
              </a:rPr>
              <a:t>Practiced with the </a:t>
            </a:r>
            <a:r>
              <a:rPr lang="en-US" sz="3200" u="sng" dirty="0">
                <a:latin typeface="Times New Roman" pitchFamily="18" charset="0"/>
                <a:cs typeface="Times New Roman" pitchFamily="18" charset="0"/>
              </a:rPr>
              <a:t>expressed desire </a:t>
            </a:r>
            <a:r>
              <a:rPr lang="en-US" sz="3200" dirty="0">
                <a:latin typeface="Times New Roman" pitchFamily="18" charset="0"/>
                <a:cs typeface="Times New Roman" pitchFamily="18" charset="0"/>
              </a:rPr>
              <a:t>and </a:t>
            </a:r>
            <a:r>
              <a:rPr lang="en-US" sz="3200" u="sng" dirty="0">
                <a:latin typeface="Times New Roman" pitchFamily="18" charset="0"/>
                <a:cs typeface="Times New Roman" pitchFamily="18" charset="0"/>
              </a:rPr>
              <a:t>consent</a:t>
            </a:r>
            <a:r>
              <a:rPr lang="en-US" sz="3200" dirty="0">
                <a:latin typeface="Times New Roman" pitchFamily="18" charset="0"/>
                <a:cs typeface="Times New Roman" pitchFamily="18" charset="0"/>
              </a:rPr>
              <a:t> of the patient.</a:t>
            </a:r>
          </a:p>
        </p:txBody>
      </p:sp>
      <p:pic>
        <p:nvPicPr>
          <p:cNvPr id="4098" name="Picture 2" descr="D:\M.Sc.Nursing\SECOND YR. M.Sc\JP\1501649576518.jpg"/>
          <p:cNvPicPr>
            <a:picLocks noChangeAspect="1" noChangeArrowheads="1"/>
          </p:cNvPicPr>
          <p:nvPr/>
        </p:nvPicPr>
        <p:blipFill>
          <a:blip r:embed="rId2"/>
          <a:srcRect/>
          <a:stretch>
            <a:fillRect/>
          </a:stretch>
        </p:blipFill>
        <p:spPr bwMode="auto">
          <a:xfrm>
            <a:off x="4495800" y="1766889"/>
            <a:ext cx="4495800" cy="2347911"/>
          </a:xfrm>
          <a:prstGeom prst="rect">
            <a:avLst/>
          </a:prstGeom>
          <a:noFill/>
        </p:spPr>
      </p:pic>
      <p:pic>
        <p:nvPicPr>
          <p:cNvPr id="4100" name="Picture 4" descr="D:\M.Sc.Nursing\SECOND YR. M.Sc\JP\MAC17_CMA_CAROUSEL01 (1).jpg"/>
          <p:cNvPicPr>
            <a:picLocks noChangeAspect="1" noChangeArrowheads="1"/>
          </p:cNvPicPr>
          <p:nvPr/>
        </p:nvPicPr>
        <p:blipFill>
          <a:blip r:embed="rId3"/>
          <a:srcRect r="44068"/>
          <a:stretch>
            <a:fillRect/>
          </a:stretch>
        </p:blipFill>
        <p:spPr bwMode="auto">
          <a:xfrm>
            <a:off x="228600" y="4114800"/>
            <a:ext cx="4267200" cy="2590800"/>
          </a:xfrm>
          <a:prstGeom prst="rect">
            <a:avLst/>
          </a:prstGeom>
          <a:noFill/>
        </p:spPr>
      </p:pic>
      <p:sp>
        <p:nvSpPr>
          <p:cNvPr id="4" name="Date Placeholder 3">
            <a:extLst>
              <a:ext uri="{FF2B5EF4-FFF2-40B4-BE49-F238E27FC236}">
                <a16:creationId xmlns:a16="http://schemas.microsoft.com/office/drawing/2014/main" id="{2F15AEB5-B288-4024-AF8E-1FD22A682EAE}"/>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2F13E221-8955-4988-907F-81268013178E}"/>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CF8E4603-CBD1-4D77-977A-807A82EB4C2C}"/>
              </a:ext>
            </a:extLst>
          </p:cNvPr>
          <p:cNvSpPr>
            <a:spLocks noGrp="1"/>
          </p:cNvSpPr>
          <p:nvPr>
            <p:ph type="sldNum" sz="quarter" idx="12"/>
          </p:nvPr>
        </p:nvSpPr>
        <p:spPr/>
        <p:txBody>
          <a:bodyPr/>
          <a:lstStyle/>
          <a:p>
            <a:fld id="{E33530C3-DF23-40DD-A2FD-BBAD0CE12D0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u="sng" dirty="0">
                <a:solidFill>
                  <a:srgbClr val="D60093"/>
                </a:solidFill>
                <a:latin typeface="Times New Roman" pitchFamily="18" charset="0"/>
                <a:cs typeface="Times New Roman" pitchFamily="18" charset="0"/>
              </a:rPr>
              <a:t>INVOLUNTARY EUTHANASIA:</a:t>
            </a:r>
          </a:p>
        </p:txBody>
      </p:sp>
      <p:sp>
        <p:nvSpPr>
          <p:cNvPr id="3" name="Content Placeholder 2"/>
          <p:cNvSpPr>
            <a:spLocks noGrp="1"/>
          </p:cNvSpPr>
          <p:nvPr>
            <p:ph sz="half" idx="1"/>
          </p:nvPr>
        </p:nvSpPr>
        <p:spPr>
          <a:xfrm>
            <a:off x="0" y="1219200"/>
            <a:ext cx="4495800" cy="5638800"/>
          </a:xfrm>
        </p:spPr>
        <p:txBody>
          <a:bodyPr>
            <a:normAutofit fontScale="92500"/>
          </a:bodyPr>
          <a:lstStyle/>
          <a:p>
            <a:r>
              <a:rPr lang="en-US" sz="3200" dirty="0">
                <a:latin typeface="Times New Roman" pitchFamily="18" charset="0"/>
                <a:cs typeface="Times New Roman" pitchFamily="18" charset="0"/>
              </a:rPr>
              <a:t>When the patient is killed without an expressed wish to this effect, it is a form of involuntary euthanasia. It refers to cases wherein a competent patient’s life is brought to an end against the wishes of that patient that oppose euthanasia; and would clearly amount to murder.</a:t>
            </a:r>
          </a:p>
          <a:p>
            <a:pPr>
              <a:buNone/>
            </a:pPr>
            <a:endParaRPr lang="en-US" dirty="0"/>
          </a:p>
        </p:txBody>
      </p:sp>
      <p:pic>
        <p:nvPicPr>
          <p:cNvPr id="5122" name="Picture 2" descr="D:\M.Sc.Nursing\SECOND YR. M.Sc\JP\iStock_000010142249_XLarge.jpg"/>
          <p:cNvPicPr>
            <a:picLocks noChangeAspect="1" noChangeArrowheads="1"/>
          </p:cNvPicPr>
          <p:nvPr/>
        </p:nvPicPr>
        <p:blipFill>
          <a:blip r:embed="rId2"/>
          <a:srcRect/>
          <a:stretch>
            <a:fillRect/>
          </a:stretch>
        </p:blipFill>
        <p:spPr bwMode="auto">
          <a:xfrm>
            <a:off x="4724400" y="1447800"/>
            <a:ext cx="4267200" cy="5181600"/>
          </a:xfrm>
          <a:prstGeom prst="rect">
            <a:avLst/>
          </a:prstGeom>
          <a:noFill/>
        </p:spPr>
      </p:pic>
      <p:sp>
        <p:nvSpPr>
          <p:cNvPr id="4" name="Date Placeholder 3">
            <a:extLst>
              <a:ext uri="{FF2B5EF4-FFF2-40B4-BE49-F238E27FC236}">
                <a16:creationId xmlns:a16="http://schemas.microsoft.com/office/drawing/2014/main" id="{4AF55B41-C7AA-4E2F-93EE-17325D5F9036}"/>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E37AA31C-72F6-47FD-ACB0-9352A398072B}"/>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29962AB0-3FDD-4878-B3F2-9E7DA3782D36}"/>
              </a:ext>
            </a:extLst>
          </p:cNvPr>
          <p:cNvSpPr>
            <a:spLocks noGrp="1"/>
          </p:cNvSpPr>
          <p:nvPr>
            <p:ph type="sldNum" sz="quarter" idx="12"/>
          </p:nvPr>
        </p:nvSpPr>
        <p:spPr/>
        <p:txBody>
          <a:bodyPr/>
          <a:lstStyle/>
          <a:p>
            <a:fld id="{E33530C3-DF23-40DD-A2FD-BBAD0CE12D0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D60093"/>
                </a:solidFill>
                <a:latin typeface="Times New Roman" pitchFamily="18" charset="0"/>
                <a:cs typeface="Times New Roman" pitchFamily="18" charset="0"/>
              </a:rPr>
              <a:t>NON-VOLUNTARY EUTHANASIA</a:t>
            </a:r>
            <a:endParaRPr lang="en-US" b="1" u="sng" dirty="0">
              <a:solidFill>
                <a:srgbClr val="D60093"/>
              </a:solidFill>
            </a:endParaRPr>
          </a:p>
        </p:txBody>
      </p:sp>
      <p:sp>
        <p:nvSpPr>
          <p:cNvPr id="3" name="Content Placeholder 2"/>
          <p:cNvSpPr>
            <a:spLocks noGrp="1"/>
          </p:cNvSpPr>
          <p:nvPr>
            <p:ph sz="half" idx="1"/>
          </p:nvPr>
        </p:nvSpPr>
        <p:spPr>
          <a:xfrm>
            <a:off x="0" y="1600200"/>
            <a:ext cx="4495800" cy="5105400"/>
          </a:xfrm>
        </p:spPr>
        <p:txBody>
          <a:bodyPr>
            <a:noAutofit/>
          </a:bodyPr>
          <a:lstStyle/>
          <a:p>
            <a:r>
              <a:rPr lang="en-US" dirty="0">
                <a:latin typeface="Times New Roman" pitchFamily="18" charset="0"/>
                <a:cs typeface="Times New Roman" pitchFamily="18" charset="0"/>
              </a:rPr>
              <a:t>It refers to ending the life of a person who is not mentally competent to make an informed request to die.</a:t>
            </a:r>
          </a:p>
          <a:p>
            <a:r>
              <a:rPr lang="en-US" dirty="0">
                <a:latin typeface="Times New Roman" pitchFamily="18" charset="0"/>
                <a:cs typeface="Times New Roman" pitchFamily="18" charset="0"/>
              </a:rPr>
              <a:t>In Non-Voluntary euthanasia the patient has left no such living will. In cases of non voluntary euthanasia, it is often the family members, who make the decision.</a:t>
            </a:r>
          </a:p>
        </p:txBody>
      </p:sp>
      <p:pic>
        <p:nvPicPr>
          <p:cNvPr id="6146" name="Picture 2" descr="D:\M.Sc.Nursing\SECOND YR. M.Sc\JP\200px-Hydrocephalus-baby.jpg"/>
          <p:cNvPicPr>
            <a:picLocks noChangeAspect="1" noChangeArrowheads="1"/>
          </p:cNvPicPr>
          <p:nvPr/>
        </p:nvPicPr>
        <p:blipFill>
          <a:blip r:embed="rId2"/>
          <a:srcRect/>
          <a:stretch>
            <a:fillRect/>
          </a:stretch>
        </p:blipFill>
        <p:spPr bwMode="auto">
          <a:xfrm>
            <a:off x="6858000" y="1600200"/>
            <a:ext cx="2057400" cy="2133599"/>
          </a:xfrm>
          <a:prstGeom prst="rect">
            <a:avLst/>
          </a:prstGeom>
          <a:noFill/>
        </p:spPr>
      </p:pic>
      <p:pic>
        <p:nvPicPr>
          <p:cNvPr id="6147" name="Picture 3" descr="D:\M.Sc.Nursing\SECOND YR. M.Sc\JP\Non-+Voluntary+Patient+cannot+decide+from+themselves..jpg"/>
          <p:cNvPicPr>
            <a:picLocks noChangeAspect="1" noChangeArrowheads="1"/>
          </p:cNvPicPr>
          <p:nvPr/>
        </p:nvPicPr>
        <p:blipFill>
          <a:blip r:embed="rId3"/>
          <a:srcRect l="47501" t="23333" r="15000" b="42223"/>
          <a:stretch>
            <a:fillRect/>
          </a:stretch>
        </p:blipFill>
        <p:spPr bwMode="auto">
          <a:xfrm>
            <a:off x="4495800" y="1600200"/>
            <a:ext cx="2286000" cy="2133600"/>
          </a:xfrm>
          <a:prstGeom prst="rect">
            <a:avLst/>
          </a:prstGeom>
          <a:noFill/>
        </p:spPr>
      </p:pic>
      <p:pic>
        <p:nvPicPr>
          <p:cNvPr id="6148" name="Picture 4" descr="D:\M.Sc.Nursing\SECOND YR. M.Sc\JP\3886896654.jpg"/>
          <p:cNvPicPr>
            <a:picLocks noChangeAspect="1" noChangeArrowheads="1"/>
          </p:cNvPicPr>
          <p:nvPr/>
        </p:nvPicPr>
        <p:blipFill>
          <a:blip r:embed="rId4"/>
          <a:srcRect/>
          <a:stretch>
            <a:fillRect/>
          </a:stretch>
        </p:blipFill>
        <p:spPr bwMode="auto">
          <a:xfrm>
            <a:off x="4495800" y="3810000"/>
            <a:ext cx="4381500" cy="2895600"/>
          </a:xfrm>
          <a:prstGeom prst="rect">
            <a:avLst/>
          </a:prstGeom>
          <a:noFill/>
        </p:spPr>
      </p:pic>
      <p:sp>
        <p:nvSpPr>
          <p:cNvPr id="4" name="Date Placeholder 3">
            <a:extLst>
              <a:ext uri="{FF2B5EF4-FFF2-40B4-BE49-F238E27FC236}">
                <a16:creationId xmlns:a16="http://schemas.microsoft.com/office/drawing/2014/main" id="{475E4304-AAD7-442B-B7E7-92C81C470EF3}"/>
              </a:ext>
            </a:extLst>
          </p:cNvPr>
          <p:cNvSpPr>
            <a:spLocks noGrp="1"/>
          </p:cNvSpPr>
          <p:nvPr>
            <p:ph type="dt" sz="half" idx="10"/>
          </p:nvPr>
        </p:nvSpPr>
        <p:spPr/>
        <p:txBody>
          <a:bodyPr/>
          <a:lstStyle/>
          <a:p>
            <a:r>
              <a:rPr lang="en-US"/>
              <a:t>8/02/2020</a:t>
            </a:r>
          </a:p>
        </p:txBody>
      </p:sp>
      <p:sp>
        <p:nvSpPr>
          <p:cNvPr id="5" name="Footer Placeholder 4">
            <a:extLst>
              <a:ext uri="{FF2B5EF4-FFF2-40B4-BE49-F238E27FC236}">
                <a16:creationId xmlns:a16="http://schemas.microsoft.com/office/drawing/2014/main" id="{7542D30C-9FA0-412C-95A1-21F99D330699}"/>
              </a:ext>
            </a:extLst>
          </p:cNvPr>
          <p:cNvSpPr>
            <a:spLocks noGrp="1"/>
          </p:cNvSpPr>
          <p:nvPr>
            <p:ph type="ftr" sz="quarter" idx="11"/>
          </p:nvPr>
        </p:nvSpPr>
        <p:spPr/>
        <p:txBody>
          <a:bodyPr/>
          <a:lstStyle/>
          <a:p>
            <a:r>
              <a:rPr lang="en-US"/>
              <a:t>Mr. Swapnil Rahane. (M.Sc ,Medical Surgical Nursing)</a:t>
            </a:r>
          </a:p>
        </p:txBody>
      </p:sp>
      <p:sp>
        <p:nvSpPr>
          <p:cNvPr id="6" name="Slide Number Placeholder 5">
            <a:extLst>
              <a:ext uri="{FF2B5EF4-FFF2-40B4-BE49-F238E27FC236}">
                <a16:creationId xmlns:a16="http://schemas.microsoft.com/office/drawing/2014/main" id="{8EBC828C-0E0F-4825-BEB1-886813319A76}"/>
              </a:ext>
            </a:extLst>
          </p:cNvPr>
          <p:cNvSpPr>
            <a:spLocks noGrp="1"/>
          </p:cNvSpPr>
          <p:nvPr>
            <p:ph type="sldNum" sz="quarter" idx="12"/>
          </p:nvPr>
        </p:nvSpPr>
        <p:spPr/>
        <p:txBody>
          <a:bodyPr/>
          <a:lstStyle/>
          <a:p>
            <a:fld id="{E33530C3-DF23-40DD-A2FD-BBAD0CE12D00}"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1838</Words>
  <Application>Microsoft Office PowerPoint</Application>
  <PresentationFormat>On-screen Show (4:3)</PresentationFormat>
  <Paragraphs>221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EUTHANASIA</vt:lpstr>
      <vt:lpstr>OBJECTIVES:</vt:lpstr>
      <vt:lpstr>DEFINITION:</vt:lpstr>
      <vt:lpstr>CLASSIFICATION OF EUTHANASIA:</vt:lpstr>
      <vt:lpstr>ACTIVE EUTHANASIA:</vt:lpstr>
      <vt:lpstr>PASSIVE OR NEGATIVE EUTHANASIA:</vt:lpstr>
      <vt:lpstr>VOLUNTARY EUTHANASIA:</vt:lpstr>
      <vt:lpstr>INVOLUNTARY EUTHANASIA:</vt:lpstr>
      <vt:lpstr>NON-VOLUNTARY EUTHANASIA</vt:lpstr>
      <vt:lpstr>WAYS OF EUTHANASIA:</vt:lpstr>
      <vt:lpstr>WHO OPT FOR EUTHANASIA:</vt:lpstr>
      <vt:lpstr>LEGAL ASPECTS OF EUTHANASIA IN INDIA</vt:lpstr>
      <vt:lpstr>ARUNA’S CASE</vt:lpstr>
      <vt:lpstr>GUIDELINES LAID DOWN BY THE COURT ARE:</vt:lpstr>
      <vt:lpstr>PowerPoint Presentation</vt:lpstr>
      <vt:lpstr>ARGUMENTS ON EUTHANASIA:</vt:lpstr>
      <vt:lpstr>PowerPoint Presentation</vt:lpstr>
      <vt:lpstr>PowerPoint Presentation</vt:lpstr>
      <vt:lpstr>LIVING WILL:</vt:lpstr>
      <vt:lpstr>What is included:</vt:lpstr>
      <vt:lpstr>NURSE’S ROLE:</vt:lpstr>
      <vt:lpstr>RESEARCH ARTICLE:</vt:lpstr>
      <vt:lpstr>PowerPoint Presentation</vt:lpstr>
      <vt:lpstr>PowerPoint Presentation</vt:lpstr>
      <vt:lpstr>SUMMARY:</vt:lpstr>
      <vt:lpstr>CONCLUSION: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ON EUTHANASIA</dc:title>
  <dc:creator>Swati Deshmane</dc:creator>
  <cp:lastModifiedBy>ADMIN</cp:lastModifiedBy>
  <cp:revision>56</cp:revision>
  <dcterms:created xsi:type="dcterms:W3CDTF">2017-11-18T11:07:34Z</dcterms:created>
  <dcterms:modified xsi:type="dcterms:W3CDTF">2020-08-13T08:50:22Z</dcterms:modified>
</cp:coreProperties>
</file>