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74" r:id="rId8"/>
    <p:sldId id="275" r:id="rId9"/>
    <p:sldId id="262" r:id="rId10"/>
    <p:sldId id="263" r:id="rId11"/>
    <p:sldId id="264" r:id="rId12"/>
    <p:sldId id="282" r:id="rId13"/>
    <p:sldId id="273" r:id="rId14"/>
    <p:sldId id="265" r:id="rId15"/>
    <p:sldId id="266" r:id="rId16"/>
    <p:sldId id="267" r:id="rId17"/>
    <p:sldId id="268" r:id="rId18"/>
    <p:sldId id="269" r:id="rId19"/>
    <p:sldId id="270" r:id="rId20"/>
    <p:sldId id="271" r:id="rId21"/>
    <p:sldId id="272" r:id="rId22"/>
    <p:sldId id="276" r:id="rId23"/>
    <p:sldId id="277" r:id="rId24"/>
    <p:sldId id="278" r:id="rId25"/>
    <p:sldId id="279" r:id="rId26"/>
    <p:sldId id="280" r:id="rId27"/>
    <p:sldId id="281"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9C5D2-0F4C-461B-880F-489E681FF635}" type="datetimeFigureOut">
              <a:rPr lang="en-US" smtClean="0"/>
              <a:pPr/>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2AFD6-5F21-41F6-9733-5F46B87AD0B6}" type="slidenum">
              <a:rPr lang="en-US" smtClean="0"/>
              <a:pPr/>
              <a:t>‹#›</a:t>
            </a:fld>
            <a:endParaRPr lang="en-US"/>
          </a:p>
        </p:txBody>
      </p:sp>
    </p:spTree>
    <p:extLst>
      <p:ext uri="{BB962C8B-B14F-4D97-AF65-F5344CB8AC3E}">
        <p14:creationId xmlns:p14="http://schemas.microsoft.com/office/powerpoint/2010/main" val="424574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2AFD6-5F21-41F6-9733-5F46B87AD0B6}" type="slidenum">
              <a:rPr lang="en-US" smtClean="0"/>
              <a:pPr/>
              <a:t>8</a:t>
            </a:fld>
            <a:endParaRPr lang="en-US"/>
          </a:p>
        </p:txBody>
      </p:sp>
    </p:spTree>
    <p:extLst>
      <p:ext uri="{BB962C8B-B14F-4D97-AF65-F5344CB8AC3E}">
        <p14:creationId xmlns:p14="http://schemas.microsoft.com/office/powerpoint/2010/main" val="379292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4FAD282-D3B0-456E-80EE-6EC9738B9ED9}" type="datetimeFigureOut">
              <a:rPr lang="en-US" smtClean="0"/>
              <a:pPr/>
              <a:t>8/14/2020</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0DB5FFF-55CE-469C-BB7E-7824763AF05C}"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FAD282-D3B0-456E-80EE-6EC9738B9ED9}" type="datetimeFigureOut">
              <a:rPr lang="en-US" smtClean="0"/>
              <a:pPr/>
              <a:t>8/14/2020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DB5FFF-55CE-469C-BB7E-7824763AF05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FAD282-D3B0-456E-80EE-6EC9738B9ED9}" type="datetimeFigureOut">
              <a:rPr lang="en-US" smtClean="0"/>
              <a:pPr/>
              <a:t>8/14/2020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DB5FFF-55CE-469C-BB7E-7824763AF05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4FAD282-D3B0-456E-80EE-6EC9738B9ED9}" type="datetimeFigureOut">
              <a:rPr lang="en-US" smtClean="0"/>
              <a:pPr/>
              <a:t>8/14/2020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DB5FFF-55CE-469C-BB7E-7824763AF05C}"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4FAD282-D3B0-456E-80EE-6EC9738B9ED9}" type="datetimeFigureOut">
              <a:rPr lang="en-US" smtClean="0"/>
              <a:pPr/>
              <a:t>8/14/2020</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0DB5FFF-55CE-469C-BB7E-7824763AF05C}"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4FAD282-D3B0-456E-80EE-6EC9738B9ED9}" type="datetimeFigureOut">
              <a:rPr lang="en-US" smtClean="0"/>
              <a:pPr/>
              <a:t>8/14/2020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DB5FFF-55CE-469C-BB7E-7824763AF05C}"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4FAD282-D3B0-456E-80EE-6EC9738B9ED9}" type="datetimeFigureOut">
              <a:rPr lang="en-US" smtClean="0"/>
              <a:pPr/>
              <a:t>8/14/2020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0DB5FFF-55CE-469C-BB7E-7824763AF05C}"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FAD282-D3B0-456E-80EE-6EC9738B9ED9}" type="datetimeFigureOut">
              <a:rPr lang="en-US" smtClean="0"/>
              <a:pPr/>
              <a:t>8/14/2020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0DB5FFF-55CE-469C-BB7E-7824763AF05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AD282-D3B0-456E-80EE-6EC9738B9ED9}" type="datetimeFigureOut">
              <a:rPr lang="en-US" smtClean="0"/>
              <a:pPr/>
              <a:t>8/14/2020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0DB5FFF-55CE-469C-BB7E-7824763AF05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FAD282-D3B0-456E-80EE-6EC9738B9ED9}" type="datetimeFigureOut">
              <a:rPr lang="en-US" smtClean="0"/>
              <a:pPr/>
              <a:t>8/14/2020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DB5FFF-55CE-469C-BB7E-7824763AF05C}"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4FAD282-D3B0-456E-80EE-6EC9738B9ED9}" type="datetimeFigureOut">
              <a:rPr lang="en-US" smtClean="0"/>
              <a:pPr/>
              <a:t>8/14/2020</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50DB5FFF-55CE-469C-BB7E-7824763AF05C}"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4FAD282-D3B0-456E-80EE-6EC9738B9ED9}" type="datetimeFigureOut">
              <a:rPr lang="en-US" smtClean="0"/>
              <a:pPr/>
              <a:t>8/14/2020</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0DB5FFF-55CE-469C-BB7E-7824763AF05C}"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Genus" TargetMode="External"/><Relationship Id="rId7" Type="http://schemas.openxmlformats.org/officeDocument/2006/relationships/hyperlink" Target="http://en.wikipedia.org/wiki/Vaccine" TargetMode="External"/><Relationship Id="rId2" Type="http://schemas.openxmlformats.org/officeDocument/2006/relationships/hyperlink" Target="http://en.wikipedia.org/wiki/Mosquito" TargetMode="External"/><Relationship Id="rId1" Type="http://schemas.openxmlformats.org/officeDocument/2006/relationships/slideLayout" Target="../slideLayouts/slideLayout7.xml"/><Relationship Id="rId6" Type="http://schemas.openxmlformats.org/officeDocument/2006/relationships/hyperlink" Target="http://en.wikipedia.org/wiki/Immunity_(medical)" TargetMode="External"/><Relationship Id="rId5" Type="http://schemas.openxmlformats.org/officeDocument/2006/relationships/hyperlink" Target="http://en.wikipedia.org/wiki/Aedes_aegypti" TargetMode="External"/><Relationship Id="rId4" Type="http://schemas.openxmlformats.org/officeDocument/2006/relationships/hyperlink" Target="http://en.wikipedia.org/wiki/Aed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en.wikipedia.org/wiki/Skin_rash" TargetMode="External"/><Relationship Id="rId3" Type="http://schemas.openxmlformats.org/officeDocument/2006/relationships/hyperlink" Target="http://en.wikipedia.org/wiki/Dengue_virus" TargetMode="External"/><Relationship Id="rId7" Type="http://schemas.openxmlformats.org/officeDocument/2006/relationships/hyperlink" Target="http://en.wikipedia.org/wiki/Arthralgia" TargetMode="External"/><Relationship Id="rId12" Type="http://schemas.openxmlformats.org/officeDocument/2006/relationships/hyperlink" Target="http://en.wikipedia.org/wiki/Shock_(circulatory)" TargetMode="External"/><Relationship Id="rId2" Type="http://schemas.openxmlformats.org/officeDocument/2006/relationships/hyperlink" Target="http://en.wikipedia.org/wiki/Tropical_disease" TargetMode="External"/><Relationship Id="rId1" Type="http://schemas.openxmlformats.org/officeDocument/2006/relationships/slideLayout" Target="../slideLayouts/slideLayout7.xml"/><Relationship Id="rId6" Type="http://schemas.openxmlformats.org/officeDocument/2006/relationships/hyperlink" Target="http://en.wikipedia.org/wiki/Myalgia" TargetMode="External"/><Relationship Id="rId11" Type="http://schemas.openxmlformats.org/officeDocument/2006/relationships/hyperlink" Target="http://en.wikipedia.org/wiki/Thrombocytopenia" TargetMode="External"/><Relationship Id="rId5" Type="http://schemas.openxmlformats.org/officeDocument/2006/relationships/hyperlink" Target="http://en.wikipedia.org/wiki/Headache" TargetMode="External"/><Relationship Id="rId10" Type="http://schemas.openxmlformats.org/officeDocument/2006/relationships/hyperlink" Target="http://en.wikipedia.org/wiki/Bleeding" TargetMode="External"/><Relationship Id="rId4" Type="http://schemas.openxmlformats.org/officeDocument/2006/relationships/hyperlink" Target="http://en.wikipedia.org/wiki/Fever" TargetMode="External"/><Relationship Id="rId9" Type="http://schemas.openxmlformats.org/officeDocument/2006/relationships/hyperlink" Target="http://en.wikipedia.org/wiki/Morbillifor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400" b="1" dirty="0" smtClean="0">
                <a:solidFill>
                  <a:schemeClr val="tx1"/>
                </a:solidFill>
                <a:latin typeface="Algerian" pitchFamily="82" charset="0"/>
              </a:rPr>
              <a:t>Presented BY:</a:t>
            </a:r>
          </a:p>
          <a:p>
            <a:r>
              <a:rPr lang="en-US" sz="4000" dirty="0" smtClean="0">
                <a:solidFill>
                  <a:srgbClr val="0070C0"/>
                </a:solidFill>
                <a:latin typeface="Algerian" pitchFamily="82" charset="0"/>
              </a:rPr>
              <a:t>MS.SONAL </a:t>
            </a:r>
            <a:r>
              <a:rPr lang="en-US" sz="4000" dirty="0">
                <a:solidFill>
                  <a:srgbClr val="0070C0"/>
                </a:solidFill>
                <a:latin typeface="Algerian" pitchFamily="82" charset="0"/>
              </a:rPr>
              <a:t>PATEL</a:t>
            </a:r>
          </a:p>
          <a:p>
            <a:r>
              <a:rPr lang="en-US" sz="2000" dirty="0">
                <a:solidFill>
                  <a:schemeClr val="tx1"/>
                </a:solidFill>
                <a:latin typeface="Algerian" pitchFamily="82" charset="0"/>
              </a:rPr>
              <a:t>Assistant Professor</a:t>
            </a:r>
          </a:p>
          <a:p>
            <a:r>
              <a:rPr lang="en-US" sz="2000" dirty="0">
                <a:solidFill>
                  <a:schemeClr val="tx1"/>
                </a:solidFill>
                <a:latin typeface="Algerian" pitchFamily="82" charset="0"/>
              </a:rPr>
              <a:t>Sumandeep Nursing College</a:t>
            </a:r>
          </a:p>
          <a:p>
            <a:r>
              <a:rPr lang="en-US" sz="2000" dirty="0">
                <a:solidFill>
                  <a:schemeClr val="tx1"/>
                </a:solidFill>
                <a:latin typeface="Algerian" pitchFamily="82" charset="0"/>
              </a:rPr>
              <a:t>Sumandeep Vidyapeeth Deemed to be university</a:t>
            </a:r>
          </a:p>
          <a:p>
            <a:endParaRPr lang="en-IN" sz="4000" dirty="0"/>
          </a:p>
        </p:txBody>
      </p:sp>
      <p:sp>
        <p:nvSpPr>
          <p:cNvPr id="2" name="Title 1"/>
          <p:cNvSpPr>
            <a:spLocks noGrp="1"/>
          </p:cNvSpPr>
          <p:nvPr>
            <p:ph type="ctrTitle"/>
          </p:nvPr>
        </p:nvSpPr>
        <p:spPr/>
        <p:txBody>
          <a:bodyPr/>
          <a:lstStyle/>
          <a:p>
            <a:r>
              <a:rPr lang="en-IN" b="1" dirty="0" smtClean="0">
                <a:latin typeface="Times New Roman" pitchFamily="18" charset="0"/>
                <a:cs typeface="Times New Roman" pitchFamily="18" charset="0"/>
              </a:rPr>
              <a:t>Management of Patient with</a:t>
            </a:r>
            <a:r>
              <a:rPr lang="en-IN" b="1" dirty="0" smtClean="0">
                <a:latin typeface="Times New Roman" pitchFamily="18" charset="0"/>
                <a:cs typeface="Times New Roman" pitchFamily="18" charset="0"/>
              </a:rPr>
              <a:t/>
            </a:r>
            <a:br>
              <a:rPr lang="en-IN" b="1" dirty="0" smtClean="0">
                <a:latin typeface="Times New Roman" pitchFamily="18" charset="0"/>
                <a:cs typeface="Times New Roman" pitchFamily="18" charset="0"/>
              </a:rPr>
            </a:br>
            <a:r>
              <a:rPr lang="en-IN" b="1" dirty="0" smtClean="0">
                <a:latin typeface="Times New Roman" pitchFamily="18" charset="0"/>
                <a:cs typeface="Times New Roman" pitchFamily="18" charset="0"/>
              </a:rPr>
              <a:t>DENGUE</a:t>
            </a:r>
            <a:endParaRPr lang="en-IN" b="1"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9736" y="188640"/>
            <a:ext cx="1588368" cy="1224136"/>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214290"/>
          <a:ext cx="6096000" cy="365760"/>
        </p:xfrm>
        <a:graphic>
          <a:graphicData uri="http://schemas.openxmlformats.org/drawingml/2006/table">
            <a:tbl>
              <a:tblPr/>
              <a:tblGrid>
                <a:gridCol w="6096000"/>
              </a:tblGrid>
              <a:tr h="0">
                <a:tc>
                  <a:txBody>
                    <a:bodyPr/>
                    <a:lstStyle/>
                    <a:p>
                      <a:pPr marL="342900" marR="0" lvl="0" indent="-342900" algn="l">
                        <a:spcBef>
                          <a:spcPts val="0"/>
                        </a:spcBef>
                        <a:spcAft>
                          <a:spcPts val="0"/>
                        </a:spcAft>
                        <a:buFont typeface="Wingdings"/>
                        <a:buChar char=""/>
                      </a:pPr>
                      <a:r>
                        <a:rPr lang="en-US" sz="2400" b="1" dirty="0">
                          <a:solidFill>
                            <a:schemeClr val="accent1"/>
                          </a:solidFill>
                          <a:latin typeface="Times New Roman"/>
                          <a:ea typeface="Times New Roman"/>
                        </a:rPr>
                        <a:t>RISK FACTORS:</a:t>
                      </a:r>
                      <a:endParaRPr lang="en-US" sz="2000" b="1" dirty="0">
                        <a:solidFill>
                          <a:schemeClr val="accent1"/>
                        </a:solidFill>
                        <a:latin typeface="Times New Roman"/>
                        <a:ea typeface="Times New Roman"/>
                      </a:endParaRPr>
                    </a:p>
                  </a:txBody>
                  <a:tcPr marL="114300" marR="114300" marT="0" marB="0">
                    <a:lnL>
                      <a:noFill/>
                    </a:lnL>
                    <a:lnR>
                      <a:noFill/>
                    </a:lnR>
                    <a:lnT>
                      <a:noFill/>
                    </a:lnT>
                    <a:lnB>
                      <a:noFill/>
                    </a:lnB>
                  </a:tcPr>
                </a:tc>
              </a:tr>
            </a:tbl>
          </a:graphicData>
        </a:graphic>
      </p:graphicFrame>
      <p:pic>
        <p:nvPicPr>
          <p:cNvPr id="3" name="Picture 2" descr="images (8).jpg"/>
          <p:cNvPicPr>
            <a:picLocks noChangeAspect="1"/>
          </p:cNvPicPr>
          <p:nvPr/>
        </p:nvPicPr>
        <p:blipFill>
          <a:blip r:embed="rId2"/>
          <a:stretch>
            <a:fillRect/>
          </a:stretch>
        </p:blipFill>
        <p:spPr>
          <a:xfrm>
            <a:off x="5715009" y="357166"/>
            <a:ext cx="3428992" cy="1847850"/>
          </a:xfrm>
          <a:prstGeom prst="rect">
            <a:avLst/>
          </a:prstGeom>
        </p:spPr>
      </p:pic>
      <p:sp>
        <p:nvSpPr>
          <p:cNvPr id="4" name="Rectangle 3"/>
          <p:cNvSpPr/>
          <p:nvPr/>
        </p:nvSpPr>
        <p:spPr>
          <a:xfrm>
            <a:off x="428596" y="857232"/>
            <a:ext cx="235962" cy="369332"/>
          </a:xfrm>
          <a:prstGeom prst="rect">
            <a:avLst/>
          </a:prstGeom>
        </p:spPr>
        <p:txBody>
          <a:bodyPr wrap="none">
            <a:spAutoFit/>
          </a:bodyPr>
          <a:lstStyle/>
          <a:p>
            <a:r>
              <a:rPr lang="en-US" dirty="0" smtClean="0"/>
              <a:t> </a:t>
            </a:r>
            <a:endParaRPr lang="en-US" dirty="0"/>
          </a:p>
        </p:txBody>
      </p:sp>
      <p:graphicFrame>
        <p:nvGraphicFramePr>
          <p:cNvPr id="6" name="Table 5"/>
          <p:cNvGraphicFramePr>
            <a:graphicFrameLocks noGrp="1"/>
          </p:cNvGraphicFramePr>
          <p:nvPr/>
        </p:nvGraphicFramePr>
        <p:xfrm>
          <a:off x="285720" y="857232"/>
          <a:ext cx="5143536" cy="5351780"/>
        </p:xfrm>
        <a:graphic>
          <a:graphicData uri="http://schemas.openxmlformats.org/drawingml/2006/table">
            <a:tbl>
              <a:tblPr/>
              <a:tblGrid>
                <a:gridCol w="5143536"/>
              </a:tblGrid>
              <a:tr h="3457594">
                <a:tc>
                  <a:txBody>
                    <a:bodyPr/>
                    <a:lstStyle/>
                    <a:p>
                      <a:pPr marL="342900" marR="0" lvl="0" indent="-342900" algn="just">
                        <a:lnSpc>
                          <a:spcPct val="150000"/>
                        </a:lnSpc>
                        <a:spcBef>
                          <a:spcPts val="0"/>
                        </a:spcBef>
                        <a:spcAft>
                          <a:spcPts val="450"/>
                        </a:spcAft>
                        <a:buSzPts val="1000"/>
                        <a:buFont typeface="Arial" pitchFamily="34" charset="0"/>
                        <a:buChar char="•"/>
                        <a:tabLst>
                          <a:tab pos="457200" algn="l"/>
                        </a:tabLst>
                      </a:pPr>
                      <a:r>
                        <a:rPr lang="en-US" sz="2000" b="0" dirty="0">
                          <a:solidFill>
                            <a:srgbClr val="111111"/>
                          </a:solidFill>
                          <a:latin typeface="Times New Roman"/>
                          <a:ea typeface="Times New Roman"/>
                        </a:rPr>
                        <a:t>Age: all groups are affected</a:t>
                      </a:r>
                      <a:endParaRPr lang="en-US" sz="1800" b="0" dirty="0">
                        <a:latin typeface="Times New Roman"/>
                        <a:ea typeface="Times New Roman"/>
                      </a:endParaRPr>
                    </a:p>
                    <a:p>
                      <a:pPr marL="342900" marR="0" lvl="0" indent="-342900" algn="just">
                        <a:lnSpc>
                          <a:spcPct val="150000"/>
                        </a:lnSpc>
                        <a:spcBef>
                          <a:spcPts val="0"/>
                        </a:spcBef>
                        <a:spcAft>
                          <a:spcPts val="450"/>
                        </a:spcAft>
                        <a:buSzPts val="1000"/>
                        <a:buFont typeface="Arial" pitchFamily="34" charset="0"/>
                        <a:buChar char="•"/>
                        <a:tabLst>
                          <a:tab pos="457200" algn="l"/>
                        </a:tabLst>
                      </a:pPr>
                      <a:r>
                        <a:rPr lang="en-US" sz="2000" b="0" dirty="0">
                          <a:solidFill>
                            <a:srgbClr val="111111"/>
                          </a:solidFill>
                          <a:latin typeface="Times New Roman"/>
                          <a:ea typeface="Times New Roman"/>
                        </a:rPr>
                        <a:t>Pre-existing anti –dengue </a:t>
                      </a:r>
                      <a:r>
                        <a:rPr lang="en-US" sz="2000" b="0" dirty="0" err="1">
                          <a:solidFill>
                            <a:srgbClr val="111111"/>
                          </a:solidFill>
                          <a:latin typeface="Times New Roman"/>
                          <a:ea typeface="Times New Roman"/>
                        </a:rPr>
                        <a:t>antibody,either</a:t>
                      </a:r>
                      <a:r>
                        <a:rPr lang="en-US" sz="2000" b="0" dirty="0">
                          <a:solidFill>
                            <a:srgbClr val="111111"/>
                          </a:solidFill>
                          <a:latin typeface="Times New Roman"/>
                          <a:ea typeface="Times New Roman"/>
                        </a:rPr>
                        <a:t> caused by previous infection or to maternal antibodies passed to infants</a:t>
                      </a:r>
                      <a:endParaRPr lang="en-US" sz="1800" b="0" dirty="0">
                        <a:latin typeface="Times New Roman"/>
                        <a:ea typeface="Times New Roman"/>
                      </a:endParaRPr>
                    </a:p>
                    <a:p>
                      <a:pPr marL="342900" marR="0" lvl="0" indent="-342900" algn="just">
                        <a:lnSpc>
                          <a:spcPct val="150000"/>
                        </a:lnSpc>
                        <a:spcBef>
                          <a:spcPts val="0"/>
                        </a:spcBef>
                        <a:spcAft>
                          <a:spcPts val="450"/>
                        </a:spcAft>
                        <a:buSzPts val="1000"/>
                        <a:buFont typeface="Arial" pitchFamily="34" charset="0"/>
                        <a:buChar char="•"/>
                        <a:tabLst>
                          <a:tab pos="457200" algn="l"/>
                        </a:tabLst>
                      </a:pPr>
                      <a:r>
                        <a:rPr lang="en-US" sz="2000" b="0" dirty="0">
                          <a:solidFill>
                            <a:srgbClr val="111111"/>
                          </a:solidFill>
                          <a:latin typeface="Times New Roman"/>
                          <a:ea typeface="Times New Roman"/>
                        </a:rPr>
                        <a:t>Higher risk in secondary infections</a:t>
                      </a:r>
                      <a:endParaRPr lang="en-US" sz="1800" b="0" dirty="0">
                        <a:latin typeface="Times New Roman"/>
                        <a:ea typeface="Times New Roman"/>
                      </a:endParaRPr>
                    </a:p>
                    <a:p>
                      <a:pPr marL="342900" marR="0" lvl="0" indent="-342900" algn="just">
                        <a:lnSpc>
                          <a:spcPct val="150000"/>
                        </a:lnSpc>
                        <a:spcBef>
                          <a:spcPts val="0"/>
                        </a:spcBef>
                        <a:spcAft>
                          <a:spcPts val="450"/>
                        </a:spcAft>
                        <a:buSzPts val="1000"/>
                        <a:buFont typeface="Arial" pitchFamily="34" charset="0"/>
                        <a:buChar char="•"/>
                        <a:tabLst>
                          <a:tab pos="457200" algn="l"/>
                        </a:tabLst>
                      </a:pPr>
                      <a:r>
                        <a:rPr lang="en-US" sz="2000" b="0" dirty="0">
                          <a:solidFill>
                            <a:srgbClr val="111111"/>
                          </a:solidFill>
                          <a:latin typeface="Times New Roman"/>
                          <a:ea typeface="Times New Roman"/>
                        </a:rPr>
                        <a:t>Higher risk </a:t>
                      </a:r>
                      <a:r>
                        <a:rPr lang="en-US" sz="2000" b="0" dirty="0" err="1">
                          <a:solidFill>
                            <a:srgbClr val="111111"/>
                          </a:solidFill>
                          <a:latin typeface="Times New Roman"/>
                          <a:ea typeface="Times New Roman"/>
                        </a:rPr>
                        <a:t>inlocations</a:t>
                      </a:r>
                      <a:r>
                        <a:rPr lang="en-US" sz="2000" b="0" dirty="0">
                          <a:solidFill>
                            <a:srgbClr val="111111"/>
                          </a:solidFill>
                          <a:latin typeface="Times New Roman"/>
                          <a:ea typeface="Times New Roman"/>
                        </a:rPr>
                        <a:t> with two or more </a:t>
                      </a:r>
                      <a:r>
                        <a:rPr lang="en-US" sz="2000" b="0" dirty="0" err="1">
                          <a:solidFill>
                            <a:srgbClr val="111111"/>
                          </a:solidFill>
                          <a:latin typeface="Times New Roman"/>
                          <a:ea typeface="Times New Roman"/>
                        </a:rPr>
                        <a:t>seroypes</a:t>
                      </a:r>
                      <a:r>
                        <a:rPr lang="en-US" sz="2000" b="0" dirty="0">
                          <a:solidFill>
                            <a:srgbClr val="111111"/>
                          </a:solidFill>
                          <a:latin typeface="Times New Roman"/>
                          <a:ea typeface="Times New Roman"/>
                        </a:rPr>
                        <a:t> circulating  simultaneously at high </a:t>
                      </a:r>
                      <a:r>
                        <a:rPr lang="en-US" sz="2000" b="0" dirty="0" smtClean="0">
                          <a:solidFill>
                            <a:srgbClr val="111111"/>
                          </a:solidFill>
                          <a:latin typeface="Times New Roman"/>
                          <a:ea typeface="Times New Roman"/>
                        </a:rPr>
                        <a:t>levels</a:t>
                      </a:r>
                    </a:p>
                    <a:p>
                      <a:pPr marL="342900" marR="0" lvl="0" indent="-342900" algn="just">
                        <a:lnSpc>
                          <a:spcPct val="150000"/>
                        </a:lnSpc>
                        <a:spcBef>
                          <a:spcPts val="0"/>
                        </a:spcBef>
                        <a:spcAft>
                          <a:spcPts val="450"/>
                        </a:spcAft>
                        <a:buSzPts val="1000"/>
                        <a:buFont typeface="Arial" pitchFamily="34" charset="0"/>
                        <a:buChar char="•"/>
                        <a:tabLst>
                          <a:tab pos="457200" algn="l"/>
                        </a:tabLst>
                      </a:pPr>
                      <a:r>
                        <a:rPr lang="en-US" sz="2400" b="0" dirty="0" smtClean="0"/>
                        <a:t>Living or traveling in tropical areas</a:t>
                      </a:r>
                    </a:p>
                    <a:p>
                      <a:pPr marL="342900" marR="0" lvl="0" indent="-342900" algn="just">
                        <a:lnSpc>
                          <a:spcPct val="150000"/>
                        </a:lnSpc>
                        <a:spcBef>
                          <a:spcPts val="0"/>
                        </a:spcBef>
                        <a:spcAft>
                          <a:spcPts val="450"/>
                        </a:spcAft>
                        <a:buSzPts val="1000"/>
                        <a:buFont typeface="Arial" pitchFamily="34" charset="0"/>
                        <a:buChar char="•"/>
                        <a:tabLst>
                          <a:tab pos="457200" algn="l"/>
                        </a:tabLst>
                      </a:pPr>
                      <a:r>
                        <a:rPr lang="en-US" sz="2400" b="0" dirty="0" smtClean="0"/>
                        <a:t>Prior infection with a dengue fever virus</a:t>
                      </a:r>
                    </a:p>
                    <a:p>
                      <a:pPr marL="342900" marR="0" lvl="0" indent="-342900" algn="just">
                        <a:lnSpc>
                          <a:spcPts val="1650"/>
                        </a:lnSpc>
                        <a:spcBef>
                          <a:spcPts val="0"/>
                        </a:spcBef>
                        <a:spcAft>
                          <a:spcPts val="450"/>
                        </a:spcAft>
                        <a:buSzPts val="1000"/>
                        <a:buFont typeface="Arial" pitchFamily="34" charset="0"/>
                        <a:buChar char="•"/>
                        <a:tabLst>
                          <a:tab pos="457200" algn="l"/>
                        </a:tabLst>
                      </a:pPr>
                      <a:endParaRPr lang="en-US" sz="1200" dirty="0">
                        <a:latin typeface="Times New Roman"/>
                        <a:ea typeface="Times New Roman"/>
                      </a:endParaRPr>
                    </a:p>
                  </a:txBody>
                  <a:tcPr marL="114300" marR="114300" marT="0" marB="0">
                    <a:lnL>
                      <a:noFill/>
                    </a:lnL>
                    <a:lnR>
                      <a:noFill/>
                    </a:lnR>
                    <a:lnT>
                      <a:noFill/>
                    </a:lnT>
                    <a:lnB>
                      <a:noFill/>
                    </a:lnB>
                  </a:tcPr>
                </a:tc>
              </a:tr>
            </a:tbl>
          </a:graphicData>
        </a:graphic>
      </p:graphicFrame>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755274">
            <a:off x="1804928" y="2497978"/>
            <a:ext cx="5553154" cy="1862048"/>
          </a:xfrm>
          <a:prstGeom prst="rect">
            <a:avLst/>
          </a:prstGeom>
          <a:noFill/>
        </p:spPr>
        <p:txBody>
          <a:bodyPr wrap="square" lIns="91440" tIns="45720" rIns="91440" bIns="45720">
            <a:spAutoFit/>
          </a:bodyPr>
          <a:lstStyle/>
          <a:p>
            <a:pPr algn="ctr"/>
            <a:r>
              <a:rPr lang="en-US" sz="11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causes</a:t>
            </a:r>
            <a:endParaRPr lang="en-US" sz="11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descr="images (3).jpg"/>
          <p:cNvPicPr>
            <a:picLocks noChangeAspect="1"/>
          </p:cNvPicPr>
          <p:nvPr/>
        </p:nvPicPr>
        <p:blipFill>
          <a:blip r:embed="rId2"/>
          <a:stretch>
            <a:fillRect/>
          </a:stretch>
        </p:blipFill>
        <p:spPr>
          <a:xfrm>
            <a:off x="5072066" y="3786190"/>
            <a:ext cx="3565180" cy="2822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srcRect/>
          <a:stretch>
            <a:fillRect/>
          </a:stretch>
        </p:blipFill>
        <p:spPr bwMode="auto">
          <a:xfrm>
            <a:off x="642879" y="642918"/>
            <a:ext cx="8501121" cy="5881710"/>
          </a:xfrm>
          <a:prstGeom prst="rect">
            <a:avLst/>
          </a:prstGeom>
          <a:noFill/>
        </p:spPr>
      </p:pic>
      <p:sp>
        <p:nvSpPr>
          <p:cNvPr id="3" name="Rectangle 2"/>
          <p:cNvSpPr/>
          <p:nvPr/>
        </p:nvSpPr>
        <p:spPr>
          <a:xfrm>
            <a:off x="0" y="0"/>
            <a:ext cx="6286511" cy="76944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PATHO-PHYSIOLOGY</a:t>
            </a:r>
            <a:endParaRPr lang="en-U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5720" y="2143116"/>
            <a:ext cx="3276600" cy="3308350"/>
            <a:chOff x="96" y="1392"/>
            <a:chExt cx="2064" cy="2084"/>
          </a:xfrm>
        </p:grpSpPr>
        <p:pic>
          <p:nvPicPr>
            <p:cNvPr id="3" name="Picture 5" descr="C:\Documents and Settings\TanSzePe\Desktop\Graphics for Zero Pest\PPT for submission to IT Vendor\Extracted Pictures\skin-rash.jpg"/>
            <p:cNvPicPr>
              <a:picLocks noChangeAspect="1" noChangeArrowheads="1"/>
            </p:cNvPicPr>
            <p:nvPr/>
          </p:nvPicPr>
          <p:blipFill>
            <a:blip r:embed="rId2"/>
            <a:srcRect/>
            <a:stretch>
              <a:fillRect/>
            </a:stretch>
          </p:blipFill>
          <p:spPr bwMode="auto">
            <a:xfrm>
              <a:off x="192" y="1392"/>
              <a:ext cx="1756" cy="1727"/>
            </a:xfrm>
            <a:prstGeom prst="rect">
              <a:avLst/>
            </a:prstGeom>
            <a:noFill/>
            <a:ln w="9525">
              <a:noFill/>
              <a:miter lim="800000"/>
              <a:headEnd/>
              <a:tailEnd/>
            </a:ln>
          </p:spPr>
        </p:pic>
        <p:sp>
          <p:nvSpPr>
            <p:cNvPr id="4" name="Text Box 6"/>
            <p:cNvSpPr txBox="1">
              <a:spLocks noChangeArrowheads="1"/>
            </p:cNvSpPr>
            <p:nvPr/>
          </p:nvSpPr>
          <p:spPr bwMode="auto">
            <a:xfrm>
              <a:off x="96" y="3072"/>
              <a:ext cx="2064" cy="404"/>
            </a:xfrm>
            <a:prstGeom prst="rect">
              <a:avLst/>
            </a:prstGeom>
            <a:noFill/>
            <a:ln w="9525">
              <a:noFill/>
              <a:miter lim="800000"/>
              <a:headEnd/>
              <a:tailEnd/>
            </a:ln>
          </p:spPr>
          <p:txBody>
            <a:bodyPr>
              <a:spAutoFit/>
            </a:bodyPr>
            <a:lstStyle/>
            <a:p>
              <a:pPr>
                <a:spcBef>
                  <a:spcPct val="0"/>
                </a:spcBef>
              </a:pPr>
              <a:r>
                <a:rPr lang="en-US" sz="1800">
                  <a:solidFill>
                    <a:schemeClr val="tx1"/>
                  </a:solidFill>
                  <a:latin typeface="Comic Sans MS" pitchFamily="66" charset="0"/>
                </a:rPr>
                <a:t>Example of a skin rash due to dengue fever</a:t>
              </a:r>
            </a:p>
          </p:txBody>
        </p:sp>
      </p:grpSp>
      <p:pic>
        <p:nvPicPr>
          <p:cNvPr id="5" name="Picture 3"/>
          <p:cNvPicPr>
            <a:picLocks noChangeAspect="1" noChangeArrowheads="1"/>
          </p:cNvPicPr>
          <p:nvPr/>
        </p:nvPicPr>
        <p:blipFill>
          <a:blip r:embed="rId3"/>
          <a:srcRect/>
          <a:stretch>
            <a:fillRect/>
          </a:stretch>
        </p:blipFill>
        <p:spPr bwMode="auto">
          <a:xfrm>
            <a:off x="3200400" y="1357298"/>
            <a:ext cx="5943600" cy="4489450"/>
          </a:xfrm>
          <a:prstGeom prst="rect">
            <a:avLst/>
          </a:prstGeom>
          <a:solidFill>
            <a:srgbClr val="9999FF"/>
          </a:solidFill>
          <a:ln w="9525">
            <a:noFill/>
            <a:miter lim="800000"/>
            <a:headEnd/>
            <a:tailEnd/>
          </a:ln>
        </p:spPr>
      </p:pic>
      <p:sp>
        <p:nvSpPr>
          <p:cNvPr id="6" name="Rectangle 5"/>
          <p:cNvSpPr/>
          <p:nvPr/>
        </p:nvSpPr>
        <p:spPr>
          <a:xfrm>
            <a:off x="357158" y="357166"/>
            <a:ext cx="6991016" cy="707886"/>
          </a:xfrm>
          <a:prstGeom prst="rect">
            <a:avLst/>
          </a:prstGeom>
        </p:spPr>
        <p:txBody>
          <a:bodyPr wrap="none">
            <a:spAutoFit/>
          </a:bodyPr>
          <a:lstStyle/>
          <a:p>
            <a:pPr>
              <a:spcBef>
                <a:spcPct val="0"/>
              </a:spcBef>
            </a:pPr>
            <a:r>
              <a:rPr lang="en-US" sz="4000" b="1" dirty="0" smtClean="0">
                <a:solidFill>
                  <a:srgbClr val="336600"/>
                </a:solidFill>
                <a:latin typeface="Comic Sans MS" pitchFamily="66" charset="0"/>
              </a:rPr>
              <a:t>Symptoms of Dengue Fever</a:t>
            </a:r>
            <a:endParaRPr lang="en-US" sz="4000" b="1" dirty="0">
              <a:solidFill>
                <a:srgbClr val="336600"/>
              </a:solidFill>
              <a:latin typeface="Comic Sans MS" pitchFamily="66" charset="0"/>
            </a:endParaRP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214290"/>
          <a:ext cx="7262842" cy="853440"/>
        </p:xfrm>
        <a:graphic>
          <a:graphicData uri="http://schemas.openxmlformats.org/drawingml/2006/table">
            <a:tbl>
              <a:tblPr/>
              <a:tblGrid>
                <a:gridCol w="7262842"/>
              </a:tblGrid>
              <a:tr h="500066">
                <a:tc>
                  <a:txBody>
                    <a:bodyPr/>
                    <a:lstStyle/>
                    <a:p>
                      <a:pPr marL="342900" marR="0" lvl="0" indent="-342900" algn="just">
                        <a:spcBef>
                          <a:spcPts val="0"/>
                        </a:spcBef>
                        <a:spcAft>
                          <a:spcPts val="0"/>
                        </a:spcAft>
                        <a:buFont typeface="Wingdings"/>
                        <a:buChar char=""/>
                      </a:pPr>
                      <a:r>
                        <a:rPr lang="en-US" sz="2800" b="1" dirty="0">
                          <a:solidFill>
                            <a:schemeClr val="accent1"/>
                          </a:solidFill>
                          <a:latin typeface="Times New Roman"/>
                          <a:ea typeface="Times New Roman"/>
                        </a:rPr>
                        <a:t>CLINICAL MENIFESTATION</a:t>
                      </a:r>
                      <a:r>
                        <a:rPr lang="en-US" sz="2800" b="1" dirty="0" smtClean="0">
                          <a:solidFill>
                            <a:schemeClr val="accent1"/>
                          </a:solidFill>
                          <a:latin typeface="Times New Roman"/>
                          <a:ea typeface="Times New Roman"/>
                        </a:rPr>
                        <a:t>:</a:t>
                      </a:r>
                    </a:p>
                    <a:p>
                      <a:pPr marL="342900" marR="0" lvl="0" indent="-342900" algn="just">
                        <a:spcBef>
                          <a:spcPts val="0"/>
                        </a:spcBef>
                        <a:spcAft>
                          <a:spcPts val="0"/>
                        </a:spcAft>
                        <a:buFont typeface="Wingdings"/>
                        <a:buChar char=""/>
                      </a:pPr>
                      <a:r>
                        <a:rPr lang="en-US" sz="2800" b="1" dirty="0" smtClean="0">
                          <a:solidFill>
                            <a:schemeClr val="accent1"/>
                          </a:solidFill>
                          <a:latin typeface="Times New Roman"/>
                          <a:ea typeface="Times New Roman"/>
                        </a:rPr>
                        <a:t>[Simple/</a:t>
                      </a:r>
                      <a:r>
                        <a:rPr lang="en-US" sz="2800" b="1" dirty="0" err="1" smtClean="0">
                          <a:solidFill>
                            <a:schemeClr val="accent1"/>
                          </a:solidFill>
                          <a:latin typeface="Times New Roman"/>
                          <a:ea typeface="Times New Roman"/>
                        </a:rPr>
                        <a:t>classicle</a:t>
                      </a:r>
                      <a:r>
                        <a:rPr lang="en-US" sz="2800" b="1" dirty="0" smtClean="0">
                          <a:solidFill>
                            <a:schemeClr val="accent1"/>
                          </a:solidFill>
                          <a:latin typeface="Times New Roman"/>
                          <a:ea typeface="Times New Roman"/>
                        </a:rPr>
                        <a:t> dengue fever]</a:t>
                      </a:r>
                      <a:endParaRPr lang="en-US" sz="2400" dirty="0">
                        <a:solidFill>
                          <a:schemeClr val="accent1"/>
                        </a:solidFill>
                        <a:latin typeface="Times New Roman"/>
                        <a:ea typeface="Times New Roman"/>
                      </a:endParaRPr>
                    </a:p>
                  </a:txBody>
                  <a:tcPr marL="114300" marR="114300" marT="0" marB="0">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214282" y="1142984"/>
          <a:ext cx="8715436" cy="6566540"/>
        </p:xfrm>
        <a:graphic>
          <a:graphicData uri="http://schemas.openxmlformats.org/drawingml/2006/table">
            <a:tbl>
              <a:tblPr/>
              <a:tblGrid>
                <a:gridCol w="8715436"/>
              </a:tblGrid>
              <a:tr h="6566540">
                <a:tc>
                  <a:txBody>
                    <a:bodyPr/>
                    <a:lstStyle/>
                    <a:p>
                      <a:pPr marL="342900" marR="0" lvl="0" indent="-342900" algn="just">
                        <a:spcBef>
                          <a:spcPts val="0"/>
                        </a:spcBef>
                        <a:spcAft>
                          <a:spcPts val="0"/>
                        </a:spcAft>
                        <a:buFont typeface="+mj-lt"/>
                        <a:buAutoNum type="romanLcPeriod"/>
                      </a:pPr>
                      <a:r>
                        <a:rPr lang="en-US" sz="2800" dirty="0">
                          <a:latin typeface="Times New Roman"/>
                          <a:ea typeface="Times New Roman"/>
                        </a:rPr>
                        <a:t>Sudden onset of high fever with feeling chills</a:t>
                      </a:r>
                      <a:endParaRPr lang="en-US" sz="2400" dirty="0">
                        <a:latin typeface="Times New Roman"/>
                        <a:ea typeface="Times New Roman"/>
                      </a:endParaRPr>
                    </a:p>
                    <a:p>
                      <a:pPr marL="342900" marR="0" lvl="0" indent="-342900" algn="just">
                        <a:spcBef>
                          <a:spcPts val="0"/>
                        </a:spcBef>
                        <a:spcAft>
                          <a:spcPts val="0"/>
                        </a:spcAft>
                        <a:buFont typeface="+mj-lt"/>
                        <a:buAutoNum type="romanLcPeriod"/>
                      </a:pPr>
                      <a:r>
                        <a:rPr lang="en-US" sz="2800" dirty="0">
                          <a:latin typeface="Times New Roman"/>
                          <a:ea typeface="Times New Roman"/>
                        </a:rPr>
                        <a:t>Severe headache, pain in muscle and joint</a:t>
                      </a:r>
                      <a:endParaRPr lang="en-US" sz="2400" dirty="0">
                        <a:latin typeface="Times New Roman"/>
                        <a:ea typeface="Times New Roman"/>
                      </a:endParaRPr>
                    </a:p>
                    <a:p>
                      <a:pPr marL="342900" marR="0" lvl="0" indent="-342900" algn="just">
                        <a:spcBef>
                          <a:spcPts val="0"/>
                        </a:spcBef>
                        <a:spcAft>
                          <a:spcPts val="0"/>
                        </a:spcAft>
                        <a:buFont typeface="+mj-lt"/>
                        <a:buAutoNum type="romanLcPeriod"/>
                      </a:pPr>
                      <a:r>
                        <a:rPr lang="en-US" sz="2800" dirty="0">
                          <a:latin typeface="Times New Roman"/>
                          <a:ea typeface="Times New Roman"/>
                        </a:rPr>
                        <a:t>Pain behind the eyeballs especially on passing the eyes or on moving the eyeballs</a:t>
                      </a:r>
                      <a:endParaRPr lang="en-US" sz="2400" dirty="0">
                        <a:latin typeface="Times New Roman"/>
                        <a:ea typeface="Times New Roman"/>
                      </a:endParaRPr>
                    </a:p>
                    <a:p>
                      <a:pPr marL="342900" marR="0" lvl="0" indent="-342900" algn="just">
                        <a:spcBef>
                          <a:spcPts val="0"/>
                        </a:spcBef>
                        <a:spcAft>
                          <a:spcPts val="0"/>
                        </a:spcAft>
                        <a:buFont typeface="+mj-lt"/>
                        <a:buAutoNum type="romanLcPeriod"/>
                      </a:pPr>
                      <a:r>
                        <a:rPr lang="en-US" sz="2800" dirty="0">
                          <a:latin typeface="Times New Roman"/>
                          <a:ea typeface="Times New Roman"/>
                        </a:rPr>
                        <a:t>Extremes weakness, loss of appetite</a:t>
                      </a:r>
                      <a:endParaRPr lang="en-US" sz="2400" dirty="0">
                        <a:latin typeface="Times New Roman"/>
                        <a:ea typeface="Times New Roman"/>
                      </a:endParaRPr>
                    </a:p>
                    <a:p>
                      <a:pPr marL="342900" marR="0" lvl="0" indent="-342900" algn="just">
                        <a:spcBef>
                          <a:spcPts val="0"/>
                        </a:spcBef>
                        <a:spcAft>
                          <a:spcPts val="0"/>
                        </a:spcAft>
                        <a:buFont typeface="+mj-lt"/>
                        <a:buAutoNum type="romanLcPeriod"/>
                      </a:pPr>
                      <a:r>
                        <a:rPr lang="en-US" sz="2800" dirty="0">
                          <a:latin typeface="Times New Roman"/>
                          <a:ea typeface="Times New Roman"/>
                        </a:rPr>
                        <a:t>Feeling of nausea</a:t>
                      </a:r>
                      <a:endParaRPr lang="en-US" sz="2400" dirty="0">
                        <a:latin typeface="Times New Roman"/>
                        <a:ea typeface="Times New Roman"/>
                      </a:endParaRPr>
                    </a:p>
                    <a:p>
                      <a:pPr marL="342900" marR="0" lvl="0" indent="-342900" algn="just">
                        <a:spcBef>
                          <a:spcPts val="0"/>
                        </a:spcBef>
                        <a:spcAft>
                          <a:spcPts val="0"/>
                        </a:spcAft>
                        <a:buFont typeface="+mj-lt"/>
                        <a:buAutoNum type="romanLcPeriod"/>
                      </a:pPr>
                      <a:r>
                        <a:rPr lang="en-US" sz="2800" dirty="0">
                          <a:latin typeface="Times New Roman"/>
                          <a:ea typeface="Times New Roman"/>
                        </a:rPr>
                        <a:t>Pain in abdomen by itself or on touching</a:t>
                      </a:r>
                      <a:endParaRPr lang="en-US" sz="2400" dirty="0">
                        <a:latin typeface="Times New Roman"/>
                        <a:ea typeface="Times New Roman"/>
                      </a:endParaRPr>
                    </a:p>
                    <a:p>
                      <a:pPr marL="342900" marR="0" lvl="0" indent="-342900" algn="just">
                        <a:spcBef>
                          <a:spcPts val="0"/>
                        </a:spcBef>
                        <a:spcAft>
                          <a:spcPts val="0"/>
                        </a:spcAft>
                        <a:buFont typeface="+mj-lt"/>
                        <a:buAutoNum type="romanLcPeriod"/>
                      </a:pPr>
                      <a:r>
                        <a:rPr lang="en-US" sz="2800" dirty="0">
                          <a:latin typeface="Times New Roman"/>
                          <a:ea typeface="Times New Roman"/>
                        </a:rPr>
                        <a:t>Mild pain in throat</a:t>
                      </a:r>
                      <a:endParaRPr lang="en-US" sz="2400" dirty="0">
                        <a:latin typeface="Times New Roman"/>
                        <a:ea typeface="Times New Roman"/>
                      </a:endParaRPr>
                    </a:p>
                    <a:p>
                      <a:pPr marL="342900" marR="0" lvl="0" indent="-342900" algn="just">
                        <a:spcBef>
                          <a:spcPts val="0"/>
                        </a:spcBef>
                        <a:spcAft>
                          <a:spcPts val="0"/>
                        </a:spcAft>
                        <a:buFont typeface="+mj-lt"/>
                        <a:buAutoNum type="romanLcPeriod"/>
                      </a:pPr>
                      <a:r>
                        <a:rPr lang="en-US" sz="2800" dirty="0">
                          <a:latin typeface="Times New Roman"/>
                          <a:ea typeface="Times New Roman"/>
                        </a:rPr>
                        <a:t>Swollen glands (lymphedenopathy)</a:t>
                      </a:r>
                      <a:endParaRPr lang="en-US" sz="2400" dirty="0">
                        <a:latin typeface="Times New Roman"/>
                        <a:ea typeface="Times New Roman"/>
                      </a:endParaRPr>
                    </a:p>
                    <a:p>
                      <a:pPr marL="342900" marR="0" lvl="0" indent="-342900" algn="just">
                        <a:spcBef>
                          <a:spcPts val="0"/>
                        </a:spcBef>
                        <a:spcAft>
                          <a:spcPts val="0"/>
                        </a:spcAft>
                        <a:buFont typeface="+mj-lt"/>
                        <a:buAutoNum type="romanLcPeriod"/>
                      </a:pPr>
                      <a:r>
                        <a:rPr lang="en-US" sz="2800" dirty="0">
                          <a:latin typeface="Times New Roman"/>
                          <a:ea typeface="Times New Roman"/>
                        </a:rPr>
                        <a:t>Patient feels generally depressed and very sick.</a:t>
                      </a:r>
                      <a:endParaRPr lang="en-US" sz="2400" dirty="0">
                        <a:latin typeface="Times New Roman"/>
                        <a:ea typeface="Times New Roman"/>
                      </a:endParaRPr>
                    </a:p>
                    <a:p>
                      <a:pPr marL="342900" marR="0" lvl="0" indent="-342900" algn="just">
                        <a:spcBef>
                          <a:spcPts val="0"/>
                        </a:spcBef>
                        <a:spcAft>
                          <a:spcPts val="0"/>
                        </a:spcAft>
                        <a:buFont typeface="+mj-lt"/>
                        <a:buAutoNum type="romanLcPeriod"/>
                      </a:pPr>
                      <a:r>
                        <a:rPr lang="en-US" sz="2800" dirty="0">
                          <a:latin typeface="Times New Roman"/>
                          <a:ea typeface="Times New Roman"/>
                        </a:rPr>
                        <a:t>Rash on the skin: pinkish red rash appears on the skin in the form of diffuse flushing.</a:t>
                      </a:r>
                      <a:endParaRPr lang="en-US" sz="2400" dirty="0">
                        <a:latin typeface="Times New Roman"/>
                        <a:ea typeface="Times New Roman"/>
                      </a:endParaRPr>
                    </a:p>
                  </a:txBody>
                  <a:tcPr marL="114300" marR="11430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428604"/>
          <a:ext cx="8429684" cy="4693920"/>
        </p:xfrm>
        <a:graphic>
          <a:graphicData uri="http://schemas.openxmlformats.org/drawingml/2006/table">
            <a:tbl>
              <a:tblPr/>
              <a:tblGrid>
                <a:gridCol w="8429684"/>
              </a:tblGrid>
              <a:tr h="3853836">
                <a:tc>
                  <a:txBody>
                    <a:bodyPr/>
                    <a:lstStyle/>
                    <a:p>
                      <a:pPr marL="342900" marR="0" lvl="0" indent="-342900" algn="just">
                        <a:spcBef>
                          <a:spcPts val="0"/>
                        </a:spcBef>
                        <a:spcAft>
                          <a:spcPts val="0"/>
                        </a:spcAft>
                        <a:buFont typeface="+mj-lt"/>
                        <a:buNone/>
                      </a:pPr>
                      <a:r>
                        <a:rPr lang="en-US" sz="2800" b="1" dirty="0">
                          <a:latin typeface="Times New Roman"/>
                          <a:ea typeface="Times New Roman"/>
                        </a:rPr>
                        <a:t>Dengue Hemorrhagic fever:</a:t>
                      </a:r>
                      <a:endParaRPr lang="en-US" sz="2400" dirty="0">
                        <a:latin typeface="Times New Roman"/>
                        <a:ea typeface="Times New Roman"/>
                      </a:endParaRPr>
                    </a:p>
                    <a:p>
                      <a:pPr marL="0" marR="0" algn="just">
                        <a:spcBef>
                          <a:spcPts val="0"/>
                        </a:spcBef>
                        <a:spcAft>
                          <a:spcPts val="0"/>
                        </a:spcAft>
                      </a:pPr>
                      <a:r>
                        <a:rPr lang="en-US" sz="2800" dirty="0">
                          <a:latin typeface="Times New Roman"/>
                          <a:ea typeface="Times New Roman"/>
                        </a:rPr>
                        <a:t>  It should be suspected if with above mentioned symptoms of classical(simple) dengue fever, one or more of the following symptoms appears –</a:t>
                      </a:r>
                      <a:endParaRPr lang="en-US" sz="2400" dirty="0">
                        <a:latin typeface="Times New Roman"/>
                        <a:ea typeface="Times New Roman"/>
                      </a:endParaRPr>
                    </a:p>
                    <a:p>
                      <a:pPr marL="0" marR="0" algn="just">
                        <a:spcBef>
                          <a:spcPts val="0"/>
                        </a:spcBef>
                        <a:spcAft>
                          <a:spcPts val="0"/>
                        </a:spcAft>
                      </a:pPr>
                      <a:r>
                        <a:rPr lang="en-US" sz="2800" dirty="0">
                          <a:latin typeface="Times New Roman"/>
                          <a:ea typeface="Times New Roman"/>
                        </a:rPr>
                        <a:t>Bleeding (hemorrhagic) manifestations: bleeding from nose, gums, blood in stool in vomiting, bleeding spot on the skin which are seen In as dark bluish-black, small or large patches. If health workers carry out a tourniquet tests, it is positive. Certain laboratory investigations carried out on a blood samples carried out on a blood sample also conformed DHF.</a:t>
                      </a:r>
                      <a:endParaRPr lang="en-US" sz="2400" dirty="0">
                        <a:latin typeface="Times New Roman"/>
                        <a:ea typeface="Times New Roman"/>
                      </a:endParaRPr>
                    </a:p>
                  </a:txBody>
                  <a:tcPr marL="114300" marR="114300" marT="0" marB="0">
                    <a:lnL>
                      <a:noFill/>
                    </a:lnL>
                    <a:lnR>
                      <a:noFill/>
                    </a:lnR>
                    <a:lnT>
                      <a:noFill/>
                    </a:lnT>
                    <a:lnB>
                      <a:noFill/>
                    </a:lnB>
                  </a:tcPr>
                </a:tc>
              </a:tr>
            </a:tbl>
          </a:graphicData>
        </a:graphic>
      </p:graphicFrame>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214290"/>
          <a:ext cx="8643998" cy="5364480"/>
        </p:xfrm>
        <a:graphic>
          <a:graphicData uri="http://schemas.openxmlformats.org/drawingml/2006/table">
            <a:tbl>
              <a:tblPr/>
              <a:tblGrid>
                <a:gridCol w="8643998"/>
              </a:tblGrid>
              <a:tr h="4068150">
                <a:tc>
                  <a:txBody>
                    <a:bodyPr/>
                    <a:lstStyle/>
                    <a:p>
                      <a:pPr marL="342900" marR="0" lvl="0" indent="-342900" algn="just">
                        <a:spcBef>
                          <a:spcPts val="0"/>
                        </a:spcBef>
                        <a:spcAft>
                          <a:spcPts val="0"/>
                        </a:spcAft>
                        <a:buFont typeface="+mj-lt"/>
                        <a:buNone/>
                      </a:pPr>
                      <a:r>
                        <a:rPr lang="en-US" sz="3200" b="1" dirty="0">
                          <a:latin typeface="Times New Roman"/>
                          <a:ea typeface="Times New Roman"/>
                        </a:rPr>
                        <a:t>Dengue shock syndrome(DSS)</a:t>
                      </a:r>
                      <a:endParaRPr lang="en-US" sz="2800" dirty="0">
                        <a:latin typeface="Times New Roman"/>
                        <a:ea typeface="Times New Roman"/>
                      </a:endParaRPr>
                    </a:p>
                    <a:p>
                      <a:pPr marL="0" marR="0" algn="just">
                        <a:spcBef>
                          <a:spcPts val="0"/>
                        </a:spcBef>
                        <a:spcAft>
                          <a:spcPts val="0"/>
                        </a:spcAft>
                      </a:pPr>
                      <a:r>
                        <a:rPr lang="en-US" sz="3200" dirty="0">
                          <a:latin typeface="Times New Roman"/>
                          <a:ea typeface="Times New Roman"/>
                        </a:rPr>
                        <a:t>A symptoms as mentioned above DHF are present plus the patient also develop a condition called as “shock” symptoms of shock in a dengue fever case are-</a:t>
                      </a:r>
                      <a:endParaRPr lang="en-US" sz="2800" dirty="0">
                        <a:latin typeface="Times New Roman"/>
                        <a:ea typeface="Times New Roman"/>
                      </a:endParaRPr>
                    </a:p>
                    <a:p>
                      <a:pPr marL="342900" marR="0" lvl="0" indent="-342900" algn="just">
                        <a:spcBef>
                          <a:spcPts val="0"/>
                        </a:spcBef>
                        <a:spcAft>
                          <a:spcPts val="0"/>
                        </a:spcAft>
                        <a:buFont typeface="Symbol"/>
                        <a:buChar char=""/>
                      </a:pPr>
                      <a:r>
                        <a:rPr lang="en-US" sz="3200" dirty="0">
                          <a:latin typeface="Times New Roman"/>
                          <a:ea typeface="Times New Roman"/>
                        </a:rPr>
                        <a:t>The person is very restless and the skin feels cold and clammy despite high fever.</a:t>
                      </a:r>
                      <a:endParaRPr lang="en-US" sz="2800" dirty="0">
                        <a:latin typeface="Times New Roman"/>
                        <a:ea typeface="Times New Roman"/>
                      </a:endParaRPr>
                    </a:p>
                    <a:p>
                      <a:pPr marL="342900" marR="0" lvl="0" indent="-342900" algn="just">
                        <a:spcBef>
                          <a:spcPts val="0"/>
                        </a:spcBef>
                        <a:spcAft>
                          <a:spcPts val="0"/>
                        </a:spcAft>
                        <a:buFont typeface="Symbol"/>
                        <a:buChar char=""/>
                      </a:pPr>
                      <a:r>
                        <a:rPr lang="en-US" sz="3200" dirty="0">
                          <a:latin typeface="Times New Roman"/>
                          <a:ea typeface="Times New Roman"/>
                        </a:rPr>
                        <a:t>The person may start losing consciousness.</a:t>
                      </a:r>
                      <a:endParaRPr lang="en-US" sz="2800" dirty="0">
                        <a:latin typeface="Times New Roman"/>
                        <a:ea typeface="Times New Roman"/>
                      </a:endParaRPr>
                    </a:p>
                    <a:p>
                      <a:pPr marL="342900" marR="0" lvl="0" indent="-342900" algn="just">
                        <a:spcBef>
                          <a:spcPts val="0"/>
                        </a:spcBef>
                        <a:spcAft>
                          <a:spcPts val="0"/>
                        </a:spcAft>
                        <a:buFont typeface="Symbol"/>
                        <a:buChar char=""/>
                      </a:pPr>
                      <a:r>
                        <a:rPr lang="en-US" sz="3200" dirty="0">
                          <a:latin typeface="Times New Roman"/>
                          <a:ea typeface="Times New Roman"/>
                        </a:rPr>
                        <a:t>If you examine the pulse rate of the patient, it is weak and rapid. Similarly blood pressure getting low.</a:t>
                      </a:r>
                      <a:endParaRPr lang="en-US" sz="2800" dirty="0">
                        <a:latin typeface="Times New Roman"/>
                        <a:ea typeface="Times New Roman"/>
                      </a:endParaRPr>
                    </a:p>
                  </a:txBody>
                  <a:tcPr marL="114300" marR="114300" marT="0" marB="0">
                    <a:lnL>
                      <a:noFill/>
                    </a:lnL>
                    <a:lnR>
                      <a:noFill/>
                    </a:lnR>
                    <a:lnT>
                      <a:noFill/>
                    </a:lnT>
                    <a:lnB>
                      <a:noFill/>
                    </a:lnB>
                  </a:tcPr>
                </a:tc>
              </a:tr>
            </a:tbl>
          </a:graphicData>
        </a:graphic>
      </p:graphicFrame>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0" y="285728"/>
          <a:ext cx="6691338" cy="426720"/>
        </p:xfrm>
        <a:graphic>
          <a:graphicData uri="http://schemas.openxmlformats.org/drawingml/2006/table">
            <a:tbl>
              <a:tblPr/>
              <a:tblGrid>
                <a:gridCol w="6691338"/>
              </a:tblGrid>
              <a:tr h="0">
                <a:tc>
                  <a:txBody>
                    <a:bodyPr/>
                    <a:lstStyle/>
                    <a:p>
                      <a:pPr marL="342900" marR="0" lvl="0" indent="-342900" algn="just">
                        <a:spcBef>
                          <a:spcPts val="0"/>
                        </a:spcBef>
                        <a:spcAft>
                          <a:spcPts val="0"/>
                        </a:spcAft>
                        <a:buFont typeface="Wingdings"/>
                        <a:buNone/>
                      </a:pPr>
                      <a:r>
                        <a:rPr lang="en-US" sz="2800" b="1" dirty="0">
                          <a:solidFill>
                            <a:schemeClr val="accent1"/>
                          </a:solidFill>
                          <a:latin typeface="Times New Roman"/>
                          <a:ea typeface="Times New Roman"/>
                        </a:rPr>
                        <a:t>MANAGEMENT:</a:t>
                      </a:r>
                      <a:endParaRPr lang="en-US" sz="2400" dirty="0">
                        <a:solidFill>
                          <a:schemeClr val="accent1"/>
                        </a:solidFill>
                        <a:latin typeface="Times New Roman"/>
                        <a:ea typeface="Times New Roman"/>
                      </a:endParaRPr>
                    </a:p>
                  </a:txBody>
                  <a:tcPr marL="114300" marR="114300" marT="0" marB="0">
                    <a:lnL>
                      <a:noFill/>
                    </a:lnL>
                    <a:lnR>
                      <a:noFill/>
                    </a:lnR>
                    <a:lnT>
                      <a:noFill/>
                    </a:lnT>
                    <a:lnB>
                      <a:noFill/>
                    </a:lnB>
                  </a:tcPr>
                </a:tc>
              </a:tr>
            </a:tbl>
          </a:graphicData>
        </a:graphic>
      </p:graphicFrame>
      <p:sp>
        <p:nvSpPr>
          <p:cNvPr id="3" name="Rectangle 2"/>
          <p:cNvSpPr/>
          <p:nvPr/>
        </p:nvSpPr>
        <p:spPr>
          <a:xfrm>
            <a:off x="214282" y="785795"/>
            <a:ext cx="8715436" cy="5632311"/>
          </a:xfrm>
          <a:prstGeom prst="rect">
            <a:avLst/>
          </a:prstGeom>
        </p:spPr>
        <p:txBody>
          <a:bodyPr wrap="square">
            <a:spAutoFit/>
          </a:bodyPr>
          <a:lstStyle/>
          <a:p>
            <a:pPr algn="just"/>
            <a:r>
              <a:rPr lang="en-US" sz="3600" dirty="0" smtClean="0"/>
              <a:t>If it is the classical (simple) dengue fever, the patient can be managed at home. As it is self limiting disease, the treatment is purely supportive and symptomatic. Because dengue fever is caused by a virus, there is no specific medicine or antibiotic to treat it. For typical dengue, the treatment is purely concerned with relief of the symptoms (symptomatic). Rest and fluid intake for adequate hydration is important. Ringer’s solution or 5% dextrose in normal saline solution.</a:t>
            </a:r>
            <a:endParaRPr lang="en-US" sz="36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428604"/>
          <a:ext cx="8786874" cy="5364480"/>
        </p:xfrm>
        <a:graphic>
          <a:graphicData uri="http://schemas.openxmlformats.org/drawingml/2006/table">
            <a:tbl>
              <a:tblPr/>
              <a:tblGrid>
                <a:gridCol w="8786874"/>
              </a:tblGrid>
              <a:tr h="3961470">
                <a:tc>
                  <a:txBody>
                    <a:bodyPr/>
                    <a:lstStyle/>
                    <a:p>
                      <a:pPr marL="0" marR="0" algn="just">
                        <a:spcBef>
                          <a:spcPts val="0"/>
                        </a:spcBef>
                        <a:spcAft>
                          <a:spcPts val="0"/>
                        </a:spcAft>
                      </a:pPr>
                      <a:r>
                        <a:rPr lang="en-US" sz="1400" dirty="0">
                          <a:latin typeface="Times New Roman"/>
                          <a:ea typeface="Times New Roman"/>
                        </a:rPr>
                        <a:t>       </a:t>
                      </a:r>
                      <a:r>
                        <a:rPr lang="en-US" sz="3200" dirty="0">
                          <a:latin typeface="Times New Roman"/>
                          <a:ea typeface="Times New Roman"/>
                        </a:rPr>
                        <a:t>Aspirin and </a:t>
                      </a:r>
                      <a:r>
                        <a:rPr lang="en-US" sz="3200" dirty="0" err="1">
                          <a:latin typeface="Times New Roman"/>
                          <a:ea typeface="Times New Roman"/>
                        </a:rPr>
                        <a:t>nonsteroidal</a:t>
                      </a:r>
                      <a:r>
                        <a:rPr lang="en-US" sz="3200" dirty="0">
                          <a:latin typeface="Times New Roman"/>
                          <a:ea typeface="Times New Roman"/>
                        </a:rPr>
                        <a:t> anti-inflammatory drugs should be taken under a doctor’s supervision because of the possibility of worsening hemorrhagic complication. Acetaminophen (</a:t>
                      </a:r>
                      <a:r>
                        <a:rPr lang="en-US" sz="3200" dirty="0" err="1">
                          <a:latin typeface="Times New Roman"/>
                          <a:ea typeface="Times New Roman"/>
                        </a:rPr>
                        <a:t>tylenol</a:t>
                      </a:r>
                      <a:r>
                        <a:rPr lang="en-US" sz="3200" dirty="0">
                          <a:latin typeface="Times New Roman"/>
                          <a:ea typeface="Times New Roman"/>
                        </a:rPr>
                        <a:t>) and codeine may be given for severe headache and for the joint and muscle pain (</a:t>
                      </a:r>
                      <a:r>
                        <a:rPr lang="en-US" sz="3200" dirty="0" err="1">
                          <a:latin typeface="Times New Roman"/>
                          <a:ea typeface="Times New Roman"/>
                        </a:rPr>
                        <a:t>myalgia</a:t>
                      </a:r>
                      <a:r>
                        <a:rPr lang="en-US" sz="3200" dirty="0">
                          <a:latin typeface="Times New Roman"/>
                          <a:ea typeface="Times New Roman"/>
                        </a:rPr>
                        <a:t>). In case you suffers from dengue hemorrhagic fever, hospitalization is the only operation its where supportive treatments like intravenous fluid are administered to prevent the shock. In sever shock colloid fluid should be given at rate 10-20ml kg body/ weight/hour.</a:t>
                      </a:r>
                      <a:endParaRPr lang="en-US" sz="1200" dirty="0">
                        <a:latin typeface="Times New Roman"/>
                        <a:ea typeface="Times New Roman"/>
                      </a:endParaRPr>
                    </a:p>
                  </a:txBody>
                  <a:tcPr marL="114300" marR="114300" marT="0" marB="0">
                    <a:lnL>
                      <a:noFill/>
                    </a:lnL>
                    <a:lnR>
                      <a:noFill/>
                    </a:lnR>
                    <a:lnT>
                      <a:noFill/>
                    </a:lnT>
                    <a:lnB>
                      <a:noFill/>
                    </a:lnB>
                  </a:tcPr>
                </a:tc>
              </a:tr>
            </a:tbl>
          </a:graphicData>
        </a:graphic>
      </p:graphicFrame>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0" y="214290"/>
          <a:ext cx="6096000" cy="487680"/>
        </p:xfrm>
        <a:graphic>
          <a:graphicData uri="http://schemas.openxmlformats.org/drawingml/2006/table">
            <a:tbl>
              <a:tblPr/>
              <a:tblGrid>
                <a:gridCol w="6096000"/>
              </a:tblGrid>
              <a:tr h="0">
                <a:tc>
                  <a:txBody>
                    <a:bodyPr/>
                    <a:lstStyle/>
                    <a:p>
                      <a:pPr marL="342900" marR="0" lvl="0" indent="-342900" algn="just">
                        <a:spcBef>
                          <a:spcPts val="0"/>
                        </a:spcBef>
                        <a:spcAft>
                          <a:spcPts val="0"/>
                        </a:spcAft>
                        <a:buFont typeface="Wingdings"/>
                        <a:buChar char=""/>
                      </a:pPr>
                      <a:r>
                        <a:rPr lang="en-US" sz="3200" b="1" dirty="0">
                          <a:solidFill>
                            <a:schemeClr val="accent1"/>
                          </a:solidFill>
                          <a:latin typeface="Times New Roman"/>
                          <a:ea typeface="Times New Roman"/>
                        </a:rPr>
                        <a:t>TREATMENT:</a:t>
                      </a:r>
                      <a:endParaRPr lang="en-US" sz="2800" dirty="0">
                        <a:solidFill>
                          <a:schemeClr val="accent1"/>
                        </a:solidFill>
                        <a:latin typeface="Times New Roman"/>
                        <a:ea typeface="Times New Roman"/>
                      </a:endParaRPr>
                    </a:p>
                  </a:txBody>
                  <a:tcPr marL="114300" marR="114300" marT="0" marB="0">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142844" y="714356"/>
          <a:ext cx="9001156" cy="6035040"/>
        </p:xfrm>
        <a:graphic>
          <a:graphicData uri="http://schemas.openxmlformats.org/drawingml/2006/table">
            <a:tbl>
              <a:tblPr/>
              <a:tblGrid>
                <a:gridCol w="9001156"/>
              </a:tblGrid>
              <a:tr h="4698384">
                <a:tc>
                  <a:txBody>
                    <a:bodyPr/>
                    <a:lstStyle/>
                    <a:p>
                      <a:pPr marL="342900" marR="0" lvl="0" indent="-342900" algn="just">
                        <a:lnSpc>
                          <a:spcPct val="150000"/>
                        </a:lnSpc>
                        <a:spcBef>
                          <a:spcPts val="0"/>
                        </a:spcBef>
                        <a:spcAft>
                          <a:spcPts val="0"/>
                        </a:spcAft>
                        <a:buFont typeface="+mj-lt"/>
                        <a:buAutoNum type="arabicPeriod"/>
                        <a:tabLst>
                          <a:tab pos="457200" algn="l"/>
                        </a:tabLst>
                      </a:pPr>
                      <a:r>
                        <a:rPr lang="en-US" sz="2400" dirty="0">
                          <a:latin typeface="Times New Roman"/>
                          <a:ea typeface="Times New Roman"/>
                        </a:rPr>
                        <a:t>Mainly Supportive</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eriod"/>
                        <a:tabLst>
                          <a:tab pos="457200" algn="l"/>
                        </a:tabLst>
                      </a:pPr>
                      <a:r>
                        <a:rPr lang="en-US" sz="2400" dirty="0">
                          <a:latin typeface="Times New Roman"/>
                          <a:ea typeface="Times New Roman"/>
                        </a:rPr>
                        <a:t>No hemorrhagic manifestations &amp; well hydrated: patient sent home with instructions for “follow up”</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eriod"/>
                        <a:tabLst>
                          <a:tab pos="457200" algn="l"/>
                        </a:tabLst>
                      </a:pPr>
                      <a:r>
                        <a:rPr lang="en-US" sz="2400" dirty="0">
                          <a:latin typeface="Times New Roman"/>
                          <a:ea typeface="Times New Roman"/>
                        </a:rPr>
                        <a:t>If hemorrhagic manifestations/hydration status  borderline-patient observed  in hospitals</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eriod"/>
                        <a:tabLst>
                          <a:tab pos="457200" algn="l"/>
                        </a:tabLst>
                      </a:pPr>
                      <a:r>
                        <a:rPr lang="en-US" sz="2400" dirty="0">
                          <a:latin typeface="Times New Roman"/>
                          <a:ea typeface="Times New Roman"/>
                        </a:rPr>
                        <a:t>If warning signs are present even without evidence of shock or if DSS present-hospitalized</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eriod"/>
                        <a:tabLst>
                          <a:tab pos="457200" algn="l"/>
                        </a:tabLst>
                      </a:pPr>
                      <a:r>
                        <a:rPr lang="en-US" sz="2400" dirty="0">
                          <a:latin typeface="Times New Roman"/>
                          <a:ea typeface="Times New Roman"/>
                        </a:rPr>
                        <a:t>Intravenous fluids with Electrolyte balance</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eriod"/>
                        <a:tabLst>
                          <a:tab pos="457200" algn="l"/>
                        </a:tabLst>
                      </a:pPr>
                      <a:r>
                        <a:rPr lang="en-US" sz="2400" dirty="0">
                          <a:latin typeface="Times New Roman"/>
                          <a:ea typeface="Times New Roman"/>
                        </a:rPr>
                        <a:t>Antipyretics-acetaminophen(aspirin and NSAIDS should be avoided as they interfere with platelet function)</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eriod"/>
                        <a:tabLst>
                          <a:tab pos="457200" algn="l"/>
                        </a:tabLst>
                      </a:pPr>
                      <a:r>
                        <a:rPr lang="en-US" sz="2400" dirty="0">
                          <a:latin typeface="Times New Roman"/>
                          <a:ea typeface="Times New Roman"/>
                        </a:rPr>
                        <a:t>H2 blockers, </a:t>
                      </a:r>
                      <a:r>
                        <a:rPr lang="en-US" sz="2400" dirty="0" err="1">
                          <a:latin typeface="Times New Roman"/>
                          <a:ea typeface="Times New Roman"/>
                        </a:rPr>
                        <a:t>antiemetics</a:t>
                      </a:r>
                      <a:r>
                        <a:rPr lang="en-US" sz="2400" dirty="0">
                          <a:latin typeface="Times New Roman"/>
                          <a:ea typeface="Times New Roman"/>
                        </a:rPr>
                        <a:t> (</a:t>
                      </a:r>
                      <a:r>
                        <a:rPr lang="en-US" sz="2400" dirty="0" err="1">
                          <a:latin typeface="Times New Roman"/>
                          <a:ea typeface="Times New Roman"/>
                        </a:rPr>
                        <a:t>Domperidone</a:t>
                      </a:r>
                      <a:r>
                        <a:rPr lang="en-US" sz="2400" dirty="0" smtClean="0">
                          <a:latin typeface="Times New Roman"/>
                          <a:ea typeface="Times New Roman"/>
                        </a:rPr>
                        <a:t>)</a:t>
                      </a:r>
                      <a:endParaRPr lang="en-US" sz="2000" dirty="0">
                        <a:latin typeface="Times New Roman"/>
                        <a:ea typeface="Times New Roman"/>
                      </a:endParaRPr>
                    </a:p>
                  </a:txBody>
                  <a:tcPr marL="103673" marR="103673" marT="0" marB="0">
                    <a:lnL>
                      <a:noFill/>
                    </a:lnL>
                    <a:lnR>
                      <a:noFill/>
                    </a:lnR>
                    <a:lnT>
                      <a:noFill/>
                    </a:lnT>
                    <a:lnB>
                      <a:noFill/>
                    </a:lnB>
                  </a:tcPr>
                </a:tc>
              </a:tr>
            </a:tbl>
          </a:graphicData>
        </a:graphic>
      </p:graphicFrame>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2670924" cy="523220"/>
          </a:xfrm>
          <a:prstGeom prst="rect">
            <a:avLst/>
          </a:prstGeom>
          <a:noFill/>
        </p:spPr>
        <p:txBody>
          <a:bodyPr wrap="none" rtlCol="0">
            <a:spAutoFit/>
          </a:bodyPr>
          <a:lstStyle/>
          <a:p>
            <a:r>
              <a:rPr lang="en-IN" sz="2800" b="1" dirty="0" smtClean="0">
                <a:latin typeface="Algerian" pitchFamily="82" charset="0"/>
              </a:rPr>
              <a:t>Introduction:</a:t>
            </a:r>
            <a:endParaRPr lang="en-IN" sz="2800" b="1" dirty="0">
              <a:latin typeface="Algerian" pitchFamily="82" charset="0"/>
            </a:endParaRPr>
          </a:p>
        </p:txBody>
      </p:sp>
      <p:graphicFrame>
        <p:nvGraphicFramePr>
          <p:cNvPr id="3" name="Table 2"/>
          <p:cNvGraphicFramePr>
            <a:graphicFrameLocks noGrp="1"/>
          </p:cNvGraphicFramePr>
          <p:nvPr/>
        </p:nvGraphicFramePr>
        <p:xfrm>
          <a:off x="428596" y="928670"/>
          <a:ext cx="8715404" cy="3247090"/>
        </p:xfrm>
        <a:graphic>
          <a:graphicData uri="http://schemas.openxmlformats.org/drawingml/2006/table">
            <a:tbl>
              <a:tblPr/>
              <a:tblGrid>
                <a:gridCol w="8715404"/>
              </a:tblGrid>
              <a:tr h="3247090">
                <a:tc>
                  <a:txBody>
                    <a:bodyPr/>
                    <a:lstStyle/>
                    <a:p>
                      <a:pPr marL="0" marR="0" algn="just">
                        <a:spcBef>
                          <a:spcPts val="0"/>
                        </a:spcBef>
                        <a:spcAft>
                          <a:spcPts val="0"/>
                        </a:spcAft>
                      </a:pPr>
                      <a:endParaRPr lang="en-US" sz="1200" dirty="0">
                        <a:latin typeface="Times New Roman"/>
                        <a:ea typeface="Times New Roman"/>
                      </a:endParaRPr>
                    </a:p>
                  </a:txBody>
                  <a:tcPr marL="114300" marR="114300" marT="0" marB="0">
                    <a:lnL>
                      <a:noFill/>
                    </a:lnL>
                    <a:lnR>
                      <a:noFill/>
                    </a:lnR>
                    <a:lnT>
                      <a:noFill/>
                    </a:lnT>
                    <a:lnB>
                      <a:noFill/>
                    </a:lnB>
                  </a:tcPr>
                </a:tc>
              </a:tr>
            </a:tbl>
          </a:graphicData>
        </a:graphic>
      </p:graphicFrame>
      <p:sp>
        <p:nvSpPr>
          <p:cNvPr id="4" name="Rectangle 3"/>
          <p:cNvSpPr/>
          <p:nvPr/>
        </p:nvSpPr>
        <p:spPr>
          <a:xfrm>
            <a:off x="142844" y="571480"/>
            <a:ext cx="8786874" cy="6329185"/>
          </a:xfrm>
          <a:prstGeom prst="rect">
            <a:avLst/>
          </a:prstGeom>
        </p:spPr>
        <p:txBody>
          <a:bodyPr wrap="square">
            <a:spAutoFit/>
          </a:bodyPr>
          <a:lstStyle/>
          <a:p>
            <a:pPr algn="just"/>
            <a:r>
              <a:rPr lang="en-US" sz="3600" dirty="0" smtClean="0">
                <a:latin typeface="Times New Roman" pitchFamily="18" charset="0"/>
                <a:cs typeface="Times New Roman" pitchFamily="18" charset="0"/>
              </a:rPr>
              <a:t>Dengue fever is a viral illness caused by </a:t>
            </a:r>
            <a:r>
              <a:rPr lang="en-US" sz="3600" dirty="0" err="1" smtClean="0">
                <a:latin typeface="Times New Roman" pitchFamily="18" charset="0"/>
                <a:cs typeface="Times New Roman" pitchFamily="18" charset="0"/>
              </a:rPr>
              <a:t>infectionWith</a:t>
            </a:r>
            <a:r>
              <a:rPr lang="en-US" sz="3600" dirty="0" smtClean="0">
                <a:latin typeface="Times New Roman" pitchFamily="18" charset="0"/>
                <a:cs typeface="Times New Roman" pitchFamily="18" charset="0"/>
              </a:rPr>
              <a:t> 1 of 4 types of the dengue virus. </a:t>
            </a:r>
            <a:r>
              <a:rPr lang="en-US" sz="3200" dirty="0" smtClean="0">
                <a:solidFill>
                  <a:srgbClr val="000000"/>
                </a:solidFill>
                <a:latin typeface="Times New Roman" pitchFamily="18" charset="0"/>
                <a:ea typeface="Times New Roman"/>
                <a:cs typeface="Times New Roman" pitchFamily="18" charset="0"/>
              </a:rPr>
              <a:t>Dengue is transmitted by several species of </a:t>
            </a:r>
            <a:r>
              <a:rPr lang="en-US" sz="3200" dirty="0" smtClean="0">
                <a:solidFill>
                  <a:srgbClr val="000000"/>
                </a:solidFill>
                <a:latin typeface="Times New Roman" pitchFamily="18" charset="0"/>
                <a:ea typeface="Times New Roman"/>
                <a:cs typeface="Times New Roman" pitchFamily="18" charset="0"/>
                <a:hlinkClick r:id="rId2" tooltip="Mosquito"/>
              </a:rPr>
              <a:t>mosquito</a:t>
            </a:r>
            <a:r>
              <a:rPr lang="en-US" sz="3200" dirty="0" smtClean="0">
                <a:solidFill>
                  <a:srgbClr val="000000"/>
                </a:solidFill>
                <a:latin typeface="Times New Roman" pitchFamily="18" charset="0"/>
                <a:ea typeface="Times New Roman"/>
                <a:cs typeface="Times New Roman" pitchFamily="18" charset="0"/>
              </a:rPr>
              <a:t> within the </a:t>
            </a:r>
            <a:r>
              <a:rPr lang="en-US" sz="3200" dirty="0" err="1" smtClean="0">
                <a:solidFill>
                  <a:srgbClr val="000000"/>
                </a:solidFill>
                <a:latin typeface="Times New Roman" pitchFamily="18" charset="0"/>
                <a:ea typeface="Times New Roman"/>
                <a:cs typeface="Times New Roman" pitchFamily="18" charset="0"/>
                <a:hlinkClick r:id="rId3" tooltip="Genus"/>
              </a:rPr>
              <a:t>genus</a:t>
            </a:r>
            <a:r>
              <a:rPr lang="en-US" sz="3200" i="1" dirty="0" err="1" smtClean="0">
                <a:solidFill>
                  <a:srgbClr val="000000"/>
                </a:solidFill>
                <a:latin typeface="Times New Roman" pitchFamily="18" charset="0"/>
                <a:ea typeface="Times New Roman"/>
                <a:cs typeface="Times New Roman" pitchFamily="18" charset="0"/>
                <a:hlinkClick r:id="rId4" tooltip="Aedes"/>
              </a:rPr>
              <a:t>Aedes</a:t>
            </a:r>
            <a:r>
              <a:rPr lang="en-US" sz="3200" dirty="0" smtClean="0">
                <a:solidFill>
                  <a:srgbClr val="000000"/>
                </a:solidFill>
                <a:latin typeface="Times New Roman" pitchFamily="18" charset="0"/>
                <a:ea typeface="Times New Roman"/>
                <a:cs typeface="Times New Roman" pitchFamily="18" charset="0"/>
              </a:rPr>
              <a:t>, principally </a:t>
            </a:r>
            <a:r>
              <a:rPr lang="en-US" sz="3200" i="1" dirty="0" smtClean="0">
                <a:solidFill>
                  <a:srgbClr val="000000"/>
                </a:solidFill>
                <a:latin typeface="Times New Roman" pitchFamily="18" charset="0"/>
                <a:ea typeface="Times New Roman"/>
                <a:cs typeface="Times New Roman" pitchFamily="18" charset="0"/>
                <a:hlinkClick r:id="rId5" tooltip="Aedes aegypti"/>
              </a:rPr>
              <a:t>A. </a:t>
            </a:r>
            <a:r>
              <a:rPr lang="en-US" sz="3200" i="1" dirty="0" err="1" smtClean="0">
                <a:solidFill>
                  <a:srgbClr val="000000"/>
                </a:solidFill>
                <a:latin typeface="Times New Roman" pitchFamily="18" charset="0"/>
                <a:ea typeface="Times New Roman"/>
                <a:cs typeface="Times New Roman" pitchFamily="18" charset="0"/>
                <a:hlinkClick r:id="rId5" tooltip="Aedes aegypti"/>
              </a:rPr>
              <a:t>aegypti</a:t>
            </a:r>
            <a:r>
              <a:rPr lang="en-US" sz="3200" dirty="0" smtClean="0">
                <a:solidFill>
                  <a:srgbClr val="000000"/>
                </a:solidFill>
                <a:latin typeface="Times New Roman" pitchFamily="18" charset="0"/>
                <a:ea typeface="Times New Roman"/>
                <a:cs typeface="Times New Roman" pitchFamily="18" charset="0"/>
              </a:rPr>
              <a:t>. The virus has five different types; infection with one type usually gives lifelong </a:t>
            </a:r>
            <a:r>
              <a:rPr lang="en-US" sz="3200" dirty="0" smtClean="0">
                <a:solidFill>
                  <a:srgbClr val="000000"/>
                </a:solidFill>
                <a:latin typeface="Times New Roman" pitchFamily="18" charset="0"/>
                <a:ea typeface="Times New Roman"/>
                <a:cs typeface="Times New Roman" pitchFamily="18" charset="0"/>
                <a:hlinkClick r:id="rId6" tooltip="Immunity (medical)"/>
              </a:rPr>
              <a:t>immunity</a:t>
            </a:r>
            <a:r>
              <a:rPr lang="en-US" sz="3200" dirty="0" smtClean="0">
                <a:solidFill>
                  <a:srgbClr val="000000"/>
                </a:solidFill>
                <a:latin typeface="Times New Roman" pitchFamily="18" charset="0"/>
                <a:ea typeface="Times New Roman"/>
                <a:cs typeface="Times New Roman" pitchFamily="18" charset="0"/>
              </a:rPr>
              <a:t> to that type, but only short-term immunity to the others. Subsequent infection with a different type increases the risk of severe complications. As there is no commercially available </a:t>
            </a:r>
            <a:r>
              <a:rPr lang="en-US" sz="3200" dirty="0" smtClean="0">
                <a:solidFill>
                  <a:srgbClr val="000000"/>
                </a:solidFill>
                <a:latin typeface="Times New Roman" pitchFamily="18" charset="0"/>
                <a:ea typeface="Times New Roman"/>
                <a:cs typeface="Times New Roman" pitchFamily="18" charset="0"/>
                <a:hlinkClick r:id="rId7" tooltip="Vaccine"/>
              </a:rPr>
              <a:t>vaccine</a:t>
            </a:r>
            <a:r>
              <a:rPr lang="en-US" sz="3200" dirty="0" smtClean="0">
                <a:solidFill>
                  <a:srgbClr val="000000"/>
                </a:solidFill>
                <a:latin typeface="Times New Roman" pitchFamily="18" charset="0"/>
                <a:ea typeface="Times New Roman"/>
                <a:cs typeface="Times New Roman" pitchFamily="18" charset="0"/>
              </a:rPr>
              <a:t>, prevention is sought by reducing the habitat and the number of mosquitoes and limiting exposure to bites.</a:t>
            </a:r>
            <a:endParaRPr lang="en-US" sz="2800" dirty="0">
              <a:latin typeface="Times New Roman" pitchFamily="18" charset="0"/>
              <a:ea typeface="Times New Roman"/>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9"/>
            <a:ext cx="8715436" cy="6278642"/>
          </a:xfrm>
          <a:prstGeom prst="rect">
            <a:avLst/>
          </a:prstGeom>
        </p:spPr>
        <p:txBody>
          <a:bodyPr wrap="square">
            <a:spAutoFit/>
          </a:bodyPr>
          <a:lstStyle/>
          <a:p>
            <a:pPr marL="342900" marR="0" lvl="0" indent="-342900" algn="just">
              <a:lnSpc>
                <a:spcPct val="150000"/>
              </a:lnSpc>
              <a:spcBef>
                <a:spcPts val="0"/>
              </a:spcBef>
              <a:spcAft>
                <a:spcPts val="0"/>
              </a:spcAft>
              <a:buFont typeface="Arial" pitchFamily="34" charset="0"/>
              <a:buChar char="•"/>
              <a:tabLst>
                <a:tab pos="457200" algn="l"/>
              </a:tabLst>
            </a:pPr>
            <a:r>
              <a:rPr lang="en-US" sz="2400" dirty="0" smtClean="0">
                <a:latin typeface="Times New Roman"/>
                <a:ea typeface="Times New Roman"/>
              </a:rPr>
              <a:t>Platelet and FFP transfusion when needed</a:t>
            </a:r>
            <a:endParaRPr lang="en-US" sz="2000" dirty="0" smtClean="0">
              <a:latin typeface="Times New Roman"/>
              <a:ea typeface="Times New Roman"/>
            </a:endParaRPr>
          </a:p>
          <a:p>
            <a:pPr marL="342900" marR="0" lvl="0" indent="-342900" algn="just">
              <a:lnSpc>
                <a:spcPct val="150000"/>
              </a:lnSpc>
              <a:spcBef>
                <a:spcPts val="0"/>
              </a:spcBef>
              <a:spcAft>
                <a:spcPts val="0"/>
              </a:spcAft>
              <a:buFont typeface="Arial" pitchFamily="34" charset="0"/>
              <a:buChar char="•"/>
              <a:tabLst>
                <a:tab pos="457200" algn="l"/>
              </a:tabLst>
            </a:pPr>
            <a:r>
              <a:rPr lang="en-US" sz="2400" dirty="0" smtClean="0">
                <a:latin typeface="Times New Roman"/>
                <a:ea typeface="Times New Roman"/>
              </a:rPr>
              <a:t>Monitoring of BP, urine output, platelet count and </a:t>
            </a:r>
            <a:r>
              <a:rPr lang="en-US" sz="2400" dirty="0" err="1" smtClean="0">
                <a:latin typeface="Times New Roman"/>
                <a:ea typeface="Times New Roman"/>
              </a:rPr>
              <a:t>hematocrit</a:t>
            </a:r>
            <a:r>
              <a:rPr lang="en-US" sz="2400" dirty="0" smtClean="0">
                <a:latin typeface="Times New Roman"/>
                <a:ea typeface="Times New Roman"/>
              </a:rPr>
              <a:t> </a:t>
            </a:r>
            <a:endParaRPr lang="en-US" sz="2000" dirty="0" smtClean="0">
              <a:latin typeface="Times New Roman"/>
              <a:ea typeface="Times New Roman"/>
            </a:endParaRPr>
          </a:p>
          <a:p>
            <a:pPr marL="342900" marR="0" lvl="0" indent="-342900" algn="just">
              <a:lnSpc>
                <a:spcPct val="150000"/>
              </a:lnSpc>
              <a:spcBef>
                <a:spcPts val="0"/>
              </a:spcBef>
              <a:spcAft>
                <a:spcPts val="0"/>
              </a:spcAft>
              <a:buFont typeface="Arial" pitchFamily="34" charset="0"/>
              <a:buChar char="•"/>
              <a:tabLst>
                <a:tab pos="457200" algn="l"/>
              </a:tabLst>
            </a:pPr>
            <a:r>
              <a:rPr lang="en-US" sz="2400" dirty="0" err="1" smtClean="0">
                <a:latin typeface="Times New Roman"/>
                <a:ea typeface="Times New Roman"/>
              </a:rPr>
              <a:t>Soft,balanced</a:t>
            </a:r>
            <a:r>
              <a:rPr lang="en-US" sz="2400" dirty="0" smtClean="0">
                <a:latin typeface="Times New Roman"/>
                <a:ea typeface="Times New Roman"/>
              </a:rPr>
              <a:t> nutritious diet</a:t>
            </a:r>
            <a:endParaRPr lang="en-US" sz="2000" dirty="0" smtClean="0">
              <a:latin typeface="Times New Roman"/>
              <a:ea typeface="Times New Roman"/>
            </a:endParaRPr>
          </a:p>
          <a:p>
            <a:pPr marL="342900" marR="0" lvl="0" indent="-342900" algn="just">
              <a:lnSpc>
                <a:spcPct val="150000"/>
              </a:lnSpc>
              <a:spcBef>
                <a:spcPts val="0"/>
              </a:spcBef>
              <a:spcAft>
                <a:spcPts val="0"/>
              </a:spcAft>
              <a:buFont typeface="Arial" pitchFamily="34" charset="0"/>
              <a:buChar char="•"/>
              <a:tabLst>
                <a:tab pos="457200" algn="l"/>
              </a:tabLst>
            </a:pPr>
            <a:r>
              <a:rPr lang="en-US" sz="2400" dirty="0" smtClean="0">
                <a:latin typeface="Times New Roman"/>
                <a:ea typeface="Times New Roman"/>
              </a:rPr>
              <a:t>Monitor CBC, LFTs, S/E, PT/APTT</a:t>
            </a:r>
            <a:endParaRPr lang="en-US" sz="2000" dirty="0" smtClean="0">
              <a:latin typeface="Times New Roman"/>
              <a:ea typeface="Times New Roman"/>
            </a:endParaRPr>
          </a:p>
          <a:p>
            <a:pPr marL="342900" marR="0" lvl="0" indent="-342900" algn="just">
              <a:lnSpc>
                <a:spcPct val="150000"/>
              </a:lnSpc>
              <a:spcBef>
                <a:spcPts val="0"/>
              </a:spcBef>
              <a:spcAft>
                <a:spcPts val="0"/>
              </a:spcAft>
              <a:buFont typeface="Arial" pitchFamily="34" charset="0"/>
              <a:buChar char="•"/>
              <a:tabLst>
                <a:tab pos="457200" algn="l"/>
              </a:tabLst>
            </a:pPr>
            <a:r>
              <a:rPr lang="en-US" sz="2400" dirty="0" smtClean="0">
                <a:latin typeface="Times New Roman"/>
                <a:ea typeface="Times New Roman"/>
              </a:rPr>
              <a:t>When pulse pressure is ≤ 10 mmHg or when elevation of </a:t>
            </a:r>
            <a:r>
              <a:rPr lang="en-US" sz="2400" dirty="0" err="1" smtClean="0">
                <a:latin typeface="Times New Roman"/>
                <a:ea typeface="Times New Roman"/>
              </a:rPr>
              <a:t>Hct</a:t>
            </a:r>
            <a:r>
              <a:rPr lang="en-US" sz="2400" dirty="0" smtClean="0">
                <a:latin typeface="Times New Roman"/>
                <a:ea typeface="Times New Roman"/>
              </a:rPr>
              <a:t> persists after replacement of fluids; plasma or colloids are indicated</a:t>
            </a:r>
            <a:endParaRPr lang="en-US" sz="2000" dirty="0" smtClean="0">
              <a:latin typeface="Times New Roman"/>
              <a:ea typeface="Times New Roman"/>
            </a:endParaRPr>
          </a:p>
          <a:p>
            <a:pPr marL="342900" marR="0" lvl="0" indent="-342900" algn="just">
              <a:lnSpc>
                <a:spcPct val="150000"/>
              </a:lnSpc>
              <a:spcBef>
                <a:spcPts val="0"/>
              </a:spcBef>
              <a:spcAft>
                <a:spcPts val="0"/>
              </a:spcAft>
              <a:buFont typeface="Arial" pitchFamily="34" charset="0"/>
              <a:buChar char="•"/>
              <a:tabLst>
                <a:tab pos="457200" algn="l"/>
              </a:tabLst>
            </a:pPr>
            <a:r>
              <a:rPr lang="en-US" sz="2400" dirty="0" smtClean="0">
                <a:latin typeface="Times New Roman"/>
                <a:ea typeface="Times New Roman"/>
              </a:rPr>
              <a:t>FFP &amp; platelets for bleeding</a:t>
            </a:r>
            <a:endParaRPr lang="en-US" sz="2000" dirty="0" smtClean="0">
              <a:latin typeface="Times New Roman"/>
              <a:ea typeface="Times New Roman"/>
            </a:endParaRPr>
          </a:p>
          <a:p>
            <a:pPr marL="342900" marR="0" lvl="0" indent="-342900" algn="just">
              <a:lnSpc>
                <a:spcPct val="150000"/>
              </a:lnSpc>
              <a:spcBef>
                <a:spcPts val="0"/>
              </a:spcBef>
              <a:spcAft>
                <a:spcPts val="0"/>
              </a:spcAft>
              <a:buFont typeface="Arial" pitchFamily="34" charset="0"/>
              <a:buChar char="•"/>
              <a:tabLst>
                <a:tab pos="457200" algn="l"/>
              </a:tabLst>
            </a:pPr>
            <a:r>
              <a:rPr lang="en-US" sz="2400" dirty="0" smtClean="0">
                <a:latin typeface="Times New Roman"/>
                <a:ea typeface="Times New Roman"/>
              </a:rPr>
              <a:t>No role of corticosteroids</a:t>
            </a:r>
            <a:endParaRPr lang="en-US" sz="2000" dirty="0" smtClean="0">
              <a:latin typeface="Times New Roman"/>
              <a:ea typeface="Times New Roman"/>
            </a:endParaRPr>
          </a:p>
          <a:p>
            <a:pPr marL="342900" marR="0" lvl="0" indent="-342900" algn="just">
              <a:lnSpc>
                <a:spcPct val="150000"/>
              </a:lnSpc>
              <a:spcBef>
                <a:spcPts val="0"/>
              </a:spcBef>
              <a:spcAft>
                <a:spcPts val="0"/>
              </a:spcAft>
              <a:buFont typeface="Arial" pitchFamily="34" charset="0"/>
              <a:buChar char="•"/>
              <a:tabLst>
                <a:tab pos="457200" algn="l"/>
              </a:tabLst>
            </a:pPr>
            <a:r>
              <a:rPr lang="en-US" sz="2400" dirty="0" smtClean="0">
                <a:latin typeface="Times New Roman"/>
                <a:ea typeface="Times New Roman"/>
              </a:rPr>
              <a:t>Look for evidence of complications</a:t>
            </a:r>
            <a:endParaRPr lang="en-US" sz="2000" dirty="0" smtClean="0">
              <a:latin typeface="Times New Roman"/>
              <a:ea typeface="Times New Roman"/>
            </a:endParaRPr>
          </a:p>
          <a:p>
            <a:pPr marL="342900" marR="0" lvl="0" indent="-342900" algn="just">
              <a:lnSpc>
                <a:spcPct val="150000"/>
              </a:lnSpc>
              <a:spcBef>
                <a:spcPts val="0"/>
              </a:spcBef>
              <a:spcAft>
                <a:spcPts val="0"/>
              </a:spcAft>
              <a:buFont typeface="Arial" pitchFamily="34" charset="0"/>
              <a:buChar char="•"/>
              <a:tabLst>
                <a:tab pos="457200" algn="l"/>
              </a:tabLst>
            </a:pPr>
            <a:r>
              <a:rPr lang="en-US" sz="2400" dirty="0" smtClean="0">
                <a:latin typeface="Times New Roman"/>
                <a:ea typeface="Times New Roman"/>
              </a:rPr>
              <a:t>Avoid </a:t>
            </a:r>
            <a:r>
              <a:rPr lang="en-US" sz="2400" dirty="0" err="1" smtClean="0">
                <a:latin typeface="Times New Roman"/>
                <a:ea typeface="Times New Roman"/>
              </a:rPr>
              <a:t>hypervolaemia</a:t>
            </a:r>
            <a:r>
              <a:rPr lang="en-US" sz="2400" dirty="0" smtClean="0">
                <a:latin typeface="Times New Roman"/>
                <a:ea typeface="Times New Roman"/>
              </a:rPr>
              <a:t> </a:t>
            </a:r>
            <a:endParaRPr lang="en-US" sz="2400"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214290"/>
          <a:ext cx="6096000" cy="365760"/>
        </p:xfrm>
        <a:graphic>
          <a:graphicData uri="http://schemas.openxmlformats.org/drawingml/2006/table">
            <a:tbl>
              <a:tblPr/>
              <a:tblGrid>
                <a:gridCol w="6096000"/>
              </a:tblGrid>
              <a:tr h="0">
                <a:tc>
                  <a:txBody>
                    <a:bodyPr/>
                    <a:lstStyle/>
                    <a:p>
                      <a:pPr marL="342900" marR="0" lvl="0" indent="-342900" algn="just">
                        <a:spcBef>
                          <a:spcPts val="0"/>
                        </a:spcBef>
                        <a:spcAft>
                          <a:spcPts val="0"/>
                        </a:spcAft>
                        <a:buFont typeface="Wingdings"/>
                        <a:buChar char=""/>
                      </a:pPr>
                      <a:r>
                        <a:rPr lang="en-US" sz="2400" b="1" dirty="0">
                          <a:solidFill>
                            <a:schemeClr val="accent1"/>
                          </a:solidFill>
                          <a:latin typeface="Times New Roman"/>
                          <a:ea typeface="Times New Roman"/>
                        </a:rPr>
                        <a:t>DENGUE PREVENTION:</a:t>
                      </a:r>
                      <a:endParaRPr lang="en-US" sz="2000" dirty="0">
                        <a:solidFill>
                          <a:schemeClr val="accent1"/>
                        </a:solidFill>
                        <a:latin typeface="Times New Roman"/>
                        <a:ea typeface="Times New Roman"/>
                      </a:endParaRPr>
                    </a:p>
                  </a:txBody>
                  <a:tcPr marL="114300" marR="114300" marT="0" marB="0">
                    <a:lnL>
                      <a:noFill/>
                    </a:lnL>
                    <a:lnR>
                      <a:noFill/>
                    </a:lnR>
                    <a:lnT>
                      <a:noFill/>
                    </a:lnT>
                    <a:lnB>
                      <a:noFill/>
                    </a:lnB>
                  </a:tcPr>
                </a:tc>
              </a:tr>
            </a:tbl>
          </a:graphicData>
        </a:graphic>
      </p:graphicFrame>
      <p:pic>
        <p:nvPicPr>
          <p:cNvPr id="3" name="Picture 7" descr="D:\HQ\Hi-res 5 actions pics\flower vase.jpg"/>
          <p:cNvPicPr>
            <a:picLocks noChangeAspect="1" noChangeArrowheads="1"/>
          </p:cNvPicPr>
          <p:nvPr/>
        </p:nvPicPr>
        <p:blipFill>
          <a:blip r:embed="rId2"/>
          <a:srcRect/>
          <a:stretch>
            <a:fillRect/>
          </a:stretch>
        </p:blipFill>
        <p:spPr bwMode="auto">
          <a:xfrm>
            <a:off x="714348" y="1285860"/>
            <a:ext cx="7643866" cy="4629150"/>
          </a:xfrm>
          <a:prstGeom prst="rect">
            <a:avLst/>
          </a:prstGeom>
          <a:noFill/>
          <a:ln w="9525">
            <a:noFill/>
            <a:miter lim="800000"/>
            <a:headEnd/>
            <a:tailEnd/>
          </a:ln>
        </p:spPr>
      </p:pic>
      <p:sp>
        <p:nvSpPr>
          <p:cNvPr id="4" name="Rectangle 3"/>
          <p:cNvSpPr/>
          <p:nvPr/>
        </p:nvSpPr>
        <p:spPr>
          <a:xfrm>
            <a:off x="1071538" y="5929330"/>
            <a:ext cx="7215238" cy="461665"/>
          </a:xfrm>
          <a:prstGeom prst="rect">
            <a:avLst/>
          </a:prstGeom>
        </p:spPr>
        <p:txBody>
          <a:bodyPr wrap="square">
            <a:spAutoFit/>
          </a:bodyPr>
          <a:lstStyle/>
          <a:p>
            <a:r>
              <a:rPr lang="en-US" sz="2400" b="1" dirty="0" smtClean="0">
                <a:solidFill>
                  <a:schemeClr val="accent1"/>
                </a:solidFill>
                <a:latin typeface="Comic Sans MS" pitchFamily="66" charset="0"/>
              </a:rPr>
              <a:t>Change water in vases on alternate days.</a:t>
            </a:r>
            <a:endParaRPr lang="en-US" sz="2400" b="1" dirty="0">
              <a:solidFill>
                <a:schemeClr val="accent1"/>
              </a:solidFill>
              <a:latin typeface="Comic Sans MS" pitchFamily="66" charset="0"/>
            </a:endParaRPr>
          </a:p>
        </p:txBody>
      </p:sp>
      <p:sp>
        <p:nvSpPr>
          <p:cNvPr id="5" name="Rectangle 4"/>
          <p:cNvSpPr/>
          <p:nvPr/>
        </p:nvSpPr>
        <p:spPr>
          <a:xfrm>
            <a:off x="857224" y="571480"/>
            <a:ext cx="7358114" cy="461665"/>
          </a:xfrm>
          <a:prstGeom prst="rect">
            <a:avLst/>
          </a:prstGeom>
        </p:spPr>
        <p:txBody>
          <a:bodyPr wrap="square">
            <a:spAutoFit/>
          </a:bodyPr>
          <a:lstStyle/>
          <a:p>
            <a:pPr>
              <a:defRPr/>
            </a:pPr>
            <a:r>
              <a:rPr lang="en-US" sz="2400" b="1" dirty="0" smtClean="0">
                <a:solidFill>
                  <a:srgbClr val="FF3300"/>
                </a:solidFill>
                <a:effectLst>
                  <a:outerShdw blurRad="38100" dist="38100" dir="2700000" algn="tl">
                    <a:srgbClr val="000000"/>
                  </a:outerShdw>
                </a:effectLst>
                <a:latin typeface="Comic Sans MS" pitchFamily="66" charset="0"/>
              </a:rPr>
              <a:t>Do the 10-Minute </a:t>
            </a:r>
            <a:r>
              <a:rPr lang="en-US" sz="2400" b="1" dirty="0" err="1" smtClean="0">
                <a:solidFill>
                  <a:srgbClr val="FF3300"/>
                </a:solidFill>
                <a:effectLst>
                  <a:outerShdw blurRad="38100" dist="38100" dir="2700000" algn="tl">
                    <a:srgbClr val="000000"/>
                  </a:outerShdw>
                </a:effectLst>
                <a:latin typeface="Comic Sans MS" pitchFamily="66" charset="0"/>
              </a:rPr>
              <a:t>Mozzie</a:t>
            </a:r>
            <a:r>
              <a:rPr lang="en-US" sz="2400" b="1" dirty="0" smtClean="0">
                <a:solidFill>
                  <a:srgbClr val="FF3300"/>
                </a:solidFill>
                <a:effectLst>
                  <a:outerShdw blurRad="38100" dist="38100" dir="2700000" algn="tl">
                    <a:srgbClr val="000000"/>
                  </a:outerShdw>
                </a:effectLst>
                <a:latin typeface="Comic Sans MS" pitchFamily="66" charset="0"/>
              </a:rPr>
              <a:t> Wipe-out everyday.</a:t>
            </a:r>
            <a:endParaRPr lang="en-US" sz="2400" b="1" dirty="0">
              <a:solidFill>
                <a:srgbClr val="FF3300"/>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HQ\Hi-res 5 actions pics\flower pot plates.jpg"/>
          <p:cNvPicPr>
            <a:picLocks noChangeAspect="1" noChangeArrowheads="1"/>
          </p:cNvPicPr>
          <p:nvPr/>
        </p:nvPicPr>
        <p:blipFill>
          <a:blip r:embed="rId2"/>
          <a:srcRect/>
          <a:stretch>
            <a:fillRect/>
          </a:stretch>
        </p:blipFill>
        <p:spPr bwMode="auto">
          <a:xfrm>
            <a:off x="928662" y="571480"/>
            <a:ext cx="7215238" cy="4516458"/>
          </a:xfrm>
          <a:prstGeom prst="rect">
            <a:avLst/>
          </a:prstGeom>
          <a:noFill/>
          <a:ln w="9525">
            <a:noFill/>
            <a:miter lim="800000"/>
            <a:headEnd/>
            <a:tailEnd/>
          </a:ln>
        </p:spPr>
      </p:pic>
      <p:sp>
        <p:nvSpPr>
          <p:cNvPr id="3" name="Rectangle 2"/>
          <p:cNvSpPr/>
          <p:nvPr/>
        </p:nvSpPr>
        <p:spPr>
          <a:xfrm>
            <a:off x="642910" y="5572140"/>
            <a:ext cx="8072494" cy="954107"/>
          </a:xfrm>
          <a:prstGeom prst="rect">
            <a:avLst/>
          </a:prstGeom>
        </p:spPr>
        <p:txBody>
          <a:bodyPr wrap="square">
            <a:spAutoFit/>
          </a:bodyPr>
          <a:lstStyle/>
          <a:p>
            <a:r>
              <a:rPr lang="en-US" sz="2800" b="1" dirty="0" smtClean="0">
                <a:solidFill>
                  <a:schemeClr val="accent1"/>
                </a:solidFill>
                <a:latin typeface="Comic Sans MS" pitchFamily="66" charset="0"/>
              </a:rPr>
              <a:t>Remove water from flowerpot plates on alternate days.</a:t>
            </a:r>
            <a:endParaRPr lang="en-US" sz="2800" b="1" dirty="0">
              <a:solidFill>
                <a:schemeClr val="accent1"/>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HQ\Hi-res 5 actions pics\pail.jpg"/>
          <p:cNvPicPr>
            <a:picLocks noChangeAspect="1" noChangeArrowheads="1"/>
          </p:cNvPicPr>
          <p:nvPr/>
        </p:nvPicPr>
        <p:blipFill>
          <a:blip r:embed="rId2"/>
          <a:srcRect/>
          <a:stretch>
            <a:fillRect/>
          </a:stretch>
        </p:blipFill>
        <p:spPr bwMode="auto">
          <a:xfrm>
            <a:off x="1752600" y="914400"/>
            <a:ext cx="5562600" cy="4173538"/>
          </a:xfrm>
          <a:prstGeom prst="rect">
            <a:avLst/>
          </a:prstGeom>
          <a:noFill/>
          <a:ln w="9525">
            <a:noFill/>
            <a:miter lim="800000"/>
            <a:headEnd/>
            <a:tailEnd/>
          </a:ln>
        </p:spPr>
      </p:pic>
      <p:sp>
        <p:nvSpPr>
          <p:cNvPr id="3" name="Rectangle 2"/>
          <p:cNvSpPr/>
          <p:nvPr/>
        </p:nvSpPr>
        <p:spPr>
          <a:xfrm>
            <a:off x="142844" y="5643578"/>
            <a:ext cx="8429684" cy="954107"/>
          </a:xfrm>
          <a:prstGeom prst="rect">
            <a:avLst/>
          </a:prstGeom>
        </p:spPr>
        <p:txBody>
          <a:bodyPr wrap="square">
            <a:spAutoFit/>
          </a:bodyPr>
          <a:lstStyle/>
          <a:p>
            <a:r>
              <a:rPr lang="en-US" sz="2800" b="1" dirty="0" smtClean="0">
                <a:solidFill>
                  <a:schemeClr val="accent1"/>
                </a:solidFill>
                <a:latin typeface="Comic Sans MS" pitchFamily="66" charset="0"/>
              </a:rPr>
              <a:t>Turn over all pails and water storage containers</a:t>
            </a:r>
            <a:r>
              <a:rPr lang="en-US" b="1" dirty="0" smtClean="0">
                <a:solidFill>
                  <a:schemeClr val="accent1"/>
                </a:solidFill>
                <a:latin typeface="Comic Sans MS" pitchFamily="66" charset="0"/>
              </a:rPr>
              <a:t>. </a:t>
            </a:r>
            <a:endParaRPr lang="en-US" b="1" dirty="0">
              <a:solidFill>
                <a:schemeClr val="accent1"/>
              </a:solidFill>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HQ\Hi-res 5 actions pics\bamboo pole holder.jpg"/>
          <p:cNvPicPr>
            <a:picLocks noChangeAspect="1" noChangeArrowheads="1"/>
          </p:cNvPicPr>
          <p:nvPr/>
        </p:nvPicPr>
        <p:blipFill>
          <a:blip r:embed="rId2"/>
          <a:srcRect/>
          <a:stretch>
            <a:fillRect/>
          </a:stretch>
        </p:blipFill>
        <p:spPr bwMode="auto">
          <a:xfrm>
            <a:off x="1752600" y="914400"/>
            <a:ext cx="5715000" cy="4287838"/>
          </a:xfrm>
          <a:prstGeom prst="rect">
            <a:avLst/>
          </a:prstGeom>
          <a:noFill/>
          <a:ln w="9525">
            <a:noFill/>
            <a:miter lim="800000"/>
            <a:headEnd/>
            <a:tailEnd/>
          </a:ln>
        </p:spPr>
      </p:pic>
      <p:sp>
        <p:nvSpPr>
          <p:cNvPr id="3" name="Rectangle 2"/>
          <p:cNvSpPr/>
          <p:nvPr/>
        </p:nvSpPr>
        <p:spPr>
          <a:xfrm>
            <a:off x="571472" y="5500702"/>
            <a:ext cx="8572528" cy="523220"/>
          </a:xfrm>
          <a:prstGeom prst="rect">
            <a:avLst/>
          </a:prstGeom>
        </p:spPr>
        <p:txBody>
          <a:bodyPr wrap="square">
            <a:spAutoFit/>
          </a:bodyPr>
          <a:lstStyle/>
          <a:p>
            <a:r>
              <a:rPr lang="en-US" sz="2800" b="1" dirty="0" smtClean="0">
                <a:solidFill>
                  <a:schemeClr val="accent1"/>
                </a:solidFill>
                <a:latin typeface="Comic Sans MS" pitchFamily="66" charset="0"/>
              </a:rPr>
              <a:t>Cover bamboo pole holders when not in use</a:t>
            </a:r>
            <a:r>
              <a:rPr lang="en-US" b="1" dirty="0" smtClean="0">
                <a:solidFill>
                  <a:schemeClr val="accent1"/>
                </a:solidFill>
                <a:latin typeface="Comic Sans MS" pitchFamily="66" charset="0"/>
              </a:rPr>
              <a:t>.</a:t>
            </a:r>
            <a:endParaRPr lang="en-US" b="1" dirty="0">
              <a:solidFill>
                <a:schemeClr val="accent1"/>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9" descr="D:\HQ\Hi-res 5 actions pics\roof gutters.jpg"/>
          <p:cNvPicPr>
            <a:picLocks noChangeAspect="1" noChangeArrowheads="1"/>
          </p:cNvPicPr>
          <p:nvPr/>
        </p:nvPicPr>
        <p:blipFill>
          <a:blip r:embed="rId2"/>
          <a:srcRect/>
          <a:stretch>
            <a:fillRect/>
          </a:stretch>
        </p:blipFill>
        <p:spPr bwMode="auto">
          <a:xfrm>
            <a:off x="1428728" y="785794"/>
            <a:ext cx="5638800" cy="4230688"/>
          </a:xfrm>
          <a:prstGeom prst="rect">
            <a:avLst/>
          </a:prstGeom>
          <a:noFill/>
          <a:ln w="9525">
            <a:noFill/>
            <a:miter lim="800000"/>
            <a:headEnd/>
            <a:tailEnd/>
          </a:ln>
        </p:spPr>
      </p:pic>
      <p:sp>
        <p:nvSpPr>
          <p:cNvPr id="3" name="Rectangle 2"/>
          <p:cNvSpPr/>
          <p:nvPr/>
        </p:nvSpPr>
        <p:spPr>
          <a:xfrm>
            <a:off x="785786" y="5286388"/>
            <a:ext cx="7786742" cy="830997"/>
          </a:xfrm>
          <a:prstGeom prst="rect">
            <a:avLst/>
          </a:prstGeom>
        </p:spPr>
        <p:txBody>
          <a:bodyPr wrap="square">
            <a:spAutoFit/>
          </a:bodyPr>
          <a:lstStyle/>
          <a:p>
            <a:r>
              <a:rPr lang="en-US" sz="2400" b="1" dirty="0" smtClean="0">
                <a:solidFill>
                  <a:schemeClr val="accent1"/>
                </a:solidFill>
                <a:latin typeface="Comic Sans MS" pitchFamily="66" charset="0"/>
              </a:rPr>
              <a:t>Clear blockages and put </a:t>
            </a:r>
            <a:r>
              <a:rPr lang="en-US" sz="2400" b="1" dirty="0" err="1" smtClean="0">
                <a:solidFill>
                  <a:schemeClr val="accent1"/>
                </a:solidFill>
                <a:latin typeface="Comic Sans MS" pitchFamily="66" charset="0"/>
              </a:rPr>
              <a:t>Bti</a:t>
            </a:r>
            <a:r>
              <a:rPr lang="en-US" sz="2400" b="1" dirty="0" smtClean="0">
                <a:solidFill>
                  <a:schemeClr val="accent1"/>
                </a:solidFill>
                <a:latin typeface="Comic Sans MS" pitchFamily="66" charset="0"/>
              </a:rPr>
              <a:t> insecticide in roof gutters monthly.</a:t>
            </a:r>
            <a:endParaRPr lang="en-US" sz="2400" b="1" dirty="0">
              <a:solidFill>
                <a:schemeClr val="accent1"/>
              </a:solidFill>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HQ\Useful pics of educational materials\bins low res.jpg"/>
          <p:cNvPicPr>
            <a:picLocks noChangeAspect="1" noChangeArrowheads="1"/>
          </p:cNvPicPr>
          <p:nvPr/>
        </p:nvPicPr>
        <p:blipFill>
          <a:blip r:embed="rId2"/>
          <a:srcRect/>
          <a:stretch>
            <a:fillRect/>
          </a:stretch>
        </p:blipFill>
        <p:spPr bwMode="auto">
          <a:xfrm>
            <a:off x="1066800" y="1066800"/>
            <a:ext cx="2801938" cy="3733800"/>
          </a:xfrm>
          <a:prstGeom prst="rect">
            <a:avLst/>
          </a:prstGeom>
          <a:noFill/>
          <a:ln w="9525">
            <a:noFill/>
            <a:miter lim="800000"/>
            <a:headEnd/>
            <a:tailEnd/>
          </a:ln>
        </p:spPr>
      </p:pic>
      <p:pic>
        <p:nvPicPr>
          <p:cNvPr id="3" name="Picture 7" descr="D:\HQ\Useful pics of educational materials\lets clean up.jpg"/>
          <p:cNvPicPr>
            <a:picLocks noChangeAspect="1" noChangeArrowheads="1"/>
          </p:cNvPicPr>
          <p:nvPr/>
        </p:nvPicPr>
        <p:blipFill>
          <a:blip r:embed="rId3"/>
          <a:srcRect/>
          <a:stretch>
            <a:fillRect/>
          </a:stretch>
        </p:blipFill>
        <p:spPr bwMode="auto">
          <a:xfrm>
            <a:off x="4876800" y="1066800"/>
            <a:ext cx="2740025" cy="3886200"/>
          </a:xfrm>
          <a:prstGeom prst="rect">
            <a:avLst/>
          </a:prstGeom>
          <a:noFill/>
          <a:ln w="9525">
            <a:noFill/>
            <a:miter lim="800000"/>
            <a:headEnd/>
            <a:tailEnd/>
          </a:ln>
        </p:spPr>
      </p:pic>
      <p:sp>
        <p:nvSpPr>
          <p:cNvPr id="4" name="Rectangle 3"/>
          <p:cNvSpPr/>
          <p:nvPr/>
        </p:nvSpPr>
        <p:spPr>
          <a:xfrm>
            <a:off x="857224" y="5143512"/>
            <a:ext cx="7429552" cy="1384995"/>
          </a:xfrm>
          <a:prstGeom prst="rect">
            <a:avLst/>
          </a:prstGeom>
        </p:spPr>
        <p:txBody>
          <a:bodyPr wrap="square">
            <a:spAutoFit/>
          </a:bodyPr>
          <a:lstStyle/>
          <a:p>
            <a:r>
              <a:rPr lang="en-US" sz="2800" b="1" dirty="0" smtClean="0">
                <a:solidFill>
                  <a:schemeClr val="accent1"/>
                </a:solidFill>
                <a:latin typeface="Comic Sans MS" pitchFamily="66" charset="0"/>
              </a:rPr>
              <a:t>Do not litter. Rubbish such as cups and bottles can collect rain water and breed mosquitoes.</a:t>
            </a:r>
            <a:endParaRPr lang="en-US" sz="2800" b="1" dirty="0">
              <a:solidFill>
                <a:schemeClr val="accent1"/>
              </a:solidFill>
              <a:latin typeface="Comic Sans MS" pitchFamily="66" charset="0"/>
            </a:endParaRPr>
          </a:p>
        </p:txBody>
      </p:sp>
      <p:sp>
        <p:nvSpPr>
          <p:cNvPr id="5" name="Rectangle 4"/>
          <p:cNvSpPr/>
          <p:nvPr/>
        </p:nvSpPr>
        <p:spPr>
          <a:xfrm>
            <a:off x="3000364" y="285728"/>
            <a:ext cx="2930610" cy="523220"/>
          </a:xfrm>
          <a:prstGeom prst="rect">
            <a:avLst/>
          </a:prstGeom>
        </p:spPr>
        <p:txBody>
          <a:bodyPr wrap="none">
            <a:spAutoFit/>
          </a:bodyPr>
          <a:lstStyle/>
          <a:p>
            <a:pPr>
              <a:defRPr/>
            </a:pPr>
            <a:r>
              <a:rPr lang="en-US" sz="2800" b="1" dirty="0" smtClean="0">
                <a:solidFill>
                  <a:srgbClr val="FF3300"/>
                </a:solidFill>
                <a:effectLst>
                  <a:outerShdw blurRad="38100" dist="38100" dir="2700000" algn="tl">
                    <a:srgbClr val="000000"/>
                  </a:outerShdw>
                </a:effectLst>
                <a:latin typeface="Comic Sans MS" pitchFamily="66" charset="0"/>
              </a:rPr>
              <a:t>Unwanted items</a:t>
            </a:r>
            <a:endParaRPr lang="en-US" sz="2800" b="1" dirty="0">
              <a:solidFill>
                <a:srgbClr val="FF3300"/>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0" y="142852"/>
          <a:ext cx="8643998" cy="6644640"/>
        </p:xfrm>
        <a:graphic>
          <a:graphicData uri="http://schemas.openxmlformats.org/drawingml/2006/table">
            <a:tbl>
              <a:tblPr/>
              <a:tblGrid>
                <a:gridCol w="8643998"/>
              </a:tblGrid>
              <a:tr h="5555954">
                <a:tc>
                  <a:txBody>
                    <a:bodyPr/>
                    <a:lstStyle/>
                    <a:p>
                      <a:pPr marL="457200" marR="0" algn="just">
                        <a:spcBef>
                          <a:spcPts val="0"/>
                        </a:spcBef>
                        <a:spcAft>
                          <a:spcPts val="0"/>
                        </a:spcAft>
                      </a:pPr>
                      <a:endParaRPr lang="en-US" sz="1600" dirty="0">
                        <a:latin typeface="Times New Roman"/>
                        <a:ea typeface="Times New Roman"/>
                      </a:endParaRPr>
                    </a:p>
                    <a:p>
                      <a:pPr marL="0" marR="0" algn="just">
                        <a:spcBef>
                          <a:spcPts val="0"/>
                        </a:spcBef>
                        <a:spcAft>
                          <a:spcPts val="0"/>
                        </a:spcAft>
                      </a:pPr>
                      <a:r>
                        <a:rPr lang="en-US" sz="2400" b="1" dirty="0">
                          <a:latin typeface="Times New Roman"/>
                          <a:ea typeface="Times New Roman"/>
                        </a:rPr>
                        <a:t>Nursing diagnosis:</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arenR"/>
                      </a:pPr>
                      <a:r>
                        <a:rPr lang="en-US" sz="2000" dirty="0">
                          <a:latin typeface="Times New Roman"/>
                          <a:ea typeface="Times New Roman"/>
                        </a:rPr>
                        <a:t>Th</a:t>
                      </a:r>
                      <a:r>
                        <a:rPr lang="en-US" sz="2400" dirty="0">
                          <a:latin typeface="Times New Roman"/>
                          <a:ea typeface="Times New Roman"/>
                        </a:rPr>
                        <a:t>e increase in body temperature related to the process of dengue virus infection.</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arenR"/>
                      </a:pPr>
                      <a:r>
                        <a:rPr lang="en-US" sz="2400" dirty="0">
                          <a:latin typeface="Times New Roman"/>
                          <a:ea typeface="Times New Roman"/>
                        </a:rPr>
                        <a:t>Deficit fluid volume related to the migration of intravascular fluid in to </a:t>
                      </a:r>
                      <a:r>
                        <a:rPr lang="en-US" sz="2400" dirty="0" err="1">
                          <a:latin typeface="Times New Roman"/>
                          <a:ea typeface="Times New Roman"/>
                        </a:rPr>
                        <a:t>extravascular</a:t>
                      </a:r>
                      <a:r>
                        <a:rPr lang="en-US" sz="2400" dirty="0">
                          <a:latin typeface="Times New Roman"/>
                          <a:ea typeface="Times New Roman"/>
                        </a:rPr>
                        <a:t>.</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arenR"/>
                      </a:pPr>
                      <a:r>
                        <a:rPr lang="en-US" sz="2400" dirty="0">
                          <a:latin typeface="Times New Roman"/>
                          <a:ea typeface="Times New Roman"/>
                        </a:rPr>
                        <a:t>Impaired nutrition less than body requirement related to the decreased appetite.</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arenR"/>
                      </a:pPr>
                      <a:r>
                        <a:rPr lang="en-US" sz="2400" dirty="0">
                          <a:latin typeface="Times New Roman"/>
                          <a:ea typeface="Times New Roman"/>
                        </a:rPr>
                        <a:t>Fluid volume deficit related to active fluid loss.</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arenR"/>
                      </a:pPr>
                      <a:r>
                        <a:rPr lang="en-US" sz="2400" dirty="0" err="1">
                          <a:latin typeface="Times New Roman"/>
                          <a:ea typeface="Times New Roman"/>
                        </a:rPr>
                        <a:t>Hypovolumic</a:t>
                      </a:r>
                      <a:r>
                        <a:rPr lang="en-US" sz="2400" dirty="0">
                          <a:latin typeface="Times New Roman"/>
                          <a:ea typeface="Times New Roman"/>
                        </a:rPr>
                        <a:t> shock related to hemorrhage. </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arenR"/>
                      </a:pPr>
                      <a:r>
                        <a:rPr lang="en-US" sz="2400" dirty="0">
                          <a:latin typeface="Times New Roman"/>
                          <a:ea typeface="Times New Roman"/>
                        </a:rPr>
                        <a:t>Risk for bleeding related to thrombocytopenia.</a:t>
                      </a:r>
                      <a:endParaRPr lang="en-US" sz="2000" dirty="0">
                        <a:latin typeface="Times New Roman"/>
                        <a:ea typeface="Times New Roman"/>
                      </a:endParaRPr>
                    </a:p>
                    <a:p>
                      <a:pPr marL="342900" marR="0" lvl="0" indent="-342900" algn="just">
                        <a:lnSpc>
                          <a:spcPct val="150000"/>
                        </a:lnSpc>
                        <a:spcBef>
                          <a:spcPts val="0"/>
                        </a:spcBef>
                        <a:spcAft>
                          <a:spcPts val="0"/>
                        </a:spcAft>
                        <a:buFont typeface="+mj-lt"/>
                        <a:buAutoNum type="arabicParenR"/>
                      </a:pPr>
                      <a:r>
                        <a:rPr lang="en-US" sz="2400" dirty="0">
                          <a:latin typeface="Times New Roman"/>
                          <a:ea typeface="Times New Roman"/>
                        </a:rPr>
                        <a:t>Deficient knowledge: about the disease process related to lack of information. </a:t>
                      </a:r>
                      <a:endParaRPr lang="en-US" sz="2000" dirty="0">
                        <a:latin typeface="Times New Roman"/>
                        <a:ea typeface="Times New Roman"/>
                      </a:endParaRPr>
                    </a:p>
                  </a:txBody>
                  <a:tcPr marL="114300" marR="114300" marT="0" marB="0">
                    <a:lnL>
                      <a:noFill/>
                    </a:lnL>
                    <a:lnR>
                      <a:noFill/>
                    </a:lnR>
                    <a:lnT>
                      <a:noFill/>
                    </a:lnT>
                    <a:lnB>
                      <a:noFill/>
                    </a:lnB>
                  </a:tcPr>
                </a:tc>
              </a:tr>
            </a:tbl>
          </a:graphicData>
        </a:graphic>
      </p:graphicFrame>
      <p:sp>
        <p:nvSpPr>
          <p:cNvPr id="3072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7772400" cy="568168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effectLst>
                  <a:outerShdw blurRad="38100" dist="38100" dir="2700000" algn="tl">
                    <a:srgbClr val="000000">
                      <a:alpha val="43137"/>
                    </a:srgbClr>
                  </a:outerShdw>
                </a:effectLst>
                <a:latin typeface="Comic Sans MS" pitchFamily="66" charset="0"/>
                <a:cs typeface="Arial" pitchFamily="34" charset="0"/>
              </a:rPr>
              <a:t>Take good care of your health and avoid contract with Dengue Fever</a:t>
            </a:r>
            <a:r>
              <a:rPr lang="en-US" sz="4000" b="1" dirty="0" smtClean="0">
                <a:effectLst>
                  <a:outerShdw blurRad="38100" dist="38100" dir="2700000" algn="tl">
                    <a:srgbClr val="000000">
                      <a:alpha val="43137"/>
                    </a:srgbClr>
                  </a:outerShdw>
                </a:effectLst>
                <a:latin typeface="Comic Sans MS" pitchFamily="66" charset="0"/>
                <a:cs typeface="Arial" pitchFamily="34" charset="0"/>
              </a:rPr>
              <a:t>. </a:t>
            </a:r>
          </a:p>
          <a:p>
            <a:pPr algn="ctr"/>
            <a:r>
              <a:rPr lang="en-US" sz="4400" b="1" dirty="0" smtClean="0">
                <a:effectLst>
                  <a:outerShdw blurRad="38100" dist="38100" dir="2700000" algn="tl">
                    <a:srgbClr val="000000">
                      <a:alpha val="43137"/>
                    </a:srgbClr>
                  </a:outerShdw>
                </a:effectLst>
                <a:latin typeface="Comic Sans MS" pitchFamily="66" charset="0"/>
                <a:cs typeface="Arial" pitchFamily="34" charset="0"/>
              </a:rPr>
              <a:t>Good Health</a:t>
            </a:r>
            <a:r>
              <a:rPr lang="en-US" sz="4400" dirty="0" smtClean="0">
                <a:effectLst>
                  <a:outerShdw blurRad="38100" dist="38100" dir="2700000" algn="tl">
                    <a:srgbClr val="000000">
                      <a:alpha val="43137"/>
                    </a:srgbClr>
                  </a:outerShdw>
                </a:effectLst>
                <a:latin typeface="Comic Sans MS" pitchFamily="66" charset="0"/>
                <a:cs typeface="Arial" pitchFamily="34" charset="0"/>
              </a:rPr>
              <a:t>! </a:t>
            </a:r>
            <a:r>
              <a:rPr lang="en-US" sz="4400" b="1" dirty="0" smtClean="0">
                <a:effectLst>
                  <a:outerShdw blurRad="38100" dist="38100" dir="2700000" algn="tl">
                    <a:srgbClr val="000000">
                      <a:alpha val="43137"/>
                    </a:srgbClr>
                  </a:outerShdw>
                </a:effectLst>
                <a:latin typeface="Comic Sans MS" pitchFamily="66" charset="0"/>
                <a:cs typeface="Arial" pitchFamily="34" charset="0"/>
              </a:rPr>
              <a:t>Thank you!</a:t>
            </a:r>
            <a:endParaRPr lang="en-US" sz="4400" b="1" dirty="0">
              <a:effectLst>
                <a:outerShdw blurRad="38100" dist="38100" dir="2700000" algn="tl">
                  <a:srgbClr val="000000">
                    <a:alpha val="43137"/>
                  </a:srgbClr>
                </a:outerShdw>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142852"/>
          <a:ext cx="6096000" cy="642942"/>
        </p:xfrm>
        <a:graphic>
          <a:graphicData uri="http://schemas.openxmlformats.org/drawingml/2006/table">
            <a:tbl>
              <a:tblPr/>
              <a:tblGrid>
                <a:gridCol w="6096000"/>
              </a:tblGrid>
              <a:tr h="642942">
                <a:tc>
                  <a:txBody>
                    <a:bodyPr/>
                    <a:lstStyle/>
                    <a:p>
                      <a:pPr marL="342900" marR="0" lvl="0" indent="-342900" algn="just">
                        <a:spcBef>
                          <a:spcPts val="0"/>
                        </a:spcBef>
                        <a:spcAft>
                          <a:spcPts val="0"/>
                        </a:spcAft>
                        <a:buFont typeface="Wingdings"/>
                        <a:buChar char=""/>
                      </a:pPr>
                      <a:r>
                        <a:rPr lang="en-US" sz="2800" b="1" dirty="0">
                          <a:solidFill>
                            <a:schemeClr val="accent1"/>
                          </a:solidFill>
                          <a:latin typeface="Times New Roman"/>
                          <a:ea typeface="Calibri"/>
                        </a:rPr>
                        <a:t>EPIDERMIOLOGY:</a:t>
                      </a:r>
                      <a:endParaRPr lang="en-US" sz="2400" dirty="0">
                        <a:solidFill>
                          <a:schemeClr val="accent1"/>
                        </a:solidFill>
                        <a:latin typeface="Times New Roman"/>
                        <a:ea typeface="Times New Roman"/>
                      </a:endParaRPr>
                    </a:p>
                  </a:txBody>
                  <a:tcPr marL="114300" marR="114300" marT="0" marB="0">
                    <a:lnL>
                      <a:noFill/>
                    </a:lnL>
                    <a:lnR>
                      <a:noFill/>
                    </a:lnR>
                    <a:lnT>
                      <a:noFill/>
                    </a:lnT>
                    <a:lnB>
                      <a:noFill/>
                    </a:lnB>
                  </a:tcPr>
                </a:tc>
              </a:tr>
            </a:tbl>
          </a:graphicData>
        </a:graphic>
      </p:graphicFrame>
      <p:sp>
        <p:nvSpPr>
          <p:cNvPr id="3" name="Rectangle 2"/>
          <p:cNvSpPr/>
          <p:nvPr/>
        </p:nvSpPr>
        <p:spPr>
          <a:xfrm>
            <a:off x="214282" y="714356"/>
            <a:ext cx="8715436" cy="5632311"/>
          </a:xfrm>
          <a:prstGeom prst="rect">
            <a:avLst/>
          </a:prstGeom>
        </p:spPr>
        <p:txBody>
          <a:bodyPr wrap="square">
            <a:spAutoFit/>
          </a:bodyPr>
          <a:lstStyle/>
          <a:p>
            <a:pPr algn="just"/>
            <a:r>
              <a:rPr lang="en-US" sz="3600" dirty="0" smtClean="0"/>
              <a:t>Dengue fever is important disease in tropics and subtropics. Based on clinical description, disease is to be existence over two countries. In India, the fever has documented from early part of the last century. The virus was first isolated in </a:t>
            </a:r>
            <a:r>
              <a:rPr lang="en-US" sz="3600" dirty="0" err="1" smtClean="0"/>
              <a:t>calcutta</a:t>
            </a:r>
            <a:r>
              <a:rPr lang="en-US" sz="3600" dirty="0" smtClean="0"/>
              <a:t> in 1945. Several outbreaks from different parts of the country has been reported during last 50 years. For very long, dengue was recognized exclusively as an urban disease, but now it is also considered an important disease in rural area.</a:t>
            </a:r>
            <a:endParaRPr lang="en-US" sz="3600" dirty="0"/>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engue_distr"/>
          <p:cNvPicPr>
            <a:picLocks noChangeAspect="1" noChangeArrowheads="1"/>
          </p:cNvPicPr>
          <p:nvPr/>
        </p:nvPicPr>
        <p:blipFill>
          <a:blip r:embed="rId2"/>
          <a:srcRect/>
          <a:stretch>
            <a:fillRect/>
          </a:stretch>
        </p:blipFill>
        <p:spPr bwMode="auto">
          <a:xfrm>
            <a:off x="571472" y="214290"/>
            <a:ext cx="8305800" cy="6419898"/>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0" y="214290"/>
          <a:ext cx="6096000" cy="365760"/>
        </p:xfrm>
        <a:graphic>
          <a:graphicData uri="http://schemas.openxmlformats.org/drawingml/2006/table">
            <a:tbl>
              <a:tblPr/>
              <a:tblGrid>
                <a:gridCol w="6096000"/>
              </a:tblGrid>
              <a:tr h="0">
                <a:tc>
                  <a:txBody>
                    <a:bodyPr/>
                    <a:lstStyle/>
                    <a:p>
                      <a:pPr marL="342900" marR="0" lvl="0" indent="-342900" algn="just">
                        <a:spcBef>
                          <a:spcPts val="0"/>
                        </a:spcBef>
                        <a:spcAft>
                          <a:spcPts val="0"/>
                        </a:spcAft>
                        <a:buFont typeface="Wingdings"/>
                        <a:buChar char=""/>
                      </a:pPr>
                      <a:r>
                        <a:rPr lang="en-US" sz="2400" b="1" dirty="0">
                          <a:solidFill>
                            <a:schemeClr val="accent1"/>
                          </a:solidFill>
                          <a:latin typeface="Times New Roman"/>
                          <a:ea typeface="Times New Roman"/>
                        </a:rPr>
                        <a:t>DEFINITION:</a:t>
                      </a:r>
                      <a:endParaRPr lang="en-US" sz="2000" dirty="0">
                        <a:solidFill>
                          <a:schemeClr val="accent1"/>
                        </a:solidFill>
                        <a:latin typeface="Times New Roman"/>
                        <a:ea typeface="Times New Roman"/>
                      </a:endParaRPr>
                    </a:p>
                  </a:txBody>
                  <a:tcPr marL="114300" marR="114300" marT="0" marB="0">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428596" y="785794"/>
          <a:ext cx="8501122" cy="2643206"/>
        </p:xfrm>
        <a:graphic>
          <a:graphicData uri="http://schemas.openxmlformats.org/drawingml/2006/table">
            <a:tbl>
              <a:tblPr/>
              <a:tblGrid>
                <a:gridCol w="8501122"/>
              </a:tblGrid>
              <a:tr h="2643206">
                <a:tc>
                  <a:txBody>
                    <a:bodyPr/>
                    <a:lstStyle/>
                    <a:p>
                      <a:pPr marL="0" marR="0" algn="just">
                        <a:spcBef>
                          <a:spcPts val="0"/>
                        </a:spcBef>
                        <a:spcAft>
                          <a:spcPts val="0"/>
                        </a:spcAft>
                      </a:pPr>
                      <a:r>
                        <a:rPr lang="en-US" sz="3200" dirty="0" smtClean="0">
                          <a:solidFill>
                            <a:srgbClr val="000000"/>
                          </a:solidFill>
                          <a:latin typeface="Times New Roman"/>
                          <a:ea typeface="Times New Roman"/>
                        </a:rPr>
                        <a:t>“an </a:t>
                      </a:r>
                      <a:r>
                        <a:rPr lang="en-US" sz="3200" dirty="0">
                          <a:solidFill>
                            <a:srgbClr val="000000"/>
                          </a:solidFill>
                          <a:latin typeface="Times New Roman"/>
                          <a:ea typeface="Times New Roman"/>
                        </a:rPr>
                        <a:t>acute infectious disease caused by a </a:t>
                      </a:r>
                      <a:r>
                        <a:rPr lang="en-US" sz="3200" dirty="0" err="1">
                          <a:solidFill>
                            <a:srgbClr val="000000"/>
                          </a:solidFill>
                          <a:latin typeface="Times New Roman"/>
                          <a:ea typeface="Times New Roman"/>
                        </a:rPr>
                        <a:t>flavivirus</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species</a:t>
                      </a:r>
                      <a:r>
                        <a:rPr lang="en-US" sz="3200" i="1" dirty="0" err="1">
                          <a:solidFill>
                            <a:srgbClr val="000000"/>
                          </a:solidFill>
                          <a:latin typeface="Times New Roman"/>
                          <a:ea typeface="Times New Roman"/>
                        </a:rPr>
                        <a:t>Dengue</a:t>
                      </a:r>
                      <a:r>
                        <a:rPr lang="en-US" sz="3200" i="1" dirty="0">
                          <a:solidFill>
                            <a:srgbClr val="000000"/>
                          </a:solidFill>
                          <a:latin typeface="Times New Roman"/>
                          <a:ea typeface="Times New Roman"/>
                        </a:rPr>
                        <a:t> virus </a:t>
                      </a:r>
                      <a:r>
                        <a:rPr lang="en-US" sz="3200" dirty="0">
                          <a:solidFill>
                            <a:srgbClr val="000000"/>
                          </a:solidFill>
                          <a:latin typeface="Times New Roman"/>
                          <a:ea typeface="Times New Roman"/>
                        </a:rPr>
                        <a:t>of the genus </a:t>
                      </a:r>
                      <a:r>
                        <a:rPr lang="en-US" sz="3200" i="1" dirty="0" err="1">
                          <a:solidFill>
                            <a:srgbClr val="000000"/>
                          </a:solidFill>
                          <a:latin typeface="Times New Roman"/>
                          <a:ea typeface="Times New Roman"/>
                        </a:rPr>
                        <a:t>Flavivirus</a:t>
                      </a:r>
                      <a:r>
                        <a:rPr lang="en-US" sz="3200" i="1" dirty="0">
                          <a:solidFill>
                            <a:srgbClr val="000000"/>
                          </a:solidFill>
                          <a:latin typeface="Times New Roman"/>
                          <a:ea typeface="Times New Roman"/>
                        </a:rPr>
                        <a:t>),</a:t>
                      </a:r>
                      <a:r>
                        <a:rPr lang="en-US" sz="3200" dirty="0">
                          <a:solidFill>
                            <a:srgbClr val="000000"/>
                          </a:solidFill>
                          <a:latin typeface="Times New Roman"/>
                          <a:ea typeface="Times New Roman"/>
                        </a:rPr>
                        <a:t> transmitted by </a:t>
                      </a:r>
                      <a:r>
                        <a:rPr lang="en-US" sz="3200" dirty="0" err="1">
                          <a:solidFill>
                            <a:srgbClr val="000000"/>
                          </a:solidFill>
                          <a:latin typeface="Times New Roman"/>
                          <a:ea typeface="Times New Roman"/>
                        </a:rPr>
                        <a:t>aedes</a:t>
                      </a:r>
                      <a:r>
                        <a:rPr lang="en-US" sz="3200" dirty="0">
                          <a:solidFill>
                            <a:srgbClr val="000000"/>
                          </a:solidFill>
                          <a:latin typeface="Times New Roman"/>
                          <a:ea typeface="Times New Roman"/>
                        </a:rPr>
                        <a:t> mosquitoes, and characterized by headache, severe joint pain, and a rash —called also </a:t>
                      </a:r>
                      <a:r>
                        <a:rPr lang="en-US" sz="3200" i="1" dirty="0" err="1">
                          <a:solidFill>
                            <a:srgbClr val="000000"/>
                          </a:solidFill>
                          <a:latin typeface="Times New Roman"/>
                          <a:ea typeface="Times New Roman"/>
                        </a:rPr>
                        <a:t>breakbone</a:t>
                      </a:r>
                      <a:r>
                        <a:rPr lang="en-US" sz="3200" i="1" dirty="0">
                          <a:solidFill>
                            <a:srgbClr val="000000"/>
                          </a:solidFill>
                          <a:latin typeface="Times New Roman"/>
                          <a:ea typeface="Times New Roman"/>
                        </a:rPr>
                        <a:t> fever, dengue </a:t>
                      </a:r>
                      <a:r>
                        <a:rPr lang="en-US" sz="3200" i="1" dirty="0" smtClean="0">
                          <a:solidFill>
                            <a:srgbClr val="000000"/>
                          </a:solidFill>
                          <a:latin typeface="Times New Roman"/>
                          <a:ea typeface="Times New Roman"/>
                        </a:rPr>
                        <a:t>fever”</a:t>
                      </a:r>
                      <a:endParaRPr lang="en-US" sz="2800" dirty="0">
                        <a:latin typeface="Times New Roman"/>
                        <a:ea typeface="Times New Roman"/>
                      </a:endParaRPr>
                    </a:p>
                  </a:txBody>
                  <a:tcPr marL="114300" marR="114300" marT="0" marB="0">
                    <a:lnL>
                      <a:noFill/>
                    </a:lnL>
                    <a:lnR>
                      <a:noFill/>
                    </a:lnR>
                    <a:lnT>
                      <a:noFill/>
                    </a:lnT>
                    <a:lnB>
                      <a:noFill/>
                    </a:lnB>
                  </a:tcPr>
                </a:tc>
              </a:tr>
            </a:tbl>
          </a:graphicData>
        </a:graphic>
      </p:graphicFrame>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0" y="642918"/>
          <a:ext cx="8643998" cy="6215082"/>
        </p:xfrm>
        <a:graphic>
          <a:graphicData uri="http://schemas.openxmlformats.org/drawingml/2006/table">
            <a:tbl>
              <a:tblPr/>
              <a:tblGrid>
                <a:gridCol w="8643998"/>
              </a:tblGrid>
              <a:tr h="6215082">
                <a:tc>
                  <a:txBody>
                    <a:bodyPr/>
                    <a:lstStyle/>
                    <a:p>
                      <a:pPr marL="0" marR="0" algn="just">
                        <a:spcBef>
                          <a:spcPts val="0"/>
                        </a:spcBef>
                        <a:spcAft>
                          <a:spcPts val="0"/>
                        </a:spcAft>
                      </a:pPr>
                      <a:r>
                        <a:rPr lang="en-US" sz="3200" b="1" dirty="0" smtClean="0">
                          <a:solidFill>
                            <a:srgbClr val="000000"/>
                          </a:solidFill>
                          <a:latin typeface="Times New Roman"/>
                          <a:ea typeface="Times New Roman"/>
                        </a:rPr>
                        <a:t>“Dengue </a:t>
                      </a:r>
                      <a:r>
                        <a:rPr lang="en-US" sz="3200" b="1" dirty="0">
                          <a:solidFill>
                            <a:srgbClr val="000000"/>
                          </a:solidFill>
                          <a:latin typeface="Times New Roman"/>
                          <a:ea typeface="Times New Roman"/>
                        </a:rPr>
                        <a:t>fever</a:t>
                      </a:r>
                      <a:r>
                        <a:rPr lang="en-US" sz="3200" dirty="0">
                          <a:solidFill>
                            <a:srgbClr val="000000"/>
                          </a:solidFill>
                          <a:latin typeface="Times New Roman"/>
                          <a:ea typeface="Times New Roman"/>
                        </a:rPr>
                        <a:t> also known as </a:t>
                      </a:r>
                      <a:r>
                        <a:rPr lang="en-US" sz="3200" b="1" dirty="0">
                          <a:solidFill>
                            <a:srgbClr val="000000"/>
                          </a:solidFill>
                          <a:latin typeface="Times New Roman"/>
                          <a:ea typeface="Times New Roman"/>
                        </a:rPr>
                        <a:t>break bone fever</a:t>
                      </a:r>
                      <a:r>
                        <a:rPr lang="en-US" sz="3200" dirty="0">
                          <a:solidFill>
                            <a:srgbClr val="000000"/>
                          </a:solidFill>
                          <a:latin typeface="Times New Roman"/>
                          <a:ea typeface="Times New Roman"/>
                        </a:rPr>
                        <a:t>, is an infectious </a:t>
                      </a:r>
                      <a:r>
                        <a:rPr lang="en-US" sz="3200" u="none" strike="noStrike" dirty="0">
                          <a:solidFill>
                            <a:srgbClr val="000000"/>
                          </a:solidFill>
                          <a:latin typeface="Times New Roman"/>
                          <a:ea typeface="Times New Roman"/>
                          <a:hlinkClick r:id="rId2" tooltip="Tropical disease"/>
                        </a:rPr>
                        <a:t>tropical disease</a:t>
                      </a:r>
                      <a:r>
                        <a:rPr lang="en-US" sz="3200" dirty="0">
                          <a:solidFill>
                            <a:srgbClr val="000000"/>
                          </a:solidFill>
                          <a:latin typeface="Times New Roman"/>
                          <a:ea typeface="Times New Roman"/>
                        </a:rPr>
                        <a:t> caused by the </a:t>
                      </a:r>
                      <a:r>
                        <a:rPr lang="en-US" sz="3200" u="none" strike="noStrike" dirty="0">
                          <a:solidFill>
                            <a:srgbClr val="000000"/>
                          </a:solidFill>
                          <a:latin typeface="Times New Roman"/>
                          <a:ea typeface="Times New Roman"/>
                          <a:hlinkClick r:id="rId3" tooltip="Dengue virus"/>
                        </a:rPr>
                        <a:t>dengue virus</a:t>
                      </a:r>
                      <a:r>
                        <a:rPr lang="en-US" sz="3200" dirty="0">
                          <a:solidFill>
                            <a:srgbClr val="000000"/>
                          </a:solidFill>
                          <a:latin typeface="Times New Roman"/>
                          <a:ea typeface="Times New Roman"/>
                        </a:rPr>
                        <a:t>. Symptoms include </a:t>
                      </a:r>
                      <a:r>
                        <a:rPr lang="en-US" sz="3200" u="none" strike="noStrike" dirty="0">
                          <a:solidFill>
                            <a:srgbClr val="000000"/>
                          </a:solidFill>
                          <a:latin typeface="Times New Roman"/>
                          <a:ea typeface="Times New Roman"/>
                          <a:hlinkClick r:id="rId4" tooltip="Fever"/>
                        </a:rPr>
                        <a:t>fever</a:t>
                      </a:r>
                      <a:r>
                        <a:rPr lang="en-US" sz="3200" dirty="0">
                          <a:solidFill>
                            <a:srgbClr val="000000"/>
                          </a:solidFill>
                          <a:latin typeface="Times New Roman"/>
                          <a:ea typeface="Times New Roman"/>
                        </a:rPr>
                        <a:t>, </a:t>
                      </a:r>
                      <a:r>
                        <a:rPr lang="en-US" sz="3200" u="none" strike="noStrike" dirty="0">
                          <a:solidFill>
                            <a:srgbClr val="000000"/>
                          </a:solidFill>
                          <a:latin typeface="Times New Roman"/>
                          <a:ea typeface="Times New Roman"/>
                          <a:hlinkClick r:id="rId5" tooltip="Headache"/>
                        </a:rPr>
                        <a:t>headache</a:t>
                      </a:r>
                      <a:r>
                        <a:rPr lang="en-US" sz="3200" dirty="0">
                          <a:solidFill>
                            <a:srgbClr val="000000"/>
                          </a:solidFill>
                          <a:latin typeface="Times New Roman"/>
                          <a:ea typeface="Times New Roman"/>
                        </a:rPr>
                        <a:t>, </a:t>
                      </a:r>
                      <a:r>
                        <a:rPr lang="en-US" sz="3200" u="none" strike="noStrike" dirty="0">
                          <a:solidFill>
                            <a:srgbClr val="000000"/>
                          </a:solidFill>
                          <a:latin typeface="Times New Roman"/>
                          <a:ea typeface="Times New Roman"/>
                          <a:hlinkClick r:id="rId6" tooltip="Myalgia"/>
                        </a:rPr>
                        <a:t>muscle</a:t>
                      </a:r>
                      <a:r>
                        <a:rPr lang="en-US" sz="3200" dirty="0">
                          <a:solidFill>
                            <a:srgbClr val="000000"/>
                          </a:solidFill>
                          <a:latin typeface="Times New Roman"/>
                          <a:ea typeface="Times New Roman"/>
                        </a:rPr>
                        <a:t> and </a:t>
                      </a:r>
                      <a:r>
                        <a:rPr lang="en-US" sz="3200" u="none" strike="noStrike" dirty="0">
                          <a:solidFill>
                            <a:srgbClr val="000000"/>
                          </a:solidFill>
                          <a:latin typeface="Times New Roman"/>
                          <a:ea typeface="Times New Roman"/>
                          <a:hlinkClick r:id="rId7" tooltip="Arthralgia"/>
                        </a:rPr>
                        <a:t>joint pains</a:t>
                      </a:r>
                      <a:r>
                        <a:rPr lang="en-US" sz="3200" dirty="0">
                          <a:solidFill>
                            <a:srgbClr val="000000"/>
                          </a:solidFill>
                          <a:latin typeface="Times New Roman"/>
                          <a:ea typeface="Times New Roman"/>
                        </a:rPr>
                        <a:t>, and a characteristic </a:t>
                      </a:r>
                      <a:r>
                        <a:rPr lang="en-US" sz="3200" u="none" strike="noStrike" dirty="0">
                          <a:solidFill>
                            <a:srgbClr val="000000"/>
                          </a:solidFill>
                          <a:latin typeface="Times New Roman"/>
                          <a:ea typeface="Times New Roman"/>
                          <a:hlinkClick r:id="rId8" tooltip="Skin rash"/>
                        </a:rPr>
                        <a:t>skin rash</a:t>
                      </a:r>
                      <a:r>
                        <a:rPr lang="en-US" sz="3200" dirty="0">
                          <a:solidFill>
                            <a:srgbClr val="000000"/>
                          </a:solidFill>
                          <a:latin typeface="Times New Roman"/>
                          <a:ea typeface="Times New Roman"/>
                        </a:rPr>
                        <a:t> that is </a:t>
                      </a:r>
                      <a:r>
                        <a:rPr lang="en-US" sz="3200" u="none" strike="noStrike" dirty="0">
                          <a:solidFill>
                            <a:srgbClr val="000000"/>
                          </a:solidFill>
                          <a:latin typeface="Times New Roman"/>
                          <a:ea typeface="Times New Roman"/>
                          <a:hlinkClick r:id="rId9" tooltip="Morbilliform"/>
                        </a:rPr>
                        <a:t>similar to measles</a:t>
                      </a:r>
                      <a:r>
                        <a:rPr lang="en-US" sz="3200" dirty="0">
                          <a:solidFill>
                            <a:srgbClr val="000000"/>
                          </a:solidFill>
                          <a:latin typeface="Times New Roman"/>
                          <a:ea typeface="Times New Roman"/>
                        </a:rPr>
                        <a:t>. In a small proportion of cases the disease develops into the life-threatening </a:t>
                      </a:r>
                      <a:r>
                        <a:rPr lang="en-US" sz="3200" b="1" dirty="0">
                          <a:solidFill>
                            <a:srgbClr val="000000"/>
                          </a:solidFill>
                          <a:latin typeface="Times New Roman"/>
                          <a:ea typeface="Times New Roman"/>
                        </a:rPr>
                        <a:t>dengue hemorrhagic fever</a:t>
                      </a:r>
                      <a:r>
                        <a:rPr lang="en-US" sz="3200" dirty="0">
                          <a:solidFill>
                            <a:srgbClr val="000000"/>
                          </a:solidFill>
                          <a:latin typeface="Times New Roman"/>
                          <a:ea typeface="Times New Roman"/>
                        </a:rPr>
                        <a:t>, resulting in </a:t>
                      </a:r>
                      <a:r>
                        <a:rPr lang="en-US" sz="3200" u="none" strike="noStrike" dirty="0">
                          <a:solidFill>
                            <a:srgbClr val="000000"/>
                          </a:solidFill>
                          <a:latin typeface="Times New Roman"/>
                          <a:ea typeface="Times New Roman"/>
                          <a:hlinkClick r:id="rId10" tooltip="Bleeding"/>
                        </a:rPr>
                        <a:t>bleeding</a:t>
                      </a:r>
                      <a:r>
                        <a:rPr lang="en-US" sz="3200" dirty="0">
                          <a:solidFill>
                            <a:srgbClr val="000000"/>
                          </a:solidFill>
                          <a:latin typeface="Times New Roman"/>
                          <a:ea typeface="Times New Roman"/>
                        </a:rPr>
                        <a:t>, </a:t>
                      </a:r>
                      <a:r>
                        <a:rPr lang="en-US" sz="3200" u="none" strike="noStrike" dirty="0">
                          <a:solidFill>
                            <a:srgbClr val="000000"/>
                          </a:solidFill>
                          <a:latin typeface="Times New Roman"/>
                          <a:ea typeface="Times New Roman"/>
                          <a:hlinkClick r:id="rId11" tooltip="Thrombocytopenia"/>
                        </a:rPr>
                        <a:t>low levels of blood platelets</a:t>
                      </a:r>
                      <a:r>
                        <a:rPr lang="en-US" sz="3200" dirty="0">
                          <a:solidFill>
                            <a:srgbClr val="000000"/>
                          </a:solidFill>
                          <a:latin typeface="Times New Roman"/>
                          <a:ea typeface="Times New Roman"/>
                        </a:rPr>
                        <a:t> and blood plasma leakage, or into </a:t>
                      </a:r>
                      <a:r>
                        <a:rPr lang="en-US" sz="3200" b="1" dirty="0">
                          <a:solidFill>
                            <a:srgbClr val="000000"/>
                          </a:solidFill>
                          <a:latin typeface="Times New Roman"/>
                          <a:ea typeface="Times New Roman"/>
                        </a:rPr>
                        <a:t>dengue shock syndrome</a:t>
                      </a:r>
                      <a:r>
                        <a:rPr lang="en-US" sz="3200" dirty="0">
                          <a:solidFill>
                            <a:srgbClr val="000000"/>
                          </a:solidFill>
                          <a:latin typeface="Times New Roman"/>
                          <a:ea typeface="Times New Roman"/>
                        </a:rPr>
                        <a:t>, where </a:t>
                      </a:r>
                      <a:r>
                        <a:rPr lang="en-US" sz="3200" u="none" strike="noStrike" dirty="0">
                          <a:solidFill>
                            <a:srgbClr val="000000"/>
                          </a:solidFill>
                          <a:latin typeface="Times New Roman"/>
                          <a:ea typeface="Times New Roman"/>
                          <a:hlinkClick r:id="rId12" tooltip="Shock (circulatory)"/>
                        </a:rPr>
                        <a:t>dangerously low blood pressure</a:t>
                      </a:r>
                      <a:r>
                        <a:rPr lang="en-US" sz="3200" dirty="0">
                          <a:solidFill>
                            <a:srgbClr val="000000"/>
                          </a:solidFill>
                          <a:latin typeface="Times New Roman"/>
                          <a:ea typeface="Times New Roman"/>
                        </a:rPr>
                        <a:t> occurs</a:t>
                      </a:r>
                      <a:r>
                        <a:rPr lang="en-US" sz="3200" dirty="0" smtClean="0">
                          <a:solidFill>
                            <a:srgbClr val="000000"/>
                          </a:solidFill>
                          <a:latin typeface="Times New Roman"/>
                          <a:ea typeface="Times New Roman"/>
                        </a:rPr>
                        <a:t>.”</a:t>
                      </a:r>
                      <a:endParaRPr lang="en-US" sz="2800" dirty="0">
                        <a:latin typeface="Times New Roman"/>
                        <a:ea typeface="Times New Roman"/>
                      </a:endParaRPr>
                    </a:p>
                  </a:txBody>
                  <a:tcPr marL="114300" marR="11430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6861174" cy="584775"/>
          </a:xfrm>
          <a:prstGeom prst="rect">
            <a:avLst/>
          </a:prstGeom>
        </p:spPr>
        <p:txBody>
          <a:bodyPr wrap="none">
            <a:spAutoFit/>
          </a:bodyPr>
          <a:lstStyle/>
          <a:p>
            <a:pPr>
              <a:spcBef>
                <a:spcPct val="0"/>
              </a:spcBef>
            </a:pPr>
            <a:r>
              <a:rPr lang="en-US" sz="3200" b="1" dirty="0" smtClean="0">
                <a:solidFill>
                  <a:srgbClr val="336600"/>
                </a:solidFill>
                <a:latin typeface="Comic Sans MS" pitchFamily="66" charset="0"/>
              </a:rPr>
              <a:t>Life cycle of the </a:t>
            </a:r>
            <a:r>
              <a:rPr lang="en-US" sz="3200" b="1" i="1" dirty="0" err="1" smtClean="0">
                <a:solidFill>
                  <a:srgbClr val="336600"/>
                </a:solidFill>
                <a:latin typeface="Comic Sans MS" pitchFamily="66" charset="0"/>
              </a:rPr>
              <a:t>Aedes</a:t>
            </a:r>
            <a:r>
              <a:rPr lang="en-US" sz="3200" b="1" dirty="0" smtClean="0">
                <a:solidFill>
                  <a:srgbClr val="336600"/>
                </a:solidFill>
                <a:latin typeface="Comic Sans MS" pitchFamily="66" charset="0"/>
              </a:rPr>
              <a:t> Mosquito</a:t>
            </a:r>
            <a:endParaRPr lang="en-US" sz="3200" b="1" dirty="0">
              <a:solidFill>
                <a:srgbClr val="336600"/>
              </a:solidFill>
              <a:latin typeface="Comic Sans MS" pitchFamily="66" charset="0"/>
            </a:endParaRPr>
          </a:p>
        </p:txBody>
      </p:sp>
      <p:grpSp>
        <p:nvGrpSpPr>
          <p:cNvPr id="3" name="Group 31"/>
          <p:cNvGrpSpPr>
            <a:grpSpLocks/>
          </p:cNvGrpSpPr>
          <p:nvPr/>
        </p:nvGrpSpPr>
        <p:grpSpPr bwMode="auto">
          <a:xfrm>
            <a:off x="0" y="985838"/>
            <a:ext cx="9144000" cy="5567362"/>
            <a:chOff x="0" y="621"/>
            <a:chExt cx="5760" cy="3507"/>
          </a:xfrm>
        </p:grpSpPr>
        <p:pic>
          <p:nvPicPr>
            <p:cNvPr id="4" name="Picture 2" descr="D:\Shiping's folder\Dengue\New Dengue Poster\Mosquito Pic - Copy right.jpg"/>
            <p:cNvPicPr>
              <a:picLocks noChangeAspect="1" noChangeArrowheads="1"/>
            </p:cNvPicPr>
            <p:nvPr/>
          </p:nvPicPr>
          <p:blipFill>
            <a:blip r:embed="rId2"/>
            <a:srcRect/>
            <a:stretch>
              <a:fillRect/>
            </a:stretch>
          </p:blipFill>
          <p:spPr bwMode="auto">
            <a:xfrm>
              <a:off x="2016" y="621"/>
              <a:ext cx="1808" cy="1443"/>
            </a:xfrm>
            <a:prstGeom prst="rect">
              <a:avLst/>
            </a:prstGeom>
            <a:noFill/>
            <a:ln w="25400">
              <a:solidFill>
                <a:schemeClr val="tx1"/>
              </a:solidFill>
              <a:miter lim="800000"/>
              <a:headEnd/>
              <a:tailEnd/>
            </a:ln>
          </p:spPr>
        </p:pic>
        <p:sp>
          <p:nvSpPr>
            <p:cNvPr id="5" name="Rectangle 8"/>
            <p:cNvSpPr>
              <a:spLocks noChangeArrowheads="1"/>
            </p:cNvSpPr>
            <p:nvPr/>
          </p:nvSpPr>
          <p:spPr bwMode="auto">
            <a:xfrm>
              <a:off x="0" y="2304"/>
              <a:ext cx="5760" cy="1824"/>
            </a:xfrm>
            <a:prstGeom prst="rect">
              <a:avLst/>
            </a:prstGeom>
            <a:solidFill>
              <a:srgbClr val="CCECFF"/>
            </a:solidFill>
            <a:ln w="9525">
              <a:solidFill>
                <a:schemeClr val="tx1"/>
              </a:solidFill>
              <a:miter lim="800000"/>
              <a:headEnd/>
              <a:tailEnd/>
            </a:ln>
          </p:spPr>
          <p:txBody>
            <a:bodyPr wrap="none" anchor="ctr"/>
            <a:lstStyle/>
            <a:p>
              <a:endParaRPr lang="en-IN"/>
            </a:p>
          </p:txBody>
        </p:sp>
        <p:sp>
          <p:nvSpPr>
            <p:cNvPr id="6" name="Text Box 9"/>
            <p:cNvSpPr txBox="1">
              <a:spLocks noChangeArrowheads="1"/>
            </p:cNvSpPr>
            <p:nvPr/>
          </p:nvSpPr>
          <p:spPr bwMode="auto">
            <a:xfrm>
              <a:off x="1920" y="3840"/>
              <a:ext cx="2112" cy="288"/>
            </a:xfrm>
            <a:prstGeom prst="rect">
              <a:avLst/>
            </a:prstGeom>
            <a:noFill/>
            <a:ln w="9525">
              <a:noFill/>
              <a:miter lim="800000"/>
              <a:headEnd/>
              <a:tailEnd/>
            </a:ln>
            <a:effectLst/>
          </p:spPr>
          <p:txBody>
            <a:bodyPr>
              <a:spAutoFit/>
            </a:bodyPr>
            <a:lstStyle/>
            <a:p>
              <a:pPr>
                <a:defRPr/>
              </a:pPr>
              <a:r>
                <a:rPr lang="en-US" sz="2400" b="1" dirty="0">
                  <a:solidFill>
                    <a:schemeClr val="tx1"/>
                  </a:solidFill>
                  <a:effectLst>
                    <a:outerShdw blurRad="38100" dist="38100" dir="2700000" algn="tl">
                      <a:srgbClr val="C0C0C0"/>
                    </a:outerShdw>
                  </a:effectLst>
                  <a:latin typeface="Arial" pitchFamily="34" charset="0"/>
                  <a:ea typeface="SimSun" pitchFamily="2" charset="-122"/>
                </a:rPr>
                <a:t>Stagnant water</a:t>
              </a:r>
            </a:p>
          </p:txBody>
        </p:sp>
      </p:grpSp>
      <p:grpSp>
        <p:nvGrpSpPr>
          <p:cNvPr id="7" name="Group 32"/>
          <p:cNvGrpSpPr>
            <a:grpSpLocks/>
          </p:cNvGrpSpPr>
          <p:nvPr/>
        </p:nvGrpSpPr>
        <p:grpSpPr bwMode="auto">
          <a:xfrm>
            <a:off x="228600" y="3748088"/>
            <a:ext cx="2514600" cy="2006600"/>
            <a:chOff x="144" y="2361"/>
            <a:chExt cx="1584" cy="1264"/>
          </a:xfrm>
        </p:grpSpPr>
        <p:pic>
          <p:nvPicPr>
            <p:cNvPr id="8" name="Picture 17" descr="D:\Shiping's folder\Dengue\New Dengue Poster\High Res files from DES\Cycle pix\Pupa.jpg"/>
            <p:cNvPicPr>
              <a:picLocks noChangeAspect="1" noChangeArrowheads="1"/>
            </p:cNvPicPr>
            <p:nvPr/>
          </p:nvPicPr>
          <p:blipFill>
            <a:blip r:embed="rId3"/>
            <a:srcRect l="15434" r="1222" b="18515"/>
            <a:stretch>
              <a:fillRect/>
            </a:stretch>
          </p:blipFill>
          <p:spPr bwMode="auto">
            <a:xfrm>
              <a:off x="144" y="2592"/>
              <a:ext cx="1584" cy="1033"/>
            </a:xfrm>
            <a:prstGeom prst="rect">
              <a:avLst/>
            </a:prstGeom>
            <a:noFill/>
            <a:ln w="22860">
              <a:solidFill>
                <a:schemeClr val="tx1"/>
              </a:solidFill>
              <a:miter lim="800000"/>
              <a:headEnd/>
              <a:tailEnd/>
            </a:ln>
          </p:spPr>
        </p:pic>
        <p:sp>
          <p:nvSpPr>
            <p:cNvPr id="9" name="Text Box 18"/>
            <p:cNvSpPr txBox="1">
              <a:spLocks noChangeArrowheads="1"/>
            </p:cNvSpPr>
            <p:nvPr/>
          </p:nvSpPr>
          <p:spPr bwMode="auto">
            <a:xfrm>
              <a:off x="636" y="2361"/>
              <a:ext cx="548" cy="231"/>
            </a:xfrm>
            <a:prstGeom prst="rect">
              <a:avLst/>
            </a:prstGeom>
            <a:noFill/>
            <a:ln w="9525">
              <a:noFill/>
              <a:miter lim="800000"/>
              <a:headEnd/>
              <a:tailEnd/>
            </a:ln>
          </p:spPr>
          <p:txBody>
            <a:bodyPr wrap="none">
              <a:spAutoFit/>
            </a:bodyPr>
            <a:lstStyle/>
            <a:p>
              <a:r>
                <a:rPr lang="en-US" sz="1800" b="1">
                  <a:solidFill>
                    <a:schemeClr val="accent2"/>
                  </a:solidFill>
                  <a:latin typeface="Arial" pitchFamily="34" charset="0"/>
                  <a:ea typeface="SimSun" pitchFamily="2" charset="-122"/>
                </a:rPr>
                <a:t>Pupae</a:t>
              </a:r>
            </a:p>
          </p:txBody>
        </p:sp>
      </p:grpSp>
      <p:grpSp>
        <p:nvGrpSpPr>
          <p:cNvPr id="10" name="Group 28"/>
          <p:cNvGrpSpPr>
            <a:grpSpLocks/>
          </p:cNvGrpSpPr>
          <p:nvPr/>
        </p:nvGrpSpPr>
        <p:grpSpPr bwMode="auto">
          <a:xfrm>
            <a:off x="3429000" y="3733800"/>
            <a:ext cx="2362200" cy="2058988"/>
            <a:chOff x="2160" y="2352"/>
            <a:chExt cx="1488" cy="1297"/>
          </a:xfrm>
        </p:grpSpPr>
        <p:sp>
          <p:nvSpPr>
            <p:cNvPr id="11" name="Text Box 15"/>
            <p:cNvSpPr txBox="1">
              <a:spLocks noChangeArrowheads="1"/>
            </p:cNvSpPr>
            <p:nvPr/>
          </p:nvSpPr>
          <p:spPr bwMode="auto">
            <a:xfrm>
              <a:off x="2680" y="2352"/>
              <a:ext cx="580" cy="231"/>
            </a:xfrm>
            <a:prstGeom prst="rect">
              <a:avLst/>
            </a:prstGeom>
            <a:noFill/>
            <a:ln w="9525">
              <a:noFill/>
              <a:miter lim="800000"/>
              <a:headEnd/>
              <a:tailEnd/>
            </a:ln>
          </p:spPr>
          <p:txBody>
            <a:bodyPr wrap="none">
              <a:spAutoFit/>
            </a:bodyPr>
            <a:lstStyle/>
            <a:p>
              <a:r>
                <a:rPr lang="en-US" sz="1800" b="1">
                  <a:solidFill>
                    <a:schemeClr val="accent2"/>
                  </a:solidFill>
                  <a:latin typeface="Arial" pitchFamily="34" charset="0"/>
                  <a:ea typeface="SimSun" pitchFamily="2" charset="-122"/>
                </a:rPr>
                <a:t>Larvae</a:t>
              </a:r>
            </a:p>
          </p:txBody>
        </p:sp>
        <p:pic>
          <p:nvPicPr>
            <p:cNvPr id="12" name="Picture 27" descr="D:\HQ\HPB panel\Photos taken during the launch on 24 May 07\larvae.jpg"/>
            <p:cNvPicPr>
              <a:picLocks noChangeAspect="1" noChangeArrowheads="1"/>
            </p:cNvPicPr>
            <p:nvPr/>
          </p:nvPicPr>
          <p:blipFill>
            <a:blip r:embed="rId4"/>
            <a:srcRect/>
            <a:stretch>
              <a:fillRect/>
            </a:stretch>
          </p:blipFill>
          <p:spPr bwMode="auto">
            <a:xfrm>
              <a:off x="2160" y="2592"/>
              <a:ext cx="1488" cy="1057"/>
            </a:xfrm>
            <a:prstGeom prst="rect">
              <a:avLst/>
            </a:prstGeom>
            <a:noFill/>
            <a:ln w="28575">
              <a:solidFill>
                <a:schemeClr val="tx1"/>
              </a:solidFill>
              <a:miter lim="800000"/>
              <a:headEnd/>
              <a:tailEnd/>
            </a:ln>
          </p:spPr>
        </p:pic>
      </p:grpSp>
      <p:grpSp>
        <p:nvGrpSpPr>
          <p:cNvPr id="13" name="Group 29"/>
          <p:cNvGrpSpPr>
            <a:grpSpLocks/>
          </p:cNvGrpSpPr>
          <p:nvPr/>
        </p:nvGrpSpPr>
        <p:grpSpPr bwMode="auto">
          <a:xfrm>
            <a:off x="6629400" y="3733800"/>
            <a:ext cx="2286000" cy="2057400"/>
            <a:chOff x="4176" y="2352"/>
            <a:chExt cx="1440" cy="1296"/>
          </a:xfrm>
        </p:grpSpPr>
        <p:sp>
          <p:nvSpPr>
            <p:cNvPr id="14" name="Text Box 12"/>
            <p:cNvSpPr txBox="1">
              <a:spLocks noChangeArrowheads="1"/>
            </p:cNvSpPr>
            <p:nvPr/>
          </p:nvSpPr>
          <p:spPr bwMode="auto">
            <a:xfrm>
              <a:off x="4656" y="2352"/>
              <a:ext cx="468" cy="231"/>
            </a:xfrm>
            <a:prstGeom prst="rect">
              <a:avLst/>
            </a:prstGeom>
            <a:noFill/>
            <a:ln w="9525">
              <a:noFill/>
              <a:miter lim="800000"/>
              <a:headEnd/>
              <a:tailEnd/>
            </a:ln>
          </p:spPr>
          <p:txBody>
            <a:bodyPr wrap="none">
              <a:spAutoFit/>
            </a:bodyPr>
            <a:lstStyle/>
            <a:p>
              <a:r>
                <a:rPr lang="en-US" sz="1800" b="1">
                  <a:solidFill>
                    <a:schemeClr val="accent2"/>
                  </a:solidFill>
                  <a:latin typeface="Arial" pitchFamily="34" charset="0"/>
                  <a:ea typeface="SimSun" pitchFamily="2" charset="-122"/>
                </a:rPr>
                <a:t>Eggs</a:t>
              </a:r>
            </a:p>
          </p:txBody>
        </p:sp>
        <p:pic>
          <p:nvPicPr>
            <p:cNvPr id="15" name="Picture 26" descr="D:\HQ\HPB panel\Photos taken during the launch on 24 May 07\mozzie egg.jpg"/>
            <p:cNvPicPr>
              <a:picLocks noChangeAspect="1" noChangeArrowheads="1"/>
            </p:cNvPicPr>
            <p:nvPr/>
          </p:nvPicPr>
          <p:blipFill>
            <a:blip r:embed="rId5" cstate="print"/>
            <a:srcRect t="4457"/>
            <a:stretch>
              <a:fillRect/>
            </a:stretch>
          </p:blipFill>
          <p:spPr bwMode="auto">
            <a:xfrm>
              <a:off x="4176" y="2593"/>
              <a:ext cx="1440" cy="1055"/>
            </a:xfrm>
            <a:prstGeom prst="rect">
              <a:avLst/>
            </a:prstGeom>
            <a:noFill/>
            <a:ln w="28575">
              <a:solidFill>
                <a:schemeClr val="tx1"/>
              </a:solidFill>
              <a:miter lim="800000"/>
              <a:headEnd/>
              <a:tailEnd/>
            </a:ln>
          </p:spPr>
        </p:pic>
      </p:grpSp>
      <p:grpSp>
        <p:nvGrpSpPr>
          <p:cNvPr id="16" name="Group 3"/>
          <p:cNvGrpSpPr>
            <a:grpSpLocks/>
          </p:cNvGrpSpPr>
          <p:nvPr/>
        </p:nvGrpSpPr>
        <p:grpSpPr bwMode="auto">
          <a:xfrm>
            <a:off x="577850" y="1828800"/>
            <a:ext cx="2317750" cy="1676400"/>
            <a:chOff x="364" y="1152"/>
            <a:chExt cx="1460" cy="1056"/>
          </a:xfrm>
        </p:grpSpPr>
        <p:sp>
          <p:nvSpPr>
            <p:cNvPr id="17" name="AutoShape 4"/>
            <p:cNvSpPr>
              <a:spLocks noChangeArrowheads="1"/>
            </p:cNvSpPr>
            <p:nvPr/>
          </p:nvSpPr>
          <p:spPr bwMode="auto">
            <a:xfrm>
              <a:off x="960" y="1152"/>
              <a:ext cx="864" cy="1056"/>
            </a:xfrm>
            <a:custGeom>
              <a:avLst/>
              <a:gdLst>
                <a:gd name="T0" fmla="*/ 28 w 21600"/>
                <a:gd name="T1" fmla="*/ 0 h 21600"/>
                <a:gd name="T2" fmla="*/ 28 w 21600"/>
                <a:gd name="T3" fmla="*/ 29 h 21600"/>
                <a:gd name="T4" fmla="*/ 3 w 21600"/>
                <a:gd name="T5" fmla="*/ 52 h 21600"/>
                <a:gd name="T6" fmla="*/ 35 w 21600"/>
                <a:gd name="T7" fmla="*/ 15 h 21600"/>
                <a:gd name="T8" fmla="*/ 17694720 60000 65536"/>
                <a:gd name="T9" fmla="*/ 5898240 60000 65536"/>
                <a:gd name="T10" fmla="*/ 5898240 60000 65536"/>
                <a:gd name="T11" fmla="*/ 0 60000 65536"/>
                <a:gd name="T12" fmla="*/ 12425 w 21600"/>
                <a:gd name="T13" fmla="*/ 4152 h 21600"/>
                <a:gd name="T14" fmla="*/ 20225 w 21600"/>
                <a:gd name="T15" fmla="*/ 7998 h 21600"/>
              </a:gdLst>
              <a:ahLst/>
              <a:cxnLst>
                <a:cxn ang="T8">
                  <a:pos x="T0" y="T1"/>
                </a:cxn>
                <a:cxn ang="T9">
                  <a:pos x="T2" y="T3"/>
                </a:cxn>
                <a:cxn ang="T10">
                  <a:pos x="T4" y="T5"/>
                </a:cxn>
                <a:cxn ang="T11">
                  <a:pos x="T6" y="T7"/>
                </a:cxn>
              </a:cxnLst>
              <a:rect l="T12" t="T13" r="T14" b="T15"/>
              <a:pathLst>
                <a:path w="21600" h="21600">
                  <a:moveTo>
                    <a:pt x="21600" y="6079"/>
                  </a:moveTo>
                  <a:lnTo>
                    <a:pt x="17258" y="0"/>
                  </a:lnTo>
                  <a:lnTo>
                    <a:pt x="17258" y="4152"/>
                  </a:lnTo>
                  <a:lnTo>
                    <a:pt x="12427" y="4152"/>
                  </a:lnTo>
                  <a:cubicBezTo>
                    <a:pt x="5564" y="4152"/>
                    <a:pt x="0" y="7736"/>
                    <a:pt x="0" y="12158"/>
                  </a:cubicBezTo>
                  <a:lnTo>
                    <a:pt x="0" y="21600"/>
                  </a:lnTo>
                  <a:lnTo>
                    <a:pt x="3939" y="21600"/>
                  </a:lnTo>
                  <a:lnTo>
                    <a:pt x="3939" y="12158"/>
                  </a:lnTo>
                  <a:cubicBezTo>
                    <a:pt x="3939" y="9865"/>
                    <a:pt x="7739" y="8006"/>
                    <a:pt x="12427" y="8006"/>
                  </a:cubicBezTo>
                  <a:lnTo>
                    <a:pt x="17258" y="8006"/>
                  </a:lnTo>
                  <a:lnTo>
                    <a:pt x="17258" y="12158"/>
                  </a:lnTo>
                  <a:close/>
                </a:path>
              </a:pathLst>
            </a:custGeom>
            <a:solidFill>
              <a:srgbClr val="FF0000"/>
            </a:solidFill>
            <a:ln w="9525">
              <a:solidFill>
                <a:schemeClr val="tx1"/>
              </a:solidFill>
              <a:miter lim="800000"/>
              <a:headEnd/>
              <a:tailEnd/>
            </a:ln>
          </p:spPr>
          <p:txBody>
            <a:bodyPr wrap="none" anchor="ctr"/>
            <a:lstStyle/>
            <a:p>
              <a:endParaRPr lang="en-IN"/>
            </a:p>
          </p:txBody>
        </p:sp>
        <p:sp>
          <p:nvSpPr>
            <p:cNvPr id="18" name="Text Box 5"/>
            <p:cNvSpPr txBox="1">
              <a:spLocks noChangeArrowheads="1"/>
            </p:cNvSpPr>
            <p:nvPr/>
          </p:nvSpPr>
          <p:spPr bwMode="auto">
            <a:xfrm>
              <a:off x="364" y="1344"/>
              <a:ext cx="692" cy="231"/>
            </a:xfrm>
            <a:prstGeom prst="rect">
              <a:avLst/>
            </a:prstGeom>
            <a:noFill/>
            <a:ln w="9525">
              <a:noFill/>
              <a:miter lim="800000"/>
              <a:headEnd/>
              <a:tailEnd/>
            </a:ln>
          </p:spPr>
          <p:txBody>
            <a:bodyPr wrap="none">
              <a:spAutoFit/>
            </a:bodyPr>
            <a:lstStyle/>
            <a:p>
              <a:r>
                <a:rPr lang="en-US" sz="1800" b="1">
                  <a:solidFill>
                    <a:schemeClr val="tx1"/>
                  </a:solidFill>
                  <a:latin typeface="Arial" pitchFamily="34" charset="0"/>
                  <a:ea typeface="SimSun" pitchFamily="2" charset="-122"/>
                </a:rPr>
                <a:t>1-2 days</a:t>
              </a:r>
            </a:p>
          </p:txBody>
        </p:sp>
      </p:grpSp>
      <p:sp>
        <p:nvSpPr>
          <p:cNvPr id="19" name="AutoShape 6"/>
          <p:cNvSpPr>
            <a:spLocks noChangeArrowheads="1"/>
          </p:cNvSpPr>
          <p:nvPr/>
        </p:nvSpPr>
        <p:spPr bwMode="auto">
          <a:xfrm rot="5475042">
            <a:off x="6553200" y="1981200"/>
            <a:ext cx="1371600" cy="1676400"/>
          </a:xfrm>
          <a:custGeom>
            <a:avLst/>
            <a:gdLst>
              <a:gd name="T0" fmla="*/ 69588577 w 21600"/>
              <a:gd name="T1" fmla="*/ 0 h 21600"/>
              <a:gd name="T2" fmla="*/ 69588577 w 21600"/>
              <a:gd name="T3" fmla="*/ 73233527 h 21600"/>
              <a:gd name="T4" fmla="*/ 7943532 w 21600"/>
              <a:gd name="T5" fmla="*/ 130107258 h 21600"/>
              <a:gd name="T6" fmla="*/ 87096600 w 21600"/>
              <a:gd name="T7" fmla="*/ 36616763 h 21600"/>
              <a:gd name="T8" fmla="*/ 17694720 60000 65536"/>
              <a:gd name="T9" fmla="*/ 5898240 60000 65536"/>
              <a:gd name="T10" fmla="*/ 5898240 60000 65536"/>
              <a:gd name="T11" fmla="*/ 0 60000 65536"/>
              <a:gd name="T12" fmla="*/ 12427 w 21600"/>
              <a:gd name="T13" fmla="*/ 4152 h 21600"/>
              <a:gd name="T14" fmla="*/ 20224 w 21600"/>
              <a:gd name="T15" fmla="*/ 8006 h 21600"/>
            </a:gdLst>
            <a:ahLst/>
            <a:cxnLst>
              <a:cxn ang="T8">
                <a:pos x="T0" y="T1"/>
              </a:cxn>
              <a:cxn ang="T9">
                <a:pos x="T2" y="T3"/>
              </a:cxn>
              <a:cxn ang="T10">
                <a:pos x="T4" y="T5"/>
              </a:cxn>
              <a:cxn ang="T11">
                <a:pos x="T6" y="T7"/>
              </a:cxn>
            </a:cxnLst>
            <a:rect l="T12" t="T13" r="T14" b="T15"/>
            <a:pathLst>
              <a:path w="21600" h="21600">
                <a:moveTo>
                  <a:pt x="21600" y="6079"/>
                </a:moveTo>
                <a:lnTo>
                  <a:pt x="17258" y="0"/>
                </a:lnTo>
                <a:lnTo>
                  <a:pt x="17258" y="4152"/>
                </a:lnTo>
                <a:lnTo>
                  <a:pt x="12427" y="4152"/>
                </a:lnTo>
                <a:cubicBezTo>
                  <a:pt x="5564" y="4152"/>
                  <a:pt x="0" y="7736"/>
                  <a:pt x="0" y="12158"/>
                </a:cubicBezTo>
                <a:lnTo>
                  <a:pt x="0" y="21600"/>
                </a:lnTo>
                <a:lnTo>
                  <a:pt x="3939" y="21600"/>
                </a:lnTo>
                <a:lnTo>
                  <a:pt x="3939" y="12158"/>
                </a:lnTo>
                <a:cubicBezTo>
                  <a:pt x="3939" y="9865"/>
                  <a:pt x="7739" y="8006"/>
                  <a:pt x="12427" y="8006"/>
                </a:cubicBezTo>
                <a:lnTo>
                  <a:pt x="17258" y="8006"/>
                </a:lnTo>
                <a:lnTo>
                  <a:pt x="17258" y="12158"/>
                </a:lnTo>
                <a:close/>
              </a:path>
            </a:pathLst>
          </a:custGeom>
          <a:solidFill>
            <a:srgbClr val="FF0000"/>
          </a:solidFill>
          <a:ln w="9525">
            <a:solidFill>
              <a:schemeClr val="tx1"/>
            </a:solidFill>
            <a:miter lim="800000"/>
            <a:headEnd/>
            <a:tailEnd/>
          </a:ln>
        </p:spPr>
        <p:txBody>
          <a:bodyPr wrap="none" anchor="ctr"/>
          <a:lstStyle/>
          <a:p>
            <a:endParaRPr lang="en-IN"/>
          </a:p>
        </p:txBody>
      </p:sp>
      <p:sp>
        <p:nvSpPr>
          <p:cNvPr id="20" name="AutoShape 23"/>
          <p:cNvSpPr>
            <a:spLocks noChangeArrowheads="1"/>
          </p:cNvSpPr>
          <p:nvPr/>
        </p:nvSpPr>
        <p:spPr bwMode="auto">
          <a:xfrm>
            <a:off x="5786446" y="4429132"/>
            <a:ext cx="1071570" cy="6858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r>
              <a:rPr lang="en-US" b="1" dirty="0" smtClean="0">
                <a:latin typeface="Arial" pitchFamily="34" charset="0"/>
                <a:ea typeface="SimSun" pitchFamily="2" charset="-122"/>
              </a:rPr>
              <a:t>2-3 days</a:t>
            </a:r>
            <a:endParaRPr lang="en-US" b="1" dirty="0">
              <a:latin typeface="Arial" pitchFamily="34" charset="0"/>
              <a:ea typeface="SimSun" pitchFamily="2" charset="-122"/>
            </a:endParaRPr>
          </a:p>
        </p:txBody>
      </p:sp>
      <p:sp>
        <p:nvSpPr>
          <p:cNvPr id="21" name="AutoShape 20"/>
          <p:cNvSpPr>
            <a:spLocks noChangeArrowheads="1"/>
          </p:cNvSpPr>
          <p:nvPr/>
        </p:nvSpPr>
        <p:spPr bwMode="auto">
          <a:xfrm>
            <a:off x="2514600" y="4419600"/>
            <a:ext cx="1128706" cy="685800"/>
          </a:xfrm>
          <a:prstGeom prst="leftArrow">
            <a:avLst>
              <a:gd name="adj1" fmla="val 50000"/>
              <a:gd name="adj2" fmla="val 33333"/>
            </a:avLst>
          </a:prstGeom>
          <a:solidFill>
            <a:srgbClr val="FF0000"/>
          </a:solidFill>
          <a:ln w="9525">
            <a:solidFill>
              <a:schemeClr val="tx1"/>
            </a:solidFill>
            <a:miter lim="800000"/>
            <a:headEnd/>
            <a:tailEnd/>
          </a:ln>
        </p:spPr>
        <p:txBody>
          <a:bodyPr wrap="none" anchor="ctr"/>
          <a:lstStyle/>
          <a:p>
            <a:r>
              <a:rPr lang="en-US" b="1" dirty="0" smtClean="0">
                <a:latin typeface="Arial" pitchFamily="34" charset="0"/>
                <a:ea typeface="SimSun" pitchFamily="2" charset="-122"/>
              </a:rPr>
              <a:t>4-5 days</a:t>
            </a:r>
            <a:endParaRPr lang="en-US" b="1" dirty="0">
              <a:latin typeface="Arial" pitchFamily="34" charset="0"/>
              <a:ea typeface="SimSun" pitchFamily="2" charset="-122"/>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1"/>
            <a:ext cx="8715436" cy="1077218"/>
          </a:xfrm>
          <a:prstGeom prst="rect">
            <a:avLst/>
          </a:prstGeom>
        </p:spPr>
        <p:txBody>
          <a:bodyPr wrap="square">
            <a:spAutoFit/>
          </a:bodyPr>
          <a:lstStyle/>
          <a:p>
            <a:r>
              <a:rPr lang="en-US" sz="3200" b="1" dirty="0" smtClean="0">
                <a:solidFill>
                  <a:srgbClr val="336600"/>
                </a:solidFill>
                <a:latin typeface="Comic Sans MS" pitchFamily="66" charset="0"/>
              </a:rPr>
              <a:t>How Do </a:t>
            </a:r>
            <a:r>
              <a:rPr lang="en-US" sz="3200" b="1" i="1" dirty="0" err="1" smtClean="0">
                <a:solidFill>
                  <a:srgbClr val="336600"/>
                </a:solidFill>
                <a:latin typeface="Comic Sans MS" pitchFamily="66" charset="0"/>
              </a:rPr>
              <a:t>Aedes</a:t>
            </a:r>
            <a:r>
              <a:rPr lang="en-US" sz="3200" b="1" dirty="0" smtClean="0">
                <a:solidFill>
                  <a:srgbClr val="336600"/>
                </a:solidFill>
                <a:latin typeface="Comic Sans MS" pitchFamily="66" charset="0"/>
              </a:rPr>
              <a:t> Mosquitoes Transmit Diseases...</a:t>
            </a:r>
            <a:endParaRPr lang="en-US" sz="3200" b="1" dirty="0">
              <a:solidFill>
                <a:srgbClr val="336600"/>
              </a:solidFill>
              <a:latin typeface="Comic Sans MS" pitchFamily="66" charset="0"/>
            </a:endParaRPr>
          </a:p>
        </p:txBody>
      </p:sp>
      <p:pic>
        <p:nvPicPr>
          <p:cNvPr id="3" name="Picture 19" descr="D:\HQ\layout plans 2006\Low res pdf files\Transmission_Cycle copy.jpg"/>
          <p:cNvPicPr>
            <a:picLocks noChangeAspect="1" noChangeArrowheads="1"/>
          </p:cNvPicPr>
          <p:nvPr/>
        </p:nvPicPr>
        <p:blipFill>
          <a:blip r:embed="rId3"/>
          <a:srcRect/>
          <a:stretch>
            <a:fillRect/>
          </a:stretch>
        </p:blipFill>
        <p:spPr bwMode="auto">
          <a:xfrm>
            <a:off x="214282" y="3000372"/>
            <a:ext cx="8382000" cy="2046288"/>
          </a:xfrm>
          <a:prstGeom prst="rect">
            <a:avLst/>
          </a:prstGeom>
          <a:noFill/>
          <a:ln w="9525">
            <a:noFill/>
            <a:miter lim="800000"/>
            <a:headEnd/>
            <a:tailEnd/>
          </a:ln>
        </p:spPr>
      </p:pic>
      <p:sp>
        <p:nvSpPr>
          <p:cNvPr id="4" name="Rectangle 3"/>
          <p:cNvSpPr/>
          <p:nvPr/>
        </p:nvSpPr>
        <p:spPr>
          <a:xfrm>
            <a:off x="6572264" y="1643050"/>
            <a:ext cx="2285984" cy="1323439"/>
          </a:xfrm>
          <a:prstGeom prst="rect">
            <a:avLst/>
          </a:prstGeom>
        </p:spPr>
        <p:txBody>
          <a:bodyPr wrap="square">
            <a:spAutoFit/>
          </a:bodyPr>
          <a:lstStyle/>
          <a:p>
            <a:r>
              <a:rPr lang="en-US" sz="2000" b="1" dirty="0" smtClean="0">
                <a:latin typeface="Arial" pitchFamily="34" charset="0"/>
              </a:rPr>
              <a:t>And passes the virus to healthy people when it bites them</a:t>
            </a:r>
            <a:endParaRPr lang="en-US" sz="2000" dirty="0"/>
          </a:p>
        </p:txBody>
      </p:sp>
      <p:sp>
        <p:nvSpPr>
          <p:cNvPr id="5" name="Rectangle 4"/>
          <p:cNvSpPr/>
          <p:nvPr/>
        </p:nvSpPr>
        <p:spPr>
          <a:xfrm>
            <a:off x="214282" y="1428736"/>
            <a:ext cx="3214710" cy="1323439"/>
          </a:xfrm>
          <a:prstGeom prst="rect">
            <a:avLst/>
          </a:prstGeom>
        </p:spPr>
        <p:txBody>
          <a:bodyPr wrap="square">
            <a:spAutoFit/>
          </a:bodyPr>
          <a:lstStyle/>
          <a:p>
            <a:pPr defTabSz="1008063"/>
            <a:r>
              <a:rPr lang="en-US" sz="2000" b="1" dirty="0" smtClean="0">
                <a:latin typeface="Arial" pitchFamily="34" charset="0"/>
              </a:rPr>
              <a:t>Mosquito bites and sucks blood containing the virus from an infected person.</a:t>
            </a:r>
            <a:endParaRPr lang="en-US" sz="2000" b="1" dirty="0">
              <a:latin typeface="Arial" pitchFamily="34" charset="0"/>
            </a:endParaRPr>
          </a:p>
        </p:txBody>
      </p:sp>
      <p:sp>
        <p:nvSpPr>
          <p:cNvPr id="6" name="Rectangle 5"/>
          <p:cNvSpPr/>
          <p:nvPr/>
        </p:nvSpPr>
        <p:spPr>
          <a:xfrm>
            <a:off x="3000364" y="4500570"/>
            <a:ext cx="3071834" cy="954107"/>
          </a:xfrm>
          <a:prstGeom prst="rect">
            <a:avLst/>
          </a:prstGeom>
        </p:spPr>
        <p:txBody>
          <a:bodyPr wrap="square">
            <a:spAutoFit/>
          </a:bodyPr>
          <a:lstStyle/>
          <a:p>
            <a:pPr defTabSz="1008063"/>
            <a:r>
              <a:rPr lang="en-US" sz="2800" b="1" dirty="0" smtClean="0">
                <a:latin typeface="Arial" pitchFamily="34" charset="0"/>
              </a:rPr>
              <a:t>Virus is carried in its body.</a:t>
            </a:r>
            <a:endParaRPr lang="en-US" sz="2800" b="1" dirty="0">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67525" y="0"/>
            <a:ext cx="2276475" cy="2009775"/>
          </a:xfrm>
          <a:prstGeom prst="rect">
            <a:avLst/>
          </a:prstGeom>
        </p:spPr>
      </p:pic>
      <p:graphicFrame>
        <p:nvGraphicFramePr>
          <p:cNvPr id="3" name="Table 2"/>
          <p:cNvGraphicFramePr>
            <a:graphicFrameLocks noGrp="1"/>
          </p:cNvGraphicFramePr>
          <p:nvPr/>
        </p:nvGraphicFramePr>
        <p:xfrm>
          <a:off x="285720" y="357166"/>
          <a:ext cx="6096000" cy="426720"/>
        </p:xfrm>
        <a:graphic>
          <a:graphicData uri="http://schemas.openxmlformats.org/drawingml/2006/table">
            <a:tbl>
              <a:tblPr/>
              <a:tblGrid>
                <a:gridCol w="6096000"/>
              </a:tblGrid>
              <a:tr h="0">
                <a:tc>
                  <a:txBody>
                    <a:bodyPr/>
                    <a:lstStyle/>
                    <a:p>
                      <a:pPr marL="342900" marR="0" lvl="0" indent="-342900" algn="just">
                        <a:spcBef>
                          <a:spcPts val="0"/>
                        </a:spcBef>
                        <a:spcAft>
                          <a:spcPts val="0"/>
                        </a:spcAft>
                        <a:buFont typeface="Wingdings"/>
                        <a:buChar char=""/>
                      </a:pPr>
                      <a:r>
                        <a:rPr lang="en-US" sz="2800" b="1" dirty="0">
                          <a:solidFill>
                            <a:schemeClr val="accent1"/>
                          </a:solidFill>
                          <a:latin typeface="Times New Roman"/>
                          <a:ea typeface="Times New Roman"/>
                        </a:rPr>
                        <a:t>TYPES OF DENGUE VIRUS:</a:t>
                      </a:r>
                      <a:endParaRPr lang="en-US" sz="2400" dirty="0">
                        <a:solidFill>
                          <a:schemeClr val="accent1"/>
                        </a:solidFill>
                        <a:latin typeface="Times New Roman"/>
                        <a:ea typeface="Times New Roman"/>
                      </a:endParaRPr>
                    </a:p>
                  </a:txBody>
                  <a:tcPr marL="114300" marR="114300" marT="0" marB="0">
                    <a:lnL>
                      <a:noFill/>
                    </a:lnL>
                    <a:lnR>
                      <a:noFill/>
                    </a:lnR>
                    <a:lnT>
                      <a:noFill/>
                    </a:lnT>
                    <a:lnB>
                      <a:noFill/>
                    </a:lnB>
                  </a:tcPr>
                </a:tc>
              </a:tr>
            </a:tbl>
          </a:graphicData>
        </a:graphic>
      </p:graphicFrame>
      <p:sp>
        <p:nvSpPr>
          <p:cNvPr id="18434" name="Rectangle 2"/>
          <p:cNvSpPr>
            <a:spLocks noChangeArrowheads="1"/>
          </p:cNvSpPr>
          <p:nvPr/>
        </p:nvSpPr>
        <p:spPr bwMode="auto">
          <a:xfrm>
            <a:off x="0" y="0"/>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357158" y="1142984"/>
          <a:ext cx="7119966" cy="2438400"/>
        </p:xfrm>
        <a:graphic>
          <a:graphicData uri="http://schemas.openxmlformats.org/drawingml/2006/table">
            <a:tbl>
              <a:tblPr/>
              <a:tblGrid>
                <a:gridCol w="7119966"/>
              </a:tblGrid>
              <a:tr h="2285062">
                <a:tc>
                  <a:txBody>
                    <a:bodyPr/>
                    <a:lstStyle/>
                    <a:p>
                      <a:pPr marL="0" marR="0" algn="just">
                        <a:spcBef>
                          <a:spcPts val="0"/>
                        </a:spcBef>
                        <a:spcAft>
                          <a:spcPts val="0"/>
                        </a:spcAft>
                      </a:pPr>
                      <a:r>
                        <a:rPr lang="en-US" sz="3200" dirty="0">
                          <a:solidFill>
                            <a:srgbClr val="000000"/>
                          </a:solidFill>
                          <a:latin typeface="Times New Roman"/>
                          <a:ea typeface="Times New Roman"/>
                        </a:rPr>
                        <a:t>T</a:t>
                      </a:r>
                      <a:r>
                        <a:rPr lang="en-US" sz="3200" dirty="0">
                          <a:latin typeface="Times New Roman"/>
                          <a:ea typeface="Times New Roman"/>
                        </a:rPr>
                        <a:t>ypes of dengue virus: DEN-1, DEN-2, DEN-3, and DEN-4.</a:t>
                      </a:r>
                      <a:endParaRPr lang="en-US" sz="2800" dirty="0">
                        <a:latin typeface="Times New Roman"/>
                        <a:ea typeface="Times New Roman"/>
                      </a:endParaRPr>
                    </a:p>
                    <a:p>
                      <a:pPr marL="0" marR="0" algn="just">
                        <a:spcBef>
                          <a:spcPts val="0"/>
                        </a:spcBef>
                        <a:spcAft>
                          <a:spcPts val="0"/>
                        </a:spcAft>
                      </a:pPr>
                      <a:r>
                        <a:rPr lang="en-US" sz="3200" dirty="0">
                          <a:latin typeface="Times New Roman"/>
                          <a:ea typeface="Times New Roman"/>
                        </a:rPr>
                        <a:t>You can be infected by at least two if not all four types at different times during </a:t>
                      </a:r>
                      <a:r>
                        <a:rPr lang="en-US" sz="3200" dirty="0" smtClean="0">
                          <a:latin typeface="Times New Roman"/>
                          <a:ea typeface="Times New Roman"/>
                        </a:rPr>
                        <a:t> your</a:t>
                      </a:r>
                      <a:r>
                        <a:rPr lang="en-US" sz="3200" baseline="0" dirty="0" smtClean="0">
                          <a:latin typeface="Times New Roman"/>
                          <a:ea typeface="Times New Roman"/>
                        </a:rPr>
                        <a:t> life time, but once by the same time</a:t>
                      </a:r>
                      <a:endParaRPr lang="en-US" sz="2800" dirty="0">
                        <a:latin typeface="Times New Roman"/>
                        <a:ea typeface="Times New Roman"/>
                      </a:endParaRPr>
                    </a:p>
                  </a:txBody>
                  <a:tcPr marL="114300" marR="114300" marT="0" marB="0">
                    <a:lnL>
                      <a:noFill/>
                    </a:lnL>
                    <a:lnR>
                      <a:noFill/>
                    </a:lnR>
                    <a:lnT>
                      <a:noFill/>
                    </a:lnT>
                    <a:lnB>
                      <a:noFill/>
                    </a:lnB>
                  </a:tcPr>
                </a:tc>
              </a:tr>
            </a:tbl>
          </a:graphicData>
        </a:graphic>
      </p:graphicFrame>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590</TotalTime>
  <Words>1247</Words>
  <Application>Microsoft Office PowerPoint</Application>
  <PresentationFormat>On-screen Show (4:3)</PresentationFormat>
  <Paragraphs>103</Paragraphs>
  <Slides>28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SimSun</vt:lpstr>
      <vt:lpstr>Algerian</vt:lpstr>
      <vt:lpstr>Arial</vt:lpstr>
      <vt:lpstr>Calibri</vt:lpstr>
      <vt:lpstr>Comic Sans MS</vt:lpstr>
      <vt:lpstr>Franklin Gothic Book</vt:lpstr>
      <vt:lpstr>Perpetua</vt:lpstr>
      <vt:lpstr>Symbol</vt:lpstr>
      <vt:lpstr>Times New Roman</vt:lpstr>
      <vt:lpstr>Wingdings</vt:lpstr>
      <vt:lpstr>Wingdings 2</vt:lpstr>
      <vt:lpstr>Equity</vt:lpstr>
      <vt:lpstr>Management of Patient with DENGUE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TEACHING ON DENGUE</dc:title>
  <dc:creator>Sonal patel</dc:creator>
  <cp:lastModifiedBy>Vishal</cp:lastModifiedBy>
  <cp:revision>60</cp:revision>
  <dcterms:created xsi:type="dcterms:W3CDTF">2014-03-16T18:17:39Z</dcterms:created>
  <dcterms:modified xsi:type="dcterms:W3CDTF">2020-08-14T09:00:12Z</dcterms:modified>
</cp:coreProperties>
</file>