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12192000" cy="6858000"/>
  <p:embeddedFontLst>
    <p:embeddedFont>
      <p:font typeface="Impact" panose="020B0806030902050204" pitchFamily="34" charset="0"/>
      <p:regular r:id="rId41"/>
    </p:embeddedFont>
    <p:embeddedFont>
      <p:font typeface="Gabriola" panose="04040605051002020D02" pitchFamily="82" charset="0"/>
      <p:regular r:id="rId42"/>
    </p:embeddedFont>
    <p:embeddedFont>
      <p:font typeface="Adobe Fan Heiti Std B" panose="020B0700000000000000" pitchFamily="34" charset="-128"/>
      <p:bold r:id="rId43"/>
    </p:embeddedFont>
    <p:embeddedFont>
      <p:font typeface="Algerian" panose="04020705040A02060702" pitchFamily="82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3F3F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3F3F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14955" cy="6858000"/>
          </a:xfrm>
          <a:custGeom>
            <a:avLst/>
            <a:gdLst/>
            <a:ahLst/>
            <a:cxnLst/>
            <a:rect l="l" t="t" r="r" b="b"/>
            <a:pathLst>
              <a:path w="2814955" h="6858000">
                <a:moveTo>
                  <a:pt x="1414526" y="0"/>
                </a:moveTo>
                <a:lnTo>
                  <a:pt x="0" y="0"/>
                </a:lnTo>
                <a:lnTo>
                  <a:pt x="0" y="6857999"/>
                </a:lnTo>
                <a:lnTo>
                  <a:pt x="1414526" y="6857999"/>
                </a:lnTo>
                <a:lnTo>
                  <a:pt x="1438402" y="6769098"/>
                </a:lnTo>
                <a:lnTo>
                  <a:pt x="1462151" y="6681787"/>
                </a:lnTo>
                <a:lnTo>
                  <a:pt x="1489202" y="6596062"/>
                </a:lnTo>
                <a:lnTo>
                  <a:pt x="1519301" y="6513512"/>
                </a:lnTo>
                <a:lnTo>
                  <a:pt x="1555877" y="6435725"/>
                </a:lnTo>
                <a:lnTo>
                  <a:pt x="1598676" y="6362700"/>
                </a:lnTo>
                <a:lnTo>
                  <a:pt x="1644777" y="6300787"/>
                </a:lnTo>
                <a:lnTo>
                  <a:pt x="1697101" y="6243637"/>
                </a:lnTo>
                <a:lnTo>
                  <a:pt x="1754251" y="6188075"/>
                </a:lnTo>
                <a:lnTo>
                  <a:pt x="1817751" y="6134100"/>
                </a:lnTo>
                <a:lnTo>
                  <a:pt x="1881377" y="6084887"/>
                </a:lnTo>
                <a:lnTo>
                  <a:pt x="1948052" y="6032500"/>
                </a:lnTo>
                <a:lnTo>
                  <a:pt x="2016252" y="5983287"/>
                </a:lnTo>
                <a:lnTo>
                  <a:pt x="2146427" y="5878512"/>
                </a:lnTo>
                <a:lnTo>
                  <a:pt x="2206752" y="5824537"/>
                </a:lnTo>
                <a:lnTo>
                  <a:pt x="2262378" y="5767387"/>
                </a:lnTo>
                <a:lnTo>
                  <a:pt x="2311527" y="5707062"/>
                </a:lnTo>
                <a:lnTo>
                  <a:pt x="2355977" y="5643562"/>
                </a:lnTo>
                <a:lnTo>
                  <a:pt x="2389378" y="5575300"/>
                </a:lnTo>
                <a:lnTo>
                  <a:pt x="2414778" y="5499100"/>
                </a:lnTo>
                <a:lnTo>
                  <a:pt x="2429002" y="5418074"/>
                </a:lnTo>
                <a:lnTo>
                  <a:pt x="2435352" y="5334000"/>
                </a:lnTo>
                <a:lnTo>
                  <a:pt x="2435352" y="5249799"/>
                </a:lnTo>
                <a:lnTo>
                  <a:pt x="2429002" y="5162550"/>
                </a:lnTo>
                <a:lnTo>
                  <a:pt x="2417953" y="5071999"/>
                </a:lnTo>
                <a:lnTo>
                  <a:pt x="2405253" y="4983099"/>
                </a:lnTo>
                <a:lnTo>
                  <a:pt x="2383028" y="4805299"/>
                </a:lnTo>
                <a:lnTo>
                  <a:pt x="2375027" y="4714875"/>
                </a:lnTo>
                <a:lnTo>
                  <a:pt x="2371852" y="4627499"/>
                </a:lnTo>
                <a:lnTo>
                  <a:pt x="2376678" y="4543425"/>
                </a:lnTo>
                <a:lnTo>
                  <a:pt x="2387727" y="4459224"/>
                </a:lnTo>
                <a:lnTo>
                  <a:pt x="2408428" y="4381500"/>
                </a:lnTo>
                <a:lnTo>
                  <a:pt x="2437003" y="4302125"/>
                </a:lnTo>
                <a:lnTo>
                  <a:pt x="2471928" y="4224274"/>
                </a:lnTo>
                <a:lnTo>
                  <a:pt x="2513203" y="4146550"/>
                </a:lnTo>
                <a:lnTo>
                  <a:pt x="2557653" y="4068699"/>
                </a:lnTo>
                <a:lnTo>
                  <a:pt x="2603627" y="3989324"/>
                </a:lnTo>
                <a:lnTo>
                  <a:pt x="2649728" y="3913124"/>
                </a:lnTo>
                <a:lnTo>
                  <a:pt x="2692527" y="3833749"/>
                </a:lnTo>
                <a:lnTo>
                  <a:pt x="2732278" y="3756025"/>
                </a:lnTo>
                <a:lnTo>
                  <a:pt x="2765552" y="3673475"/>
                </a:lnTo>
                <a:lnTo>
                  <a:pt x="2792603" y="3592449"/>
                </a:lnTo>
                <a:lnTo>
                  <a:pt x="2808478" y="3511550"/>
                </a:lnTo>
                <a:lnTo>
                  <a:pt x="2814828" y="3429000"/>
                </a:lnTo>
                <a:lnTo>
                  <a:pt x="2808478" y="3346450"/>
                </a:lnTo>
                <a:lnTo>
                  <a:pt x="2792603" y="3265424"/>
                </a:lnTo>
                <a:lnTo>
                  <a:pt x="2765552" y="3184525"/>
                </a:lnTo>
                <a:lnTo>
                  <a:pt x="2732278" y="3101975"/>
                </a:lnTo>
                <a:lnTo>
                  <a:pt x="2692527" y="3024124"/>
                </a:lnTo>
                <a:lnTo>
                  <a:pt x="2649728" y="2944749"/>
                </a:lnTo>
                <a:lnTo>
                  <a:pt x="2603627" y="2868549"/>
                </a:lnTo>
                <a:lnTo>
                  <a:pt x="2557653" y="2789174"/>
                </a:lnTo>
                <a:lnTo>
                  <a:pt x="2513203" y="2711450"/>
                </a:lnTo>
                <a:lnTo>
                  <a:pt x="2471928" y="2633599"/>
                </a:lnTo>
                <a:lnTo>
                  <a:pt x="2437003" y="2555875"/>
                </a:lnTo>
                <a:lnTo>
                  <a:pt x="2408428" y="2476500"/>
                </a:lnTo>
                <a:lnTo>
                  <a:pt x="2387727" y="2398649"/>
                </a:lnTo>
                <a:lnTo>
                  <a:pt x="2376678" y="2314575"/>
                </a:lnTo>
                <a:lnTo>
                  <a:pt x="2371852" y="2230374"/>
                </a:lnTo>
                <a:lnTo>
                  <a:pt x="2375027" y="2143125"/>
                </a:lnTo>
                <a:lnTo>
                  <a:pt x="2383028" y="2052574"/>
                </a:lnTo>
                <a:lnTo>
                  <a:pt x="2405253" y="1874774"/>
                </a:lnTo>
                <a:lnTo>
                  <a:pt x="2417953" y="1785874"/>
                </a:lnTo>
                <a:lnTo>
                  <a:pt x="2429002" y="1695450"/>
                </a:lnTo>
                <a:lnTo>
                  <a:pt x="2435352" y="1608074"/>
                </a:lnTo>
                <a:lnTo>
                  <a:pt x="2435352" y="1524000"/>
                </a:lnTo>
                <a:lnTo>
                  <a:pt x="2429002" y="1439799"/>
                </a:lnTo>
                <a:lnTo>
                  <a:pt x="2414778" y="1358900"/>
                </a:lnTo>
                <a:lnTo>
                  <a:pt x="2389378" y="1282700"/>
                </a:lnTo>
                <a:lnTo>
                  <a:pt x="2355977" y="1214374"/>
                </a:lnTo>
                <a:lnTo>
                  <a:pt x="2311527" y="1150874"/>
                </a:lnTo>
                <a:lnTo>
                  <a:pt x="2262378" y="1090549"/>
                </a:lnTo>
                <a:lnTo>
                  <a:pt x="2206752" y="1033399"/>
                </a:lnTo>
                <a:lnTo>
                  <a:pt x="2146427" y="979424"/>
                </a:lnTo>
                <a:lnTo>
                  <a:pt x="2016252" y="874649"/>
                </a:lnTo>
                <a:lnTo>
                  <a:pt x="1948052" y="825500"/>
                </a:lnTo>
                <a:lnTo>
                  <a:pt x="1881377" y="773049"/>
                </a:lnTo>
                <a:lnTo>
                  <a:pt x="1817751" y="723900"/>
                </a:lnTo>
                <a:lnTo>
                  <a:pt x="1754251" y="669925"/>
                </a:lnTo>
                <a:lnTo>
                  <a:pt x="1697101" y="614299"/>
                </a:lnTo>
                <a:lnTo>
                  <a:pt x="1644777" y="557149"/>
                </a:lnTo>
                <a:lnTo>
                  <a:pt x="1598676" y="495300"/>
                </a:lnTo>
                <a:lnTo>
                  <a:pt x="1555877" y="422275"/>
                </a:lnTo>
                <a:lnTo>
                  <a:pt x="1519301" y="344424"/>
                </a:lnTo>
                <a:lnTo>
                  <a:pt x="1489202" y="261874"/>
                </a:lnTo>
                <a:lnTo>
                  <a:pt x="1462151" y="176149"/>
                </a:lnTo>
                <a:lnTo>
                  <a:pt x="1438402" y="88900"/>
                </a:lnTo>
                <a:lnTo>
                  <a:pt x="1414526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74775" y="0"/>
            <a:ext cx="1645920" cy="6858000"/>
          </a:xfrm>
          <a:custGeom>
            <a:avLst/>
            <a:gdLst/>
            <a:ahLst/>
            <a:cxnLst/>
            <a:rect l="l" t="t" r="r" b="b"/>
            <a:pathLst>
              <a:path w="1645920" h="6858000">
                <a:moveTo>
                  <a:pt x="271411" y="0"/>
                </a:moveTo>
                <a:lnTo>
                  <a:pt x="0" y="0"/>
                </a:lnTo>
                <a:lnTo>
                  <a:pt x="26987" y="66675"/>
                </a:lnTo>
                <a:lnTo>
                  <a:pt x="52374" y="139700"/>
                </a:lnTo>
                <a:lnTo>
                  <a:pt x="73012" y="217424"/>
                </a:lnTo>
                <a:lnTo>
                  <a:pt x="95237" y="299974"/>
                </a:lnTo>
                <a:lnTo>
                  <a:pt x="142849" y="477774"/>
                </a:lnTo>
                <a:lnTo>
                  <a:pt x="172999" y="565150"/>
                </a:lnTo>
                <a:lnTo>
                  <a:pt x="204749" y="652399"/>
                </a:lnTo>
                <a:lnTo>
                  <a:pt x="247599" y="738124"/>
                </a:lnTo>
                <a:lnTo>
                  <a:pt x="295224" y="819150"/>
                </a:lnTo>
                <a:lnTo>
                  <a:pt x="352361" y="895350"/>
                </a:lnTo>
                <a:lnTo>
                  <a:pt x="414274" y="963549"/>
                </a:lnTo>
                <a:lnTo>
                  <a:pt x="480949" y="1028700"/>
                </a:lnTo>
                <a:lnTo>
                  <a:pt x="552323" y="1089025"/>
                </a:lnTo>
                <a:lnTo>
                  <a:pt x="622173" y="1144524"/>
                </a:lnTo>
                <a:lnTo>
                  <a:pt x="695198" y="1198499"/>
                </a:lnTo>
                <a:lnTo>
                  <a:pt x="765048" y="1252474"/>
                </a:lnTo>
                <a:lnTo>
                  <a:pt x="830072" y="1304925"/>
                </a:lnTo>
                <a:lnTo>
                  <a:pt x="890397" y="1355725"/>
                </a:lnTo>
                <a:lnTo>
                  <a:pt x="942848" y="1406525"/>
                </a:lnTo>
                <a:lnTo>
                  <a:pt x="984123" y="1460500"/>
                </a:lnTo>
                <a:lnTo>
                  <a:pt x="1012571" y="1512824"/>
                </a:lnTo>
                <a:lnTo>
                  <a:pt x="1026922" y="1562100"/>
                </a:lnTo>
                <a:lnTo>
                  <a:pt x="1034796" y="1616075"/>
                </a:lnTo>
                <a:lnTo>
                  <a:pt x="1037971" y="1674749"/>
                </a:lnTo>
                <a:lnTo>
                  <a:pt x="1033272" y="1739900"/>
                </a:lnTo>
                <a:lnTo>
                  <a:pt x="1026922" y="1808099"/>
                </a:lnTo>
                <a:lnTo>
                  <a:pt x="1018921" y="1877949"/>
                </a:lnTo>
                <a:lnTo>
                  <a:pt x="1011047" y="1950974"/>
                </a:lnTo>
                <a:lnTo>
                  <a:pt x="993521" y="2062099"/>
                </a:lnTo>
                <a:lnTo>
                  <a:pt x="984123" y="2171700"/>
                </a:lnTo>
                <a:lnTo>
                  <a:pt x="977773" y="2284349"/>
                </a:lnTo>
                <a:lnTo>
                  <a:pt x="980948" y="2398649"/>
                </a:lnTo>
                <a:lnTo>
                  <a:pt x="996696" y="2512949"/>
                </a:lnTo>
                <a:lnTo>
                  <a:pt x="1018921" y="2601849"/>
                </a:lnTo>
                <a:lnTo>
                  <a:pt x="1049147" y="2689225"/>
                </a:lnTo>
                <a:lnTo>
                  <a:pt x="1087247" y="2771775"/>
                </a:lnTo>
                <a:lnTo>
                  <a:pt x="1128522" y="2855849"/>
                </a:lnTo>
                <a:lnTo>
                  <a:pt x="1255522" y="3078099"/>
                </a:lnTo>
                <a:lnTo>
                  <a:pt x="1290447" y="3140075"/>
                </a:lnTo>
                <a:lnTo>
                  <a:pt x="1323721" y="3201924"/>
                </a:lnTo>
                <a:lnTo>
                  <a:pt x="1350645" y="3262249"/>
                </a:lnTo>
                <a:lnTo>
                  <a:pt x="1371346" y="3321050"/>
                </a:lnTo>
                <a:lnTo>
                  <a:pt x="1385570" y="3375025"/>
                </a:lnTo>
                <a:lnTo>
                  <a:pt x="1390396" y="3429000"/>
                </a:lnTo>
                <a:lnTo>
                  <a:pt x="1385570" y="3482975"/>
                </a:lnTo>
                <a:lnTo>
                  <a:pt x="1371346" y="3536950"/>
                </a:lnTo>
                <a:lnTo>
                  <a:pt x="1350645" y="3595624"/>
                </a:lnTo>
                <a:lnTo>
                  <a:pt x="1323721" y="3655949"/>
                </a:lnTo>
                <a:lnTo>
                  <a:pt x="1290447" y="3717925"/>
                </a:lnTo>
                <a:lnTo>
                  <a:pt x="1255522" y="3779774"/>
                </a:lnTo>
                <a:lnTo>
                  <a:pt x="1128522" y="4002024"/>
                </a:lnTo>
                <a:lnTo>
                  <a:pt x="1087247" y="4086225"/>
                </a:lnTo>
                <a:lnTo>
                  <a:pt x="1049147" y="4168775"/>
                </a:lnTo>
                <a:lnTo>
                  <a:pt x="1018921" y="4256024"/>
                </a:lnTo>
                <a:lnTo>
                  <a:pt x="996696" y="4344924"/>
                </a:lnTo>
                <a:lnTo>
                  <a:pt x="980948" y="4459224"/>
                </a:lnTo>
                <a:lnTo>
                  <a:pt x="977773" y="4573524"/>
                </a:lnTo>
                <a:lnTo>
                  <a:pt x="984123" y="4686300"/>
                </a:lnTo>
                <a:lnTo>
                  <a:pt x="993521" y="4795774"/>
                </a:lnTo>
                <a:lnTo>
                  <a:pt x="1011047" y="4906899"/>
                </a:lnTo>
                <a:lnTo>
                  <a:pt x="1018921" y="4979924"/>
                </a:lnTo>
                <a:lnTo>
                  <a:pt x="1026922" y="5049774"/>
                </a:lnTo>
                <a:lnTo>
                  <a:pt x="1033272" y="5118100"/>
                </a:lnTo>
                <a:lnTo>
                  <a:pt x="1037971" y="5183124"/>
                </a:lnTo>
                <a:lnTo>
                  <a:pt x="1034796" y="5241925"/>
                </a:lnTo>
                <a:lnTo>
                  <a:pt x="1026922" y="5295900"/>
                </a:lnTo>
                <a:lnTo>
                  <a:pt x="1012571" y="5345049"/>
                </a:lnTo>
                <a:lnTo>
                  <a:pt x="984123" y="5397500"/>
                </a:lnTo>
                <a:lnTo>
                  <a:pt x="942848" y="5451475"/>
                </a:lnTo>
                <a:lnTo>
                  <a:pt x="890397" y="5502275"/>
                </a:lnTo>
                <a:lnTo>
                  <a:pt x="830072" y="5554599"/>
                </a:lnTo>
                <a:lnTo>
                  <a:pt x="695198" y="5659437"/>
                </a:lnTo>
                <a:lnTo>
                  <a:pt x="622173" y="5713412"/>
                </a:lnTo>
                <a:lnTo>
                  <a:pt x="552323" y="5768975"/>
                </a:lnTo>
                <a:lnTo>
                  <a:pt x="480949" y="5829300"/>
                </a:lnTo>
                <a:lnTo>
                  <a:pt x="414274" y="5894387"/>
                </a:lnTo>
                <a:lnTo>
                  <a:pt x="352361" y="5962650"/>
                </a:lnTo>
                <a:lnTo>
                  <a:pt x="295224" y="6038850"/>
                </a:lnTo>
                <a:lnTo>
                  <a:pt x="247599" y="6119812"/>
                </a:lnTo>
                <a:lnTo>
                  <a:pt x="204749" y="6205537"/>
                </a:lnTo>
                <a:lnTo>
                  <a:pt x="172999" y="6292850"/>
                </a:lnTo>
                <a:lnTo>
                  <a:pt x="142849" y="6380162"/>
                </a:lnTo>
                <a:lnTo>
                  <a:pt x="95237" y="6557962"/>
                </a:lnTo>
                <a:lnTo>
                  <a:pt x="73012" y="6640512"/>
                </a:lnTo>
                <a:lnTo>
                  <a:pt x="52374" y="6718300"/>
                </a:lnTo>
                <a:lnTo>
                  <a:pt x="26987" y="6791323"/>
                </a:lnTo>
                <a:lnTo>
                  <a:pt x="0" y="6857999"/>
                </a:lnTo>
                <a:lnTo>
                  <a:pt x="271411" y="6857999"/>
                </a:lnTo>
                <a:lnTo>
                  <a:pt x="298386" y="6770686"/>
                </a:lnTo>
                <a:lnTo>
                  <a:pt x="323786" y="6683375"/>
                </a:lnTo>
                <a:lnTo>
                  <a:pt x="349186" y="6594475"/>
                </a:lnTo>
                <a:lnTo>
                  <a:pt x="371398" y="6503987"/>
                </a:lnTo>
                <a:lnTo>
                  <a:pt x="398399" y="6416675"/>
                </a:lnTo>
                <a:lnTo>
                  <a:pt x="426974" y="6332537"/>
                </a:lnTo>
                <a:lnTo>
                  <a:pt x="463423" y="6253162"/>
                </a:lnTo>
                <a:lnTo>
                  <a:pt x="506349" y="6180137"/>
                </a:lnTo>
                <a:lnTo>
                  <a:pt x="553974" y="6118225"/>
                </a:lnTo>
                <a:lnTo>
                  <a:pt x="606298" y="6059487"/>
                </a:lnTo>
                <a:lnTo>
                  <a:pt x="666623" y="6005512"/>
                </a:lnTo>
                <a:lnTo>
                  <a:pt x="730123" y="5951537"/>
                </a:lnTo>
                <a:lnTo>
                  <a:pt x="931672" y="5797550"/>
                </a:lnTo>
                <a:lnTo>
                  <a:pt x="996696" y="5746750"/>
                </a:lnTo>
                <a:lnTo>
                  <a:pt x="1058672" y="5692775"/>
                </a:lnTo>
                <a:lnTo>
                  <a:pt x="1115822" y="5634037"/>
                </a:lnTo>
                <a:lnTo>
                  <a:pt x="1168146" y="5575300"/>
                </a:lnTo>
                <a:lnTo>
                  <a:pt x="1211072" y="5511800"/>
                </a:lnTo>
                <a:lnTo>
                  <a:pt x="1247521" y="5440299"/>
                </a:lnTo>
                <a:lnTo>
                  <a:pt x="1269746" y="5370449"/>
                </a:lnTo>
                <a:lnTo>
                  <a:pt x="1284097" y="5292725"/>
                </a:lnTo>
                <a:lnTo>
                  <a:pt x="1290447" y="5216525"/>
                </a:lnTo>
                <a:lnTo>
                  <a:pt x="1288796" y="5135499"/>
                </a:lnTo>
                <a:lnTo>
                  <a:pt x="1282446" y="5054600"/>
                </a:lnTo>
                <a:lnTo>
                  <a:pt x="1274572" y="4970399"/>
                </a:lnTo>
                <a:lnTo>
                  <a:pt x="1263396" y="4886325"/>
                </a:lnTo>
                <a:lnTo>
                  <a:pt x="1250696" y="4802124"/>
                </a:lnTo>
                <a:lnTo>
                  <a:pt x="1241171" y="4718050"/>
                </a:lnTo>
                <a:lnTo>
                  <a:pt x="1234821" y="4633849"/>
                </a:lnTo>
                <a:lnTo>
                  <a:pt x="1230122" y="4552950"/>
                </a:lnTo>
                <a:lnTo>
                  <a:pt x="1234821" y="4473575"/>
                </a:lnTo>
                <a:lnTo>
                  <a:pt x="1244346" y="4395724"/>
                </a:lnTo>
                <a:lnTo>
                  <a:pt x="1265047" y="4314825"/>
                </a:lnTo>
                <a:lnTo>
                  <a:pt x="1296797" y="4235450"/>
                </a:lnTo>
                <a:lnTo>
                  <a:pt x="1334770" y="4156075"/>
                </a:lnTo>
                <a:lnTo>
                  <a:pt x="1377696" y="4076700"/>
                </a:lnTo>
                <a:lnTo>
                  <a:pt x="1422146" y="3998849"/>
                </a:lnTo>
                <a:lnTo>
                  <a:pt x="1469771" y="3919474"/>
                </a:lnTo>
                <a:lnTo>
                  <a:pt x="1512570" y="3840099"/>
                </a:lnTo>
                <a:lnTo>
                  <a:pt x="1555496" y="3759200"/>
                </a:lnTo>
                <a:lnTo>
                  <a:pt x="1591945" y="3678174"/>
                </a:lnTo>
                <a:lnTo>
                  <a:pt x="1620520" y="3597275"/>
                </a:lnTo>
                <a:lnTo>
                  <a:pt x="1636395" y="3514725"/>
                </a:lnTo>
                <a:lnTo>
                  <a:pt x="1645920" y="3429000"/>
                </a:lnTo>
                <a:lnTo>
                  <a:pt x="1636395" y="3343275"/>
                </a:lnTo>
                <a:lnTo>
                  <a:pt x="1620520" y="3260725"/>
                </a:lnTo>
                <a:lnTo>
                  <a:pt x="1591945" y="3179699"/>
                </a:lnTo>
                <a:lnTo>
                  <a:pt x="1555496" y="3098800"/>
                </a:lnTo>
                <a:lnTo>
                  <a:pt x="1512570" y="3017774"/>
                </a:lnTo>
                <a:lnTo>
                  <a:pt x="1469771" y="2938399"/>
                </a:lnTo>
                <a:lnTo>
                  <a:pt x="1422146" y="2859024"/>
                </a:lnTo>
                <a:lnTo>
                  <a:pt x="1377696" y="2781300"/>
                </a:lnTo>
                <a:lnTo>
                  <a:pt x="1334770" y="2701925"/>
                </a:lnTo>
                <a:lnTo>
                  <a:pt x="1296797" y="2622550"/>
                </a:lnTo>
                <a:lnTo>
                  <a:pt x="1265047" y="2543175"/>
                </a:lnTo>
                <a:lnTo>
                  <a:pt x="1244346" y="2462149"/>
                </a:lnTo>
                <a:lnTo>
                  <a:pt x="1234821" y="2384425"/>
                </a:lnTo>
                <a:lnTo>
                  <a:pt x="1230122" y="2305050"/>
                </a:lnTo>
                <a:lnTo>
                  <a:pt x="1234821" y="2224024"/>
                </a:lnTo>
                <a:lnTo>
                  <a:pt x="1241171" y="2139950"/>
                </a:lnTo>
                <a:lnTo>
                  <a:pt x="1250696" y="2055749"/>
                </a:lnTo>
                <a:lnTo>
                  <a:pt x="1263396" y="1971675"/>
                </a:lnTo>
                <a:lnTo>
                  <a:pt x="1274572" y="1887474"/>
                </a:lnTo>
                <a:lnTo>
                  <a:pt x="1282446" y="1803400"/>
                </a:lnTo>
                <a:lnTo>
                  <a:pt x="1288796" y="1722374"/>
                </a:lnTo>
                <a:lnTo>
                  <a:pt x="1290447" y="1641475"/>
                </a:lnTo>
                <a:lnTo>
                  <a:pt x="1284097" y="1565275"/>
                </a:lnTo>
                <a:lnTo>
                  <a:pt x="1269746" y="1487424"/>
                </a:lnTo>
                <a:lnTo>
                  <a:pt x="1247521" y="1417574"/>
                </a:lnTo>
                <a:lnTo>
                  <a:pt x="1211072" y="1346200"/>
                </a:lnTo>
                <a:lnTo>
                  <a:pt x="1168146" y="1282700"/>
                </a:lnTo>
                <a:lnTo>
                  <a:pt x="1115822" y="1223899"/>
                </a:lnTo>
                <a:lnTo>
                  <a:pt x="1058672" y="1165225"/>
                </a:lnTo>
                <a:lnTo>
                  <a:pt x="996696" y="1111250"/>
                </a:lnTo>
                <a:lnTo>
                  <a:pt x="931672" y="1060450"/>
                </a:lnTo>
                <a:lnTo>
                  <a:pt x="730123" y="906399"/>
                </a:lnTo>
                <a:lnTo>
                  <a:pt x="666623" y="852424"/>
                </a:lnTo>
                <a:lnTo>
                  <a:pt x="606298" y="798449"/>
                </a:lnTo>
                <a:lnTo>
                  <a:pt x="553974" y="739775"/>
                </a:lnTo>
                <a:lnTo>
                  <a:pt x="506349" y="677799"/>
                </a:lnTo>
                <a:lnTo>
                  <a:pt x="463423" y="604774"/>
                </a:lnTo>
                <a:lnTo>
                  <a:pt x="426974" y="525399"/>
                </a:lnTo>
                <a:lnTo>
                  <a:pt x="398399" y="441325"/>
                </a:lnTo>
                <a:lnTo>
                  <a:pt x="371398" y="353949"/>
                </a:lnTo>
                <a:lnTo>
                  <a:pt x="349186" y="263525"/>
                </a:lnTo>
                <a:lnTo>
                  <a:pt x="323786" y="174625"/>
                </a:lnTo>
                <a:lnTo>
                  <a:pt x="298386" y="87249"/>
                </a:lnTo>
                <a:lnTo>
                  <a:pt x="271411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3F3F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36"/>
                </a:lnTo>
                <a:lnTo>
                  <a:pt x="718832" y="6729412"/>
                </a:lnTo>
                <a:lnTo>
                  <a:pt x="729932" y="6677025"/>
                </a:lnTo>
                <a:lnTo>
                  <a:pt x="744220" y="6630987"/>
                </a:lnTo>
                <a:lnTo>
                  <a:pt x="760082" y="6589712"/>
                </a:lnTo>
                <a:lnTo>
                  <a:pt x="779132" y="6553200"/>
                </a:lnTo>
                <a:lnTo>
                  <a:pt x="817206" y="6477000"/>
                </a:lnTo>
                <a:lnTo>
                  <a:pt x="833081" y="6440487"/>
                </a:lnTo>
                <a:lnTo>
                  <a:pt x="848944" y="6399212"/>
                </a:lnTo>
                <a:lnTo>
                  <a:pt x="864819" y="6353175"/>
                </a:lnTo>
                <a:lnTo>
                  <a:pt x="875919" y="6300787"/>
                </a:lnTo>
                <a:lnTo>
                  <a:pt x="882269" y="6240462"/>
                </a:lnTo>
                <a:lnTo>
                  <a:pt x="885444" y="6172200"/>
                </a:lnTo>
                <a:lnTo>
                  <a:pt x="882269" y="6103937"/>
                </a:lnTo>
                <a:lnTo>
                  <a:pt x="875919" y="6043612"/>
                </a:lnTo>
                <a:lnTo>
                  <a:pt x="864819" y="5991225"/>
                </a:lnTo>
                <a:lnTo>
                  <a:pt x="848944" y="5945187"/>
                </a:lnTo>
                <a:lnTo>
                  <a:pt x="833081" y="5903912"/>
                </a:lnTo>
                <a:lnTo>
                  <a:pt x="817206" y="5867400"/>
                </a:lnTo>
                <a:lnTo>
                  <a:pt x="779132" y="5791200"/>
                </a:lnTo>
                <a:lnTo>
                  <a:pt x="760082" y="5754687"/>
                </a:lnTo>
                <a:lnTo>
                  <a:pt x="744220" y="5713412"/>
                </a:lnTo>
                <a:lnTo>
                  <a:pt x="729932" y="5667375"/>
                </a:lnTo>
                <a:lnTo>
                  <a:pt x="718832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32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32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32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32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32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32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32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32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32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32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32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32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32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32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32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32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7653" y="2464434"/>
            <a:ext cx="9616693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F3F3F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0578" y="2640076"/>
            <a:ext cx="10020935" cy="181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9796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0" y="1628775"/>
            <a:ext cx="5234940" cy="5229225"/>
          </a:xfrm>
          <a:custGeom>
            <a:avLst/>
            <a:gdLst/>
            <a:ahLst/>
            <a:cxnLst/>
            <a:rect l="l" t="t" r="r" b="b"/>
            <a:pathLst>
              <a:path w="5234940" h="5229225">
                <a:moveTo>
                  <a:pt x="2617470" y="0"/>
                </a:moveTo>
                <a:lnTo>
                  <a:pt x="2566670" y="4699"/>
                </a:lnTo>
                <a:lnTo>
                  <a:pt x="2517521" y="17399"/>
                </a:lnTo>
                <a:lnTo>
                  <a:pt x="2469896" y="36449"/>
                </a:lnTo>
                <a:lnTo>
                  <a:pt x="2420620" y="60325"/>
                </a:lnTo>
                <a:lnTo>
                  <a:pt x="2374646" y="87249"/>
                </a:lnTo>
                <a:lnTo>
                  <a:pt x="2327021" y="115824"/>
                </a:lnTo>
                <a:lnTo>
                  <a:pt x="2231771" y="166624"/>
                </a:lnTo>
                <a:lnTo>
                  <a:pt x="2184146" y="185674"/>
                </a:lnTo>
                <a:lnTo>
                  <a:pt x="2134870" y="198374"/>
                </a:lnTo>
                <a:lnTo>
                  <a:pt x="2085721" y="204724"/>
                </a:lnTo>
                <a:lnTo>
                  <a:pt x="2033397" y="204724"/>
                </a:lnTo>
                <a:lnTo>
                  <a:pt x="1979422" y="201549"/>
                </a:lnTo>
                <a:lnTo>
                  <a:pt x="1925447" y="195199"/>
                </a:lnTo>
                <a:lnTo>
                  <a:pt x="1871472" y="187325"/>
                </a:lnTo>
                <a:lnTo>
                  <a:pt x="1817497" y="180975"/>
                </a:lnTo>
                <a:lnTo>
                  <a:pt x="1763522" y="176149"/>
                </a:lnTo>
                <a:lnTo>
                  <a:pt x="1712722" y="177800"/>
                </a:lnTo>
                <a:lnTo>
                  <a:pt x="1663446" y="184150"/>
                </a:lnTo>
                <a:lnTo>
                  <a:pt x="1615821" y="198374"/>
                </a:lnTo>
                <a:lnTo>
                  <a:pt x="1576197" y="219075"/>
                </a:lnTo>
                <a:lnTo>
                  <a:pt x="1538097" y="245999"/>
                </a:lnTo>
                <a:lnTo>
                  <a:pt x="1504823" y="277749"/>
                </a:lnTo>
                <a:lnTo>
                  <a:pt x="1471422" y="314325"/>
                </a:lnTo>
                <a:lnTo>
                  <a:pt x="1441323" y="352425"/>
                </a:lnTo>
                <a:lnTo>
                  <a:pt x="1380998" y="431800"/>
                </a:lnTo>
                <a:lnTo>
                  <a:pt x="1350772" y="469900"/>
                </a:lnTo>
                <a:lnTo>
                  <a:pt x="1319022" y="506349"/>
                </a:lnTo>
                <a:lnTo>
                  <a:pt x="1282573" y="538099"/>
                </a:lnTo>
                <a:lnTo>
                  <a:pt x="1247648" y="566674"/>
                </a:lnTo>
                <a:lnTo>
                  <a:pt x="1207897" y="588899"/>
                </a:lnTo>
                <a:lnTo>
                  <a:pt x="1165098" y="607949"/>
                </a:lnTo>
                <a:lnTo>
                  <a:pt x="1118997" y="623824"/>
                </a:lnTo>
                <a:lnTo>
                  <a:pt x="1071372" y="638175"/>
                </a:lnTo>
                <a:lnTo>
                  <a:pt x="1023874" y="650875"/>
                </a:lnTo>
                <a:lnTo>
                  <a:pt x="974598" y="663575"/>
                </a:lnTo>
                <a:lnTo>
                  <a:pt x="928624" y="677799"/>
                </a:lnTo>
                <a:lnTo>
                  <a:pt x="882523" y="693674"/>
                </a:lnTo>
                <a:lnTo>
                  <a:pt x="839724" y="712724"/>
                </a:lnTo>
                <a:lnTo>
                  <a:pt x="801624" y="736600"/>
                </a:lnTo>
                <a:lnTo>
                  <a:pt x="766699" y="765175"/>
                </a:lnTo>
                <a:lnTo>
                  <a:pt x="738124" y="800100"/>
                </a:lnTo>
                <a:lnTo>
                  <a:pt x="714248" y="838200"/>
                </a:lnTo>
                <a:lnTo>
                  <a:pt x="695198" y="880999"/>
                </a:lnTo>
                <a:lnTo>
                  <a:pt x="679323" y="926973"/>
                </a:lnTo>
                <a:lnTo>
                  <a:pt x="665099" y="973074"/>
                </a:lnTo>
                <a:lnTo>
                  <a:pt x="652399" y="1022223"/>
                </a:lnTo>
                <a:lnTo>
                  <a:pt x="639699" y="1069848"/>
                </a:lnTo>
                <a:lnTo>
                  <a:pt x="625348" y="1117473"/>
                </a:lnTo>
                <a:lnTo>
                  <a:pt x="609473" y="1163574"/>
                </a:lnTo>
                <a:lnTo>
                  <a:pt x="590423" y="1206373"/>
                </a:lnTo>
                <a:lnTo>
                  <a:pt x="568198" y="1246124"/>
                </a:lnTo>
                <a:lnTo>
                  <a:pt x="539623" y="1281049"/>
                </a:lnTo>
                <a:lnTo>
                  <a:pt x="508000" y="1317498"/>
                </a:lnTo>
                <a:lnTo>
                  <a:pt x="471424" y="1349248"/>
                </a:lnTo>
                <a:lnTo>
                  <a:pt x="352425" y="1439799"/>
                </a:lnTo>
                <a:lnTo>
                  <a:pt x="314325" y="1469898"/>
                </a:lnTo>
                <a:lnTo>
                  <a:pt x="277749" y="1503299"/>
                </a:lnTo>
                <a:lnTo>
                  <a:pt x="245999" y="1536573"/>
                </a:lnTo>
                <a:lnTo>
                  <a:pt x="219075" y="1574673"/>
                </a:lnTo>
                <a:lnTo>
                  <a:pt x="198374" y="1614424"/>
                </a:lnTo>
                <a:lnTo>
                  <a:pt x="184150" y="1662049"/>
                </a:lnTo>
                <a:lnTo>
                  <a:pt x="177800" y="1711198"/>
                </a:lnTo>
                <a:lnTo>
                  <a:pt x="176149" y="1761998"/>
                </a:lnTo>
                <a:lnTo>
                  <a:pt x="180975" y="1815973"/>
                </a:lnTo>
                <a:lnTo>
                  <a:pt x="187325" y="1869948"/>
                </a:lnTo>
                <a:lnTo>
                  <a:pt x="195199" y="1923923"/>
                </a:lnTo>
                <a:lnTo>
                  <a:pt x="201549" y="1977898"/>
                </a:lnTo>
                <a:lnTo>
                  <a:pt x="204724" y="2031873"/>
                </a:lnTo>
                <a:lnTo>
                  <a:pt x="204724" y="2084197"/>
                </a:lnTo>
                <a:lnTo>
                  <a:pt x="198374" y="2133473"/>
                </a:lnTo>
                <a:lnTo>
                  <a:pt x="185674" y="2182622"/>
                </a:lnTo>
                <a:lnTo>
                  <a:pt x="166624" y="2228723"/>
                </a:lnTo>
                <a:lnTo>
                  <a:pt x="142875" y="2276348"/>
                </a:lnTo>
                <a:lnTo>
                  <a:pt x="115824" y="2323973"/>
                </a:lnTo>
                <a:lnTo>
                  <a:pt x="87249" y="2371598"/>
                </a:lnTo>
                <a:lnTo>
                  <a:pt x="60325" y="2417572"/>
                </a:lnTo>
                <a:lnTo>
                  <a:pt x="36449" y="2466848"/>
                </a:lnTo>
                <a:lnTo>
                  <a:pt x="17399" y="2514473"/>
                </a:lnTo>
                <a:lnTo>
                  <a:pt x="4699" y="2563622"/>
                </a:lnTo>
                <a:lnTo>
                  <a:pt x="0" y="2614422"/>
                </a:lnTo>
                <a:lnTo>
                  <a:pt x="4699" y="2665222"/>
                </a:lnTo>
                <a:lnTo>
                  <a:pt x="17399" y="2714371"/>
                </a:lnTo>
                <a:lnTo>
                  <a:pt x="36449" y="2761996"/>
                </a:lnTo>
                <a:lnTo>
                  <a:pt x="60325" y="2811272"/>
                </a:lnTo>
                <a:lnTo>
                  <a:pt x="87249" y="2857246"/>
                </a:lnTo>
                <a:lnTo>
                  <a:pt x="115824" y="2904871"/>
                </a:lnTo>
                <a:lnTo>
                  <a:pt x="142875" y="2952496"/>
                </a:lnTo>
                <a:lnTo>
                  <a:pt x="166624" y="3000121"/>
                </a:lnTo>
                <a:lnTo>
                  <a:pt x="185674" y="3046222"/>
                </a:lnTo>
                <a:lnTo>
                  <a:pt x="198374" y="3095371"/>
                </a:lnTo>
                <a:lnTo>
                  <a:pt x="204724" y="3144647"/>
                </a:lnTo>
                <a:lnTo>
                  <a:pt x="204724" y="3196971"/>
                </a:lnTo>
                <a:lnTo>
                  <a:pt x="201549" y="3250946"/>
                </a:lnTo>
                <a:lnTo>
                  <a:pt x="195199" y="3304921"/>
                </a:lnTo>
                <a:lnTo>
                  <a:pt x="187325" y="3358896"/>
                </a:lnTo>
                <a:lnTo>
                  <a:pt x="180975" y="3412871"/>
                </a:lnTo>
                <a:lnTo>
                  <a:pt x="176149" y="3466846"/>
                </a:lnTo>
                <a:lnTo>
                  <a:pt x="177800" y="3517646"/>
                </a:lnTo>
                <a:lnTo>
                  <a:pt x="184150" y="3566795"/>
                </a:lnTo>
                <a:lnTo>
                  <a:pt x="198374" y="3614420"/>
                </a:lnTo>
                <a:lnTo>
                  <a:pt x="219075" y="3654171"/>
                </a:lnTo>
                <a:lnTo>
                  <a:pt x="245999" y="3692271"/>
                </a:lnTo>
                <a:lnTo>
                  <a:pt x="277749" y="3725545"/>
                </a:lnTo>
                <a:lnTo>
                  <a:pt x="314325" y="3758946"/>
                </a:lnTo>
                <a:lnTo>
                  <a:pt x="352425" y="3789045"/>
                </a:lnTo>
                <a:lnTo>
                  <a:pt x="471424" y="3879596"/>
                </a:lnTo>
                <a:lnTo>
                  <a:pt x="508000" y="3911346"/>
                </a:lnTo>
                <a:lnTo>
                  <a:pt x="539623" y="3947795"/>
                </a:lnTo>
                <a:lnTo>
                  <a:pt x="568198" y="3982720"/>
                </a:lnTo>
                <a:lnTo>
                  <a:pt x="590423" y="4022471"/>
                </a:lnTo>
                <a:lnTo>
                  <a:pt x="609473" y="4065270"/>
                </a:lnTo>
                <a:lnTo>
                  <a:pt x="625348" y="4111371"/>
                </a:lnTo>
                <a:lnTo>
                  <a:pt x="639699" y="4158996"/>
                </a:lnTo>
                <a:lnTo>
                  <a:pt x="652399" y="4206621"/>
                </a:lnTo>
                <a:lnTo>
                  <a:pt x="665099" y="4255770"/>
                </a:lnTo>
                <a:lnTo>
                  <a:pt x="679323" y="4301871"/>
                </a:lnTo>
                <a:lnTo>
                  <a:pt x="695198" y="4347845"/>
                </a:lnTo>
                <a:lnTo>
                  <a:pt x="714248" y="4390644"/>
                </a:lnTo>
                <a:lnTo>
                  <a:pt x="738124" y="4428744"/>
                </a:lnTo>
                <a:lnTo>
                  <a:pt x="766699" y="4463669"/>
                </a:lnTo>
                <a:lnTo>
                  <a:pt x="801624" y="4492244"/>
                </a:lnTo>
                <a:lnTo>
                  <a:pt x="839724" y="4516120"/>
                </a:lnTo>
                <a:lnTo>
                  <a:pt x="882523" y="4535170"/>
                </a:lnTo>
                <a:lnTo>
                  <a:pt x="928624" y="4551045"/>
                </a:lnTo>
                <a:lnTo>
                  <a:pt x="974598" y="4565269"/>
                </a:lnTo>
                <a:lnTo>
                  <a:pt x="1023874" y="4577969"/>
                </a:lnTo>
                <a:lnTo>
                  <a:pt x="1071372" y="4590669"/>
                </a:lnTo>
                <a:lnTo>
                  <a:pt x="1118997" y="4605020"/>
                </a:lnTo>
                <a:lnTo>
                  <a:pt x="1165098" y="4620895"/>
                </a:lnTo>
                <a:lnTo>
                  <a:pt x="1207897" y="4639945"/>
                </a:lnTo>
                <a:lnTo>
                  <a:pt x="1247648" y="4662170"/>
                </a:lnTo>
                <a:lnTo>
                  <a:pt x="1282573" y="4690745"/>
                </a:lnTo>
                <a:lnTo>
                  <a:pt x="1319022" y="4722495"/>
                </a:lnTo>
                <a:lnTo>
                  <a:pt x="1350772" y="4758944"/>
                </a:lnTo>
                <a:lnTo>
                  <a:pt x="1380998" y="4797044"/>
                </a:lnTo>
                <a:lnTo>
                  <a:pt x="1441323" y="4876419"/>
                </a:lnTo>
                <a:lnTo>
                  <a:pt x="1471422" y="4914519"/>
                </a:lnTo>
                <a:lnTo>
                  <a:pt x="1504823" y="4951095"/>
                </a:lnTo>
                <a:lnTo>
                  <a:pt x="1538097" y="4982794"/>
                </a:lnTo>
                <a:lnTo>
                  <a:pt x="1576197" y="5009781"/>
                </a:lnTo>
                <a:lnTo>
                  <a:pt x="1615821" y="5030419"/>
                </a:lnTo>
                <a:lnTo>
                  <a:pt x="1663446" y="5044706"/>
                </a:lnTo>
                <a:lnTo>
                  <a:pt x="1712722" y="5051056"/>
                </a:lnTo>
                <a:lnTo>
                  <a:pt x="1763522" y="5052644"/>
                </a:lnTo>
                <a:lnTo>
                  <a:pt x="1817497" y="5047881"/>
                </a:lnTo>
                <a:lnTo>
                  <a:pt x="1871472" y="5041531"/>
                </a:lnTo>
                <a:lnTo>
                  <a:pt x="1925447" y="5033594"/>
                </a:lnTo>
                <a:lnTo>
                  <a:pt x="1979422" y="5027244"/>
                </a:lnTo>
                <a:lnTo>
                  <a:pt x="2033397" y="5024069"/>
                </a:lnTo>
                <a:lnTo>
                  <a:pt x="2085721" y="5024069"/>
                </a:lnTo>
                <a:lnTo>
                  <a:pt x="2134870" y="5030419"/>
                </a:lnTo>
                <a:lnTo>
                  <a:pt x="2184146" y="5043119"/>
                </a:lnTo>
                <a:lnTo>
                  <a:pt x="2231771" y="5062169"/>
                </a:lnTo>
                <a:lnTo>
                  <a:pt x="2327021" y="5112969"/>
                </a:lnTo>
                <a:lnTo>
                  <a:pt x="2374646" y="5141531"/>
                </a:lnTo>
                <a:lnTo>
                  <a:pt x="2420620" y="5168519"/>
                </a:lnTo>
                <a:lnTo>
                  <a:pt x="2469896" y="5192331"/>
                </a:lnTo>
                <a:lnTo>
                  <a:pt x="2517521" y="5211381"/>
                </a:lnTo>
                <a:lnTo>
                  <a:pt x="2566670" y="5224081"/>
                </a:lnTo>
                <a:lnTo>
                  <a:pt x="2617470" y="5228844"/>
                </a:lnTo>
                <a:lnTo>
                  <a:pt x="2668270" y="5224081"/>
                </a:lnTo>
                <a:lnTo>
                  <a:pt x="2717419" y="5211381"/>
                </a:lnTo>
                <a:lnTo>
                  <a:pt x="2765044" y="5192331"/>
                </a:lnTo>
                <a:lnTo>
                  <a:pt x="2814320" y="5168519"/>
                </a:lnTo>
                <a:lnTo>
                  <a:pt x="2860294" y="5141531"/>
                </a:lnTo>
                <a:lnTo>
                  <a:pt x="2907919" y="5112969"/>
                </a:lnTo>
                <a:lnTo>
                  <a:pt x="3003168" y="5062169"/>
                </a:lnTo>
                <a:lnTo>
                  <a:pt x="3049269" y="5043119"/>
                </a:lnTo>
                <a:lnTo>
                  <a:pt x="3100069" y="5030419"/>
                </a:lnTo>
                <a:lnTo>
                  <a:pt x="3149218" y="5024069"/>
                </a:lnTo>
                <a:lnTo>
                  <a:pt x="3201542" y="5024069"/>
                </a:lnTo>
                <a:lnTo>
                  <a:pt x="3255517" y="5027244"/>
                </a:lnTo>
                <a:lnTo>
                  <a:pt x="3309492" y="5033594"/>
                </a:lnTo>
                <a:lnTo>
                  <a:pt x="3363467" y="5041531"/>
                </a:lnTo>
                <a:lnTo>
                  <a:pt x="3417442" y="5047881"/>
                </a:lnTo>
                <a:lnTo>
                  <a:pt x="3471417" y="5052644"/>
                </a:lnTo>
                <a:lnTo>
                  <a:pt x="3522217" y="5051056"/>
                </a:lnTo>
                <a:lnTo>
                  <a:pt x="3571493" y="5044706"/>
                </a:lnTo>
                <a:lnTo>
                  <a:pt x="3619118" y="5030419"/>
                </a:lnTo>
                <a:lnTo>
                  <a:pt x="3658742" y="5009781"/>
                </a:lnTo>
                <a:lnTo>
                  <a:pt x="3696842" y="4982794"/>
                </a:lnTo>
                <a:lnTo>
                  <a:pt x="3730116" y="4951095"/>
                </a:lnTo>
                <a:lnTo>
                  <a:pt x="3763517" y="4914519"/>
                </a:lnTo>
                <a:lnTo>
                  <a:pt x="3793616" y="4876419"/>
                </a:lnTo>
                <a:lnTo>
                  <a:pt x="3853941" y="4797044"/>
                </a:lnTo>
                <a:lnTo>
                  <a:pt x="3884167" y="4758944"/>
                </a:lnTo>
                <a:lnTo>
                  <a:pt x="3915917" y="4722495"/>
                </a:lnTo>
                <a:lnTo>
                  <a:pt x="3952366" y="4690745"/>
                </a:lnTo>
                <a:lnTo>
                  <a:pt x="3987291" y="4662170"/>
                </a:lnTo>
                <a:lnTo>
                  <a:pt x="4027042" y="4639945"/>
                </a:lnTo>
                <a:lnTo>
                  <a:pt x="4069841" y="4620895"/>
                </a:lnTo>
                <a:lnTo>
                  <a:pt x="4115942" y="4605020"/>
                </a:lnTo>
                <a:lnTo>
                  <a:pt x="4163567" y="4590669"/>
                </a:lnTo>
                <a:lnTo>
                  <a:pt x="4211066" y="4577969"/>
                </a:lnTo>
                <a:lnTo>
                  <a:pt x="4260342" y="4565269"/>
                </a:lnTo>
                <a:lnTo>
                  <a:pt x="4306316" y="4551045"/>
                </a:lnTo>
                <a:lnTo>
                  <a:pt x="4352417" y="4535170"/>
                </a:lnTo>
                <a:lnTo>
                  <a:pt x="4395216" y="4516120"/>
                </a:lnTo>
                <a:lnTo>
                  <a:pt x="4433316" y="4492244"/>
                </a:lnTo>
                <a:lnTo>
                  <a:pt x="4468241" y="4463669"/>
                </a:lnTo>
                <a:lnTo>
                  <a:pt x="4496816" y="4428744"/>
                </a:lnTo>
                <a:lnTo>
                  <a:pt x="4520692" y="4390644"/>
                </a:lnTo>
                <a:lnTo>
                  <a:pt x="4539742" y="4347845"/>
                </a:lnTo>
                <a:lnTo>
                  <a:pt x="4555617" y="4301871"/>
                </a:lnTo>
                <a:lnTo>
                  <a:pt x="4569841" y="4255770"/>
                </a:lnTo>
                <a:lnTo>
                  <a:pt x="4582541" y="4206621"/>
                </a:lnTo>
                <a:lnTo>
                  <a:pt x="4595241" y="4158996"/>
                </a:lnTo>
                <a:lnTo>
                  <a:pt x="4609592" y="4111371"/>
                </a:lnTo>
                <a:lnTo>
                  <a:pt x="4625467" y="4065270"/>
                </a:lnTo>
                <a:lnTo>
                  <a:pt x="4644517" y="4022471"/>
                </a:lnTo>
                <a:lnTo>
                  <a:pt x="4666742" y="3982720"/>
                </a:lnTo>
                <a:lnTo>
                  <a:pt x="4695317" y="3947795"/>
                </a:lnTo>
                <a:lnTo>
                  <a:pt x="4726940" y="3911346"/>
                </a:lnTo>
                <a:lnTo>
                  <a:pt x="4763516" y="3879596"/>
                </a:lnTo>
                <a:lnTo>
                  <a:pt x="4801616" y="3849370"/>
                </a:lnTo>
                <a:lnTo>
                  <a:pt x="4842891" y="3819271"/>
                </a:lnTo>
                <a:lnTo>
                  <a:pt x="4882515" y="3789045"/>
                </a:lnTo>
                <a:lnTo>
                  <a:pt x="4920615" y="3758946"/>
                </a:lnTo>
                <a:lnTo>
                  <a:pt x="4957191" y="3725545"/>
                </a:lnTo>
                <a:lnTo>
                  <a:pt x="4988941" y="3692271"/>
                </a:lnTo>
                <a:lnTo>
                  <a:pt x="5015865" y="3654171"/>
                </a:lnTo>
                <a:lnTo>
                  <a:pt x="5036566" y="3614420"/>
                </a:lnTo>
                <a:lnTo>
                  <a:pt x="5050790" y="3566795"/>
                </a:lnTo>
                <a:lnTo>
                  <a:pt x="5057140" y="3517646"/>
                </a:lnTo>
                <a:lnTo>
                  <a:pt x="5058791" y="3466846"/>
                </a:lnTo>
                <a:lnTo>
                  <a:pt x="5053965" y="3412871"/>
                </a:lnTo>
                <a:lnTo>
                  <a:pt x="5047615" y="3358896"/>
                </a:lnTo>
                <a:lnTo>
                  <a:pt x="5039741" y="3304921"/>
                </a:lnTo>
                <a:lnTo>
                  <a:pt x="5033391" y="3250946"/>
                </a:lnTo>
                <a:lnTo>
                  <a:pt x="5030216" y="3196971"/>
                </a:lnTo>
                <a:lnTo>
                  <a:pt x="5030216" y="3144647"/>
                </a:lnTo>
                <a:lnTo>
                  <a:pt x="5036566" y="3095371"/>
                </a:lnTo>
                <a:lnTo>
                  <a:pt x="5049266" y="3046222"/>
                </a:lnTo>
                <a:lnTo>
                  <a:pt x="5068316" y="3000121"/>
                </a:lnTo>
                <a:lnTo>
                  <a:pt x="5119116" y="2904871"/>
                </a:lnTo>
                <a:lnTo>
                  <a:pt x="5147691" y="2857246"/>
                </a:lnTo>
                <a:lnTo>
                  <a:pt x="5174615" y="2811272"/>
                </a:lnTo>
                <a:lnTo>
                  <a:pt x="5198491" y="2761996"/>
                </a:lnTo>
                <a:lnTo>
                  <a:pt x="5217541" y="2714371"/>
                </a:lnTo>
                <a:lnTo>
                  <a:pt x="5230241" y="2665222"/>
                </a:lnTo>
                <a:lnTo>
                  <a:pt x="5234940" y="2614422"/>
                </a:lnTo>
                <a:lnTo>
                  <a:pt x="5230241" y="2563622"/>
                </a:lnTo>
                <a:lnTo>
                  <a:pt x="5217541" y="2514473"/>
                </a:lnTo>
                <a:lnTo>
                  <a:pt x="5198491" y="2466848"/>
                </a:lnTo>
                <a:lnTo>
                  <a:pt x="5174615" y="2417572"/>
                </a:lnTo>
                <a:lnTo>
                  <a:pt x="5147691" y="2371598"/>
                </a:lnTo>
                <a:lnTo>
                  <a:pt x="5119116" y="2323973"/>
                </a:lnTo>
                <a:lnTo>
                  <a:pt x="5068316" y="2228723"/>
                </a:lnTo>
                <a:lnTo>
                  <a:pt x="5049266" y="2182622"/>
                </a:lnTo>
                <a:lnTo>
                  <a:pt x="5036566" y="2133473"/>
                </a:lnTo>
                <a:lnTo>
                  <a:pt x="5030216" y="2084197"/>
                </a:lnTo>
                <a:lnTo>
                  <a:pt x="5030216" y="2031873"/>
                </a:lnTo>
                <a:lnTo>
                  <a:pt x="5033391" y="1977898"/>
                </a:lnTo>
                <a:lnTo>
                  <a:pt x="5039741" y="1923923"/>
                </a:lnTo>
                <a:lnTo>
                  <a:pt x="5047615" y="1869948"/>
                </a:lnTo>
                <a:lnTo>
                  <a:pt x="5053965" y="1815973"/>
                </a:lnTo>
                <a:lnTo>
                  <a:pt x="5058791" y="1761998"/>
                </a:lnTo>
                <a:lnTo>
                  <a:pt x="5057140" y="1711198"/>
                </a:lnTo>
                <a:lnTo>
                  <a:pt x="5050790" y="1662049"/>
                </a:lnTo>
                <a:lnTo>
                  <a:pt x="5036566" y="1614424"/>
                </a:lnTo>
                <a:lnTo>
                  <a:pt x="5015865" y="1574673"/>
                </a:lnTo>
                <a:lnTo>
                  <a:pt x="4988941" y="1536573"/>
                </a:lnTo>
                <a:lnTo>
                  <a:pt x="4957191" y="1503299"/>
                </a:lnTo>
                <a:lnTo>
                  <a:pt x="4920615" y="1469898"/>
                </a:lnTo>
                <a:lnTo>
                  <a:pt x="4882515" y="1439799"/>
                </a:lnTo>
                <a:lnTo>
                  <a:pt x="4842891" y="1409573"/>
                </a:lnTo>
                <a:lnTo>
                  <a:pt x="4801616" y="1379474"/>
                </a:lnTo>
                <a:lnTo>
                  <a:pt x="4763516" y="1349248"/>
                </a:lnTo>
                <a:lnTo>
                  <a:pt x="4726940" y="1317498"/>
                </a:lnTo>
                <a:lnTo>
                  <a:pt x="4695317" y="1281049"/>
                </a:lnTo>
                <a:lnTo>
                  <a:pt x="4666742" y="1246124"/>
                </a:lnTo>
                <a:lnTo>
                  <a:pt x="4644517" y="1206373"/>
                </a:lnTo>
                <a:lnTo>
                  <a:pt x="4625467" y="1163574"/>
                </a:lnTo>
                <a:lnTo>
                  <a:pt x="4609592" y="1117473"/>
                </a:lnTo>
                <a:lnTo>
                  <a:pt x="4595241" y="1069848"/>
                </a:lnTo>
                <a:lnTo>
                  <a:pt x="4582541" y="1022223"/>
                </a:lnTo>
                <a:lnTo>
                  <a:pt x="4569841" y="973074"/>
                </a:lnTo>
                <a:lnTo>
                  <a:pt x="4555617" y="926973"/>
                </a:lnTo>
                <a:lnTo>
                  <a:pt x="4539742" y="880999"/>
                </a:lnTo>
                <a:lnTo>
                  <a:pt x="4520692" y="838200"/>
                </a:lnTo>
                <a:lnTo>
                  <a:pt x="4496816" y="800100"/>
                </a:lnTo>
                <a:lnTo>
                  <a:pt x="4468241" y="765175"/>
                </a:lnTo>
                <a:lnTo>
                  <a:pt x="4433316" y="736600"/>
                </a:lnTo>
                <a:lnTo>
                  <a:pt x="4395216" y="712724"/>
                </a:lnTo>
                <a:lnTo>
                  <a:pt x="4352417" y="693674"/>
                </a:lnTo>
                <a:lnTo>
                  <a:pt x="4306316" y="677799"/>
                </a:lnTo>
                <a:lnTo>
                  <a:pt x="4260342" y="663575"/>
                </a:lnTo>
                <a:lnTo>
                  <a:pt x="4211066" y="650875"/>
                </a:lnTo>
                <a:lnTo>
                  <a:pt x="4163567" y="638175"/>
                </a:lnTo>
                <a:lnTo>
                  <a:pt x="4115942" y="623824"/>
                </a:lnTo>
                <a:lnTo>
                  <a:pt x="4069841" y="607949"/>
                </a:lnTo>
                <a:lnTo>
                  <a:pt x="4027042" y="588899"/>
                </a:lnTo>
                <a:lnTo>
                  <a:pt x="3987291" y="566674"/>
                </a:lnTo>
                <a:lnTo>
                  <a:pt x="3952366" y="538099"/>
                </a:lnTo>
                <a:lnTo>
                  <a:pt x="3915917" y="506349"/>
                </a:lnTo>
                <a:lnTo>
                  <a:pt x="3884167" y="469900"/>
                </a:lnTo>
                <a:lnTo>
                  <a:pt x="3853941" y="431800"/>
                </a:lnTo>
                <a:lnTo>
                  <a:pt x="3793616" y="352425"/>
                </a:lnTo>
                <a:lnTo>
                  <a:pt x="3763517" y="314325"/>
                </a:lnTo>
                <a:lnTo>
                  <a:pt x="3730116" y="277749"/>
                </a:lnTo>
                <a:lnTo>
                  <a:pt x="3696842" y="245999"/>
                </a:lnTo>
                <a:lnTo>
                  <a:pt x="3658742" y="219075"/>
                </a:lnTo>
                <a:lnTo>
                  <a:pt x="3619118" y="198374"/>
                </a:lnTo>
                <a:lnTo>
                  <a:pt x="3571493" y="184150"/>
                </a:lnTo>
                <a:lnTo>
                  <a:pt x="3522217" y="177800"/>
                </a:lnTo>
                <a:lnTo>
                  <a:pt x="3471417" y="176149"/>
                </a:lnTo>
                <a:lnTo>
                  <a:pt x="3417442" y="180975"/>
                </a:lnTo>
                <a:lnTo>
                  <a:pt x="3363467" y="187325"/>
                </a:lnTo>
                <a:lnTo>
                  <a:pt x="3309492" y="195199"/>
                </a:lnTo>
                <a:lnTo>
                  <a:pt x="3255517" y="201549"/>
                </a:lnTo>
                <a:lnTo>
                  <a:pt x="3201542" y="204724"/>
                </a:lnTo>
                <a:lnTo>
                  <a:pt x="3149218" y="204724"/>
                </a:lnTo>
                <a:lnTo>
                  <a:pt x="3100069" y="198374"/>
                </a:lnTo>
                <a:lnTo>
                  <a:pt x="3049269" y="185674"/>
                </a:lnTo>
                <a:lnTo>
                  <a:pt x="3003168" y="166624"/>
                </a:lnTo>
                <a:lnTo>
                  <a:pt x="2907919" y="115824"/>
                </a:lnTo>
                <a:lnTo>
                  <a:pt x="2860294" y="87249"/>
                </a:lnTo>
                <a:lnTo>
                  <a:pt x="2814320" y="60325"/>
                </a:lnTo>
                <a:lnTo>
                  <a:pt x="2765044" y="36449"/>
                </a:lnTo>
                <a:lnTo>
                  <a:pt x="2717419" y="17399"/>
                </a:lnTo>
                <a:lnTo>
                  <a:pt x="2668270" y="4699"/>
                </a:lnTo>
                <a:lnTo>
                  <a:pt x="2617470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3426" y="2605786"/>
            <a:ext cx="709803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725" dirty="0">
                <a:solidFill>
                  <a:srgbClr val="2A1A00"/>
                </a:solidFill>
              </a:rPr>
              <a:t>INTRODUCTION</a:t>
            </a:r>
            <a:endParaRPr sz="8000"/>
          </a:p>
        </p:txBody>
      </p:sp>
      <p:sp>
        <p:nvSpPr>
          <p:cNvPr id="6" name="object 6"/>
          <p:cNvSpPr txBox="1"/>
          <p:nvPr/>
        </p:nvSpPr>
        <p:spPr>
          <a:xfrm>
            <a:off x="4592711" y="4209607"/>
            <a:ext cx="3862704" cy="2194832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pPr algn="ctr">
              <a:buNone/>
            </a:pPr>
            <a:r>
              <a:rPr lang="en-US" sz="3600" dirty="0">
                <a:solidFill>
                  <a:srgbClr val="0070C0"/>
                </a:solidFill>
                <a:latin typeface="Algerian" pitchFamily="82" charset="0"/>
              </a:rPr>
              <a:t>MS.SONAL PATEL</a:t>
            </a:r>
          </a:p>
          <a:p>
            <a:pPr algn="ctr">
              <a:buNone/>
            </a:pPr>
            <a:r>
              <a:rPr lang="en-US" sz="2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Assistant Professor</a:t>
            </a:r>
          </a:p>
          <a:p>
            <a:pPr algn="ctr">
              <a:buNone/>
            </a:pPr>
            <a:r>
              <a:rPr lang="en-US" sz="2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Sumandeep Nursing College</a:t>
            </a:r>
          </a:p>
          <a:p>
            <a:pPr algn="ctr">
              <a:buNone/>
            </a:pPr>
            <a:r>
              <a:rPr lang="en-US" sz="2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Sumandeep Vidyapeeth Deemed to be </a:t>
            </a:r>
            <a:r>
              <a:rPr lang="en-US" sz="2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university</a:t>
            </a:r>
            <a:endParaRPr lang="en-US" sz="2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6" y="128396"/>
            <a:ext cx="2151690" cy="2502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986155"/>
            <a:ext cx="10020300" cy="370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  <a:tab pos="1456055" algn="l"/>
                <a:tab pos="1833880" algn="l"/>
                <a:tab pos="4119879" algn="l"/>
                <a:tab pos="6304280" algn="l"/>
                <a:tab pos="7572375" algn="l"/>
              </a:tabLst>
            </a:pPr>
            <a:r>
              <a:rPr sz="3200" dirty="0">
                <a:latin typeface="Calibri"/>
                <a:cs typeface="Calibri"/>
              </a:rPr>
              <a:t>Under	a	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thologi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t's	m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,	</a:t>
            </a:r>
            <a:r>
              <a:rPr sz="3200" spc="-5" dirty="0">
                <a:latin typeface="Calibri"/>
                <a:cs typeface="Calibri"/>
              </a:rPr>
              <a:t>shape</a:t>
            </a:r>
            <a:r>
              <a:rPr sz="3200" dirty="0">
                <a:latin typeface="Calibri"/>
                <a:cs typeface="Calibri"/>
              </a:rPr>
              <a:t>,	ch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omo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omes,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DNA </a:t>
            </a:r>
            <a:r>
              <a:rPr sz="3200" dirty="0">
                <a:latin typeface="Calibri"/>
                <a:cs typeface="Calibri"/>
              </a:rPr>
              <a:t>of cells appear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normal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  <a:tab pos="1026160" algn="l"/>
                <a:tab pos="1911350" algn="l"/>
                <a:tab pos="3432810" algn="l"/>
                <a:tab pos="5436870" algn="l"/>
                <a:tab pos="6112510" algn="l"/>
                <a:tab pos="7340600" algn="l"/>
                <a:tab pos="9474200" algn="l"/>
              </a:tabLst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o	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" dirty="0">
                <a:latin typeface="Calibri"/>
                <a:cs typeface="Calibri"/>
              </a:rPr>
              <a:t>hormone</a:t>
            </a:r>
            <a:r>
              <a:rPr sz="3200" dirty="0">
                <a:latin typeface="Calibri"/>
                <a:cs typeface="Calibri"/>
              </a:rPr>
              <a:t>s	or	</a:t>
            </a:r>
            <a:r>
              <a:rPr sz="3200" spc="-5" dirty="0">
                <a:latin typeface="Calibri"/>
                <a:cs typeface="Calibri"/>
              </a:rPr>
              <a:t>othe</a:t>
            </a:r>
            <a:r>
              <a:rPr sz="3200" dirty="0">
                <a:latin typeface="Calibri"/>
                <a:cs typeface="Calibri"/>
              </a:rPr>
              <a:t>r	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3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es	(an  </a:t>
            </a:r>
            <a:r>
              <a:rPr sz="3200" spc="-15" dirty="0">
                <a:latin typeface="Calibri"/>
                <a:cs typeface="Calibri"/>
              </a:rPr>
              <a:t>exception: </a:t>
            </a:r>
            <a:r>
              <a:rPr sz="3200" spc="-10" dirty="0">
                <a:latin typeface="Calibri"/>
                <a:cs typeface="Calibri"/>
              </a:rPr>
              <a:t>pheochromocytomas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5" dirty="0">
                <a:latin typeface="Calibri"/>
                <a:cs typeface="Calibri"/>
              </a:rPr>
              <a:t>adrenal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gland)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not </a:t>
            </a:r>
            <a:r>
              <a:rPr sz="3200" spc="-15" dirty="0">
                <a:latin typeface="Calibri"/>
                <a:cs typeface="Calibri"/>
              </a:rPr>
              <a:t>require </a:t>
            </a:r>
            <a:r>
              <a:rPr sz="3200" spc="-10" dirty="0">
                <a:latin typeface="Calibri"/>
                <a:cs typeface="Calibri"/>
              </a:rPr>
              <a:t>treatment </a:t>
            </a:r>
            <a:r>
              <a:rPr sz="3200" spc="-5" dirty="0">
                <a:latin typeface="Calibri"/>
                <a:cs typeface="Calibri"/>
              </a:rPr>
              <a:t>if not health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threatening</a:t>
            </a:r>
            <a:endParaRPr sz="3200">
              <a:latin typeface="Calibri"/>
              <a:cs typeface="Calibri"/>
            </a:endParaRPr>
          </a:p>
          <a:p>
            <a:pPr marL="241300" marR="6350" indent="-228600">
              <a:lnSpc>
                <a:spcPct val="100000"/>
              </a:lnSpc>
              <a:spcBef>
                <a:spcPts val="71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15" dirty="0">
                <a:latin typeface="Calibri"/>
                <a:cs typeface="Calibri"/>
              </a:rPr>
              <a:t>Unlikely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recure </a:t>
            </a:r>
            <a:r>
              <a:rPr sz="3200" spc="-5" dirty="0">
                <a:latin typeface="Calibri"/>
                <a:cs typeface="Calibri"/>
              </a:rPr>
              <a:t>if </a:t>
            </a:r>
            <a:r>
              <a:rPr sz="3200" spc="-15" dirty="0">
                <a:latin typeface="Calibri"/>
                <a:cs typeface="Calibri"/>
              </a:rPr>
              <a:t>removed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20" dirty="0">
                <a:latin typeface="Calibri"/>
                <a:cs typeface="Calibri"/>
              </a:rPr>
              <a:t>require </a:t>
            </a:r>
            <a:r>
              <a:rPr sz="3200" spc="-5" dirty="0">
                <a:latin typeface="Calibri"/>
                <a:cs typeface="Calibri"/>
              </a:rPr>
              <a:t>further </a:t>
            </a:r>
            <a:r>
              <a:rPr sz="3200" spc="-15" dirty="0">
                <a:latin typeface="Calibri"/>
                <a:cs typeface="Calibri"/>
              </a:rPr>
              <a:t>treatment  </a:t>
            </a:r>
            <a:r>
              <a:rPr sz="3200" spc="-5" dirty="0">
                <a:latin typeface="Calibri"/>
                <a:cs typeface="Calibri"/>
              </a:rPr>
              <a:t>such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5" dirty="0">
                <a:latin typeface="Calibri"/>
                <a:cs typeface="Calibri"/>
              </a:rPr>
              <a:t>radiation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chemotherapy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29" y="519175"/>
            <a:ext cx="9295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7825" algn="l"/>
                <a:tab pos="4831080" algn="l"/>
                <a:tab pos="7466965" algn="l"/>
              </a:tabLst>
            </a:pPr>
            <a:r>
              <a:rPr sz="4000" spc="190" dirty="0">
                <a:solidFill>
                  <a:srgbClr val="006FC0"/>
                </a:solidFill>
              </a:rPr>
              <a:t>C</a:t>
            </a:r>
            <a:r>
              <a:rPr sz="4000" spc="195" dirty="0">
                <a:solidFill>
                  <a:srgbClr val="006FC0"/>
                </a:solidFill>
              </a:rPr>
              <a:t>HA</a:t>
            </a:r>
            <a:r>
              <a:rPr sz="4000" spc="190" dirty="0">
                <a:solidFill>
                  <a:srgbClr val="006FC0"/>
                </a:solidFill>
              </a:rPr>
              <a:t>R</a:t>
            </a:r>
            <a:r>
              <a:rPr sz="4000" spc="195" dirty="0">
                <a:solidFill>
                  <a:srgbClr val="006FC0"/>
                </a:solidFill>
              </a:rPr>
              <a:t>A</a:t>
            </a:r>
            <a:r>
              <a:rPr sz="4000" spc="190" dirty="0">
                <a:solidFill>
                  <a:srgbClr val="006FC0"/>
                </a:solidFill>
              </a:rPr>
              <a:t>CT</a:t>
            </a:r>
            <a:r>
              <a:rPr sz="4000" spc="185" dirty="0">
                <a:solidFill>
                  <a:srgbClr val="006FC0"/>
                </a:solidFill>
              </a:rPr>
              <a:t>E</a:t>
            </a:r>
            <a:r>
              <a:rPr sz="4000" spc="190" dirty="0">
                <a:solidFill>
                  <a:srgbClr val="006FC0"/>
                </a:solidFill>
              </a:rPr>
              <a:t>RISTIC</a:t>
            </a:r>
            <a:r>
              <a:rPr sz="4000" spc="-5" dirty="0">
                <a:solidFill>
                  <a:srgbClr val="006FC0"/>
                </a:solidFill>
              </a:rPr>
              <a:t>S</a:t>
            </a:r>
            <a:r>
              <a:rPr sz="4000" dirty="0">
                <a:solidFill>
                  <a:srgbClr val="006FC0"/>
                </a:solidFill>
              </a:rPr>
              <a:t>	</a:t>
            </a:r>
            <a:r>
              <a:rPr sz="4000" spc="195" dirty="0">
                <a:solidFill>
                  <a:srgbClr val="006FC0"/>
                </a:solidFill>
              </a:rPr>
              <a:t>O</a:t>
            </a:r>
            <a:r>
              <a:rPr sz="4000" spc="-5" dirty="0">
                <a:solidFill>
                  <a:srgbClr val="006FC0"/>
                </a:solidFill>
              </a:rPr>
              <a:t>F</a:t>
            </a:r>
            <a:r>
              <a:rPr sz="4000" dirty="0">
                <a:solidFill>
                  <a:srgbClr val="006FC0"/>
                </a:solidFill>
              </a:rPr>
              <a:t>	</a:t>
            </a:r>
            <a:r>
              <a:rPr sz="4000" spc="195" dirty="0">
                <a:solidFill>
                  <a:srgbClr val="006FC0"/>
                </a:solidFill>
              </a:rPr>
              <a:t>MAL</a:t>
            </a:r>
            <a:r>
              <a:rPr sz="4000" spc="190" dirty="0">
                <a:solidFill>
                  <a:srgbClr val="006FC0"/>
                </a:solidFill>
              </a:rPr>
              <a:t>I</a:t>
            </a:r>
            <a:r>
              <a:rPr sz="4000" spc="200" dirty="0">
                <a:solidFill>
                  <a:srgbClr val="006FC0"/>
                </a:solidFill>
              </a:rPr>
              <a:t>G</a:t>
            </a:r>
            <a:r>
              <a:rPr sz="4000" spc="190" dirty="0">
                <a:solidFill>
                  <a:srgbClr val="006FC0"/>
                </a:solidFill>
              </a:rPr>
              <a:t>N</a:t>
            </a:r>
            <a:r>
              <a:rPr sz="4000" spc="195" dirty="0">
                <a:solidFill>
                  <a:srgbClr val="006FC0"/>
                </a:solidFill>
              </a:rPr>
              <a:t>A</a:t>
            </a:r>
            <a:r>
              <a:rPr sz="4000" spc="190" dirty="0">
                <a:solidFill>
                  <a:srgbClr val="006FC0"/>
                </a:solidFill>
              </a:rPr>
              <a:t>N</a:t>
            </a:r>
            <a:r>
              <a:rPr sz="4000" spc="-5" dirty="0">
                <a:solidFill>
                  <a:srgbClr val="006FC0"/>
                </a:solidFill>
              </a:rPr>
              <a:t>T</a:t>
            </a:r>
            <a:r>
              <a:rPr sz="4000" dirty="0">
                <a:solidFill>
                  <a:srgbClr val="006FC0"/>
                </a:solidFill>
              </a:rPr>
              <a:t>	</a:t>
            </a:r>
            <a:r>
              <a:rPr sz="4000" spc="190" dirty="0">
                <a:solidFill>
                  <a:srgbClr val="006FC0"/>
                </a:solidFill>
              </a:rPr>
              <a:t>T</a:t>
            </a:r>
            <a:r>
              <a:rPr sz="4000" spc="195" dirty="0">
                <a:solidFill>
                  <a:srgbClr val="006FC0"/>
                </a:solidFill>
              </a:rPr>
              <a:t>UMO</a:t>
            </a:r>
            <a:r>
              <a:rPr sz="4000" spc="190" dirty="0">
                <a:solidFill>
                  <a:srgbClr val="006FC0"/>
                </a:solidFill>
              </a:rPr>
              <a:t>R</a:t>
            </a:r>
            <a:r>
              <a:rPr sz="4000" spc="-5" dirty="0">
                <a:solidFill>
                  <a:srgbClr val="006FC0"/>
                </a:solidFill>
              </a:rPr>
              <a:t>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30578" y="1444625"/>
            <a:ext cx="4512310" cy="127508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7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Cells </a:t>
            </a:r>
            <a:r>
              <a:rPr sz="3200" spc="-10" dirty="0">
                <a:latin typeface="Calibri"/>
                <a:cs typeface="Calibri"/>
              </a:rPr>
              <a:t>can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spread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spc="-15" dirty="0">
                <a:latin typeface="Calibri"/>
                <a:cs typeface="Calibri"/>
              </a:rPr>
              <a:t>grow fairly </a:t>
            </a:r>
            <a:r>
              <a:rPr sz="3200" spc="-10" dirty="0">
                <a:latin typeface="Calibri"/>
                <a:cs typeface="Calibri"/>
              </a:rPr>
              <a:t>rapidly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78542" y="2832354"/>
            <a:ext cx="11741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near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0578" y="2784195"/>
            <a:ext cx="8610600" cy="1723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  <a:tab pos="1443355" algn="l"/>
                <a:tab pos="2798445" algn="l"/>
                <a:tab pos="3917315" algn="l"/>
                <a:tab pos="5991860" algn="l"/>
                <a:tab pos="6932295" algn="l"/>
              </a:tabLst>
            </a:pP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en	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ade	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sa</a:t>
            </a:r>
            <a:r>
              <a:rPr sz="3200" dirty="0">
                <a:latin typeface="Calibri"/>
                <a:cs typeface="Calibri"/>
              </a:rPr>
              <a:t>l	memb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ane	th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5" dirty="0">
                <a:latin typeface="Calibri"/>
                <a:cs typeface="Calibri"/>
              </a:rPr>
              <a:t>sur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ounds  </a:t>
            </a:r>
            <a:r>
              <a:rPr sz="3200" spc="-15" dirty="0">
                <a:latin typeface="Calibri"/>
                <a:cs typeface="Calibri"/>
              </a:rPr>
              <a:t>healthy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tissue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Can </a:t>
            </a:r>
            <a:r>
              <a:rPr sz="3200" spc="-10" dirty="0">
                <a:latin typeface="Calibri"/>
                <a:cs typeface="Calibri"/>
              </a:rPr>
              <a:t>spread </a:t>
            </a:r>
            <a:r>
              <a:rPr sz="3200" dirty="0">
                <a:latin typeface="Calibri"/>
                <a:cs typeface="Calibri"/>
              </a:rPr>
              <a:t>via </a:t>
            </a:r>
            <a:r>
              <a:rPr sz="3200" spc="-10" dirty="0">
                <a:latin typeface="Calibri"/>
                <a:cs typeface="Calibri"/>
              </a:rPr>
              <a:t>bloodstream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lymphatic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system.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1193368"/>
            <a:ext cx="10022840" cy="395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620" indent="-228600">
              <a:lnSpc>
                <a:spcPct val="10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20" dirty="0">
                <a:latin typeface="Calibri"/>
                <a:cs typeface="Calibri"/>
              </a:rPr>
              <a:t>May </a:t>
            </a:r>
            <a:r>
              <a:rPr sz="3000" spc="-15" dirty="0">
                <a:latin typeface="Calibri"/>
                <a:cs typeface="Calibri"/>
              </a:rPr>
              <a:t>recur after removal, </a:t>
            </a:r>
            <a:r>
              <a:rPr sz="3000" spc="-5" dirty="0">
                <a:latin typeface="Calibri"/>
                <a:cs typeface="Calibri"/>
              </a:rPr>
              <a:t>sometimes </a:t>
            </a:r>
            <a:r>
              <a:rPr sz="3000" spc="-10" dirty="0">
                <a:latin typeface="Calibri"/>
                <a:cs typeface="Calibri"/>
              </a:rPr>
              <a:t>in areas other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original  </a:t>
            </a:r>
            <a:r>
              <a:rPr sz="3000" spc="-15" dirty="0">
                <a:latin typeface="Calibri"/>
                <a:cs typeface="Calibri"/>
              </a:rPr>
              <a:t>site</a:t>
            </a:r>
            <a:endParaRPr sz="3000">
              <a:latin typeface="Calibri"/>
              <a:cs typeface="Calibri"/>
            </a:endParaRPr>
          </a:p>
          <a:p>
            <a:pPr marL="241300" marR="6985" indent="-228600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  <a:tab pos="1087120" algn="l"/>
                <a:tab pos="1951355" algn="l"/>
                <a:tab pos="3571240" algn="l"/>
                <a:tab pos="5891530" algn="l"/>
                <a:tab pos="6602730" algn="l"/>
                <a:tab pos="7433309" algn="l"/>
                <a:tab pos="9639300" algn="l"/>
              </a:tabLst>
            </a:pPr>
            <a:r>
              <a:rPr sz="3000" spc="-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s	</a:t>
            </a:r>
            <a:r>
              <a:rPr sz="3000" spc="-5" dirty="0">
                <a:latin typeface="Calibri"/>
                <a:cs typeface="Calibri"/>
              </a:rPr>
              <a:t>h</a:t>
            </a:r>
            <a:r>
              <a:rPr sz="3000" spc="-50" dirty="0">
                <a:latin typeface="Calibri"/>
                <a:cs typeface="Calibri"/>
              </a:rPr>
              <a:t>a</a:t>
            </a:r>
            <a:r>
              <a:rPr sz="3000" spc="-3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e	abnormal	ch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om</a:t>
            </a:r>
            <a:r>
              <a:rPr sz="3000" spc="5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so</a:t>
            </a:r>
            <a:r>
              <a:rPr sz="3000" spc="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es	a</a:t>
            </a:r>
            <a:r>
              <a:rPr sz="3000" spc="-1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d	</a:t>
            </a:r>
            <a:r>
              <a:rPr sz="3000" spc="-5" dirty="0">
                <a:latin typeface="Calibri"/>
                <a:cs typeface="Calibri"/>
              </a:rPr>
              <a:t>DN</a:t>
            </a:r>
            <a:r>
              <a:rPr sz="3000" dirty="0">
                <a:latin typeface="Calibri"/>
                <a:cs typeface="Calibri"/>
              </a:rPr>
              <a:t>A	</a:t>
            </a:r>
            <a:r>
              <a:rPr sz="3000" spc="-10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ha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ac</a:t>
            </a:r>
            <a:r>
              <a:rPr sz="3000" spc="-3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75" dirty="0">
                <a:latin typeface="Calibri"/>
                <a:cs typeface="Calibri"/>
              </a:rPr>
              <a:t>z</a:t>
            </a:r>
            <a:r>
              <a:rPr sz="3000" dirty="0">
                <a:latin typeface="Calibri"/>
                <a:cs typeface="Calibri"/>
              </a:rPr>
              <a:t>ed	</a:t>
            </a:r>
            <a:r>
              <a:rPr sz="3000" spc="-20" dirty="0">
                <a:latin typeface="Calibri"/>
                <a:cs typeface="Calibri"/>
              </a:rPr>
              <a:t>by  </a:t>
            </a:r>
            <a:r>
              <a:rPr sz="3000" spc="-15" dirty="0">
                <a:latin typeface="Calibri"/>
                <a:cs typeface="Calibri"/>
              </a:rPr>
              <a:t>large, </a:t>
            </a:r>
            <a:r>
              <a:rPr sz="3000" spc="-5" dirty="0">
                <a:latin typeface="Calibri"/>
                <a:cs typeface="Calibri"/>
              </a:rPr>
              <a:t>dark nuclei; </a:t>
            </a:r>
            <a:r>
              <a:rPr sz="3000" spc="-20" dirty="0">
                <a:latin typeface="Calibri"/>
                <a:cs typeface="Calibri"/>
              </a:rPr>
              <a:t>may </a:t>
            </a:r>
            <a:r>
              <a:rPr sz="3000" spc="-25" dirty="0">
                <a:latin typeface="Calibri"/>
                <a:cs typeface="Calibri"/>
              </a:rPr>
              <a:t>have </a:t>
            </a:r>
            <a:r>
              <a:rPr sz="3000" dirty="0">
                <a:latin typeface="Calibri"/>
                <a:cs typeface="Calibri"/>
              </a:rPr>
              <a:t>abnormal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shape</a:t>
            </a:r>
            <a:endParaRPr sz="3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71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  <a:tab pos="1022985" algn="l"/>
                <a:tab pos="2344420" algn="l"/>
                <a:tab pos="4234180" algn="l"/>
                <a:tab pos="5063490" algn="l"/>
                <a:tab pos="6137910" algn="l"/>
                <a:tab pos="7401559" algn="l"/>
                <a:tab pos="8180705" algn="l"/>
                <a:tab pos="9424035" algn="l"/>
              </a:tabLst>
            </a:pPr>
            <a:r>
              <a:rPr sz="3000" spc="-5" dirty="0">
                <a:latin typeface="Calibri"/>
                <a:cs typeface="Calibri"/>
              </a:rPr>
              <a:t>Ca</a:t>
            </a:r>
            <a:r>
              <a:rPr sz="3000" dirty="0">
                <a:latin typeface="Calibri"/>
                <a:cs typeface="Calibri"/>
              </a:rPr>
              <a:t>n	</a:t>
            </a:r>
            <a:r>
              <a:rPr sz="3000" spc="-5" dirty="0">
                <a:latin typeface="Calibri"/>
                <a:cs typeface="Calibri"/>
              </a:rPr>
              <a:t>s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c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5" dirty="0">
                <a:latin typeface="Calibri"/>
                <a:cs typeface="Calibri"/>
              </a:rPr>
              <a:t>su</a:t>
            </a:r>
            <a:r>
              <a:rPr sz="3000" spc="-20" dirty="0">
                <a:latin typeface="Calibri"/>
                <a:cs typeface="Calibri"/>
              </a:rPr>
              <a:t>b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ances	th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t	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ause	</a:t>
            </a:r>
            <a:r>
              <a:rPr sz="3000" spc="-65" dirty="0">
                <a:latin typeface="Calibri"/>
                <a:cs typeface="Calibri"/>
              </a:rPr>
              <a:t>f</a:t>
            </a:r>
            <a:r>
              <a:rPr sz="3000" spc="-3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tigue	and	</a:t>
            </a:r>
            <a:r>
              <a:rPr sz="3000" spc="-25" dirty="0">
                <a:latin typeface="Calibri"/>
                <a:cs typeface="Calibri"/>
              </a:rPr>
              <a:t>w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10" dirty="0">
                <a:latin typeface="Calibri"/>
                <a:cs typeface="Calibri"/>
              </a:rPr>
              <a:t>g</a:t>
            </a:r>
            <a:r>
              <a:rPr sz="3000" spc="-30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t	lo</a:t>
            </a:r>
            <a:r>
              <a:rPr sz="3000" spc="-15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s  </a:t>
            </a:r>
            <a:r>
              <a:rPr sz="3000" spc="-10" dirty="0">
                <a:latin typeface="Calibri"/>
                <a:cs typeface="Calibri"/>
              </a:rPr>
              <a:t>(paraneoplastic </a:t>
            </a:r>
            <a:r>
              <a:rPr sz="3000" spc="-15" dirty="0">
                <a:latin typeface="Calibri"/>
                <a:cs typeface="Calibri"/>
              </a:rPr>
              <a:t>syndrome)</a:t>
            </a:r>
            <a:endParaRPr sz="3000">
              <a:latin typeface="Calibri"/>
              <a:cs typeface="Calibri"/>
            </a:endParaRPr>
          </a:p>
          <a:p>
            <a:pPr marL="241300" marR="6350" indent="-228600">
              <a:lnSpc>
                <a:spcPct val="100000"/>
              </a:lnSpc>
              <a:spcBef>
                <a:spcPts val="6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20" dirty="0">
                <a:latin typeface="Calibri"/>
                <a:cs typeface="Calibri"/>
              </a:rPr>
              <a:t>May require </a:t>
            </a:r>
            <a:r>
              <a:rPr sz="3000" spc="-10" dirty="0">
                <a:latin typeface="Calibri"/>
                <a:cs typeface="Calibri"/>
              </a:rPr>
              <a:t>aggressive </a:t>
            </a:r>
            <a:r>
              <a:rPr sz="3000" spc="-15" dirty="0">
                <a:latin typeface="Calibri"/>
                <a:cs typeface="Calibri"/>
              </a:rPr>
              <a:t>treatment, </a:t>
            </a:r>
            <a:r>
              <a:rPr sz="3000" spc="-10" dirty="0">
                <a:latin typeface="Calibri"/>
                <a:cs typeface="Calibri"/>
              </a:rPr>
              <a:t>including </a:t>
            </a:r>
            <a:r>
              <a:rPr sz="3000" spc="-40" dirty="0">
                <a:latin typeface="Calibri"/>
                <a:cs typeface="Calibri"/>
              </a:rPr>
              <a:t>surgery, </a:t>
            </a:r>
            <a:r>
              <a:rPr sz="3000" spc="-10" dirty="0">
                <a:latin typeface="Calibri"/>
                <a:cs typeface="Calibri"/>
              </a:rPr>
              <a:t>radiation,  </a:t>
            </a:r>
            <a:r>
              <a:rPr sz="3000" spc="-25" dirty="0">
                <a:latin typeface="Calibri"/>
                <a:cs typeface="Calibri"/>
              </a:rPr>
              <a:t>chemotherapy,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immunotherapy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medications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76" y="382524"/>
            <a:ext cx="11295888" cy="6198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5321" y="2883865"/>
            <a:ext cx="7625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96185" algn="l"/>
                <a:tab pos="3804285" algn="l"/>
                <a:tab pos="5993130" algn="l"/>
              </a:tabLst>
            </a:pPr>
            <a:r>
              <a:rPr sz="4000" spc="-5" dirty="0"/>
              <a:t>T U M O</a:t>
            </a:r>
            <a:r>
              <a:rPr sz="4000" spc="385" dirty="0"/>
              <a:t> </a:t>
            </a:r>
            <a:r>
              <a:rPr sz="4000" spc="-5" dirty="0"/>
              <a:t>R</a:t>
            </a:r>
            <a:r>
              <a:rPr sz="4000" spc="90" dirty="0"/>
              <a:t> </a:t>
            </a:r>
            <a:r>
              <a:rPr sz="4000" spc="-5" dirty="0"/>
              <a:t>S	A</a:t>
            </a:r>
            <a:r>
              <a:rPr sz="4000" spc="90" dirty="0"/>
              <a:t> </a:t>
            </a:r>
            <a:r>
              <a:rPr sz="4000" spc="-5" dirty="0"/>
              <a:t>N</a:t>
            </a:r>
            <a:r>
              <a:rPr sz="4000" spc="90" dirty="0"/>
              <a:t> </a:t>
            </a:r>
            <a:r>
              <a:rPr sz="4000" spc="-5" dirty="0"/>
              <a:t>D	T I S S</a:t>
            </a:r>
            <a:r>
              <a:rPr sz="4000" spc="380" dirty="0"/>
              <a:t> </a:t>
            </a:r>
            <a:r>
              <a:rPr sz="4000" spc="-5" dirty="0"/>
              <a:t>U</a:t>
            </a:r>
            <a:r>
              <a:rPr sz="4000" spc="95" dirty="0"/>
              <a:t> </a:t>
            </a:r>
            <a:r>
              <a:rPr sz="4000" spc="-5" dirty="0"/>
              <a:t>E	T Y P E</a:t>
            </a:r>
            <a:r>
              <a:rPr sz="4000" spc="390" dirty="0"/>
              <a:t> </a:t>
            </a:r>
            <a:r>
              <a:rPr sz="4000" spc="-5" dirty="0"/>
              <a:t>S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656" y="382524"/>
            <a:ext cx="11391900" cy="6259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516636"/>
            <a:ext cx="11658600" cy="5362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59" y="1874519"/>
            <a:ext cx="11166347" cy="3354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14955" cy="6858000"/>
          </a:xfrm>
          <a:custGeom>
            <a:avLst/>
            <a:gdLst/>
            <a:ahLst/>
            <a:cxnLst/>
            <a:rect l="l" t="t" r="r" b="b"/>
            <a:pathLst>
              <a:path w="2814955" h="6858000">
                <a:moveTo>
                  <a:pt x="1414526" y="0"/>
                </a:moveTo>
                <a:lnTo>
                  <a:pt x="0" y="0"/>
                </a:lnTo>
                <a:lnTo>
                  <a:pt x="0" y="6857999"/>
                </a:lnTo>
                <a:lnTo>
                  <a:pt x="1414526" y="6857999"/>
                </a:lnTo>
                <a:lnTo>
                  <a:pt x="1438402" y="6769098"/>
                </a:lnTo>
                <a:lnTo>
                  <a:pt x="1462151" y="6681787"/>
                </a:lnTo>
                <a:lnTo>
                  <a:pt x="1489202" y="6596062"/>
                </a:lnTo>
                <a:lnTo>
                  <a:pt x="1519301" y="6513512"/>
                </a:lnTo>
                <a:lnTo>
                  <a:pt x="1555877" y="6435725"/>
                </a:lnTo>
                <a:lnTo>
                  <a:pt x="1598676" y="6362700"/>
                </a:lnTo>
                <a:lnTo>
                  <a:pt x="1644777" y="6300787"/>
                </a:lnTo>
                <a:lnTo>
                  <a:pt x="1697101" y="6243637"/>
                </a:lnTo>
                <a:lnTo>
                  <a:pt x="1754251" y="6188075"/>
                </a:lnTo>
                <a:lnTo>
                  <a:pt x="1817751" y="6134100"/>
                </a:lnTo>
                <a:lnTo>
                  <a:pt x="1881377" y="6084887"/>
                </a:lnTo>
                <a:lnTo>
                  <a:pt x="1948052" y="6032500"/>
                </a:lnTo>
                <a:lnTo>
                  <a:pt x="2016252" y="5983287"/>
                </a:lnTo>
                <a:lnTo>
                  <a:pt x="2146427" y="5878512"/>
                </a:lnTo>
                <a:lnTo>
                  <a:pt x="2206752" y="5824537"/>
                </a:lnTo>
                <a:lnTo>
                  <a:pt x="2262378" y="5767387"/>
                </a:lnTo>
                <a:lnTo>
                  <a:pt x="2311527" y="5707062"/>
                </a:lnTo>
                <a:lnTo>
                  <a:pt x="2355977" y="5643562"/>
                </a:lnTo>
                <a:lnTo>
                  <a:pt x="2389378" y="5575300"/>
                </a:lnTo>
                <a:lnTo>
                  <a:pt x="2414778" y="5499100"/>
                </a:lnTo>
                <a:lnTo>
                  <a:pt x="2429002" y="5418074"/>
                </a:lnTo>
                <a:lnTo>
                  <a:pt x="2435352" y="5334000"/>
                </a:lnTo>
                <a:lnTo>
                  <a:pt x="2435352" y="5249799"/>
                </a:lnTo>
                <a:lnTo>
                  <a:pt x="2429002" y="5162550"/>
                </a:lnTo>
                <a:lnTo>
                  <a:pt x="2417953" y="5071999"/>
                </a:lnTo>
                <a:lnTo>
                  <a:pt x="2405253" y="4983099"/>
                </a:lnTo>
                <a:lnTo>
                  <a:pt x="2383028" y="4805299"/>
                </a:lnTo>
                <a:lnTo>
                  <a:pt x="2375027" y="4714875"/>
                </a:lnTo>
                <a:lnTo>
                  <a:pt x="2371852" y="4627499"/>
                </a:lnTo>
                <a:lnTo>
                  <a:pt x="2376678" y="4543425"/>
                </a:lnTo>
                <a:lnTo>
                  <a:pt x="2387727" y="4459224"/>
                </a:lnTo>
                <a:lnTo>
                  <a:pt x="2408428" y="4381500"/>
                </a:lnTo>
                <a:lnTo>
                  <a:pt x="2437003" y="4302125"/>
                </a:lnTo>
                <a:lnTo>
                  <a:pt x="2471928" y="4224274"/>
                </a:lnTo>
                <a:lnTo>
                  <a:pt x="2513203" y="4146550"/>
                </a:lnTo>
                <a:lnTo>
                  <a:pt x="2557653" y="4068699"/>
                </a:lnTo>
                <a:lnTo>
                  <a:pt x="2603627" y="3989324"/>
                </a:lnTo>
                <a:lnTo>
                  <a:pt x="2649728" y="3913124"/>
                </a:lnTo>
                <a:lnTo>
                  <a:pt x="2692527" y="3833749"/>
                </a:lnTo>
                <a:lnTo>
                  <a:pt x="2732278" y="3756025"/>
                </a:lnTo>
                <a:lnTo>
                  <a:pt x="2765552" y="3673475"/>
                </a:lnTo>
                <a:lnTo>
                  <a:pt x="2792603" y="3592449"/>
                </a:lnTo>
                <a:lnTo>
                  <a:pt x="2808478" y="3511550"/>
                </a:lnTo>
                <a:lnTo>
                  <a:pt x="2814828" y="3429000"/>
                </a:lnTo>
                <a:lnTo>
                  <a:pt x="2808478" y="3346450"/>
                </a:lnTo>
                <a:lnTo>
                  <a:pt x="2792603" y="3265424"/>
                </a:lnTo>
                <a:lnTo>
                  <a:pt x="2765552" y="3184525"/>
                </a:lnTo>
                <a:lnTo>
                  <a:pt x="2732278" y="3101975"/>
                </a:lnTo>
                <a:lnTo>
                  <a:pt x="2692527" y="3024124"/>
                </a:lnTo>
                <a:lnTo>
                  <a:pt x="2649728" y="2944749"/>
                </a:lnTo>
                <a:lnTo>
                  <a:pt x="2603627" y="2868549"/>
                </a:lnTo>
                <a:lnTo>
                  <a:pt x="2557653" y="2789174"/>
                </a:lnTo>
                <a:lnTo>
                  <a:pt x="2513203" y="2711450"/>
                </a:lnTo>
                <a:lnTo>
                  <a:pt x="2471928" y="2633599"/>
                </a:lnTo>
                <a:lnTo>
                  <a:pt x="2437003" y="2555875"/>
                </a:lnTo>
                <a:lnTo>
                  <a:pt x="2408428" y="2476500"/>
                </a:lnTo>
                <a:lnTo>
                  <a:pt x="2387727" y="2398649"/>
                </a:lnTo>
                <a:lnTo>
                  <a:pt x="2376678" y="2314575"/>
                </a:lnTo>
                <a:lnTo>
                  <a:pt x="2371852" y="2230374"/>
                </a:lnTo>
                <a:lnTo>
                  <a:pt x="2375027" y="2143125"/>
                </a:lnTo>
                <a:lnTo>
                  <a:pt x="2383028" y="2052574"/>
                </a:lnTo>
                <a:lnTo>
                  <a:pt x="2405253" y="1874774"/>
                </a:lnTo>
                <a:lnTo>
                  <a:pt x="2417953" y="1785874"/>
                </a:lnTo>
                <a:lnTo>
                  <a:pt x="2429002" y="1695450"/>
                </a:lnTo>
                <a:lnTo>
                  <a:pt x="2435352" y="1608074"/>
                </a:lnTo>
                <a:lnTo>
                  <a:pt x="2435352" y="1524000"/>
                </a:lnTo>
                <a:lnTo>
                  <a:pt x="2429002" y="1439799"/>
                </a:lnTo>
                <a:lnTo>
                  <a:pt x="2414778" y="1358900"/>
                </a:lnTo>
                <a:lnTo>
                  <a:pt x="2389378" y="1282700"/>
                </a:lnTo>
                <a:lnTo>
                  <a:pt x="2355977" y="1214374"/>
                </a:lnTo>
                <a:lnTo>
                  <a:pt x="2311527" y="1150874"/>
                </a:lnTo>
                <a:lnTo>
                  <a:pt x="2262378" y="1090549"/>
                </a:lnTo>
                <a:lnTo>
                  <a:pt x="2206752" y="1033399"/>
                </a:lnTo>
                <a:lnTo>
                  <a:pt x="2146427" y="979424"/>
                </a:lnTo>
                <a:lnTo>
                  <a:pt x="2016252" y="874649"/>
                </a:lnTo>
                <a:lnTo>
                  <a:pt x="1948052" y="825500"/>
                </a:lnTo>
                <a:lnTo>
                  <a:pt x="1881377" y="773049"/>
                </a:lnTo>
                <a:lnTo>
                  <a:pt x="1817751" y="723900"/>
                </a:lnTo>
                <a:lnTo>
                  <a:pt x="1754251" y="669925"/>
                </a:lnTo>
                <a:lnTo>
                  <a:pt x="1697101" y="614299"/>
                </a:lnTo>
                <a:lnTo>
                  <a:pt x="1644777" y="557149"/>
                </a:lnTo>
                <a:lnTo>
                  <a:pt x="1598676" y="495300"/>
                </a:lnTo>
                <a:lnTo>
                  <a:pt x="1555877" y="422275"/>
                </a:lnTo>
                <a:lnTo>
                  <a:pt x="1519301" y="344424"/>
                </a:lnTo>
                <a:lnTo>
                  <a:pt x="1489202" y="261874"/>
                </a:lnTo>
                <a:lnTo>
                  <a:pt x="1462151" y="176149"/>
                </a:lnTo>
                <a:lnTo>
                  <a:pt x="1438402" y="88900"/>
                </a:lnTo>
                <a:lnTo>
                  <a:pt x="1414526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775" y="0"/>
            <a:ext cx="1645920" cy="6858000"/>
          </a:xfrm>
          <a:custGeom>
            <a:avLst/>
            <a:gdLst/>
            <a:ahLst/>
            <a:cxnLst/>
            <a:rect l="l" t="t" r="r" b="b"/>
            <a:pathLst>
              <a:path w="1645920" h="6858000">
                <a:moveTo>
                  <a:pt x="271411" y="0"/>
                </a:moveTo>
                <a:lnTo>
                  <a:pt x="0" y="0"/>
                </a:lnTo>
                <a:lnTo>
                  <a:pt x="26987" y="66675"/>
                </a:lnTo>
                <a:lnTo>
                  <a:pt x="52374" y="139700"/>
                </a:lnTo>
                <a:lnTo>
                  <a:pt x="73012" y="217424"/>
                </a:lnTo>
                <a:lnTo>
                  <a:pt x="95237" y="299974"/>
                </a:lnTo>
                <a:lnTo>
                  <a:pt x="142849" y="477774"/>
                </a:lnTo>
                <a:lnTo>
                  <a:pt x="172999" y="565150"/>
                </a:lnTo>
                <a:lnTo>
                  <a:pt x="204749" y="652399"/>
                </a:lnTo>
                <a:lnTo>
                  <a:pt x="247599" y="738124"/>
                </a:lnTo>
                <a:lnTo>
                  <a:pt x="295224" y="819150"/>
                </a:lnTo>
                <a:lnTo>
                  <a:pt x="352361" y="895350"/>
                </a:lnTo>
                <a:lnTo>
                  <a:pt x="414274" y="963549"/>
                </a:lnTo>
                <a:lnTo>
                  <a:pt x="480949" y="1028700"/>
                </a:lnTo>
                <a:lnTo>
                  <a:pt x="552323" y="1089025"/>
                </a:lnTo>
                <a:lnTo>
                  <a:pt x="622173" y="1144524"/>
                </a:lnTo>
                <a:lnTo>
                  <a:pt x="695198" y="1198499"/>
                </a:lnTo>
                <a:lnTo>
                  <a:pt x="765048" y="1252474"/>
                </a:lnTo>
                <a:lnTo>
                  <a:pt x="830072" y="1304925"/>
                </a:lnTo>
                <a:lnTo>
                  <a:pt x="890397" y="1355725"/>
                </a:lnTo>
                <a:lnTo>
                  <a:pt x="942848" y="1406525"/>
                </a:lnTo>
                <a:lnTo>
                  <a:pt x="984123" y="1460500"/>
                </a:lnTo>
                <a:lnTo>
                  <a:pt x="1012571" y="1512824"/>
                </a:lnTo>
                <a:lnTo>
                  <a:pt x="1026922" y="1562100"/>
                </a:lnTo>
                <a:lnTo>
                  <a:pt x="1034796" y="1616075"/>
                </a:lnTo>
                <a:lnTo>
                  <a:pt x="1037971" y="1674749"/>
                </a:lnTo>
                <a:lnTo>
                  <a:pt x="1033272" y="1739900"/>
                </a:lnTo>
                <a:lnTo>
                  <a:pt x="1026922" y="1808099"/>
                </a:lnTo>
                <a:lnTo>
                  <a:pt x="1018921" y="1877949"/>
                </a:lnTo>
                <a:lnTo>
                  <a:pt x="1011047" y="1950974"/>
                </a:lnTo>
                <a:lnTo>
                  <a:pt x="993521" y="2062099"/>
                </a:lnTo>
                <a:lnTo>
                  <a:pt x="984123" y="2171700"/>
                </a:lnTo>
                <a:lnTo>
                  <a:pt x="977773" y="2284349"/>
                </a:lnTo>
                <a:lnTo>
                  <a:pt x="980948" y="2398649"/>
                </a:lnTo>
                <a:lnTo>
                  <a:pt x="996696" y="2512949"/>
                </a:lnTo>
                <a:lnTo>
                  <a:pt x="1018921" y="2601849"/>
                </a:lnTo>
                <a:lnTo>
                  <a:pt x="1049147" y="2689225"/>
                </a:lnTo>
                <a:lnTo>
                  <a:pt x="1087247" y="2771775"/>
                </a:lnTo>
                <a:lnTo>
                  <a:pt x="1128522" y="2855849"/>
                </a:lnTo>
                <a:lnTo>
                  <a:pt x="1255522" y="3078099"/>
                </a:lnTo>
                <a:lnTo>
                  <a:pt x="1290447" y="3140075"/>
                </a:lnTo>
                <a:lnTo>
                  <a:pt x="1323721" y="3201924"/>
                </a:lnTo>
                <a:lnTo>
                  <a:pt x="1350645" y="3262249"/>
                </a:lnTo>
                <a:lnTo>
                  <a:pt x="1371346" y="3321050"/>
                </a:lnTo>
                <a:lnTo>
                  <a:pt x="1385570" y="3375025"/>
                </a:lnTo>
                <a:lnTo>
                  <a:pt x="1390396" y="3429000"/>
                </a:lnTo>
                <a:lnTo>
                  <a:pt x="1385570" y="3482975"/>
                </a:lnTo>
                <a:lnTo>
                  <a:pt x="1371346" y="3536950"/>
                </a:lnTo>
                <a:lnTo>
                  <a:pt x="1350645" y="3595624"/>
                </a:lnTo>
                <a:lnTo>
                  <a:pt x="1323721" y="3655949"/>
                </a:lnTo>
                <a:lnTo>
                  <a:pt x="1290447" y="3717925"/>
                </a:lnTo>
                <a:lnTo>
                  <a:pt x="1255522" y="3779774"/>
                </a:lnTo>
                <a:lnTo>
                  <a:pt x="1128522" y="4002024"/>
                </a:lnTo>
                <a:lnTo>
                  <a:pt x="1087247" y="4086225"/>
                </a:lnTo>
                <a:lnTo>
                  <a:pt x="1049147" y="4168775"/>
                </a:lnTo>
                <a:lnTo>
                  <a:pt x="1018921" y="4256024"/>
                </a:lnTo>
                <a:lnTo>
                  <a:pt x="996696" y="4344924"/>
                </a:lnTo>
                <a:lnTo>
                  <a:pt x="980948" y="4459224"/>
                </a:lnTo>
                <a:lnTo>
                  <a:pt x="977773" y="4573524"/>
                </a:lnTo>
                <a:lnTo>
                  <a:pt x="984123" y="4686300"/>
                </a:lnTo>
                <a:lnTo>
                  <a:pt x="993521" y="4795774"/>
                </a:lnTo>
                <a:lnTo>
                  <a:pt x="1011047" y="4906899"/>
                </a:lnTo>
                <a:lnTo>
                  <a:pt x="1018921" y="4979924"/>
                </a:lnTo>
                <a:lnTo>
                  <a:pt x="1026922" y="5049774"/>
                </a:lnTo>
                <a:lnTo>
                  <a:pt x="1033272" y="5118100"/>
                </a:lnTo>
                <a:lnTo>
                  <a:pt x="1037971" y="5183124"/>
                </a:lnTo>
                <a:lnTo>
                  <a:pt x="1034796" y="5241925"/>
                </a:lnTo>
                <a:lnTo>
                  <a:pt x="1026922" y="5295900"/>
                </a:lnTo>
                <a:lnTo>
                  <a:pt x="1012571" y="5345049"/>
                </a:lnTo>
                <a:lnTo>
                  <a:pt x="984123" y="5397500"/>
                </a:lnTo>
                <a:lnTo>
                  <a:pt x="942848" y="5451475"/>
                </a:lnTo>
                <a:lnTo>
                  <a:pt x="890397" y="5502275"/>
                </a:lnTo>
                <a:lnTo>
                  <a:pt x="830072" y="5554599"/>
                </a:lnTo>
                <a:lnTo>
                  <a:pt x="695198" y="5659437"/>
                </a:lnTo>
                <a:lnTo>
                  <a:pt x="622173" y="5713412"/>
                </a:lnTo>
                <a:lnTo>
                  <a:pt x="552323" y="5768975"/>
                </a:lnTo>
                <a:lnTo>
                  <a:pt x="480949" y="5829300"/>
                </a:lnTo>
                <a:lnTo>
                  <a:pt x="414274" y="5894387"/>
                </a:lnTo>
                <a:lnTo>
                  <a:pt x="352361" y="5962650"/>
                </a:lnTo>
                <a:lnTo>
                  <a:pt x="295224" y="6038850"/>
                </a:lnTo>
                <a:lnTo>
                  <a:pt x="247599" y="6119812"/>
                </a:lnTo>
                <a:lnTo>
                  <a:pt x="204749" y="6205537"/>
                </a:lnTo>
                <a:lnTo>
                  <a:pt x="172999" y="6292850"/>
                </a:lnTo>
                <a:lnTo>
                  <a:pt x="142849" y="6380162"/>
                </a:lnTo>
                <a:lnTo>
                  <a:pt x="95237" y="6557962"/>
                </a:lnTo>
                <a:lnTo>
                  <a:pt x="73012" y="6640512"/>
                </a:lnTo>
                <a:lnTo>
                  <a:pt x="52374" y="6718300"/>
                </a:lnTo>
                <a:lnTo>
                  <a:pt x="26987" y="6791323"/>
                </a:lnTo>
                <a:lnTo>
                  <a:pt x="0" y="6857999"/>
                </a:lnTo>
                <a:lnTo>
                  <a:pt x="271411" y="6857999"/>
                </a:lnTo>
                <a:lnTo>
                  <a:pt x="298386" y="6770686"/>
                </a:lnTo>
                <a:lnTo>
                  <a:pt x="323786" y="6683375"/>
                </a:lnTo>
                <a:lnTo>
                  <a:pt x="349186" y="6594475"/>
                </a:lnTo>
                <a:lnTo>
                  <a:pt x="371398" y="6503987"/>
                </a:lnTo>
                <a:lnTo>
                  <a:pt x="398399" y="6416675"/>
                </a:lnTo>
                <a:lnTo>
                  <a:pt x="426974" y="6332537"/>
                </a:lnTo>
                <a:lnTo>
                  <a:pt x="463423" y="6253162"/>
                </a:lnTo>
                <a:lnTo>
                  <a:pt x="506349" y="6180137"/>
                </a:lnTo>
                <a:lnTo>
                  <a:pt x="553974" y="6118225"/>
                </a:lnTo>
                <a:lnTo>
                  <a:pt x="606298" y="6059487"/>
                </a:lnTo>
                <a:lnTo>
                  <a:pt x="666623" y="6005512"/>
                </a:lnTo>
                <a:lnTo>
                  <a:pt x="730123" y="5951537"/>
                </a:lnTo>
                <a:lnTo>
                  <a:pt x="931672" y="5797550"/>
                </a:lnTo>
                <a:lnTo>
                  <a:pt x="996696" y="5746750"/>
                </a:lnTo>
                <a:lnTo>
                  <a:pt x="1058672" y="5692775"/>
                </a:lnTo>
                <a:lnTo>
                  <a:pt x="1115822" y="5634037"/>
                </a:lnTo>
                <a:lnTo>
                  <a:pt x="1168146" y="5575300"/>
                </a:lnTo>
                <a:lnTo>
                  <a:pt x="1211072" y="5511800"/>
                </a:lnTo>
                <a:lnTo>
                  <a:pt x="1247521" y="5440299"/>
                </a:lnTo>
                <a:lnTo>
                  <a:pt x="1269746" y="5370449"/>
                </a:lnTo>
                <a:lnTo>
                  <a:pt x="1284097" y="5292725"/>
                </a:lnTo>
                <a:lnTo>
                  <a:pt x="1290447" y="5216525"/>
                </a:lnTo>
                <a:lnTo>
                  <a:pt x="1288796" y="5135499"/>
                </a:lnTo>
                <a:lnTo>
                  <a:pt x="1282446" y="5054600"/>
                </a:lnTo>
                <a:lnTo>
                  <a:pt x="1274572" y="4970399"/>
                </a:lnTo>
                <a:lnTo>
                  <a:pt x="1263396" y="4886325"/>
                </a:lnTo>
                <a:lnTo>
                  <a:pt x="1250696" y="4802124"/>
                </a:lnTo>
                <a:lnTo>
                  <a:pt x="1241171" y="4718050"/>
                </a:lnTo>
                <a:lnTo>
                  <a:pt x="1234821" y="4633849"/>
                </a:lnTo>
                <a:lnTo>
                  <a:pt x="1230122" y="4552950"/>
                </a:lnTo>
                <a:lnTo>
                  <a:pt x="1234821" y="4473575"/>
                </a:lnTo>
                <a:lnTo>
                  <a:pt x="1244346" y="4395724"/>
                </a:lnTo>
                <a:lnTo>
                  <a:pt x="1265047" y="4314825"/>
                </a:lnTo>
                <a:lnTo>
                  <a:pt x="1296797" y="4235450"/>
                </a:lnTo>
                <a:lnTo>
                  <a:pt x="1334770" y="4156075"/>
                </a:lnTo>
                <a:lnTo>
                  <a:pt x="1377696" y="4076700"/>
                </a:lnTo>
                <a:lnTo>
                  <a:pt x="1422146" y="3998849"/>
                </a:lnTo>
                <a:lnTo>
                  <a:pt x="1469771" y="3919474"/>
                </a:lnTo>
                <a:lnTo>
                  <a:pt x="1512570" y="3840099"/>
                </a:lnTo>
                <a:lnTo>
                  <a:pt x="1555496" y="3759200"/>
                </a:lnTo>
                <a:lnTo>
                  <a:pt x="1591945" y="3678174"/>
                </a:lnTo>
                <a:lnTo>
                  <a:pt x="1620520" y="3597275"/>
                </a:lnTo>
                <a:lnTo>
                  <a:pt x="1636395" y="3514725"/>
                </a:lnTo>
                <a:lnTo>
                  <a:pt x="1645920" y="3429000"/>
                </a:lnTo>
                <a:lnTo>
                  <a:pt x="1636395" y="3343275"/>
                </a:lnTo>
                <a:lnTo>
                  <a:pt x="1620520" y="3260725"/>
                </a:lnTo>
                <a:lnTo>
                  <a:pt x="1591945" y="3179699"/>
                </a:lnTo>
                <a:lnTo>
                  <a:pt x="1555496" y="3098800"/>
                </a:lnTo>
                <a:lnTo>
                  <a:pt x="1512570" y="3017774"/>
                </a:lnTo>
                <a:lnTo>
                  <a:pt x="1469771" y="2938399"/>
                </a:lnTo>
                <a:lnTo>
                  <a:pt x="1422146" y="2859024"/>
                </a:lnTo>
                <a:lnTo>
                  <a:pt x="1377696" y="2781300"/>
                </a:lnTo>
                <a:lnTo>
                  <a:pt x="1334770" y="2701925"/>
                </a:lnTo>
                <a:lnTo>
                  <a:pt x="1296797" y="2622550"/>
                </a:lnTo>
                <a:lnTo>
                  <a:pt x="1265047" y="2543175"/>
                </a:lnTo>
                <a:lnTo>
                  <a:pt x="1244346" y="2462149"/>
                </a:lnTo>
                <a:lnTo>
                  <a:pt x="1234821" y="2384425"/>
                </a:lnTo>
                <a:lnTo>
                  <a:pt x="1230122" y="2305050"/>
                </a:lnTo>
                <a:lnTo>
                  <a:pt x="1234821" y="2224024"/>
                </a:lnTo>
                <a:lnTo>
                  <a:pt x="1241171" y="2139950"/>
                </a:lnTo>
                <a:lnTo>
                  <a:pt x="1250696" y="2055749"/>
                </a:lnTo>
                <a:lnTo>
                  <a:pt x="1263396" y="1971675"/>
                </a:lnTo>
                <a:lnTo>
                  <a:pt x="1274572" y="1887474"/>
                </a:lnTo>
                <a:lnTo>
                  <a:pt x="1282446" y="1803400"/>
                </a:lnTo>
                <a:lnTo>
                  <a:pt x="1288796" y="1722374"/>
                </a:lnTo>
                <a:lnTo>
                  <a:pt x="1290447" y="1641475"/>
                </a:lnTo>
                <a:lnTo>
                  <a:pt x="1284097" y="1565275"/>
                </a:lnTo>
                <a:lnTo>
                  <a:pt x="1269746" y="1487424"/>
                </a:lnTo>
                <a:lnTo>
                  <a:pt x="1247521" y="1417574"/>
                </a:lnTo>
                <a:lnTo>
                  <a:pt x="1211072" y="1346200"/>
                </a:lnTo>
                <a:lnTo>
                  <a:pt x="1168146" y="1282700"/>
                </a:lnTo>
                <a:lnTo>
                  <a:pt x="1115822" y="1223899"/>
                </a:lnTo>
                <a:lnTo>
                  <a:pt x="1058672" y="1165225"/>
                </a:lnTo>
                <a:lnTo>
                  <a:pt x="996696" y="1111250"/>
                </a:lnTo>
                <a:lnTo>
                  <a:pt x="931672" y="1060450"/>
                </a:lnTo>
                <a:lnTo>
                  <a:pt x="730123" y="906399"/>
                </a:lnTo>
                <a:lnTo>
                  <a:pt x="666623" y="852424"/>
                </a:lnTo>
                <a:lnTo>
                  <a:pt x="606298" y="798449"/>
                </a:lnTo>
                <a:lnTo>
                  <a:pt x="553974" y="739775"/>
                </a:lnTo>
                <a:lnTo>
                  <a:pt x="506349" y="677799"/>
                </a:lnTo>
                <a:lnTo>
                  <a:pt x="463423" y="604774"/>
                </a:lnTo>
                <a:lnTo>
                  <a:pt x="426974" y="525399"/>
                </a:lnTo>
                <a:lnTo>
                  <a:pt x="398399" y="441325"/>
                </a:lnTo>
                <a:lnTo>
                  <a:pt x="371398" y="353949"/>
                </a:lnTo>
                <a:lnTo>
                  <a:pt x="349186" y="263525"/>
                </a:lnTo>
                <a:lnTo>
                  <a:pt x="323786" y="174625"/>
                </a:lnTo>
                <a:lnTo>
                  <a:pt x="298386" y="87249"/>
                </a:lnTo>
                <a:lnTo>
                  <a:pt x="271411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13505" y="2272995"/>
            <a:ext cx="7729855" cy="283019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  <a:tabLst>
                <a:tab pos="3077210" algn="l"/>
                <a:tab pos="5452110" algn="l"/>
                <a:tab pos="5682615" algn="l"/>
              </a:tabLst>
            </a:pP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A M E R I C</a:t>
            </a:r>
            <a:r>
              <a:rPr sz="4000" spc="57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A</a:t>
            </a:r>
            <a:r>
              <a:rPr sz="4000" spc="9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N	C A N C</a:t>
            </a:r>
            <a:r>
              <a:rPr sz="4000" spc="37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E</a:t>
            </a:r>
            <a:r>
              <a:rPr sz="4000" spc="8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R	S O C I E T Y  R</a:t>
            </a:r>
            <a:r>
              <a:rPr sz="4000" spc="9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E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C</a:t>
            </a:r>
            <a:r>
              <a:rPr sz="4000" spc="9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O</a:t>
            </a:r>
            <a:r>
              <a:rPr sz="4000" spc="10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M</a:t>
            </a:r>
            <a:r>
              <a:rPr sz="4000" spc="10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M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E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N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D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A</a:t>
            </a:r>
            <a:r>
              <a:rPr sz="4000" spc="-12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T</a:t>
            </a:r>
            <a:r>
              <a:rPr sz="4000" spc="9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I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O</a:t>
            </a:r>
            <a:r>
              <a:rPr sz="4000" spc="10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N</a:t>
            </a:r>
            <a:r>
              <a:rPr sz="4000" spc="9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S		F O</a:t>
            </a:r>
            <a:r>
              <a:rPr sz="4000" spc="17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R</a:t>
            </a:r>
            <a:endParaRPr sz="4000">
              <a:latin typeface="Impact"/>
              <a:cs typeface="Impact"/>
            </a:endParaRPr>
          </a:p>
          <a:p>
            <a:pPr marL="6350" algn="ctr">
              <a:lnSpc>
                <a:spcPts val="4020"/>
              </a:lnSpc>
              <a:tabLst>
                <a:tab pos="1847214" algn="l"/>
                <a:tab pos="5094605" algn="l"/>
              </a:tabLst>
            </a:pP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E A R</a:t>
            </a:r>
            <a:r>
              <a:rPr sz="4000" spc="28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L</a:t>
            </a:r>
            <a:r>
              <a:rPr sz="4000" spc="-16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Y	D E T E C T I</a:t>
            </a:r>
            <a:r>
              <a:rPr sz="4000" spc="64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O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N	O</a:t>
            </a:r>
            <a:r>
              <a:rPr sz="4000" spc="9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F</a:t>
            </a:r>
            <a:endParaRPr sz="4000">
              <a:latin typeface="Impact"/>
              <a:cs typeface="Impact"/>
            </a:endParaRPr>
          </a:p>
          <a:p>
            <a:pPr marL="47625" marR="34925" algn="ctr">
              <a:lnSpc>
                <a:spcPts val="4320"/>
              </a:lnSpc>
              <a:spcBef>
                <a:spcPts val="305"/>
              </a:spcBef>
              <a:tabLst>
                <a:tab pos="2423160" algn="l"/>
                <a:tab pos="3237230" algn="l"/>
                <a:tab pos="4306570" algn="l"/>
              </a:tabLst>
            </a:pP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C A N C</a:t>
            </a:r>
            <a:r>
              <a:rPr sz="4000" spc="38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E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R	I</a:t>
            </a:r>
            <a:r>
              <a:rPr sz="4000" spc="9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N	A S Y M P T O M A T I C ,  A</a:t>
            </a:r>
            <a:r>
              <a:rPr sz="4000" spc="1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V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E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R</a:t>
            </a:r>
            <a:r>
              <a:rPr sz="4000" spc="9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A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G</a:t>
            </a:r>
            <a:r>
              <a:rPr sz="4000" spc="10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E</a:t>
            </a:r>
            <a:r>
              <a:rPr sz="4000" spc="11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-</a:t>
            </a:r>
            <a:r>
              <a:rPr sz="4000" spc="10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R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I</a:t>
            </a:r>
            <a:r>
              <a:rPr sz="4000" spc="9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S</a:t>
            </a:r>
            <a:r>
              <a:rPr sz="4000" spc="95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K	P E O P L</a:t>
            </a:r>
            <a:r>
              <a:rPr sz="4000" spc="450" dirty="0">
                <a:solidFill>
                  <a:srgbClr val="F3F3F1"/>
                </a:solidFill>
                <a:latin typeface="Impact"/>
                <a:cs typeface="Impact"/>
              </a:rPr>
              <a:t> </a:t>
            </a:r>
            <a:r>
              <a:rPr sz="4000" spc="-5" dirty="0">
                <a:solidFill>
                  <a:srgbClr val="F3F3F1"/>
                </a:solidFill>
                <a:latin typeface="Impact"/>
                <a:cs typeface="Impact"/>
              </a:rPr>
              <a:t>E</a:t>
            </a:r>
            <a:endParaRPr sz="40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477012"/>
            <a:ext cx="11590020" cy="6091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36"/>
                </a:lnTo>
                <a:lnTo>
                  <a:pt x="718832" y="6729412"/>
                </a:lnTo>
                <a:lnTo>
                  <a:pt x="729932" y="6677025"/>
                </a:lnTo>
                <a:lnTo>
                  <a:pt x="744220" y="6630987"/>
                </a:lnTo>
                <a:lnTo>
                  <a:pt x="760082" y="6589712"/>
                </a:lnTo>
                <a:lnTo>
                  <a:pt x="779132" y="6553200"/>
                </a:lnTo>
                <a:lnTo>
                  <a:pt x="817206" y="6477000"/>
                </a:lnTo>
                <a:lnTo>
                  <a:pt x="833081" y="6440487"/>
                </a:lnTo>
                <a:lnTo>
                  <a:pt x="848944" y="6399212"/>
                </a:lnTo>
                <a:lnTo>
                  <a:pt x="864819" y="6353175"/>
                </a:lnTo>
                <a:lnTo>
                  <a:pt x="875919" y="6300787"/>
                </a:lnTo>
                <a:lnTo>
                  <a:pt x="882269" y="6240462"/>
                </a:lnTo>
                <a:lnTo>
                  <a:pt x="885444" y="6172200"/>
                </a:lnTo>
                <a:lnTo>
                  <a:pt x="882269" y="6103937"/>
                </a:lnTo>
                <a:lnTo>
                  <a:pt x="875919" y="6043612"/>
                </a:lnTo>
                <a:lnTo>
                  <a:pt x="864819" y="5991225"/>
                </a:lnTo>
                <a:lnTo>
                  <a:pt x="848944" y="5945187"/>
                </a:lnTo>
                <a:lnTo>
                  <a:pt x="833081" y="5903912"/>
                </a:lnTo>
                <a:lnTo>
                  <a:pt x="817206" y="5867400"/>
                </a:lnTo>
                <a:lnTo>
                  <a:pt x="779132" y="5791200"/>
                </a:lnTo>
                <a:lnTo>
                  <a:pt x="760082" y="5754687"/>
                </a:lnTo>
                <a:lnTo>
                  <a:pt x="744220" y="5713412"/>
                </a:lnTo>
                <a:lnTo>
                  <a:pt x="729932" y="5667375"/>
                </a:lnTo>
                <a:lnTo>
                  <a:pt x="718832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32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32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32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32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32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32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32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32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32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32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32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32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32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32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32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32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92" y="163066"/>
            <a:ext cx="11695176" cy="6579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86582" y="3502228"/>
            <a:ext cx="6424295" cy="263271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561340" marR="5080" indent="-548640">
              <a:lnSpc>
                <a:spcPts val="9720"/>
              </a:lnSpc>
              <a:spcBef>
                <a:spcPts val="1325"/>
              </a:spcBef>
            </a:pPr>
            <a:r>
              <a:rPr sz="9000" spc="190" dirty="0">
                <a:solidFill>
                  <a:srgbClr val="FFFF00"/>
                </a:solidFill>
              </a:rPr>
              <a:t>ONCO</a:t>
            </a:r>
            <a:r>
              <a:rPr sz="9000" spc="55" dirty="0">
                <a:solidFill>
                  <a:srgbClr val="FFFF00"/>
                </a:solidFill>
              </a:rPr>
              <a:t>L</a:t>
            </a:r>
            <a:r>
              <a:rPr sz="9000" spc="190" dirty="0">
                <a:solidFill>
                  <a:srgbClr val="FFFF00"/>
                </a:solidFill>
              </a:rPr>
              <a:t>O</a:t>
            </a:r>
            <a:r>
              <a:rPr sz="9000" spc="185" dirty="0">
                <a:solidFill>
                  <a:srgbClr val="FFFF00"/>
                </a:solidFill>
              </a:rPr>
              <a:t>G</a:t>
            </a:r>
            <a:r>
              <a:rPr sz="9000" spc="195" dirty="0">
                <a:solidFill>
                  <a:srgbClr val="FFFF00"/>
                </a:solidFill>
              </a:rPr>
              <a:t>I</a:t>
            </a:r>
            <a:r>
              <a:rPr sz="9000" spc="190" dirty="0">
                <a:solidFill>
                  <a:srgbClr val="FFFF00"/>
                </a:solidFill>
              </a:rPr>
              <a:t>C</a:t>
            </a:r>
            <a:r>
              <a:rPr sz="9000" spc="195" dirty="0">
                <a:solidFill>
                  <a:srgbClr val="FFFF00"/>
                </a:solidFill>
              </a:rPr>
              <a:t>A</a:t>
            </a:r>
            <a:r>
              <a:rPr sz="9000" dirty="0">
                <a:solidFill>
                  <a:srgbClr val="FFFF00"/>
                </a:solidFill>
              </a:rPr>
              <a:t>L  </a:t>
            </a:r>
            <a:r>
              <a:rPr sz="9000" spc="170" dirty="0">
                <a:solidFill>
                  <a:srgbClr val="FFFF00"/>
                </a:solidFill>
              </a:rPr>
              <a:t>DISORDERS</a:t>
            </a:r>
            <a:endParaRPr sz="9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03" y="1623060"/>
            <a:ext cx="10366248" cy="4256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9285" y="351536"/>
            <a:ext cx="8843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49145" algn="l"/>
                <a:tab pos="3493135" algn="l"/>
                <a:tab pos="4737735" algn="l"/>
                <a:tab pos="5414645" algn="l"/>
                <a:tab pos="7125970" algn="l"/>
              </a:tabLst>
            </a:pPr>
            <a:r>
              <a:rPr sz="4000" spc="190" dirty="0">
                <a:solidFill>
                  <a:srgbClr val="006FC0"/>
                </a:solidFill>
              </a:rPr>
              <a:t>I</a:t>
            </a:r>
            <a:r>
              <a:rPr sz="4000" spc="195" dirty="0">
                <a:solidFill>
                  <a:srgbClr val="006FC0"/>
                </a:solidFill>
              </a:rPr>
              <a:t>MA</a:t>
            </a:r>
            <a:r>
              <a:rPr sz="4000" spc="200" dirty="0">
                <a:solidFill>
                  <a:srgbClr val="006FC0"/>
                </a:solidFill>
              </a:rPr>
              <a:t>G</a:t>
            </a:r>
            <a:r>
              <a:rPr sz="4000" spc="190" dirty="0">
                <a:solidFill>
                  <a:srgbClr val="006FC0"/>
                </a:solidFill>
              </a:rPr>
              <a:t>IN</a:t>
            </a:r>
            <a:r>
              <a:rPr sz="4000" spc="-5" dirty="0">
                <a:solidFill>
                  <a:srgbClr val="006FC0"/>
                </a:solidFill>
              </a:rPr>
              <a:t>G</a:t>
            </a:r>
            <a:r>
              <a:rPr sz="4000" dirty="0">
                <a:solidFill>
                  <a:srgbClr val="006FC0"/>
                </a:solidFill>
              </a:rPr>
              <a:t>	</a:t>
            </a:r>
            <a:r>
              <a:rPr sz="4000" spc="190" dirty="0">
                <a:solidFill>
                  <a:srgbClr val="006FC0"/>
                </a:solidFill>
              </a:rPr>
              <a:t>T</a:t>
            </a:r>
            <a:r>
              <a:rPr sz="4000" spc="185" dirty="0">
                <a:solidFill>
                  <a:srgbClr val="006FC0"/>
                </a:solidFill>
              </a:rPr>
              <a:t>E</a:t>
            </a:r>
            <a:r>
              <a:rPr sz="4000" spc="190" dirty="0">
                <a:solidFill>
                  <a:srgbClr val="006FC0"/>
                </a:solidFill>
              </a:rPr>
              <a:t>ST</a:t>
            </a:r>
            <a:r>
              <a:rPr sz="4000" spc="-5" dirty="0">
                <a:solidFill>
                  <a:srgbClr val="006FC0"/>
                </a:solidFill>
              </a:rPr>
              <a:t>S</a:t>
            </a:r>
            <a:r>
              <a:rPr sz="4000" dirty="0">
                <a:solidFill>
                  <a:srgbClr val="006FC0"/>
                </a:solidFill>
              </a:rPr>
              <a:t>	</a:t>
            </a:r>
            <a:r>
              <a:rPr sz="4000" spc="195" dirty="0">
                <a:solidFill>
                  <a:srgbClr val="006FC0"/>
                </a:solidFill>
              </a:rPr>
              <a:t>U</a:t>
            </a:r>
            <a:r>
              <a:rPr sz="4000" spc="190" dirty="0">
                <a:solidFill>
                  <a:srgbClr val="006FC0"/>
                </a:solidFill>
              </a:rPr>
              <a:t>S</a:t>
            </a:r>
            <a:r>
              <a:rPr sz="4000" spc="185" dirty="0">
                <a:solidFill>
                  <a:srgbClr val="006FC0"/>
                </a:solidFill>
              </a:rPr>
              <a:t>E</a:t>
            </a:r>
            <a:r>
              <a:rPr sz="4000" spc="-5" dirty="0">
                <a:solidFill>
                  <a:srgbClr val="006FC0"/>
                </a:solidFill>
              </a:rPr>
              <a:t>D</a:t>
            </a:r>
            <a:r>
              <a:rPr sz="4000" dirty="0">
                <a:solidFill>
                  <a:srgbClr val="006FC0"/>
                </a:solidFill>
              </a:rPr>
              <a:t>	</a:t>
            </a:r>
            <a:r>
              <a:rPr sz="4000" spc="190" dirty="0">
                <a:solidFill>
                  <a:srgbClr val="006FC0"/>
                </a:solidFill>
              </a:rPr>
              <a:t>T</a:t>
            </a:r>
            <a:r>
              <a:rPr sz="4000" spc="-5" dirty="0">
                <a:solidFill>
                  <a:srgbClr val="006FC0"/>
                </a:solidFill>
              </a:rPr>
              <a:t>O</a:t>
            </a:r>
            <a:r>
              <a:rPr sz="4000" dirty="0">
                <a:solidFill>
                  <a:srgbClr val="006FC0"/>
                </a:solidFill>
              </a:rPr>
              <a:t>	</a:t>
            </a:r>
            <a:r>
              <a:rPr sz="4000" spc="195" dirty="0">
                <a:solidFill>
                  <a:srgbClr val="006FC0"/>
                </a:solidFill>
              </a:rPr>
              <a:t>D</a:t>
            </a:r>
            <a:r>
              <a:rPr sz="4000" spc="140" dirty="0">
                <a:solidFill>
                  <a:srgbClr val="006FC0"/>
                </a:solidFill>
              </a:rPr>
              <a:t>E</a:t>
            </a:r>
            <a:r>
              <a:rPr sz="4000" spc="190" dirty="0">
                <a:solidFill>
                  <a:srgbClr val="006FC0"/>
                </a:solidFill>
              </a:rPr>
              <a:t>T</a:t>
            </a:r>
            <a:r>
              <a:rPr sz="4000" spc="185" dirty="0">
                <a:solidFill>
                  <a:srgbClr val="006FC0"/>
                </a:solidFill>
              </a:rPr>
              <a:t>E</a:t>
            </a:r>
            <a:r>
              <a:rPr sz="4000" spc="190" dirty="0">
                <a:solidFill>
                  <a:srgbClr val="006FC0"/>
                </a:solidFill>
              </a:rPr>
              <a:t>C</a:t>
            </a:r>
            <a:r>
              <a:rPr sz="4000" spc="-5" dirty="0">
                <a:solidFill>
                  <a:srgbClr val="006FC0"/>
                </a:solidFill>
              </a:rPr>
              <a:t>T</a:t>
            </a:r>
            <a:r>
              <a:rPr sz="4000" dirty="0">
                <a:solidFill>
                  <a:srgbClr val="006FC0"/>
                </a:solidFill>
              </a:rPr>
              <a:t>	</a:t>
            </a:r>
            <a:r>
              <a:rPr sz="4000" spc="190" dirty="0">
                <a:solidFill>
                  <a:srgbClr val="006FC0"/>
                </a:solidFill>
              </a:rPr>
              <a:t>C</a:t>
            </a:r>
            <a:r>
              <a:rPr sz="4000" spc="195" dirty="0">
                <a:solidFill>
                  <a:srgbClr val="006FC0"/>
                </a:solidFill>
              </a:rPr>
              <a:t>A</a:t>
            </a:r>
            <a:r>
              <a:rPr sz="4000" spc="190" dirty="0">
                <a:solidFill>
                  <a:srgbClr val="006FC0"/>
                </a:solidFill>
              </a:rPr>
              <a:t>NC</a:t>
            </a:r>
            <a:r>
              <a:rPr sz="4000" spc="185" dirty="0">
                <a:solidFill>
                  <a:srgbClr val="006FC0"/>
                </a:solidFill>
              </a:rPr>
              <a:t>E</a:t>
            </a:r>
            <a:r>
              <a:rPr sz="4000" spc="-5" dirty="0">
                <a:solidFill>
                  <a:srgbClr val="006FC0"/>
                </a:solidFill>
              </a:rPr>
              <a:t>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30578" y="2178532"/>
            <a:ext cx="10024110" cy="351155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1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200" spc="-45" dirty="0">
                <a:latin typeface="Calibri"/>
                <a:cs typeface="Calibri"/>
              </a:rPr>
              <a:t>Tumor </a:t>
            </a:r>
            <a:r>
              <a:rPr sz="3200" spc="-20" dirty="0">
                <a:latin typeface="Calibri"/>
                <a:cs typeface="Calibri"/>
              </a:rPr>
              <a:t>marker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identiﬁcation</a:t>
            </a:r>
            <a:endParaRPr sz="3200">
              <a:latin typeface="Calibri"/>
              <a:cs typeface="Calibri"/>
            </a:endParaRPr>
          </a:p>
          <a:p>
            <a:pPr marL="241300" marR="7620" indent="-228600" algn="just">
              <a:lnSpc>
                <a:spcPct val="110000"/>
              </a:lnSpc>
              <a:spcBef>
                <a:spcPts val="6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DESCRIPTION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200" spc="-5" dirty="0">
                <a:latin typeface="Calibri"/>
                <a:cs typeface="Calibri"/>
              </a:rPr>
              <a:t>Analysis </a:t>
            </a:r>
            <a:r>
              <a:rPr sz="3200" spc="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substances </a:t>
            </a:r>
            <a:r>
              <a:rPr sz="3200" spc="-20" dirty="0">
                <a:latin typeface="Calibri"/>
                <a:cs typeface="Calibri"/>
              </a:rPr>
              <a:t>found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blood 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other body ﬂuids that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dirty="0">
                <a:latin typeface="Calibri"/>
                <a:cs typeface="Calibri"/>
              </a:rPr>
              <a:t>made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the tumor or </a:t>
            </a:r>
            <a:r>
              <a:rPr sz="3200" spc="-5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body in response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tumor</a:t>
            </a:r>
            <a:endParaRPr sz="32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10100"/>
              </a:lnSpc>
              <a:spcBef>
                <a:spcPts val="70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DIAGNOSTIC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USES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200" spc="-15" dirty="0">
                <a:latin typeface="Calibri"/>
                <a:cs typeface="Calibri"/>
              </a:rPr>
              <a:t>Breast, </a:t>
            </a:r>
            <a:r>
              <a:rPr sz="3200" spc="-10" dirty="0">
                <a:latin typeface="Calibri"/>
                <a:cs typeface="Calibri"/>
              </a:rPr>
              <a:t>colon, </a:t>
            </a:r>
            <a:r>
              <a:rPr sz="3200" dirty="0">
                <a:latin typeface="Calibri"/>
                <a:cs typeface="Calibri"/>
              </a:rPr>
              <a:t>lungs, </a:t>
            </a:r>
            <a:r>
              <a:rPr sz="3200" spc="-10" dirty="0">
                <a:latin typeface="Calibri"/>
                <a:cs typeface="Calibri"/>
              </a:rPr>
              <a:t>ovaries, </a:t>
            </a:r>
            <a:r>
              <a:rPr sz="3200" spc="-20" dirty="0">
                <a:latin typeface="Calibri"/>
                <a:cs typeface="Calibri"/>
              </a:rPr>
              <a:t>testes,  protest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2178532"/>
            <a:ext cx="10024745" cy="351155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1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200" spc="-5" dirty="0">
                <a:latin typeface="Calibri"/>
                <a:cs typeface="Calibri"/>
              </a:rPr>
              <a:t>Magnetic resonance imaging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(MRI)</a:t>
            </a:r>
            <a:endParaRPr sz="32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10000"/>
              </a:lnSpc>
              <a:spcBef>
                <a:spcPts val="6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DESCRIPTION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200" dirty="0">
                <a:latin typeface="Calibri"/>
                <a:cs typeface="Calibri"/>
              </a:rPr>
              <a:t>Use of </a:t>
            </a:r>
            <a:r>
              <a:rPr sz="3200" spc="-5" dirty="0">
                <a:latin typeface="Calibri"/>
                <a:cs typeface="Calibri"/>
              </a:rPr>
              <a:t>magnetic ﬁelds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radiofrequency  </a:t>
            </a:r>
            <a:r>
              <a:rPr sz="3200" dirty="0">
                <a:latin typeface="Calibri"/>
                <a:cs typeface="Calibri"/>
              </a:rPr>
              <a:t>signals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6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create </a:t>
            </a:r>
            <a:r>
              <a:rPr sz="3200" spc="-5" dirty="0">
                <a:latin typeface="Calibri"/>
                <a:cs typeface="Calibri"/>
              </a:rPr>
              <a:t>sectioned </a:t>
            </a:r>
            <a:r>
              <a:rPr sz="3200" dirty="0">
                <a:latin typeface="Calibri"/>
                <a:cs typeface="Calibri"/>
              </a:rPr>
              <a:t>images of </a:t>
            </a:r>
            <a:r>
              <a:rPr sz="3200" spc="-5" dirty="0">
                <a:latin typeface="Calibri"/>
                <a:cs typeface="Calibri"/>
              </a:rPr>
              <a:t>various body  </a:t>
            </a:r>
            <a:r>
              <a:rPr sz="3200" spc="-10" dirty="0">
                <a:latin typeface="Calibri"/>
                <a:cs typeface="Calibri"/>
              </a:rPr>
              <a:t>structures</a:t>
            </a:r>
            <a:endParaRPr sz="320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110100"/>
              </a:lnSpc>
              <a:spcBef>
                <a:spcPts val="70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DIAGNOSTIC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USES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200" spc="-10" dirty="0">
                <a:latin typeface="Calibri"/>
                <a:cs typeface="Calibri"/>
              </a:rPr>
              <a:t>Neurologic, </a:t>
            </a:r>
            <a:r>
              <a:rPr sz="3200" spc="-5" dirty="0">
                <a:latin typeface="Calibri"/>
                <a:cs typeface="Calibri"/>
              </a:rPr>
              <a:t>pelvic, </a:t>
            </a:r>
            <a:r>
              <a:rPr sz="3200" dirty="0">
                <a:latin typeface="Calibri"/>
                <a:cs typeface="Calibri"/>
              </a:rPr>
              <a:t>abdominal, </a:t>
            </a:r>
            <a:r>
              <a:rPr sz="3200" spc="-10" dirty="0">
                <a:latin typeface="Calibri"/>
                <a:cs typeface="Calibri"/>
              </a:rPr>
              <a:t>thoracic  </a:t>
            </a:r>
            <a:r>
              <a:rPr sz="3200" spc="-15" dirty="0">
                <a:latin typeface="Calibri"/>
                <a:cs typeface="Calibri"/>
              </a:rPr>
              <a:t>cancers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3563" y="751331"/>
            <a:ext cx="10471404" cy="5713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2178532"/>
            <a:ext cx="10021570" cy="29749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200" spc="-10" dirty="0">
                <a:latin typeface="Calibri"/>
                <a:cs typeface="Calibri"/>
              </a:rPr>
              <a:t>Computed </a:t>
            </a:r>
            <a:r>
              <a:rPr sz="3200" spc="-15" dirty="0">
                <a:latin typeface="Calibri"/>
                <a:cs typeface="Calibri"/>
              </a:rPr>
              <a:t>tomography </a:t>
            </a:r>
            <a:r>
              <a:rPr sz="3200" spc="-5" dirty="0">
                <a:latin typeface="Calibri"/>
                <a:cs typeface="Calibri"/>
              </a:rPr>
              <a:t>(CT</a:t>
            </a:r>
            <a:r>
              <a:rPr sz="3200" spc="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scan)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ct val="110100"/>
              </a:lnSpc>
              <a:spcBef>
                <a:spcPts val="69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  <a:tab pos="2764790" algn="l"/>
                <a:tab pos="3182620" algn="l"/>
                <a:tab pos="4112260" algn="l"/>
                <a:tab pos="4758690" algn="l"/>
                <a:tab pos="6257290" algn="l"/>
                <a:tab pos="7501890" algn="l"/>
                <a:tab pos="8618220" algn="l"/>
                <a:tab pos="9271635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CRIPT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N	:	</a:t>
            </a:r>
            <a:r>
              <a:rPr sz="3200" spc="-5" dirty="0">
                <a:latin typeface="Calibri"/>
                <a:cs typeface="Calibri"/>
              </a:rPr>
              <a:t>Us</a:t>
            </a:r>
            <a:r>
              <a:rPr sz="3200" dirty="0">
                <a:latin typeface="Calibri"/>
                <a:cs typeface="Calibri"/>
              </a:rPr>
              <a:t>e	of	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	</a:t>
            </a:r>
            <a:r>
              <a:rPr sz="3200" spc="-5" dirty="0">
                <a:latin typeface="Calibri"/>
                <a:cs typeface="Calibri"/>
              </a:rPr>
              <a:t>bea</a:t>
            </a:r>
            <a:r>
              <a:rPr sz="3200" dirty="0">
                <a:latin typeface="Calibri"/>
                <a:cs typeface="Calibri"/>
              </a:rPr>
              <a:t>m	x-</a:t>
            </a:r>
            <a:r>
              <a:rPr sz="3200" spc="-60" dirty="0">
                <a:latin typeface="Calibri"/>
                <a:cs typeface="Calibri"/>
              </a:rPr>
              <a:t>ra</a:t>
            </a:r>
            <a:r>
              <a:rPr sz="3200" dirty="0">
                <a:latin typeface="Calibri"/>
                <a:cs typeface="Calibri"/>
              </a:rPr>
              <a:t>y	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	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  </a:t>
            </a:r>
            <a:r>
              <a:rPr sz="3200" spc="-10" dirty="0">
                <a:latin typeface="Calibri"/>
                <a:cs typeface="Calibri"/>
              </a:rPr>
              <a:t>successive </a:t>
            </a:r>
            <a:r>
              <a:rPr sz="3200" spc="-30" dirty="0">
                <a:latin typeface="Calibri"/>
                <a:cs typeface="Calibri"/>
              </a:rPr>
              <a:t>layers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tissue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cross-sectional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view</a:t>
            </a:r>
            <a:endParaRPr sz="3200">
              <a:latin typeface="Calibri"/>
              <a:cs typeface="Calibri"/>
            </a:endParaRPr>
          </a:p>
          <a:p>
            <a:pPr marL="241300" marR="8255" indent="-228600">
              <a:lnSpc>
                <a:spcPct val="110000"/>
              </a:lnSpc>
              <a:spcBef>
                <a:spcPts val="71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DIAGNOSTIC USES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200" spc="-10" dirty="0">
                <a:latin typeface="Calibri"/>
                <a:cs typeface="Calibri"/>
              </a:rPr>
              <a:t>Neurologic, </a:t>
            </a:r>
            <a:r>
              <a:rPr sz="3200" spc="-5" dirty="0">
                <a:latin typeface="Calibri"/>
                <a:cs typeface="Calibri"/>
              </a:rPr>
              <a:t>pelvic, </a:t>
            </a:r>
            <a:r>
              <a:rPr sz="3200" spc="-25" dirty="0">
                <a:latin typeface="Calibri"/>
                <a:cs typeface="Calibri"/>
              </a:rPr>
              <a:t>skeletal, </a:t>
            </a:r>
            <a:r>
              <a:rPr sz="3200" spc="-5" dirty="0">
                <a:latin typeface="Calibri"/>
                <a:cs typeface="Calibri"/>
              </a:rPr>
              <a:t>abdominal,  </a:t>
            </a:r>
            <a:r>
              <a:rPr sz="3200" spc="-10" dirty="0">
                <a:latin typeface="Calibri"/>
                <a:cs typeface="Calibri"/>
              </a:rPr>
              <a:t>thoracic</a:t>
            </a:r>
            <a:r>
              <a:rPr sz="3200" spc="-15" dirty="0">
                <a:latin typeface="Calibri"/>
                <a:cs typeface="Calibri"/>
              </a:rPr>
              <a:t> cancers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9763" y="382524"/>
            <a:ext cx="10270236" cy="6039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2178532"/>
            <a:ext cx="10020935" cy="24384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Fluoroscopy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ct val="110100"/>
              </a:lnSpc>
              <a:spcBef>
                <a:spcPts val="69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DESCRIPTION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200" dirty="0">
                <a:latin typeface="Calibri"/>
                <a:cs typeface="Calibri"/>
              </a:rPr>
              <a:t>Use of </a:t>
            </a:r>
            <a:r>
              <a:rPr sz="3200" spc="-30" dirty="0">
                <a:latin typeface="Calibri"/>
                <a:cs typeface="Calibri"/>
              </a:rPr>
              <a:t>x-rays </a:t>
            </a:r>
            <a:r>
              <a:rPr sz="3200" spc="-5" dirty="0">
                <a:latin typeface="Calibri"/>
                <a:cs typeface="Calibri"/>
              </a:rPr>
              <a:t>that identify </a:t>
            </a:r>
            <a:r>
              <a:rPr sz="3200" spc="-20" dirty="0">
                <a:latin typeface="Calibri"/>
                <a:cs typeface="Calibri"/>
              </a:rPr>
              <a:t>contrasts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body  tissue densities; </a:t>
            </a:r>
            <a:r>
              <a:rPr sz="3200" spc="-20" dirty="0">
                <a:latin typeface="Calibri"/>
                <a:cs typeface="Calibri"/>
              </a:rPr>
              <a:t>may involve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use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contrast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agents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9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DIAGNOSTIC USES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200" spc="-20" dirty="0">
                <a:latin typeface="Calibri"/>
                <a:cs typeface="Calibri"/>
              </a:rPr>
              <a:t>Skeletal, </a:t>
            </a:r>
            <a:r>
              <a:rPr sz="3200" spc="5" dirty="0">
                <a:latin typeface="Calibri"/>
                <a:cs typeface="Calibri"/>
              </a:rPr>
              <a:t>lung, </a:t>
            </a:r>
            <a:r>
              <a:rPr sz="3200" spc="-20" dirty="0">
                <a:latin typeface="Calibri"/>
                <a:cs typeface="Calibri"/>
              </a:rPr>
              <a:t>gastrointestinal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cancers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03" y="1127760"/>
            <a:ext cx="10305288" cy="4642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2182495"/>
            <a:ext cx="10022205" cy="280543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15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spc="-15" dirty="0">
                <a:latin typeface="Calibri"/>
                <a:cs typeface="Calibri"/>
              </a:rPr>
              <a:t>Ultrasonography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(ultrasound)</a:t>
            </a:r>
            <a:endParaRPr sz="30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10000"/>
              </a:lnSpc>
              <a:spcBef>
                <a:spcPts val="6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DESCRIPTION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spc="-10" dirty="0">
                <a:latin typeface="Calibri"/>
                <a:cs typeface="Calibri"/>
              </a:rPr>
              <a:t>High-frequency </a:t>
            </a:r>
            <a:r>
              <a:rPr sz="3000" spc="-5" dirty="0">
                <a:latin typeface="Calibri"/>
                <a:cs typeface="Calibri"/>
              </a:rPr>
              <a:t>sound </a:t>
            </a:r>
            <a:r>
              <a:rPr sz="3000" spc="-25" dirty="0">
                <a:latin typeface="Calibri"/>
                <a:cs typeface="Calibri"/>
              </a:rPr>
              <a:t>waves </a:t>
            </a:r>
            <a:r>
              <a:rPr sz="3000" spc="-10" dirty="0">
                <a:latin typeface="Calibri"/>
                <a:cs typeface="Calibri"/>
              </a:rPr>
              <a:t>echoing off </a:t>
            </a:r>
            <a:r>
              <a:rPr sz="3000" spc="-5" dirty="0">
                <a:latin typeface="Calibri"/>
                <a:cs typeface="Calibri"/>
              </a:rPr>
              <a:t>body  tissues </a:t>
            </a:r>
            <a:r>
              <a:rPr sz="3000" spc="-20" dirty="0">
                <a:latin typeface="Calibri"/>
                <a:cs typeface="Calibri"/>
              </a:rPr>
              <a:t>are converted </a:t>
            </a:r>
            <a:r>
              <a:rPr sz="3000" spc="-10" dirty="0">
                <a:latin typeface="Calibri"/>
                <a:cs typeface="Calibri"/>
              </a:rPr>
              <a:t>electronically </a:t>
            </a:r>
            <a:r>
              <a:rPr sz="3000" spc="-15" dirty="0">
                <a:latin typeface="Calibri"/>
                <a:cs typeface="Calibri"/>
              </a:rPr>
              <a:t>into </a:t>
            </a:r>
            <a:r>
              <a:rPr sz="3000" spc="-10" dirty="0">
                <a:latin typeface="Calibri"/>
                <a:cs typeface="Calibri"/>
              </a:rPr>
              <a:t>images; used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assess  tissues </a:t>
            </a:r>
            <a:r>
              <a:rPr sz="3000" spc="-5" dirty="0">
                <a:latin typeface="Calibri"/>
                <a:cs typeface="Calibri"/>
              </a:rPr>
              <a:t>deep within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body</a:t>
            </a:r>
            <a:endParaRPr sz="30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05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DIAGNOSTIC USES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dirty="0">
                <a:latin typeface="Calibri"/>
                <a:cs typeface="Calibri"/>
              </a:rPr>
              <a:t>Abdominal and </a:t>
            </a:r>
            <a:r>
              <a:rPr sz="3000" spc="-10" dirty="0">
                <a:latin typeface="Calibri"/>
                <a:cs typeface="Calibri"/>
              </a:rPr>
              <a:t>pelvic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cancers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2206879"/>
            <a:ext cx="10022205" cy="2761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Endoscopy</a:t>
            </a:r>
            <a:endParaRPr sz="30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6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DESCRIPTION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spc="-15" dirty="0">
                <a:latin typeface="Calibri"/>
                <a:cs typeface="Calibri"/>
              </a:rPr>
              <a:t>Direct  </a:t>
            </a:r>
            <a:r>
              <a:rPr sz="3000" spc="-10" dirty="0">
                <a:latin typeface="Calibri"/>
                <a:cs typeface="Calibri"/>
              </a:rPr>
              <a:t>visualization </a:t>
            </a:r>
            <a:r>
              <a:rPr sz="3000" dirty="0">
                <a:latin typeface="Calibri"/>
                <a:cs typeface="Calibri"/>
              </a:rPr>
              <a:t>of a </a:t>
            </a:r>
            <a:r>
              <a:rPr sz="3000" spc="-10" dirty="0">
                <a:latin typeface="Calibri"/>
                <a:cs typeface="Calibri"/>
              </a:rPr>
              <a:t>body </a:t>
            </a:r>
            <a:r>
              <a:rPr sz="3000" spc="-15" dirty="0">
                <a:latin typeface="Calibri"/>
                <a:cs typeface="Calibri"/>
              </a:rPr>
              <a:t>cavity </a:t>
            </a:r>
            <a:r>
              <a:rPr sz="3000" dirty="0">
                <a:latin typeface="Calibri"/>
                <a:cs typeface="Calibri"/>
              </a:rPr>
              <a:t>or  </a:t>
            </a:r>
            <a:r>
              <a:rPr sz="3000" spc="-20" dirty="0">
                <a:latin typeface="Calibri"/>
                <a:cs typeface="Calibri"/>
              </a:rPr>
              <a:t>passageway </a:t>
            </a:r>
            <a:r>
              <a:rPr sz="3000" spc="-10" dirty="0">
                <a:latin typeface="Calibri"/>
                <a:cs typeface="Calibri"/>
              </a:rPr>
              <a:t>by insertion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an endoscope </a:t>
            </a:r>
            <a:r>
              <a:rPr sz="3000" spc="-15" dirty="0">
                <a:latin typeface="Calibri"/>
                <a:cs typeface="Calibri"/>
              </a:rPr>
              <a:t>into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body </a:t>
            </a:r>
            <a:r>
              <a:rPr sz="3000" spc="-15" dirty="0">
                <a:latin typeface="Calibri"/>
                <a:cs typeface="Calibri"/>
              </a:rPr>
              <a:t>cavity </a:t>
            </a:r>
            <a:r>
              <a:rPr sz="3000" dirty="0">
                <a:latin typeface="Calibri"/>
                <a:cs typeface="Calibri"/>
              </a:rPr>
              <a:t>or  </a:t>
            </a:r>
            <a:r>
              <a:rPr sz="3000" spc="-5" dirty="0">
                <a:latin typeface="Calibri"/>
                <a:cs typeface="Calibri"/>
              </a:rPr>
              <a:t>opening; </a:t>
            </a:r>
            <a:r>
              <a:rPr sz="3000" spc="-10" dirty="0">
                <a:latin typeface="Calibri"/>
                <a:cs typeface="Calibri"/>
              </a:rPr>
              <a:t>allows </a:t>
            </a:r>
            <a:r>
              <a:rPr sz="3000" dirty="0">
                <a:latin typeface="Calibri"/>
                <a:cs typeface="Calibri"/>
              </a:rPr>
              <a:t>tissue </a:t>
            </a:r>
            <a:r>
              <a:rPr sz="3000" spc="-45" dirty="0">
                <a:latin typeface="Calibri"/>
                <a:cs typeface="Calibri"/>
              </a:rPr>
              <a:t>biopsy, </a:t>
            </a:r>
            <a:r>
              <a:rPr sz="3000" spc="-5" dirty="0">
                <a:latin typeface="Calibri"/>
                <a:cs typeface="Calibri"/>
              </a:rPr>
              <a:t>ﬂuid </a:t>
            </a:r>
            <a:r>
              <a:rPr sz="3000" spc="-10" dirty="0">
                <a:latin typeface="Calibri"/>
                <a:cs typeface="Calibri"/>
              </a:rPr>
              <a:t>aspiration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20" dirty="0">
                <a:latin typeface="Calibri"/>
                <a:cs typeface="Calibri"/>
              </a:rPr>
              <a:t>excision </a:t>
            </a:r>
            <a:r>
              <a:rPr sz="3000" dirty="0">
                <a:latin typeface="Calibri"/>
                <a:cs typeface="Calibri"/>
              </a:rPr>
              <a:t>of  </a:t>
            </a:r>
            <a:r>
              <a:rPr sz="3000" spc="-5" dirty="0">
                <a:latin typeface="Calibri"/>
                <a:cs typeface="Calibri"/>
              </a:rPr>
              <a:t>small </a:t>
            </a:r>
            <a:r>
              <a:rPr sz="3000" spc="-10" dirty="0">
                <a:latin typeface="Calibri"/>
                <a:cs typeface="Calibri"/>
              </a:rPr>
              <a:t>tumors; </a:t>
            </a:r>
            <a:r>
              <a:rPr sz="3000" spc="-5" dirty="0">
                <a:latin typeface="Calibri"/>
                <a:cs typeface="Calibri"/>
              </a:rPr>
              <a:t>both diagnostic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therapeutic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DIAGNOSTIC USES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spc="-10" dirty="0">
                <a:latin typeface="Calibri"/>
                <a:cs typeface="Calibri"/>
              </a:rPr>
              <a:t>Bronchial, </a:t>
            </a:r>
            <a:r>
              <a:rPr sz="3000" spc="-20" dirty="0">
                <a:latin typeface="Calibri"/>
                <a:cs typeface="Calibri"/>
              </a:rPr>
              <a:t>gastrointestinal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cancers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3491" y="763904"/>
            <a:ext cx="1985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95" dirty="0">
                <a:solidFill>
                  <a:srgbClr val="006FC0"/>
                </a:solidFill>
              </a:rPr>
              <a:t>M</a:t>
            </a:r>
            <a:r>
              <a:rPr sz="4000" spc="185" dirty="0">
                <a:solidFill>
                  <a:srgbClr val="006FC0"/>
                </a:solidFill>
              </a:rPr>
              <a:t>E</a:t>
            </a:r>
            <a:r>
              <a:rPr sz="4000" spc="195" dirty="0">
                <a:solidFill>
                  <a:srgbClr val="006FC0"/>
                </a:solidFill>
              </a:rPr>
              <a:t>A</a:t>
            </a:r>
            <a:r>
              <a:rPr sz="4000" spc="190" dirty="0">
                <a:solidFill>
                  <a:srgbClr val="006FC0"/>
                </a:solidFill>
              </a:rPr>
              <a:t>NIN</a:t>
            </a:r>
            <a:r>
              <a:rPr sz="4000" spc="-5" dirty="0">
                <a:solidFill>
                  <a:srgbClr val="006FC0"/>
                </a:solidFill>
              </a:rPr>
              <a:t>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30578" y="1654377"/>
            <a:ext cx="9093200" cy="10991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484"/>
              </a:spcBef>
              <a:buClr>
                <a:srgbClr val="2A1A00"/>
              </a:buClr>
              <a:buSzPct val="96875"/>
              <a:buFont typeface="Wingdings"/>
              <a:buChar char=""/>
              <a:tabLst>
                <a:tab pos="376555" algn="l"/>
                <a:tab pos="978535" algn="l"/>
                <a:tab pos="2531745" algn="l"/>
              </a:tabLst>
            </a:pPr>
            <a:r>
              <a:rPr sz="3200" dirty="0">
                <a:latin typeface="Calibri"/>
                <a:cs typeface="Calibri"/>
              </a:rPr>
              <a:t>A	</a:t>
            </a:r>
            <a:r>
              <a:rPr sz="3200" spc="-5" dirty="0">
                <a:latin typeface="Calibri"/>
                <a:cs typeface="Calibri"/>
              </a:rPr>
              <a:t>serious	disease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85"/>
              </a:spcBef>
              <a:tabLst>
                <a:tab pos="1096010" algn="l"/>
                <a:tab pos="2226945" algn="l"/>
                <a:tab pos="3361054" algn="l"/>
                <a:tab pos="3970654" algn="l"/>
                <a:tab pos="4470400" algn="l"/>
                <a:tab pos="5432425" algn="l"/>
                <a:tab pos="6414135" algn="l"/>
                <a:tab pos="6970395" algn="l"/>
              </a:tabLst>
            </a:pPr>
            <a:r>
              <a:rPr sz="3200" dirty="0">
                <a:latin typeface="Calibri"/>
                <a:cs typeface="Calibri"/>
              </a:rPr>
              <a:t>the	</a:t>
            </a:r>
            <a:r>
              <a:rPr sz="3200" spc="-5" dirty="0">
                <a:latin typeface="Calibri"/>
                <a:cs typeface="Calibri"/>
              </a:rPr>
              <a:t>bo</a:t>
            </a:r>
            <a:r>
              <a:rPr sz="3200" spc="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y	g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a	</a:t>
            </a:r>
            <a:r>
              <a:rPr sz="3200" spc="-35" dirty="0">
                <a:latin typeface="Calibri"/>
                <a:cs typeface="Calibri"/>
              </a:rPr>
              <a:t>w</a:t>
            </a:r>
            <a:r>
              <a:rPr sz="3200" spc="-6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y	th</a:t>
            </a:r>
            <a:r>
              <a:rPr sz="3200" spc="-1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5" dirty="0">
                <a:latin typeface="Calibri"/>
                <a:cs typeface="Calibri"/>
              </a:rPr>
              <a:t>un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oll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4490" y="1654377"/>
            <a:ext cx="5907405" cy="10991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484"/>
              </a:spcBef>
              <a:tabLst>
                <a:tab pos="1048385" algn="l"/>
                <a:tab pos="1670050" algn="l"/>
                <a:tab pos="3190875" algn="l"/>
                <a:tab pos="4482465" algn="l"/>
                <a:tab pos="5573395" algn="l"/>
              </a:tabLst>
            </a:pPr>
            <a:r>
              <a:rPr sz="3200" dirty="0">
                <a:latin typeface="Calibri"/>
                <a:cs typeface="Calibri"/>
              </a:rPr>
              <a:t>th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aus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	</a:t>
            </a:r>
            <a:r>
              <a:rPr sz="3200" spc="1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he</a:t>
            </a:r>
            <a:r>
              <a:rPr sz="3200" dirty="0">
                <a:latin typeface="Calibri"/>
                <a:cs typeface="Calibri"/>
              </a:rPr>
              <a:t>n	cells	</a:t>
            </a:r>
            <a:r>
              <a:rPr sz="3200" spc="-5" dirty="0"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175"/>
              </a:spcBef>
            </a:pPr>
            <a:r>
              <a:rPr spc="-5" dirty="0"/>
              <a:t>not</a:t>
            </a:r>
            <a:r>
              <a:rPr dirty="0"/>
              <a:t> </a:t>
            </a:r>
            <a:r>
              <a:rPr spc="-5" dirty="0"/>
              <a:t>normal.</a:t>
            </a:r>
          </a:p>
          <a:p>
            <a:pPr marL="241300" marR="5080" indent="-228600">
              <a:lnSpc>
                <a:spcPct val="110100"/>
              </a:lnSpc>
              <a:spcBef>
                <a:spcPts val="690"/>
              </a:spcBef>
              <a:buClr>
                <a:srgbClr val="2A1A00"/>
              </a:buClr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dirty="0"/>
              <a:t>A disease </a:t>
            </a:r>
            <a:r>
              <a:rPr spc="-5" dirty="0"/>
              <a:t>caused </a:t>
            </a:r>
            <a:r>
              <a:rPr spc="-10" dirty="0"/>
              <a:t>by </a:t>
            </a:r>
            <a:r>
              <a:rPr spc="5" dirty="0"/>
              <a:t>an </a:t>
            </a:r>
            <a:r>
              <a:rPr spc="-10" dirty="0"/>
              <a:t>uncontrolled </a:t>
            </a:r>
            <a:r>
              <a:rPr spc="-5" dirty="0"/>
              <a:t>division </a:t>
            </a:r>
            <a:r>
              <a:rPr dirty="0"/>
              <a:t>of </a:t>
            </a:r>
            <a:r>
              <a:rPr spc="-5" dirty="0"/>
              <a:t>abnormal  </a:t>
            </a:r>
            <a:r>
              <a:rPr dirty="0"/>
              <a:t>cells </a:t>
            </a:r>
            <a:r>
              <a:rPr spc="-5" dirty="0"/>
              <a:t>in </a:t>
            </a:r>
            <a:r>
              <a:rPr dirty="0"/>
              <a:t>a </a:t>
            </a:r>
            <a:r>
              <a:rPr spc="-5" dirty="0"/>
              <a:t>part </a:t>
            </a:r>
            <a:r>
              <a:rPr dirty="0"/>
              <a:t>of the </a:t>
            </a:r>
            <a:r>
              <a:rPr spc="-45" dirty="0"/>
              <a:t>body.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03" y="382524"/>
            <a:ext cx="10178796" cy="5888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2206879"/>
            <a:ext cx="10023475" cy="30359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spc="-5" dirty="0">
                <a:latin typeface="Calibri"/>
                <a:cs typeface="Calibri"/>
              </a:rPr>
              <a:t>Nuclear medicine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imaging</a:t>
            </a:r>
            <a:endParaRPr sz="30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6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DESCRIPTION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dirty="0">
                <a:latin typeface="Calibri"/>
                <a:cs typeface="Calibri"/>
              </a:rPr>
              <a:t>Uses </a:t>
            </a:r>
            <a:r>
              <a:rPr sz="3000" spc="-20" dirty="0">
                <a:latin typeface="Calibri"/>
                <a:cs typeface="Calibri"/>
              </a:rPr>
              <a:t>intravenous </a:t>
            </a:r>
            <a:r>
              <a:rPr sz="3000" spc="-5" dirty="0">
                <a:latin typeface="Calibri"/>
                <a:cs typeface="Calibri"/>
              </a:rPr>
              <a:t>injection </a:t>
            </a:r>
            <a:r>
              <a:rPr sz="3000" dirty="0">
                <a:latin typeface="Calibri"/>
                <a:cs typeface="Calibri"/>
              </a:rPr>
              <a:t>or </a:t>
            </a:r>
            <a:r>
              <a:rPr sz="3000" spc="-10" dirty="0">
                <a:latin typeface="Calibri"/>
                <a:cs typeface="Calibri"/>
              </a:rPr>
              <a:t>ingestion </a:t>
            </a:r>
            <a:r>
              <a:rPr sz="3000" dirty="0">
                <a:latin typeface="Calibri"/>
                <a:cs typeface="Calibri"/>
              </a:rPr>
              <a:t>of  </a:t>
            </a:r>
            <a:r>
              <a:rPr sz="3000" spc="-10" dirty="0">
                <a:latin typeface="Calibri"/>
                <a:cs typeface="Calibri"/>
              </a:rPr>
              <a:t>radioisotope </a:t>
            </a:r>
            <a:r>
              <a:rPr sz="3000" spc="-15" dirty="0">
                <a:latin typeface="Calibri"/>
                <a:cs typeface="Calibri"/>
              </a:rPr>
              <a:t>substances followed </a:t>
            </a:r>
            <a:r>
              <a:rPr sz="3000" spc="-10" dirty="0">
                <a:latin typeface="Calibri"/>
                <a:cs typeface="Calibri"/>
              </a:rPr>
              <a:t>by </a:t>
            </a:r>
            <a:r>
              <a:rPr sz="3000" spc="-5" dirty="0">
                <a:latin typeface="Calibri"/>
                <a:cs typeface="Calibri"/>
              </a:rPr>
              <a:t>imaging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5" dirty="0">
                <a:latin typeface="Calibri"/>
                <a:cs typeface="Calibri"/>
              </a:rPr>
              <a:t>tissues </a:t>
            </a:r>
            <a:r>
              <a:rPr sz="3000" spc="-10" dirty="0">
                <a:latin typeface="Calibri"/>
                <a:cs typeface="Calibri"/>
              </a:rPr>
              <a:t>that  </a:t>
            </a:r>
            <a:r>
              <a:rPr sz="3000" spc="-20" dirty="0">
                <a:latin typeface="Calibri"/>
                <a:cs typeface="Calibri"/>
              </a:rPr>
              <a:t>have concentrated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radioisotopes</a:t>
            </a:r>
            <a:endParaRPr sz="300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100000"/>
              </a:lnSpc>
              <a:spcBef>
                <a:spcPts val="71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DIAGNOSTIC USES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dirty="0">
                <a:latin typeface="Calibri"/>
                <a:cs typeface="Calibri"/>
              </a:rPr>
              <a:t>Bone, </a:t>
            </a:r>
            <a:r>
              <a:rPr sz="3000" spc="-50" dirty="0">
                <a:latin typeface="Calibri"/>
                <a:cs typeface="Calibri"/>
              </a:rPr>
              <a:t>liver, </a:t>
            </a:r>
            <a:r>
              <a:rPr sz="3000" spc="-40" dirty="0">
                <a:latin typeface="Calibri"/>
                <a:cs typeface="Calibri"/>
              </a:rPr>
              <a:t>kidney, </a:t>
            </a:r>
            <a:r>
              <a:rPr sz="3000" spc="-5" dirty="0">
                <a:latin typeface="Calibri"/>
                <a:cs typeface="Calibri"/>
              </a:rPr>
              <a:t>spleen, </a:t>
            </a:r>
            <a:r>
              <a:rPr sz="3000" spc="-15" dirty="0">
                <a:latin typeface="Calibri"/>
                <a:cs typeface="Calibri"/>
              </a:rPr>
              <a:t>brain, thyroid  cancers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6983" y="762000"/>
            <a:ext cx="9128760" cy="553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752088"/>
            <a:ext cx="10024110" cy="440753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9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spc="-20" dirty="0">
                <a:latin typeface="Calibri"/>
                <a:cs typeface="Calibri"/>
              </a:rPr>
              <a:t>Positron </a:t>
            </a:r>
            <a:r>
              <a:rPr sz="3000" spc="-5" dirty="0">
                <a:latin typeface="Calibri"/>
                <a:cs typeface="Calibri"/>
              </a:rPr>
              <a:t>emission </a:t>
            </a:r>
            <a:r>
              <a:rPr sz="3000" spc="-20" dirty="0">
                <a:latin typeface="Calibri"/>
                <a:cs typeface="Calibri"/>
              </a:rPr>
              <a:t>tomography </a:t>
            </a:r>
            <a:r>
              <a:rPr sz="3000" spc="-5" dirty="0">
                <a:latin typeface="Calibri"/>
                <a:cs typeface="Calibri"/>
              </a:rPr>
              <a:t>(PET</a:t>
            </a:r>
            <a:r>
              <a:rPr sz="3000" spc="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scan)</a:t>
            </a:r>
            <a:endParaRPr sz="30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7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DESCRIPTION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spc="-10" dirty="0">
                <a:latin typeface="Calibri"/>
                <a:cs typeface="Calibri"/>
              </a:rPr>
              <a:t>Computed cross-sectional </a:t>
            </a:r>
            <a:r>
              <a:rPr sz="3000" spc="-5" dirty="0">
                <a:latin typeface="Calibri"/>
                <a:cs typeface="Calibri"/>
              </a:rPr>
              <a:t>images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increased  </a:t>
            </a:r>
            <a:r>
              <a:rPr sz="3000" spc="-15" dirty="0">
                <a:latin typeface="Calibri"/>
                <a:cs typeface="Calibri"/>
              </a:rPr>
              <a:t>concentration</a:t>
            </a:r>
            <a:r>
              <a:rPr sz="3000" spc="6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radioisotopes </a:t>
            </a:r>
            <a:r>
              <a:rPr sz="3000" spc="-5" dirty="0">
                <a:latin typeface="Calibri"/>
                <a:cs typeface="Calibri"/>
              </a:rPr>
              <a:t>in malignant cells </a:t>
            </a:r>
            <a:r>
              <a:rPr sz="3000" spc="-15" dirty="0">
                <a:latin typeface="Calibri"/>
                <a:cs typeface="Calibri"/>
              </a:rPr>
              <a:t>provide  information</a:t>
            </a:r>
            <a:r>
              <a:rPr sz="3000" spc="6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about </a:t>
            </a:r>
            <a:r>
              <a:rPr sz="3000" spc="-10" dirty="0">
                <a:latin typeface="Calibri"/>
                <a:cs typeface="Calibri"/>
              </a:rPr>
              <a:t>biologic </a:t>
            </a:r>
            <a:r>
              <a:rPr sz="3000" spc="-5" dirty="0">
                <a:latin typeface="Calibri"/>
                <a:cs typeface="Calibri"/>
              </a:rPr>
              <a:t>activity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5" dirty="0">
                <a:latin typeface="Calibri"/>
                <a:cs typeface="Calibri"/>
              </a:rPr>
              <a:t>malignant cells; help  </a:t>
            </a:r>
            <a:r>
              <a:rPr sz="3000" spc="-10" dirty="0">
                <a:latin typeface="Calibri"/>
                <a:cs typeface="Calibri"/>
              </a:rPr>
              <a:t>distinguish </a:t>
            </a:r>
            <a:r>
              <a:rPr sz="3000" spc="-15" dirty="0">
                <a:latin typeface="Calibri"/>
                <a:cs typeface="Calibri"/>
              </a:rPr>
              <a:t>between  </a:t>
            </a:r>
            <a:r>
              <a:rPr sz="3000" spc="-10" dirty="0">
                <a:latin typeface="Calibri"/>
                <a:cs typeface="Calibri"/>
              </a:rPr>
              <a:t>benign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malignant </a:t>
            </a:r>
            <a:r>
              <a:rPr sz="3000" spc="-10" dirty="0">
                <a:latin typeface="Calibri"/>
                <a:cs typeface="Calibri"/>
              </a:rPr>
              <a:t>processes </a:t>
            </a:r>
            <a:r>
              <a:rPr sz="3000" dirty="0">
                <a:latin typeface="Calibri"/>
                <a:cs typeface="Calibri"/>
              </a:rPr>
              <a:t>and  </a:t>
            </a:r>
            <a:r>
              <a:rPr sz="3000" spc="-10" dirty="0">
                <a:latin typeface="Calibri"/>
                <a:cs typeface="Calibri"/>
              </a:rPr>
              <a:t>responses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treatment</a:t>
            </a:r>
            <a:endParaRPr sz="3000">
              <a:latin typeface="Calibri"/>
              <a:cs typeface="Calibri"/>
            </a:endParaRPr>
          </a:p>
          <a:p>
            <a:pPr marL="241300" marR="6985" indent="-228600" algn="just">
              <a:lnSpc>
                <a:spcPct val="100000"/>
              </a:lnSpc>
              <a:spcBef>
                <a:spcPts val="71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DIAGNOSTIC USES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dirty="0">
                <a:latin typeface="Calibri"/>
                <a:cs typeface="Calibri"/>
              </a:rPr>
              <a:t>Lung, </a:t>
            </a:r>
            <a:r>
              <a:rPr sz="3000" spc="-10" dirty="0">
                <a:latin typeface="Calibri"/>
                <a:cs typeface="Calibri"/>
              </a:rPr>
              <a:t>colon, </a:t>
            </a:r>
            <a:r>
              <a:rPr sz="3000" spc="-50" dirty="0">
                <a:latin typeface="Calibri"/>
                <a:cs typeface="Calibri"/>
              </a:rPr>
              <a:t>liver, </a:t>
            </a:r>
            <a:r>
              <a:rPr sz="3000" spc="-10" dirty="0">
                <a:latin typeface="Calibri"/>
                <a:cs typeface="Calibri"/>
              </a:rPr>
              <a:t>pancreatic, </a:t>
            </a:r>
            <a:r>
              <a:rPr sz="3000" spc="-15" dirty="0">
                <a:latin typeface="Calibri"/>
                <a:cs typeface="Calibri"/>
              </a:rPr>
              <a:t>breast,  </a:t>
            </a:r>
            <a:r>
              <a:rPr sz="3000" dirty="0">
                <a:latin typeface="Calibri"/>
                <a:cs typeface="Calibri"/>
              </a:rPr>
              <a:t>esophagus </a:t>
            </a:r>
            <a:r>
              <a:rPr sz="3000" spc="-15" dirty="0">
                <a:latin typeface="Calibri"/>
                <a:cs typeface="Calibri"/>
              </a:rPr>
              <a:t>cancers; </a:t>
            </a:r>
            <a:r>
              <a:rPr sz="3000" spc="-25" dirty="0">
                <a:latin typeface="Calibri"/>
                <a:cs typeface="Calibri"/>
              </a:rPr>
              <a:t>Hodgkin’s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20" dirty="0">
                <a:latin typeface="Calibri"/>
                <a:cs typeface="Calibri"/>
              </a:rPr>
              <a:t>non-Hodgkin’s </a:t>
            </a:r>
            <a:r>
              <a:rPr sz="3000" spc="-5" dirty="0">
                <a:latin typeface="Calibri"/>
                <a:cs typeface="Calibri"/>
              </a:rPr>
              <a:t>lymphoma 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5" dirty="0">
                <a:latin typeface="Calibri"/>
                <a:cs typeface="Calibri"/>
              </a:rPr>
              <a:t> melanoma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1203" y="1874519"/>
            <a:ext cx="10178795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2206879"/>
            <a:ext cx="10024110" cy="31730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434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spc="-10" dirty="0">
                <a:latin typeface="Calibri"/>
                <a:cs typeface="Calibri"/>
              </a:rPr>
              <a:t>Radioimmunoconjugates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(Radio-immuno-conjugates)</a:t>
            </a:r>
            <a:endParaRPr sz="30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6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DESCRIPTION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spc="-5" dirty="0">
                <a:latin typeface="Calibri"/>
                <a:cs typeface="Calibri"/>
              </a:rPr>
              <a:t>Monoclonal </a:t>
            </a:r>
            <a:r>
              <a:rPr sz="3000" spc="-10" dirty="0">
                <a:latin typeface="Calibri"/>
                <a:cs typeface="Calibri"/>
              </a:rPr>
              <a:t>antibodies </a:t>
            </a:r>
            <a:r>
              <a:rPr sz="3000" spc="-15" dirty="0">
                <a:latin typeface="Calibri"/>
                <a:cs typeface="Calibri"/>
              </a:rPr>
              <a:t>are  </a:t>
            </a:r>
            <a:r>
              <a:rPr sz="3000" spc="-5" dirty="0">
                <a:latin typeface="Calibri"/>
                <a:cs typeface="Calibri"/>
              </a:rPr>
              <a:t>labeled </a:t>
            </a:r>
            <a:r>
              <a:rPr sz="3000" dirty="0">
                <a:latin typeface="Calibri"/>
                <a:cs typeface="Calibri"/>
              </a:rPr>
              <a:t>with a  </a:t>
            </a:r>
            <a:r>
              <a:rPr sz="3000" spc="-10" dirty="0">
                <a:latin typeface="Calibri"/>
                <a:cs typeface="Calibri"/>
              </a:rPr>
              <a:t>radioisotope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injected </a:t>
            </a:r>
            <a:r>
              <a:rPr sz="3000" spc="-20" dirty="0">
                <a:latin typeface="Calibri"/>
                <a:cs typeface="Calibri"/>
              </a:rPr>
              <a:t>intravenously </a:t>
            </a:r>
            <a:r>
              <a:rPr sz="3000" spc="-15" dirty="0">
                <a:latin typeface="Calibri"/>
                <a:cs typeface="Calibri"/>
              </a:rPr>
              <a:t>into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patient; </a:t>
            </a:r>
            <a:r>
              <a:rPr sz="3000" dirty="0">
                <a:latin typeface="Calibri"/>
                <a:cs typeface="Calibri"/>
              </a:rPr>
              <a:t>the  </a:t>
            </a:r>
            <a:r>
              <a:rPr sz="3000" spc="-5" dirty="0">
                <a:latin typeface="Calibri"/>
                <a:cs typeface="Calibri"/>
              </a:rPr>
              <a:t>antibodies </a:t>
            </a:r>
            <a:r>
              <a:rPr sz="3000" spc="-10" dirty="0">
                <a:latin typeface="Calibri"/>
                <a:cs typeface="Calibri"/>
              </a:rPr>
              <a:t>that </a:t>
            </a:r>
            <a:r>
              <a:rPr sz="3000" spc="-20" dirty="0">
                <a:latin typeface="Calibri"/>
                <a:cs typeface="Calibri"/>
              </a:rPr>
              <a:t>aggregate </a:t>
            </a:r>
            <a:r>
              <a:rPr sz="3000" spc="-15" dirty="0">
                <a:latin typeface="Calibri"/>
                <a:cs typeface="Calibri"/>
              </a:rPr>
              <a:t>at </a:t>
            </a:r>
            <a:r>
              <a:rPr sz="3000" dirty="0">
                <a:latin typeface="Calibri"/>
                <a:cs typeface="Calibri"/>
              </a:rPr>
              <a:t>the tumor </a:t>
            </a:r>
            <a:r>
              <a:rPr sz="3000" spc="-15" dirty="0">
                <a:latin typeface="Calibri"/>
                <a:cs typeface="Calibri"/>
              </a:rPr>
              <a:t>site are </a:t>
            </a:r>
            <a:r>
              <a:rPr sz="3000" spc="-10" dirty="0">
                <a:latin typeface="Calibri"/>
                <a:cs typeface="Calibri"/>
              </a:rPr>
              <a:t>visualized </a:t>
            </a:r>
            <a:r>
              <a:rPr sz="3000" dirty="0">
                <a:latin typeface="Calibri"/>
                <a:cs typeface="Calibri"/>
              </a:rPr>
              <a:t>with  </a:t>
            </a:r>
            <a:r>
              <a:rPr sz="3000" spc="-15" dirty="0">
                <a:latin typeface="Calibri"/>
                <a:cs typeface="Calibri"/>
              </a:rPr>
              <a:t>scanners</a:t>
            </a:r>
            <a:endParaRPr sz="3000">
              <a:latin typeface="Calibri"/>
              <a:cs typeface="Calibri"/>
            </a:endParaRPr>
          </a:p>
          <a:p>
            <a:pPr marL="241300" marR="6985" indent="-228600" algn="just">
              <a:lnSpc>
                <a:spcPts val="3240"/>
              </a:lnSpc>
              <a:spcBef>
                <a:spcPts val="75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DIAGNOSTIC USES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000" spc="-15" dirty="0">
                <a:latin typeface="Calibri"/>
                <a:cs typeface="Calibri"/>
              </a:rPr>
              <a:t>Colorectal, breast, </a:t>
            </a:r>
            <a:r>
              <a:rPr sz="3000" spc="-10" dirty="0">
                <a:latin typeface="Calibri"/>
                <a:cs typeface="Calibri"/>
              </a:rPr>
              <a:t>ovarian, </a:t>
            </a:r>
            <a:r>
              <a:rPr sz="3000" spc="-5" dirty="0">
                <a:latin typeface="Calibri"/>
                <a:cs typeface="Calibri"/>
              </a:rPr>
              <a:t>head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neck  </a:t>
            </a:r>
            <a:r>
              <a:rPr sz="3000" spc="-10" dirty="0">
                <a:latin typeface="Calibri"/>
                <a:cs typeface="Calibri"/>
              </a:rPr>
              <a:t>cancers; </a:t>
            </a:r>
            <a:r>
              <a:rPr sz="3000" spc="-5" dirty="0">
                <a:latin typeface="Calibri"/>
                <a:cs typeface="Calibri"/>
              </a:rPr>
              <a:t>lymphoma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melanoma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556760" marR="5080" indent="-2176780">
              <a:lnSpc>
                <a:spcPts val="6480"/>
              </a:lnSpc>
              <a:spcBef>
                <a:spcPts val="915"/>
              </a:spcBef>
              <a:tabLst>
                <a:tab pos="6199505" algn="l"/>
                <a:tab pos="8782685" algn="l"/>
              </a:tabLst>
            </a:pPr>
            <a:r>
              <a:rPr spc="365" dirty="0"/>
              <a:t>WA</a:t>
            </a:r>
            <a:r>
              <a:rPr spc="-260" dirty="0"/>
              <a:t> </a:t>
            </a:r>
            <a:r>
              <a:rPr dirty="0"/>
              <a:t>R</a:t>
            </a:r>
            <a:r>
              <a:rPr spc="-265" dirty="0"/>
              <a:t> </a:t>
            </a:r>
            <a:r>
              <a:rPr dirty="0"/>
              <a:t>N</a:t>
            </a:r>
            <a:r>
              <a:rPr spc="-260" dirty="0"/>
              <a:t> </a:t>
            </a:r>
            <a:r>
              <a:rPr dirty="0"/>
              <a:t>I</a:t>
            </a:r>
            <a:r>
              <a:rPr spc="-265" dirty="0"/>
              <a:t> </a:t>
            </a:r>
            <a:r>
              <a:rPr dirty="0"/>
              <a:t>N</a:t>
            </a:r>
            <a:r>
              <a:rPr spc="-260" dirty="0"/>
              <a:t> </a:t>
            </a:r>
            <a:r>
              <a:rPr dirty="0"/>
              <a:t>G	S I G</a:t>
            </a:r>
            <a:r>
              <a:rPr spc="-780" dirty="0"/>
              <a:t> </a:t>
            </a:r>
            <a:r>
              <a:rPr dirty="0"/>
              <a:t>N</a:t>
            </a:r>
            <a:r>
              <a:rPr spc="-260" dirty="0"/>
              <a:t> </a:t>
            </a:r>
            <a:r>
              <a:rPr dirty="0"/>
              <a:t>S	O</a:t>
            </a:r>
            <a:r>
              <a:rPr spc="-360" dirty="0"/>
              <a:t> </a:t>
            </a:r>
            <a:r>
              <a:rPr dirty="0"/>
              <a:t>F  C</a:t>
            </a:r>
            <a:r>
              <a:rPr spc="-260" dirty="0"/>
              <a:t> </a:t>
            </a:r>
            <a:r>
              <a:rPr dirty="0"/>
              <a:t>A</a:t>
            </a:r>
            <a:r>
              <a:rPr spc="-260" dirty="0"/>
              <a:t> </a:t>
            </a:r>
            <a:r>
              <a:rPr dirty="0"/>
              <a:t>N</a:t>
            </a:r>
            <a:r>
              <a:rPr spc="-260" dirty="0"/>
              <a:t> </a:t>
            </a:r>
            <a:r>
              <a:rPr dirty="0"/>
              <a:t>C</a:t>
            </a:r>
            <a:r>
              <a:rPr spc="-260" dirty="0"/>
              <a:t> </a:t>
            </a:r>
            <a:r>
              <a:rPr dirty="0"/>
              <a:t>E</a:t>
            </a:r>
            <a:r>
              <a:rPr spc="-254" dirty="0"/>
              <a:t> </a:t>
            </a:r>
            <a:r>
              <a:rPr dirty="0"/>
              <a:t>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89876" y="0"/>
            <a:ext cx="4802505" cy="6858000"/>
          </a:xfrm>
          <a:custGeom>
            <a:avLst/>
            <a:gdLst/>
            <a:ahLst/>
            <a:cxnLst/>
            <a:rect l="l" t="t" r="r" b="b"/>
            <a:pathLst>
              <a:path w="4802505" h="6858000">
                <a:moveTo>
                  <a:pt x="4802124" y="0"/>
                </a:moveTo>
                <a:lnTo>
                  <a:pt x="0" y="0"/>
                </a:lnTo>
                <a:lnTo>
                  <a:pt x="4699" y="66675"/>
                </a:lnTo>
                <a:lnTo>
                  <a:pt x="12700" y="122174"/>
                </a:lnTo>
                <a:lnTo>
                  <a:pt x="22225" y="174625"/>
                </a:lnTo>
                <a:lnTo>
                  <a:pt x="53975" y="260350"/>
                </a:lnTo>
                <a:lnTo>
                  <a:pt x="73025" y="296799"/>
                </a:lnTo>
                <a:lnTo>
                  <a:pt x="109474" y="369824"/>
                </a:lnTo>
                <a:lnTo>
                  <a:pt x="127000" y="409575"/>
                </a:lnTo>
                <a:lnTo>
                  <a:pt x="142875" y="450850"/>
                </a:lnTo>
                <a:lnTo>
                  <a:pt x="157099" y="496824"/>
                </a:lnTo>
                <a:lnTo>
                  <a:pt x="168275" y="546100"/>
                </a:lnTo>
                <a:lnTo>
                  <a:pt x="176149" y="606425"/>
                </a:lnTo>
                <a:lnTo>
                  <a:pt x="179324" y="673100"/>
                </a:lnTo>
                <a:lnTo>
                  <a:pt x="176149" y="744474"/>
                </a:lnTo>
                <a:lnTo>
                  <a:pt x="168275" y="801624"/>
                </a:lnTo>
                <a:lnTo>
                  <a:pt x="157099" y="854075"/>
                </a:lnTo>
                <a:lnTo>
                  <a:pt x="142875" y="901700"/>
                </a:lnTo>
                <a:lnTo>
                  <a:pt x="127000" y="942975"/>
                </a:lnTo>
                <a:lnTo>
                  <a:pt x="107950" y="981075"/>
                </a:lnTo>
                <a:lnTo>
                  <a:pt x="88900" y="1017524"/>
                </a:lnTo>
                <a:lnTo>
                  <a:pt x="69850" y="1055624"/>
                </a:lnTo>
                <a:lnTo>
                  <a:pt x="52324" y="1095375"/>
                </a:lnTo>
                <a:lnTo>
                  <a:pt x="34925" y="1136650"/>
                </a:lnTo>
                <a:lnTo>
                  <a:pt x="20574" y="1182624"/>
                </a:lnTo>
                <a:lnTo>
                  <a:pt x="11049" y="1235075"/>
                </a:lnTo>
                <a:lnTo>
                  <a:pt x="1524" y="1295400"/>
                </a:lnTo>
                <a:lnTo>
                  <a:pt x="0" y="1363599"/>
                </a:lnTo>
                <a:lnTo>
                  <a:pt x="1524" y="1431925"/>
                </a:lnTo>
                <a:lnTo>
                  <a:pt x="11049" y="1492250"/>
                </a:lnTo>
                <a:lnTo>
                  <a:pt x="20574" y="1544574"/>
                </a:lnTo>
                <a:lnTo>
                  <a:pt x="34925" y="1589024"/>
                </a:lnTo>
                <a:lnTo>
                  <a:pt x="52324" y="1631950"/>
                </a:lnTo>
                <a:lnTo>
                  <a:pt x="69850" y="1671574"/>
                </a:lnTo>
                <a:lnTo>
                  <a:pt x="88900" y="1708150"/>
                </a:lnTo>
                <a:lnTo>
                  <a:pt x="107950" y="1743075"/>
                </a:lnTo>
                <a:lnTo>
                  <a:pt x="127000" y="1782699"/>
                </a:lnTo>
                <a:lnTo>
                  <a:pt x="142875" y="1823974"/>
                </a:lnTo>
                <a:lnTo>
                  <a:pt x="157099" y="1870075"/>
                </a:lnTo>
                <a:lnTo>
                  <a:pt x="168275" y="1922399"/>
                </a:lnTo>
                <a:lnTo>
                  <a:pt x="176149" y="1982724"/>
                </a:lnTo>
                <a:lnTo>
                  <a:pt x="179324" y="2051050"/>
                </a:lnTo>
                <a:lnTo>
                  <a:pt x="176149" y="2119249"/>
                </a:lnTo>
                <a:lnTo>
                  <a:pt x="168275" y="2179574"/>
                </a:lnTo>
                <a:lnTo>
                  <a:pt x="157099" y="2232025"/>
                </a:lnTo>
                <a:lnTo>
                  <a:pt x="142875" y="2277999"/>
                </a:lnTo>
                <a:lnTo>
                  <a:pt x="127000" y="2319274"/>
                </a:lnTo>
                <a:lnTo>
                  <a:pt x="107950" y="2359025"/>
                </a:lnTo>
                <a:lnTo>
                  <a:pt x="88900" y="2395474"/>
                </a:lnTo>
                <a:lnTo>
                  <a:pt x="69850" y="2433574"/>
                </a:lnTo>
                <a:lnTo>
                  <a:pt x="52324" y="2471674"/>
                </a:lnTo>
                <a:lnTo>
                  <a:pt x="34925" y="2512949"/>
                </a:lnTo>
                <a:lnTo>
                  <a:pt x="20574" y="2560574"/>
                </a:lnTo>
                <a:lnTo>
                  <a:pt x="11049" y="2613025"/>
                </a:lnTo>
                <a:lnTo>
                  <a:pt x="1524" y="2671699"/>
                </a:lnTo>
                <a:lnTo>
                  <a:pt x="0" y="2741549"/>
                </a:lnTo>
                <a:lnTo>
                  <a:pt x="1524" y="2809875"/>
                </a:lnTo>
                <a:lnTo>
                  <a:pt x="11049" y="2868549"/>
                </a:lnTo>
                <a:lnTo>
                  <a:pt x="20574" y="2922524"/>
                </a:lnTo>
                <a:lnTo>
                  <a:pt x="34925" y="2966974"/>
                </a:lnTo>
                <a:lnTo>
                  <a:pt x="52324" y="3009900"/>
                </a:lnTo>
                <a:lnTo>
                  <a:pt x="69850" y="3046349"/>
                </a:lnTo>
                <a:lnTo>
                  <a:pt x="88900" y="3084449"/>
                </a:lnTo>
                <a:lnTo>
                  <a:pt x="107950" y="3121025"/>
                </a:lnTo>
                <a:lnTo>
                  <a:pt x="127000" y="3160649"/>
                </a:lnTo>
                <a:lnTo>
                  <a:pt x="142875" y="3201924"/>
                </a:lnTo>
                <a:lnTo>
                  <a:pt x="157099" y="3248025"/>
                </a:lnTo>
                <a:lnTo>
                  <a:pt x="168275" y="3300349"/>
                </a:lnTo>
                <a:lnTo>
                  <a:pt x="176149" y="3360674"/>
                </a:lnTo>
                <a:lnTo>
                  <a:pt x="179324" y="3427349"/>
                </a:lnTo>
                <a:lnTo>
                  <a:pt x="176149" y="3497199"/>
                </a:lnTo>
                <a:lnTo>
                  <a:pt x="168275" y="3557524"/>
                </a:lnTo>
                <a:lnTo>
                  <a:pt x="157099" y="3609975"/>
                </a:lnTo>
                <a:lnTo>
                  <a:pt x="142875" y="3655949"/>
                </a:lnTo>
                <a:lnTo>
                  <a:pt x="127000" y="3697224"/>
                </a:lnTo>
                <a:lnTo>
                  <a:pt x="107950" y="3736975"/>
                </a:lnTo>
                <a:lnTo>
                  <a:pt x="69850" y="3811524"/>
                </a:lnTo>
                <a:lnTo>
                  <a:pt x="52324" y="3848100"/>
                </a:lnTo>
                <a:lnTo>
                  <a:pt x="34925" y="3890899"/>
                </a:lnTo>
                <a:lnTo>
                  <a:pt x="20574" y="3935349"/>
                </a:lnTo>
                <a:lnTo>
                  <a:pt x="11049" y="3987800"/>
                </a:lnTo>
                <a:lnTo>
                  <a:pt x="1524" y="4048125"/>
                </a:lnTo>
                <a:lnTo>
                  <a:pt x="0" y="4116324"/>
                </a:lnTo>
                <a:lnTo>
                  <a:pt x="1524" y="4186174"/>
                </a:lnTo>
                <a:lnTo>
                  <a:pt x="11049" y="4244975"/>
                </a:lnTo>
                <a:lnTo>
                  <a:pt x="20574" y="4297299"/>
                </a:lnTo>
                <a:lnTo>
                  <a:pt x="34925" y="4343400"/>
                </a:lnTo>
                <a:lnTo>
                  <a:pt x="52324" y="4386199"/>
                </a:lnTo>
                <a:lnTo>
                  <a:pt x="69850" y="4424299"/>
                </a:lnTo>
                <a:lnTo>
                  <a:pt x="107950" y="4498975"/>
                </a:lnTo>
                <a:lnTo>
                  <a:pt x="127000" y="4537075"/>
                </a:lnTo>
                <a:lnTo>
                  <a:pt x="142875" y="4579874"/>
                </a:lnTo>
                <a:lnTo>
                  <a:pt x="157099" y="4625975"/>
                </a:lnTo>
                <a:lnTo>
                  <a:pt x="168275" y="4678299"/>
                </a:lnTo>
                <a:lnTo>
                  <a:pt x="176149" y="4738624"/>
                </a:lnTo>
                <a:lnTo>
                  <a:pt x="179324" y="4806950"/>
                </a:lnTo>
                <a:lnTo>
                  <a:pt x="176149" y="4875149"/>
                </a:lnTo>
                <a:lnTo>
                  <a:pt x="168275" y="4935474"/>
                </a:lnTo>
                <a:lnTo>
                  <a:pt x="157099" y="4987925"/>
                </a:lnTo>
                <a:lnTo>
                  <a:pt x="142875" y="5033899"/>
                </a:lnTo>
                <a:lnTo>
                  <a:pt x="127000" y="5075174"/>
                </a:lnTo>
                <a:lnTo>
                  <a:pt x="107950" y="5114925"/>
                </a:lnTo>
                <a:lnTo>
                  <a:pt x="88900" y="5149850"/>
                </a:lnTo>
                <a:lnTo>
                  <a:pt x="69850" y="5186299"/>
                </a:lnTo>
                <a:lnTo>
                  <a:pt x="52324" y="5226050"/>
                </a:lnTo>
                <a:lnTo>
                  <a:pt x="34925" y="5268849"/>
                </a:lnTo>
                <a:lnTo>
                  <a:pt x="20574" y="5313299"/>
                </a:lnTo>
                <a:lnTo>
                  <a:pt x="11049" y="5365750"/>
                </a:lnTo>
                <a:lnTo>
                  <a:pt x="1524" y="5426075"/>
                </a:lnTo>
                <a:lnTo>
                  <a:pt x="0" y="5494274"/>
                </a:lnTo>
                <a:lnTo>
                  <a:pt x="1524" y="5562600"/>
                </a:lnTo>
                <a:lnTo>
                  <a:pt x="11049" y="5622925"/>
                </a:lnTo>
                <a:lnTo>
                  <a:pt x="20574" y="5675312"/>
                </a:lnTo>
                <a:lnTo>
                  <a:pt x="34925" y="5721350"/>
                </a:lnTo>
                <a:lnTo>
                  <a:pt x="52324" y="5762625"/>
                </a:lnTo>
                <a:lnTo>
                  <a:pt x="69850" y="5802312"/>
                </a:lnTo>
                <a:lnTo>
                  <a:pt x="88900" y="5840412"/>
                </a:lnTo>
                <a:lnTo>
                  <a:pt x="107950" y="5876925"/>
                </a:lnTo>
                <a:lnTo>
                  <a:pt x="127000" y="5915025"/>
                </a:lnTo>
                <a:lnTo>
                  <a:pt x="142875" y="5956300"/>
                </a:lnTo>
                <a:lnTo>
                  <a:pt x="157099" y="6003925"/>
                </a:lnTo>
                <a:lnTo>
                  <a:pt x="168275" y="6056312"/>
                </a:lnTo>
                <a:lnTo>
                  <a:pt x="176149" y="6113462"/>
                </a:lnTo>
                <a:lnTo>
                  <a:pt x="179324" y="6183312"/>
                </a:lnTo>
                <a:lnTo>
                  <a:pt x="176149" y="6251575"/>
                </a:lnTo>
                <a:lnTo>
                  <a:pt x="168275" y="6311900"/>
                </a:lnTo>
                <a:lnTo>
                  <a:pt x="157099" y="6361112"/>
                </a:lnTo>
                <a:lnTo>
                  <a:pt x="142875" y="6407150"/>
                </a:lnTo>
                <a:lnTo>
                  <a:pt x="127000" y="6448425"/>
                </a:lnTo>
                <a:lnTo>
                  <a:pt x="109474" y="6488112"/>
                </a:lnTo>
                <a:lnTo>
                  <a:pt x="73025" y="6561137"/>
                </a:lnTo>
                <a:lnTo>
                  <a:pt x="53975" y="6597650"/>
                </a:lnTo>
                <a:lnTo>
                  <a:pt x="22225" y="6683375"/>
                </a:lnTo>
                <a:lnTo>
                  <a:pt x="12700" y="6735761"/>
                </a:lnTo>
                <a:lnTo>
                  <a:pt x="4699" y="6791323"/>
                </a:lnTo>
                <a:lnTo>
                  <a:pt x="0" y="6857999"/>
                </a:lnTo>
                <a:lnTo>
                  <a:pt x="4802124" y="6857999"/>
                </a:lnTo>
                <a:lnTo>
                  <a:pt x="4802124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52038" y="448252"/>
            <a:ext cx="382270" cy="5982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700"/>
              </a:lnSpc>
              <a:spcBef>
                <a:spcPts val="95"/>
              </a:spcBef>
            </a:pPr>
            <a:r>
              <a:rPr sz="5000" b="1" spc="45" dirty="0">
                <a:solidFill>
                  <a:srgbClr val="FF0000"/>
                </a:solidFill>
                <a:latin typeface="Gabriola"/>
                <a:cs typeface="Gabriola"/>
              </a:rPr>
              <a:t>C  A  </a:t>
            </a:r>
            <a:r>
              <a:rPr sz="5000" b="1" spc="30" dirty="0">
                <a:solidFill>
                  <a:srgbClr val="FF0000"/>
                </a:solidFill>
                <a:latin typeface="Gabriola"/>
                <a:cs typeface="Gabriola"/>
              </a:rPr>
              <a:t>U  </a:t>
            </a:r>
            <a:r>
              <a:rPr sz="5000" b="1" spc="40" dirty="0">
                <a:solidFill>
                  <a:srgbClr val="FF0000"/>
                </a:solidFill>
                <a:latin typeface="Gabriola"/>
                <a:cs typeface="Gabriola"/>
              </a:rPr>
              <a:t>T  </a:t>
            </a:r>
            <a:r>
              <a:rPr sz="5000" b="1" spc="20" dirty="0">
                <a:solidFill>
                  <a:srgbClr val="FF0000"/>
                </a:solidFill>
                <a:latin typeface="Gabriola"/>
                <a:cs typeface="Gabriola"/>
              </a:rPr>
              <a:t>I  </a:t>
            </a:r>
            <a:r>
              <a:rPr sz="5000" b="1" spc="50" dirty="0">
                <a:solidFill>
                  <a:srgbClr val="FF0000"/>
                </a:solidFill>
                <a:latin typeface="Gabriola"/>
                <a:cs typeface="Gabriola"/>
              </a:rPr>
              <a:t>O  N</a:t>
            </a:r>
            <a:endParaRPr sz="5000">
              <a:latin typeface="Gabriola"/>
              <a:cs typeface="Gabriol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86700" y="1559052"/>
            <a:ext cx="3924300" cy="3486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1319657"/>
            <a:ext cx="7825105" cy="440309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7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-10" dirty="0">
                <a:latin typeface="Calibri"/>
                <a:cs typeface="Calibri"/>
              </a:rPr>
              <a:t>hange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bowel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bladder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habits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sore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does not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nusual bleeding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discharge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hickening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lump in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breast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elsewhere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ndigestion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difficulty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swallowing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bvious change in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wart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mole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agging </a:t>
            </a:r>
            <a:r>
              <a:rPr sz="3200" spc="-10" dirty="0">
                <a:latin typeface="Calibri"/>
                <a:cs typeface="Calibri"/>
              </a:rPr>
              <a:t>cough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hoarseness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36"/>
                </a:lnTo>
                <a:lnTo>
                  <a:pt x="718832" y="6729412"/>
                </a:lnTo>
                <a:lnTo>
                  <a:pt x="729932" y="6677025"/>
                </a:lnTo>
                <a:lnTo>
                  <a:pt x="744220" y="6630987"/>
                </a:lnTo>
                <a:lnTo>
                  <a:pt x="760082" y="6589712"/>
                </a:lnTo>
                <a:lnTo>
                  <a:pt x="779132" y="6553200"/>
                </a:lnTo>
                <a:lnTo>
                  <a:pt x="817206" y="6477000"/>
                </a:lnTo>
                <a:lnTo>
                  <a:pt x="833081" y="6440487"/>
                </a:lnTo>
                <a:lnTo>
                  <a:pt x="848944" y="6399212"/>
                </a:lnTo>
                <a:lnTo>
                  <a:pt x="864819" y="6353175"/>
                </a:lnTo>
                <a:lnTo>
                  <a:pt x="875919" y="6300787"/>
                </a:lnTo>
                <a:lnTo>
                  <a:pt x="882269" y="6240462"/>
                </a:lnTo>
                <a:lnTo>
                  <a:pt x="885444" y="6172200"/>
                </a:lnTo>
                <a:lnTo>
                  <a:pt x="882269" y="6103937"/>
                </a:lnTo>
                <a:lnTo>
                  <a:pt x="875919" y="6043612"/>
                </a:lnTo>
                <a:lnTo>
                  <a:pt x="864819" y="5991225"/>
                </a:lnTo>
                <a:lnTo>
                  <a:pt x="848944" y="5945187"/>
                </a:lnTo>
                <a:lnTo>
                  <a:pt x="833081" y="5903912"/>
                </a:lnTo>
                <a:lnTo>
                  <a:pt x="817206" y="5867400"/>
                </a:lnTo>
                <a:lnTo>
                  <a:pt x="779132" y="5791200"/>
                </a:lnTo>
                <a:lnTo>
                  <a:pt x="760082" y="5754687"/>
                </a:lnTo>
                <a:lnTo>
                  <a:pt x="744220" y="5713412"/>
                </a:lnTo>
                <a:lnTo>
                  <a:pt x="729932" y="5667375"/>
                </a:lnTo>
                <a:lnTo>
                  <a:pt x="718832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32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32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32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32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32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32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32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32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32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32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32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32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32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32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32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32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3884" y="351536"/>
            <a:ext cx="288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6FC0"/>
                </a:solidFill>
                <a:latin typeface="Impact"/>
                <a:cs typeface="Impact"/>
              </a:rPr>
              <a:t>S</a:t>
            </a:r>
            <a:endParaRPr sz="400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71087"/>
            <a:ext cx="12192000" cy="3486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425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2266924"/>
            <a:ext cx="10021570" cy="225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indent="-228600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Cancer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15" dirty="0">
                <a:latin typeface="Calibri"/>
                <a:cs typeface="Calibri"/>
              </a:rPr>
              <a:t>involve </a:t>
            </a:r>
            <a:r>
              <a:rPr sz="3200" spc="-20" dirty="0">
                <a:latin typeface="Calibri"/>
                <a:cs typeface="Calibri"/>
              </a:rPr>
              <a:t>any </a:t>
            </a:r>
            <a:r>
              <a:rPr sz="3200" spc="-5" dirty="0">
                <a:latin typeface="Calibri"/>
                <a:cs typeface="Calibri"/>
              </a:rPr>
              <a:t>tissue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5" dirty="0">
                <a:latin typeface="Calibri"/>
                <a:cs typeface="Calibri"/>
              </a:rPr>
              <a:t>body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spc="-15" dirty="0">
                <a:latin typeface="Calibri"/>
                <a:cs typeface="Calibri"/>
              </a:rPr>
              <a:t>many  </a:t>
            </a:r>
            <a:r>
              <a:rPr sz="3200" spc="-25" dirty="0">
                <a:latin typeface="Calibri"/>
                <a:cs typeface="Calibri"/>
              </a:rPr>
              <a:t>different </a:t>
            </a:r>
            <a:r>
              <a:rPr sz="3200" spc="-20" dirty="0">
                <a:latin typeface="Calibri"/>
                <a:cs typeface="Calibri"/>
              </a:rPr>
              <a:t>forms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each </a:t>
            </a:r>
            <a:r>
              <a:rPr sz="3200" spc="-5" dirty="0">
                <a:latin typeface="Calibri"/>
                <a:cs typeface="Calibri"/>
              </a:rPr>
              <a:t>body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area.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ct val="110000"/>
              </a:lnSpc>
              <a:spcBef>
                <a:spcPts val="6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  <a:tab pos="1248410" algn="l"/>
                <a:tab pos="2649220" algn="l"/>
                <a:tab pos="3340100" algn="l"/>
                <a:tab pos="4645660" algn="l"/>
                <a:tab pos="5273675" algn="l"/>
                <a:tab pos="5982970" algn="l"/>
                <a:tab pos="6874509" algn="l"/>
                <a:tab pos="7367905" algn="l"/>
                <a:tab pos="8086090" algn="l"/>
                <a:tab pos="8597900" algn="l"/>
                <a:tab pos="9698355" algn="l"/>
              </a:tabLst>
            </a:pPr>
            <a:r>
              <a:rPr sz="3200" dirty="0">
                <a:latin typeface="Calibri"/>
                <a:cs typeface="Calibri"/>
              </a:rPr>
              <a:t>Mo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ance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	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" dirty="0">
                <a:latin typeface="Calibri"/>
                <a:cs typeface="Calibri"/>
              </a:rPr>
              <a:t>name</a:t>
            </a:r>
            <a:r>
              <a:rPr sz="3200" dirty="0">
                <a:latin typeface="Calibri"/>
                <a:cs typeface="Calibri"/>
              </a:rPr>
              <a:t>d	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	the	type	of	</a:t>
            </a:r>
            <a:r>
              <a:rPr sz="3200" spc="1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ell	or	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an	</a:t>
            </a:r>
            <a:r>
              <a:rPr sz="3200" spc="5" dirty="0">
                <a:latin typeface="Calibri"/>
                <a:cs typeface="Calibri"/>
              </a:rPr>
              <a:t>in 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start.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9359" y="1124458"/>
            <a:ext cx="2573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75" dirty="0">
                <a:solidFill>
                  <a:srgbClr val="006FC0"/>
                </a:solidFill>
              </a:rPr>
              <a:t>DEFINITION: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30578" y="2266924"/>
            <a:ext cx="10023475" cy="279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An </a:t>
            </a:r>
            <a:r>
              <a:rPr sz="3200" dirty="0">
                <a:latin typeface="Calibri"/>
                <a:cs typeface="Calibri"/>
              </a:rPr>
              <a:t>abnormal </a:t>
            </a:r>
            <a:r>
              <a:rPr sz="3200" spc="-10" dirty="0">
                <a:latin typeface="Calibri"/>
                <a:cs typeface="Calibri"/>
              </a:rPr>
              <a:t>growth </a:t>
            </a:r>
            <a:r>
              <a:rPr sz="3200" dirty="0">
                <a:latin typeface="Calibri"/>
                <a:cs typeface="Calibri"/>
              </a:rPr>
              <a:t>of cells which </a:t>
            </a:r>
            <a:r>
              <a:rPr sz="3200" spc="-10" dirty="0">
                <a:latin typeface="Calibri"/>
                <a:cs typeface="Calibri"/>
              </a:rPr>
              <a:t>tend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30" dirty="0">
                <a:latin typeface="Calibri"/>
                <a:cs typeface="Calibri"/>
              </a:rPr>
              <a:t>proliferate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10" dirty="0">
                <a:latin typeface="Calibri"/>
                <a:cs typeface="Calibri"/>
              </a:rPr>
              <a:t>an  </a:t>
            </a:r>
            <a:r>
              <a:rPr sz="3200" spc="-15" dirty="0">
                <a:latin typeface="Calibri"/>
                <a:cs typeface="Calibri"/>
              </a:rPr>
              <a:t>uncontrolled</a:t>
            </a:r>
            <a:r>
              <a:rPr sz="3200" spc="69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way </a:t>
            </a:r>
            <a:r>
              <a:rPr sz="3200" dirty="0">
                <a:latin typeface="Calibri"/>
                <a:cs typeface="Calibri"/>
              </a:rPr>
              <a:t>and, in </a:t>
            </a:r>
            <a:r>
              <a:rPr sz="3200" spc="-5" dirty="0">
                <a:latin typeface="Calibri"/>
                <a:cs typeface="Calibri"/>
              </a:rPr>
              <a:t>some cases, </a:t>
            </a:r>
            <a:r>
              <a:rPr sz="3200" spc="-25" dirty="0">
                <a:latin typeface="Calibri"/>
                <a:cs typeface="Calibri"/>
              </a:rPr>
              <a:t>to metastasize  </a:t>
            </a:r>
            <a:r>
              <a:rPr sz="3200" spc="-10" dirty="0">
                <a:latin typeface="Calibri"/>
                <a:cs typeface="Calibri"/>
              </a:rPr>
              <a:t>(spread).</a:t>
            </a:r>
            <a:endParaRPr sz="3200">
              <a:latin typeface="Calibri"/>
              <a:cs typeface="Calibri"/>
            </a:endParaRPr>
          </a:p>
          <a:p>
            <a:pPr marL="241300" marR="7620" indent="-228600" algn="just">
              <a:lnSpc>
                <a:spcPct val="110000"/>
              </a:lnSpc>
              <a:spcBef>
                <a:spcPts val="69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term </a:t>
            </a:r>
            <a:r>
              <a:rPr sz="3200" spc="-25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diseases in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5" dirty="0">
                <a:latin typeface="Calibri"/>
                <a:cs typeface="Calibri"/>
              </a:rPr>
              <a:t>abnormal </a:t>
            </a:r>
            <a:r>
              <a:rPr sz="3200" dirty="0">
                <a:latin typeface="Calibri"/>
                <a:cs typeface="Calibri"/>
              </a:rPr>
              <a:t>cells </a:t>
            </a:r>
            <a:r>
              <a:rPr sz="3200" spc="-5" dirty="0">
                <a:latin typeface="Calibri"/>
                <a:cs typeface="Calibri"/>
              </a:rPr>
              <a:t>divide </a:t>
            </a:r>
            <a:r>
              <a:rPr sz="3200" dirty="0">
                <a:latin typeface="Calibri"/>
                <a:cs typeface="Calibri"/>
              </a:rPr>
              <a:t>without  </a:t>
            </a:r>
            <a:r>
              <a:rPr sz="3200" spc="-15" dirty="0">
                <a:latin typeface="Calibri"/>
                <a:cs typeface="Calibri"/>
              </a:rPr>
              <a:t>control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15" dirty="0">
                <a:latin typeface="Calibri"/>
                <a:cs typeface="Calibri"/>
              </a:rPr>
              <a:t>invade </a:t>
            </a:r>
            <a:r>
              <a:rPr sz="3200" spc="-5" dirty="0">
                <a:latin typeface="Calibri"/>
                <a:cs typeface="Calibri"/>
              </a:rPr>
              <a:t>nearby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tissues.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36"/>
                </a:lnTo>
                <a:lnTo>
                  <a:pt x="718832" y="6729412"/>
                </a:lnTo>
                <a:lnTo>
                  <a:pt x="729932" y="6677025"/>
                </a:lnTo>
                <a:lnTo>
                  <a:pt x="744220" y="6630987"/>
                </a:lnTo>
                <a:lnTo>
                  <a:pt x="760082" y="6589712"/>
                </a:lnTo>
                <a:lnTo>
                  <a:pt x="779132" y="6553200"/>
                </a:lnTo>
                <a:lnTo>
                  <a:pt x="817206" y="6477000"/>
                </a:lnTo>
                <a:lnTo>
                  <a:pt x="833081" y="6440487"/>
                </a:lnTo>
                <a:lnTo>
                  <a:pt x="848944" y="6399212"/>
                </a:lnTo>
                <a:lnTo>
                  <a:pt x="864819" y="6353175"/>
                </a:lnTo>
                <a:lnTo>
                  <a:pt x="875919" y="6300787"/>
                </a:lnTo>
                <a:lnTo>
                  <a:pt x="882269" y="6240462"/>
                </a:lnTo>
                <a:lnTo>
                  <a:pt x="885444" y="6172200"/>
                </a:lnTo>
                <a:lnTo>
                  <a:pt x="882269" y="6103937"/>
                </a:lnTo>
                <a:lnTo>
                  <a:pt x="875919" y="6043612"/>
                </a:lnTo>
                <a:lnTo>
                  <a:pt x="864819" y="5991225"/>
                </a:lnTo>
                <a:lnTo>
                  <a:pt x="848944" y="5945187"/>
                </a:lnTo>
                <a:lnTo>
                  <a:pt x="833081" y="5903912"/>
                </a:lnTo>
                <a:lnTo>
                  <a:pt x="817206" y="5867400"/>
                </a:lnTo>
                <a:lnTo>
                  <a:pt x="779132" y="5791200"/>
                </a:lnTo>
                <a:lnTo>
                  <a:pt x="760082" y="5754687"/>
                </a:lnTo>
                <a:lnTo>
                  <a:pt x="744220" y="5713412"/>
                </a:lnTo>
                <a:lnTo>
                  <a:pt x="729932" y="5667375"/>
                </a:lnTo>
                <a:lnTo>
                  <a:pt x="718832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32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32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32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32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32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32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32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32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32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32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32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32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32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32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32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32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F8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3265" y="351536"/>
            <a:ext cx="4581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43075" algn="l"/>
                <a:tab pos="2082164" algn="l"/>
              </a:tabLst>
            </a:pPr>
            <a:r>
              <a:rPr sz="4000" spc="160" dirty="0">
                <a:solidFill>
                  <a:srgbClr val="006FC0"/>
                </a:solidFill>
              </a:rPr>
              <a:t>BENIGN	</a:t>
            </a:r>
            <a:r>
              <a:rPr sz="4000" spc="-5" dirty="0">
                <a:solidFill>
                  <a:srgbClr val="006FC0"/>
                </a:solidFill>
              </a:rPr>
              <a:t>/	</a:t>
            </a:r>
            <a:r>
              <a:rPr sz="4000" spc="170" dirty="0">
                <a:solidFill>
                  <a:srgbClr val="006FC0"/>
                </a:solidFill>
              </a:rPr>
              <a:t>MALIGNANT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008888" y="1545336"/>
            <a:ext cx="10762488" cy="4919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1055" y="284988"/>
            <a:ext cx="9009888" cy="628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4714" y="1425955"/>
            <a:ext cx="6692900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345440">
              <a:lnSpc>
                <a:spcPts val="4320"/>
              </a:lnSpc>
              <a:spcBef>
                <a:spcPts val="640"/>
              </a:spcBef>
              <a:tabLst>
                <a:tab pos="2276475" algn="l"/>
                <a:tab pos="3583940" algn="l"/>
                <a:tab pos="5752465" algn="l"/>
              </a:tabLst>
            </a:pPr>
            <a:r>
              <a:rPr sz="4000" spc="-5" dirty="0"/>
              <a:t>C</a:t>
            </a:r>
            <a:r>
              <a:rPr sz="4000" spc="90" dirty="0"/>
              <a:t> </a:t>
            </a:r>
            <a:r>
              <a:rPr sz="4000" spc="-5" dirty="0"/>
              <a:t>H</a:t>
            </a:r>
            <a:r>
              <a:rPr sz="4000" spc="100" dirty="0"/>
              <a:t> </a:t>
            </a:r>
            <a:r>
              <a:rPr sz="4000" spc="-5" dirty="0"/>
              <a:t>A</a:t>
            </a:r>
            <a:r>
              <a:rPr sz="4000" spc="90" dirty="0"/>
              <a:t> </a:t>
            </a:r>
            <a:r>
              <a:rPr sz="4000" spc="-5" dirty="0"/>
              <a:t>R</a:t>
            </a:r>
            <a:r>
              <a:rPr sz="4000" spc="95" dirty="0"/>
              <a:t> </a:t>
            </a:r>
            <a:r>
              <a:rPr sz="4000" spc="-5" dirty="0"/>
              <a:t>A</a:t>
            </a:r>
            <a:r>
              <a:rPr sz="4000" spc="95" dirty="0"/>
              <a:t> </a:t>
            </a:r>
            <a:r>
              <a:rPr sz="4000" spc="-5" dirty="0"/>
              <a:t>C</a:t>
            </a:r>
            <a:r>
              <a:rPr sz="4000" spc="90" dirty="0"/>
              <a:t> </a:t>
            </a:r>
            <a:r>
              <a:rPr sz="4000" spc="-5" dirty="0"/>
              <a:t>T</a:t>
            </a:r>
            <a:r>
              <a:rPr sz="4000" spc="95" dirty="0"/>
              <a:t> </a:t>
            </a:r>
            <a:r>
              <a:rPr sz="4000" spc="-5" dirty="0"/>
              <a:t>E</a:t>
            </a:r>
            <a:r>
              <a:rPr sz="4000" spc="95" dirty="0"/>
              <a:t> </a:t>
            </a:r>
            <a:r>
              <a:rPr sz="4000" spc="-5" dirty="0"/>
              <a:t>R</a:t>
            </a:r>
            <a:r>
              <a:rPr sz="4000" spc="90" dirty="0"/>
              <a:t> </a:t>
            </a:r>
            <a:r>
              <a:rPr sz="4000" spc="-5" dirty="0"/>
              <a:t>I</a:t>
            </a:r>
            <a:r>
              <a:rPr sz="4000" spc="95" dirty="0"/>
              <a:t> </a:t>
            </a:r>
            <a:r>
              <a:rPr sz="4000" spc="-5" dirty="0"/>
              <a:t>S</a:t>
            </a:r>
            <a:r>
              <a:rPr sz="4000" spc="95" dirty="0"/>
              <a:t> </a:t>
            </a:r>
            <a:r>
              <a:rPr sz="4000" spc="-5" dirty="0"/>
              <a:t>T</a:t>
            </a:r>
            <a:r>
              <a:rPr sz="4000" spc="90" dirty="0"/>
              <a:t> </a:t>
            </a:r>
            <a:r>
              <a:rPr sz="4000" spc="-5" dirty="0"/>
              <a:t>I</a:t>
            </a:r>
            <a:r>
              <a:rPr sz="4000" spc="95" dirty="0"/>
              <a:t> </a:t>
            </a:r>
            <a:r>
              <a:rPr sz="4000" spc="-5" dirty="0"/>
              <a:t>C</a:t>
            </a:r>
            <a:r>
              <a:rPr sz="4000" spc="95" dirty="0"/>
              <a:t> </a:t>
            </a:r>
            <a:r>
              <a:rPr sz="4000" spc="-5" dirty="0"/>
              <a:t>S	O F  B E N I</a:t>
            </a:r>
            <a:r>
              <a:rPr sz="4000" spc="385" dirty="0"/>
              <a:t> </a:t>
            </a:r>
            <a:r>
              <a:rPr sz="4000" spc="-5" dirty="0"/>
              <a:t>G</a:t>
            </a:r>
            <a:r>
              <a:rPr sz="4000" spc="105" dirty="0"/>
              <a:t> </a:t>
            </a:r>
            <a:r>
              <a:rPr sz="4000" spc="-5" dirty="0"/>
              <a:t>N	A</a:t>
            </a:r>
            <a:r>
              <a:rPr sz="4000" spc="90" dirty="0"/>
              <a:t> </a:t>
            </a:r>
            <a:r>
              <a:rPr sz="4000" spc="-5" dirty="0"/>
              <a:t>N</a:t>
            </a:r>
            <a:r>
              <a:rPr sz="4000" spc="95" dirty="0"/>
              <a:t> </a:t>
            </a:r>
            <a:r>
              <a:rPr sz="4000" spc="-5" dirty="0"/>
              <a:t>D	M A L I G N A N</a:t>
            </a:r>
            <a:r>
              <a:rPr sz="4000" spc="5" dirty="0"/>
              <a:t> </a:t>
            </a:r>
            <a:r>
              <a:rPr sz="4000" spc="-5" dirty="0"/>
              <a:t>T</a:t>
            </a:r>
            <a:endParaRPr sz="4000"/>
          </a:p>
          <a:p>
            <a:pPr marL="2308225">
              <a:lnSpc>
                <a:spcPts val="4260"/>
              </a:lnSpc>
            </a:pPr>
            <a:r>
              <a:rPr sz="4000" spc="-5" dirty="0"/>
              <a:t>C A N C E</a:t>
            </a:r>
            <a:r>
              <a:rPr sz="4000" spc="455" dirty="0"/>
              <a:t> </a:t>
            </a:r>
            <a:r>
              <a:rPr sz="4000" spc="-5" dirty="0"/>
              <a:t>R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360" y="711784"/>
            <a:ext cx="8399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7190" algn="l"/>
                <a:tab pos="4831080" algn="l"/>
                <a:tab pos="6572250" algn="l"/>
              </a:tabLst>
            </a:pPr>
            <a:r>
              <a:rPr sz="4000" spc="190" dirty="0">
                <a:solidFill>
                  <a:srgbClr val="006FC0"/>
                </a:solidFill>
              </a:rPr>
              <a:t>C</a:t>
            </a:r>
            <a:r>
              <a:rPr sz="4000" spc="195" dirty="0">
                <a:solidFill>
                  <a:srgbClr val="006FC0"/>
                </a:solidFill>
              </a:rPr>
              <a:t>H</a:t>
            </a:r>
            <a:r>
              <a:rPr sz="4000" spc="190" dirty="0">
                <a:solidFill>
                  <a:srgbClr val="006FC0"/>
                </a:solidFill>
              </a:rPr>
              <a:t>ARAC</a:t>
            </a:r>
            <a:r>
              <a:rPr sz="4000" spc="185" dirty="0">
                <a:solidFill>
                  <a:srgbClr val="006FC0"/>
                </a:solidFill>
              </a:rPr>
              <a:t>TE</a:t>
            </a:r>
            <a:r>
              <a:rPr sz="4000" spc="190" dirty="0">
                <a:solidFill>
                  <a:srgbClr val="006FC0"/>
                </a:solidFill>
              </a:rPr>
              <a:t>RIS</a:t>
            </a:r>
            <a:r>
              <a:rPr sz="4000" spc="185" dirty="0">
                <a:solidFill>
                  <a:srgbClr val="006FC0"/>
                </a:solidFill>
              </a:rPr>
              <a:t>T</a:t>
            </a:r>
            <a:r>
              <a:rPr sz="4000" spc="190" dirty="0">
                <a:solidFill>
                  <a:srgbClr val="006FC0"/>
                </a:solidFill>
              </a:rPr>
              <a:t>IC</a:t>
            </a:r>
            <a:r>
              <a:rPr sz="4000" spc="-5" dirty="0">
                <a:solidFill>
                  <a:srgbClr val="006FC0"/>
                </a:solidFill>
              </a:rPr>
              <a:t>S</a:t>
            </a:r>
            <a:r>
              <a:rPr sz="4000" dirty="0">
                <a:solidFill>
                  <a:srgbClr val="006FC0"/>
                </a:solidFill>
              </a:rPr>
              <a:t>	</a:t>
            </a:r>
            <a:r>
              <a:rPr sz="4000" spc="195" dirty="0">
                <a:solidFill>
                  <a:srgbClr val="006FC0"/>
                </a:solidFill>
              </a:rPr>
              <a:t>O</a:t>
            </a:r>
            <a:r>
              <a:rPr sz="4000" spc="-5" dirty="0">
                <a:solidFill>
                  <a:srgbClr val="006FC0"/>
                </a:solidFill>
              </a:rPr>
              <a:t>F</a:t>
            </a:r>
            <a:r>
              <a:rPr sz="4000" dirty="0">
                <a:solidFill>
                  <a:srgbClr val="006FC0"/>
                </a:solidFill>
              </a:rPr>
              <a:t>	</a:t>
            </a:r>
            <a:r>
              <a:rPr sz="4000" spc="195" dirty="0">
                <a:solidFill>
                  <a:srgbClr val="006FC0"/>
                </a:solidFill>
              </a:rPr>
              <a:t>B</a:t>
            </a:r>
            <a:r>
              <a:rPr sz="4000" spc="185" dirty="0">
                <a:solidFill>
                  <a:srgbClr val="006FC0"/>
                </a:solidFill>
              </a:rPr>
              <a:t>E</a:t>
            </a:r>
            <a:r>
              <a:rPr sz="4000" spc="190" dirty="0">
                <a:solidFill>
                  <a:srgbClr val="006FC0"/>
                </a:solidFill>
              </a:rPr>
              <a:t>NI</a:t>
            </a:r>
            <a:r>
              <a:rPr sz="4000" spc="200" dirty="0">
                <a:solidFill>
                  <a:srgbClr val="006FC0"/>
                </a:solidFill>
              </a:rPr>
              <a:t>G</a:t>
            </a:r>
            <a:r>
              <a:rPr sz="4000" spc="-5" dirty="0">
                <a:solidFill>
                  <a:srgbClr val="006FC0"/>
                </a:solidFill>
              </a:rPr>
              <a:t>N</a:t>
            </a:r>
            <a:r>
              <a:rPr sz="4000" dirty="0">
                <a:solidFill>
                  <a:srgbClr val="006FC0"/>
                </a:solidFill>
              </a:rPr>
              <a:t>	</a:t>
            </a:r>
            <a:r>
              <a:rPr sz="4000" spc="185" dirty="0">
                <a:solidFill>
                  <a:srgbClr val="006FC0"/>
                </a:solidFill>
              </a:rPr>
              <a:t>T</a:t>
            </a:r>
            <a:r>
              <a:rPr sz="4000" spc="190" dirty="0">
                <a:solidFill>
                  <a:srgbClr val="006FC0"/>
                </a:solidFill>
              </a:rPr>
              <a:t>U</a:t>
            </a:r>
            <a:r>
              <a:rPr sz="4000" spc="195" dirty="0">
                <a:solidFill>
                  <a:srgbClr val="006FC0"/>
                </a:solidFill>
              </a:rPr>
              <a:t>M</a:t>
            </a:r>
            <a:r>
              <a:rPr sz="4000" spc="190" dirty="0">
                <a:solidFill>
                  <a:srgbClr val="006FC0"/>
                </a:solidFill>
              </a:rPr>
              <a:t>O</a:t>
            </a:r>
            <a:r>
              <a:rPr sz="4000" spc="185" dirty="0">
                <a:solidFill>
                  <a:srgbClr val="006FC0"/>
                </a:solidFill>
              </a:rPr>
              <a:t>R</a:t>
            </a:r>
            <a:r>
              <a:rPr sz="4000" spc="-5" dirty="0">
                <a:solidFill>
                  <a:srgbClr val="006FC0"/>
                </a:solidFill>
              </a:rPr>
              <a:t>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240332" y="1573123"/>
            <a:ext cx="9237980" cy="315150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1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Cells </a:t>
            </a:r>
            <a:r>
              <a:rPr sz="3200" spc="-10" dirty="0">
                <a:latin typeface="Calibri"/>
                <a:cs typeface="Calibri"/>
              </a:rPr>
              <a:t>tend </a:t>
            </a:r>
            <a:r>
              <a:rPr sz="3200" spc="-5" dirty="0">
                <a:latin typeface="Calibri"/>
                <a:cs typeface="Calibri"/>
              </a:rPr>
              <a:t>not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spread</a:t>
            </a:r>
            <a:endParaRPr sz="32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0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Most </a:t>
            </a:r>
            <a:r>
              <a:rPr sz="3200" spc="-15" dirty="0">
                <a:latin typeface="Calibri"/>
                <a:cs typeface="Calibri"/>
              </a:rPr>
              <a:t>grow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slowly</a:t>
            </a:r>
            <a:endParaRPr sz="32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09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Do </a:t>
            </a:r>
            <a:r>
              <a:rPr sz="3200" spc="-5" dirty="0">
                <a:latin typeface="Calibri"/>
                <a:cs typeface="Calibri"/>
              </a:rPr>
              <a:t>not </a:t>
            </a:r>
            <a:r>
              <a:rPr sz="3200" spc="-15" dirty="0">
                <a:latin typeface="Calibri"/>
                <a:cs typeface="Calibri"/>
              </a:rPr>
              <a:t>invade </a:t>
            </a:r>
            <a:r>
              <a:rPr sz="3200" spc="-5" dirty="0">
                <a:latin typeface="Calibri"/>
                <a:cs typeface="Calibri"/>
              </a:rPr>
              <a:t>nearby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tissue</a:t>
            </a:r>
            <a:endParaRPr sz="32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085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Do not </a:t>
            </a:r>
            <a:r>
              <a:rPr sz="3200" spc="-25" dirty="0">
                <a:latin typeface="Calibri"/>
                <a:cs typeface="Calibri"/>
              </a:rPr>
              <a:t>metastasize </a:t>
            </a:r>
            <a:r>
              <a:rPr sz="3200" spc="-10" dirty="0">
                <a:latin typeface="Calibri"/>
                <a:cs typeface="Calibri"/>
              </a:rPr>
              <a:t>(spread)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other parts </a:t>
            </a:r>
            <a:r>
              <a:rPr sz="3200" dirty="0">
                <a:latin typeface="Calibri"/>
                <a:cs typeface="Calibri"/>
              </a:rPr>
              <a:t>of the</a:t>
            </a:r>
            <a:r>
              <a:rPr sz="3200" spc="1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body</a:t>
            </a:r>
            <a:endParaRPr sz="32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080"/>
              </a:spcBef>
              <a:buClr>
                <a:srgbClr val="2A1A00"/>
              </a:buClr>
              <a:buFont typeface="Arial"/>
              <a:buChar char="•"/>
              <a:tabLst>
                <a:tab pos="241300" algn="l"/>
              </a:tabLst>
            </a:pPr>
            <a:r>
              <a:rPr sz="3200" spc="-75" dirty="0">
                <a:latin typeface="Calibri"/>
                <a:cs typeface="Calibri"/>
              </a:rPr>
              <a:t>Tend </a:t>
            </a:r>
            <a:r>
              <a:rPr sz="3200" spc="-25" dirty="0">
                <a:latin typeface="Calibri"/>
                <a:cs typeface="Calibri"/>
              </a:rPr>
              <a:t>to have </a:t>
            </a:r>
            <a:r>
              <a:rPr sz="3200" dirty="0">
                <a:latin typeface="Calibri"/>
                <a:cs typeface="Calibri"/>
              </a:rPr>
              <a:t>clear</a:t>
            </a:r>
            <a:r>
              <a:rPr sz="3200" spc="1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boundaries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607</Words>
  <Application>Microsoft Office PowerPoint</Application>
  <PresentationFormat>Widescreen</PresentationFormat>
  <Paragraphs>84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Impact</vt:lpstr>
      <vt:lpstr>Gabriola</vt:lpstr>
      <vt:lpstr>Arial</vt:lpstr>
      <vt:lpstr>Adobe Fan Heiti Std B</vt:lpstr>
      <vt:lpstr>Algerian</vt:lpstr>
      <vt:lpstr>Calibri</vt:lpstr>
      <vt:lpstr>Times New Roman</vt:lpstr>
      <vt:lpstr>Wingdings</vt:lpstr>
      <vt:lpstr>Office Theme</vt:lpstr>
      <vt:lpstr>INTRODUCTION</vt:lpstr>
      <vt:lpstr>ONCOLOGICAL  DISORDERS</vt:lpstr>
      <vt:lpstr>MEANING</vt:lpstr>
      <vt:lpstr>PowerPoint Presentation</vt:lpstr>
      <vt:lpstr>DEFINITION:</vt:lpstr>
      <vt:lpstr>BENIGN / MALIGNANT</vt:lpstr>
      <vt:lpstr>PowerPoint Presentation</vt:lpstr>
      <vt:lpstr>C H A R A C T E R I S T I C S O F  B E N I G N A N D M A L I G N A N T C A N C E R</vt:lpstr>
      <vt:lpstr>CHARACTERISTICS OF BENIGN TUMORS</vt:lpstr>
      <vt:lpstr>PowerPoint Presentation</vt:lpstr>
      <vt:lpstr>CHARACTERISTICS OF MALIGNANT TUMORS</vt:lpstr>
      <vt:lpstr>PowerPoint Presentation</vt:lpstr>
      <vt:lpstr>PowerPoint Presentation</vt:lpstr>
      <vt:lpstr>T U M O R S A N D T I S S U E T Y P E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 TESTS USED TO DETECT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 R N I N G S I G N S O F  C A N C E 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ONCOLOGICAL  DISORDERS</dc:title>
  <dc:creator>vishal patel</dc:creator>
  <cp:lastModifiedBy>Vishal</cp:lastModifiedBy>
  <cp:revision>2</cp:revision>
  <dcterms:created xsi:type="dcterms:W3CDTF">2020-03-23T02:47:24Z</dcterms:created>
  <dcterms:modified xsi:type="dcterms:W3CDTF">2020-08-14T09:13:37Z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2020-03-23T00:00:00Z</vt:filetime>
  </property>
</Properties>
</file>