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43000"/>
            <a:ext cx="9127236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3999" cy="950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25167" y="0"/>
            <a:ext cx="5814059" cy="1167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1" y="761"/>
            <a:ext cx="9144000" cy="868680"/>
          </a:xfrm>
          <a:custGeom>
            <a:avLst/>
            <a:gdLst/>
            <a:ahLst/>
            <a:cxnLst/>
            <a:rect l="l" t="t" r="r" b="b"/>
            <a:pathLst>
              <a:path w="9144000" h="868680">
                <a:moveTo>
                  <a:pt x="0" y="868680"/>
                </a:moveTo>
                <a:lnTo>
                  <a:pt x="9144000" y="868680"/>
                </a:lnTo>
                <a:lnTo>
                  <a:pt x="9144000" y="0"/>
                </a:lnTo>
                <a:lnTo>
                  <a:pt x="0" y="0"/>
                </a:lnTo>
                <a:lnTo>
                  <a:pt x="0" y="868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1" y="761"/>
            <a:ext cx="9144000" cy="868680"/>
          </a:xfrm>
          <a:custGeom>
            <a:avLst/>
            <a:gdLst/>
            <a:ahLst/>
            <a:cxnLst/>
            <a:rect l="l" t="t" r="r" b="b"/>
            <a:pathLst>
              <a:path w="9144000" h="868680">
                <a:moveTo>
                  <a:pt x="0" y="868680"/>
                </a:moveTo>
                <a:lnTo>
                  <a:pt x="9144000" y="868680"/>
                </a:lnTo>
                <a:lnTo>
                  <a:pt x="9144000" y="0"/>
                </a:lnTo>
                <a:lnTo>
                  <a:pt x="0" y="0"/>
                </a:lnTo>
                <a:lnTo>
                  <a:pt x="0" y="86868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11" name="Picture 10" descr="suv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791476" y="5412828"/>
            <a:ext cx="1043574" cy="120522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57200" y="6248400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5" name="Picture 4" descr="suv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15276" y="5412828"/>
            <a:ext cx="1043574" cy="120522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81000" y="6248400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3257" y="333197"/>
            <a:ext cx="7917484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3204527"/>
            <a:ext cx="5496560" cy="266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suv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620000" y="5410200"/>
            <a:ext cx="1043574" cy="120522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857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medicinenet.com/script/main/art.asp?articlekey=70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438400"/>
            <a:ext cx="7086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Ms. Ekta S Patel</a:t>
            </a:r>
          </a:p>
          <a:p>
            <a:pPr algn="ctr"/>
            <a:r>
              <a:rPr lang="en-US" sz="3200" dirty="0" smtClean="0"/>
              <a:t>Assistant Professor </a:t>
            </a:r>
          </a:p>
          <a:p>
            <a:pPr algn="ctr"/>
            <a:r>
              <a:rPr lang="en-US" sz="3200" dirty="0" smtClean="0"/>
              <a:t>Department of Medical Surgical Nursing.</a:t>
            </a:r>
            <a:endParaRPr lang="en-US" sz="3200" dirty="0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9143999" cy="6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838200"/>
                </a:moveTo>
                <a:lnTo>
                  <a:pt x="9144000" y="838200"/>
                </a:lnTo>
                <a:lnTo>
                  <a:pt x="9144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4272" y="192023"/>
            <a:ext cx="6298691" cy="615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194561"/>
            <a:ext cx="8251825" cy="44824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b="1" spc="-6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do not know </a:t>
            </a:r>
            <a:r>
              <a:rPr sz="3300" b="1" spc="-25" dirty="0">
                <a:solidFill>
                  <a:srgbClr val="FF0000"/>
                </a:solidFill>
                <a:latin typeface="Calibri"/>
                <a:cs typeface="Calibri"/>
              </a:rPr>
              <a:t>why </a:t>
            </a:r>
            <a:r>
              <a:rPr sz="3300" b="1" spc="-5" dirty="0">
                <a:solidFill>
                  <a:srgbClr val="FF0000"/>
                </a:solidFill>
                <a:latin typeface="Calibri"/>
                <a:cs typeface="Calibri"/>
              </a:rPr>
              <a:t>aneurysms </a:t>
            </a:r>
            <a:r>
              <a:rPr sz="3300" b="1" spc="-10" dirty="0">
                <a:solidFill>
                  <a:srgbClr val="FF0000"/>
                </a:solidFill>
                <a:latin typeface="Calibri"/>
                <a:cs typeface="Calibri"/>
              </a:rPr>
              <a:t>develop </a:t>
            </a:r>
            <a:r>
              <a:rPr sz="3300" dirty="0">
                <a:latin typeface="Calibri"/>
                <a:cs typeface="Calibri"/>
              </a:rPr>
              <a:t>in a  majority </a:t>
            </a:r>
            <a:r>
              <a:rPr sz="3300" spc="-5" dirty="0">
                <a:latin typeface="Calibri"/>
                <a:cs typeface="Calibri"/>
              </a:rPr>
              <a:t>of cases, </a:t>
            </a:r>
            <a:r>
              <a:rPr sz="3300" spc="-15" dirty="0">
                <a:latin typeface="Calibri"/>
                <a:cs typeface="Calibri"/>
              </a:rPr>
              <a:t>however </a:t>
            </a:r>
            <a:r>
              <a:rPr sz="3300" dirty="0">
                <a:latin typeface="Calibri"/>
                <a:cs typeface="Calibri"/>
              </a:rPr>
              <a:t>the </a:t>
            </a:r>
            <a:r>
              <a:rPr sz="3300" spc="-15" dirty="0">
                <a:latin typeface="Calibri"/>
                <a:cs typeface="Calibri"/>
              </a:rPr>
              <a:t>following </a:t>
            </a:r>
            <a:r>
              <a:rPr sz="3300" spc="-20" dirty="0">
                <a:latin typeface="Calibri"/>
                <a:cs typeface="Calibri"/>
              </a:rPr>
              <a:t>may  play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role:</a:t>
            </a:r>
            <a:endParaRPr sz="33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9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100" b="1" spc="-15" dirty="0">
                <a:latin typeface="Calibri"/>
                <a:cs typeface="Calibri"/>
              </a:rPr>
              <a:t>Congenital </a:t>
            </a:r>
            <a:r>
              <a:rPr sz="3100" b="1" spc="-5" dirty="0">
                <a:latin typeface="Calibri"/>
                <a:cs typeface="Calibri"/>
              </a:rPr>
              <a:t>or </a:t>
            </a:r>
            <a:r>
              <a:rPr sz="3100" b="1" spc="-10" dirty="0">
                <a:latin typeface="Calibri"/>
                <a:cs typeface="Calibri"/>
              </a:rPr>
              <a:t>familial</a:t>
            </a:r>
            <a:r>
              <a:rPr sz="3100" b="1" spc="65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inheritance</a:t>
            </a:r>
            <a:endParaRPr sz="31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1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100" b="1" spc="-15" dirty="0">
                <a:latin typeface="Calibri"/>
                <a:cs typeface="Calibri"/>
              </a:rPr>
              <a:t>Atherosclerosis</a:t>
            </a:r>
            <a:endParaRPr sz="31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100" b="1" spc="-10" dirty="0">
                <a:latin typeface="Calibri"/>
                <a:cs typeface="Calibri"/>
              </a:rPr>
              <a:t>Hypertension</a:t>
            </a:r>
            <a:endParaRPr sz="31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1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100" b="1" spc="-10" dirty="0">
                <a:latin typeface="Calibri"/>
                <a:cs typeface="Calibri"/>
              </a:rPr>
              <a:t>Connective </a:t>
            </a:r>
            <a:r>
              <a:rPr sz="3100" b="1" spc="-5" dirty="0">
                <a:latin typeface="Calibri"/>
                <a:cs typeface="Calibri"/>
              </a:rPr>
              <a:t>tissue</a:t>
            </a:r>
            <a:r>
              <a:rPr sz="3100" b="1" spc="35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disorders</a:t>
            </a:r>
            <a:endParaRPr sz="31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100" b="1" spc="-5" dirty="0">
                <a:latin typeface="Calibri"/>
                <a:cs typeface="Calibri"/>
              </a:rPr>
              <a:t>Sickle </a:t>
            </a:r>
            <a:r>
              <a:rPr sz="3100" b="1" spc="-10" dirty="0">
                <a:latin typeface="Calibri"/>
                <a:cs typeface="Calibri"/>
              </a:rPr>
              <a:t>cell</a:t>
            </a:r>
            <a:r>
              <a:rPr sz="3100" b="1" spc="20" dirty="0">
                <a:latin typeface="Calibri"/>
                <a:cs typeface="Calibri"/>
              </a:rPr>
              <a:t> </a:t>
            </a:r>
            <a:r>
              <a:rPr sz="3100" b="1" spc="-5" dirty="0">
                <a:latin typeface="Calibri"/>
                <a:cs typeface="Calibri"/>
              </a:rPr>
              <a:t>anemia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7" name="Picture 6" descr="suv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076671"/>
            <a:ext cx="3665854" cy="3440429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510540" indent="-498475">
              <a:lnSpc>
                <a:spcPct val="100000"/>
              </a:lnSpc>
              <a:spcBef>
                <a:spcPts val="1639"/>
              </a:spcBef>
              <a:buAutoNum type="arabicPeriod" startAt="6"/>
              <a:tabLst>
                <a:tab pos="510540" algn="l"/>
                <a:tab pos="511175" algn="l"/>
              </a:tabLst>
            </a:pPr>
            <a:r>
              <a:rPr sz="3200" b="1" spc="-10" dirty="0">
                <a:latin typeface="Calibri"/>
                <a:cs typeface="Calibri"/>
              </a:rPr>
              <a:t>Infections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535"/>
              </a:spcBef>
              <a:buAutoNum type="arabicPeriod" startAt="6"/>
              <a:tabLst>
                <a:tab pos="527685" algn="l"/>
                <a:tab pos="528320" algn="l"/>
              </a:tabLst>
            </a:pPr>
            <a:r>
              <a:rPr sz="3200" b="1" spc="-40" dirty="0">
                <a:latin typeface="Calibri"/>
                <a:cs typeface="Calibri"/>
              </a:rPr>
              <a:t>Trauma</a:t>
            </a:r>
            <a:endParaRPr sz="32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1540"/>
              </a:spcBef>
              <a:buAutoNum type="arabicPeriod" startAt="6"/>
              <a:tabLst>
                <a:tab pos="619125" algn="l"/>
                <a:tab pos="619760" algn="l"/>
              </a:tabLst>
            </a:pPr>
            <a:r>
              <a:rPr sz="3200" b="1" spc="-25" dirty="0">
                <a:latin typeface="Calibri"/>
                <a:cs typeface="Calibri"/>
              </a:rPr>
              <a:t>Cigarette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smoking</a:t>
            </a:r>
            <a:endParaRPr sz="3200">
              <a:latin typeface="Calibri"/>
              <a:cs typeface="Calibri"/>
            </a:endParaRPr>
          </a:p>
          <a:p>
            <a:pPr marL="12700" marR="763270">
              <a:lnSpc>
                <a:spcPct val="140000"/>
              </a:lnSpc>
              <a:buAutoNum type="arabicPeriod" startAt="6"/>
              <a:tabLst>
                <a:tab pos="527685" algn="l"/>
                <a:tab pos="528320" algn="l"/>
              </a:tabLst>
            </a:pPr>
            <a:r>
              <a:rPr sz="3200" b="1" dirty="0">
                <a:latin typeface="Calibri"/>
                <a:cs typeface="Calibri"/>
              </a:rPr>
              <a:t>Illicit drug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use  </a:t>
            </a:r>
            <a:r>
              <a:rPr sz="3200" b="1" spc="-5" dirty="0">
                <a:latin typeface="Calibri"/>
                <a:cs typeface="Calibri"/>
              </a:rPr>
              <a:t>10.Alcohol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874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9143999" cy="6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400"/>
                </a:moveTo>
                <a:lnTo>
                  <a:pt x="9144000" y="914400"/>
                </a:lnTo>
                <a:lnTo>
                  <a:pt x="9144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5792" y="249936"/>
            <a:ext cx="4837176" cy="565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265491"/>
            <a:ext cx="8304530" cy="200215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7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20" dirty="0">
                <a:latin typeface="Calibri"/>
                <a:cs typeface="Calibri"/>
              </a:rPr>
              <a:t>Peak </a:t>
            </a:r>
            <a:r>
              <a:rPr sz="3600" dirty="0">
                <a:latin typeface="Calibri"/>
                <a:cs typeface="Calibri"/>
              </a:rPr>
              <a:t>incidence is </a:t>
            </a:r>
            <a:r>
              <a:rPr sz="3600" spc="-15" dirty="0">
                <a:latin typeface="Calibri"/>
                <a:cs typeface="Calibri"/>
              </a:rPr>
              <a:t>between </a:t>
            </a:r>
            <a:r>
              <a:rPr sz="3600" spc="-10" dirty="0">
                <a:latin typeface="Calibri"/>
                <a:cs typeface="Calibri"/>
              </a:rPr>
              <a:t>40-60 </a:t>
            </a:r>
            <a:r>
              <a:rPr sz="3600" spc="-25" dirty="0">
                <a:latin typeface="Calibri"/>
                <a:cs typeface="Calibri"/>
              </a:rPr>
              <a:t>years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old.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45" dirty="0">
                <a:latin typeface="Calibri"/>
                <a:cs typeface="Calibri"/>
              </a:rPr>
              <a:t>Very </a:t>
            </a:r>
            <a:r>
              <a:rPr sz="3600" spc="-30" dirty="0">
                <a:latin typeface="Calibri"/>
                <a:cs typeface="Calibri"/>
              </a:rPr>
              <a:t>rare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children.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Female </a:t>
            </a:r>
            <a:r>
              <a:rPr sz="3600" spc="-5" dirty="0">
                <a:latin typeface="Calibri"/>
                <a:cs typeface="Calibri"/>
              </a:rPr>
              <a:t>predominance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adults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7" name="Picture 6" descr="suv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272285"/>
            <a:ext cx="8529320" cy="50444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 algn="just">
              <a:lnSpc>
                <a:spcPct val="100400"/>
              </a:lnSpc>
              <a:spcBef>
                <a:spcPts val="8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Headache: </a:t>
            </a:r>
            <a:r>
              <a:rPr sz="3200" spc="-5" dirty="0">
                <a:latin typeface="Calibri"/>
                <a:cs typeface="Calibri"/>
              </a:rPr>
              <a:t>This is </a:t>
            </a:r>
            <a:r>
              <a:rPr sz="3200" spc="-15" dirty="0">
                <a:latin typeface="Calibri"/>
                <a:cs typeface="Calibri"/>
              </a:rPr>
              <a:t>characterized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acute  onset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severe </a:t>
            </a:r>
            <a:r>
              <a:rPr sz="3200" spc="-5" dirty="0">
                <a:latin typeface="Calibri"/>
                <a:cs typeface="Calibri"/>
              </a:rPr>
              <a:t>pain,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10" dirty="0">
                <a:latin typeface="Calibri"/>
                <a:cs typeface="Calibri"/>
              </a:rPr>
              <a:t>patients often  </a:t>
            </a:r>
            <a:r>
              <a:rPr sz="3200" spc="-5" dirty="0">
                <a:latin typeface="Calibri"/>
                <a:cs typeface="Calibri"/>
              </a:rPr>
              <a:t>describe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b="1" spc="-5" dirty="0">
                <a:latin typeface="Calibri"/>
                <a:cs typeface="Calibri"/>
              </a:rPr>
              <a:t>"the </a:t>
            </a:r>
            <a:r>
              <a:rPr sz="3200" b="1" spc="-20" dirty="0">
                <a:latin typeface="Calibri"/>
                <a:cs typeface="Calibri"/>
              </a:rPr>
              <a:t>worst </a:t>
            </a:r>
            <a:r>
              <a:rPr sz="3200" b="1" dirty="0">
                <a:latin typeface="Calibri"/>
                <a:cs typeface="Calibri"/>
              </a:rPr>
              <a:t>headache of </a:t>
            </a:r>
            <a:r>
              <a:rPr sz="3200" b="1" spc="-30" dirty="0">
                <a:latin typeface="Calibri"/>
                <a:cs typeface="Calibri"/>
              </a:rPr>
              <a:t>my</a:t>
            </a:r>
            <a:r>
              <a:rPr sz="3200" b="1" spc="-60" dirty="0">
                <a:latin typeface="Calibri"/>
                <a:cs typeface="Calibri"/>
              </a:rPr>
              <a:t> life.“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6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Facial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pain: </a:t>
            </a:r>
            <a:r>
              <a:rPr sz="3200" spc="-5" dirty="0">
                <a:latin typeface="Calibri"/>
                <a:cs typeface="Calibri"/>
              </a:rPr>
              <a:t>Aneurysms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10" dirty="0">
                <a:latin typeface="Calibri"/>
                <a:cs typeface="Calibri"/>
              </a:rPr>
              <a:t>produce facial  </a:t>
            </a:r>
            <a:r>
              <a:rPr sz="3200" spc="-5" dirty="0">
                <a:latin typeface="Calibri"/>
                <a:cs typeface="Calibri"/>
              </a:rPr>
              <a:t>pain.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Manifestations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meningeal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irritation:</a:t>
            </a:r>
            <a:endParaRPr sz="3200">
              <a:latin typeface="Calibri"/>
              <a:cs typeface="Calibri"/>
            </a:endParaRPr>
          </a:p>
          <a:p>
            <a:pPr marL="47244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Calibri"/>
                <a:cs typeface="Calibri"/>
              </a:rPr>
              <a:t>Neck </a:t>
            </a:r>
            <a:r>
              <a:rPr sz="3200" spc="-5" dirty="0">
                <a:latin typeface="Calibri"/>
                <a:cs typeface="Calibri"/>
              </a:rPr>
              <a:t>pain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15" dirty="0">
                <a:latin typeface="Calibri"/>
                <a:cs typeface="Calibri"/>
              </a:rPr>
              <a:t> stiffness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02" y="38399"/>
            <a:ext cx="9129897" cy="99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576576"/>
            <a:ext cx="1043574" cy="120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24" y="6412148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769111"/>
            <a:ext cx="7767320" cy="2713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marR="5080" indent="-342900" algn="just">
              <a:lnSpc>
                <a:spcPct val="100200"/>
              </a:lnSpc>
              <a:spcBef>
                <a:spcPts val="9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Alterations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in consciousness: </a:t>
            </a:r>
            <a:r>
              <a:rPr sz="2800" b="1" spc="-10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sudden  </a:t>
            </a:r>
            <a:r>
              <a:rPr sz="2800" b="1" spc="-15" dirty="0">
                <a:latin typeface="Calibri"/>
                <a:cs typeface="Calibri"/>
              </a:rPr>
              <a:t>elevation </a:t>
            </a:r>
            <a:r>
              <a:rPr sz="2800" b="1" spc="-5" dirty="0">
                <a:latin typeface="Calibri"/>
                <a:cs typeface="Calibri"/>
              </a:rPr>
              <a:t>of ICP </a:t>
            </a:r>
            <a:r>
              <a:rPr sz="2800" spc="-10" dirty="0">
                <a:latin typeface="Calibri"/>
                <a:cs typeface="Calibri"/>
              </a:rPr>
              <a:t>associated </a:t>
            </a:r>
            <a:r>
              <a:rPr sz="2800" spc="-5" dirty="0">
                <a:latin typeface="Calibri"/>
                <a:cs typeface="Calibri"/>
              </a:rPr>
              <a:t>with aneurysmal  </a:t>
            </a:r>
            <a:r>
              <a:rPr sz="2800" spc="-10" dirty="0">
                <a:latin typeface="Calibri"/>
                <a:cs typeface="Calibri"/>
              </a:rPr>
              <a:t>rupture </a:t>
            </a:r>
            <a:r>
              <a:rPr sz="2800" spc="-15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lead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severe </a:t>
            </a:r>
            <a:r>
              <a:rPr sz="2800" spc="-5" dirty="0">
                <a:latin typeface="Calibri"/>
                <a:cs typeface="Calibri"/>
              </a:rPr>
              <a:t>decline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cerebral  </a:t>
            </a:r>
            <a:r>
              <a:rPr sz="2800" spc="-10" dirty="0">
                <a:latin typeface="Calibri"/>
                <a:cs typeface="Calibri"/>
              </a:rPr>
              <a:t>perfusion </a:t>
            </a:r>
            <a:r>
              <a:rPr sz="2800" spc="-15" dirty="0">
                <a:latin typeface="Calibri"/>
                <a:cs typeface="Calibri"/>
              </a:rPr>
              <a:t>pressure, </a:t>
            </a:r>
            <a:r>
              <a:rPr sz="2800" spc="-10" dirty="0">
                <a:latin typeface="Calibri"/>
                <a:cs typeface="Calibri"/>
              </a:rPr>
              <a:t>causing </a:t>
            </a:r>
            <a:r>
              <a:rPr sz="2800" spc="-15" dirty="0">
                <a:latin typeface="Calibri"/>
                <a:cs typeface="Calibri"/>
              </a:rPr>
              <a:t>syncope </a:t>
            </a:r>
            <a:r>
              <a:rPr sz="2800" spc="-5" dirty="0">
                <a:latin typeface="Calibri"/>
                <a:cs typeface="Calibri"/>
              </a:rPr>
              <a:t>(50% </a:t>
            </a:r>
            <a:r>
              <a:rPr sz="2800" spc="5" dirty="0">
                <a:latin typeface="Calibri"/>
                <a:cs typeface="Calibri"/>
              </a:rPr>
              <a:t>of  </a:t>
            </a:r>
            <a:r>
              <a:rPr sz="2800" spc="-5" dirty="0">
                <a:latin typeface="Calibri"/>
                <a:cs typeface="Calibri"/>
              </a:rPr>
              <a:t>cases). </a:t>
            </a:r>
            <a:r>
              <a:rPr sz="2800" spc="-10" dirty="0">
                <a:latin typeface="Calibri"/>
                <a:cs typeface="Calibri"/>
              </a:rPr>
              <a:t>Confusion </a:t>
            </a:r>
            <a:r>
              <a:rPr sz="2800" spc="-5" dirty="0">
                <a:latin typeface="Calibri"/>
                <a:cs typeface="Calibri"/>
              </a:rPr>
              <a:t>or mild </a:t>
            </a:r>
            <a:r>
              <a:rPr sz="2800" spc="-10" dirty="0">
                <a:latin typeface="Calibri"/>
                <a:cs typeface="Calibri"/>
              </a:rPr>
              <a:t>impairment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alertness  also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noted.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4585842"/>
            <a:ext cx="7764145" cy="1433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4965" marR="5080" indent="-342900" algn="just">
              <a:lnSpc>
                <a:spcPct val="100499"/>
              </a:lnSpc>
              <a:spcBef>
                <a:spcPts val="7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Seizures: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present </a:t>
            </a:r>
            <a:r>
              <a:rPr sz="2800" spc="-10" dirty="0">
                <a:latin typeface="Calibri"/>
                <a:cs typeface="Calibri"/>
              </a:rPr>
              <a:t>in 25% </a:t>
            </a:r>
            <a:r>
              <a:rPr sz="2800" spc="-5" dirty="0">
                <a:latin typeface="Calibri"/>
                <a:cs typeface="Calibri"/>
              </a:rPr>
              <a:t>of aneurysmal </a:t>
            </a:r>
            <a:r>
              <a:rPr sz="2800" spc="-10" dirty="0">
                <a:latin typeface="Calibri"/>
                <a:cs typeface="Calibri"/>
              </a:rPr>
              <a:t>SAH  </a:t>
            </a:r>
            <a:r>
              <a:rPr sz="2800" spc="-5" dirty="0">
                <a:latin typeface="Calibri"/>
                <a:cs typeface="Calibri"/>
              </a:rPr>
              <a:t>cases, with </a:t>
            </a:r>
            <a:r>
              <a:rPr sz="2800" spc="-10" dirty="0">
                <a:latin typeface="Calibri"/>
                <a:cs typeface="Calibri"/>
              </a:rPr>
              <a:t>most </a:t>
            </a:r>
            <a:r>
              <a:rPr sz="2800" spc="-15" dirty="0">
                <a:latin typeface="Calibri"/>
                <a:cs typeface="Calibri"/>
              </a:rPr>
              <a:t>events </a:t>
            </a:r>
            <a:r>
              <a:rPr sz="2800" spc="-5" dirty="0">
                <a:latin typeface="Calibri"/>
                <a:cs typeface="Calibri"/>
              </a:rPr>
              <a:t>occurring within </a:t>
            </a:r>
            <a:r>
              <a:rPr sz="2800" dirty="0">
                <a:latin typeface="Calibri"/>
                <a:cs typeface="Calibri"/>
              </a:rPr>
              <a:t>24 </a:t>
            </a:r>
            <a:r>
              <a:rPr sz="2800" spc="-10" dirty="0">
                <a:latin typeface="Calibri"/>
                <a:cs typeface="Calibri"/>
              </a:rPr>
              <a:t>hours 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onset.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 descr="suv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912698"/>
            <a:ext cx="5352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2786380" algn="l"/>
              </a:tabLst>
            </a:pP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Autonomic	disturbances: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5803" y="1014806"/>
            <a:ext cx="1998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Subarachnoid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473" y="1467992"/>
            <a:ext cx="7616190" cy="3475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accumulation of </a:t>
            </a:r>
            <a:r>
              <a:rPr sz="2800" spc="-15" dirty="0">
                <a:latin typeface="Calibri"/>
                <a:cs typeface="Calibri"/>
              </a:rPr>
              <a:t>products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blood </a:t>
            </a:r>
            <a:r>
              <a:rPr sz="2800" spc="-15" dirty="0">
                <a:latin typeface="Calibri"/>
                <a:cs typeface="Calibri"/>
              </a:rPr>
              <a:t>degradation 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elicit 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fever.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Nausea or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vomiting,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sweating,  chills,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cardiac 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arrhythmias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be  </a:t>
            </a:r>
            <a:r>
              <a:rPr sz="2800" spc="-15" dirty="0">
                <a:latin typeface="Calibri"/>
                <a:cs typeface="Calibri"/>
              </a:rPr>
              <a:t>present.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354965" marR="6985" indent="-342900">
              <a:lnSpc>
                <a:spcPct val="101099"/>
              </a:lnSpc>
              <a:buFont typeface="Arial"/>
              <a:buChar char="•"/>
              <a:tabLst>
                <a:tab pos="355600" algn="l"/>
                <a:tab pos="1941830" algn="l"/>
                <a:tab pos="4464685" algn="l"/>
                <a:tab pos="5995035" algn="l"/>
                <a:tab pos="6676390" algn="l"/>
              </a:tabLst>
            </a:pP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Visua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l	</a:t>
            </a:r>
            <a:r>
              <a:rPr sz="3600" b="1" spc="-6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ym</a:t>
            </a:r>
            <a:r>
              <a:rPr sz="3600" b="1" spc="-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600" b="1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om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:	</a:t>
            </a:r>
            <a:r>
              <a:rPr sz="2800" spc="-5" dirty="0">
                <a:latin typeface="Calibri"/>
                <a:cs typeface="Calibri"/>
              </a:rPr>
              <a:t>Blurring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sio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,  </a:t>
            </a:r>
            <a:r>
              <a:rPr sz="2800" spc="-10" dirty="0">
                <a:latin typeface="Calibri"/>
                <a:cs typeface="Calibri"/>
              </a:rPr>
              <a:t>diplopia,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visual field </a:t>
            </a:r>
            <a:r>
              <a:rPr sz="2800" spc="-20" dirty="0">
                <a:latin typeface="Calibri"/>
                <a:cs typeface="Calibri"/>
              </a:rPr>
              <a:t>defects may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present.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Picture 4" descr="suv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7319"/>
            <a:ext cx="9143999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1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0" y="1417320"/>
                </a:moveTo>
                <a:lnTo>
                  <a:pt x="9144000" y="1417320"/>
                </a:lnTo>
                <a:lnTo>
                  <a:pt x="9144000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How </a:t>
            </a:r>
            <a:r>
              <a:rPr spc="-5" dirty="0"/>
              <a:t>is </a:t>
            </a:r>
            <a:r>
              <a:rPr spc="-30" dirty="0"/>
              <a:t>brain </a:t>
            </a:r>
            <a:r>
              <a:rPr spc="-5" dirty="0"/>
              <a:t>aneurysm</a:t>
            </a:r>
            <a:r>
              <a:rPr spc="55" dirty="0"/>
              <a:t> </a:t>
            </a:r>
            <a:r>
              <a:rPr spc="-5" dirty="0"/>
              <a:t>diagnosed?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340" y="1417891"/>
            <a:ext cx="8219440" cy="189230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1- The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history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of the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headache:</a:t>
            </a:r>
            <a:endParaRPr sz="3600">
              <a:latin typeface="Calibri"/>
              <a:cs typeface="Calibri"/>
            </a:endParaRPr>
          </a:p>
          <a:p>
            <a:pPr marL="12700" marR="5080" indent="412750">
              <a:lnSpc>
                <a:spcPct val="100000"/>
              </a:lnSpc>
              <a:spcBef>
                <a:spcPts val="865"/>
              </a:spcBef>
            </a:pPr>
            <a:r>
              <a:rPr sz="3600" dirty="0">
                <a:latin typeface="Calibri"/>
                <a:cs typeface="Calibri"/>
              </a:rPr>
              <a:t>An </a:t>
            </a:r>
            <a:r>
              <a:rPr sz="3600" spc="-10" dirty="0">
                <a:latin typeface="Calibri"/>
                <a:cs typeface="Calibri"/>
              </a:rPr>
              <a:t>acute onset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10" dirty="0">
                <a:latin typeface="Calibri"/>
                <a:cs typeface="Calibri"/>
              </a:rPr>
              <a:t>the </a:t>
            </a:r>
            <a:r>
              <a:rPr sz="3600" spc="-35" dirty="0">
                <a:latin typeface="Calibri"/>
                <a:cs typeface="Calibri"/>
              </a:rPr>
              <a:t>worst </a:t>
            </a:r>
            <a:r>
              <a:rPr sz="3600" dirty="0">
                <a:latin typeface="Calibri"/>
                <a:cs typeface="Calibri"/>
              </a:rPr>
              <a:t>headache </a:t>
            </a:r>
            <a:r>
              <a:rPr sz="3600" spc="-5" dirty="0">
                <a:latin typeface="Calibri"/>
                <a:cs typeface="Calibri"/>
              </a:rPr>
              <a:t>of 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patient's </a:t>
            </a:r>
            <a:r>
              <a:rPr sz="3600" spc="-15" dirty="0">
                <a:latin typeface="Calibri"/>
                <a:cs typeface="Calibri"/>
              </a:rPr>
              <a:t>life, </a:t>
            </a:r>
            <a:r>
              <a:rPr sz="3600" spc="-10" dirty="0">
                <a:latin typeface="Calibri"/>
                <a:cs typeface="Calibri"/>
              </a:rPr>
              <a:t>associated </a:t>
            </a:r>
            <a:r>
              <a:rPr sz="3600" dirty="0">
                <a:latin typeface="Calibri"/>
                <a:cs typeface="Calibri"/>
              </a:rPr>
              <a:t>with a </a:t>
            </a:r>
            <a:r>
              <a:rPr sz="3600" spc="-15" dirty="0">
                <a:latin typeface="Calibri"/>
                <a:cs typeface="Calibri"/>
              </a:rPr>
              <a:t>stiff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neck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6800" y="3695700"/>
            <a:ext cx="4191000" cy="2933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suv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6411"/>
            <a:ext cx="8067040" cy="252031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85"/>
              </a:spcBef>
            </a:pPr>
            <a:r>
              <a:rPr sz="4000" spc="-5" dirty="0">
                <a:solidFill>
                  <a:srgbClr val="FF0000"/>
                </a:solidFill>
              </a:rPr>
              <a:t>2- </a:t>
            </a:r>
            <a:r>
              <a:rPr sz="3600" dirty="0">
                <a:solidFill>
                  <a:srgbClr val="FF0000"/>
                </a:solidFill>
              </a:rPr>
              <a:t>CT-scan &amp;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MRI:</a:t>
            </a:r>
            <a:endParaRPr sz="3600"/>
          </a:p>
          <a:p>
            <a:pPr marL="12700" marR="5080" algn="just">
              <a:lnSpc>
                <a:spcPct val="100000"/>
              </a:lnSpc>
              <a:spcBef>
                <a:spcPts val="895"/>
              </a:spcBef>
            </a:pP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This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will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show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subarachnoid hemorrhage 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more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than 90% of cases of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ruptured </a:t>
            </a:r>
            <a:r>
              <a:rPr sz="3600" b="0" spc="7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aneurysm.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00" y="2971800"/>
            <a:ext cx="3383279" cy="2846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17"/>
            <a:ext cx="3895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3- </a:t>
            </a:r>
            <a:r>
              <a:rPr sz="3600" dirty="0">
                <a:solidFill>
                  <a:srgbClr val="FF0000"/>
                </a:solidFill>
              </a:rPr>
              <a:t>Lumbar</a:t>
            </a:r>
            <a:r>
              <a:rPr sz="3600" spc="-8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puncture: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110741"/>
            <a:ext cx="799020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35" dirty="0">
                <a:latin typeface="Calibri"/>
                <a:cs typeface="Calibri"/>
              </a:rPr>
              <a:t>few </a:t>
            </a:r>
            <a:r>
              <a:rPr sz="3200" spc="-5" dirty="0">
                <a:latin typeface="Calibri"/>
                <a:cs typeface="Calibri"/>
              </a:rPr>
              <a:t>cases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not </a:t>
            </a:r>
            <a:r>
              <a:rPr sz="3200" spc="-15" dirty="0">
                <a:latin typeface="Calibri"/>
                <a:cs typeface="Calibri"/>
              </a:rPr>
              <a:t>recognized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105" dirty="0">
                <a:latin typeface="Calibri"/>
                <a:cs typeface="Calibri"/>
              </a:rPr>
              <a:t>CT,  </a:t>
            </a:r>
            <a:r>
              <a:rPr sz="3200" dirty="0">
                <a:latin typeface="Calibri"/>
                <a:cs typeface="Calibri"/>
              </a:rPr>
              <a:t>the health </a:t>
            </a:r>
            <a:r>
              <a:rPr sz="3200" spc="-15" dirty="0">
                <a:latin typeface="Calibri"/>
                <a:cs typeface="Calibri"/>
              </a:rPr>
              <a:t>care </a:t>
            </a:r>
            <a:r>
              <a:rPr sz="3200" spc="-5" dirty="0">
                <a:latin typeface="Calibri"/>
                <a:cs typeface="Calibri"/>
              </a:rPr>
              <a:t>practitioner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consider  </a:t>
            </a:r>
            <a:r>
              <a:rPr sz="3200" spc="-10" dirty="0">
                <a:latin typeface="Calibri"/>
                <a:cs typeface="Calibri"/>
              </a:rPr>
              <a:t>performing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lumbar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puncture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identify  </a:t>
            </a:r>
            <a:r>
              <a:rPr sz="3200" spc="-5" dirty="0">
                <a:latin typeface="Calibri"/>
                <a:cs typeface="Calibri"/>
              </a:rPr>
              <a:t>blood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10" dirty="0">
                <a:latin typeface="Calibri"/>
                <a:cs typeface="Calibri"/>
              </a:rPr>
              <a:t>cerebrospinal </a:t>
            </a:r>
            <a:r>
              <a:rPr sz="3200" spc="-5" dirty="0">
                <a:latin typeface="Calibri"/>
                <a:cs typeface="Calibri"/>
              </a:rPr>
              <a:t>fluid that </a:t>
            </a:r>
            <a:r>
              <a:rPr sz="3200" dirty="0">
                <a:latin typeface="Calibri"/>
                <a:cs typeface="Calibri"/>
              </a:rPr>
              <a:t>runs in  the </a:t>
            </a:r>
            <a:r>
              <a:rPr sz="3200" spc="-5" dirty="0">
                <a:latin typeface="Calibri"/>
                <a:cs typeface="Calibri"/>
              </a:rPr>
              <a:t>subarachnoid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space.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49111" y="4305300"/>
            <a:ext cx="3294887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925823"/>
            <a:ext cx="518160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suv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5652776"/>
            <a:ext cx="1043574" cy="1205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924" y="6488348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15239"/>
            <a:ext cx="8218170" cy="26625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65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4-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Angiography:</a:t>
            </a:r>
            <a:endParaRPr sz="3200">
              <a:latin typeface="Calibri"/>
              <a:cs typeface="Calibri"/>
            </a:endParaRPr>
          </a:p>
          <a:p>
            <a:pPr marL="12700" marR="5080" indent="91440" algn="just">
              <a:lnSpc>
                <a:spcPct val="100200"/>
              </a:lnSpc>
              <a:spcBef>
                <a:spcPts val="760"/>
              </a:spcBef>
            </a:pPr>
            <a:r>
              <a:rPr sz="3200" spc="-5" dirty="0">
                <a:latin typeface="Calibri"/>
                <a:cs typeface="Calibri"/>
              </a:rPr>
              <a:t>(angio=artery </a:t>
            </a:r>
            <a:r>
              <a:rPr sz="3200" dirty="0">
                <a:latin typeface="Calibri"/>
                <a:cs typeface="Calibri"/>
              </a:rPr>
              <a:t>+ </a:t>
            </a:r>
            <a:r>
              <a:rPr sz="3200" spc="-15" dirty="0">
                <a:latin typeface="Calibri"/>
                <a:cs typeface="Calibri"/>
              </a:rPr>
              <a:t>graphy= </a:t>
            </a:r>
            <a:r>
              <a:rPr sz="3200" spc="-5" dirty="0">
                <a:latin typeface="Calibri"/>
                <a:cs typeface="Calibri"/>
              </a:rPr>
              <a:t>picture) is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procedure 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which a </a:t>
            </a:r>
            <a:r>
              <a:rPr sz="3200" spc="-5" dirty="0">
                <a:latin typeface="Calibri"/>
                <a:cs typeface="Calibri"/>
              </a:rPr>
              <a:t>small </a:t>
            </a:r>
            <a:r>
              <a:rPr sz="3200" spc="-10" dirty="0">
                <a:latin typeface="Calibri"/>
                <a:cs typeface="Calibri"/>
              </a:rPr>
              <a:t>flexible </a:t>
            </a:r>
            <a:r>
              <a:rPr sz="3200" dirty="0">
                <a:latin typeface="Calibri"/>
                <a:cs typeface="Calibri"/>
              </a:rPr>
              <a:t>tube </a:t>
            </a:r>
            <a:r>
              <a:rPr sz="3200" spc="-5" dirty="0">
                <a:latin typeface="Calibri"/>
                <a:cs typeface="Calibri"/>
              </a:rPr>
              <a:t>is threaded </a:t>
            </a:r>
            <a:r>
              <a:rPr sz="3200" spc="-10" dirty="0">
                <a:latin typeface="Calibri"/>
                <a:cs typeface="Calibri"/>
              </a:rPr>
              <a:t>into </a:t>
            </a:r>
            <a:r>
              <a:rPr sz="3200" spc="-5" dirty="0">
                <a:latin typeface="Calibri"/>
                <a:cs typeface="Calibri"/>
              </a:rPr>
              <a:t>one 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brain's </a:t>
            </a:r>
            <a:r>
              <a:rPr sz="3200" spc="-5" dirty="0">
                <a:latin typeface="Calibri"/>
                <a:cs typeface="Calibri"/>
              </a:rPr>
              <a:t>arteries,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dye </a:t>
            </a:r>
            <a:r>
              <a:rPr sz="3200" spc="-5" dirty="0">
                <a:latin typeface="Calibri"/>
                <a:cs typeface="Calibri"/>
              </a:rPr>
              <a:t>is injected while  </a:t>
            </a:r>
            <a:r>
              <a:rPr sz="3200" spc="-10" dirty="0">
                <a:latin typeface="Calibri"/>
                <a:cs typeface="Calibri"/>
              </a:rPr>
              <a:t>pictures </a:t>
            </a:r>
            <a:r>
              <a:rPr sz="3200" spc="-15" dirty="0">
                <a:latin typeface="Calibri"/>
                <a:cs typeface="Calibri"/>
              </a:rPr>
              <a:t>are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taken.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24200" y="3124200"/>
            <a:ext cx="5257800" cy="3479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8217" y="324908"/>
            <a:ext cx="5560698" cy="670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1295400"/>
            <a:ext cx="60198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suv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9143999" cy="6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400"/>
                </a:moveTo>
                <a:lnTo>
                  <a:pt x="9144000" y="914400"/>
                </a:lnTo>
                <a:lnTo>
                  <a:pt x="9144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6560" y="257556"/>
            <a:ext cx="3246119" cy="589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064" y="1131154"/>
            <a:ext cx="2446790" cy="1898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168" y="1543811"/>
            <a:ext cx="1659636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5111" y="1672793"/>
            <a:ext cx="957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Aim</a:t>
            </a:r>
            <a:endParaRPr sz="4400"/>
          </a:p>
        </p:txBody>
      </p:sp>
      <p:sp>
        <p:nvSpPr>
          <p:cNvPr id="9" name="object 9"/>
          <p:cNvSpPr/>
          <p:nvPr/>
        </p:nvSpPr>
        <p:spPr>
          <a:xfrm>
            <a:off x="2899410" y="2210561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1447800" y="0"/>
                </a:moveTo>
                <a:lnTo>
                  <a:pt x="14478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1447800" y="571500"/>
                </a:lnTo>
                <a:lnTo>
                  <a:pt x="1447800" y="762000"/>
                </a:lnTo>
                <a:lnTo>
                  <a:pt x="1828800" y="381000"/>
                </a:lnTo>
                <a:lnTo>
                  <a:pt x="14478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9410" y="2210561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0" y="190500"/>
                </a:moveTo>
                <a:lnTo>
                  <a:pt x="1447800" y="190500"/>
                </a:lnTo>
                <a:lnTo>
                  <a:pt x="1447800" y="0"/>
                </a:lnTo>
                <a:lnTo>
                  <a:pt x="1828800" y="381000"/>
                </a:lnTo>
                <a:lnTo>
                  <a:pt x="1447800" y="762000"/>
                </a:lnTo>
                <a:lnTo>
                  <a:pt x="1447800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8561" y="1296161"/>
            <a:ext cx="3733800" cy="2209800"/>
          </a:xfrm>
          <a:custGeom>
            <a:avLst/>
            <a:gdLst/>
            <a:ahLst/>
            <a:cxnLst/>
            <a:rect l="l" t="t" r="r" b="b"/>
            <a:pathLst>
              <a:path w="3733800" h="2209800">
                <a:moveTo>
                  <a:pt x="3365499" y="0"/>
                </a:moveTo>
                <a:lnTo>
                  <a:pt x="368300" y="0"/>
                </a:lnTo>
                <a:lnTo>
                  <a:pt x="322091" y="2868"/>
                </a:lnTo>
                <a:lnTo>
                  <a:pt x="277599" y="11245"/>
                </a:lnTo>
                <a:lnTo>
                  <a:pt x="235166" y="24784"/>
                </a:lnTo>
                <a:lnTo>
                  <a:pt x="195139" y="43142"/>
                </a:lnTo>
                <a:lnTo>
                  <a:pt x="157861" y="65974"/>
                </a:lnTo>
                <a:lnTo>
                  <a:pt x="123678" y="92934"/>
                </a:lnTo>
                <a:lnTo>
                  <a:pt x="92934" y="123678"/>
                </a:lnTo>
                <a:lnTo>
                  <a:pt x="65974" y="157861"/>
                </a:lnTo>
                <a:lnTo>
                  <a:pt x="43142" y="195139"/>
                </a:lnTo>
                <a:lnTo>
                  <a:pt x="24784" y="235166"/>
                </a:lnTo>
                <a:lnTo>
                  <a:pt x="11245" y="277599"/>
                </a:lnTo>
                <a:lnTo>
                  <a:pt x="2868" y="322091"/>
                </a:lnTo>
                <a:lnTo>
                  <a:pt x="0" y="368300"/>
                </a:lnTo>
                <a:lnTo>
                  <a:pt x="0" y="1841500"/>
                </a:lnTo>
                <a:lnTo>
                  <a:pt x="2868" y="1887708"/>
                </a:lnTo>
                <a:lnTo>
                  <a:pt x="11245" y="1932200"/>
                </a:lnTo>
                <a:lnTo>
                  <a:pt x="24784" y="1974633"/>
                </a:lnTo>
                <a:lnTo>
                  <a:pt x="43142" y="2014660"/>
                </a:lnTo>
                <a:lnTo>
                  <a:pt x="65974" y="2051938"/>
                </a:lnTo>
                <a:lnTo>
                  <a:pt x="92934" y="2086121"/>
                </a:lnTo>
                <a:lnTo>
                  <a:pt x="123678" y="2116865"/>
                </a:lnTo>
                <a:lnTo>
                  <a:pt x="157861" y="2143825"/>
                </a:lnTo>
                <a:lnTo>
                  <a:pt x="195139" y="2166657"/>
                </a:lnTo>
                <a:lnTo>
                  <a:pt x="235166" y="2185015"/>
                </a:lnTo>
                <a:lnTo>
                  <a:pt x="277599" y="2198554"/>
                </a:lnTo>
                <a:lnTo>
                  <a:pt x="322091" y="2206931"/>
                </a:lnTo>
                <a:lnTo>
                  <a:pt x="368300" y="2209800"/>
                </a:lnTo>
                <a:lnTo>
                  <a:pt x="3365499" y="2209800"/>
                </a:lnTo>
                <a:lnTo>
                  <a:pt x="3411708" y="2206931"/>
                </a:lnTo>
                <a:lnTo>
                  <a:pt x="3456200" y="2198554"/>
                </a:lnTo>
                <a:lnTo>
                  <a:pt x="3498633" y="2185015"/>
                </a:lnTo>
                <a:lnTo>
                  <a:pt x="3538660" y="2166657"/>
                </a:lnTo>
                <a:lnTo>
                  <a:pt x="3575938" y="2143825"/>
                </a:lnTo>
                <a:lnTo>
                  <a:pt x="3610121" y="2116865"/>
                </a:lnTo>
                <a:lnTo>
                  <a:pt x="3640865" y="2086121"/>
                </a:lnTo>
                <a:lnTo>
                  <a:pt x="3667825" y="2051938"/>
                </a:lnTo>
                <a:lnTo>
                  <a:pt x="3690657" y="2014660"/>
                </a:lnTo>
                <a:lnTo>
                  <a:pt x="3709015" y="1974633"/>
                </a:lnTo>
                <a:lnTo>
                  <a:pt x="3722554" y="1932200"/>
                </a:lnTo>
                <a:lnTo>
                  <a:pt x="3730931" y="1887708"/>
                </a:lnTo>
                <a:lnTo>
                  <a:pt x="3733799" y="1841500"/>
                </a:lnTo>
                <a:lnTo>
                  <a:pt x="3733799" y="368300"/>
                </a:lnTo>
                <a:lnTo>
                  <a:pt x="3730931" y="322091"/>
                </a:lnTo>
                <a:lnTo>
                  <a:pt x="3722554" y="277599"/>
                </a:lnTo>
                <a:lnTo>
                  <a:pt x="3709015" y="235166"/>
                </a:lnTo>
                <a:lnTo>
                  <a:pt x="3690657" y="195139"/>
                </a:lnTo>
                <a:lnTo>
                  <a:pt x="3667825" y="157861"/>
                </a:lnTo>
                <a:lnTo>
                  <a:pt x="3640865" y="123678"/>
                </a:lnTo>
                <a:lnTo>
                  <a:pt x="3610121" y="92934"/>
                </a:lnTo>
                <a:lnTo>
                  <a:pt x="3575938" y="65974"/>
                </a:lnTo>
                <a:lnTo>
                  <a:pt x="3538660" y="43142"/>
                </a:lnTo>
                <a:lnTo>
                  <a:pt x="3498633" y="24784"/>
                </a:lnTo>
                <a:lnTo>
                  <a:pt x="3456200" y="11245"/>
                </a:lnTo>
                <a:lnTo>
                  <a:pt x="3411708" y="2868"/>
                </a:lnTo>
                <a:lnTo>
                  <a:pt x="3365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8561" y="1296161"/>
            <a:ext cx="3733800" cy="2209800"/>
          </a:xfrm>
          <a:custGeom>
            <a:avLst/>
            <a:gdLst/>
            <a:ahLst/>
            <a:cxnLst/>
            <a:rect l="l" t="t" r="r" b="b"/>
            <a:pathLst>
              <a:path w="3733800" h="2209800">
                <a:moveTo>
                  <a:pt x="0" y="368300"/>
                </a:moveTo>
                <a:lnTo>
                  <a:pt x="2868" y="322091"/>
                </a:lnTo>
                <a:lnTo>
                  <a:pt x="11245" y="277599"/>
                </a:lnTo>
                <a:lnTo>
                  <a:pt x="24784" y="235166"/>
                </a:lnTo>
                <a:lnTo>
                  <a:pt x="43142" y="195139"/>
                </a:lnTo>
                <a:lnTo>
                  <a:pt x="65974" y="157861"/>
                </a:lnTo>
                <a:lnTo>
                  <a:pt x="92934" y="123678"/>
                </a:lnTo>
                <a:lnTo>
                  <a:pt x="123678" y="92934"/>
                </a:lnTo>
                <a:lnTo>
                  <a:pt x="157861" y="65974"/>
                </a:lnTo>
                <a:lnTo>
                  <a:pt x="195139" y="43142"/>
                </a:lnTo>
                <a:lnTo>
                  <a:pt x="235166" y="24784"/>
                </a:lnTo>
                <a:lnTo>
                  <a:pt x="277599" y="11245"/>
                </a:lnTo>
                <a:lnTo>
                  <a:pt x="322091" y="2868"/>
                </a:lnTo>
                <a:lnTo>
                  <a:pt x="368300" y="0"/>
                </a:lnTo>
                <a:lnTo>
                  <a:pt x="3365499" y="0"/>
                </a:lnTo>
                <a:lnTo>
                  <a:pt x="3411708" y="2868"/>
                </a:lnTo>
                <a:lnTo>
                  <a:pt x="3456200" y="11245"/>
                </a:lnTo>
                <a:lnTo>
                  <a:pt x="3498633" y="24784"/>
                </a:lnTo>
                <a:lnTo>
                  <a:pt x="3538660" y="43142"/>
                </a:lnTo>
                <a:lnTo>
                  <a:pt x="3575938" y="65974"/>
                </a:lnTo>
                <a:lnTo>
                  <a:pt x="3610121" y="92934"/>
                </a:lnTo>
                <a:lnTo>
                  <a:pt x="3640865" y="123678"/>
                </a:lnTo>
                <a:lnTo>
                  <a:pt x="3667825" y="157861"/>
                </a:lnTo>
                <a:lnTo>
                  <a:pt x="3690657" y="195139"/>
                </a:lnTo>
                <a:lnTo>
                  <a:pt x="3709015" y="235166"/>
                </a:lnTo>
                <a:lnTo>
                  <a:pt x="3722554" y="277599"/>
                </a:lnTo>
                <a:lnTo>
                  <a:pt x="3730931" y="322091"/>
                </a:lnTo>
                <a:lnTo>
                  <a:pt x="3733799" y="368300"/>
                </a:lnTo>
                <a:lnTo>
                  <a:pt x="3733799" y="1841500"/>
                </a:lnTo>
                <a:lnTo>
                  <a:pt x="3730931" y="1887708"/>
                </a:lnTo>
                <a:lnTo>
                  <a:pt x="3722554" y="1932200"/>
                </a:lnTo>
                <a:lnTo>
                  <a:pt x="3709015" y="1974633"/>
                </a:lnTo>
                <a:lnTo>
                  <a:pt x="3690657" y="2014660"/>
                </a:lnTo>
                <a:lnTo>
                  <a:pt x="3667825" y="2051938"/>
                </a:lnTo>
                <a:lnTo>
                  <a:pt x="3640865" y="2086121"/>
                </a:lnTo>
                <a:lnTo>
                  <a:pt x="3610121" y="2116865"/>
                </a:lnTo>
                <a:lnTo>
                  <a:pt x="3575938" y="2143825"/>
                </a:lnTo>
                <a:lnTo>
                  <a:pt x="3538660" y="2166657"/>
                </a:lnTo>
                <a:lnTo>
                  <a:pt x="3498633" y="2185015"/>
                </a:lnTo>
                <a:lnTo>
                  <a:pt x="3456200" y="2198554"/>
                </a:lnTo>
                <a:lnTo>
                  <a:pt x="3411708" y="2206931"/>
                </a:lnTo>
                <a:lnTo>
                  <a:pt x="3365499" y="2209800"/>
                </a:lnTo>
                <a:lnTo>
                  <a:pt x="368300" y="2209800"/>
                </a:lnTo>
                <a:lnTo>
                  <a:pt x="322091" y="2206931"/>
                </a:lnTo>
                <a:lnTo>
                  <a:pt x="277599" y="2198554"/>
                </a:lnTo>
                <a:lnTo>
                  <a:pt x="235166" y="2185015"/>
                </a:lnTo>
                <a:lnTo>
                  <a:pt x="195139" y="2166657"/>
                </a:lnTo>
                <a:lnTo>
                  <a:pt x="157861" y="2143825"/>
                </a:lnTo>
                <a:lnTo>
                  <a:pt x="123678" y="2116865"/>
                </a:lnTo>
                <a:lnTo>
                  <a:pt x="92934" y="2086121"/>
                </a:lnTo>
                <a:lnTo>
                  <a:pt x="65974" y="2051938"/>
                </a:lnTo>
                <a:lnTo>
                  <a:pt x="43142" y="2014660"/>
                </a:lnTo>
                <a:lnTo>
                  <a:pt x="24784" y="1974633"/>
                </a:lnTo>
                <a:lnTo>
                  <a:pt x="11245" y="1932200"/>
                </a:lnTo>
                <a:lnTo>
                  <a:pt x="2868" y="1887708"/>
                </a:lnTo>
                <a:lnTo>
                  <a:pt x="0" y="1841500"/>
                </a:lnTo>
                <a:lnTo>
                  <a:pt x="0" y="3683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00521" y="1724609"/>
            <a:ext cx="285115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382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Allow the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brain to 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recover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initial  insult (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bleeding)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12697" y="3341370"/>
            <a:ext cx="763905" cy="1458595"/>
          </a:xfrm>
          <a:custGeom>
            <a:avLst/>
            <a:gdLst/>
            <a:ahLst/>
            <a:cxnLst/>
            <a:rect l="l" t="t" r="r" b="b"/>
            <a:pathLst>
              <a:path w="763905" h="1458595">
                <a:moveTo>
                  <a:pt x="763524" y="1076705"/>
                </a:moveTo>
                <a:lnTo>
                  <a:pt x="0" y="1076705"/>
                </a:lnTo>
                <a:lnTo>
                  <a:pt x="381762" y="1458467"/>
                </a:lnTo>
                <a:lnTo>
                  <a:pt x="763524" y="1076705"/>
                </a:lnTo>
                <a:close/>
              </a:path>
              <a:path w="763905" h="1458595">
                <a:moveTo>
                  <a:pt x="572643" y="0"/>
                </a:moveTo>
                <a:lnTo>
                  <a:pt x="190881" y="0"/>
                </a:lnTo>
                <a:lnTo>
                  <a:pt x="190881" y="1076705"/>
                </a:lnTo>
                <a:lnTo>
                  <a:pt x="572643" y="1076705"/>
                </a:lnTo>
                <a:lnTo>
                  <a:pt x="5726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2697" y="3341370"/>
            <a:ext cx="763905" cy="1458595"/>
          </a:xfrm>
          <a:custGeom>
            <a:avLst/>
            <a:gdLst/>
            <a:ahLst/>
            <a:cxnLst/>
            <a:rect l="l" t="t" r="r" b="b"/>
            <a:pathLst>
              <a:path w="763905" h="1458595">
                <a:moveTo>
                  <a:pt x="0" y="1076705"/>
                </a:moveTo>
                <a:lnTo>
                  <a:pt x="190881" y="1076705"/>
                </a:lnTo>
                <a:lnTo>
                  <a:pt x="190881" y="0"/>
                </a:lnTo>
                <a:lnTo>
                  <a:pt x="572643" y="0"/>
                </a:lnTo>
                <a:lnTo>
                  <a:pt x="572643" y="1076705"/>
                </a:lnTo>
                <a:lnTo>
                  <a:pt x="763524" y="1076705"/>
                </a:lnTo>
                <a:lnTo>
                  <a:pt x="381762" y="1458467"/>
                </a:lnTo>
                <a:lnTo>
                  <a:pt x="0" y="107670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400" y="4951476"/>
            <a:ext cx="3247644" cy="1744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920" y="5248655"/>
            <a:ext cx="3307079" cy="1258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644" y="4978908"/>
            <a:ext cx="3153156" cy="16504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644" y="4978908"/>
            <a:ext cx="3153410" cy="1651000"/>
          </a:xfrm>
          <a:custGeom>
            <a:avLst/>
            <a:gdLst/>
            <a:ahLst/>
            <a:cxnLst/>
            <a:rect l="l" t="t" r="r" b="b"/>
            <a:pathLst>
              <a:path w="3153410" h="1651000">
                <a:moveTo>
                  <a:pt x="0" y="275082"/>
                </a:moveTo>
                <a:lnTo>
                  <a:pt x="4432" y="225643"/>
                </a:lnTo>
                <a:lnTo>
                  <a:pt x="17210" y="179109"/>
                </a:lnTo>
                <a:lnTo>
                  <a:pt x="37558" y="136256"/>
                </a:lnTo>
                <a:lnTo>
                  <a:pt x="64697" y="97863"/>
                </a:lnTo>
                <a:lnTo>
                  <a:pt x="97852" y="64706"/>
                </a:lnTo>
                <a:lnTo>
                  <a:pt x="136245" y="37563"/>
                </a:lnTo>
                <a:lnTo>
                  <a:pt x="179099" y="17213"/>
                </a:lnTo>
                <a:lnTo>
                  <a:pt x="225637" y="4432"/>
                </a:lnTo>
                <a:lnTo>
                  <a:pt x="275082" y="0"/>
                </a:lnTo>
                <a:lnTo>
                  <a:pt x="2878074" y="0"/>
                </a:lnTo>
                <a:lnTo>
                  <a:pt x="2927512" y="4432"/>
                </a:lnTo>
                <a:lnTo>
                  <a:pt x="2974046" y="17213"/>
                </a:lnTo>
                <a:lnTo>
                  <a:pt x="3016899" y="37563"/>
                </a:lnTo>
                <a:lnTo>
                  <a:pt x="3055292" y="64706"/>
                </a:lnTo>
                <a:lnTo>
                  <a:pt x="3088449" y="97863"/>
                </a:lnTo>
                <a:lnTo>
                  <a:pt x="3115592" y="136256"/>
                </a:lnTo>
                <a:lnTo>
                  <a:pt x="3135942" y="179109"/>
                </a:lnTo>
                <a:lnTo>
                  <a:pt x="3148723" y="225643"/>
                </a:lnTo>
                <a:lnTo>
                  <a:pt x="3153156" y="275082"/>
                </a:lnTo>
                <a:lnTo>
                  <a:pt x="3153156" y="1375410"/>
                </a:lnTo>
                <a:lnTo>
                  <a:pt x="3148723" y="1424854"/>
                </a:lnTo>
                <a:lnTo>
                  <a:pt x="3135942" y="1471392"/>
                </a:lnTo>
                <a:lnTo>
                  <a:pt x="3115592" y="1514246"/>
                </a:lnTo>
                <a:lnTo>
                  <a:pt x="3088449" y="1552639"/>
                </a:lnTo>
                <a:lnTo>
                  <a:pt x="3055292" y="1585794"/>
                </a:lnTo>
                <a:lnTo>
                  <a:pt x="3016899" y="1612933"/>
                </a:lnTo>
                <a:lnTo>
                  <a:pt x="2974046" y="1633281"/>
                </a:lnTo>
                <a:lnTo>
                  <a:pt x="2927512" y="1646059"/>
                </a:lnTo>
                <a:lnTo>
                  <a:pt x="2878074" y="1650492"/>
                </a:lnTo>
                <a:lnTo>
                  <a:pt x="275082" y="1650492"/>
                </a:lnTo>
                <a:lnTo>
                  <a:pt x="225637" y="1646059"/>
                </a:lnTo>
                <a:lnTo>
                  <a:pt x="179099" y="1633281"/>
                </a:lnTo>
                <a:lnTo>
                  <a:pt x="136245" y="1612933"/>
                </a:lnTo>
                <a:lnTo>
                  <a:pt x="97852" y="1585794"/>
                </a:lnTo>
                <a:lnTo>
                  <a:pt x="64697" y="1552639"/>
                </a:lnTo>
                <a:lnTo>
                  <a:pt x="37558" y="1514246"/>
                </a:lnTo>
                <a:lnTo>
                  <a:pt x="17210" y="1471392"/>
                </a:lnTo>
                <a:lnTo>
                  <a:pt x="4432" y="1424854"/>
                </a:lnTo>
                <a:lnTo>
                  <a:pt x="0" y="1375410"/>
                </a:lnTo>
                <a:lnTo>
                  <a:pt x="0" y="27508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5556" y="5343245"/>
            <a:ext cx="28213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Prevent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5" dirty="0">
                <a:latin typeface="Calibri"/>
                <a:cs typeface="Calibri"/>
              </a:rPr>
              <a:t>treat  </a:t>
            </a:r>
            <a:r>
              <a:rPr sz="2800" b="1" spc="-5" dirty="0">
                <a:latin typeface="Calibri"/>
                <a:cs typeface="Calibri"/>
              </a:rPr>
              <a:t>other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complication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561" y="5805678"/>
            <a:ext cx="993775" cy="291465"/>
          </a:xfrm>
          <a:custGeom>
            <a:avLst/>
            <a:gdLst/>
            <a:ahLst/>
            <a:cxnLst/>
            <a:rect l="l" t="t" r="r" b="b"/>
            <a:pathLst>
              <a:path w="993775" h="291464">
                <a:moveTo>
                  <a:pt x="848105" y="0"/>
                </a:moveTo>
                <a:lnTo>
                  <a:pt x="848105" y="72771"/>
                </a:lnTo>
                <a:lnTo>
                  <a:pt x="0" y="72771"/>
                </a:lnTo>
                <a:lnTo>
                  <a:pt x="0" y="218313"/>
                </a:lnTo>
                <a:lnTo>
                  <a:pt x="848105" y="218313"/>
                </a:lnTo>
                <a:lnTo>
                  <a:pt x="848105" y="291084"/>
                </a:lnTo>
                <a:lnTo>
                  <a:pt x="993648" y="145542"/>
                </a:lnTo>
                <a:lnTo>
                  <a:pt x="84810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4561" y="5805678"/>
            <a:ext cx="993775" cy="291465"/>
          </a:xfrm>
          <a:custGeom>
            <a:avLst/>
            <a:gdLst/>
            <a:ahLst/>
            <a:cxnLst/>
            <a:rect l="l" t="t" r="r" b="b"/>
            <a:pathLst>
              <a:path w="993775" h="291464">
                <a:moveTo>
                  <a:pt x="0" y="72771"/>
                </a:moveTo>
                <a:lnTo>
                  <a:pt x="848105" y="72771"/>
                </a:lnTo>
                <a:lnTo>
                  <a:pt x="848105" y="0"/>
                </a:lnTo>
                <a:lnTo>
                  <a:pt x="993648" y="145542"/>
                </a:lnTo>
                <a:lnTo>
                  <a:pt x="848105" y="291084"/>
                </a:lnTo>
                <a:lnTo>
                  <a:pt x="848105" y="218313"/>
                </a:lnTo>
                <a:lnTo>
                  <a:pt x="0" y="218313"/>
                </a:lnTo>
                <a:lnTo>
                  <a:pt x="0" y="72771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58155" y="5244084"/>
            <a:ext cx="2685288" cy="1452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18759" y="5600700"/>
            <a:ext cx="2188464" cy="8717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5400" y="5271515"/>
            <a:ext cx="2590800" cy="13578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05400" y="5271515"/>
            <a:ext cx="2590800" cy="1358265"/>
          </a:xfrm>
          <a:custGeom>
            <a:avLst/>
            <a:gdLst/>
            <a:ahLst/>
            <a:cxnLst/>
            <a:rect l="l" t="t" r="r" b="b"/>
            <a:pathLst>
              <a:path w="2590800" h="1358265">
                <a:moveTo>
                  <a:pt x="0" y="678942"/>
                </a:moveTo>
                <a:lnTo>
                  <a:pt x="5930" y="613545"/>
                </a:lnTo>
                <a:lnTo>
                  <a:pt x="23359" y="549910"/>
                </a:lnTo>
                <a:lnTo>
                  <a:pt x="51744" y="488319"/>
                </a:lnTo>
                <a:lnTo>
                  <a:pt x="90541" y="429059"/>
                </a:lnTo>
                <a:lnTo>
                  <a:pt x="139208" y="372411"/>
                </a:lnTo>
                <a:lnTo>
                  <a:pt x="167073" y="345157"/>
                </a:lnTo>
                <a:lnTo>
                  <a:pt x="197202" y="318662"/>
                </a:lnTo>
                <a:lnTo>
                  <a:pt x="229527" y="292963"/>
                </a:lnTo>
                <a:lnTo>
                  <a:pt x="263980" y="268095"/>
                </a:lnTo>
                <a:lnTo>
                  <a:pt x="300493" y="244094"/>
                </a:lnTo>
                <a:lnTo>
                  <a:pt x="338998" y="220995"/>
                </a:lnTo>
                <a:lnTo>
                  <a:pt x="379428" y="198834"/>
                </a:lnTo>
                <a:lnTo>
                  <a:pt x="421714" y="177646"/>
                </a:lnTo>
                <a:lnTo>
                  <a:pt x="465789" y="157467"/>
                </a:lnTo>
                <a:lnTo>
                  <a:pt x="511585" y="138332"/>
                </a:lnTo>
                <a:lnTo>
                  <a:pt x="559034" y="120277"/>
                </a:lnTo>
                <a:lnTo>
                  <a:pt x="608067" y="103337"/>
                </a:lnTo>
                <a:lnTo>
                  <a:pt x="658618" y="87548"/>
                </a:lnTo>
                <a:lnTo>
                  <a:pt x="710618" y="72946"/>
                </a:lnTo>
                <a:lnTo>
                  <a:pt x="764000" y="59566"/>
                </a:lnTo>
                <a:lnTo>
                  <a:pt x="818695" y="47444"/>
                </a:lnTo>
                <a:lnTo>
                  <a:pt x="874636" y="36614"/>
                </a:lnTo>
                <a:lnTo>
                  <a:pt x="931755" y="27113"/>
                </a:lnTo>
                <a:lnTo>
                  <a:pt x="989983" y="18977"/>
                </a:lnTo>
                <a:lnTo>
                  <a:pt x="1049254" y="12240"/>
                </a:lnTo>
                <a:lnTo>
                  <a:pt x="1109499" y="6938"/>
                </a:lnTo>
                <a:lnTo>
                  <a:pt x="1170650" y="3107"/>
                </a:lnTo>
                <a:lnTo>
                  <a:pt x="1232639" y="782"/>
                </a:lnTo>
                <a:lnTo>
                  <a:pt x="1295400" y="0"/>
                </a:lnTo>
                <a:lnTo>
                  <a:pt x="1358160" y="782"/>
                </a:lnTo>
                <a:lnTo>
                  <a:pt x="1420149" y="3107"/>
                </a:lnTo>
                <a:lnTo>
                  <a:pt x="1481300" y="6938"/>
                </a:lnTo>
                <a:lnTo>
                  <a:pt x="1541545" y="12240"/>
                </a:lnTo>
                <a:lnTo>
                  <a:pt x="1600816" y="18977"/>
                </a:lnTo>
                <a:lnTo>
                  <a:pt x="1659044" y="27113"/>
                </a:lnTo>
                <a:lnTo>
                  <a:pt x="1716163" y="36614"/>
                </a:lnTo>
                <a:lnTo>
                  <a:pt x="1772104" y="47444"/>
                </a:lnTo>
                <a:lnTo>
                  <a:pt x="1826799" y="59566"/>
                </a:lnTo>
                <a:lnTo>
                  <a:pt x="1880181" y="72946"/>
                </a:lnTo>
                <a:lnTo>
                  <a:pt x="1932181" y="87548"/>
                </a:lnTo>
                <a:lnTo>
                  <a:pt x="1982732" y="103337"/>
                </a:lnTo>
                <a:lnTo>
                  <a:pt x="2031765" y="120277"/>
                </a:lnTo>
                <a:lnTo>
                  <a:pt x="2079214" y="138332"/>
                </a:lnTo>
                <a:lnTo>
                  <a:pt x="2125010" y="157467"/>
                </a:lnTo>
                <a:lnTo>
                  <a:pt x="2169085" y="177646"/>
                </a:lnTo>
                <a:lnTo>
                  <a:pt x="2211371" y="198834"/>
                </a:lnTo>
                <a:lnTo>
                  <a:pt x="2251801" y="220995"/>
                </a:lnTo>
                <a:lnTo>
                  <a:pt x="2290306" y="244094"/>
                </a:lnTo>
                <a:lnTo>
                  <a:pt x="2326819" y="268095"/>
                </a:lnTo>
                <a:lnTo>
                  <a:pt x="2361272" y="292963"/>
                </a:lnTo>
                <a:lnTo>
                  <a:pt x="2393597" y="318662"/>
                </a:lnTo>
                <a:lnTo>
                  <a:pt x="2423726" y="345157"/>
                </a:lnTo>
                <a:lnTo>
                  <a:pt x="2451591" y="372411"/>
                </a:lnTo>
                <a:lnTo>
                  <a:pt x="2500258" y="429059"/>
                </a:lnTo>
                <a:lnTo>
                  <a:pt x="2539055" y="488319"/>
                </a:lnTo>
                <a:lnTo>
                  <a:pt x="2567440" y="549910"/>
                </a:lnTo>
                <a:lnTo>
                  <a:pt x="2584869" y="613545"/>
                </a:lnTo>
                <a:lnTo>
                  <a:pt x="2590800" y="678942"/>
                </a:lnTo>
                <a:lnTo>
                  <a:pt x="2589306" y="711837"/>
                </a:lnTo>
                <a:lnTo>
                  <a:pt x="2577558" y="776379"/>
                </a:lnTo>
                <a:lnTo>
                  <a:pt x="2554583" y="839021"/>
                </a:lnTo>
                <a:lnTo>
                  <a:pt x="2520924" y="899478"/>
                </a:lnTo>
                <a:lnTo>
                  <a:pt x="2477124" y="957465"/>
                </a:lnTo>
                <a:lnTo>
                  <a:pt x="2423726" y="1012698"/>
                </a:lnTo>
                <a:lnTo>
                  <a:pt x="2393597" y="1039193"/>
                </a:lnTo>
                <a:lnTo>
                  <a:pt x="2361272" y="1064892"/>
                </a:lnTo>
                <a:lnTo>
                  <a:pt x="2326819" y="1089760"/>
                </a:lnTo>
                <a:lnTo>
                  <a:pt x="2290306" y="1113763"/>
                </a:lnTo>
                <a:lnTo>
                  <a:pt x="2251801" y="1136863"/>
                </a:lnTo>
                <a:lnTo>
                  <a:pt x="2211371" y="1159025"/>
                </a:lnTo>
                <a:lnTo>
                  <a:pt x="2169085" y="1180215"/>
                </a:lnTo>
                <a:lnTo>
                  <a:pt x="2125010" y="1200396"/>
                </a:lnTo>
                <a:lnTo>
                  <a:pt x="2079214" y="1219532"/>
                </a:lnTo>
                <a:lnTo>
                  <a:pt x="2031765" y="1237589"/>
                </a:lnTo>
                <a:lnTo>
                  <a:pt x="1982732" y="1254531"/>
                </a:lnTo>
                <a:lnTo>
                  <a:pt x="1932181" y="1270321"/>
                </a:lnTo>
                <a:lnTo>
                  <a:pt x="1880181" y="1284925"/>
                </a:lnTo>
                <a:lnTo>
                  <a:pt x="1826799" y="1298307"/>
                </a:lnTo>
                <a:lnTo>
                  <a:pt x="1772104" y="1310431"/>
                </a:lnTo>
                <a:lnTo>
                  <a:pt x="1716163" y="1321262"/>
                </a:lnTo>
                <a:lnTo>
                  <a:pt x="1659044" y="1330765"/>
                </a:lnTo>
                <a:lnTo>
                  <a:pt x="1600816" y="1338903"/>
                </a:lnTo>
                <a:lnTo>
                  <a:pt x="1541545" y="1345641"/>
                </a:lnTo>
                <a:lnTo>
                  <a:pt x="1481300" y="1350944"/>
                </a:lnTo>
                <a:lnTo>
                  <a:pt x="1420149" y="1354775"/>
                </a:lnTo>
                <a:lnTo>
                  <a:pt x="1358160" y="1357101"/>
                </a:lnTo>
                <a:lnTo>
                  <a:pt x="1295400" y="1357884"/>
                </a:lnTo>
                <a:lnTo>
                  <a:pt x="1232639" y="1357101"/>
                </a:lnTo>
                <a:lnTo>
                  <a:pt x="1170650" y="1354775"/>
                </a:lnTo>
                <a:lnTo>
                  <a:pt x="1109499" y="1350944"/>
                </a:lnTo>
                <a:lnTo>
                  <a:pt x="1049254" y="1345641"/>
                </a:lnTo>
                <a:lnTo>
                  <a:pt x="989983" y="1338903"/>
                </a:lnTo>
                <a:lnTo>
                  <a:pt x="931755" y="1330765"/>
                </a:lnTo>
                <a:lnTo>
                  <a:pt x="874636" y="1321262"/>
                </a:lnTo>
                <a:lnTo>
                  <a:pt x="818695" y="1310431"/>
                </a:lnTo>
                <a:lnTo>
                  <a:pt x="764000" y="1298307"/>
                </a:lnTo>
                <a:lnTo>
                  <a:pt x="710618" y="1284925"/>
                </a:lnTo>
                <a:lnTo>
                  <a:pt x="658618" y="1270321"/>
                </a:lnTo>
                <a:lnTo>
                  <a:pt x="608067" y="1254531"/>
                </a:lnTo>
                <a:lnTo>
                  <a:pt x="559034" y="1237589"/>
                </a:lnTo>
                <a:lnTo>
                  <a:pt x="511585" y="1219532"/>
                </a:lnTo>
                <a:lnTo>
                  <a:pt x="465789" y="1200396"/>
                </a:lnTo>
                <a:lnTo>
                  <a:pt x="421714" y="1180215"/>
                </a:lnTo>
                <a:lnTo>
                  <a:pt x="379428" y="1159025"/>
                </a:lnTo>
                <a:lnTo>
                  <a:pt x="338998" y="1136863"/>
                </a:lnTo>
                <a:lnTo>
                  <a:pt x="300493" y="1113763"/>
                </a:lnTo>
                <a:lnTo>
                  <a:pt x="263980" y="1089760"/>
                </a:lnTo>
                <a:lnTo>
                  <a:pt x="229527" y="1064892"/>
                </a:lnTo>
                <a:lnTo>
                  <a:pt x="197202" y="1039193"/>
                </a:lnTo>
                <a:lnTo>
                  <a:pt x="167073" y="1012698"/>
                </a:lnTo>
                <a:lnTo>
                  <a:pt x="139208" y="985444"/>
                </a:lnTo>
                <a:lnTo>
                  <a:pt x="90541" y="928798"/>
                </a:lnTo>
                <a:lnTo>
                  <a:pt x="51744" y="869541"/>
                </a:lnTo>
                <a:lnTo>
                  <a:pt x="23359" y="807956"/>
                </a:lnTo>
                <a:lnTo>
                  <a:pt x="5930" y="744328"/>
                </a:lnTo>
                <a:lnTo>
                  <a:pt x="0" y="678942"/>
                </a:lnTo>
                <a:close/>
              </a:path>
            </a:pathLst>
          </a:custGeom>
          <a:ln w="9143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59908" y="5622035"/>
            <a:ext cx="2106167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69711" y="5701995"/>
            <a:ext cx="1662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6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as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spasm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9" name="Picture 28" descr="suv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96200" y="5728976"/>
            <a:ext cx="1043574" cy="12052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1924" y="6564548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6257" y="3673602"/>
            <a:ext cx="0" cy="560705"/>
          </a:xfrm>
          <a:custGeom>
            <a:avLst/>
            <a:gdLst/>
            <a:ahLst/>
            <a:cxnLst/>
            <a:rect l="l" t="t" r="r" b="b"/>
            <a:pathLst>
              <a:path h="560704">
                <a:moveTo>
                  <a:pt x="0" y="0"/>
                </a:moveTo>
                <a:lnTo>
                  <a:pt x="0" y="560705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7438" y="1888998"/>
            <a:ext cx="1989455" cy="560705"/>
          </a:xfrm>
          <a:custGeom>
            <a:avLst/>
            <a:gdLst/>
            <a:ahLst/>
            <a:cxnLst/>
            <a:rect l="l" t="t" r="r" b="b"/>
            <a:pathLst>
              <a:path w="1989454" h="560705">
                <a:moveTo>
                  <a:pt x="0" y="0"/>
                </a:moveTo>
                <a:lnTo>
                  <a:pt x="0" y="382142"/>
                </a:lnTo>
                <a:lnTo>
                  <a:pt x="1989328" y="382142"/>
                </a:lnTo>
                <a:lnTo>
                  <a:pt x="1989328" y="560704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3085" y="3643121"/>
            <a:ext cx="1264285" cy="591185"/>
          </a:xfrm>
          <a:custGeom>
            <a:avLst/>
            <a:gdLst/>
            <a:ahLst/>
            <a:cxnLst/>
            <a:rect l="l" t="t" r="r" b="b"/>
            <a:pathLst>
              <a:path w="1264285" h="591185">
                <a:moveTo>
                  <a:pt x="0" y="0"/>
                </a:moveTo>
                <a:lnTo>
                  <a:pt x="0" y="412241"/>
                </a:lnTo>
                <a:lnTo>
                  <a:pt x="1264158" y="412241"/>
                </a:lnTo>
                <a:lnTo>
                  <a:pt x="1264158" y="59093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0377" y="3643121"/>
            <a:ext cx="1092835" cy="591185"/>
          </a:xfrm>
          <a:custGeom>
            <a:avLst/>
            <a:gdLst/>
            <a:ahLst/>
            <a:cxnLst/>
            <a:rect l="l" t="t" r="r" b="b"/>
            <a:pathLst>
              <a:path w="1092835" h="591185">
                <a:moveTo>
                  <a:pt x="1092327" y="0"/>
                </a:moveTo>
                <a:lnTo>
                  <a:pt x="1092327" y="412241"/>
                </a:lnTo>
                <a:lnTo>
                  <a:pt x="0" y="412241"/>
                </a:lnTo>
                <a:lnTo>
                  <a:pt x="0" y="590930"/>
                </a:lnTo>
              </a:path>
            </a:pathLst>
          </a:custGeom>
          <a:ln w="25907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3085" y="1888998"/>
            <a:ext cx="2054860" cy="530860"/>
          </a:xfrm>
          <a:custGeom>
            <a:avLst/>
            <a:gdLst/>
            <a:ahLst/>
            <a:cxnLst/>
            <a:rect l="l" t="t" r="r" b="b"/>
            <a:pathLst>
              <a:path w="2054860" h="530860">
                <a:moveTo>
                  <a:pt x="2054352" y="0"/>
                </a:moveTo>
                <a:lnTo>
                  <a:pt x="2054352" y="351916"/>
                </a:lnTo>
                <a:lnTo>
                  <a:pt x="0" y="351916"/>
                </a:lnTo>
                <a:lnTo>
                  <a:pt x="0" y="530605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9222" y="663701"/>
            <a:ext cx="3455035" cy="1225550"/>
          </a:xfrm>
          <a:custGeom>
            <a:avLst/>
            <a:gdLst/>
            <a:ahLst/>
            <a:cxnLst/>
            <a:rect l="l" t="t" r="r" b="b"/>
            <a:pathLst>
              <a:path w="3455035" h="1225550">
                <a:moveTo>
                  <a:pt x="3332353" y="0"/>
                </a:moveTo>
                <a:lnTo>
                  <a:pt x="122554" y="0"/>
                </a:lnTo>
                <a:lnTo>
                  <a:pt x="74848" y="9630"/>
                </a:lnTo>
                <a:lnTo>
                  <a:pt x="35893" y="35893"/>
                </a:lnTo>
                <a:lnTo>
                  <a:pt x="9630" y="74848"/>
                </a:lnTo>
                <a:lnTo>
                  <a:pt x="0" y="122555"/>
                </a:lnTo>
                <a:lnTo>
                  <a:pt x="0" y="1102740"/>
                </a:lnTo>
                <a:lnTo>
                  <a:pt x="9630" y="1150447"/>
                </a:lnTo>
                <a:lnTo>
                  <a:pt x="35893" y="1189402"/>
                </a:lnTo>
                <a:lnTo>
                  <a:pt x="74848" y="1215665"/>
                </a:lnTo>
                <a:lnTo>
                  <a:pt x="122554" y="1225296"/>
                </a:lnTo>
                <a:lnTo>
                  <a:pt x="3332353" y="1225296"/>
                </a:lnTo>
                <a:lnTo>
                  <a:pt x="3380059" y="1215665"/>
                </a:lnTo>
                <a:lnTo>
                  <a:pt x="3419014" y="1189402"/>
                </a:lnTo>
                <a:lnTo>
                  <a:pt x="3445277" y="1150447"/>
                </a:lnTo>
                <a:lnTo>
                  <a:pt x="3454907" y="1102740"/>
                </a:lnTo>
                <a:lnTo>
                  <a:pt x="3454907" y="122555"/>
                </a:lnTo>
                <a:lnTo>
                  <a:pt x="3445277" y="74848"/>
                </a:lnTo>
                <a:lnTo>
                  <a:pt x="3419014" y="35893"/>
                </a:lnTo>
                <a:lnTo>
                  <a:pt x="3380059" y="9630"/>
                </a:lnTo>
                <a:lnTo>
                  <a:pt x="333235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9222" y="663701"/>
            <a:ext cx="3455035" cy="1225550"/>
          </a:xfrm>
          <a:custGeom>
            <a:avLst/>
            <a:gdLst/>
            <a:ahLst/>
            <a:cxnLst/>
            <a:rect l="l" t="t" r="r" b="b"/>
            <a:pathLst>
              <a:path w="3455035" h="1225550">
                <a:moveTo>
                  <a:pt x="0" y="122555"/>
                </a:moveTo>
                <a:lnTo>
                  <a:pt x="9630" y="74848"/>
                </a:lnTo>
                <a:lnTo>
                  <a:pt x="35893" y="35893"/>
                </a:lnTo>
                <a:lnTo>
                  <a:pt x="74848" y="9630"/>
                </a:lnTo>
                <a:lnTo>
                  <a:pt x="122554" y="0"/>
                </a:lnTo>
                <a:lnTo>
                  <a:pt x="3332353" y="0"/>
                </a:lnTo>
                <a:lnTo>
                  <a:pt x="3380059" y="9630"/>
                </a:lnTo>
                <a:lnTo>
                  <a:pt x="3419014" y="35893"/>
                </a:lnTo>
                <a:lnTo>
                  <a:pt x="3445277" y="74848"/>
                </a:lnTo>
                <a:lnTo>
                  <a:pt x="3454907" y="122555"/>
                </a:lnTo>
                <a:lnTo>
                  <a:pt x="3454907" y="1102740"/>
                </a:lnTo>
                <a:lnTo>
                  <a:pt x="3445277" y="1150447"/>
                </a:lnTo>
                <a:lnTo>
                  <a:pt x="3419014" y="1189402"/>
                </a:lnTo>
                <a:lnTo>
                  <a:pt x="3380059" y="1215665"/>
                </a:lnTo>
                <a:lnTo>
                  <a:pt x="3332353" y="1225296"/>
                </a:lnTo>
                <a:lnTo>
                  <a:pt x="122554" y="1225296"/>
                </a:lnTo>
                <a:lnTo>
                  <a:pt x="74848" y="1215665"/>
                </a:lnTo>
                <a:lnTo>
                  <a:pt x="35893" y="1189402"/>
                </a:lnTo>
                <a:lnTo>
                  <a:pt x="9630" y="1150447"/>
                </a:lnTo>
                <a:lnTo>
                  <a:pt x="0" y="1102740"/>
                </a:lnTo>
                <a:lnTo>
                  <a:pt x="0" y="12255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9148" y="845819"/>
            <a:ext cx="3651504" cy="1312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38525" y="1102233"/>
            <a:ext cx="2845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000000"/>
                </a:solidFill>
              </a:rPr>
              <a:t>Management</a:t>
            </a:r>
            <a:endParaRPr sz="4000"/>
          </a:p>
        </p:txBody>
      </p:sp>
      <p:sp>
        <p:nvSpPr>
          <p:cNvPr id="11" name="object 11"/>
          <p:cNvSpPr/>
          <p:nvPr/>
        </p:nvSpPr>
        <p:spPr>
          <a:xfrm>
            <a:off x="1041653" y="2419350"/>
            <a:ext cx="3101340" cy="1224280"/>
          </a:xfrm>
          <a:custGeom>
            <a:avLst/>
            <a:gdLst/>
            <a:ahLst/>
            <a:cxnLst/>
            <a:rect l="l" t="t" r="r" b="b"/>
            <a:pathLst>
              <a:path w="3101340" h="1224279">
                <a:moveTo>
                  <a:pt x="2978912" y="0"/>
                </a:moveTo>
                <a:lnTo>
                  <a:pt x="122377" y="0"/>
                </a:lnTo>
                <a:lnTo>
                  <a:pt x="74741" y="9610"/>
                </a:lnTo>
                <a:lnTo>
                  <a:pt x="35842" y="35829"/>
                </a:lnTo>
                <a:lnTo>
                  <a:pt x="9616" y="74741"/>
                </a:lnTo>
                <a:lnTo>
                  <a:pt x="0" y="122427"/>
                </a:lnTo>
                <a:lnTo>
                  <a:pt x="0" y="1101344"/>
                </a:lnTo>
                <a:lnTo>
                  <a:pt x="9616" y="1149030"/>
                </a:lnTo>
                <a:lnTo>
                  <a:pt x="35842" y="1187942"/>
                </a:lnTo>
                <a:lnTo>
                  <a:pt x="74741" y="1214161"/>
                </a:lnTo>
                <a:lnTo>
                  <a:pt x="122377" y="1223772"/>
                </a:lnTo>
                <a:lnTo>
                  <a:pt x="2978912" y="1223772"/>
                </a:lnTo>
                <a:lnTo>
                  <a:pt x="3026598" y="1214161"/>
                </a:lnTo>
                <a:lnTo>
                  <a:pt x="3065510" y="1187942"/>
                </a:lnTo>
                <a:lnTo>
                  <a:pt x="3091729" y="1149030"/>
                </a:lnTo>
                <a:lnTo>
                  <a:pt x="3101340" y="1101344"/>
                </a:lnTo>
                <a:lnTo>
                  <a:pt x="3101340" y="122427"/>
                </a:lnTo>
                <a:lnTo>
                  <a:pt x="3091729" y="74741"/>
                </a:lnTo>
                <a:lnTo>
                  <a:pt x="3065510" y="35829"/>
                </a:lnTo>
                <a:lnTo>
                  <a:pt x="3026598" y="9610"/>
                </a:lnTo>
                <a:lnTo>
                  <a:pt x="29789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653" y="2419350"/>
            <a:ext cx="3101340" cy="1224280"/>
          </a:xfrm>
          <a:custGeom>
            <a:avLst/>
            <a:gdLst/>
            <a:ahLst/>
            <a:cxnLst/>
            <a:rect l="l" t="t" r="r" b="b"/>
            <a:pathLst>
              <a:path w="3101340" h="1224279">
                <a:moveTo>
                  <a:pt x="0" y="122427"/>
                </a:moveTo>
                <a:lnTo>
                  <a:pt x="9616" y="74741"/>
                </a:lnTo>
                <a:lnTo>
                  <a:pt x="35842" y="35829"/>
                </a:lnTo>
                <a:lnTo>
                  <a:pt x="74741" y="9610"/>
                </a:lnTo>
                <a:lnTo>
                  <a:pt x="122377" y="0"/>
                </a:lnTo>
                <a:lnTo>
                  <a:pt x="2978912" y="0"/>
                </a:lnTo>
                <a:lnTo>
                  <a:pt x="3026598" y="9610"/>
                </a:lnTo>
                <a:lnTo>
                  <a:pt x="3065510" y="35829"/>
                </a:lnTo>
                <a:lnTo>
                  <a:pt x="3091729" y="74741"/>
                </a:lnTo>
                <a:lnTo>
                  <a:pt x="3101340" y="122427"/>
                </a:lnTo>
                <a:lnTo>
                  <a:pt x="3101340" y="1101344"/>
                </a:lnTo>
                <a:lnTo>
                  <a:pt x="3091729" y="1149030"/>
                </a:lnTo>
                <a:lnTo>
                  <a:pt x="3065510" y="1187942"/>
                </a:lnTo>
                <a:lnTo>
                  <a:pt x="3026598" y="1214161"/>
                </a:lnTo>
                <a:lnTo>
                  <a:pt x="2978912" y="1223772"/>
                </a:lnTo>
                <a:lnTo>
                  <a:pt x="122377" y="1223772"/>
                </a:lnTo>
                <a:lnTo>
                  <a:pt x="74741" y="1214161"/>
                </a:lnTo>
                <a:lnTo>
                  <a:pt x="35842" y="1187942"/>
                </a:lnTo>
                <a:lnTo>
                  <a:pt x="9616" y="1149030"/>
                </a:lnTo>
                <a:lnTo>
                  <a:pt x="0" y="1101344"/>
                </a:lnTo>
                <a:lnTo>
                  <a:pt x="0" y="1224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1580" y="2599944"/>
            <a:ext cx="3189732" cy="1313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74850" y="2857626"/>
            <a:ext cx="1661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Su</a:t>
            </a:r>
            <a:r>
              <a:rPr sz="4000" b="1" spc="-60" dirty="0">
                <a:latin typeface="Calibri"/>
                <a:cs typeface="Calibri"/>
              </a:rPr>
              <a:t>r</a:t>
            </a:r>
            <a:r>
              <a:rPr sz="4000" b="1" spc="-10" dirty="0">
                <a:latin typeface="Calibri"/>
                <a:cs typeface="Calibri"/>
              </a:rPr>
              <a:t>gi</a:t>
            </a:r>
            <a:r>
              <a:rPr sz="4000" b="1" spc="-30" dirty="0">
                <a:latin typeface="Calibri"/>
                <a:cs typeface="Calibri"/>
              </a:rPr>
              <a:t>c</a:t>
            </a:r>
            <a:r>
              <a:rPr sz="4000" b="1" spc="-5" dirty="0">
                <a:latin typeface="Calibri"/>
                <a:cs typeface="Calibri"/>
              </a:rPr>
              <a:t>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686" y="4234434"/>
            <a:ext cx="1927860" cy="1224280"/>
          </a:xfrm>
          <a:custGeom>
            <a:avLst/>
            <a:gdLst/>
            <a:ahLst/>
            <a:cxnLst/>
            <a:rect l="l" t="t" r="r" b="b"/>
            <a:pathLst>
              <a:path w="1927860" h="1224279">
                <a:moveTo>
                  <a:pt x="1805432" y="0"/>
                </a:moveTo>
                <a:lnTo>
                  <a:pt x="122377" y="0"/>
                </a:lnTo>
                <a:lnTo>
                  <a:pt x="74741" y="9610"/>
                </a:lnTo>
                <a:lnTo>
                  <a:pt x="35842" y="35829"/>
                </a:lnTo>
                <a:lnTo>
                  <a:pt x="9616" y="74741"/>
                </a:lnTo>
                <a:lnTo>
                  <a:pt x="0" y="122428"/>
                </a:lnTo>
                <a:lnTo>
                  <a:pt x="0" y="1101344"/>
                </a:lnTo>
                <a:lnTo>
                  <a:pt x="9616" y="1149030"/>
                </a:lnTo>
                <a:lnTo>
                  <a:pt x="35842" y="1187942"/>
                </a:lnTo>
                <a:lnTo>
                  <a:pt x="74741" y="1214161"/>
                </a:lnTo>
                <a:lnTo>
                  <a:pt x="122377" y="1223772"/>
                </a:lnTo>
                <a:lnTo>
                  <a:pt x="1805432" y="1223772"/>
                </a:lnTo>
                <a:lnTo>
                  <a:pt x="1853118" y="1214161"/>
                </a:lnTo>
                <a:lnTo>
                  <a:pt x="1892030" y="1187942"/>
                </a:lnTo>
                <a:lnTo>
                  <a:pt x="1918249" y="1149030"/>
                </a:lnTo>
                <a:lnTo>
                  <a:pt x="1927859" y="1101344"/>
                </a:lnTo>
                <a:lnTo>
                  <a:pt x="1927859" y="122428"/>
                </a:lnTo>
                <a:lnTo>
                  <a:pt x="1918249" y="74741"/>
                </a:lnTo>
                <a:lnTo>
                  <a:pt x="1892030" y="35829"/>
                </a:lnTo>
                <a:lnTo>
                  <a:pt x="1853118" y="9610"/>
                </a:lnTo>
                <a:lnTo>
                  <a:pt x="18054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5686" y="4234434"/>
            <a:ext cx="1927860" cy="1224280"/>
          </a:xfrm>
          <a:custGeom>
            <a:avLst/>
            <a:gdLst/>
            <a:ahLst/>
            <a:cxnLst/>
            <a:rect l="l" t="t" r="r" b="b"/>
            <a:pathLst>
              <a:path w="1927860" h="1224279">
                <a:moveTo>
                  <a:pt x="0" y="122428"/>
                </a:moveTo>
                <a:lnTo>
                  <a:pt x="9616" y="74741"/>
                </a:lnTo>
                <a:lnTo>
                  <a:pt x="35842" y="35829"/>
                </a:lnTo>
                <a:lnTo>
                  <a:pt x="74741" y="9610"/>
                </a:lnTo>
                <a:lnTo>
                  <a:pt x="122377" y="0"/>
                </a:lnTo>
                <a:lnTo>
                  <a:pt x="1805432" y="0"/>
                </a:lnTo>
                <a:lnTo>
                  <a:pt x="1853118" y="9610"/>
                </a:lnTo>
                <a:lnTo>
                  <a:pt x="1892030" y="35829"/>
                </a:lnTo>
                <a:lnTo>
                  <a:pt x="1918249" y="74741"/>
                </a:lnTo>
                <a:lnTo>
                  <a:pt x="1927859" y="122428"/>
                </a:lnTo>
                <a:lnTo>
                  <a:pt x="1927859" y="1101344"/>
                </a:lnTo>
                <a:lnTo>
                  <a:pt x="1918249" y="1149030"/>
                </a:lnTo>
                <a:lnTo>
                  <a:pt x="1892030" y="1187942"/>
                </a:lnTo>
                <a:lnTo>
                  <a:pt x="1853118" y="1214161"/>
                </a:lnTo>
                <a:lnTo>
                  <a:pt x="1805432" y="1223772"/>
                </a:lnTo>
                <a:lnTo>
                  <a:pt x="122377" y="1223772"/>
                </a:lnTo>
                <a:lnTo>
                  <a:pt x="74741" y="1214161"/>
                </a:lnTo>
                <a:lnTo>
                  <a:pt x="35842" y="1187942"/>
                </a:lnTo>
                <a:lnTo>
                  <a:pt x="9616" y="1149030"/>
                </a:lnTo>
                <a:lnTo>
                  <a:pt x="0" y="1101344"/>
                </a:lnTo>
                <a:lnTo>
                  <a:pt x="0" y="12242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883" y="4415028"/>
            <a:ext cx="2234183" cy="1313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3891" y="4700142"/>
            <a:ext cx="159702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1" spc="-10" dirty="0">
                <a:latin typeface="Calibri"/>
                <a:cs typeface="Calibri"/>
              </a:rPr>
              <a:t>Clipping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93314" y="4234434"/>
            <a:ext cx="1927860" cy="1224280"/>
          </a:xfrm>
          <a:custGeom>
            <a:avLst/>
            <a:gdLst/>
            <a:ahLst/>
            <a:cxnLst/>
            <a:rect l="l" t="t" r="r" b="b"/>
            <a:pathLst>
              <a:path w="1927860" h="1224279">
                <a:moveTo>
                  <a:pt x="1805432" y="0"/>
                </a:moveTo>
                <a:lnTo>
                  <a:pt x="122428" y="0"/>
                </a:lnTo>
                <a:lnTo>
                  <a:pt x="74741" y="9610"/>
                </a:lnTo>
                <a:lnTo>
                  <a:pt x="35829" y="35829"/>
                </a:lnTo>
                <a:lnTo>
                  <a:pt x="9610" y="74741"/>
                </a:lnTo>
                <a:lnTo>
                  <a:pt x="0" y="122428"/>
                </a:lnTo>
                <a:lnTo>
                  <a:pt x="0" y="1101344"/>
                </a:lnTo>
                <a:lnTo>
                  <a:pt x="9610" y="1149030"/>
                </a:lnTo>
                <a:lnTo>
                  <a:pt x="35829" y="1187942"/>
                </a:lnTo>
                <a:lnTo>
                  <a:pt x="74741" y="1214161"/>
                </a:lnTo>
                <a:lnTo>
                  <a:pt x="122428" y="1223772"/>
                </a:lnTo>
                <a:lnTo>
                  <a:pt x="1805432" y="1223772"/>
                </a:lnTo>
                <a:lnTo>
                  <a:pt x="1853118" y="1214161"/>
                </a:lnTo>
                <a:lnTo>
                  <a:pt x="1892030" y="1187942"/>
                </a:lnTo>
                <a:lnTo>
                  <a:pt x="1918249" y="1149030"/>
                </a:lnTo>
                <a:lnTo>
                  <a:pt x="1927860" y="1101344"/>
                </a:lnTo>
                <a:lnTo>
                  <a:pt x="1927860" y="122428"/>
                </a:lnTo>
                <a:lnTo>
                  <a:pt x="1918249" y="74741"/>
                </a:lnTo>
                <a:lnTo>
                  <a:pt x="1892030" y="35829"/>
                </a:lnTo>
                <a:lnTo>
                  <a:pt x="1853118" y="9610"/>
                </a:lnTo>
                <a:lnTo>
                  <a:pt x="18054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3314" y="4234434"/>
            <a:ext cx="1927860" cy="1224280"/>
          </a:xfrm>
          <a:custGeom>
            <a:avLst/>
            <a:gdLst/>
            <a:ahLst/>
            <a:cxnLst/>
            <a:rect l="l" t="t" r="r" b="b"/>
            <a:pathLst>
              <a:path w="1927860" h="1224279">
                <a:moveTo>
                  <a:pt x="0" y="122428"/>
                </a:moveTo>
                <a:lnTo>
                  <a:pt x="9610" y="74741"/>
                </a:lnTo>
                <a:lnTo>
                  <a:pt x="35829" y="35829"/>
                </a:lnTo>
                <a:lnTo>
                  <a:pt x="74741" y="9610"/>
                </a:lnTo>
                <a:lnTo>
                  <a:pt x="122428" y="0"/>
                </a:lnTo>
                <a:lnTo>
                  <a:pt x="1805432" y="0"/>
                </a:lnTo>
                <a:lnTo>
                  <a:pt x="1853118" y="9610"/>
                </a:lnTo>
                <a:lnTo>
                  <a:pt x="1892030" y="35829"/>
                </a:lnTo>
                <a:lnTo>
                  <a:pt x="1918249" y="74741"/>
                </a:lnTo>
                <a:lnTo>
                  <a:pt x="1927860" y="122428"/>
                </a:lnTo>
                <a:lnTo>
                  <a:pt x="1927860" y="1101344"/>
                </a:lnTo>
                <a:lnTo>
                  <a:pt x="1918249" y="1149030"/>
                </a:lnTo>
                <a:lnTo>
                  <a:pt x="1892030" y="1187942"/>
                </a:lnTo>
                <a:lnTo>
                  <a:pt x="1853118" y="1214161"/>
                </a:lnTo>
                <a:lnTo>
                  <a:pt x="1805432" y="1223772"/>
                </a:lnTo>
                <a:lnTo>
                  <a:pt x="122428" y="1223772"/>
                </a:lnTo>
                <a:lnTo>
                  <a:pt x="74741" y="1214161"/>
                </a:lnTo>
                <a:lnTo>
                  <a:pt x="35829" y="1187942"/>
                </a:lnTo>
                <a:lnTo>
                  <a:pt x="9610" y="1149030"/>
                </a:lnTo>
                <a:lnTo>
                  <a:pt x="0" y="1101344"/>
                </a:lnTo>
                <a:lnTo>
                  <a:pt x="0" y="12242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1716" y="4415028"/>
            <a:ext cx="2016252" cy="1313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395853" y="4700142"/>
            <a:ext cx="134747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1" spc="-10" dirty="0">
                <a:latin typeface="Calibri"/>
                <a:cs typeface="Calibri"/>
              </a:rPr>
              <a:t>Coil</a:t>
            </a:r>
            <a:r>
              <a:rPr sz="3700" b="1" dirty="0">
                <a:latin typeface="Calibri"/>
                <a:cs typeface="Calibri"/>
              </a:rPr>
              <a:t>i</a:t>
            </a:r>
            <a:r>
              <a:rPr sz="3700" b="1" spc="-5" dirty="0">
                <a:latin typeface="Calibri"/>
                <a:cs typeface="Calibri"/>
              </a:rPr>
              <a:t>ng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06161" y="2449829"/>
            <a:ext cx="3060700" cy="1224280"/>
          </a:xfrm>
          <a:custGeom>
            <a:avLst/>
            <a:gdLst/>
            <a:ahLst/>
            <a:cxnLst/>
            <a:rect l="l" t="t" r="r" b="b"/>
            <a:pathLst>
              <a:path w="3060700" h="1224279">
                <a:moveTo>
                  <a:pt x="2937764" y="0"/>
                </a:moveTo>
                <a:lnTo>
                  <a:pt x="122427" y="0"/>
                </a:lnTo>
                <a:lnTo>
                  <a:pt x="74741" y="9610"/>
                </a:lnTo>
                <a:lnTo>
                  <a:pt x="35829" y="35829"/>
                </a:lnTo>
                <a:lnTo>
                  <a:pt x="9610" y="74741"/>
                </a:lnTo>
                <a:lnTo>
                  <a:pt x="0" y="122428"/>
                </a:lnTo>
                <a:lnTo>
                  <a:pt x="0" y="1101344"/>
                </a:lnTo>
                <a:lnTo>
                  <a:pt x="9610" y="1149030"/>
                </a:lnTo>
                <a:lnTo>
                  <a:pt x="35829" y="1187942"/>
                </a:lnTo>
                <a:lnTo>
                  <a:pt x="74741" y="1214161"/>
                </a:lnTo>
                <a:lnTo>
                  <a:pt x="122427" y="1223772"/>
                </a:lnTo>
                <a:lnTo>
                  <a:pt x="2937764" y="1223772"/>
                </a:lnTo>
                <a:lnTo>
                  <a:pt x="2985450" y="1214161"/>
                </a:lnTo>
                <a:lnTo>
                  <a:pt x="3024362" y="1187942"/>
                </a:lnTo>
                <a:lnTo>
                  <a:pt x="3050581" y="1149030"/>
                </a:lnTo>
                <a:lnTo>
                  <a:pt x="3060191" y="1101344"/>
                </a:lnTo>
                <a:lnTo>
                  <a:pt x="3060191" y="122428"/>
                </a:lnTo>
                <a:lnTo>
                  <a:pt x="3050581" y="74741"/>
                </a:lnTo>
                <a:lnTo>
                  <a:pt x="3024362" y="35829"/>
                </a:lnTo>
                <a:lnTo>
                  <a:pt x="2985450" y="9610"/>
                </a:lnTo>
                <a:lnTo>
                  <a:pt x="29377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6161" y="2449829"/>
            <a:ext cx="3060700" cy="1224280"/>
          </a:xfrm>
          <a:custGeom>
            <a:avLst/>
            <a:gdLst/>
            <a:ahLst/>
            <a:cxnLst/>
            <a:rect l="l" t="t" r="r" b="b"/>
            <a:pathLst>
              <a:path w="3060700" h="1224279">
                <a:moveTo>
                  <a:pt x="0" y="122428"/>
                </a:moveTo>
                <a:lnTo>
                  <a:pt x="9610" y="74741"/>
                </a:lnTo>
                <a:lnTo>
                  <a:pt x="35829" y="35829"/>
                </a:lnTo>
                <a:lnTo>
                  <a:pt x="74741" y="9610"/>
                </a:lnTo>
                <a:lnTo>
                  <a:pt x="122427" y="0"/>
                </a:lnTo>
                <a:lnTo>
                  <a:pt x="2937764" y="0"/>
                </a:lnTo>
                <a:lnTo>
                  <a:pt x="2985450" y="9610"/>
                </a:lnTo>
                <a:lnTo>
                  <a:pt x="3024362" y="35829"/>
                </a:lnTo>
                <a:lnTo>
                  <a:pt x="3050581" y="74741"/>
                </a:lnTo>
                <a:lnTo>
                  <a:pt x="3060191" y="122428"/>
                </a:lnTo>
                <a:lnTo>
                  <a:pt x="3060191" y="1101344"/>
                </a:lnTo>
                <a:lnTo>
                  <a:pt x="3050581" y="1149030"/>
                </a:lnTo>
                <a:lnTo>
                  <a:pt x="3024362" y="1187942"/>
                </a:lnTo>
                <a:lnTo>
                  <a:pt x="2985450" y="1214161"/>
                </a:lnTo>
                <a:lnTo>
                  <a:pt x="2937764" y="1223772"/>
                </a:lnTo>
                <a:lnTo>
                  <a:pt x="122427" y="1223772"/>
                </a:lnTo>
                <a:lnTo>
                  <a:pt x="74741" y="1214161"/>
                </a:lnTo>
                <a:lnTo>
                  <a:pt x="35829" y="1187942"/>
                </a:lnTo>
                <a:lnTo>
                  <a:pt x="9610" y="1149030"/>
                </a:lnTo>
                <a:lnTo>
                  <a:pt x="0" y="1101344"/>
                </a:lnTo>
                <a:lnTo>
                  <a:pt x="0" y="12242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76088" y="2630423"/>
            <a:ext cx="3148584" cy="1312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97702" y="2887725"/>
            <a:ext cx="17075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Medical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49417" y="4234434"/>
            <a:ext cx="2773680" cy="1224280"/>
          </a:xfrm>
          <a:custGeom>
            <a:avLst/>
            <a:gdLst/>
            <a:ahLst/>
            <a:cxnLst/>
            <a:rect l="l" t="t" r="r" b="b"/>
            <a:pathLst>
              <a:path w="2773679" h="1224279">
                <a:moveTo>
                  <a:pt x="2651252" y="0"/>
                </a:moveTo>
                <a:lnTo>
                  <a:pt x="122428" y="0"/>
                </a:lnTo>
                <a:lnTo>
                  <a:pt x="74741" y="9610"/>
                </a:lnTo>
                <a:lnTo>
                  <a:pt x="35829" y="35829"/>
                </a:lnTo>
                <a:lnTo>
                  <a:pt x="9610" y="74741"/>
                </a:lnTo>
                <a:lnTo>
                  <a:pt x="0" y="122428"/>
                </a:lnTo>
                <a:lnTo>
                  <a:pt x="0" y="1101344"/>
                </a:lnTo>
                <a:lnTo>
                  <a:pt x="9610" y="1149030"/>
                </a:lnTo>
                <a:lnTo>
                  <a:pt x="35829" y="1187942"/>
                </a:lnTo>
                <a:lnTo>
                  <a:pt x="74741" y="1214161"/>
                </a:lnTo>
                <a:lnTo>
                  <a:pt x="122428" y="1223772"/>
                </a:lnTo>
                <a:lnTo>
                  <a:pt x="2651252" y="1223772"/>
                </a:lnTo>
                <a:lnTo>
                  <a:pt x="2698938" y="1214161"/>
                </a:lnTo>
                <a:lnTo>
                  <a:pt x="2737850" y="1187942"/>
                </a:lnTo>
                <a:lnTo>
                  <a:pt x="2764069" y="1149030"/>
                </a:lnTo>
                <a:lnTo>
                  <a:pt x="2773680" y="1101344"/>
                </a:lnTo>
                <a:lnTo>
                  <a:pt x="2773680" y="122428"/>
                </a:lnTo>
                <a:lnTo>
                  <a:pt x="2764069" y="74741"/>
                </a:lnTo>
                <a:lnTo>
                  <a:pt x="2737850" y="35829"/>
                </a:lnTo>
                <a:lnTo>
                  <a:pt x="2698938" y="9610"/>
                </a:lnTo>
                <a:lnTo>
                  <a:pt x="265125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9417" y="4234434"/>
            <a:ext cx="2773680" cy="1224280"/>
          </a:xfrm>
          <a:custGeom>
            <a:avLst/>
            <a:gdLst/>
            <a:ahLst/>
            <a:cxnLst/>
            <a:rect l="l" t="t" r="r" b="b"/>
            <a:pathLst>
              <a:path w="2773679" h="1224279">
                <a:moveTo>
                  <a:pt x="0" y="122428"/>
                </a:moveTo>
                <a:lnTo>
                  <a:pt x="9610" y="74741"/>
                </a:lnTo>
                <a:lnTo>
                  <a:pt x="35829" y="35829"/>
                </a:lnTo>
                <a:lnTo>
                  <a:pt x="74741" y="9610"/>
                </a:lnTo>
                <a:lnTo>
                  <a:pt x="122428" y="0"/>
                </a:lnTo>
                <a:lnTo>
                  <a:pt x="2651252" y="0"/>
                </a:lnTo>
                <a:lnTo>
                  <a:pt x="2698938" y="9610"/>
                </a:lnTo>
                <a:lnTo>
                  <a:pt x="2737850" y="35829"/>
                </a:lnTo>
                <a:lnTo>
                  <a:pt x="2764069" y="74741"/>
                </a:lnTo>
                <a:lnTo>
                  <a:pt x="2773680" y="122428"/>
                </a:lnTo>
                <a:lnTo>
                  <a:pt x="2773680" y="1101344"/>
                </a:lnTo>
                <a:lnTo>
                  <a:pt x="2764069" y="1149030"/>
                </a:lnTo>
                <a:lnTo>
                  <a:pt x="2737850" y="1187942"/>
                </a:lnTo>
                <a:lnTo>
                  <a:pt x="2698938" y="1214161"/>
                </a:lnTo>
                <a:lnTo>
                  <a:pt x="2651252" y="1223772"/>
                </a:lnTo>
                <a:lnTo>
                  <a:pt x="122428" y="1223772"/>
                </a:lnTo>
                <a:lnTo>
                  <a:pt x="74741" y="1214161"/>
                </a:lnTo>
                <a:lnTo>
                  <a:pt x="35829" y="1187942"/>
                </a:lnTo>
                <a:lnTo>
                  <a:pt x="9610" y="1149030"/>
                </a:lnTo>
                <a:lnTo>
                  <a:pt x="0" y="1101344"/>
                </a:lnTo>
                <a:lnTo>
                  <a:pt x="0" y="12242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62778" y="4437126"/>
            <a:ext cx="2775585" cy="1225550"/>
          </a:xfrm>
          <a:custGeom>
            <a:avLst/>
            <a:gdLst/>
            <a:ahLst/>
            <a:cxnLst/>
            <a:rect l="l" t="t" r="r" b="b"/>
            <a:pathLst>
              <a:path w="2775584" h="1225550">
                <a:moveTo>
                  <a:pt x="2652649" y="0"/>
                </a:moveTo>
                <a:lnTo>
                  <a:pt x="122555" y="0"/>
                </a:lnTo>
                <a:lnTo>
                  <a:pt x="74848" y="9630"/>
                </a:lnTo>
                <a:lnTo>
                  <a:pt x="35893" y="35893"/>
                </a:lnTo>
                <a:lnTo>
                  <a:pt x="9630" y="74848"/>
                </a:lnTo>
                <a:lnTo>
                  <a:pt x="0" y="122555"/>
                </a:lnTo>
                <a:lnTo>
                  <a:pt x="0" y="1102741"/>
                </a:lnTo>
                <a:lnTo>
                  <a:pt x="9630" y="1150447"/>
                </a:lnTo>
                <a:lnTo>
                  <a:pt x="35893" y="1189402"/>
                </a:lnTo>
                <a:lnTo>
                  <a:pt x="74848" y="1215665"/>
                </a:lnTo>
                <a:lnTo>
                  <a:pt x="122555" y="1225296"/>
                </a:lnTo>
                <a:lnTo>
                  <a:pt x="2652649" y="1225296"/>
                </a:lnTo>
                <a:lnTo>
                  <a:pt x="2700355" y="1215665"/>
                </a:lnTo>
                <a:lnTo>
                  <a:pt x="2739310" y="1189402"/>
                </a:lnTo>
                <a:lnTo>
                  <a:pt x="2765573" y="1150447"/>
                </a:lnTo>
                <a:lnTo>
                  <a:pt x="2775204" y="1102741"/>
                </a:lnTo>
                <a:lnTo>
                  <a:pt x="2775204" y="122555"/>
                </a:lnTo>
                <a:lnTo>
                  <a:pt x="2765573" y="74848"/>
                </a:lnTo>
                <a:lnTo>
                  <a:pt x="2739310" y="35893"/>
                </a:lnTo>
                <a:lnTo>
                  <a:pt x="2700355" y="9630"/>
                </a:lnTo>
                <a:lnTo>
                  <a:pt x="2652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62778" y="4437126"/>
            <a:ext cx="2775585" cy="1225550"/>
          </a:xfrm>
          <a:custGeom>
            <a:avLst/>
            <a:gdLst/>
            <a:ahLst/>
            <a:cxnLst/>
            <a:rect l="l" t="t" r="r" b="b"/>
            <a:pathLst>
              <a:path w="2775584" h="1225550">
                <a:moveTo>
                  <a:pt x="0" y="122555"/>
                </a:moveTo>
                <a:lnTo>
                  <a:pt x="9630" y="74848"/>
                </a:lnTo>
                <a:lnTo>
                  <a:pt x="35893" y="35893"/>
                </a:lnTo>
                <a:lnTo>
                  <a:pt x="74848" y="9630"/>
                </a:lnTo>
                <a:lnTo>
                  <a:pt x="122555" y="0"/>
                </a:lnTo>
                <a:lnTo>
                  <a:pt x="2652649" y="0"/>
                </a:lnTo>
                <a:lnTo>
                  <a:pt x="2700355" y="9630"/>
                </a:lnTo>
                <a:lnTo>
                  <a:pt x="2739310" y="35893"/>
                </a:lnTo>
                <a:lnTo>
                  <a:pt x="2765573" y="74848"/>
                </a:lnTo>
                <a:lnTo>
                  <a:pt x="2775204" y="122555"/>
                </a:lnTo>
                <a:lnTo>
                  <a:pt x="2775204" y="1102741"/>
                </a:lnTo>
                <a:lnTo>
                  <a:pt x="2765573" y="1150447"/>
                </a:lnTo>
                <a:lnTo>
                  <a:pt x="2739310" y="1189402"/>
                </a:lnTo>
                <a:lnTo>
                  <a:pt x="2700355" y="1215665"/>
                </a:lnTo>
                <a:lnTo>
                  <a:pt x="2652649" y="1225296"/>
                </a:lnTo>
                <a:lnTo>
                  <a:pt x="122555" y="1225296"/>
                </a:lnTo>
                <a:lnTo>
                  <a:pt x="74848" y="1215665"/>
                </a:lnTo>
                <a:lnTo>
                  <a:pt x="35893" y="1189402"/>
                </a:lnTo>
                <a:lnTo>
                  <a:pt x="9630" y="1150447"/>
                </a:lnTo>
                <a:lnTo>
                  <a:pt x="0" y="1102741"/>
                </a:lnTo>
                <a:lnTo>
                  <a:pt x="0" y="122555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58053" y="4708652"/>
            <a:ext cx="2185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Medication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2" name="Picture 31" descr="suv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1308" y="49783"/>
            <a:ext cx="49599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latin typeface="Calibri"/>
                <a:cs typeface="Calibri"/>
              </a:rPr>
              <a:t>Surgical</a:t>
            </a:r>
            <a:r>
              <a:rPr sz="4400" b="0" spc="-65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Management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214755"/>
            <a:ext cx="8184515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Clipping: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neurosurgeon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25" dirty="0">
                <a:latin typeface="Calibri"/>
                <a:cs typeface="Calibri"/>
              </a:rPr>
              <a:t>operate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brain </a:t>
            </a:r>
            <a:r>
              <a:rPr sz="3200" spc="-10" dirty="0">
                <a:latin typeface="Calibri"/>
                <a:cs typeface="Calibri"/>
              </a:rPr>
              <a:t>by cutting </a:t>
            </a:r>
            <a:r>
              <a:rPr sz="3200" spc="-5" dirty="0">
                <a:latin typeface="Calibri"/>
                <a:cs typeface="Calibri"/>
              </a:rPr>
              <a:t>open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skull, </a:t>
            </a:r>
            <a:r>
              <a:rPr sz="3200" spc="-5" dirty="0">
                <a:latin typeface="Calibri"/>
                <a:cs typeface="Calibri"/>
              </a:rPr>
              <a:t>identifying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damaged blood vessel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putting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clip across 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aneurysm.</a:t>
            </a:r>
            <a:endParaRPr sz="3200">
              <a:latin typeface="Calibri"/>
              <a:cs typeface="Calibri"/>
            </a:endParaRPr>
          </a:p>
          <a:p>
            <a:pPr marL="355600" marR="11874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spc="-15" dirty="0">
                <a:latin typeface="Calibri"/>
                <a:cs typeface="Calibri"/>
              </a:rPr>
              <a:t>prevents </a:t>
            </a:r>
            <a:r>
              <a:rPr sz="3200" spc="-5" dirty="0">
                <a:latin typeface="Calibri"/>
                <a:cs typeface="Calibri"/>
              </a:rPr>
              <a:t>blood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10" dirty="0">
                <a:latin typeface="Calibri"/>
                <a:cs typeface="Calibri"/>
              </a:rPr>
              <a:t>entering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aneurysm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causing further </a:t>
            </a:r>
            <a:r>
              <a:rPr sz="3200" spc="-10" dirty="0">
                <a:latin typeface="Calibri"/>
                <a:cs typeface="Calibri"/>
              </a:rPr>
              <a:t>growth </a:t>
            </a:r>
            <a:r>
              <a:rPr sz="3200" spc="-5" dirty="0">
                <a:latin typeface="Calibri"/>
                <a:cs typeface="Calibri"/>
              </a:rPr>
              <a:t>or blood  </a:t>
            </a:r>
            <a:r>
              <a:rPr sz="3200" spc="-10" dirty="0">
                <a:latin typeface="Calibri"/>
                <a:cs typeface="Calibri"/>
              </a:rPr>
              <a:t>leakage.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503"/>
            <a:ext cx="9143999" cy="969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117219"/>
            <a:ext cx="8263255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Coiling: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neurosurgeon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interventional  radiologist can thread </a:t>
            </a:r>
            <a:r>
              <a:rPr sz="3200" dirty="0">
                <a:latin typeface="Calibri"/>
                <a:cs typeface="Calibri"/>
              </a:rPr>
              <a:t>a tube </a:t>
            </a:r>
            <a:r>
              <a:rPr sz="3200" spc="-10" dirty="0">
                <a:latin typeface="Calibri"/>
                <a:cs typeface="Calibri"/>
              </a:rPr>
              <a:t>through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arteries, </a:t>
            </a:r>
            <a:r>
              <a:rPr sz="3200" dirty="0">
                <a:latin typeface="Calibri"/>
                <a:cs typeface="Calibri"/>
              </a:rPr>
              <a:t>as with an </a:t>
            </a:r>
            <a:r>
              <a:rPr sz="3200" spc="-10" dirty="0">
                <a:latin typeface="Calibri"/>
                <a:cs typeface="Calibri"/>
              </a:rPr>
              <a:t>angiogram, </a:t>
            </a:r>
            <a:r>
              <a:rPr sz="3200" spc="-5" dirty="0">
                <a:latin typeface="Calibri"/>
                <a:cs typeface="Calibri"/>
              </a:rPr>
              <a:t>identify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aneurysm,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fill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it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with coils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of platinum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wire 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or with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latex</a:t>
            </a:r>
            <a:r>
              <a:rPr sz="3200" b="1" spc="-2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38481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spc="-15" dirty="0">
                <a:latin typeface="Calibri"/>
                <a:cs typeface="Calibri"/>
              </a:rPr>
              <a:t>prevents </a:t>
            </a:r>
            <a:r>
              <a:rPr sz="3200" spc="-5" dirty="0">
                <a:latin typeface="Calibri"/>
                <a:cs typeface="Calibri"/>
              </a:rPr>
              <a:t>further blood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10" dirty="0">
                <a:latin typeface="Calibri"/>
                <a:cs typeface="Calibri"/>
              </a:rPr>
              <a:t>entering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aneurysm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resolves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88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47381" y="845565"/>
            <a:ext cx="1772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(Nimotop)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45565"/>
            <a:ext cx="6920865" cy="451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Calcium channel </a:t>
            </a:r>
            <a:r>
              <a:rPr sz="3200" b="1" spc="-15" dirty="0">
                <a:latin typeface="Calibri"/>
                <a:cs typeface="Calibri"/>
              </a:rPr>
              <a:t>blockers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(Nimodipine: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Verapamil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(Isoptin)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Osmotic </a:t>
            </a:r>
            <a:r>
              <a:rPr sz="3200" b="1" spc="-10" dirty="0">
                <a:latin typeface="Calibri"/>
                <a:cs typeface="Calibri"/>
              </a:rPr>
              <a:t>diuretic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(Mannitol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20%)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Antiepileptics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(Phenytoin)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Antihypertensives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(Nitropruside)</a:t>
            </a:r>
            <a:endParaRPr sz="3200">
              <a:latin typeface="Calibri"/>
              <a:cs typeface="Calibri"/>
            </a:endParaRPr>
          </a:p>
          <a:p>
            <a:pPr marL="354965" marR="19050" indent="-354965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If </a:t>
            </a:r>
            <a:r>
              <a:rPr sz="3200" b="1" spc="-10" dirty="0">
                <a:latin typeface="Calibri"/>
                <a:cs typeface="Calibri"/>
              </a:rPr>
              <a:t>surgery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15" dirty="0">
                <a:latin typeface="Calibri"/>
                <a:cs typeface="Calibri"/>
              </a:rPr>
              <a:t>delayed 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contraindicated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(antifibrinolytic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agents)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Analgesics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(acetaminophen)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333796"/>
            <a:ext cx="893889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  <a:tab pos="3279140" algn="l"/>
                <a:tab pos="8234045" algn="l"/>
              </a:tabLst>
            </a:pPr>
            <a:r>
              <a:rPr sz="3200" b="1" spc="-15" dirty="0">
                <a:latin typeface="Calibri"/>
                <a:cs typeface="Calibri"/>
              </a:rPr>
              <a:t>Laxatives	</a:t>
            </a:r>
            <a:r>
              <a:rPr sz="3200" b="1" spc="-20" dirty="0">
                <a:solidFill>
                  <a:srgbClr val="E36C09"/>
                </a:solidFill>
                <a:latin typeface="Calibri"/>
                <a:cs typeface="Calibri"/>
              </a:rPr>
              <a:t>to prevent </a:t>
            </a:r>
            <a:r>
              <a:rPr sz="3200" b="1" spc="-10" dirty="0">
                <a:solidFill>
                  <a:srgbClr val="E36C09"/>
                </a:solidFill>
                <a:latin typeface="Calibri"/>
                <a:cs typeface="Calibri"/>
              </a:rPr>
              <a:t>straining</a:t>
            </a:r>
            <a:r>
              <a:rPr sz="3200" b="1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E36C09"/>
                </a:solidFill>
                <a:latin typeface="Calibri"/>
                <a:cs typeface="Calibri"/>
              </a:rPr>
              <a:t>to</a:t>
            </a:r>
            <a:r>
              <a:rPr sz="3200" b="1" spc="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E36C09"/>
                </a:solidFill>
                <a:latin typeface="Calibri"/>
                <a:cs typeface="Calibri"/>
              </a:rPr>
              <a:t>avoid	</a:t>
            </a:r>
            <a:r>
              <a:rPr sz="3200" b="1" dirty="0">
                <a:solidFill>
                  <a:srgbClr val="E36C09"/>
                </a:solidFill>
                <a:latin typeface="Calibri"/>
                <a:cs typeface="Calibri"/>
              </a:rPr>
              <a:t>BP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6384925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In addition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elastic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stocking	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to prevent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DVT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2911" y="0"/>
            <a:ext cx="5327903" cy="1063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22098"/>
            <a:ext cx="9144000" cy="741045"/>
          </a:xfrm>
          <a:custGeom>
            <a:avLst/>
            <a:gdLst/>
            <a:ahLst/>
            <a:cxnLst/>
            <a:rect l="l" t="t" r="r" b="b"/>
            <a:pathLst>
              <a:path w="9144000" h="741045">
                <a:moveTo>
                  <a:pt x="0" y="740663"/>
                </a:moveTo>
                <a:lnTo>
                  <a:pt x="9144000" y="740663"/>
                </a:lnTo>
                <a:lnTo>
                  <a:pt x="9144000" y="0"/>
                </a:ln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22098"/>
            <a:ext cx="9144000" cy="741045"/>
          </a:xfrm>
          <a:custGeom>
            <a:avLst/>
            <a:gdLst/>
            <a:ahLst/>
            <a:cxnLst/>
            <a:rect l="l" t="t" r="r" b="b"/>
            <a:pathLst>
              <a:path w="9144000" h="741045">
                <a:moveTo>
                  <a:pt x="0" y="740663"/>
                </a:moveTo>
                <a:lnTo>
                  <a:pt x="9144000" y="740663"/>
                </a:lnTo>
                <a:lnTo>
                  <a:pt x="9144000" y="0"/>
                </a:ln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98573" y="42417"/>
            <a:ext cx="4545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Calibri"/>
                <a:cs typeface="Calibri"/>
              </a:rPr>
              <a:t>Medical</a:t>
            </a:r>
            <a:r>
              <a:rPr sz="4000" b="0" spc="-70" dirty="0">
                <a:latin typeface="Calibri"/>
                <a:cs typeface="Calibri"/>
              </a:rPr>
              <a:t> </a:t>
            </a:r>
            <a:r>
              <a:rPr sz="4000" b="0" spc="-10" dirty="0">
                <a:latin typeface="Calibri"/>
                <a:cs typeface="Calibri"/>
              </a:rPr>
              <a:t>Management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33309" y="3810761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762000" y="0"/>
                </a:moveTo>
                <a:lnTo>
                  <a:pt x="7620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762000" y="228600"/>
                </a:lnTo>
                <a:lnTo>
                  <a:pt x="762000" y="304800"/>
                </a:lnTo>
                <a:lnTo>
                  <a:pt x="914400" y="152400"/>
                </a:lnTo>
                <a:lnTo>
                  <a:pt x="762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33309" y="3810761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0" y="76200"/>
                </a:moveTo>
                <a:lnTo>
                  <a:pt x="762000" y="76200"/>
                </a:lnTo>
                <a:lnTo>
                  <a:pt x="762000" y="0"/>
                </a:lnTo>
                <a:lnTo>
                  <a:pt x="914400" y="152400"/>
                </a:lnTo>
                <a:lnTo>
                  <a:pt x="762000" y="304800"/>
                </a:lnTo>
                <a:lnTo>
                  <a:pt x="7620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9800" y="5577840"/>
            <a:ext cx="944880" cy="364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2628" y="5367528"/>
            <a:ext cx="315468" cy="565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0164" y="5505450"/>
            <a:ext cx="120650" cy="365125"/>
          </a:xfrm>
          <a:custGeom>
            <a:avLst/>
            <a:gdLst/>
            <a:ahLst/>
            <a:cxnLst/>
            <a:rect l="l" t="t" r="r" b="b"/>
            <a:pathLst>
              <a:path w="120650" h="365125">
                <a:moveTo>
                  <a:pt x="60197" y="51302"/>
                </a:moveTo>
                <a:lnTo>
                  <a:pt x="47243" y="73523"/>
                </a:lnTo>
                <a:lnTo>
                  <a:pt x="47243" y="365125"/>
                </a:lnTo>
                <a:lnTo>
                  <a:pt x="73151" y="365125"/>
                </a:lnTo>
                <a:lnTo>
                  <a:pt x="73151" y="73523"/>
                </a:lnTo>
                <a:lnTo>
                  <a:pt x="60197" y="51302"/>
                </a:lnTo>
                <a:close/>
              </a:path>
              <a:path w="120650" h="365125">
                <a:moveTo>
                  <a:pt x="60197" y="0"/>
                </a:moveTo>
                <a:lnTo>
                  <a:pt x="3682" y="96850"/>
                </a:lnTo>
                <a:lnTo>
                  <a:pt x="0" y="103022"/>
                </a:lnTo>
                <a:lnTo>
                  <a:pt x="2158" y="110959"/>
                </a:lnTo>
                <a:lnTo>
                  <a:pt x="8381" y="114566"/>
                </a:lnTo>
                <a:lnTo>
                  <a:pt x="14477" y="118173"/>
                </a:lnTo>
                <a:lnTo>
                  <a:pt x="22478" y="116078"/>
                </a:lnTo>
                <a:lnTo>
                  <a:pt x="26034" y="109905"/>
                </a:lnTo>
                <a:lnTo>
                  <a:pt x="47243" y="73523"/>
                </a:lnTo>
                <a:lnTo>
                  <a:pt x="47243" y="25653"/>
                </a:lnTo>
                <a:lnTo>
                  <a:pt x="75167" y="25653"/>
                </a:lnTo>
                <a:lnTo>
                  <a:pt x="60197" y="0"/>
                </a:lnTo>
                <a:close/>
              </a:path>
              <a:path w="120650" h="365125">
                <a:moveTo>
                  <a:pt x="75167" y="25653"/>
                </a:moveTo>
                <a:lnTo>
                  <a:pt x="73151" y="25653"/>
                </a:lnTo>
                <a:lnTo>
                  <a:pt x="73151" y="73523"/>
                </a:lnTo>
                <a:lnTo>
                  <a:pt x="94360" y="109905"/>
                </a:lnTo>
                <a:lnTo>
                  <a:pt x="97916" y="116078"/>
                </a:lnTo>
                <a:lnTo>
                  <a:pt x="105917" y="118173"/>
                </a:lnTo>
                <a:lnTo>
                  <a:pt x="112013" y="114566"/>
                </a:lnTo>
                <a:lnTo>
                  <a:pt x="118236" y="110959"/>
                </a:lnTo>
                <a:lnTo>
                  <a:pt x="120268" y="103022"/>
                </a:lnTo>
                <a:lnTo>
                  <a:pt x="116712" y="96850"/>
                </a:lnTo>
                <a:lnTo>
                  <a:pt x="75167" y="25653"/>
                </a:lnTo>
                <a:close/>
              </a:path>
              <a:path w="120650" h="365125">
                <a:moveTo>
                  <a:pt x="73151" y="25653"/>
                </a:moveTo>
                <a:lnTo>
                  <a:pt x="47243" y="25653"/>
                </a:lnTo>
                <a:lnTo>
                  <a:pt x="47243" y="73523"/>
                </a:lnTo>
                <a:lnTo>
                  <a:pt x="60198" y="51302"/>
                </a:lnTo>
                <a:lnTo>
                  <a:pt x="49021" y="32131"/>
                </a:lnTo>
                <a:lnTo>
                  <a:pt x="73151" y="32131"/>
                </a:lnTo>
                <a:lnTo>
                  <a:pt x="73151" y="25653"/>
                </a:lnTo>
                <a:close/>
              </a:path>
              <a:path w="120650" h="365125">
                <a:moveTo>
                  <a:pt x="73151" y="32131"/>
                </a:moveTo>
                <a:lnTo>
                  <a:pt x="71374" y="32131"/>
                </a:lnTo>
                <a:lnTo>
                  <a:pt x="60197" y="51302"/>
                </a:lnTo>
                <a:lnTo>
                  <a:pt x="73151" y="73523"/>
                </a:lnTo>
                <a:lnTo>
                  <a:pt x="73151" y="32131"/>
                </a:lnTo>
                <a:close/>
              </a:path>
              <a:path w="120650" h="365125">
                <a:moveTo>
                  <a:pt x="71374" y="32131"/>
                </a:moveTo>
                <a:lnTo>
                  <a:pt x="49021" y="32131"/>
                </a:lnTo>
                <a:lnTo>
                  <a:pt x="60197" y="51302"/>
                </a:lnTo>
                <a:lnTo>
                  <a:pt x="71374" y="32131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6400" y="6178296"/>
            <a:ext cx="944879" cy="364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763269"/>
            <a:ext cx="838009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Blood </a:t>
            </a:r>
            <a:r>
              <a:rPr sz="4000" spc="-25" dirty="0">
                <a:solidFill>
                  <a:srgbClr val="000000"/>
                </a:solidFill>
              </a:rPr>
              <a:t>to </a:t>
            </a:r>
            <a:r>
              <a:rPr sz="4000" spc="-5" dirty="0">
                <a:solidFill>
                  <a:srgbClr val="000000"/>
                </a:solidFill>
              </a:rPr>
              <a:t>the </a:t>
            </a:r>
            <a:r>
              <a:rPr sz="4000" spc="-20" dirty="0">
                <a:solidFill>
                  <a:srgbClr val="000000"/>
                </a:solidFill>
              </a:rPr>
              <a:t>brain </a:t>
            </a:r>
            <a:r>
              <a:rPr sz="4000" spc="-5" dirty="0">
                <a:solidFill>
                  <a:srgbClr val="000000"/>
                </a:solidFill>
              </a:rPr>
              <a:t>is </a:t>
            </a:r>
            <a:r>
              <a:rPr sz="4000" dirty="0">
                <a:solidFill>
                  <a:srgbClr val="000000"/>
                </a:solidFill>
              </a:rPr>
              <a:t>supplied </a:t>
            </a:r>
            <a:r>
              <a:rPr sz="4000" spc="-5" dirty="0">
                <a:solidFill>
                  <a:srgbClr val="000000"/>
                </a:solidFill>
              </a:rPr>
              <a:t>by </a:t>
            </a:r>
            <a:r>
              <a:rPr sz="4000" spc="-20" dirty="0">
                <a:solidFill>
                  <a:srgbClr val="FF0000"/>
                </a:solidFill>
              </a:rPr>
              <a:t>four  </a:t>
            </a:r>
            <a:r>
              <a:rPr sz="4000" spc="-5" dirty="0">
                <a:solidFill>
                  <a:srgbClr val="FF0000"/>
                </a:solidFill>
              </a:rPr>
              <a:t>major blood </a:t>
            </a:r>
            <a:r>
              <a:rPr sz="4000" spc="-10" dirty="0">
                <a:solidFill>
                  <a:srgbClr val="FF0000"/>
                </a:solidFill>
              </a:rPr>
              <a:t>vessels </a:t>
            </a:r>
            <a:r>
              <a:rPr sz="4000" spc="-15" dirty="0">
                <a:solidFill>
                  <a:srgbClr val="000000"/>
                </a:solidFill>
              </a:rPr>
              <a:t>that </a:t>
            </a:r>
            <a:r>
              <a:rPr sz="4000" spc="-5" dirty="0">
                <a:solidFill>
                  <a:srgbClr val="000000"/>
                </a:solidFill>
              </a:rPr>
              <a:t>join </a:t>
            </a:r>
            <a:r>
              <a:rPr sz="4000" spc="-15" dirty="0">
                <a:solidFill>
                  <a:srgbClr val="000000"/>
                </a:solidFill>
              </a:rPr>
              <a:t>together  forming </a:t>
            </a:r>
            <a:r>
              <a:rPr sz="4000" spc="-20" dirty="0">
                <a:solidFill>
                  <a:srgbClr val="FF0000"/>
                </a:solidFill>
              </a:rPr>
              <a:t>Circle </a:t>
            </a:r>
            <a:r>
              <a:rPr sz="4000" spc="-5" dirty="0">
                <a:solidFill>
                  <a:srgbClr val="FF0000"/>
                </a:solidFill>
              </a:rPr>
              <a:t>of </a:t>
            </a:r>
            <a:r>
              <a:rPr sz="4000" spc="-10" dirty="0">
                <a:solidFill>
                  <a:srgbClr val="FF0000"/>
                </a:solidFill>
              </a:rPr>
              <a:t>Willis </a:t>
            </a:r>
            <a:r>
              <a:rPr sz="4000" spc="-25" dirty="0">
                <a:solidFill>
                  <a:srgbClr val="000000"/>
                </a:solidFill>
              </a:rPr>
              <a:t>at </a:t>
            </a:r>
            <a:r>
              <a:rPr sz="4000" spc="-5" dirty="0">
                <a:solidFill>
                  <a:srgbClr val="000000"/>
                </a:solidFill>
              </a:rPr>
              <a:t>the base of  the </a:t>
            </a:r>
            <a:r>
              <a:rPr sz="4000" spc="-20" dirty="0">
                <a:solidFill>
                  <a:srgbClr val="000000"/>
                </a:solidFill>
              </a:rPr>
              <a:t>brain, </a:t>
            </a:r>
            <a:r>
              <a:rPr sz="4000" spc="-10" dirty="0">
                <a:solidFill>
                  <a:srgbClr val="FF0000"/>
                </a:solidFill>
              </a:rPr>
              <a:t>which</a:t>
            </a:r>
            <a:r>
              <a:rPr sz="4000" spc="45" dirty="0">
                <a:solidFill>
                  <a:srgbClr val="FF0000"/>
                </a:solidFill>
              </a:rPr>
              <a:t> </a:t>
            </a:r>
            <a:r>
              <a:rPr sz="4000" spc="-20" dirty="0">
                <a:solidFill>
                  <a:srgbClr val="FF0000"/>
                </a:solidFill>
              </a:rPr>
              <a:t>are: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pc="-15" dirty="0"/>
              <a:t>Anterior </a:t>
            </a:r>
            <a:r>
              <a:rPr spc="-20" dirty="0"/>
              <a:t>cerebral</a:t>
            </a:r>
            <a:r>
              <a:rPr spc="-25" dirty="0"/>
              <a:t> </a:t>
            </a:r>
            <a:r>
              <a:rPr spc="-40" dirty="0"/>
              <a:t>artery.</a:t>
            </a:r>
          </a:p>
          <a:p>
            <a:pPr marL="756285" indent="-744220">
              <a:lnSpc>
                <a:spcPct val="100000"/>
              </a:lnSpc>
              <a:spcBef>
                <a:spcPts val="87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pc="-20" dirty="0"/>
              <a:t>Posterior </a:t>
            </a:r>
            <a:r>
              <a:rPr spc="-15" dirty="0"/>
              <a:t>cerebral</a:t>
            </a:r>
            <a:r>
              <a:rPr spc="-65" dirty="0"/>
              <a:t> </a:t>
            </a:r>
            <a:r>
              <a:rPr spc="-35" dirty="0"/>
              <a:t>artery.</a:t>
            </a:r>
          </a:p>
          <a:p>
            <a:pPr marL="756285" indent="-744220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pc="-15" dirty="0"/>
              <a:t>Internal </a:t>
            </a:r>
            <a:r>
              <a:rPr spc="-10" dirty="0"/>
              <a:t>carotid</a:t>
            </a:r>
            <a:r>
              <a:rPr spc="-40" dirty="0"/>
              <a:t> artery.</a:t>
            </a:r>
          </a:p>
          <a:p>
            <a:pPr marL="756285" indent="-74422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dirty="0"/>
              <a:t>Basilar</a:t>
            </a:r>
            <a:r>
              <a:rPr spc="-20" dirty="0"/>
              <a:t> </a:t>
            </a:r>
            <a:r>
              <a:rPr spc="-40" dirty="0"/>
              <a:t>artery.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62000"/>
            <a:ext cx="9143999" cy="6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0" y="762000"/>
                </a:moveTo>
                <a:lnTo>
                  <a:pt x="9144000" y="762000"/>
                </a:lnTo>
                <a:lnTo>
                  <a:pt x="9144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8083" y="172212"/>
            <a:ext cx="3214116" cy="527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suv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94917"/>
            <a:ext cx="84810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Artery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junction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points </a:t>
            </a:r>
            <a:r>
              <a:rPr sz="3600" b="1" spc="-25" dirty="0">
                <a:latin typeface="Calibri"/>
                <a:cs typeface="Calibri"/>
              </a:rPr>
              <a:t>may </a:t>
            </a:r>
            <a:r>
              <a:rPr sz="3600" b="1" spc="-5" dirty="0">
                <a:latin typeface="Calibri"/>
                <a:cs typeface="Calibri"/>
              </a:rPr>
              <a:t>become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weak</a:t>
            </a:r>
            <a:r>
              <a:rPr sz="3600" b="1" spc="-10" dirty="0">
                <a:latin typeface="Calibri"/>
                <a:cs typeface="Calibri"/>
              </a:rPr>
              <a:t>,  </a:t>
            </a:r>
            <a:r>
              <a:rPr sz="3600" b="1" spc="-5" dirty="0">
                <a:latin typeface="Calibri"/>
                <a:cs typeface="Calibri"/>
              </a:rPr>
              <a:t>causing </a:t>
            </a:r>
            <a:r>
              <a:rPr sz="3600" b="1" dirty="0">
                <a:latin typeface="Calibri"/>
                <a:cs typeface="Calibri"/>
              </a:rPr>
              <a:t>ballooning of the </a:t>
            </a:r>
            <a:r>
              <a:rPr sz="3600" b="1" spc="-5" dirty="0">
                <a:latin typeface="Calibri"/>
                <a:cs typeface="Calibri"/>
              </a:rPr>
              <a:t>blood </a:t>
            </a:r>
            <a:r>
              <a:rPr sz="3600" b="1" spc="-10" dirty="0">
                <a:latin typeface="Calibri"/>
                <a:cs typeface="Calibri"/>
              </a:rPr>
              <a:t>vessel wall  that can </a:t>
            </a:r>
            <a:r>
              <a:rPr sz="3600" b="1" spc="-15" dirty="0">
                <a:latin typeface="Calibri"/>
                <a:cs typeface="Calibri"/>
              </a:rPr>
              <a:t>form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a small sac or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aneurysm.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38200"/>
            <a:ext cx="9143999" cy="6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838200"/>
                </a:moveTo>
                <a:lnTo>
                  <a:pt x="9144000" y="838200"/>
                </a:lnTo>
                <a:lnTo>
                  <a:pt x="9144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0467" y="210311"/>
            <a:ext cx="4700015" cy="527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599" y="2971826"/>
            <a:ext cx="8063688" cy="32475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800"/>
            <a:ext cx="9143999" cy="6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9680" y="316991"/>
            <a:ext cx="6664452" cy="563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1147317"/>
            <a:ext cx="8591550" cy="408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20" dirty="0">
                <a:latin typeface="Calibri"/>
                <a:cs typeface="Calibri"/>
              </a:rPr>
              <a:t>cerebral </a:t>
            </a:r>
            <a:r>
              <a:rPr sz="3600" b="1" spc="-5" dirty="0">
                <a:latin typeface="Calibri"/>
                <a:cs typeface="Calibri"/>
              </a:rPr>
              <a:t>aneurysm </a:t>
            </a:r>
            <a:r>
              <a:rPr sz="3600" b="1" dirty="0">
                <a:latin typeface="Calibri"/>
                <a:cs typeface="Calibri"/>
              </a:rPr>
              <a:t>is a </a:t>
            </a:r>
            <a:r>
              <a:rPr sz="3600" b="1" spc="-10" dirty="0">
                <a:latin typeface="Calibri"/>
                <a:cs typeface="Calibri"/>
              </a:rPr>
              <a:t>bulge </a:t>
            </a:r>
            <a:r>
              <a:rPr sz="3600" b="1" dirty="0">
                <a:latin typeface="Calibri"/>
                <a:cs typeface="Calibri"/>
              </a:rPr>
              <a:t>or balloon </a:t>
            </a:r>
            <a:r>
              <a:rPr sz="3600" b="1" spc="-25" dirty="0">
                <a:latin typeface="Calibri"/>
                <a:cs typeface="Calibri"/>
              </a:rPr>
              <a:t>like  </a:t>
            </a:r>
            <a:r>
              <a:rPr sz="3600" b="1" spc="-15" dirty="0">
                <a:latin typeface="Calibri"/>
                <a:cs typeface="Calibri"/>
              </a:rPr>
              <a:t>dilatation/swelling </a:t>
            </a:r>
            <a:r>
              <a:rPr sz="3600" b="1" dirty="0">
                <a:latin typeface="Calibri"/>
                <a:cs typeface="Calibri"/>
              </a:rPr>
              <a:t>of the </a:t>
            </a:r>
            <a:r>
              <a:rPr sz="3600" b="1" spc="-10" dirty="0">
                <a:latin typeface="Calibri"/>
                <a:cs typeface="Calibri"/>
              </a:rPr>
              <a:t>wall of </a:t>
            </a:r>
            <a:r>
              <a:rPr sz="3600" b="1" dirty="0">
                <a:latin typeface="Calibri"/>
                <a:cs typeface="Calibri"/>
              </a:rPr>
              <a:t>a </a:t>
            </a:r>
            <a:r>
              <a:rPr sz="3600" b="1" spc="-5" dirty="0">
                <a:latin typeface="Calibri"/>
                <a:cs typeface="Calibri"/>
              </a:rPr>
              <a:t>blood  </a:t>
            </a:r>
            <a:r>
              <a:rPr sz="3600" b="1" spc="-10" dirty="0">
                <a:latin typeface="Calibri"/>
                <a:cs typeface="Calibri"/>
              </a:rPr>
              <a:t>vessel </a:t>
            </a:r>
            <a:r>
              <a:rPr sz="3600" b="1" dirty="0">
                <a:latin typeface="Calibri"/>
                <a:cs typeface="Calibri"/>
              </a:rPr>
              <a:t>in the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brain.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marR="6096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Calibri"/>
                <a:cs typeface="Calibri"/>
              </a:rPr>
              <a:t>Aneurysms </a:t>
            </a:r>
            <a:r>
              <a:rPr sz="3600" b="1" spc="-10" dirty="0">
                <a:latin typeface="Calibri"/>
                <a:cs typeface="Calibri"/>
              </a:rPr>
              <a:t>develop </a:t>
            </a:r>
            <a:r>
              <a:rPr sz="3600" b="1" spc="-5" dirty="0">
                <a:latin typeface="Calibri"/>
                <a:cs typeface="Calibri"/>
              </a:rPr>
              <a:t>because </a:t>
            </a:r>
            <a:r>
              <a:rPr sz="3600" b="1" dirty="0">
                <a:latin typeface="Calibri"/>
                <a:cs typeface="Calibri"/>
              </a:rPr>
              <a:t>of a </a:t>
            </a:r>
            <a:r>
              <a:rPr sz="3600" b="1" spc="-10" dirty="0">
                <a:latin typeface="Calibri"/>
                <a:cs typeface="Calibri"/>
              </a:rPr>
              <a:t>weakness  </a:t>
            </a:r>
            <a:r>
              <a:rPr sz="3600" b="1" dirty="0">
                <a:latin typeface="Calibri"/>
                <a:cs typeface="Calibri"/>
              </a:rPr>
              <a:t>in the </a:t>
            </a:r>
            <a:r>
              <a:rPr sz="3600" b="1" spc="-10" dirty="0">
                <a:latin typeface="Calibri"/>
                <a:cs typeface="Calibri"/>
              </a:rPr>
              <a:t>wall </a:t>
            </a:r>
            <a:r>
              <a:rPr sz="3600" b="1" dirty="0">
                <a:latin typeface="Calibri"/>
                <a:cs typeface="Calibri"/>
              </a:rPr>
              <a:t>of the </a:t>
            </a:r>
            <a:r>
              <a:rPr sz="3600" b="1" spc="-10" dirty="0">
                <a:latin typeface="Calibri"/>
                <a:cs typeface="Calibri"/>
              </a:rPr>
              <a:t>vessel, </a:t>
            </a:r>
            <a:r>
              <a:rPr sz="3600" b="1" dirty="0">
                <a:latin typeface="Calibri"/>
                <a:cs typeface="Calibri"/>
              </a:rPr>
              <a:t>usually </a:t>
            </a:r>
            <a:r>
              <a:rPr sz="3600" b="1" spc="-20" dirty="0">
                <a:latin typeface="Calibri"/>
                <a:cs typeface="Calibri"/>
              </a:rPr>
              <a:t>at </a:t>
            </a:r>
            <a:r>
              <a:rPr sz="3600" b="1" spc="-15" dirty="0">
                <a:latin typeface="Calibri"/>
                <a:cs typeface="Calibri"/>
              </a:rPr>
              <a:t>branch  </a:t>
            </a:r>
            <a:r>
              <a:rPr sz="3600" b="1" spc="-10" dirty="0">
                <a:latin typeface="Calibri"/>
                <a:cs typeface="Calibri"/>
              </a:rPr>
              <a:t>points.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Picture 7" descr="suv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5410200"/>
            <a:ext cx="1043574" cy="1205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924" y="6245772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13102"/>
            <a:ext cx="8534400" cy="548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43000"/>
            <a:ext cx="9143999" cy="67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1644" y="362711"/>
            <a:ext cx="7185659" cy="638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suv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5728976"/>
            <a:ext cx="1043574" cy="1205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924" y="6564548"/>
            <a:ext cx="722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Ekta S Patel, Assistant Professor, Sumandeep</a:t>
            </a:r>
            <a:r>
              <a:rPr lang="en-US" b="1" baseline="0" dirty="0" smtClean="0"/>
              <a:t> </a:t>
            </a:r>
            <a:r>
              <a:rPr lang="en-US" b="1" dirty="0" smtClean="0"/>
              <a:t>Nursing</a:t>
            </a:r>
            <a:r>
              <a:rPr lang="en-US" b="1" baseline="0" dirty="0" smtClean="0"/>
              <a:t> </a:t>
            </a:r>
            <a:r>
              <a:rPr lang="en-US" b="1" dirty="0" smtClean="0"/>
              <a:t>College, SVDU.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50"/>
            <a:ext cx="9143999" cy="1232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248155"/>
            <a:ext cx="8077200" cy="5184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864</Words>
  <Application>Microsoft Office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Blood to the brain is supplied by four  major blood vessels that join together  forming Circle of Willis at the base of  the brain, which are: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How is brain aneurysm diagnosed?</vt:lpstr>
      <vt:lpstr>2- CT-scan &amp; MRI: This will show a subarachnoid hemorrhage  in more than 90% of cases of ruptured  aneurysm.</vt:lpstr>
      <vt:lpstr>3- Lumbar puncture:</vt:lpstr>
      <vt:lpstr>Slide 19</vt:lpstr>
      <vt:lpstr>Aim</vt:lpstr>
      <vt:lpstr>Management</vt:lpstr>
      <vt:lpstr>Surgical Management</vt:lpstr>
      <vt:lpstr>Slide 23</vt:lpstr>
      <vt:lpstr>Slide 24</vt:lpstr>
      <vt:lpstr>Medical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4</cp:revision>
  <dcterms:created xsi:type="dcterms:W3CDTF">2019-09-25T10:27:57Z</dcterms:created>
  <dcterms:modified xsi:type="dcterms:W3CDTF">2020-08-14T10:39:22Z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2019-09-25T00:00:00Z</vt:filetime>
  </property>
</Properties>
</file>