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70" r:id="rId8"/>
    <p:sldId id="271" r:id="rId9"/>
    <p:sldId id="272" r:id="rId10"/>
    <p:sldId id="261" r:id="rId11"/>
    <p:sldId id="262" r:id="rId12"/>
    <p:sldId id="273" r:id="rId13"/>
    <p:sldId id="264" r:id="rId14"/>
    <p:sldId id="263" r:id="rId15"/>
    <p:sldId id="266" r:id="rId16"/>
    <p:sldId id="265"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7" name="Picture 6" descr="suv_logo.png"/>
          <p:cNvPicPr>
            <a:picLocks noChangeAspect="1"/>
          </p:cNvPicPr>
          <p:nvPr userDrawn="1"/>
        </p:nvPicPr>
        <p:blipFill>
          <a:blip r:embed="rId14" cstate="print"/>
          <a:stretch>
            <a:fillRect/>
          </a:stretch>
        </p:blipFill>
        <p:spPr>
          <a:xfrm>
            <a:off x="8001000" y="5527190"/>
            <a:ext cx="989079" cy="1142287"/>
          </a:xfrm>
          <a:prstGeom prst="rect">
            <a:avLst/>
          </a:prstGeom>
        </p:spPr>
      </p:pic>
      <p:sp>
        <p:nvSpPr>
          <p:cNvPr id="8" name="TextBox 7"/>
          <p:cNvSpPr txBox="1"/>
          <p:nvPr userDrawn="1"/>
        </p:nvSpPr>
        <p:spPr>
          <a:xfrm>
            <a:off x="1447800" y="6248401"/>
            <a:ext cx="6553200" cy="307777"/>
          </a:xfrm>
          <a:prstGeom prst="rect">
            <a:avLst/>
          </a:prstGeom>
          <a:noFill/>
        </p:spPr>
        <p:txBody>
          <a:bodyPr wrap="square" rtlCol="0">
            <a:spAutoFit/>
          </a:bodyPr>
          <a:lstStyle/>
          <a:p>
            <a:r>
              <a:rPr lang="en-US" sz="1400" dirty="0" smtClean="0"/>
              <a:t>MRS.</a:t>
            </a:r>
            <a:r>
              <a:rPr lang="en-US" sz="1400" baseline="0" dirty="0" smtClean="0"/>
              <a:t> VANDANA RAJPAL, ASSISTANT PROFESSOR, SUMANDEEP NURSING COLLEGE, SVDU</a:t>
            </a:r>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15975"/>
            <a:ext cx="7772400" cy="1470025"/>
          </a:xfrm>
        </p:spPr>
        <p:txBody>
          <a:bodyPr>
            <a:noAutofit/>
          </a:bodyPr>
          <a:lstStyle/>
          <a:p>
            <a:r>
              <a:rPr lang="en-IN" sz="5400" b="1" u="sng" dirty="0" smtClean="0"/>
              <a:t>ICU PSYCHOSIS AND NURSING MANAGEMENT</a:t>
            </a:r>
            <a:r>
              <a:rPr lang="en-IN" sz="5400" dirty="0" smtClean="0"/>
              <a:t/>
            </a:r>
            <a:br>
              <a:rPr lang="en-IN" sz="5400" dirty="0" smtClean="0"/>
            </a:br>
            <a:endParaRPr lang="en-IN" sz="5400" dirty="0"/>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i="1" u="sng" dirty="0" smtClean="0"/>
              <a:t>CLINICAL MANIFESTATIONS</a:t>
            </a:r>
            <a:r>
              <a:rPr lang="en-IN" i="1" u="sng" dirty="0" smtClean="0"/>
              <a:t/>
            </a:r>
            <a:br>
              <a:rPr lang="en-IN" i="1" u="sng" dirty="0" smtClean="0"/>
            </a:br>
            <a:endParaRPr lang="en-IN" i="1" u="sng" dirty="0"/>
          </a:p>
        </p:txBody>
      </p:sp>
      <p:sp>
        <p:nvSpPr>
          <p:cNvPr id="3" name="Content Placeholder 2"/>
          <p:cNvSpPr>
            <a:spLocks noGrp="1"/>
          </p:cNvSpPr>
          <p:nvPr>
            <p:ph idx="1"/>
          </p:nvPr>
        </p:nvSpPr>
        <p:spPr>
          <a:xfrm>
            <a:off x="457200" y="990600"/>
            <a:ext cx="8229600" cy="4525963"/>
          </a:xfrm>
        </p:spPr>
        <p:txBody>
          <a:bodyPr>
            <a:noAutofit/>
          </a:bodyPr>
          <a:lstStyle/>
          <a:p>
            <a:pPr>
              <a:buNone/>
            </a:pPr>
            <a:r>
              <a:rPr lang="en-IN" sz="2400" dirty="0" smtClean="0"/>
              <a:t>Sudden onset of impairment in cognition results in:</a:t>
            </a:r>
          </a:p>
          <a:p>
            <a:pPr lvl="0"/>
            <a:r>
              <a:rPr lang="en-IN" sz="2400" dirty="0" smtClean="0"/>
              <a:t>Disorganized thinking</a:t>
            </a:r>
          </a:p>
          <a:p>
            <a:pPr lvl="0"/>
            <a:r>
              <a:rPr lang="en-IN" sz="2400" dirty="0" smtClean="0"/>
              <a:t>Difficulty in concentrating</a:t>
            </a:r>
          </a:p>
          <a:p>
            <a:pPr lvl="0"/>
            <a:r>
              <a:rPr lang="en-IN" sz="2400" dirty="0" smtClean="0"/>
              <a:t>Problems with orientation in time and/or place and/or person</a:t>
            </a:r>
          </a:p>
          <a:p>
            <a:pPr lvl="0"/>
            <a:r>
              <a:rPr lang="en-IN" sz="2400" dirty="0" smtClean="0"/>
              <a:t>Altered affect, often with emotional liability</a:t>
            </a:r>
          </a:p>
          <a:p>
            <a:pPr lvl="0"/>
            <a:r>
              <a:rPr lang="en-IN" sz="2400" dirty="0" smtClean="0"/>
              <a:t>Altered perception of external stimuli</a:t>
            </a:r>
          </a:p>
          <a:p>
            <a:pPr lvl="0"/>
            <a:r>
              <a:rPr lang="en-IN" sz="2400" dirty="0" smtClean="0"/>
              <a:t>Impairment of memory</a:t>
            </a:r>
          </a:p>
          <a:p>
            <a:pPr lvl="0"/>
            <a:r>
              <a:rPr lang="en-IN" sz="2400" dirty="0" smtClean="0"/>
              <a:t>Changes in sleep–wake cycle</a:t>
            </a:r>
          </a:p>
          <a:p>
            <a:pPr lvl="0"/>
            <a:r>
              <a:rPr lang="en-IN" sz="2400" dirty="0" smtClean="0"/>
              <a:t>Hallucinations</a:t>
            </a:r>
          </a:p>
          <a:p>
            <a:pPr lvl="0"/>
            <a:r>
              <a:rPr lang="en-IN" sz="2400" dirty="0" smtClean="0"/>
              <a:t>Agitation or change in activity levels</a:t>
            </a:r>
          </a:p>
          <a:p>
            <a:endParaRPr lang="en-IN"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lvl="0"/>
            <a:r>
              <a:rPr lang="en-IN" b="1" i="1" u="sng" dirty="0" smtClean="0"/>
              <a:t>DIAGNOSTIC EVALUATION</a:t>
            </a:r>
            <a:r>
              <a:rPr lang="en-IN" i="1" u="sng" dirty="0" smtClean="0"/>
              <a:t/>
            </a:r>
            <a:br>
              <a:rPr lang="en-IN" i="1" u="sng" dirty="0" smtClean="0"/>
            </a:br>
            <a:endParaRPr lang="en-IN" i="1" u="sng" dirty="0"/>
          </a:p>
        </p:txBody>
      </p:sp>
      <p:sp>
        <p:nvSpPr>
          <p:cNvPr id="3" name="Content Placeholder 2"/>
          <p:cNvSpPr>
            <a:spLocks noGrp="1"/>
          </p:cNvSpPr>
          <p:nvPr>
            <p:ph idx="1"/>
          </p:nvPr>
        </p:nvSpPr>
        <p:spPr/>
        <p:txBody>
          <a:bodyPr/>
          <a:lstStyle/>
          <a:p>
            <a:pPr lvl="0"/>
            <a:r>
              <a:rPr lang="en-IN" sz="3600" dirty="0" smtClean="0"/>
              <a:t>Confusion Assessment Method</a:t>
            </a:r>
          </a:p>
          <a:p>
            <a:pPr lvl="0"/>
            <a:r>
              <a:rPr lang="en-IN" sz="3600" dirty="0" smtClean="0"/>
              <a:t>Mini mental status examination</a:t>
            </a:r>
          </a:p>
          <a:p>
            <a:pPr lvl="0"/>
            <a:r>
              <a:rPr lang="en-IN" sz="3600" dirty="0" smtClean="0"/>
              <a:t>Explore other organic causes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lvl="0"/>
            <a:r>
              <a:rPr lang="en-IN" b="1" i="1" u="dbl" dirty="0" smtClean="0"/>
              <a:t>PREVENTION OF ICU PSYCHOSIS</a:t>
            </a:r>
            <a:r>
              <a:rPr lang="en-IN" dirty="0" smtClean="0"/>
              <a:t/>
            </a:r>
            <a:br>
              <a:rPr lang="en-IN" dirty="0" smtClean="0"/>
            </a:br>
            <a:endParaRPr lang="en-IN" dirty="0"/>
          </a:p>
        </p:txBody>
      </p:sp>
      <p:sp>
        <p:nvSpPr>
          <p:cNvPr id="3" name="Content Placeholder 2"/>
          <p:cNvSpPr>
            <a:spLocks noGrp="1"/>
          </p:cNvSpPr>
          <p:nvPr>
            <p:ph idx="1"/>
          </p:nvPr>
        </p:nvSpPr>
        <p:spPr>
          <a:xfrm>
            <a:off x="457200" y="655637"/>
            <a:ext cx="8229600" cy="4525963"/>
          </a:xfrm>
        </p:spPr>
        <p:txBody>
          <a:bodyPr>
            <a:noAutofit/>
          </a:bodyPr>
          <a:lstStyle/>
          <a:p>
            <a:pPr lvl="0" algn="just"/>
            <a:r>
              <a:rPr lang="en-IN" sz="2400" dirty="0" smtClean="0"/>
              <a:t>Using more liberal visiting policies.</a:t>
            </a:r>
          </a:p>
          <a:p>
            <a:pPr lvl="0" algn="just"/>
            <a:r>
              <a:rPr lang="en-IN" sz="2400" dirty="0" smtClean="0"/>
              <a:t>Providing periods for sleep.</a:t>
            </a:r>
          </a:p>
          <a:p>
            <a:pPr lvl="0" algn="just"/>
            <a:r>
              <a:rPr lang="en-IN" sz="2400" dirty="0" smtClean="0"/>
              <a:t>Protecting the patient from unnecessary excitement.</a:t>
            </a:r>
          </a:p>
          <a:p>
            <a:pPr lvl="0" algn="just"/>
            <a:r>
              <a:rPr lang="en-IN" sz="2400" dirty="0" smtClean="0"/>
              <a:t>Minimizing shift changes in the nursing staff caring for a patient, orienting the patient to the date and time.</a:t>
            </a:r>
          </a:p>
          <a:p>
            <a:pPr lvl="0" algn="just"/>
            <a:r>
              <a:rPr lang="en-IN" sz="2400" dirty="0" smtClean="0"/>
              <a:t>Reviewing all medical procedures with an explanation about what to expect.</a:t>
            </a:r>
          </a:p>
          <a:p>
            <a:pPr lvl="0" algn="just"/>
            <a:r>
              <a:rPr lang="en-IN" sz="2400" dirty="0" smtClean="0"/>
              <a:t>Asking the patient if there are any questions or concerns.</a:t>
            </a:r>
          </a:p>
          <a:p>
            <a:pPr lvl="0" algn="just"/>
            <a:r>
              <a:rPr lang="en-IN" sz="2400" dirty="0" smtClean="0"/>
              <a:t>Talking with the family to obtain information regarding religious and cultural beliefs.</a:t>
            </a:r>
          </a:p>
          <a:p>
            <a:pPr lvl="0" algn="just"/>
            <a:r>
              <a:rPr lang="en-IN" sz="2400" dirty="0" smtClean="0"/>
              <a:t>Even coordinating the lighting with the normal day-night cycle, etc.</a:t>
            </a:r>
          </a:p>
          <a:p>
            <a:pPr algn="just"/>
            <a:endParaRPr lang="en-I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i="1" u="sng" dirty="0" smtClean="0"/>
              <a:t>PHARMACOLOGICAL MANAGEMENT</a:t>
            </a:r>
            <a:r>
              <a:rPr lang="en-IN" i="1" u="sng" dirty="0" smtClean="0"/>
              <a:t/>
            </a:r>
            <a:br>
              <a:rPr lang="en-IN" i="1" u="sng" dirty="0" smtClean="0"/>
            </a:br>
            <a:endParaRPr lang="en-IN" i="1" u="sng" dirty="0"/>
          </a:p>
        </p:txBody>
      </p:sp>
      <p:sp>
        <p:nvSpPr>
          <p:cNvPr id="3" name="Content Placeholder 2"/>
          <p:cNvSpPr>
            <a:spLocks noGrp="1"/>
          </p:cNvSpPr>
          <p:nvPr>
            <p:ph idx="1"/>
          </p:nvPr>
        </p:nvSpPr>
        <p:spPr>
          <a:xfrm>
            <a:off x="457200" y="1371600"/>
            <a:ext cx="8229600" cy="4525963"/>
          </a:xfrm>
        </p:spPr>
        <p:txBody>
          <a:bodyPr/>
          <a:lstStyle/>
          <a:p>
            <a:pPr lvl="0" algn="just"/>
            <a:r>
              <a:rPr lang="en-IN" dirty="0" smtClean="0"/>
              <a:t>Antipsychotic agents such as </a:t>
            </a:r>
            <a:r>
              <a:rPr lang="en-IN" b="1" dirty="0" smtClean="0"/>
              <a:t>haloperidol</a:t>
            </a:r>
            <a:r>
              <a:rPr lang="en-IN" dirty="0" smtClean="0"/>
              <a:t> is commonly used.</a:t>
            </a:r>
          </a:p>
          <a:p>
            <a:pPr lvl="0" algn="just"/>
            <a:r>
              <a:rPr lang="en-IN" b="1" dirty="0" err="1" smtClean="0"/>
              <a:t>Olanzapine</a:t>
            </a:r>
            <a:r>
              <a:rPr lang="en-IN" b="1" dirty="0" smtClean="0"/>
              <a:t> </a:t>
            </a:r>
            <a:r>
              <a:rPr lang="en-IN" dirty="0" smtClean="0"/>
              <a:t>and</a:t>
            </a:r>
            <a:r>
              <a:rPr lang="en-IN" b="1" dirty="0" smtClean="0"/>
              <a:t> </a:t>
            </a:r>
            <a:r>
              <a:rPr lang="en-IN" b="1" dirty="0" err="1" smtClean="0"/>
              <a:t>respiridone</a:t>
            </a:r>
            <a:r>
              <a:rPr lang="en-IN" b="1" dirty="0" smtClean="0"/>
              <a:t> </a:t>
            </a:r>
            <a:r>
              <a:rPr lang="en-IN" dirty="0" smtClean="0"/>
              <a:t>have been used as</a:t>
            </a:r>
            <a:r>
              <a:rPr lang="en-IN" b="1" dirty="0" smtClean="0"/>
              <a:t> </a:t>
            </a:r>
            <a:r>
              <a:rPr lang="en-IN" dirty="0" smtClean="0"/>
              <a:t>they are less sedating and have fewer side effects.</a:t>
            </a:r>
          </a:p>
          <a:p>
            <a:pPr lvl="0" algn="just"/>
            <a:r>
              <a:rPr lang="en-IN" dirty="0" smtClean="0"/>
              <a:t>Benzodiazepine would be beneficial, and </a:t>
            </a:r>
            <a:r>
              <a:rPr lang="en-IN" b="1" dirty="0" err="1" smtClean="0"/>
              <a:t>lorazepam</a:t>
            </a:r>
            <a:r>
              <a:rPr lang="en-IN" b="1" dirty="0" smtClean="0"/>
              <a:t> </a:t>
            </a:r>
            <a:r>
              <a:rPr lang="en-IN" dirty="0" smtClean="0"/>
              <a:t>is the drug of choice.</a:t>
            </a:r>
          </a:p>
          <a:p>
            <a:pPr algn="just"/>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lvl="0"/>
            <a:r>
              <a:rPr lang="en-IN" b="1" i="1" u="sng" dirty="0" smtClean="0"/>
              <a:t>NURSING MANAGEMENT</a:t>
            </a:r>
            <a:r>
              <a:rPr lang="en-IN" i="1" u="sng" dirty="0" smtClean="0"/>
              <a:t/>
            </a:r>
            <a:br>
              <a:rPr lang="en-IN" i="1" u="sng" dirty="0" smtClean="0"/>
            </a:br>
            <a:endParaRPr lang="en-IN" i="1" u="sng" dirty="0"/>
          </a:p>
        </p:txBody>
      </p:sp>
      <p:sp>
        <p:nvSpPr>
          <p:cNvPr id="3" name="Content Placeholder 2"/>
          <p:cNvSpPr>
            <a:spLocks noGrp="1"/>
          </p:cNvSpPr>
          <p:nvPr>
            <p:ph idx="1"/>
          </p:nvPr>
        </p:nvSpPr>
        <p:spPr>
          <a:xfrm>
            <a:off x="457200" y="762000"/>
            <a:ext cx="8229600" cy="4525963"/>
          </a:xfrm>
        </p:spPr>
        <p:txBody>
          <a:bodyPr>
            <a:noAutofit/>
          </a:bodyPr>
          <a:lstStyle/>
          <a:p>
            <a:pPr lvl="0" algn="just"/>
            <a:r>
              <a:rPr lang="en-IN" sz="2800" dirty="0" smtClean="0"/>
              <a:t>The management strategy is to</a:t>
            </a:r>
          </a:p>
          <a:p>
            <a:pPr algn="just">
              <a:buNone/>
            </a:pPr>
            <a:r>
              <a:rPr lang="en-IN" sz="2800" b="1" i="1" dirty="0" smtClean="0"/>
              <a:t>“wait and watch”.</a:t>
            </a:r>
            <a:endParaRPr lang="en-IN" sz="2800" dirty="0" smtClean="0"/>
          </a:p>
          <a:p>
            <a:pPr lvl="0" algn="just"/>
            <a:r>
              <a:rPr lang="en-IN" sz="2800" dirty="0" smtClean="0"/>
              <a:t>Continuity of health care personal</a:t>
            </a:r>
          </a:p>
          <a:p>
            <a:pPr lvl="0" algn="just"/>
            <a:r>
              <a:rPr lang="en-IN" sz="2800" dirty="0" smtClean="0"/>
              <a:t>Clear concise communication</a:t>
            </a:r>
          </a:p>
          <a:p>
            <a:pPr lvl="0" algn="just"/>
            <a:r>
              <a:rPr lang="en-IN" sz="2800" dirty="0" smtClean="0"/>
              <a:t>Repeated verbal reminders of time, place and person.</a:t>
            </a:r>
          </a:p>
          <a:p>
            <a:pPr lvl="0" algn="just"/>
            <a:r>
              <a:rPr lang="en-IN" sz="2800" dirty="0" smtClean="0"/>
              <a:t>Clock, calendar, TV, newspaper, radio readily accessible as a means of orientating in time.</a:t>
            </a:r>
          </a:p>
          <a:p>
            <a:pPr algn="just"/>
            <a:r>
              <a:rPr lang="en-IN" sz="2800" dirty="0" smtClean="0"/>
              <a:t>Simplify the environment, single room when available, reduce noise levels, remove unnecessary equipment</a:t>
            </a:r>
          </a:p>
          <a:p>
            <a:pPr lvl="0" algn="just"/>
            <a:endParaRPr lang="en-IN" sz="2800" dirty="0" smtClean="0"/>
          </a:p>
          <a:p>
            <a:pPr algn="just"/>
            <a:endParaRPr lang="en-IN"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Autofit/>
          </a:bodyPr>
          <a:lstStyle/>
          <a:p>
            <a:pPr lvl="0" algn="just"/>
            <a:r>
              <a:rPr lang="en-IN" sz="3000" dirty="0" smtClean="0"/>
              <a:t>Adjust lighting according to day and night cycle.</a:t>
            </a:r>
          </a:p>
          <a:p>
            <a:pPr lvl="0" algn="just"/>
            <a:r>
              <a:rPr lang="en-IN" sz="3000" dirty="0" smtClean="0"/>
              <a:t>Keep familiar objects</a:t>
            </a:r>
          </a:p>
          <a:p>
            <a:pPr lvl="0" algn="just"/>
            <a:r>
              <a:rPr lang="en-IN" sz="3000" dirty="0" smtClean="0"/>
              <a:t>Flexible visiting hours</a:t>
            </a:r>
          </a:p>
          <a:p>
            <a:pPr lvl="0" algn="just"/>
            <a:r>
              <a:rPr lang="en-IN" sz="3000" dirty="0" smtClean="0"/>
              <a:t>Allow maximum periods of uninterrupted sleep</a:t>
            </a:r>
          </a:p>
          <a:p>
            <a:pPr lvl="0" algn="just"/>
            <a:r>
              <a:rPr lang="en-IN" sz="3000" dirty="0" smtClean="0"/>
              <a:t>Encourage mobilisation and increase activity levels</a:t>
            </a:r>
          </a:p>
          <a:p>
            <a:pPr lvl="0" algn="just"/>
            <a:r>
              <a:rPr lang="en-IN" sz="3000" dirty="0" smtClean="0"/>
              <a:t>Relaxation techniques like music therapy and massage may also help.</a:t>
            </a:r>
          </a:p>
          <a:p>
            <a:pPr algn="just"/>
            <a:endParaRPr lang="en-IN"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i="1" u="sng" dirty="0" smtClean="0"/>
              <a:t>OTHER THERAPEUTIC MEASURES</a:t>
            </a:r>
            <a:r>
              <a:rPr lang="en-IN" i="1" u="sng" dirty="0" smtClean="0"/>
              <a:t/>
            </a:r>
            <a:br>
              <a:rPr lang="en-IN" i="1" u="sng" dirty="0" smtClean="0"/>
            </a:br>
            <a:endParaRPr lang="en-IN" i="1" u="sng" dirty="0"/>
          </a:p>
        </p:txBody>
      </p:sp>
      <p:sp>
        <p:nvSpPr>
          <p:cNvPr id="3" name="Content Placeholder 2"/>
          <p:cNvSpPr>
            <a:spLocks noGrp="1"/>
          </p:cNvSpPr>
          <p:nvPr>
            <p:ph idx="1"/>
          </p:nvPr>
        </p:nvSpPr>
        <p:spPr/>
        <p:txBody>
          <a:bodyPr>
            <a:normAutofit/>
          </a:bodyPr>
          <a:lstStyle/>
          <a:p>
            <a:pPr>
              <a:buFont typeface="Wingdings" pitchFamily="2" charset="2"/>
              <a:buChar char="Ø"/>
            </a:pPr>
            <a:r>
              <a:rPr lang="en-IN" dirty="0" smtClean="0"/>
              <a:t> Adequate pain management</a:t>
            </a:r>
          </a:p>
          <a:p>
            <a:pPr>
              <a:buFont typeface="Wingdings" pitchFamily="2" charset="2"/>
              <a:buChar char="Ø"/>
            </a:pPr>
            <a:r>
              <a:rPr lang="en-IN" dirty="0" smtClean="0"/>
              <a:t> Avoid offending drugs</a:t>
            </a:r>
          </a:p>
          <a:p>
            <a:pPr>
              <a:buFont typeface="Wingdings" pitchFamily="2" charset="2"/>
              <a:buChar char="Ø"/>
            </a:pPr>
            <a:r>
              <a:rPr lang="en-IN" dirty="0" smtClean="0"/>
              <a:t> Correct fluid and electrolytes</a:t>
            </a:r>
          </a:p>
          <a:p>
            <a:pPr>
              <a:buFont typeface="Wingdings" pitchFamily="2" charset="2"/>
              <a:buChar char="Ø"/>
            </a:pPr>
            <a:r>
              <a:rPr lang="en-IN" dirty="0" smtClean="0"/>
              <a:t> Treat infection</a:t>
            </a:r>
          </a:p>
          <a:p>
            <a:pPr>
              <a:buFont typeface="Wingdings" pitchFamily="2" charset="2"/>
              <a:buChar char="Ø"/>
            </a:pPr>
            <a:r>
              <a:rPr lang="en-IN" dirty="0" smtClean="0"/>
              <a:t> Administer oxygen</a:t>
            </a:r>
          </a:p>
          <a:p>
            <a:pPr>
              <a:buFont typeface="Wingdings" pitchFamily="2" charset="2"/>
              <a:buChar char="Ø"/>
            </a:pPr>
            <a:r>
              <a:rPr lang="en-IN" dirty="0" smtClean="0"/>
              <a:t> Correct </a:t>
            </a:r>
            <a:r>
              <a:rPr lang="en-IN" dirty="0" err="1" smtClean="0"/>
              <a:t>hypoglycemia</a:t>
            </a:r>
            <a:endParaRPr lang="en-IN" dirty="0" smtClean="0"/>
          </a:p>
          <a:p>
            <a:pPr>
              <a:buFont typeface="Wingdings" pitchFamily="2" charset="2"/>
              <a:buChar char="Ø"/>
            </a:pPr>
            <a:r>
              <a:rPr lang="en-IN" dirty="0" smtClean="0"/>
              <a:t> Treat underlying cardiac problems </a:t>
            </a:r>
          </a:p>
          <a:p>
            <a:pPr>
              <a:buFont typeface="Wingdings" pitchFamily="2" charset="2"/>
              <a:buChar char="Ø"/>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Autofit/>
          </a:bodyPr>
          <a:lstStyle/>
          <a:p>
            <a:r>
              <a:rPr lang="en-IN" sz="13800" b="1" u="sng" dirty="0" smtClean="0"/>
              <a:t>THANK YOU</a:t>
            </a:r>
            <a:endParaRPr lang="en-IN" sz="13800" b="1" u="sng" dirty="0"/>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b="1" i="1" u="sng" dirty="0" smtClean="0"/>
              <a:t>INTRODUCTION</a:t>
            </a:r>
            <a:br>
              <a:rPr lang="en-IN" b="1" i="1" u="sng" dirty="0" smtClean="0"/>
            </a:br>
            <a:endParaRPr lang="en-IN" b="1" i="1" u="sng" dirty="0"/>
          </a:p>
        </p:txBody>
      </p:sp>
      <p:sp>
        <p:nvSpPr>
          <p:cNvPr id="3" name="Content Placeholder 2"/>
          <p:cNvSpPr>
            <a:spLocks noGrp="1"/>
          </p:cNvSpPr>
          <p:nvPr>
            <p:ph idx="1"/>
          </p:nvPr>
        </p:nvSpPr>
        <p:spPr>
          <a:xfrm>
            <a:off x="228600" y="1066800"/>
            <a:ext cx="8686800" cy="5059363"/>
          </a:xfrm>
        </p:spPr>
        <p:txBody>
          <a:bodyPr>
            <a:noAutofit/>
          </a:bodyPr>
          <a:lstStyle/>
          <a:p>
            <a:pPr lvl="0" algn="just"/>
            <a:r>
              <a:rPr lang="en-IN" dirty="0" smtClean="0"/>
              <a:t>ICU psychosis is a disorder in which patients in an intensive care unit 	(ICU) or a similar setting experience a cluster of serious psychiatric symptoms. Another term that may be used interchangeably for ICU 	psychosis is ICU syndrome. ICU psychosis is also a form of delirium, or acute brain failure.</a:t>
            </a:r>
          </a:p>
          <a:p>
            <a:pPr algn="just"/>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u="sng" dirty="0" smtClean="0"/>
              <a:t>DEFINITION</a:t>
            </a:r>
            <a:endParaRPr lang="en-IN" i="1" u="sng" dirty="0"/>
          </a:p>
        </p:txBody>
      </p:sp>
      <p:sp>
        <p:nvSpPr>
          <p:cNvPr id="3" name="Content Placeholder 2"/>
          <p:cNvSpPr>
            <a:spLocks noGrp="1"/>
          </p:cNvSpPr>
          <p:nvPr>
            <p:ph idx="1"/>
          </p:nvPr>
        </p:nvSpPr>
        <p:spPr>
          <a:xfrm>
            <a:off x="304800" y="914400"/>
            <a:ext cx="8534400" cy="4525963"/>
          </a:xfrm>
        </p:spPr>
        <p:txBody>
          <a:bodyPr>
            <a:normAutofit/>
          </a:bodyPr>
          <a:lstStyle/>
          <a:p>
            <a:pPr lvl="0"/>
            <a:endParaRPr lang="en-IN" sz="4000" dirty="0" smtClean="0"/>
          </a:p>
          <a:p>
            <a:pPr lvl="0" algn="just"/>
            <a:r>
              <a:rPr lang="en-IN" sz="4000" dirty="0" err="1" smtClean="0"/>
              <a:t>Eisendrath</a:t>
            </a:r>
            <a:r>
              <a:rPr lang="en-IN" sz="4000" dirty="0" smtClean="0"/>
              <a:t> defined "ICU Syndrome" or "ICU psychosis" as an acute organic brain syndrome involving impaired intellectual functioning and occurring in patients treated within a critical care unit.</a:t>
            </a:r>
          </a:p>
          <a:p>
            <a:endParaRPr lang="en-IN"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u="sng" dirty="0" smtClean="0"/>
              <a:t>INCIDENCE</a:t>
            </a:r>
            <a:endParaRPr lang="en-IN" i="1" u="sng" dirty="0"/>
          </a:p>
        </p:txBody>
      </p:sp>
      <p:sp>
        <p:nvSpPr>
          <p:cNvPr id="3" name="Content Placeholder 2"/>
          <p:cNvSpPr>
            <a:spLocks noGrp="1"/>
          </p:cNvSpPr>
          <p:nvPr>
            <p:ph idx="1"/>
          </p:nvPr>
        </p:nvSpPr>
        <p:spPr>
          <a:xfrm>
            <a:off x="457200" y="1066800"/>
            <a:ext cx="8229600" cy="4525963"/>
          </a:xfrm>
        </p:spPr>
        <p:txBody>
          <a:bodyPr>
            <a:noAutofit/>
          </a:bodyPr>
          <a:lstStyle/>
          <a:p>
            <a:pPr lvl="0" algn="just"/>
            <a:endParaRPr lang="en-IN" sz="3600" dirty="0" smtClean="0"/>
          </a:p>
          <a:p>
            <a:pPr lvl="0" algn="just"/>
            <a:r>
              <a:rPr lang="en-IN" sz="3600" dirty="0" smtClean="0"/>
              <a:t>It is commonly found in the critically ill with a reported incidence of 15-80%</a:t>
            </a:r>
          </a:p>
          <a:p>
            <a:pPr lvl="0" algn="just"/>
            <a:r>
              <a:rPr lang="en-IN" sz="3600" dirty="0" smtClean="0"/>
              <a:t>By some estimates, 80% of elderly intensive-care patients develop the condition, which frequently leads to nursing home stays and a hastened death.</a:t>
            </a:r>
          </a:p>
          <a:p>
            <a:pPr algn="just"/>
            <a:endParaRPr lang="en-IN"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IN" b="1" i="1" u="sng" dirty="0" smtClean="0"/>
              <a:t>ETIOLOGY AND PRE DISPOSING FACTORS</a:t>
            </a:r>
            <a:r>
              <a:rPr lang="en-IN" i="1" u="sng" dirty="0" smtClean="0"/>
              <a:t/>
            </a:r>
            <a:br>
              <a:rPr lang="en-IN" i="1" u="sng" dirty="0" smtClean="0"/>
            </a:br>
            <a:endParaRPr lang="en-IN" i="1" u="sng" dirty="0"/>
          </a:p>
        </p:txBody>
      </p:sp>
      <p:sp>
        <p:nvSpPr>
          <p:cNvPr id="3" name="Content Placeholder 2"/>
          <p:cNvSpPr>
            <a:spLocks noGrp="1"/>
          </p:cNvSpPr>
          <p:nvPr>
            <p:ph idx="1"/>
          </p:nvPr>
        </p:nvSpPr>
        <p:spPr>
          <a:xfrm>
            <a:off x="457200" y="1524000"/>
            <a:ext cx="8229600" cy="4525963"/>
          </a:xfrm>
        </p:spPr>
        <p:txBody>
          <a:bodyPr numCol="1">
            <a:noAutofit/>
          </a:bodyPr>
          <a:lstStyle/>
          <a:p>
            <a:pPr lvl="0" algn="just">
              <a:buNone/>
            </a:pPr>
            <a:r>
              <a:rPr lang="en-IN" b="1" u="sng" dirty="0" smtClean="0"/>
              <a:t>1. Environmental Causes</a:t>
            </a:r>
            <a:endParaRPr lang="en-IN" u="sng" dirty="0" smtClean="0"/>
          </a:p>
          <a:p>
            <a:pPr lvl="0" algn="just"/>
            <a:r>
              <a:rPr lang="en-IN" b="1" dirty="0" smtClean="0"/>
              <a:t>Sensory deprivation:</a:t>
            </a:r>
            <a:r>
              <a:rPr lang="en-IN" dirty="0" smtClean="0"/>
              <a:t> A patient being put in a room that often has no windows, and is away from family, friends, and all that is familiar and comforting.</a:t>
            </a:r>
          </a:p>
          <a:p>
            <a:pPr lvl="0" algn="just"/>
            <a:r>
              <a:rPr lang="en-IN" b="1" dirty="0" smtClean="0"/>
              <a:t>Sleep disturbance and deprivation:</a:t>
            </a:r>
            <a:r>
              <a:rPr lang="en-IN" dirty="0" smtClean="0"/>
              <a:t> The constant disturbance and noise with the hospital staff coming at all hours to check vital signs, give medications, etc.</a:t>
            </a:r>
          </a:p>
          <a:p>
            <a:pPr algn="just"/>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5973763"/>
          </a:xfrm>
        </p:spPr>
        <p:txBody>
          <a:bodyPr>
            <a:normAutofit/>
          </a:bodyPr>
          <a:lstStyle/>
          <a:p>
            <a:pPr lvl="0" algn="just"/>
            <a:r>
              <a:rPr lang="en-IN" b="1" dirty="0" smtClean="0"/>
              <a:t>Continuous light levels:</a:t>
            </a:r>
            <a:r>
              <a:rPr lang="en-IN" dirty="0" smtClean="0"/>
              <a:t> Continuous disruption of the normal biorhythms with lights on continually (no reference to day or  night).</a:t>
            </a:r>
          </a:p>
          <a:p>
            <a:pPr lvl="0" algn="just"/>
            <a:r>
              <a:rPr lang="en-IN" b="1" dirty="0" smtClean="0"/>
              <a:t>Stress:</a:t>
            </a:r>
            <a:r>
              <a:rPr lang="en-IN" dirty="0" smtClean="0"/>
              <a:t> Patients in an ICU frequently feel the almost total loss of control over their life.</a:t>
            </a:r>
          </a:p>
          <a:p>
            <a:pPr lvl="0" algn="just"/>
            <a:r>
              <a:rPr lang="en-IN" b="1" dirty="0" smtClean="0"/>
              <a:t>Lack of orientation:</a:t>
            </a:r>
            <a:r>
              <a:rPr lang="en-IN" dirty="0" smtClean="0"/>
              <a:t> A patient's loss of time and date.</a:t>
            </a:r>
          </a:p>
          <a:p>
            <a:pPr lvl="0" algn="just"/>
            <a:r>
              <a:rPr lang="en-IN" b="1" dirty="0" smtClean="0"/>
              <a:t>Medical monitoring:</a:t>
            </a:r>
            <a:r>
              <a:rPr lang="en-IN" dirty="0" smtClean="0"/>
              <a:t> The continuous monitoring of the patient's vital signs, and the noise monitoring devices produce can be disturbing and create sensory overload.</a:t>
            </a:r>
          </a:p>
          <a:p>
            <a:pPr algn="just"/>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5745163"/>
          </a:xfrm>
        </p:spPr>
        <p:txBody>
          <a:bodyPr>
            <a:normAutofit fontScale="92500"/>
          </a:bodyPr>
          <a:lstStyle/>
          <a:p>
            <a:pPr lvl="0" algn="just">
              <a:buNone/>
            </a:pPr>
            <a:r>
              <a:rPr lang="en-IN" b="1" u="sng" dirty="0" smtClean="0"/>
              <a:t>2. Medical Causes</a:t>
            </a:r>
            <a:endParaRPr lang="en-IN" u="sng" dirty="0" smtClean="0"/>
          </a:p>
          <a:p>
            <a:pPr lvl="0" algn="just"/>
            <a:r>
              <a:rPr lang="en-IN" b="1" dirty="0" smtClean="0"/>
              <a:t>Pain</a:t>
            </a:r>
            <a:r>
              <a:rPr lang="en-IN" dirty="0" smtClean="0"/>
              <a:t> which may not be adequately controlled in an ICU</a:t>
            </a:r>
          </a:p>
          <a:p>
            <a:pPr lvl="0" algn="just"/>
            <a:r>
              <a:rPr lang="en-IN" b="1" dirty="0" smtClean="0"/>
              <a:t>Critical illness:</a:t>
            </a:r>
            <a:r>
              <a:rPr lang="en-IN" dirty="0" smtClean="0"/>
              <a:t> The </a:t>
            </a:r>
            <a:r>
              <a:rPr lang="en-IN" dirty="0" err="1" smtClean="0"/>
              <a:t>pathophysiology</a:t>
            </a:r>
            <a:r>
              <a:rPr lang="en-IN" dirty="0" smtClean="0"/>
              <a:t> of the disease, illness or traumatic event - the stress on the body during an illness can cause a variety of symptoms.</a:t>
            </a:r>
          </a:p>
          <a:p>
            <a:pPr lvl="0" algn="just"/>
            <a:r>
              <a:rPr lang="en-IN" b="1" dirty="0" smtClean="0"/>
              <a:t>Medication (drug) reaction or side effects:</a:t>
            </a:r>
            <a:r>
              <a:rPr lang="en-IN" dirty="0" smtClean="0"/>
              <a:t> The administration of medications typically given to the patient in the hospital setting that they have not taken before.</a:t>
            </a:r>
          </a:p>
          <a:p>
            <a:pPr lvl="0" algn="just"/>
            <a:r>
              <a:rPr lang="en-IN" b="1" dirty="0" smtClean="0"/>
              <a:t>Infection</a:t>
            </a:r>
            <a:r>
              <a:rPr lang="en-IN" dirty="0" smtClean="0"/>
              <a:t> creating fever and toxins in the body.</a:t>
            </a:r>
          </a:p>
          <a:p>
            <a:pPr algn="just"/>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0" algn="just"/>
            <a:r>
              <a:rPr lang="en-IN" b="1" dirty="0" smtClean="0"/>
              <a:t>Metabolic disturbances:</a:t>
            </a:r>
            <a:r>
              <a:rPr lang="en-IN" dirty="0" smtClean="0"/>
              <a:t> electrolyte imbalance, hypoxia (low blood oxygen levels), and elevated liver enzymes.</a:t>
            </a:r>
          </a:p>
          <a:p>
            <a:pPr lvl="0" algn="just"/>
            <a:r>
              <a:rPr lang="en-IN" b="1" dirty="0" smtClean="0"/>
              <a:t>Heart failure</a:t>
            </a:r>
            <a:r>
              <a:rPr lang="en-IN" dirty="0" smtClean="0"/>
              <a:t> (inadequate cardiac output)</a:t>
            </a:r>
          </a:p>
          <a:p>
            <a:pPr lvl="0" algn="just"/>
            <a:r>
              <a:rPr lang="en-IN" b="1" dirty="0" smtClean="0"/>
              <a:t>Cumulative analgesia</a:t>
            </a:r>
            <a:r>
              <a:rPr lang="en-IN" dirty="0" smtClean="0"/>
              <a:t> (the inability to feel pain while still conscious)</a:t>
            </a:r>
          </a:p>
          <a:p>
            <a:pPr lvl="0" algn="just"/>
            <a:r>
              <a:rPr lang="en-IN" b="1" dirty="0" smtClean="0"/>
              <a:t>Dehydration</a:t>
            </a:r>
            <a:endParaRPr lang="en-IN" dirty="0" smtClean="0"/>
          </a:p>
          <a:p>
            <a:pPr algn="just"/>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IN" b="1" i="1" u="dbl" dirty="0" smtClean="0"/>
              <a:t>HOW LONG DOES ICU PSYCHOSIS LAST?</a:t>
            </a:r>
            <a:r>
              <a:rPr lang="en-IN" b="1" dirty="0" smtClean="0"/>
              <a:t/>
            </a:r>
            <a:br>
              <a:rPr lang="en-IN" b="1" dirty="0" smtClean="0"/>
            </a:br>
            <a:endParaRPr lang="en-IN" dirty="0"/>
          </a:p>
        </p:txBody>
      </p:sp>
      <p:sp>
        <p:nvSpPr>
          <p:cNvPr id="3" name="Content Placeholder 2"/>
          <p:cNvSpPr>
            <a:spLocks noGrp="1"/>
          </p:cNvSpPr>
          <p:nvPr>
            <p:ph idx="1"/>
          </p:nvPr>
        </p:nvSpPr>
        <p:spPr>
          <a:xfrm>
            <a:off x="457200" y="1417637"/>
            <a:ext cx="8229600" cy="4525963"/>
          </a:xfrm>
        </p:spPr>
        <p:txBody>
          <a:bodyPr>
            <a:normAutofit fontScale="92500" lnSpcReduction="10000"/>
          </a:bodyPr>
          <a:lstStyle/>
          <a:p>
            <a:pPr algn="just"/>
            <a:r>
              <a:rPr lang="en-IN" dirty="0" smtClean="0"/>
              <a:t>	ICU psychosis often vanishes magically with the coming of morning or the arrival of some sleep. However, it may last 24 hours or even up to two weeks with fluctuations of the level of consciousness and </a:t>
            </a:r>
            <a:r>
              <a:rPr lang="en-IN" dirty="0" err="1" smtClean="0"/>
              <a:t>behavior</a:t>
            </a:r>
            <a:r>
              <a:rPr lang="en-IN" dirty="0" smtClean="0"/>
              <a:t> patterns. Although it may linger through the day, agitation frequently is worst at night. (This phenomenon, called </a:t>
            </a:r>
            <a:r>
              <a:rPr lang="en-IN" dirty="0" err="1" smtClean="0"/>
              <a:t>sundowning</a:t>
            </a:r>
            <a:r>
              <a:rPr lang="en-IN" dirty="0" smtClean="0"/>
              <a:t>, is also common in nursing homes).</a:t>
            </a:r>
          </a:p>
          <a:p>
            <a:pPr algn="just"/>
            <a:r>
              <a:rPr lang="en-IN" dirty="0" smtClean="0"/>
              <a:t>	Fortunately, ICU psychosis usually resolves completely when the patient leaves the ICU.</a:t>
            </a:r>
          </a:p>
          <a:p>
            <a:pPr algn="just"/>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392</Words>
  <Application>Microsoft Office PowerPoint</Application>
  <PresentationFormat>On-screen Show (4:3)</PresentationFormat>
  <Paragraphs>81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ICU PSYCHOSIS AND NURSING MANAGEMENT </vt:lpstr>
      <vt:lpstr>INTRODUCTION </vt:lpstr>
      <vt:lpstr>DEFINITION</vt:lpstr>
      <vt:lpstr>INCIDENCE</vt:lpstr>
      <vt:lpstr>ETIOLOGY AND PRE DISPOSING FACTORS </vt:lpstr>
      <vt:lpstr>Slide 6</vt:lpstr>
      <vt:lpstr>Slide 7</vt:lpstr>
      <vt:lpstr>Slide 8</vt:lpstr>
      <vt:lpstr>HOW LONG DOES ICU PSYCHOSIS LAST? </vt:lpstr>
      <vt:lpstr>CLINICAL MANIFESTATIONS </vt:lpstr>
      <vt:lpstr>DIAGNOSTIC EVALUATION </vt:lpstr>
      <vt:lpstr>PREVENTION OF ICU PSYCHOSIS </vt:lpstr>
      <vt:lpstr>PHARMACOLOGICAL MANAGEMENT </vt:lpstr>
      <vt:lpstr>NURSING MANAGEMENT </vt:lpstr>
      <vt:lpstr>Slide 15</vt:lpstr>
      <vt:lpstr>OTHER THERAPEUTIC MEASURES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ICU PSYCHOSIS AND NURSING MANAGEMENT </dc:title>
  <dc:creator/>
  <cp:lastModifiedBy>vandana_2</cp:lastModifiedBy>
  <cp:revision>22</cp:revision>
  <dcterms:created xsi:type="dcterms:W3CDTF">2006-08-16T00:00:00Z</dcterms:created>
  <dcterms:modified xsi:type="dcterms:W3CDTF">2020-08-14T11:07:58Z</dcterms:modified>
</cp:coreProperties>
</file>