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5" r:id="rId3"/>
    <p:sldId id="261" r:id="rId4"/>
    <p:sldId id="259" r:id="rId5"/>
    <p:sldId id="316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318" r:id="rId24"/>
    <p:sldId id="319" r:id="rId25"/>
    <p:sldId id="278" r:id="rId26"/>
    <p:sldId id="279" r:id="rId27"/>
    <p:sldId id="280" r:id="rId28"/>
    <p:sldId id="281" r:id="rId29"/>
    <p:sldId id="282" r:id="rId30"/>
    <p:sldId id="283" r:id="rId31"/>
    <p:sldId id="314" r:id="rId32"/>
    <p:sldId id="284" r:id="rId33"/>
    <p:sldId id="285" r:id="rId34"/>
    <p:sldId id="286" r:id="rId35"/>
    <p:sldId id="320" r:id="rId36"/>
    <p:sldId id="321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1" r:id="rId51"/>
    <p:sldId id="302" r:id="rId52"/>
    <p:sldId id="303" r:id="rId53"/>
    <p:sldId id="300" r:id="rId54"/>
    <p:sldId id="304" r:id="rId55"/>
    <p:sldId id="305" r:id="rId56"/>
    <p:sldId id="306" r:id="rId57"/>
    <p:sldId id="317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21568-CCD2-41E2-8349-AC33195F4A58}" type="doc">
      <dgm:prSet loTypeId="urn:microsoft.com/office/officeart/2005/8/layout/matrix1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65425C-12D9-4299-93E6-1C07FFD58B2E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3600" b="1" dirty="0" smtClean="0">
              <a:solidFill>
                <a:srgbClr val="FF0000"/>
              </a:solidFill>
            </a:rPr>
            <a:t>Classification: </a:t>
          </a:r>
          <a:endParaRPr lang="en-US" sz="3600" b="1" dirty="0">
            <a:solidFill>
              <a:srgbClr val="FF0000"/>
            </a:solidFill>
          </a:endParaRPr>
        </a:p>
      </dgm:t>
    </dgm:pt>
    <dgm:pt modelId="{4947F0DD-F726-47F2-B8C5-5AF113E16125}" type="parTrans" cxnId="{46656670-7AB6-4F93-9D2E-68548576637B}">
      <dgm:prSet/>
      <dgm:spPr/>
      <dgm:t>
        <a:bodyPr/>
        <a:lstStyle/>
        <a:p>
          <a:endParaRPr lang="en-US" sz="3200"/>
        </a:p>
      </dgm:t>
    </dgm:pt>
    <dgm:pt modelId="{6B41C394-223B-47CD-AA3F-BF3DF2EFE1E8}" type="sibTrans" cxnId="{46656670-7AB6-4F93-9D2E-68548576637B}">
      <dgm:prSet/>
      <dgm:spPr/>
      <dgm:t>
        <a:bodyPr/>
        <a:lstStyle/>
        <a:p>
          <a:endParaRPr lang="en-US" sz="3200"/>
        </a:p>
      </dgm:t>
    </dgm:pt>
    <dgm:pt modelId="{5E0C1AA1-C3BA-4A54-BE88-EEF1A2D61C53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3600" dirty="0" smtClean="0"/>
            <a:t>Alcoholic </a:t>
          </a:r>
          <a:endParaRPr lang="en-US" sz="3600" dirty="0"/>
        </a:p>
      </dgm:t>
    </dgm:pt>
    <dgm:pt modelId="{FA8289E3-6617-43EA-87E3-0AC9B58CB3E5}" type="parTrans" cxnId="{F04AAEA1-57A2-49C4-9E4E-2D26FBEB633B}">
      <dgm:prSet/>
      <dgm:spPr/>
      <dgm:t>
        <a:bodyPr/>
        <a:lstStyle/>
        <a:p>
          <a:endParaRPr lang="en-US" sz="3200"/>
        </a:p>
      </dgm:t>
    </dgm:pt>
    <dgm:pt modelId="{0E03714F-718B-4643-882A-AAECF3525959}" type="sibTrans" cxnId="{F04AAEA1-57A2-49C4-9E4E-2D26FBEB633B}">
      <dgm:prSet/>
      <dgm:spPr/>
      <dgm:t>
        <a:bodyPr/>
        <a:lstStyle/>
        <a:p>
          <a:endParaRPr lang="en-US" sz="3200"/>
        </a:p>
      </dgm:t>
    </dgm:pt>
    <dgm:pt modelId="{1AE64FA4-A629-4BDA-B8B9-049E5E933955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3600" dirty="0" smtClean="0"/>
            <a:t>Post </a:t>
          </a:r>
          <a:r>
            <a:rPr lang="en-US" sz="3600" dirty="0" err="1" smtClean="0"/>
            <a:t>nectrotic</a:t>
          </a:r>
          <a:endParaRPr lang="en-US" sz="3600" dirty="0"/>
        </a:p>
      </dgm:t>
    </dgm:pt>
    <dgm:pt modelId="{003AD6A6-B652-4103-AA8B-C5387D54B84F}" type="parTrans" cxnId="{1228E6E0-6970-4B4E-8CC9-4CD5AA244833}">
      <dgm:prSet/>
      <dgm:spPr/>
      <dgm:t>
        <a:bodyPr/>
        <a:lstStyle/>
        <a:p>
          <a:endParaRPr lang="en-US" sz="3200"/>
        </a:p>
      </dgm:t>
    </dgm:pt>
    <dgm:pt modelId="{D57676E2-4488-4469-B54B-6C51CAEC43C4}" type="sibTrans" cxnId="{1228E6E0-6970-4B4E-8CC9-4CD5AA244833}">
      <dgm:prSet/>
      <dgm:spPr/>
      <dgm:t>
        <a:bodyPr/>
        <a:lstStyle/>
        <a:p>
          <a:endParaRPr lang="en-US" sz="3200"/>
        </a:p>
      </dgm:t>
    </dgm:pt>
    <dgm:pt modelId="{42D09C79-1DE3-4F2A-AE40-43574C1591F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3600" dirty="0" err="1" smtClean="0"/>
            <a:t>Biliary</a:t>
          </a:r>
          <a:r>
            <a:rPr lang="en-US" sz="3600" dirty="0" smtClean="0"/>
            <a:t> </a:t>
          </a:r>
          <a:endParaRPr lang="en-US" sz="3600" dirty="0"/>
        </a:p>
      </dgm:t>
    </dgm:pt>
    <dgm:pt modelId="{D2EA9209-E866-4863-8663-FD57795F13AA}" type="parTrans" cxnId="{334644F8-CEB1-4E39-918C-B917259E6B70}">
      <dgm:prSet/>
      <dgm:spPr/>
      <dgm:t>
        <a:bodyPr/>
        <a:lstStyle/>
        <a:p>
          <a:endParaRPr lang="en-US" sz="3200"/>
        </a:p>
      </dgm:t>
    </dgm:pt>
    <dgm:pt modelId="{12A23CC7-0D8C-4695-BFFB-24542CD1AAC0}" type="sibTrans" cxnId="{334644F8-CEB1-4E39-918C-B917259E6B70}">
      <dgm:prSet/>
      <dgm:spPr/>
      <dgm:t>
        <a:bodyPr/>
        <a:lstStyle/>
        <a:p>
          <a:endParaRPr lang="en-US" sz="3200"/>
        </a:p>
      </dgm:t>
    </dgm:pt>
    <dgm:pt modelId="{A2A4E613-7922-4DE7-8E98-EC5A2D173E1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3600" dirty="0" smtClean="0"/>
            <a:t>Cardiac</a:t>
          </a:r>
          <a:endParaRPr lang="en-US" sz="3600" dirty="0"/>
        </a:p>
      </dgm:t>
    </dgm:pt>
    <dgm:pt modelId="{89D0E4A9-34D4-4BDA-AB5B-3E3703F57EA8}" type="parTrans" cxnId="{C30B7656-5343-488F-9767-96C2978FC584}">
      <dgm:prSet/>
      <dgm:spPr/>
      <dgm:t>
        <a:bodyPr/>
        <a:lstStyle/>
        <a:p>
          <a:endParaRPr lang="en-US" sz="3200"/>
        </a:p>
      </dgm:t>
    </dgm:pt>
    <dgm:pt modelId="{E761C452-2858-4206-8A60-174B751D30FC}" type="sibTrans" cxnId="{C30B7656-5343-488F-9767-96C2978FC584}">
      <dgm:prSet/>
      <dgm:spPr/>
      <dgm:t>
        <a:bodyPr/>
        <a:lstStyle/>
        <a:p>
          <a:endParaRPr lang="en-US" sz="3200"/>
        </a:p>
      </dgm:t>
    </dgm:pt>
    <dgm:pt modelId="{3FA9E66D-1952-414E-B770-F58A920F522B}" type="pres">
      <dgm:prSet presAssocID="{3BD21568-CCD2-41E2-8349-AC33195F4A5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BB19E2-C098-41BC-941D-A33B976247A9}" type="pres">
      <dgm:prSet presAssocID="{3BD21568-CCD2-41E2-8349-AC33195F4A58}" presName="matrix" presStyleCnt="0"/>
      <dgm:spPr/>
    </dgm:pt>
    <dgm:pt modelId="{97F3F703-0068-48C8-A141-5A94C7BD8C73}" type="pres">
      <dgm:prSet presAssocID="{3BD21568-CCD2-41E2-8349-AC33195F4A58}" presName="tile1" presStyleLbl="node1" presStyleIdx="0" presStyleCnt="4"/>
      <dgm:spPr/>
      <dgm:t>
        <a:bodyPr/>
        <a:lstStyle/>
        <a:p>
          <a:endParaRPr lang="en-US"/>
        </a:p>
      </dgm:t>
    </dgm:pt>
    <dgm:pt modelId="{96A4B6C4-0D40-4960-9156-D650C8212EEB}" type="pres">
      <dgm:prSet presAssocID="{3BD21568-CCD2-41E2-8349-AC33195F4A5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9BEBA-878B-4FF6-9703-82A9645549A7}" type="pres">
      <dgm:prSet presAssocID="{3BD21568-CCD2-41E2-8349-AC33195F4A58}" presName="tile2" presStyleLbl="node1" presStyleIdx="1" presStyleCnt="4"/>
      <dgm:spPr/>
      <dgm:t>
        <a:bodyPr/>
        <a:lstStyle/>
        <a:p>
          <a:endParaRPr lang="en-US"/>
        </a:p>
      </dgm:t>
    </dgm:pt>
    <dgm:pt modelId="{634BA17D-473D-4980-8D40-D6022F988FFE}" type="pres">
      <dgm:prSet presAssocID="{3BD21568-CCD2-41E2-8349-AC33195F4A5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3B0B5-A8D2-4130-813F-DA894735FB97}" type="pres">
      <dgm:prSet presAssocID="{3BD21568-CCD2-41E2-8349-AC33195F4A58}" presName="tile3" presStyleLbl="node1" presStyleIdx="2" presStyleCnt="4"/>
      <dgm:spPr/>
      <dgm:t>
        <a:bodyPr/>
        <a:lstStyle/>
        <a:p>
          <a:endParaRPr lang="en-US"/>
        </a:p>
      </dgm:t>
    </dgm:pt>
    <dgm:pt modelId="{D9D32E77-FA37-457C-9126-A1D7268E48B5}" type="pres">
      <dgm:prSet presAssocID="{3BD21568-CCD2-41E2-8349-AC33195F4A5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3045B-DB62-4269-8522-578055E702B1}" type="pres">
      <dgm:prSet presAssocID="{3BD21568-CCD2-41E2-8349-AC33195F4A58}" presName="tile4" presStyleLbl="node1" presStyleIdx="3" presStyleCnt="4"/>
      <dgm:spPr/>
      <dgm:t>
        <a:bodyPr/>
        <a:lstStyle/>
        <a:p>
          <a:endParaRPr lang="en-US"/>
        </a:p>
      </dgm:t>
    </dgm:pt>
    <dgm:pt modelId="{73DBE604-9999-4D21-A9AB-D0AF53B871E0}" type="pres">
      <dgm:prSet presAssocID="{3BD21568-CCD2-41E2-8349-AC33195F4A5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1F591-4D23-4781-98DB-FA90A45BA43C}" type="pres">
      <dgm:prSet presAssocID="{3BD21568-CCD2-41E2-8349-AC33195F4A58}" presName="centerTile" presStyleLbl="fgShp" presStyleIdx="0" presStyleCnt="1" custScaleX="14641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24904ED-C295-41F7-A0C5-6ADEE733834E}" type="presOf" srcId="{1AE64FA4-A629-4BDA-B8B9-049E5E933955}" destId="{634BA17D-473D-4980-8D40-D6022F988FFE}" srcOrd="1" destOrd="0" presId="urn:microsoft.com/office/officeart/2005/8/layout/matrix1"/>
    <dgm:cxn modelId="{AD7818E6-6262-459E-8B57-B36440A12EB9}" type="presOf" srcId="{1AE64FA4-A629-4BDA-B8B9-049E5E933955}" destId="{3089BEBA-878B-4FF6-9703-82A9645549A7}" srcOrd="0" destOrd="0" presId="urn:microsoft.com/office/officeart/2005/8/layout/matrix1"/>
    <dgm:cxn modelId="{16E15F44-831F-45F8-9E09-511C4E0BBC46}" type="presOf" srcId="{5E0C1AA1-C3BA-4A54-BE88-EEF1A2D61C53}" destId="{97F3F703-0068-48C8-A141-5A94C7BD8C73}" srcOrd="0" destOrd="0" presId="urn:microsoft.com/office/officeart/2005/8/layout/matrix1"/>
    <dgm:cxn modelId="{3EC5B94A-4C5C-4967-9142-44A253D1D758}" type="presOf" srcId="{A2A4E613-7922-4DE7-8E98-EC5A2D173E16}" destId="{3B83045B-DB62-4269-8522-578055E702B1}" srcOrd="0" destOrd="0" presId="urn:microsoft.com/office/officeart/2005/8/layout/matrix1"/>
    <dgm:cxn modelId="{7AD8E28B-6B1A-408F-9CF7-9A55DE9824B1}" type="presOf" srcId="{3BD21568-CCD2-41E2-8349-AC33195F4A58}" destId="{3FA9E66D-1952-414E-B770-F58A920F522B}" srcOrd="0" destOrd="0" presId="urn:microsoft.com/office/officeart/2005/8/layout/matrix1"/>
    <dgm:cxn modelId="{C30B7656-5343-488F-9767-96C2978FC584}" srcId="{9C65425C-12D9-4299-93E6-1C07FFD58B2E}" destId="{A2A4E613-7922-4DE7-8E98-EC5A2D173E16}" srcOrd="3" destOrd="0" parTransId="{89D0E4A9-34D4-4BDA-AB5B-3E3703F57EA8}" sibTransId="{E761C452-2858-4206-8A60-174B751D30FC}"/>
    <dgm:cxn modelId="{F04AAEA1-57A2-49C4-9E4E-2D26FBEB633B}" srcId="{9C65425C-12D9-4299-93E6-1C07FFD58B2E}" destId="{5E0C1AA1-C3BA-4A54-BE88-EEF1A2D61C53}" srcOrd="0" destOrd="0" parTransId="{FA8289E3-6617-43EA-87E3-0AC9B58CB3E5}" sibTransId="{0E03714F-718B-4643-882A-AAECF3525959}"/>
    <dgm:cxn modelId="{1228E6E0-6970-4B4E-8CC9-4CD5AA244833}" srcId="{9C65425C-12D9-4299-93E6-1C07FFD58B2E}" destId="{1AE64FA4-A629-4BDA-B8B9-049E5E933955}" srcOrd="1" destOrd="0" parTransId="{003AD6A6-B652-4103-AA8B-C5387D54B84F}" sibTransId="{D57676E2-4488-4469-B54B-6C51CAEC43C4}"/>
    <dgm:cxn modelId="{DD612F30-A049-45A8-932C-DE12AA9F8E67}" type="presOf" srcId="{42D09C79-1DE3-4F2A-AE40-43574C1591F6}" destId="{F793B0B5-A8D2-4130-813F-DA894735FB97}" srcOrd="0" destOrd="0" presId="urn:microsoft.com/office/officeart/2005/8/layout/matrix1"/>
    <dgm:cxn modelId="{0BAF13E0-8BD9-4DE7-A4F8-32EC0DB327CA}" type="presOf" srcId="{9C65425C-12D9-4299-93E6-1C07FFD58B2E}" destId="{0C81F591-4D23-4781-98DB-FA90A45BA43C}" srcOrd="0" destOrd="0" presId="urn:microsoft.com/office/officeart/2005/8/layout/matrix1"/>
    <dgm:cxn modelId="{FF0F34F8-2FCE-479F-B571-692D8630A330}" type="presOf" srcId="{42D09C79-1DE3-4F2A-AE40-43574C1591F6}" destId="{D9D32E77-FA37-457C-9126-A1D7268E48B5}" srcOrd="1" destOrd="0" presId="urn:microsoft.com/office/officeart/2005/8/layout/matrix1"/>
    <dgm:cxn modelId="{46656670-7AB6-4F93-9D2E-68548576637B}" srcId="{3BD21568-CCD2-41E2-8349-AC33195F4A58}" destId="{9C65425C-12D9-4299-93E6-1C07FFD58B2E}" srcOrd="0" destOrd="0" parTransId="{4947F0DD-F726-47F2-B8C5-5AF113E16125}" sibTransId="{6B41C394-223B-47CD-AA3F-BF3DF2EFE1E8}"/>
    <dgm:cxn modelId="{334644F8-CEB1-4E39-918C-B917259E6B70}" srcId="{9C65425C-12D9-4299-93E6-1C07FFD58B2E}" destId="{42D09C79-1DE3-4F2A-AE40-43574C1591F6}" srcOrd="2" destOrd="0" parTransId="{D2EA9209-E866-4863-8663-FD57795F13AA}" sibTransId="{12A23CC7-0D8C-4695-BFFB-24542CD1AAC0}"/>
    <dgm:cxn modelId="{8587B187-FF09-4BA7-9C5A-CE42E2FB8E23}" type="presOf" srcId="{5E0C1AA1-C3BA-4A54-BE88-EEF1A2D61C53}" destId="{96A4B6C4-0D40-4960-9156-D650C8212EEB}" srcOrd="1" destOrd="0" presId="urn:microsoft.com/office/officeart/2005/8/layout/matrix1"/>
    <dgm:cxn modelId="{1C7648C4-8DD5-4B2F-8781-791D9C4E39BB}" type="presOf" srcId="{A2A4E613-7922-4DE7-8E98-EC5A2D173E16}" destId="{73DBE604-9999-4D21-A9AB-D0AF53B871E0}" srcOrd="1" destOrd="0" presId="urn:microsoft.com/office/officeart/2005/8/layout/matrix1"/>
    <dgm:cxn modelId="{8D2F904B-2CD5-41AD-8930-4585412B6A57}" type="presParOf" srcId="{3FA9E66D-1952-414E-B770-F58A920F522B}" destId="{4CBB19E2-C098-41BC-941D-A33B976247A9}" srcOrd="0" destOrd="0" presId="urn:microsoft.com/office/officeart/2005/8/layout/matrix1"/>
    <dgm:cxn modelId="{F489D323-75AF-41A5-A4AA-36BCDD5FFA5D}" type="presParOf" srcId="{4CBB19E2-C098-41BC-941D-A33B976247A9}" destId="{97F3F703-0068-48C8-A141-5A94C7BD8C73}" srcOrd="0" destOrd="0" presId="urn:microsoft.com/office/officeart/2005/8/layout/matrix1"/>
    <dgm:cxn modelId="{B9B60043-FEA3-4AFB-9949-32C125DFAA4F}" type="presParOf" srcId="{4CBB19E2-C098-41BC-941D-A33B976247A9}" destId="{96A4B6C4-0D40-4960-9156-D650C8212EEB}" srcOrd="1" destOrd="0" presId="urn:microsoft.com/office/officeart/2005/8/layout/matrix1"/>
    <dgm:cxn modelId="{A2251DEB-4C64-4689-B39E-A7C08ACCED9D}" type="presParOf" srcId="{4CBB19E2-C098-41BC-941D-A33B976247A9}" destId="{3089BEBA-878B-4FF6-9703-82A9645549A7}" srcOrd="2" destOrd="0" presId="urn:microsoft.com/office/officeart/2005/8/layout/matrix1"/>
    <dgm:cxn modelId="{956D4F80-346F-4364-B02A-1C2B23B60072}" type="presParOf" srcId="{4CBB19E2-C098-41BC-941D-A33B976247A9}" destId="{634BA17D-473D-4980-8D40-D6022F988FFE}" srcOrd="3" destOrd="0" presId="urn:microsoft.com/office/officeart/2005/8/layout/matrix1"/>
    <dgm:cxn modelId="{A6C81E8F-EBF6-4949-8566-29664AE58622}" type="presParOf" srcId="{4CBB19E2-C098-41BC-941D-A33B976247A9}" destId="{F793B0B5-A8D2-4130-813F-DA894735FB97}" srcOrd="4" destOrd="0" presId="urn:microsoft.com/office/officeart/2005/8/layout/matrix1"/>
    <dgm:cxn modelId="{AEF1BEE8-3E32-400E-957C-293A93917C15}" type="presParOf" srcId="{4CBB19E2-C098-41BC-941D-A33B976247A9}" destId="{D9D32E77-FA37-457C-9126-A1D7268E48B5}" srcOrd="5" destOrd="0" presId="urn:microsoft.com/office/officeart/2005/8/layout/matrix1"/>
    <dgm:cxn modelId="{2A133E63-115D-4615-B24B-D9A7A2A0545B}" type="presParOf" srcId="{4CBB19E2-C098-41BC-941D-A33B976247A9}" destId="{3B83045B-DB62-4269-8522-578055E702B1}" srcOrd="6" destOrd="0" presId="urn:microsoft.com/office/officeart/2005/8/layout/matrix1"/>
    <dgm:cxn modelId="{DD627412-F45F-49B5-AE0A-18DED5245DC2}" type="presParOf" srcId="{4CBB19E2-C098-41BC-941D-A33B976247A9}" destId="{73DBE604-9999-4D21-A9AB-D0AF53B871E0}" srcOrd="7" destOrd="0" presId="urn:microsoft.com/office/officeart/2005/8/layout/matrix1"/>
    <dgm:cxn modelId="{4A8A0137-E3FA-4086-883A-82034A46BCDC}" type="presParOf" srcId="{3FA9E66D-1952-414E-B770-F58A920F522B}" destId="{0C81F591-4D23-4781-98DB-FA90A45BA43C}" srcOrd="1" destOrd="0" presId="urn:microsoft.com/office/officeart/2005/8/layout/matrix1"/>
  </dgm:cxnLst>
  <dgm:bg/>
  <dgm:whole>
    <a:ln w="3810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7EC08-CD76-4C25-836F-909201E5159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E22DCE-DA23-4012-8402-9C41147E42F7}">
      <dgm:prSet phldrT="[Text]" custT="1"/>
      <dgm:spPr/>
      <dgm:t>
        <a:bodyPr/>
        <a:lstStyle/>
        <a:p>
          <a:r>
            <a:rPr lang="en-US" sz="3200" smtClean="0">
              <a:solidFill>
                <a:schemeClr val="tx1"/>
              </a:solidFill>
              <a:latin typeface="Arial Rounded MT Bold" pitchFamily="34" charset="0"/>
            </a:rPr>
            <a:t>Due to etiological factor</a:t>
          </a:r>
          <a:endParaRPr lang="en-US" sz="3200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5E05DACF-AD0D-4E5E-BA5C-D12A885646AD}" type="parTrans" cxnId="{DF25B416-21F7-40F9-A058-3506697D56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F2B411-C052-413D-B66B-5C719FEB4070}" type="sibTrans" cxnId="{DF25B416-21F7-40F9-A058-3506697D56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40A233-F24C-47C1-81FA-FF03C8DDF6B7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Arial Rounded MT Bold" pitchFamily="34" charset="0"/>
            </a:rPr>
            <a:t>Diffuse destruction and regeneration of liver cell</a:t>
          </a:r>
          <a:endParaRPr lang="en-US" sz="3200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0494C0D9-BD6F-46B9-ACC8-2BD89B430185}" type="parTrans" cxnId="{9C72EC33-FB81-49A6-AA76-71E8A171B4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0B1053-48D5-48A7-9392-3CD95BF2765B}" type="sibTrans" cxnId="{9C72EC33-FB81-49A6-AA76-71E8A171B4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F0ED95-0BFE-44B7-AEF3-E4CCC26F2633}">
      <dgm:prSet phldrT="[Text]" custT="1"/>
      <dgm:spPr/>
      <dgm:t>
        <a:bodyPr/>
        <a:lstStyle/>
        <a:p>
          <a:r>
            <a:rPr lang="en-US" sz="3200" smtClean="0">
              <a:solidFill>
                <a:schemeClr val="tx1"/>
              </a:solidFill>
              <a:latin typeface="Arial Rounded MT Bold" pitchFamily="34" charset="0"/>
            </a:rPr>
            <a:t>Formation of fibrous tissue </a:t>
          </a:r>
          <a:endParaRPr lang="en-US" sz="3200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668A7FEC-37B4-4F22-8275-667EB07587C5}" type="parTrans" cxnId="{C7AC5A05-225B-457A-8D10-98FE46F0AC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0BBFEB-67D3-429A-B108-59F2DE707E26}" type="sibTrans" cxnId="{C7AC5A05-225B-457A-8D10-98FE46F0AC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A9BFCC-9A68-4D6A-B4F9-17572BD8E498}">
      <dgm:prSet phldrT="[Text]" custT="1"/>
      <dgm:spPr/>
      <dgm:t>
        <a:bodyPr/>
        <a:lstStyle/>
        <a:p>
          <a:r>
            <a:rPr lang="en-US" sz="3200" smtClean="0">
              <a:solidFill>
                <a:schemeClr val="tx1"/>
              </a:solidFill>
              <a:latin typeface="Arial Rounded MT Bold" pitchFamily="34" charset="0"/>
            </a:rPr>
            <a:t>Destroyed liver cell are replaced  gradually by scar tissues necrotic tissue yield fibrosis, cirrhosis damage liver tissue</a:t>
          </a:r>
          <a:endParaRPr lang="en-US" sz="3200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68F85FC0-880B-4733-AD22-BA2091900FCE}" type="parTrans" cxnId="{E08075F6-9A20-4629-9920-A93011456F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050D4A-74E9-441D-9B22-F3D77AABE7A7}" type="sibTrans" cxnId="{E08075F6-9A20-4629-9920-A93011456F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1C90E7-5EEF-42AC-85C2-7876D3079261}">
      <dgm:prSet phldrT="[Text]" custT="1"/>
      <dgm:spPr/>
      <dgm:t>
        <a:bodyPr/>
        <a:lstStyle/>
        <a:p>
          <a:r>
            <a:rPr lang="en-US" sz="3200" smtClean="0">
              <a:solidFill>
                <a:schemeClr val="tx1"/>
              </a:solidFill>
              <a:latin typeface="Arial Rounded MT Bold" pitchFamily="34" charset="0"/>
            </a:rPr>
            <a:t>Obstruction of blood, lymph and bile flow</a:t>
          </a:r>
          <a:endParaRPr lang="en-US" sz="3200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9058690A-3616-4D26-A824-C8B172E64E78}" type="parTrans" cxnId="{42C9F445-8F6B-487D-BEF6-057B9EC33C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B0990C-5957-4139-9155-C94EA459DA3A}" type="sibTrans" cxnId="{42C9F445-8F6B-487D-BEF6-057B9EC33C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6F40F8-0285-4C31-B96E-BFDDE8436A16}">
      <dgm:prSet phldrT="[Text]" custT="1"/>
      <dgm:spPr/>
      <dgm:t>
        <a:bodyPr/>
        <a:lstStyle/>
        <a:p>
          <a:r>
            <a:rPr lang="en-US" sz="3200" smtClean="0">
              <a:solidFill>
                <a:schemeClr val="tx1"/>
              </a:solidFill>
              <a:latin typeface="Arial Rounded MT Bold" pitchFamily="34" charset="0"/>
            </a:rPr>
            <a:t>Hepatic insufficiency </a:t>
          </a:r>
          <a:endParaRPr lang="en-US" sz="3200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45FB1033-F78D-494D-9A3B-A59BBAF86B7E}" type="parTrans" cxnId="{DED451D3-5D78-4565-A328-F4B8FCF76B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04FE13-5861-427D-9DB2-AC7644D94871}" type="sibTrans" cxnId="{DED451D3-5D78-4565-A328-F4B8FCF76B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97DAD8-8A23-4072-A5F3-E33D68DE7772}" type="pres">
      <dgm:prSet presAssocID="{ABF7EC08-CD76-4C25-836F-909201E515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DF0CFF-0FA1-4BE4-9278-82B73A99291C}" type="pres">
      <dgm:prSet presAssocID="{FAE22DCE-DA23-4012-8402-9C41147E42F7}" presName="parentLin" presStyleCnt="0"/>
      <dgm:spPr/>
    </dgm:pt>
    <dgm:pt modelId="{16CD6B88-0F7C-4410-B52F-C7A03DBC5785}" type="pres">
      <dgm:prSet presAssocID="{FAE22DCE-DA23-4012-8402-9C41147E42F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51A0AE2D-FC5B-4F2C-BE3E-A63C507469DA}" type="pres">
      <dgm:prSet presAssocID="{FAE22DCE-DA23-4012-8402-9C41147E42F7}" presName="parentText" presStyleLbl="node1" presStyleIdx="0" presStyleCnt="6" custScaleX="133333" custLinFactNeighborY="12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A624C-7D1D-47F3-8483-6CCC24E51F25}" type="pres">
      <dgm:prSet presAssocID="{FAE22DCE-DA23-4012-8402-9C41147E42F7}" presName="negativeSpace" presStyleCnt="0"/>
      <dgm:spPr/>
    </dgm:pt>
    <dgm:pt modelId="{9377CC50-57F7-48ED-A9B4-566DFE81F914}" type="pres">
      <dgm:prSet presAssocID="{FAE22DCE-DA23-4012-8402-9C41147E42F7}" presName="childText" presStyleLbl="conFgAcc1" presStyleIdx="0" presStyleCnt="6" custLinFactNeighborY="70000">
        <dgm:presLayoutVars>
          <dgm:bulletEnabled val="1"/>
        </dgm:presLayoutVars>
      </dgm:prSet>
      <dgm:spPr/>
    </dgm:pt>
    <dgm:pt modelId="{5D5BC7B2-10CB-4F61-A30F-E66C8F3829C3}" type="pres">
      <dgm:prSet presAssocID="{5AF2B411-C052-413D-B66B-5C719FEB4070}" presName="spaceBetweenRectangles" presStyleCnt="0"/>
      <dgm:spPr/>
    </dgm:pt>
    <dgm:pt modelId="{530871F5-59AC-4908-950E-52C883E4DF7F}" type="pres">
      <dgm:prSet presAssocID="{7140A233-F24C-47C1-81FA-FF03C8DDF6B7}" presName="parentLin" presStyleCnt="0"/>
      <dgm:spPr/>
    </dgm:pt>
    <dgm:pt modelId="{523F47AD-FD33-4760-979F-2735E7C1AF04}" type="pres">
      <dgm:prSet presAssocID="{7140A233-F24C-47C1-81FA-FF03C8DDF6B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27FF299-A6E4-4E13-BC08-BF79999511A1}" type="pres">
      <dgm:prSet presAssocID="{7140A233-F24C-47C1-81FA-FF03C8DDF6B7}" presName="parentText" presStyleLbl="node1" presStyleIdx="1" presStyleCnt="6" custScaleX="133333" custScaleY="132964" custLinFactNeighborY="12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C7F30-4EB6-429D-A977-3D322392ECB0}" type="pres">
      <dgm:prSet presAssocID="{7140A233-F24C-47C1-81FA-FF03C8DDF6B7}" presName="negativeSpace" presStyleCnt="0"/>
      <dgm:spPr/>
    </dgm:pt>
    <dgm:pt modelId="{BAA44648-F6DD-4A0F-B837-A0F453F57666}" type="pres">
      <dgm:prSet presAssocID="{7140A233-F24C-47C1-81FA-FF03C8DDF6B7}" presName="childText" presStyleLbl="conFgAcc1" presStyleIdx="1" presStyleCnt="6" custLinFactNeighborY="70000">
        <dgm:presLayoutVars>
          <dgm:bulletEnabled val="1"/>
        </dgm:presLayoutVars>
      </dgm:prSet>
      <dgm:spPr/>
    </dgm:pt>
    <dgm:pt modelId="{0843D66F-7B4C-421E-9E7E-9015659EC3DB}" type="pres">
      <dgm:prSet presAssocID="{030B1053-48D5-48A7-9392-3CD95BF2765B}" presName="spaceBetweenRectangles" presStyleCnt="0"/>
      <dgm:spPr/>
    </dgm:pt>
    <dgm:pt modelId="{1876B46E-1E7D-4854-8494-4B12AAD4887A}" type="pres">
      <dgm:prSet presAssocID="{88F0ED95-0BFE-44B7-AEF3-E4CCC26F2633}" presName="parentLin" presStyleCnt="0"/>
      <dgm:spPr/>
    </dgm:pt>
    <dgm:pt modelId="{78598202-9CBE-40F1-9554-F343AA3B0F9D}" type="pres">
      <dgm:prSet presAssocID="{88F0ED95-0BFE-44B7-AEF3-E4CCC26F2633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690521C7-7990-4289-B8D6-2D90F3A003F1}" type="pres">
      <dgm:prSet presAssocID="{88F0ED95-0BFE-44B7-AEF3-E4CCC26F2633}" presName="parentText" presStyleLbl="node1" presStyleIdx="2" presStyleCnt="6" custScaleX="133333" custLinFactNeighborY="12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83A20-270E-414C-9DC1-8F5D2F2728FB}" type="pres">
      <dgm:prSet presAssocID="{88F0ED95-0BFE-44B7-AEF3-E4CCC26F2633}" presName="negativeSpace" presStyleCnt="0"/>
      <dgm:spPr/>
    </dgm:pt>
    <dgm:pt modelId="{1044D59D-A240-4F5B-A885-6D73E062770E}" type="pres">
      <dgm:prSet presAssocID="{88F0ED95-0BFE-44B7-AEF3-E4CCC26F2633}" presName="childText" presStyleLbl="conFgAcc1" presStyleIdx="2" presStyleCnt="6" custLinFactNeighborY="70000">
        <dgm:presLayoutVars>
          <dgm:bulletEnabled val="1"/>
        </dgm:presLayoutVars>
      </dgm:prSet>
      <dgm:spPr/>
    </dgm:pt>
    <dgm:pt modelId="{7D0D4E6F-EF45-4DD1-BA32-7BB4A6B9A401}" type="pres">
      <dgm:prSet presAssocID="{340BBFEB-67D3-429A-B108-59F2DE707E26}" presName="spaceBetweenRectangles" presStyleCnt="0"/>
      <dgm:spPr/>
    </dgm:pt>
    <dgm:pt modelId="{B1D2AF48-A0F7-460C-A759-95B2CD01F9E6}" type="pres">
      <dgm:prSet presAssocID="{23A9BFCC-9A68-4D6A-B4F9-17572BD8E498}" presName="parentLin" presStyleCnt="0"/>
      <dgm:spPr/>
    </dgm:pt>
    <dgm:pt modelId="{23AD43A5-B59B-4048-9824-14545BA1657C}" type="pres">
      <dgm:prSet presAssocID="{23A9BFCC-9A68-4D6A-B4F9-17572BD8E498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20A2BA4F-E825-4FAC-B75D-8F3F2E3F43C4}" type="pres">
      <dgm:prSet presAssocID="{23A9BFCC-9A68-4D6A-B4F9-17572BD8E498}" presName="parentText" presStyleLbl="node1" presStyleIdx="3" presStyleCnt="6" custScaleX="133333" custScaleY="278492" custLinFactNeighborY="12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FBA3E-B12B-45DA-9782-AE762A5ADADF}" type="pres">
      <dgm:prSet presAssocID="{23A9BFCC-9A68-4D6A-B4F9-17572BD8E498}" presName="negativeSpace" presStyleCnt="0"/>
      <dgm:spPr/>
    </dgm:pt>
    <dgm:pt modelId="{E1A97089-5E8D-4CE0-855B-8D9508D646C6}" type="pres">
      <dgm:prSet presAssocID="{23A9BFCC-9A68-4D6A-B4F9-17572BD8E498}" presName="childText" presStyleLbl="conFgAcc1" presStyleIdx="3" presStyleCnt="6" custLinFactNeighborY="70000">
        <dgm:presLayoutVars>
          <dgm:bulletEnabled val="1"/>
        </dgm:presLayoutVars>
      </dgm:prSet>
      <dgm:spPr/>
    </dgm:pt>
    <dgm:pt modelId="{2085F65B-39EA-4104-9AE2-421773661BCF}" type="pres">
      <dgm:prSet presAssocID="{60050D4A-74E9-441D-9B22-F3D77AABE7A7}" presName="spaceBetweenRectangles" presStyleCnt="0"/>
      <dgm:spPr/>
    </dgm:pt>
    <dgm:pt modelId="{863B2BC8-32D2-49B8-9414-5EAA37F5A638}" type="pres">
      <dgm:prSet presAssocID="{EC1C90E7-5EEF-42AC-85C2-7876D3079261}" presName="parentLin" presStyleCnt="0"/>
      <dgm:spPr/>
    </dgm:pt>
    <dgm:pt modelId="{97F373B7-1889-484C-9312-7BCCC14D03C8}" type="pres">
      <dgm:prSet presAssocID="{EC1C90E7-5EEF-42AC-85C2-7876D3079261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B65C43F-C61F-4DF8-B362-CA219822D819}" type="pres">
      <dgm:prSet presAssocID="{EC1C90E7-5EEF-42AC-85C2-7876D3079261}" presName="parentText" presStyleLbl="node1" presStyleIdx="4" presStyleCnt="6" custScaleX="133333" custScaleY="137528" custLinFactNeighborY="12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78853-06A5-4B02-8BCA-F75B3C232C72}" type="pres">
      <dgm:prSet presAssocID="{EC1C90E7-5EEF-42AC-85C2-7876D3079261}" presName="negativeSpace" presStyleCnt="0"/>
      <dgm:spPr/>
    </dgm:pt>
    <dgm:pt modelId="{F0935081-DEC2-41ED-B595-FF1C72A197C7}" type="pres">
      <dgm:prSet presAssocID="{EC1C90E7-5EEF-42AC-85C2-7876D3079261}" presName="childText" presStyleLbl="conFgAcc1" presStyleIdx="4" presStyleCnt="6" custLinFactNeighborY="70000">
        <dgm:presLayoutVars>
          <dgm:bulletEnabled val="1"/>
        </dgm:presLayoutVars>
      </dgm:prSet>
      <dgm:spPr/>
    </dgm:pt>
    <dgm:pt modelId="{961AA3F4-030C-44C2-8022-83FF194BA079}" type="pres">
      <dgm:prSet presAssocID="{87B0990C-5957-4139-9155-C94EA459DA3A}" presName="spaceBetweenRectangles" presStyleCnt="0"/>
      <dgm:spPr/>
    </dgm:pt>
    <dgm:pt modelId="{8CB8C749-C4D7-49BA-A9DD-91A123283E45}" type="pres">
      <dgm:prSet presAssocID="{E36F40F8-0285-4C31-B96E-BFDDE8436A16}" presName="parentLin" presStyleCnt="0"/>
      <dgm:spPr/>
    </dgm:pt>
    <dgm:pt modelId="{0839DFE4-FA1F-498B-AB21-467BC3C77CB1}" type="pres">
      <dgm:prSet presAssocID="{E36F40F8-0285-4C31-B96E-BFDDE8436A16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1D9AFE5A-1525-4BCB-BD69-13478FA8CDEE}" type="pres">
      <dgm:prSet presAssocID="{E36F40F8-0285-4C31-B96E-BFDDE8436A16}" presName="parentText" presStyleLbl="node1" presStyleIdx="5" presStyleCnt="6" custScaleX="133333" custLinFactNeighborY="12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A95F9-47B3-4690-BF58-C7BD4BB450DF}" type="pres">
      <dgm:prSet presAssocID="{E36F40F8-0285-4C31-B96E-BFDDE8436A16}" presName="negativeSpace" presStyleCnt="0"/>
      <dgm:spPr/>
    </dgm:pt>
    <dgm:pt modelId="{8DD65730-0A0A-40E7-8717-B118C5A051A7}" type="pres">
      <dgm:prSet presAssocID="{E36F40F8-0285-4C31-B96E-BFDDE8436A16}" presName="childText" presStyleLbl="conFgAcc1" presStyleIdx="5" presStyleCnt="6" custLinFactNeighborY="25610">
        <dgm:presLayoutVars>
          <dgm:bulletEnabled val="1"/>
        </dgm:presLayoutVars>
      </dgm:prSet>
      <dgm:spPr/>
    </dgm:pt>
  </dgm:ptLst>
  <dgm:cxnLst>
    <dgm:cxn modelId="{DED451D3-5D78-4565-A328-F4B8FCF76BFF}" srcId="{ABF7EC08-CD76-4C25-836F-909201E51595}" destId="{E36F40F8-0285-4C31-B96E-BFDDE8436A16}" srcOrd="5" destOrd="0" parTransId="{45FB1033-F78D-494D-9A3B-A59BBAF86B7E}" sibTransId="{FF04FE13-5861-427D-9DB2-AC7644D94871}"/>
    <dgm:cxn modelId="{0FE4BF29-C4D8-4111-8F3E-8F85F26D82B7}" type="presOf" srcId="{88F0ED95-0BFE-44B7-AEF3-E4CCC26F2633}" destId="{690521C7-7990-4289-B8D6-2D90F3A003F1}" srcOrd="1" destOrd="0" presId="urn:microsoft.com/office/officeart/2005/8/layout/list1"/>
    <dgm:cxn modelId="{43864FF3-4092-4E17-9BA5-8A92C4A41DA4}" type="presOf" srcId="{E36F40F8-0285-4C31-B96E-BFDDE8436A16}" destId="{1D9AFE5A-1525-4BCB-BD69-13478FA8CDEE}" srcOrd="1" destOrd="0" presId="urn:microsoft.com/office/officeart/2005/8/layout/list1"/>
    <dgm:cxn modelId="{4E1AA73B-70CE-4D56-BAD3-5782A7A5C0FF}" type="presOf" srcId="{23A9BFCC-9A68-4D6A-B4F9-17572BD8E498}" destId="{20A2BA4F-E825-4FAC-B75D-8F3F2E3F43C4}" srcOrd="1" destOrd="0" presId="urn:microsoft.com/office/officeart/2005/8/layout/list1"/>
    <dgm:cxn modelId="{BF94846D-B2B4-4839-8736-1755B76D624F}" type="presOf" srcId="{EC1C90E7-5EEF-42AC-85C2-7876D3079261}" destId="{9B65C43F-C61F-4DF8-B362-CA219822D819}" srcOrd="1" destOrd="0" presId="urn:microsoft.com/office/officeart/2005/8/layout/list1"/>
    <dgm:cxn modelId="{9C72EC33-FB81-49A6-AA76-71E8A171B42E}" srcId="{ABF7EC08-CD76-4C25-836F-909201E51595}" destId="{7140A233-F24C-47C1-81FA-FF03C8DDF6B7}" srcOrd="1" destOrd="0" parTransId="{0494C0D9-BD6F-46B9-ACC8-2BD89B430185}" sibTransId="{030B1053-48D5-48A7-9392-3CD95BF2765B}"/>
    <dgm:cxn modelId="{5EC99D61-BB6D-4803-B119-8B7D2EA25B95}" type="presOf" srcId="{7140A233-F24C-47C1-81FA-FF03C8DDF6B7}" destId="{523F47AD-FD33-4760-979F-2735E7C1AF04}" srcOrd="0" destOrd="0" presId="urn:microsoft.com/office/officeart/2005/8/layout/list1"/>
    <dgm:cxn modelId="{5ABD505F-31A5-447B-8315-824F5AEBC234}" type="presOf" srcId="{7140A233-F24C-47C1-81FA-FF03C8DDF6B7}" destId="{E27FF299-A6E4-4E13-BC08-BF79999511A1}" srcOrd="1" destOrd="0" presId="urn:microsoft.com/office/officeart/2005/8/layout/list1"/>
    <dgm:cxn modelId="{E08075F6-9A20-4629-9920-A93011456F53}" srcId="{ABF7EC08-CD76-4C25-836F-909201E51595}" destId="{23A9BFCC-9A68-4D6A-B4F9-17572BD8E498}" srcOrd="3" destOrd="0" parTransId="{68F85FC0-880B-4733-AD22-BA2091900FCE}" sibTransId="{60050D4A-74E9-441D-9B22-F3D77AABE7A7}"/>
    <dgm:cxn modelId="{DF25B416-21F7-40F9-A058-3506697D56A9}" srcId="{ABF7EC08-CD76-4C25-836F-909201E51595}" destId="{FAE22DCE-DA23-4012-8402-9C41147E42F7}" srcOrd="0" destOrd="0" parTransId="{5E05DACF-AD0D-4E5E-BA5C-D12A885646AD}" sibTransId="{5AF2B411-C052-413D-B66B-5C719FEB4070}"/>
    <dgm:cxn modelId="{5C9DC057-EB8A-41B0-8D62-41D39CF4DD1B}" type="presOf" srcId="{FAE22DCE-DA23-4012-8402-9C41147E42F7}" destId="{51A0AE2D-FC5B-4F2C-BE3E-A63C507469DA}" srcOrd="1" destOrd="0" presId="urn:microsoft.com/office/officeart/2005/8/layout/list1"/>
    <dgm:cxn modelId="{1D322398-B9E1-48D0-90D7-4B9F02813BA1}" type="presOf" srcId="{EC1C90E7-5EEF-42AC-85C2-7876D3079261}" destId="{97F373B7-1889-484C-9312-7BCCC14D03C8}" srcOrd="0" destOrd="0" presId="urn:microsoft.com/office/officeart/2005/8/layout/list1"/>
    <dgm:cxn modelId="{EFC0000C-BA20-4C48-9A85-194AC19AF9B6}" type="presOf" srcId="{88F0ED95-0BFE-44B7-AEF3-E4CCC26F2633}" destId="{78598202-9CBE-40F1-9554-F343AA3B0F9D}" srcOrd="0" destOrd="0" presId="urn:microsoft.com/office/officeart/2005/8/layout/list1"/>
    <dgm:cxn modelId="{42C9F445-8F6B-487D-BEF6-057B9EC33C6E}" srcId="{ABF7EC08-CD76-4C25-836F-909201E51595}" destId="{EC1C90E7-5EEF-42AC-85C2-7876D3079261}" srcOrd="4" destOrd="0" parTransId="{9058690A-3616-4D26-A824-C8B172E64E78}" sibTransId="{87B0990C-5957-4139-9155-C94EA459DA3A}"/>
    <dgm:cxn modelId="{02A9A8E3-69BE-410A-B667-2639FCE5FC8E}" type="presOf" srcId="{ABF7EC08-CD76-4C25-836F-909201E51595}" destId="{8997DAD8-8A23-4072-A5F3-E33D68DE7772}" srcOrd="0" destOrd="0" presId="urn:microsoft.com/office/officeart/2005/8/layout/list1"/>
    <dgm:cxn modelId="{C7AC5A05-225B-457A-8D10-98FE46F0AC77}" srcId="{ABF7EC08-CD76-4C25-836F-909201E51595}" destId="{88F0ED95-0BFE-44B7-AEF3-E4CCC26F2633}" srcOrd="2" destOrd="0" parTransId="{668A7FEC-37B4-4F22-8275-667EB07587C5}" sibTransId="{340BBFEB-67D3-429A-B108-59F2DE707E26}"/>
    <dgm:cxn modelId="{E721A8B5-96F0-41D3-AC2A-68A77BE0465D}" type="presOf" srcId="{23A9BFCC-9A68-4D6A-B4F9-17572BD8E498}" destId="{23AD43A5-B59B-4048-9824-14545BA1657C}" srcOrd="0" destOrd="0" presId="urn:microsoft.com/office/officeart/2005/8/layout/list1"/>
    <dgm:cxn modelId="{4ED0ABC7-B344-48A2-83F8-B6F808FD9556}" type="presOf" srcId="{FAE22DCE-DA23-4012-8402-9C41147E42F7}" destId="{16CD6B88-0F7C-4410-B52F-C7A03DBC5785}" srcOrd="0" destOrd="0" presId="urn:microsoft.com/office/officeart/2005/8/layout/list1"/>
    <dgm:cxn modelId="{1514DDA7-32EC-42FB-9B7E-9DBCD00B3669}" type="presOf" srcId="{E36F40F8-0285-4C31-B96E-BFDDE8436A16}" destId="{0839DFE4-FA1F-498B-AB21-467BC3C77CB1}" srcOrd="0" destOrd="0" presId="urn:microsoft.com/office/officeart/2005/8/layout/list1"/>
    <dgm:cxn modelId="{6B95B422-88FE-4AE6-AC40-E9FC04F949D7}" type="presParOf" srcId="{8997DAD8-8A23-4072-A5F3-E33D68DE7772}" destId="{48DF0CFF-0FA1-4BE4-9278-82B73A99291C}" srcOrd="0" destOrd="0" presId="urn:microsoft.com/office/officeart/2005/8/layout/list1"/>
    <dgm:cxn modelId="{861CAA76-A8AD-47F1-97EC-36D258A289FF}" type="presParOf" srcId="{48DF0CFF-0FA1-4BE4-9278-82B73A99291C}" destId="{16CD6B88-0F7C-4410-B52F-C7A03DBC5785}" srcOrd="0" destOrd="0" presId="urn:microsoft.com/office/officeart/2005/8/layout/list1"/>
    <dgm:cxn modelId="{925A46B3-88EA-499E-9E88-8E86509056A7}" type="presParOf" srcId="{48DF0CFF-0FA1-4BE4-9278-82B73A99291C}" destId="{51A0AE2D-FC5B-4F2C-BE3E-A63C507469DA}" srcOrd="1" destOrd="0" presId="urn:microsoft.com/office/officeart/2005/8/layout/list1"/>
    <dgm:cxn modelId="{99C5C666-CC97-4D21-AC70-05AC1A713693}" type="presParOf" srcId="{8997DAD8-8A23-4072-A5F3-E33D68DE7772}" destId="{7DBA624C-7D1D-47F3-8483-6CCC24E51F25}" srcOrd="1" destOrd="0" presId="urn:microsoft.com/office/officeart/2005/8/layout/list1"/>
    <dgm:cxn modelId="{E259B510-A104-4323-908C-93E293BD868A}" type="presParOf" srcId="{8997DAD8-8A23-4072-A5F3-E33D68DE7772}" destId="{9377CC50-57F7-48ED-A9B4-566DFE81F914}" srcOrd="2" destOrd="0" presId="urn:microsoft.com/office/officeart/2005/8/layout/list1"/>
    <dgm:cxn modelId="{20289C5F-E9AA-4D4B-8A68-BC855F1ABE27}" type="presParOf" srcId="{8997DAD8-8A23-4072-A5F3-E33D68DE7772}" destId="{5D5BC7B2-10CB-4F61-A30F-E66C8F3829C3}" srcOrd="3" destOrd="0" presId="urn:microsoft.com/office/officeart/2005/8/layout/list1"/>
    <dgm:cxn modelId="{DD003900-1A0E-4E9D-9A6B-B34931B05A60}" type="presParOf" srcId="{8997DAD8-8A23-4072-A5F3-E33D68DE7772}" destId="{530871F5-59AC-4908-950E-52C883E4DF7F}" srcOrd="4" destOrd="0" presId="urn:microsoft.com/office/officeart/2005/8/layout/list1"/>
    <dgm:cxn modelId="{81586970-7770-418C-9D9F-1A0229DCCF43}" type="presParOf" srcId="{530871F5-59AC-4908-950E-52C883E4DF7F}" destId="{523F47AD-FD33-4760-979F-2735E7C1AF04}" srcOrd="0" destOrd="0" presId="urn:microsoft.com/office/officeart/2005/8/layout/list1"/>
    <dgm:cxn modelId="{C964A042-61DF-4F91-9087-5EF719C9AFDD}" type="presParOf" srcId="{530871F5-59AC-4908-950E-52C883E4DF7F}" destId="{E27FF299-A6E4-4E13-BC08-BF79999511A1}" srcOrd="1" destOrd="0" presId="urn:microsoft.com/office/officeart/2005/8/layout/list1"/>
    <dgm:cxn modelId="{7BB42D0A-585B-4473-A735-0ACB5CDE037B}" type="presParOf" srcId="{8997DAD8-8A23-4072-A5F3-E33D68DE7772}" destId="{568C7F30-4EB6-429D-A977-3D322392ECB0}" srcOrd="5" destOrd="0" presId="urn:microsoft.com/office/officeart/2005/8/layout/list1"/>
    <dgm:cxn modelId="{C47159C9-1CB4-4DAB-A062-700BC38E32A6}" type="presParOf" srcId="{8997DAD8-8A23-4072-A5F3-E33D68DE7772}" destId="{BAA44648-F6DD-4A0F-B837-A0F453F57666}" srcOrd="6" destOrd="0" presId="urn:microsoft.com/office/officeart/2005/8/layout/list1"/>
    <dgm:cxn modelId="{CB7E89A2-B463-4547-9328-F6E95D8F1AEE}" type="presParOf" srcId="{8997DAD8-8A23-4072-A5F3-E33D68DE7772}" destId="{0843D66F-7B4C-421E-9E7E-9015659EC3DB}" srcOrd="7" destOrd="0" presId="urn:microsoft.com/office/officeart/2005/8/layout/list1"/>
    <dgm:cxn modelId="{C0164C7D-259E-4A76-90DB-546A3D269352}" type="presParOf" srcId="{8997DAD8-8A23-4072-A5F3-E33D68DE7772}" destId="{1876B46E-1E7D-4854-8494-4B12AAD4887A}" srcOrd="8" destOrd="0" presId="urn:microsoft.com/office/officeart/2005/8/layout/list1"/>
    <dgm:cxn modelId="{FB55F458-4B87-42A6-ADFF-993F0E4DF772}" type="presParOf" srcId="{1876B46E-1E7D-4854-8494-4B12AAD4887A}" destId="{78598202-9CBE-40F1-9554-F343AA3B0F9D}" srcOrd="0" destOrd="0" presId="urn:microsoft.com/office/officeart/2005/8/layout/list1"/>
    <dgm:cxn modelId="{938959E9-16EE-4CF6-AC35-C546132B0499}" type="presParOf" srcId="{1876B46E-1E7D-4854-8494-4B12AAD4887A}" destId="{690521C7-7990-4289-B8D6-2D90F3A003F1}" srcOrd="1" destOrd="0" presId="urn:microsoft.com/office/officeart/2005/8/layout/list1"/>
    <dgm:cxn modelId="{A66202E6-10AF-4BD7-959F-FBB892DBCFD5}" type="presParOf" srcId="{8997DAD8-8A23-4072-A5F3-E33D68DE7772}" destId="{28583A20-270E-414C-9DC1-8F5D2F2728FB}" srcOrd="9" destOrd="0" presId="urn:microsoft.com/office/officeart/2005/8/layout/list1"/>
    <dgm:cxn modelId="{B1125B4F-1A35-43A5-AAD5-A8B318A29C88}" type="presParOf" srcId="{8997DAD8-8A23-4072-A5F3-E33D68DE7772}" destId="{1044D59D-A240-4F5B-A885-6D73E062770E}" srcOrd="10" destOrd="0" presId="urn:microsoft.com/office/officeart/2005/8/layout/list1"/>
    <dgm:cxn modelId="{14C71CDF-F5B9-4BC3-B4CF-0602F625A2C3}" type="presParOf" srcId="{8997DAD8-8A23-4072-A5F3-E33D68DE7772}" destId="{7D0D4E6F-EF45-4DD1-BA32-7BB4A6B9A401}" srcOrd="11" destOrd="0" presId="urn:microsoft.com/office/officeart/2005/8/layout/list1"/>
    <dgm:cxn modelId="{87CEB9F5-C5AD-4C82-83D8-9E04AA48D766}" type="presParOf" srcId="{8997DAD8-8A23-4072-A5F3-E33D68DE7772}" destId="{B1D2AF48-A0F7-460C-A759-95B2CD01F9E6}" srcOrd="12" destOrd="0" presId="urn:microsoft.com/office/officeart/2005/8/layout/list1"/>
    <dgm:cxn modelId="{74BF2C99-A75C-45CF-B385-801C9014138D}" type="presParOf" srcId="{B1D2AF48-A0F7-460C-A759-95B2CD01F9E6}" destId="{23AD43A5-B59B-4048-9824-14545BA1657C}" srcOrd="0" destOrd="0" presId="urn:microsoft.com/office/officeart/2005/8/layout/list1"/>
    <dgm:cxn modelId="{6609B4E5-966C-43AE-AECE-A59EEB48B6E8}" type="presParOf" srcId="{B1D2AF48-A0F7-460C-A759-95B2CD01F9E6}" destId="{20A2BA4F-E825-4FAC-B75D-8F3F2E3F43C4}" srcOrd="1" destOrd="0" presId="urn:microsoft.com/office/officeart/2005/8/layout/list1"/>
    <dgm:cxn modelId="{3779E014-F475-40CC-A936-24720C0B83CA}" type="presParOf" srcId="{8997DAD8-8A23-4072-A5F3-E33D68DE7772}" destId="{BB7FBA3E-B12B-45DA-9782-AE762A5ADADF}" srcOrd="13" destOrd="0" presId="urn:microsoft.com/office/officeart/2005/8/layout/list1"/>
    <dgm:cxn modelId="{A99263D9-10EE-4B06-B055-39493EF4F831}" type="presParOf" srcId="{8997DAD8-8A23-4072-A5F3-E33D68DE7772}" destId="{E1A97089-5E8D-4CE0-855B-8D9508D646C6}" srcOrd="14" destOrd="0" presId="urn:microsoft.com/office/officeart/2005/8/layout/list1"/>
    <dgm:cxn modelId="{A3301E09-7528-4D0D-AE05-59379F623C32}" type="presParOf" srcId="{8997DAD8-8A23-4072-A5F3-E33D68DE7772}" destId="{2085F65B-39EA-4104-9AE2-421773661BCF}" srcOrd="15" destOrd="0" presId="urn:microsoft.com/office/officeart/2005/8/layout/list1"/>
    <dgm:cxn modelId="{DC76B860-4642-4769-9738-85DBADDD0365}" type="presParOf" srcId="{8997DAD8-8A23-4072-A5F3-E33D68DE7772}" destId="{863B2BC8-32D2-49B8-9414-5EAA37F5A638}" srcOrd="16" destOrd="0" presId="urn:microsoft.com/office/officeart/2005/8/layout/list1"/>
    <dgm:cxn modelId="{BF632600-27B6-4087-B045-C455828ED0A0}" type="presParOf" srcId="{863B2BC8-32D2-49B8-9414-5EAA37F5A638}" destId="{97F373B7-1889-484C-9312-7BCCC14D03C8}" srcOrd="0" destOrd="0" presId="urn:microsoft.com/office/officeart/2005/8/layout/list1"/>
    <dgm:cxn modelId="{704443C5-D6F7-4C42-836B-580EC84BE7F0}" type="presParOf" srcId="{863B2BC8-32D2-49B8-9414-5EAA37F5A638}" destId="{9B65C43F-C61F-4DF8-B362-CA219822D819}" srcOrd="1" destOrd="0" presId="urn:microsoft.com/office/officeart/2005/8/layout/list1"/>
    <dgm:cxn modelId="{F65CA91D-C6C0-47F9-A698-C2148B192A0A}" type="presParOf" srcId="{8997DAD8-8A23-4072-A5F3-E33D68DE7772}" destId="{8BC78853-06A5-4B02-8BCA-F75B3C232C72}" srcOrd="17" destOrd="0" presId="urn:microsoft.com/office/officeart/2005/8/layout/list1"/>
    <dgm:cxn modelId="{66F748A8-E991-45FA-92D6-3C12DFA0DDD0}" type="presParOf" srcId="{8997DAD8-8A23-4072-A5F3-E33D68DE7772}" destId="{F0935081-DEC2-41ED-B595-FF1C72A197C7}" srcOrd="18" destOrd="0" presId="urn:microsoft.com/office/officeart/2005/8/layout/list1"/>
    <dgm:cxn modelId="{1188FE81-A713-48E4-9A78-E790D8AF8159}" type="presParOf" srcId="{8997DAD8-8A23-4072-A5F3-E33D68DE7772}" destId="{961AA3F4-030C-44C2-8022-83FF194BA079}" srcOrd="19" destOrd="0" presId="urn:microsoft.com/office/officeart/2005/8/layout/list1"/>
    <dgm:cxn modelId="{71765997-3D57-4D2E-9A5B-EE72A63AD251}" type="presParOf" srcId="{8997DAD8-8A23-4072-A5F3-E33D68DE7772}" destId="{8CB8C749-C4D7-49BA-A9DD-91A123283E45}" srcOrd="20" destOrd="0" presId="urn:microsoft.com/office/officeart/2005/8/layout/list1"/>
    <dgm:cxn modelId="{69030C71-0BA7-4B31-8565-82CE25782CBA}" type="presParOf" srcId="{8CB8C749-C4D7-49BA-A9DD-91A123283E45}" destId="{0839DFE4-FA1F-498B-AB21-467BC3C77CB1}" srcOrd="0" destOrd="0" presId="urn:microsoft.com/office/officeart/2005/8/layout/list1"/>
    <dgm:cxn modelId="{47D878C3-6D5B-4EE3-8E82-8ECDD87F4DD7}" type="presParOf" srcId="{8CB8C749-C4D7-49BA-A9DD-91A123283E45}" destId="{1D9AFE5A-1525-4BCB-BD69-13478FA8CDEE}" srcOrd="1" destOrd="0" presId="urn:microsoft.com/office/officeart/2005/8/layout/list1"/>
    <dgm:cxn modelId="{804E6D26-DB86-48A2-94C8-275AF382151C}" type="presParOf" srcId="{8997DAD8-8A23-4072-A5F3-E33D68DE7772}" destId="{951A95F9-47B3-4690-BF58-C7BD4BB450DF}" srcOrd="21" destOrd="0" presId="urn:microsoft.com/office/officeart/2005/8/layout/list1"/>
    <dgm:cxn modelId="{13CE2955-6AD7-4844-8ADF-F8508757DF69}" type="presParOf" srcId="{8997DAD8-8A23-4072-A5F3-E33D68DE7772}" destId="{8DD65730-0A0A-40E7-8717-B118C5A051A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93B77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2655767"/>
            <a:ext cx="47595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" name="Google Shape;11;p2"/>
          <p:cNvGrpSpPr/>
          <p:nvPr/>
        </p:nvGrpSpPr>
        <p:grpSpPr>
          <a:xfrm rot="-5400000">
            <a:off x="1619541" y="2989145"/>
            <a:ext cx="1868209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" name="Google Shape;68;p2"/>
          <p:cNvGrpSpPr/>
          <p:nvPr/>
        </p:nvGrpSpPr>
        <p:grpSpPr>
          <a:xfrm rot="5400000">
            <a:off x="5656241" y="-1390955"/>
            <a:ext cx="1868209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rgbClr val="BDCC64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20;p12"/>
          <p:cNvGrpSpPr/>
          <p:nvPr/>
        </p:nvGrpSpPr>
        <p:grpSpPr>
          <a:xfrm rot="131350">
            <a:off x="2426634" y="5176304"/>
            <a:ext cx="4290735" cy="1438155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2FF735FB-A5F0-4CFF-B91A-FA779D80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1219200" y="2882400"/>
            <a:ext cx="66294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4000" b="1" i="0">
                <a:solidFill>
                  <a:srgbClr val="C00000"/>
                </a:solidFill>
                <a:latin typeface="Cooper Black" pitchFamily="18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oogle Shape;187;p4"/>
          <p:cNvGrpSpPr/>
          <p:nvPr/>
        </p:nvGrpSpPr>
        <p:grpSpPr>
          <a:xfrm>
            <a:off x="802982" y="4215339"/>
            <a:ext cx="7513267" cy="2053595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2FF735FB-A5F0-4CFF-B91A-FA779D80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4" y="782633"/>
            <a:ext cx="676242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4" y="2006600"/>
            <a:ext cx="6762425" cy="4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algn="just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ts val="1400"/>
              <a:buChar char="✢"/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oogle Shape;211;p5"/>
          <p:cNvGrpSpPr/>
          <p:nvPr/>
        </p:nvGrpSpPr>
        <p:grpSpPr>
          <a:xfrm>
            <a:off x="7108242" y="-77473"/>
            <a:ext cx="1401157" cy="7012940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268;p5"/>
          <p:cNvGrpSpPr/>
          <p:nvPr/>
        </p:nvGrpSpPr>
        <p:grpSpPr>
          <a:xfrm rot="-9319279">
            <a:off x="452001" y="1055949"/>
            <a:ext cx="291914" cy="483595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2FF735FB-A5F0-4CFF-B91A-FA779D80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782633"/>
            <a:ext cx="600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2108200"/>
            <a:ext cx="2916900" cy="4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2108200"/>
            <a:ext cx="2916900" cy="4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oogle Shape;277;p6"/>
          <p:cNvGrpSpPr/>
          <p:nvPr/>
        </p:nvGrpSpPr>
        <p:grpSpPr>
          <a:xfrm>
            <a:off x="7108242" y="-77473"/>
            <a:ext cx="1401157" cy="7012940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334;p6"/>
          <p:cNvGrpSpPr/>
          <p:nvPr/>
        </p:nvGrpSpPr>
        <p:grpSpPr>
          <a:xfrm rot="-9319279">
            <a:off x="452001" y="1055949"/>
            <a:ext cx="291914" cy="483595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2FF735FB-A5F0-4CFF-B91A-FA779D80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782633"/>
            <a:ext cx="600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2108200"/>
            <a:ext cx="19371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2108200"/>
            <a:ext cx="19371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2108200"/>
            <a:ext cx="19371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oogle Shape;344;p7"/>
          <p:cNvGrpSpPr/>
          <p:nvPr/>
        </p:nvGrpSpPr>
        <p:grpSpPr>
          <a:xfrm>
            <a:off x="7108242" y="-77473"/>
            <a:ext cx="1401157" cy="7012940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401;p7"/>
          <p:cNvGrpSpPr/>
          <p:nvPr/>
        </p:nvGrpSpPr>
        <p:grpSpPr>
          <a:xfrm rot="-9319279">
            <a:off x="452001" y="1055949"/>
            <a:ext cx="291914" cy="483595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2FF735FB-A5F0-4CFF-B91A-FA779D80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782633"/>
            <a:ext cx="600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" name="Google Shape;408;p8"/>
          <p:cNvGrpSpPr/>
          <p:nvPr/>
        </p:nvGrpSpPr>
        <p:grpSpPr>
          <a:xfrm>
            <a:off x="7108242" y="-77473"/>
            <a:ext cx="1401157" cy="7012940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465;p8"/>
          <p:cNvGrpSpPr/>
          <p:nvPr/>
        </p:nvGrpSpPr>
        <p:grpSpPr>
          <a:xfrm rot="-9319279">
            <a:off x="452001" y="1055949"/>
            <a:ext cx="291914" cy="483595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2FF735FB-A5F0-4CFF-B91A-FA779D80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71;p9"/>
          <p:cNvGrpSpPr/>
          <p:nvPr/>
        </p:nvGrpSpPr>
        <p:grpSpPr>
          <a:xfrm>
            <a:off x="7964875" y="-101604"/>
            <a:ext cx="1026725" cy="5138864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528;p9"/>
          <p:cNvGrpSpPr/>
          <p:nvPr/>
        </p:nvGrpSpPr>
        <p:grpSpPr>
          <a:xfrm rot="10800000">
            <a:off x="152400" y="1820729"/>
            <a:ext cx="1026725" cy="5138864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2FF735FB-A5F0-4CFF-B91A-FA779D80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7;p10"/>
          <p:cNvGrpSpPr/>
          <p:nvPr/>
        </p:nvGrpSpPr>
        <p:grpSpPr>
          <a:xfrm rot="131350">
            <a:off x="2426634" y="5176304"/>
            <a:ext cx="4290735" cy="1438155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4647233"/>
            <a:ext cx="56907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2FF735FB-A5F0-4CFF-B91A-FA779D80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04;p11"/>
          <p:cNvGrpSpPr/>
          <p:nvPr/>
        </p:nvGrpSpPr>
        <p:grpSpPr>
          <a:xfrm rot="131350">
            <a:off x="2426634" y="5176304"/>
            <a:ext cx="4290735" cy="1438155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2FF735FB-A5F0-4CFF-B91A-FA779D80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782633"/>
            <a:ext cx="600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2006600"/>
            <a:ext cx="60096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SzPts val="1400"/>
              <a:buFont typeface="Neuton"/>
              <a:buChar char="✢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2FF735FB-A5F0-4CFF-B91A-FA779D8079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suv_logo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715276" y="5565228"/>
            <a:ext cx="1043574" cy="1205224"/>
          </a:xfrm>
          <a:prstGeom prst="rect">
            <a:avLst/>
          </a:prstGeom>
        </p:spPr>
      </p:pic>
      <p:sp>
        <p:nvSpPr>
          <p:cNvPr id="9" name="TextBox 14"/>
          <p:cNvSpPr txBox="1"/>
          <p:nvPr userDrawn="1"/>
        </p:nvSpPr>
        <p:spPr>
          <a:xfrm>
            <a:off x="2286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3600"/>
            <a:ext cx="4759500" cy="15464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LIVER</a:t>
            </a:r>
            <a:r>
              <a:rPr lang="en-US" sz="6000" b="1" spc="-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60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CIRRHOSIS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2672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By,</a:t>
            </a:r>
          </a:p>
          <a:p>
            <a:r>
              <a:rPr lang="en-US" sz="2800" dirty="0" smtClean="0"/>
              <a:t>Ms. Ekta S Patel</a:t>
            </a:r>
          </a:p>
          <a:p>
            <a:r>
              <a:rPr lang="en-US" sz="2800" dirty="0" smtClean="0"/>
              <a:t>Assistant Professor 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-5" dirty="0" smtClean="0"/>
              <a:t>Cirrhosis is a consequence of chronic liver  disease, characterized by replacement </a:t>
            </a:r>
            <a:r>
              <a:rPr lang="en-US" spc="-10" dirty="0" smtClean="0"/>
              <a:t>of  </a:t>
            </a:r>
            <a:r>
              <a:rPr lang="en-US" spc="-5" dirty="0" smtClean="0"/>
              <a:t>liver tissue by fibrosis, scar </a:t>
            </a:r>
            <a:r>
              <a:rPr lang="en-US" spc="-10" dirty="0" smtClean="0"/>
              <a:t>tissue </a:t>
            </a:r>
            <a:r>
              <a:rPr lang="en-US" spc="-5" dirty="0" smtClean="0"/>
              <a:t>and  regenerative </a:t>
            </a:r>
            <a:r>
              <a:rPr lang="en-US" dirty="0" smtClean="0"/>
              <a:t>nodules </a:t>
            </a:r>
            <a:r>
              <a:rPr lang="en-US" spc="-5" dirty="0" smtClean="0"/>
              <a:t>leading </a:t>
            </a:r>
            <a:r>
              <a:rPr lang="en-US" dirty="0" smtClean="0"/>
              <a:t>to loss </a:t>
            </a:r>
            <a:r>
              <a:rPr lang="en-US" spc="-5" dirty="0" smtClean="0"/>
              <a:t>of liver  function.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Incidence: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Lucida Sans Unicode"/>
              </a:rPr>
              <a:t>Cirrhosis </a:t>
            </a:r>
            <a:r>
              <a:rPr lang="en-US" spc="-5" dirty="0" smtClean="0">
                <a:cs typeface="Lucida Sans Unicode"/>
              </a:rPr>
              <a:t>is</a:t>
            </a:r>
            <a:r>
              <a:rPr lang="en-US" spc="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the</a:t>
            </a:r>
            <a:r>
              <a:rPr lang="en-US" spc="-10" dirty="0" smtClean="0">
                <a:cs typeface="Lucida Sans Unicode"/>
              </a:rPr>
              <a:t> </a:t>
            </a:r>
            <a:r>
              <a:rPr lang="en-US" spc="10" dirty="0" smtClean="0">
                <a:cs typeface="Lucida Sans Unicode"/>
              </a:rPr>
              <a:t>8</a:t>
            </a:r>
            <a:r>
              <a:rPr lang="en-US" sz="3150" spc="15" baseline="25132" dirty="0" smtClean="0">
                <a:cs typeface="Lucida Sans Unicode"/>
              </a:rPr>
              <a:t>th	</a:t>
            </a:r>
            <a:r>
              <a:rPr lang="en-US" spc="-5" dirty="0" smtClean="0">
                <a:cs typeface="Lucida Sans Unicode"/>
              </a:rPr>
              <a:t>leading cause</a:t>
            </a:r>
            <a:r>
              <a:rPr lang="en-US" spc="-8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of  death in </a:t>
            </a:r>
            <a:r>
              <a:rPr lang="en-US" dirty="0" smtClean="0">
                <a:cs typeface="Lucida Sans Unicode"/>
              </a:rPr>
              <a:t>United</a:t>
            </a:r>
            <a:r>
              <a:rPr lang="en-US" spc="-45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states.</a:t>
            </a:r>
          </a:p>
          <a:p>
            <a:r>
              <a:rPr lang="en-US" dirty="0" smtClean="0"/>
              <a:t>Around 20% of </a:t>
            </a:r>
            <a:r>
              <a:rPr lang="en-US" spc="-5" dirty="0" smtClean="0"/>
              <a:t>patients </a:t>
            </a:r>
            <a:r>
              <a:rPr lang="en-US" dirty="0" smtClean="0"/>
              <a:t>with</a:t>
            </a:r>
            <a:r>
              <a:rPr lang="en-US" spc="-100" dirty="0" smtClean="0"/>
              <a:t> </a:t>
            </a:r>
            <a:r>
              <a:rPr lang="en-US" dirty="0" smtClean="0"/>
              <a:t>Chronic  HCV </a:t>
            </a:r>
            <a:r>
              <a:rPr lang="en-US" spc="-5" dirty="0" smtClean="0"/>
              <a:t>and 10%-20% of patients </a:t>
            </a:r>
            <a:r>
              <a:rPr lang="en-US" dirty="0" smtClean="0"/>
              <a:t>with  </a:t>
            </a:r>
            <a:r>
              <a:rPr lang="en-US" spc="-5" dirty="0" smtClean="0"/>
              <a:t>chronic HBV develop</a:t>
            </a:r>
            <a:r>
              <a:rPr lang="en-US" spc="-40" dirty="0" smtClean="0"/>
              <a:t> </a:t>
            </a:r>
            <a:r>
              <a:rPr lang="en-US" spc="-5" dirty="0" smtClean="0"/>
              <a:t>cirrhosis.</a:t>
            </a:r>
          </a:p>
          <a:p>
            <a:endParaRPr lang="en-US" dirty="0" smtClean="0"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Classification: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381000"/>
          <a:ext cx="8153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400"/>
            <a:ext cx="6762425" cy="838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Alcoholic Cirrhosis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9400"/>
            <a:ext cx="8610600" cy="4340800"/>
          </a:xfrm>
        </p:spPr>
        <p:txBody>
          <a:bodyPr/>
          <a:lstStyle/>
          <a:p>
            <a:pPr marL="268605" marR="6350" indent="-256540" algn="ctr">
              <a:spcBef>
                <a:spcPts val="100"/>
              </a:spcBef>
              <a:tabLst>
                <a:tab pos="376555" algn="l"/>
                <a:tab pos="2376805" algn="l"/>
                <a:tab pos="4271010" algn="l"/>
                <a:tab pos="6965950" algn="l"/>
              </a:tabLst>
            </a:pPr>
            <a:r>
              <a:rPr lang="en-US" spc="15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spc="-5" dirty="0" smtClean="0">
                <a:solidFill>
                  <a:srgbClr val="7030A0"/>
                </a:solidFill>
                <a:cs typeface="Lucida Sans Unicode"/>
              </a:rPr>
              <a:t>Laenne</a:t>
            </a:r>
            <a:r>
              <a:rPr lang="en-US" spc="-20" dirty="0" smtClean="0">
                <a:solidFill>
                  <a:srgbClr val="7030A0"/>
                </a:solidFill>
                <a:cs typeface="Lucida Sans Unicode"/>
              </a:rPr>
              <a:t>c</a:t>
            </a:r>
            <a:r>
              <a:rPr lang="en-US" spc="-5" dirty="0" smtClean="0">
                <a:solidFill>
                  <a:srgbClr val="7030A0"/>
                </a:solidFill>
                <a:cs typeface="Lucida Sans Unicode"/>
              </a:rPr>
              <a:t>’</a:t>
            </a:r>
            <a:r>
              <a:rPr lang="en-US" dirty="0" smtClean="0">
                <a:solidFill>
                  <a:srgbClr val="7030A0"/>
                </a:solidFill>
                <a:cs typeface="Lucida Sans Unicode"/>
              </a:rPr>
              <a:t>s	</a:t>
            </a:r>
            <a:r>
              <a:rPr lang="en-US" spc="-5" dirty="0" smtClean="0">
                <a:solidFill>
                  <a:srgbClr val="7030A0"/>
                </a:solidFill>
                <a:cs typeface="Lucida Sans Unicode"/>
              </a:rPr>
              <a:t>ci</a:t>
            </a:r>
            <a:r>
              <a:rPr lang="en-US" spc="-20" dirty="0" smtClean="0">
                <a:solidFill>
                  <a:srgbClr val="7030A0"/>
                </a:solidFill>
                <a:cs typeface="Lucida Sans Unicode"/>
              </a:rPr>
              <a:t>r</a:t>
            </a:r>
            <a:r>
              <a:rPr lang="en-US" spc="-5" dirty="0" smtClean="0">
                <a:solidFill>
                  <a:srgbClr val="7030A0"/>
                </a:solidFill>
                <a:cs typeface="Lucida Sans Unicode"/>
              </a:rPr>
              <a:t>r</a:t>
            </a:r>
            <a:r>
              <a:rPr lang="en-US" spc="-10" dirty="0" smtClean="0">
                <a:solidFill>
                  <a:srgbClr val="7030A0"/>
                </a:solidFill>
                <a:cs typeface="Lucida Sans Unicode"/>
              </a:rPr>
              <a:t>h</a:t>
            </a:r>
            <a:r>
              <a:rPr lang="en-US" spc="-5" dirty="0" smtClean="0">
                <a:solidFill>
                  <a:srgbClr val="7030A0"/>
                </a:solidFill>
                <a:cs typeface="Lucida Sans Unicode"/>
              </a:rPr>
              <a:t>osis</a:t>
            </a:r>
            <a:r>
              <a:rPr lang="en-US" dirty="0" smtClean="0">
                <a:solidFill>
                  <a:srgbClr val="7030A0"/>
                </a:solidFill>
                <a:cs typeface="Lucida Sans Unicode"/>
              </a:rPr>
              <a:t>,	</a:t>
            </a:r>
            <a:r>
              <a:rPr lang="en-US" dirty="0" err="1" smtClean="0">
                <a:solidFill>
                  <a:srgbClr val="7030A0"/>
                </a:solidFill>
                <a:cs typeface="Lucida Sans Unicode"/>
              </a:rPr>
              <a:t>m</a:t>
            </a:r>
            <a:r>
              <a:rPr lang="en-US" spc="-10" dirty="0" err="1" smtClean="0">
                <a:solidFill>
                  <a:srgbClr val="7030A0"/>
                </a:solidFill>
                <a:cs typeface="Lucida Sans Unicode"/>
              </a:rPr>
              <a:t>i</a:t>
            </a:r>
            <a:r>
              <a:rPr lang="en-US" spc="-5" dirty="0" err="1" smtClean="0">
                <a:solidFill>
                  <a:srgbClr val="7030A0"/>
                </a:solidFill>
                <a:cs typeface="Lucida Sans Unicode"/>
              </a:rPr>
              <a:t>cronodular</a:t>
            </a:r>
            <a:r>
              <a:rPr lang="en-US" dirty="0" smtClean="0">
                <a:solidFill>
                  <a:srgbClr val="7030A0"/>
                </a:solidFill>
                <a:cs typeface="Lucida Sans Unicode"/>
              </a:rPr>
              <a:t>,	</a:t>
            </a:r>
            <a:r>
              <a:rPr lang="en-US" spc="-5" dirty="0" smtClean="0">
                <a:solidFill>
                  <a:srgbClr val="7030A0"/>
                </a:solidFill>
                <a:cs typeface="Lucida Sans Unicode"/>
              </a:rPr>
              <a:t>portal  cirrhosis.</a:t>
            </a:r>
            <a:endParaRPr lang="en-US" dirty="0" smtClean="0">
              <a:solidFill>
                <a:srgbClr val="7030A0"/>
              </a:solidFill>
              <a:cs typeface="Lucida Sans Unicode"/>
            </a:endParaRPr>
          </a:p>
          <a:p>
            <a:pPr marL="268605" marR="5715" indent="-256540">
              <a:spcBef>
                <a:spcPts val="395"/>
              </a:spcBef>
              <a:tabLst>
                <a:tab pos="376555" algn="l"/>
                <a:tab pos="1417955" algn="l"/>
                <a:tab pos="2277110" algn="l"/>
                <a:tab pos="3479800" algn="l"/>
                <a:tab pos="4685665" algn="l"/>
                <a:tab pos="5365750" algn="l"/>
                <a:tab pos="6478270" algn="l"/>
              </a:tabLst>
            </a:pPr>
            <a:r>
              <a:rPr lang="en-US" spc="15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spc="-5" dirty="0" smtClean="0">
                <a:cs typeface="Lucida Sans Unicode"/>
              </a:rPr>
              <a:t>Me</a:t>
            </a:r>
            <a:r>
              <a:rPr lang="en-US" dirty="0" smtClean="0">
                <a:cs typeface="Lucida Sans Unicode"/>
              </a:rPr>
              <a:t>n	</a:t>
            </a:r>
            <a:r>
              <a:rPr lang="en-US" spc="-5" dirty="0" smtClean="0">
                <a:cs typeface="Lucida Sans Unicode"/>
              </a:rPr>
              <a:t>a</a:t>
            </a:r>
            <a:r>
              <a:rPr lang="en-US" spc="-15" dirty="0" smtClean="0">
                <a:cs typeface="Lucida Sans Unicode"/>
              </a:rPr>
              <a:t>r</a:t>
            </a:r>
            <a:r>
              <a:rPr lang="en-US" dirty="0" smtClean="0">
                <a:cs typeface="Lucida Sans Unicode"/>
              </a:rPr>
              <a:t>e	more	</a:t>
            </a:r>
            <a:r>
              <a:rPr lang="en-US" spc="-5" dirty="0" smtClean="0">
                <a:cs typeface="Lucida Sans Unicode"/>
              </a:rPr>
              <a:t>l</a:t>
            </a:r>
            <a:r>
              <a:rPr lang="en-US" spc="-15" dirty="0" smtClean="0">
                <a:cs typeface="Lucida Sans Unicode"/>
              </a:rPr>
              <a:t>i</a:t>
            </a:r>
            <a:r>
              <a:rPr lang="en-US" spc="-5" dirty="0" smtClean="0">
                <a:cs typeface="Lucida Sans Unicode"/>
              </a:rPr>
              <a:t>ke</a:t>
            </a:r>
            <a:r>
              <a:rPr lang="en-US" spc="-10" dirty="0" smtClean="0">
                <a:cs typeface="Lucida Sans Unicode"/>
              </a:rPr>
              <a:t>l</a:t>
            </a:r>
            <a:r>
              <a:rPr lang="en-US" dirty="0" smtClean="0">
                <a:cs typeface="Lucida Sans Unicode"/>
              </a:rPr>
              <a:t>y	</a:t>
            </a:r>
            <a:r>
              <a:rPr lang="en-US" spc="-5" dirty="0" smtClean="0">
                <a:cs typeface="Lucida Sans Unicode"/>
              </a:rPr>
              <a:t>t</a:t>
            </a:r>
            <a:r>
              <a:rPr lang="en-US" dirty="0" smtClean="0">
                <a:cs typeface="Lucida Sans Unicode"/>
              </a:rPr>
              <a:t>o	have	</a:t>
            </a:r>
            <a:r>
              <a:rPr lang="en-US" spc="-5" dirty="0" smtClean="0">
                <a:cs typeface="Lucida Sans Unicode"/>
              </a:rPr>
              <a:t>alcoholic  cirrhosis.</a:t>
            </a:r>
            <a:endParaRPr lang="en-US" dirty="0" smtClean="0">
              <a:cs typeface="Lucida Sans Unicode"/>
            </a:endParaRPr>
          </a:p>
          <a:p>
            <a:pPr marL="268605" marR="5080" indent="-256540">
              <a:spcBef>
                <a:spcPts val="400"/>
              </a:spcBef>
              <a:tabLst>
                <a:tab pos="376555" algn="l"/>
                <a:tab pos="1856739" algn="l"/>
                <a:tab pos="3131185" algn="l"/>
                <a:tab pos="4414520" algn="l"/>
                <a:tab pos="5778500" algn="l"/>
                <a:tab pos="7097395" algn="l"/>
              </a:tabLst>
            </a:pPr>
            <a:r>
              <a:rPr lang="en-US" spc="15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spc="-5" dirty="0" smtClean="0">
                <a:cs typeface="Lucida Sans Unicode"/>
              </a:rPr>
              <a:t>Fibros</a:t>
            </a:r>
            <a:r>
              <a:rPr lang="en-US" spc="-10" dirty="0" smtClean="0">
                <a:cs typeface="Lucida Sans Unicode"/>
              </a:rPr>
              <a:t>i</a:t>
            </a:r>
            <a:r>
              <a:rPr lang="en-US" dirty="0" smtClean="0">
                <a:cs typeface="Lucida Sans Unicode"/>
              </a:rPr>
              <a:t>s	</a:t>
            </a:r>
            <a:r>
              <a:rPr lang="en-US" spc="-5" dirty="0" smtClean="0">
                <a:cs typeface="Lucida Sans Unicode"/>
              </a:rPr>
              <a:t>occur</a:t>
            </a:r>
            <a:r>
              <a:rPr lang="en-US" dirty="0" smtClean="0">
                <a:cs typeface="Lucida Sans Unicode"/>
              </a:rPr>
              <a:t>s	ma</a:t>
            </a:r>
            <a:r>
              <a:rPr lang="en-US" spc="-10" dirty="0" smtClean="0">
                <a:cs typeface="Lucida Sans Unicode"/>
              </a:rPr>
              <a:t>i</a:t>
            </a:r>
            <a:r>
              <a:rPr lang="en-US" dirty="0" smtClean="0">
                <a:cs typeface="Lucida Sans Unicode"/>
              </a:rPr>
              <a:t>nly	</a:t>
            </a:r>
            <a:r>
              <a:rPr lang="en-US" spc="-15" dirty="0" smtClean="0">
                <a:cs typeface="Lucida Sans Unicode"/>
              </a:rPr>
              <a:t>a</a:t>
            </a:r>
            <a:r>
              <a:rPr lang="en-US" spc="-5" dirty="0" smtClean="0">
                <a:cs typeface="Lucida Sans Unicode"/>
              </a:rPr>
              <a:t>rou</a:t>
            </a:r>
            <a:r>
              <a:rPr lang="en-US" dirty="0" smtClean="0">
                <a:cs typeface="Lucida Sans Unicode"/>
              </a:rPr>
              <a:t>nd	</a:t>
            </a:r>
            <a:r>
              <a:rPr lang="en-US" spc="-5" dirty="0" smtClean="0">
                <a:cs typeface="Lucida Sans Unicode"/>
              </a:rPr>
              <a:t>c</a:t>
            </a:r>
            <a:r>
              <a:rPr lang="en-US" spc="-10" dirty="0" smtClean="0">
                <a:cs typeface="Lucida Sans Unicode"/>
              </a:rPr>
              <a:t>e</a:t>
            </a:r>
            <a:r>
              <a:rPr lang="en-US" dirty="0" smtClean="0">
                <a:cs typeface="Lucida Sans Unicode"/>
              </a:rPr>
              <a:t>ntral	v</a:t>
            </a:r>
            <a:r>
              <a:rPr lang="en-US" spc="-15" dirty="0" smtClean="0">
                <a:cs typeface="Lucida Sans Unicode"/>
              </a:rPr>
              <a:t>e</a:t>
            </a:r>
            <a:r>
              <a:rPr lang="en-US" spc="-5" dirty="0" smtClean="0">
                <a:cs typeface="Lucida Sans Unicode"/>
              </a:rPr>
              <a:t>i</a:t>
            </a:r>
            <a:r>
              <a:rPr lang="en-US" spc="-15" dirty="0" smtClean="0">
                <a:cs typeface="Lucida Sans Unicode"/>
              </a:rPr>
              <a:t>n</a:t>
            </a:r>
            <a:r>
              <a:rPr lang="en-US" dirty="0" smtClean="0">
                <a:cs typeface="Lucida Sans Unicode"/>
              </a:rPr>
              <a:t>s  </a:t>
            </a:r>
            <a:r>
              <a:rPr lang="en-US" spc="-5" dirty="0" smtClean="0">
                <a:cs typeface="Lucida Sans Unicode"/>
              </a:rPr>
              <a:t>and portal</a:t>
            </a:r>
            <a:r>
              <a:rPr lang="en-US" spc="-1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areas.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9"/>
              </a:spcBef>
              <a:tabLst>
                <a:tab pos="376555" algn="l"/>
              </a:tabLst>
            </a:pPr>
            <a:r>
              <a:rPr lang="en-US" dirty="0" smtClean="0">
                <a:cs typeface="Lucida Sans Unicode"/>
              </a:rPr>
              <a:t>It </a:t>
            </a:r>
            <a:r>
              <a:rPr lang="en-US" spc="-5" dirty="0" smtClean="0">
                <a:cs typeface="Lucida Sans Unicode"/>
              </a:rPr>
              <a:t>is associated </a:t>
            </a:r>
            <a:r>
              <a:rPr lang="en-US" dirty="0" smtClean="0">
                <a:cs typeface="Lucida Sans Unicode"/>
              </a:rPr>
              <a:t>with </a:t>
            </a:r>
            <a:r>
              <a:rPr lang="en-US" spc="-5" dirty="0" smtClean="0">
                <a:cs typeface="Lucida Sans Unicode"/>
              </a:rPr>
              <a:t>chronic alcoholic</a:t>
            </a:r>
            <a:r>
              <a:rPr lang="en-US" spc="-8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abuse.</a:t>
            </a:r>
            <a:endParaRPr lang="en-US" dirty="0" smtClean="0">
              <a:cs typeface="Lucida Sans Unicode"/>
            </a:endParaRPr>
          </a:p>
          <a:p>
            <a:pPr marL="268605" marR="6350" indent="-256540">
              <a:spcBef>
                <a:spcPts val="395"/>
              </a:spcBef>
              <a:tabLst>
                <a:tab pos="376555" algn="l"/>
                <a:tab pos="1605280" algn="l"/>
                <a:tab pos="3258820" algn="l"/>
                <a:tab pos="4394200" algn="l"/>
                <a:tab pos="5095875" algn="l"/>
                <a:tab pos="6377305" algn="l"/>
                <a:tab pos="7052945" algn="l"/>
              </a:tabLst>
            </a:pPr>
            <a:r>
              <a:rPr lang="en-US" spc="15" dirty="0" smtClean="0">
                <a:cs typeface="Lucida Sans Unicode"/>
              </a:rPr>
              <a:t>Small	</a:t>
            </a:r>
            <a:r>
              <a:rPr lang="en-US" spc="-10" dirty="0" smtClean="0">
                <a:cs typeface="Lucida Sans Unicode"/>
              </a:rPr>
              <a:t>n</a:t>
            </a:r>
            <a:r>
              <a:rPr lang="en-US" spc="-5" dirty="0" smtClean="0">
                <a:cs typeface="Lucida Sans Unicode"/>
              </a:rPr>
              <a:t>odule</a:t>
            </a:r>
            <a:r>
              <a:rPr lang="en-US" dirty="0" smtClean="0">
                <a:cs typeface="Lucida Sans Unicode"/>
              </a:rPr>
              <a:t>s	form	</a:t>
            </a:r>
            <a:r>
              <a:rPr lang="en-US" spc="-5" dirty="0" smtClean="0">
                <a:cs typeface="Lucida Sans Unicode"/>
              </a:rPr>
              <a:t>a</a:t>
            </a:r>
            <a:r>
              <a:rPr lang="en-US" dirty="0" smtClean="0">
                <a:cs typeface="Lucida Sans Unicode"/>
              </a:rPr>
              <a:t>s	</a:t>
            </a:r>
            <a:r>
              <a:rPr lang="en-US" spc="-5" dirty="0" smtClean="0">
                <a:cs typeface="Lucida Sans Unicode"/>
              </a:rPr>
              <a:t>re</a:t>
            </a:r>
            <a:r>
              <a:rPr lang="en-US" spc="-15" dirty="0" smtClean="0">
                <a:cs typeface="Lucida Sans Unicode"/>
              </a:rPr>
              <a:t>s</a:t>
            </a:r>
            <a:r>
              <a:rPr lang="en-US" dirty="0" smtClean="0">
                <a:cs typeface="Lucida Sans Unicode"/>
              </a:rPr>
              <a:t>ult	</a:t>
            </a:r>
            <a:r>
              <a:rPr lang="en-US" spc="-5" dirty="0" smtClean="0">
                <a:cs typeface="Lucida Sans Unicode"/>
              </a:rPr>
              <a:t>o</a:t>
            </a:r>
            <a:r>
              <a:rPr lang="en-US" dirty="0" smtClean="0">
                <a:cs typeface="Lucida Sans Unicode"/>
              </a:rPr>
              <a:t>f	s</a:t>
            </a:r>
            <a:r>
              <a:rPr lang="en-US" spc="-15" dirty="0" smtClean="0">
                <a:cs typeface="Lucida Sans Unicode"/>
              </a:rPr>
              <a:t>o</a:t>
            </a:r>
            <a:r>
              <a:rPr lang="en-US" dirty="0" smtClean="0">
                <a:cs typeface="Lucida Sans Unicode"/>
              </a:rPr>
              <a:t>me  </a:t>
            </a:r>
            <a:r>
              <a:rPr lang="en-US" spc="-5" dirty="0" smtClean="0">
                <a:cs typeface="Lucida Sans Unicode"/>
              </a:rPr>
              <a:t>offending</a:t>
            </a:r>
            <a:r>
              <a:rPr lang="en-US" spc="-3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agent.</a:t>
            </a:r>
            <a:endParaRPr lang="en-US" dirty="0" smtClean="0">
              <a:cs typeface="Lucida Sans Unicode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sz="5400" dirty="0" smtClean="0"/>
              <a:t>Post </a:t>
            </a:r>
            <a:r>
              <a:rPr lang="en-US" sz="5400" dirty="0" err="1" smtClean="0"/>
              <a:t>nectrotic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74" y="2006600"/>
            <a:ext cx="8057826" cy="4340800"/>
          </a:xfrm>
        </p:spPr>
        <p:txBody>
          <a:bodyPr/>
          <a:lstStyle/>
          <a:p>
            <a:pPr algn="ctr"/>
            <a:r>
              <a:rPr lang="en-US" spc="-5" dirty="0" err="1" smtClean="0">
                <a:solidFill>
                  <a:srgbClr val="7030A0"/>
                </a:solidFill>
              </a:rPr>
              <a:t>Macronodular</a:t>
            </a:r>
            <a:r>
              <a:rPr lang="en-US" spc="-5" dirty="0" smtClean="0">
                <a:solidFill>
                  <a:srgbClr val="7030A0"/>
                </a:solidFill>
              </a:rPr>
              <a:t>	cirrhosis toxin-induced cirrhosis</a:t>
            </a:r>
          </a:p>
          <a:p>
            <a:pPr marL="12700">
              <a:spcBef>
                <a:spcPts val="495"/>
              </a:spcBef>
              <a:tabLst>
                <a:tab pos="376555" algn="l"/>
              </a:tabLst>
            </a:pPr>
            <a:r>
              <a:rPr lang="en-US" spc="-5" dirty="0" smtClean="0"/>
              <a:t>Most common worldwide</a:t>
            </a:r>
            <a:r>
              <a:rPr lang="en-US" spc="-45" dirty="0" smtClean="0"/>
              <a:t> </a:t>
            </a:r>
            <a:r>
              <a:rPr lang="en-US" spc="-5" dirty="0" smtClean="0"/>
              <a:t>form.</a:t>
            </a:r>
            <a:endParaRPr lang="en-US" sz="2000" dirty="0" smtClean="0">
              <a:cs typeface="Times New Roman"/>
            </a:endParaRPr>
          </a:p>
          <a:p>
            <a:pPr marL="12700">
              <a:spcBef>
                <a:spcPts val="395"/>
              </a:spcBef>
              <a:tabLst>
                <a:tab pos="376555" algn="l"/>
              </a:tabLst>
            </a:pPr>
            <a:r>
              <a:rPr lang="en-US" spc="-5" dirty="0" smtClean="0"/>
              <a:t>Broad bands of </a:t>
            </a:r>
            <a:r>
              <a:rPr lang="en-US" dirty="0" smtClean="0"/>
              <a:t>scar</a:t>
            </a:r>
            <a:r>
              <a:rPr lang="en-US" spc="-50" dirty="0" smtClean="0"/>
              <a:t> </a:t>
            </a:r>
            <a:r>
              <a:rPr lang="en-US" spc="-5" dirty="0" smtClean="0"/>
              <a:t>tissue.</a:t>
            </a:r>
            <a:endParaRPr lang="en-US" sz="2000" dirty="0" smtClean="0">
              <a:cs typeface="Times New Roman"/>
            </a:endParaRPr>
          </a:p>
          <a:p>
            <a:pPr marL="12700">
              <a:spcBef>
                <a:spcPts val="395"/>
              </a:spcBef>
              <a:tabLst>
                <a:tab pos="376555" algn="l"/>
              </a:tabLst>
            </a:pPr>
            <a:r>
              <a:rPr lang="en-US" spc="-5" dirty="0" smtClean="0">
                <a:cs typeface="Lucida Sans Unicode"/>
              </a:rPr>
              <a:t>Caused </a:t>
            </a:r>
            <a:r>
              <a:rPr lang="en-US" dirty="0" smtClean="0">
                <a:cs typeface="Lucida Sans Unicode"/>
              </a:rPr>
              <a:t>by </a:t>
            </a:r>
            <a:r>
              <a:rPr lang="en-US" spc="-5" dirty="0" err="1" smtClean="0">
                <a:cs typeface="Lucida Sans Unicode"/>
              </a:rPr>
              <a:t>postacute</a:t>
            </a:r>
            <a:r>
              <a:rPr lang="en-US" spc="-5" dirty="0" smtClean="0">
                <a:cs typeface="Lucida Sans Unicode"/>
              </a:rPr>
              <a:t> viral B, </a:t>
            </a:r>
            <a:r>
              <a:rPr lang="en-US" dirty="0" smtClean="0">
                <a:cs typeface="Lucida Sans Unicode"/>
              </a:rPr>
              <a:t>C </a:t>
            </a:r>
            <a:r>
              <a:rPr lang="en-US" spc="-5" dirty="0" smtClean="0">
                <a:cs typeface="Lucida Sans Unicode"/>
              </a:rPr>
              <a:t>hepatitis,</a:t>
            </a:r>
            <a:r>
              <a:rPr lang="en-US" spc="550" dirty="0" smtClean="0">
                <a:cs typeface="Lucida Sans Unicode"/>
              </a:rPr>
              <a:t> </a:t>
            </a:r>
            <a:r>
              <a:rPr lang="en-US" spc="-5" dirty="0" err="1" smtClean="0">
                <a:cs typeface="Lucida Sans Unicode"/>
              </a:rPr>
              <a:t>Postintoxication</a:t>
            </a:r>
            <a:r>
              <a:rPr lang="en-US" spc="-5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with </a:t>
            </a:r>
            <a:r>
              <a:rPr lang="en-US" spc="-5" dirty="0" smtClean="0">
                <a:cs typeface="Lucida Sans Unicode"/>
              </a:rPr>
              <a:t>industrial</a:t>
            </a:r>
            <a:r>
              <a:rPr lang="en-US" spc="-11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chemicals.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395"/>
              </a:spcBef>
              <a:tabLst>
                <a:tab pos="376555" algn="l"/>
              </a:tabLst>
            </a:pPr>
            <a:r>
              <a:rPr lang="en-US" spc="-5" dirty="0" smtClean="0">
                <a:cs typeface="Lucida Sans Unicode"/>
              </a:rPr>
              <a:t>More common in</a:t>
            </a:r>
            <a:r>
              <a:rPr lang="en-US" spc="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women.</a:t>
            </a:r>
            <a:endParaRPr lang="en-US" dirty="0" smtClean="0">
              <a:cs typeface="Lucida Sans Unicode"/>
            </a:endParaRPr>
          </a:p>
          <a:p>
            <a:endParaRPr lang="en-US" dirty="0" smtClean="0">
              <a:cs typeface="Lucida Sans Unicode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sz="5400" dirty="0" err="1" smtClean="0"/>
              <a:t>Biliary</a:t>
            </a:r>
            <a:r>
              <a:rPr lang="en-US" sz="5400" dirty="0" smtClean="0"/>
              <a:t> cirrhosis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8382000" cy="4340800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en-US" spc="-5" dirty="0" smtClean="0">
                <a:cs typeface="Lucida Sans Unicode"/>
              </a:rPr>
              <a:t>Scaring around bile ducts and lobes of the</a:t>
            </a:r>
            <a:r>
              <a:rPr lang="en-US" spc="-2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liver.</a:t>
            </a:r>
            <a:endParaRPr lang="en-US" sz="5400" dirty="0" smtClean="0">
              <a:cs typeface="Times New Roman"/>
            </a:endParaRPr>
          </a:p>
          <a:p>
            <a:pPr marL="12700" marR="5080">
              <a:lnSpc>
                <a:spcPct val="115399"/>
              </a:lnSpc>
            </a:pPr>
            <a:r>
              <a:rPr lang="en-US" spc="-5" dirty="0" smtClean="0">
                <a:cs typeface="Lucida Sans Unicode"/>
              </a:rPr>
              <a:t>It results </a:t>
            </a:r>
            <a:r>
              <a:rPr lang="en-US" dirty="0" smtClean="0">
                <a:cs typeface="Lucida Sans Unicode"/>
              </a:rPr>
              <a:t>from </a:t>
            </a:r>
            <a:r>
              <a:rPr lang="en-US" spc="-5" dirty="0" smtClean="0">
                <a:cs typeface="Lucida Sans Unicode"/>
              </a:rPr>
              <a:t>chronic </a:t>
            </a:r>
            <a:r>
              <a:rPr lang="en-US" spc="-5" dirty="0" err="1" smtClean="0">
                <a:cs typeface="Lucida Sans Unicode"/>
              </a:rPr>
              <a:t>biliary</a:t>
            </a:r>
            <a:r>
              <a:rPr lang="en-US" spc="-5" dirty="0" smtClean="0">
                <a:cs typeface="Lucida Sans Unicode"/>
              </a:rPr>
              <a:t> injury and obstruction  of the </a:t>
            </a:r>
            <a:r>
              <a:rPr lang="en-US" spc="-5" dirty="0" err="1" smtClean="0">
                <a:cs typeface="Lucida Sans Unicode"/>
              </a:rPr>
              <a:t>intrahepatic</a:t>
            </a:r>
            <a:r>
              <a:rPr lang="en-US" spc="-5" dirty="0" smtClean="0">
                <a:cs typeface="Lucida Sans Unicode"/>
              </a:rPr>
              <a:t> or </a:t>
            </a:r>
            <a:r>
              <a:rPr lang="en-US" spc="-5" dirty="0" err="1" smtClean="0">
                <a:cs typeface="Lucida Sans Unicode"/>
              </a:rPr>
              <a:t>extrahepatic</a:t>
            </a:r>
            <a:r>
              <a:rPr lang="en-US" spc="-5" dirty="0" smtClean="0">
                <a:cs typeface="Lucida Sans Unicode"/>
              </a:rPr>
              <a:t> </a:t>
            </a:r>
            <a:r>
              <a:rPr lang="en-US" spc="-5" dirty="0" err="1" smtClean="0">
                <a:cs typeface="Lucida Sans Unicode"/>
              </a:rPr>
              <a:t>biliary</a:t>
            </a:r>
            <a:r>
              <a:rPr lang="en-US" spc="-2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system.</a:t>
            </a:r>
            <a:endParaRPr lang="en-US" dirty="0" smtClean="0">
              <a:cs typeface="Lucida Sans Unicode"/>
            </a:endParaRPr>
          </a:p>
          <a:p>
            <a:pPr marL="12700" marR="716280">
              <a:lnSpc>
                <a:spcPct val="115399"/>
              </a:lnSpc>
              <a:spcBef>
                <a:spcPts val="3130"/>
              </a:spcBef>
            </a:pPr>
            <a:r>
              <a:rPr lang="en-US" spc="-5" dirty="0" smtClean="0">
                <a:cs typeface="Lucida Sans Unicode"/>
              </a:rPr>
              <a:t>Primary </a:t>
            </a:r>
            <a:r>
              <a:rPr lang="en-US" spc="-5" dirty="0" err="1" smtClean="0">
                <a:cs typeface="Lucida Sans Unicode"/>
              </a:rPr>
              <a:t>biliary</a:t>
            </a:r>
            <a:r>
              <a:rPr lang="en-US" spc="-5" dirty="0" smtClean="0">
                <a:cs typeface="Lucida Sans Unicode"/>
              </a:rPr>
              <a:t> cirrhosis and Primary </a:t>
            </a:r>
            <a:r>
              <a:rPr lang="en-US" spc="-5" dirty="0" err="1" smtClean="0">
                <a:cs typeface="Lucida Sans Unicode"/>
              </a:rPr>
              <a:t>Sclerosing</a:t>
            </a:r>
            <a:r>
              <a:rPr lang="en-US" spc="-5" dirty="0" smtClean="0">
                <a:cs typeface="Lucida Sans Unicode"/>
              </a:rPr>
              <a:t>  </a:t>
            </a:r>
            <a:r>
              <a:rPr lang="en-US" spc="-5" dirty="0" err="1" smtClean="0">
                <a:cs typeface="Lucida Sans Unicode"/>
              </a:rPr>
              <a:t>Cholangitis</a:t>
            </a:r>
            <a:r>
              <a:rPr lang="en-US" spc="-5" dirty="0" smtClean="0">
                <a:cs typeface="Lucida Sans Unicode"/>
              </a:rPr>
              <a:t> are </a:t>
            </a:r>
            <a:r>
              <a:rPr lang="en-US" spc="-5" dirty="0" err="1" smtClean="0">
                <a:cs typeface="Lucida Sans Unicode"/>
              </a:rPr>
              <a:t>biliary</a:t>
            </a:r>
            <a:r>
              <a:rPr lang="en-US" spc="-5" dirty="0" smtClean="0">
                <a:cs typeface="Lucida Sans Unicode"/>
              </a:rPr>
              <a:t> causes of</a:t>
            </a:r>
            <a:r>
              <a:rPr lang="en-US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cirrhosis.</a:t>
            </a:r>
            <a:endParaRPr lang="en-US" dirty="0" smtClean="0">
              <a:cs typeface="Lucida Sans Unicode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74" y="228600"/>
            <a:ext cx="7067226" cy="16972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sz="5400" dirty="0" err="1" smtClean="0"/>
              <a:t>Cardiogenic</a:t>
            </a:r>
            <a:r>
              <a:rPr lang="en-US" sz="5400" dirty="0" smtClean="0"/>
              <a:t> Cirrhosis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74" y="2006600"/>
            <a:ext cx="7753026" cy="4340800"/>
          </a:xfrm>
        </p:spPr>
        <p:txBody>
          <a:bodyPr/>
          <a:lstStyle/>
          <a:p>
            <a:pPr marL="12700">
              <a:spcBef>
                <a:spcPts val="105"/>
              </a:spcBef>
            </a:pPr>
            <a:r>
              <a:rPr lang="en-US" spc="-5" dirty="0" smtClean="0">
                <a:cs typeface="Lucida Sans Unicode"/>
              </a:rPr>
              <a:t>It is</a:t>
            </a:r>
            <a:r>
              <a:rPr lang="en-US" spc="-2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rare.</a:t>
            </a:r>
            <a:endParaRPr lang="en-US" sz="5400" dirty="0" smtClean="0">
              <a:cs typeface="Times New Roman"/>
            </a:endParaRPr>
          </a:p>
          <a:p>
            <a:pPr marL="12700" marR="5080">
              <a:lnSpc>
                <a:spcPct val="115199"/>
              </a:lnSpc>
            </a:pPr>
            <a:r>
              <a:rPr lang="en-US" spc="-5" dirty="0" smtClean="0">
                <a:cs typeface="Lucida Sans Unicode"/>
              </a:rPr>
              <a:t>It is chronic liver disease associated </a:t>
            </a:r>
            <a:r>
              <a:rPr lang="en-US" dirty="0" smtClean="0">
                <a:cs typeface="Lucida Sans Unicode"/>
              </a:rPr>
              <a:t>with  </a:t>
            </a:r>
            <a:r>
              <a:rPr lang="en-US" spc="-5" dirty="0" smtClean="0">
                <a:cs typeface="Lucida Sans Unicode"/>
              </a:rPr>
              <a:t>long term </a:t>
            </a:r>
            <a:r>
              <a:rPr lang="en-US" dirty="0" smtClean="0">
                <a:cs typeface="Lucida Sans Unicode"/>
              </a:rPr>
              <a:t>severe </a:t>
            </a:r>
            <a:r>
              <a:rPr lang="en-US" spc="-5" dirty="0" smtClean="0">
                <a:cs typeface="Lucida Sans Unicode"/>
              </a:rPr>
              <a:t>right </a:t>
            </a:r>
            <a:r>
              <a:rPr lang="en-US" dirty="0" smtClean="0">
                <a:cs typeface="Lucida Sans Unicode"/>
              </a:rPr>
              <a:t>sided heart</a:t>
            </a:r>
            <a:r>
              <a:rPr lang="en-US" spc="-70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failure.</a:t>
            </a:r>
          </a:p>
          <a:p>
            <a:pPr marL="12700" marR="5080">
              <a:lnSpc>
                <a:spcPct val="115199"/>
              </a:lnSpc>
            </a:pPr>
            <a:r>
              <a:rPr lang="en-US" dirty="0" smtClean="0">
                <a:cs typeface="Lucida Sans Unicode"/>
              </a:rPr>
              <a:t>It is caused by AV valve </a:t>
            </a:r>
            <a:r>
              <a:rPr lang="en-US" spc="-5" dirty="0" smtClean="0">
                <a:cs typeface="Lucida Sans Unicode"/>
              </a:rPr>
              <a:t>disease, constrictive</a:t>
            </a:r>
            <a:r>
              <a:rPr lang="en-US" spc="-40" dirty="0" smtClean="0">
                <a:cs typeface="Lucida Sans Unicode"/>
              </a:rPr>
              <a:t> </a:t>
            </a:r>
            <a:r>
              <a:rPr lang="en-US" spc="-5" dirty="0" err="1" smtClean="0">
                <a:cs typeface="Lucida Sans Unicode"/>
              </a:rPr>
              <a:t>pericarditis</a:t>
            </a:r>
            <a:endParaRPr lang="en-US" dirty="0" smtClean="0"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Etiology and risk factors: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Image result for cirrhosis of l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76" y="304800"/>
            <a:ext cx="8769724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6762425" cy="4340800"/>
          </a:xfrm>
        </p:spPr>
        <p:txBody>
          <a:bodyPr/>
          <a:lstStyle/>
          <a:p>
            <a:r>
              <a:rPr lang="en-US" dirty="0" smtClean="0"/>
              <a:t>chronic (long-term) viral infections of the liver (hepatitis types B and C), </a:t>
            </a:r>
          </a:p>
          <a:p>
            <a:r>
              <a:rPr lang="en-US" dirty="0" smtClean="0"/>
              <a:t>fatty liver associated with obesity and diabetes, </a:t>
            </a:r>
          </a:p>
          <a:p>
            <a:r>
              <a:rPr lang="en-US" dirty="0" smtClean="0"/>
              <a:t>alcohol abuse.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74" y="2006600"/>
            <a:ext cx="7829226" cy="4340800"/>
          </a:xfrm>
        </p:spPr>
        <p:txBody>
          <a:bodyPr/>
          <a:lstStyle/>
          <a:p>
            <a:pPr marL="12700">
              <a:spcBef>
                <a:spcPts val="500"/>
              </a:spcBef>
              <a:tabLst>
                <a:tab pos="413384" algn="l"/>
                <a:tab pos="3883660" algn="l"/>
              </a:tabLst>
            </a:pPr>
            <a:r>
              <a:rPr lang="en-US" dirty="0" smtClean="0">
                <a:cs typeface="Lucida Sans Unicode"/>
              </a:rPr>
              <a:t>Primary</a:t>
            </a:r>
            <a:r>
              <a:rPr lang="en-US" spc="-15" dirty="0" smtClean="0">
                <a:cs typeface="Lucida Sans Unicode"/>
              </a:rPr>
              <a:t> </a:t>
            </a:r>
            <a:r>
              <a:rPr lang="en-US" spc="-5" dirty="0" err="1" smtClean="0">
                <a:cs typeface="Lucida Sans Unicode"/>
              </a:rPr>
              <a:t>biliary</a:t>
            </a:r>
            <a:r>
              <a:rPr lang="en-US" spc="-5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cirrhosis</a:t>
            </a:r>
          </a:p>
          <a:p>
            <a:pPr marL="12700">
              <a:spcBef>
                <a:spcPts val="400"/>
              </a:spcBef>
              <a:tabLst>
                <a:tab pos="413384" algn="l"/>
              </a:tabLst>
            </a:pPr>
            <a:r>
              <a:rPr lang="en-US" dirty="0" smtClean="0">
                <a:cs typeface="Lucida Sans Unicode"/>
              </a:rPr>
              <a:t>Primary </a:t>
            </a:r>
            <a:r>
              <a:rPr lang="en-US" spc="-5" dirty="0" err="1" smtClean="0">
                <a:cs typeface="Lucida Sans Unicode"/>
              </a:rPr>
              <a:t>Sclerosing</a:t>
            </a:r>
            <a:r>
              <a:rPr lang="en-US" spc="-95" dirty="0" smtClean="0">
                <a:cs typeface="Lucida Sans Unicode"/>
              </a:rPr>
              <a:t> </a:t>
            </a:r>
            <a:r>
              <a:rPr lang="en-US" dirty="0" err="1" smtClean="0">
                <a:cs typeface="Lucida Sans Unicode"/>
              </a:rPr>
              <a:t>Cholangitis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5"/>
              </a:spcBef>
              <a:tabLst>
                <a:tab pos="413384" algn="l"/>
              </a:tabLst>
            </a:pPr>
            <a:r>
              <a:rPr lang="en-US" spc="-5" dirty="0" err="1" smtClean="0">
                <a:cs typeface="Lucida Sans Unicode"/>
              </a:rPr>
              <a:t>Biliary</a:t>
            </a:r>
            <a:r>
              <a:rPr lang="en-US" spc="-35" dirty="0" smtClean="0">
                <a:cs typeface="Lucida Sans Unicode"/>
              </a:rPr>
              <a:t> </a:t>
            </a:r>
            <a:r>
              <a:rPr lang="en-US" spc="-5" dirty="0" err="1" smtClean="0">
                <a:cs typeface="Lucida Sans Unicode"/>
              </a:rPr>
              <a:t>atresia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0"/>
              </a:spcBef>
              <a:tabLst>
                <a:tab pos="413384" algn="l"/>
              </a:tabLst>
            </a:pPr>
            <a:r>
              <a:rPr lang="en-US" dirty="0" smtClean="0">
                <a:cs typeface="Lucida Sans Unicode"/>
              </a:rPr>
              <a:t>Cystic</a:t>
            </a:r>
            <a:r>
              <a:rPr lang="en-US" spc="-25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fibrosis</a:t>
            </a:r>
          </a:p>
          <a:p>
            <a:pPr marL="12700">
              <a:spcBef>
                <a:spcPts val="395"/>
              </a:spcBef>
              <a:tabLst>
                <a:tab pos="413384" algn="l"/>
              </a:tabLst>
            </a:pPr>
            <a:r>
              <a:rPr lang="en-US" spc="-5" dirty="0" err="1" smtClean="0">
                <a:cs typeface="Lucida Sans Unicode"/>
              </a:rPr>
              <a:t>Hemochromatosis</a:t>
            </a:r>
            <a:r>
              <a:rPr lang="en-US" spc="-5" dirty="0" smtClean="0">
                <a:cs typeface="Lucida Sans Unicode"/>
              </a:rPr>
              <a:t> (iron overload)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395"/>
              </a:spcBef>
              <a:tabLst>
                <a:tab pos="413384" algn="l"/>
              </a:tabLst>
            </a:pPr>
            <a:r>
              <a:rPr lang="en-US" spc="-5" dirty="0" smtClean="0">
                <a:cs typeface="Lucida Sans Unicode"/>
              </a:rPr>
              <a:t>Wilson’s</a:t>
            </a:r>
            <a:r>
              <a:rPr lang="en-US" spc="-1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disease (copper </a:t>
            </a:r>
            <a:r>
              <a:rPr lang="en-US" spc="-5" dirty="0" err="1" smtClean="0">
                <a:cs typeface="Lucida Sans Unicode"/>
              </a:rPr>
              <a:t>diposition</a:t>
            </a:r>
            <a:r>
              <a:rPr lang="en-US" spc="-5" dirty="0" smtClean="0">
                <a:cs typeface="Lucida Sans Unicode"/>
              </a:rPr>
              <a:t>)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0"/>
              </a:spcBef>
              <a:tabLst>
                <a:tab pos="558165" algn="l"/>
              </a:tabLst>
            </a:pPr>
            <a:r>
              <a:rPr lang="en-US" spc="-5" dirty="0" smtClean="0">
                <a:cs typeface="Lucida Sans Unicode"/>
              </a:rPr>
              <a:t>Budd cherry</a:t>
            </a:r>
            <a:r>
              <a:rPr lang="en-US" spc="-1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syndrome. (occlusion of hepatic vein )</a:t>
            </a:r>
            <a:endParaRPr lang="en-US" dirty="0" smtClean="0">
              <a:cs typeface="Lucida Sans Unicode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75" y="76200"/>
            <a:ext cx="6076625" cy="4340800"/>
          </a:xfrm>
        </p:spPr>
        <p:txBody>
          <a:bodyPr/>
          <a:lstStyle/>
          <a:p>
            <a:r>
              <a:rPr lang="en-US" dirty="0" err="1" smtClean="0"/>
              <a:t>Gal</a:t>
            </a:r>
            <a:r>
              <a:rPr lang="en-US" spc="-15" dirty="0" err="1" smtClean="0"/>
              <a:t>a</a:t>
            </a:r>
            <a:r>
              <a:rPr lang="en-US" spc="-5" dirty="0" err="1" smtClean="0"/>
              <a:t>ctosem</a:t>
            </a:r>
            <a:r>
              <a:rPr lang="en-US" spc="-15" dirty="0" err="1" smtClean="0"/>
              <a:t>i</a:t>
            </a:r>
            <a:r>
              <a:rPr lang="en-US" dirty="0" err="1" smtClean="0"/>
              <a:t>a</a:t>
            </a:r>
            <a:r>
              <a:rPr lang="en-US" dirty="0" smtClean="0"/>
              <a:t>	</a:t>
            </a:r>
            <a:r>
              <a:rPr lang="en-US" spc="-5" dirty="0" smtClean="0"/>
              <a:t>o</a:t>
            </a:r>
            <a:r>
              <a:rPr lang="en-US" dirty="0" smtClean="0"/>
              <a:t>r	glycogen stor</a:t>
            </a:r>
            <a:r>
              <a:rPr lang="en-US" spc="10" dirty="0" smtClean="0"/>
              <a:t>a</a:t>
            </a:r>
            <a:r>
              <a:rPr lang="en-US" dirty="0" smtClean="0"/>
              <a:t>ge </a:t>
            </a:r>
            <a:r>
              <a:rPr lang="en-US" spc="-5" dirty="0" smtClean="0">
                <a:cs typeface="Lucida Sans Unicode"/>
              </a:rPr>
              <a:t>disease (elevated level of </a:t>
            </a:r>
            <a:r>
              <a:rPr lang="en-US" spc="-5" dirty="0" err="1" smtClean="0">
                <a:cs typeface="Lucida Sans Unicode"/>
              </a:rPr>
              <a:t>galctose</a:t>
            </a:r>
            <a:r>
              <a:rPr lang="en-US" spc="-5" dirty="0" smtClean="0">
                <a:cs typeface="Lucida Sans Unicode"/>
              </a:rPr>
              <a:t>)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2200"/>
              </a:spcBef>
              <a:tabLst>
                <a:tab pos="396875" algn="l"/>
              </a:tabLst>
            </a:pPr>
            <a:r>
              <a:rPr lang="en-US" dirty="0" smtClean="0">
                <a:cs typeface="Lucida Sans Unicode"/>
              </a:rPr>
              <a:t>Autoimmune</a:t>
            </a:r>
            <a:r>
              <a:rPr lang="en-US" spc="-55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hepatitis </a:t>
            </a:r>
          </a:p>
          <a:p>
            <a:pPr marL="12700">
              <a:spcBef>
                <a:spcPts val="2200"/>
              </a:spcBef>
              <a:tabLst>
                <a:tab pos="396875" algn="l"/>
              </a:tabLst>
            </a:pPr>
            <a:r>
              <a:rPr lang="en-US" spc="-5" dirty="0" smtClean="0">
                <a:cs typeface="Lucida Sans Unicode"/>
              </a:rPr>
              <a:t>Medicatio</a:t>
            </a:r>
            <a:r>
              <a:rPr lang="en-US" dirty="0" smtClean="0">
                <a:cs typeface="Lucida Sans Unicode"/>
              </a:rPr>
              <a:t>n	such	</a:t>
            </a:r>
            <a:r>
              <a:rPr lang="en-US" spc="-5" dirty="0" smtClean="0">
                <a:cs typeface="Lucida Sans Unicode"/>
              </a:rPr>
              <a:t>a</a:t>
            </a:r>
            <a:r>
              <a:rPr lang="en-US" dirty="0" smtClean="0">
                <a:cs typeface="Lucida Sans Unicode"/>
              </a:rPr>
              <a:t>s	</a:t>
            </a:r>
            <a:r>
              <a:rPr lang="en-US" dirty="0" err="1" smtClean="0">
                <a:cs typeface="Lucida Sans Unicode"/>
              </a:rPr>
              <a:t>me</a:t>
            </a:r>
            <a:r>
              <a:rPr lang="en-US" spc="10" dirty="0" err="1" smtClean="0">
                <a:cs typeface="Lucida Sans Unicode"/>
              </a:rPr>
              <a:t>t</a:t>
            </a:r>
            <a:r>
              <a:rPr lang="en-US" dirty="0" err="1" smtClean="0">
                <a:cs typeface="Lucida Sans Unicode"/>
              </a:rPr>
              <a:t>hotre</a:t>
            </a:r>
            <a:r>
              <a:rPr lang="en-US" spc="5" dirty="0" err="1" smtClean="0">
                <a:cs typeface="Lucida Sans Unicode"/>
              </a:rPr>
              <a:t>x</a:t>
            </a:r>
            <a:r>
              <a:rPr lang="en-US" spc="-20" dirty="0" err="1" smtClean="0">
                <a:cs typeface="Lucida Sans Unicode"/>
              </a:rPr>
              <a:t>a</a:t>
            </a:r>
            <a:r>
              <a:rPr lang="en-US" spc="-5" dirty="0" err="1" smtClean="0">
                <a:cs typeface="Lucida Sans Unicode"/>
              </a:rPr>
              <a:t>te</a:t>
            </a:r>
            <a:r>
              <a:rPr lang="en-US" spc="-5" dirty="0" smtClean="0">
                <a:cs typeface="Lucida Sans Unicode"/>
              </a:rPr>
              <a:t>,</a:t>
            </a:r>
            <a:r>
              <a:rPr lang="en-US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acetaminophen.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395"/>
              </a:spcBef>
            </a:pPr>
            <a:r>
              <a:rPr lang="en-US" spc="10" dirty="0" smtClean="0">
                <a:solidFill>
                  <a:srgbClr val="93C500"/>
                </a:solidFill>
                <a:cs typeface="Times New Roman"/>
              </a:rPr>
              <a:t> </a:t>
            </a:r>
            <a:r>
              <a:rPr lang="en-US" spc="-5" dirty="0" err="1" smtClean="0">
                <a:cs typeface="Lucida Sans Unicode"/>
              </a:rPr>
              <a:t>Alagille</a:t>
            </a:r>
            <a:r>
              <a:rPr lang="en-US" spc="-229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syndrome.</a:t>
            </a:r>
          </a:p>
          <a:p>
            <a:pPr marL="12700">
              <a:spcBef>
                <a:spcPts val="409"/>
              </a:spcBef>
              <a:tabLst>
                <a:tab pos="396875" algn="l"/>
              </a:tabLst>
            </a:pPr>
            <a:r>
              <a:rPr lang="en-US" spc="-5" dirty="0" smtClean="0">
                <a:cs typeface="Lucida Sans Unicode"/>
              </a:rPr>
              <a:t>Infection </a:t>
            </a:r>
            <a:r>
              <a:rPr lang="en-US" dirty="0" smtClean="0">
                <a:cs typeface="Lucida Sans Unicode"/>
              </a:rPr>
              <a:t>such </a:t>
            </a:r>
            <a:r>
              <a:rPr lang="en-US" spc="-5" dirty="0" smtClean="0">
                <a:cs typeface="Lucida Sans Unicode"/>
              </a:rPr>
              <a:t>as</a:t>
            </a:r>
            <a:r>
              <a:rPr lang="en-US" spc="-60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syphilis</a:t>
            </a:r>
          </a:p>
          <a:p>
            <a:pPr marL="12700">
              <a:spcBef>
                <a:spcPts val="395"/>
              </a:spcBef>
              <a:tabLst>
                <a:tab pos="396875" algn="l"/>
              </a:tabLst>
            </a:pPr>
            <a:r>
              <a:rPr lang="en-US" spc="-5" dirty="0" err="1" smtClean="0">
                <a:cs typeface="Lucida Sans Unicode"/>
              </a:rPr>
              <a:t>Amyloidosis</a:t>
            </a:r>
            <a:r>
              <a:rPr lang="en-US" spc="-5" dirty="0" smtClean="0">
                <a:cs typeface="Lucida Sans Unicode"/>
              </a:rPr>
              <a:t> (deposition of </a:t>
            </a:r>
            <a:r>
              <a:rPr lang="en-US" spc="-5" dirty="0" err="1" smtClean="0">
                <a:cs typeface="Lucida Sans Unicode"/>
              </a:rPr>
              <a:t>amyloid</a:t>
            </a:r>
            <a:r>
              <a:rPr lang="en-US" spc="-5" dirty="0" smtClean="0">
                <a:cs typeface="Lucida Sans Unicode"/>
              </a:rPr>
              <a:t> protein)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2200"/>
              </a:spcBef>
              <a:tabLst>
                <a:tab pos="396875" algn="l"/>
              </a:tabLst>
            </a:pPr>
            <a:endParaRPr lang="en-US" dirty="0" smtClean="0">
              <a:cs typeface="Lucida Sans Unicode"/>
            </a:endParaRPr>
          </a:p>
          <a:p>
            <a:endParaRPr lang="en-US" dirty="0"/>
          </a:p>
        </p:txBody>
      </p:sp>
      <p:pic>
        <p:nvPicPr>
          <p:cNvPr id="15362" name="Picture 2" descr="Image result for alagille syndr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38325"/>
            <a:ext cx="396240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: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Stages of Liver Damage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28600" y="0"/>
            <a:ext cx="8610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Manifestation :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/>
                <a:cs typeface="Lucida Sans Unicode"/>
              </a:rPr>
              <a:t>EARLY</a:t>
            </a:r>
            <a:r>
              <a:rPr lang="en-US" b="1" spc="-25" dirty="0" smtClean="0">
                <a:latin typeface="Lucida Sans Unicode"/>
                <a:cs typeface="Lucida Sans Unicode"/>
              </a:rPr>
              <a:t> </a:t>
            </a:r>
            <a:r>
              <a:rPr lang="en-US" b="1" spc="-5" dirty="0" smtClean="0">
                <a:latin typeface="Lucida Sans Unicode"/>
                <a:cs typeface="Lucida Sans Unicode"/>
              </a:rPr>
              <a:t>MENIFESTATIONS:	</a:t>
            </a:r>
          </a:p>
          <a:p>
            <a:r>
              <a:rPr lang="en-US" dirty="0" smtClean="0"/>
              <a:t>The </a:t>
            </a:r>
            <a:r>
              <a:rPr lang="en-US" spc="-10" dirty="0" smtClean="0"/>
              <a:t>onset </a:t>
            </a:r>
            <a:r>
              <a:rPr lang="en-US" spc="-5" dirty="0" smtClean="0"/>
              <a:t>of </a:t>
            </a:r>
            <a:r>
              <a:rPr lang="en-US" dirty="0" smtClean="0"/>
              <a:t>cirrhosis </a:t>
            </a:r>
            <a:r>
              <a:rPr lang="en-US" spc="-5" dirty="0" smtClean="0"/>
              <a:t>is insidious.  </a:t>
            </a:r>
            <a:r>
              <a:rPr lang="en-US" dirty="0" smtClean="0"/>
              <a:t>Early </a:t>
            </a:r>
            <a:r>
              <a:rPr lang="en-US" spc="-5" dirty="0" smtClean="0"/>
              <a:t>symptom is</a:t>
            </a:r>
            <a:r>
              <a:rPr lang="en-US" spc="-15" dirty="0" smtClean="0"/>
              <a:t> </a:t>
            </a:r>
            <a:r>
              <a:rPr lang="en-US" spc="-10" dirty="0" smtClean="0"/>
              <a:t>fatigue.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8134026" cy="4340800"/>
          </a:xfrm>
        </p:spPr>
        <p:txBody>
          <a:bodyPr/>
          <a:lstStyle/>
          <a:p>
            <a:pPr marL="12700" marR="92075" algn="ctr">
              <a:lnSpc>
                <a:spcPct val="115199"/>
              </a:lnSpc>
              <a:spcBef>
                <a:spcPts val="100"/>
              </a:spcBef>
            </a:pPr>
            <a:r>
              <a:rPr lang="en-US" b="1" dirty="0" smtClean="0">
                <a:cs typeface="Lucida Sans Unicode"/>
              </a:rPr>
              <a:t>LATER </a:t>
            </a:r>
            <a:r>
              <a:rPr lang="en-US" b="1" spc="-5" dirty="0" smtClean="0">
                <a:cs typeface="Lucida Sans Unicode"/>
              </a:rPr>
              <a:t>MENIFESTATIONS: </a:t>
            </a:r>
          </a:p>
          <a:p>
            <a:pPr marL="12700" marR="92075">
              <a:lnSpc>
                <a:spcPct val="115199"/>
              </a:lnSpc>
              <a:spcBef>
                <a:spcPts val="100"/>
              </a:spcBef>
            </a:pPr>
            <a:r>
              <a:rPr lang="en-US" spc="-10" dirty="0" smtClean="0">
                <a:cs typeface="Lucida Sans Unicode"/>
              </a:rPr>
              <a:t>Later </a:t>
            </a:r>
            <a:r>
              <a:rPr lang="en-US" spc="-5" dirty="0" smtClean="0">
                <a:cs typeface="Lucida Sans Unicode"/>
              </a:rPr>
              <a:t>symptom </a:t>
            </a:r>
            <a:r>
              <a:rPr lang="en-US" dirty="0" smtClean="0">
                <a:cs typeface="Lucida Sans Unicode"/>
              </a:rPr>
              <a:t>may </a:t>
            </a:r>
            <a:r>
              <a:rPr lang="en-US" spc="-5" dirty="0" smtClean="0">
                <a:cs typeface="Lucida Sans Unicode"/>
              </a:rPr>
              <a:t>be severe </a:t>
            </a:r>
            <a:r>
              <a:rPr lang="en-US" dirty="0" smtClean="0">
                <a:cs typeface="Lucida Sans Unicode"/>
              </a:rPr>
              <a:t>and  </a:t>
            </a:r>
            <a:r>
              <a:rPr lang="en-US" spc="-5" dirty="0" smtClean="0">
                <a:cs typeface="Lucida Sans Unicode"/>
              </a:rPr>
              <a:t>result from </a:t>
            </a:r>
            <a:r>
              <a:rPr lang="en-US" dirty="0" smtClean="0">
                <a:cs typeface="Lucida Sans Unicode"/>
              </a:rPr>
              <a:t>liver failure and </a:t>
            </a:r>
            <a:r>
              <a:rPr lang="en-US" spc="-10" dirty="0" smtClean="0">
                <a:cs typeface="Lucida Sans Unicode"/>
              </a:rPr>
              <a:t>portal</a:t>
            </a:r>
            <a:r>
              <a:rPr lang="en-US" spc="-4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hypertension.</a:t>
            </a:r>
            <a:endParaRPr lang="en-US" dirty="0" smtClean="0">
              <a:cs typeface="Times New Roman"/>
            </a:endParaRPr>
          </a:p>
          <a:p>
            <a:pPr marL="12700" marR="5080">
              <a:lnSpc>
                <a:spcPct val="115300"/>
              </a:lnSpc>
            </a:pPr>
            <a:r>
              <a:rPr lang="en-US" spc="-5" dirty="0" smtClean="0">
                <a:cs typeface="Lucida Sans Unicode"/>
              </a:rPr>
              <a:t>Jaundice, </a:t>
            </a:r>
            <a:r>
              <a:rPr lang="en-US" spc="-5" dirty="0" err="1" smtClean="0">
                <a:cs typeface="Lucida Sans Unicode"/>
              </a:rPr>
              <a:t>ascites</a:t>
            </a:r>
            <a:r>
              <a:rPr lang="en-US" spc="-5" dirty="0" smtClean="0">
                <a:cs typeface="Lucida Sans Unicode"/>
              </a:rPr>
              <a:t>, peripheral </a:t>
            </a:r>
            <a:r>
              <a:rPr lang="en-US" spc="-10" dirty="0" smtClean="0">
                <a:cs typeface="Lucida Sans Unicode"/>
              </a:rPr>
              <a:t>edema </a:t>
            </a:r>
            <a:r>
              <a:rPr lang="en-US" spc="-5" dirty="0" smtClean="0">
                <a:cs typeface="Lucida Sans Unicode"/>
              </a:rPr>
              <a:t>develop gradually. Other  </a:t>
            </a:r>
            <a:r>
              <a:rPr lang="en-US" dirty="0" smtClean="0">
                <a:cs typeface="Lucida Sans Unicode"/>
              </a:rPr>
              <a:t>late </a:t>
            </a:r>
            <a:r>
              <a:rPr lang="en-US" spc="-10" dirty="0" smtClean="0">
                <a:cs typeface="Lucida Sans Unicode"/>
              </a:rPr>
              <a:t>symptoms </a:t>
            </a:r>
            <a:r>
              <a:rPr lang="en-US" dirty="0" smtClean="0">
                <a:cs typeface="Lucida Sans Unicode"/>
              </a:rPr>
              <a:t>include skin </a:t>
            </a:r>
            <a:r>
              <a:rPr lang="en-US" spc="-5" dirty="0" smtClean="0">
                <a:cs typeface="Lucida Sans Unicode"/>
              </a:rPr>
              <a:t>lesions, hematological </a:t>
            </a:r>
            <a:r>
              <a:rPr lang="en-US" spc="-10" dirty="0" smtClean="0">
                <a:cs typeface="Lucida Sans Unicode"/>
              </a:rPr>
              <a:t>disorders,  </a:t>
            </a:r>
            <a:r>
              <a:rPr lang="en-US" spc="-5" dirty="0" smtClean="0">
                <a:cs typeface="Lucida Sans Unicode"/>
              </a:rPr>
              <a:t>endocrine disturbances, peripheral neuropathies</a:t>
            </a:r>
            <a:r>
              <a:rPr lang="en-US" spc="-25" dirty="0" smtClean="0">
                <a:cs typeface="Lucida Sans Unicode"/>
              </a:rPr>
              <a:t> </a:t>
            </a:r>
            <a:r>
              <a:rPr lang="en-US" spc="-10" dirty="0" smtClean="0">
                <a:cs typeface="Lucida Sans Unicode"/>
              </a:rPr>
              <a:t>etc.</a:t>
            </a:r>
            <a:endParaRPr lang="en-US" dirty="0" smtClean="0">
              <a:cs typeface="Lucida Sans Unicode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clinical manifestation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9375" r="238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105"/>
              </a:spcBef>
            </a:pPr>
            <a:r>
              <a:rPr lang="en-US" dirty="0" smtClean="0"/>
              <a:t>Hepatic</a:t>
            </a:r>
            <a:r>
              <a:rPr lang="en-US" spc="-15" dirty="0" smtClean="0"/>
              <a:t> </a:t>
            </a:r>
            <a:r>
              <a:rPr lang="en-US" dirty="0" smtClean="0"/>
              <a:t>encephalopathy</a:t>
            </a:r>
          </a:p>
          <a:p>
            <a:pPr marL="12700" marR="5080">
              <a:lnSpc>
                <a:spcPct val="208900"/>
              </a:lnSpc>
            </a:pPr>
            <a:r>
              <a:rPr lang="en-US" spc="-5" dirty="0" smtClean="0"/>
              <a:t>Peripheral encephalopathy</a:t>
            </a:r>
          </a:p>
          <a:p>
            <a:pPr marL="12700" marR="5080">
              <a:lnSpc>
                <a:spcPct val="208900"/>
              </a:lnSpc>
            </a:pPr>
            <a:r>
              <a:rPr lang="en-US" spc="-5" dirty="0" err="1" smtClean="0"/>
              <a:t>Asterixis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Asterix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8765"/>
            <a:ext cx="6934200" cy="5793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74" y="-76200"/>
            <a:ext cx="6762425" cy="1143200"/>
          </a:xfrm>
        </p:spPr>
        <p:txBody>
          <a:bodyPr/>
          <a:lstStyle/>
          <a:p>
            <a:r>
              <a:rPr lang="en-US" dirty="0" smtClean="0"/>
              <a:t>GI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74" y="990600"/>
            <a:ext cx="7753026" cy="4340800"/>
          </a:xfrm>
        </p:spPr>
        <p:txBody>
          <a:bodyPr/>
          <a:lstStyle/>
          <a:p>
            <a:pPr marL="12700">
              <a:spcBef>
                <a:spcPts val="500"/>
              </a:spcBef>
            </a:pPr>
            <a:r>
              <a:rPr lang="en-US" dirty="0" smtClean="0">
                <a:cs typeface="Lucida Sans Unicode"/>
              </a:rPr>
              <a:t>Anorexia</a:t>
            </a:r>
          </a:p>
          <a:p>
            <a:pPr marL="12700">
              <a:spcBef>
                <a:spcPts val="400"/>
              </a:spcBef>
            </a:pPr>
            <a:r>
              <a:rPr lang="en-US" dirty="0" smtClean="0">
                <a:cs typeface="Lucida Sans Unicode"/>
              </a:rPr>
              <a:t>Dyspepsia</a:t>
            </a:r>
          </a:p>
          <a:p>
            <a:pPr marL="12700">
              <a:spcBef>
                <a:spcPts val="405"/>
              </a:spcBef>
              <a:tabLst>
                <a:tab pos="413384" algn="l"/>
              </a:tabLst>
            </a:pPr>
            <a:r>
              <a:rPr lang="en-US" dirty="0" smtClean="0">
                <a:cs typeface="Lucida Sans Unicode"/>
              </a:rPr>
              <a:t>Nausea,</a:t>
            </a:r>
            <a:r>
              <a:rPr lang="en-US" spc="-20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vomiting</a:t>
            </a:r>
          </a:p>
          <a:p>
            <a:pPr marL="12700">
              <a:spcBef>
                <a:spcPts val="400"/>
              </a:spcBef>
              <a:tabLst>
                <a:tab pos="413384" algn="l"/>
              </a:tabLst>
            </a:pPr>
            <a:r>
              <a:rPr lang="en-US" dirty="0" smtClean="0">
                <a:cs typeface="Lucida Sans Unicode"/>
              </a:rPr>
              <a:t>Change in </a:t>
            </a:r>
            <a:r>
              <a:rPr lang="en-US" spc="-5" dirty="0" smtClean="0">
                <a:cs typeface="Lucida Sans Unicode"/>
              </a:rPr>
              <a:t>bowel</a:t>
            </a:r>
            <a:r>
              <a:rPr lang="en-US" spc="-110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habits</a:t>
            </a:r>
          </a:p>
          <a:p>
            <a:pPr marL="12700">
              <a:spcBef>
                <a:spcPts val="395"/>
              </a:spcBef>
              <a:tabLst>
                <a:tab pos="413384" algn="l"/>
              </a:tabLst>
            </a:pPr>
            <a:r>
              <a:rPr lang="en-US" spc="-5" dirty="0" smtClean="0">
                <a:cs typeface="Lucida Sans Unicode"/>
              </a:rPr>
              <a:t>Dull abdominal</a:t>
            </a:r>
            <a:r>
              <a:rPr lang="en-US" spc="-3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pain</a:t>
            </a:r>
          </a:p>
          <a:p>
            <a:pPr marL="12700">
              <a:spcBef>
                <a:spcPts val="500"/>
              </a:spcBef>
              <a:tabLst>
                <a:tab pos="413384" algn="l"/>
              </a:tabLst>
            </a:pPr>
            <a:r>
              <a:rPr lang="en-US" dirty="0" smtClean="0">
                <a:cs typeface="Lucida Sans Unicode"/>
              </a:rPr>
              <a:t>Gastritis</a:t>
            </a:r>
          </a:p>
          <a:p>
            <a:pPr marL="12700">
              <a:spcBef>
                <a:spcPts val="400"/>
              </a:spcBef>
              <a:tabLst>
                <a:tab pos="413384" algn="l"/>
              </a:tabLst>
            </a:pPr>
            <a:r>
              <a:rPr lang="en-US" spc="-5" dirty="0" err="1" smtClean="0">
                <a:cs typeface="Lucida Sans Unicode"/>
              </a:rPr>
              <a:t>Hematemesis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5"/>
              </a:spcBef>
              <a:tabLst>
                <a:tab pos="558165" algn="l"/>
              </a:tabLst>
            </a:pPr>
            <a:r>
              <a:rPr lang="en-US" spc="-5" dirty="0" smtClean="0">
                <a:cs typeface="Lucida Sans Unicode"/>
              </a:rPr>
              <a:t>Fetor</a:t>
            </a:r>
            <a:r>
              <a:rPr lang="en-US" spc="-20" dirty="0" smtClean="0">
                <a:cs typeface="Lucida Sans Unicode"/>
              </a:rPr>
              <a:t> </a:t>
            </a:r>
            <a:r>
              <a:rPr lang="en-US" dirty="0" err="1" smtClean="0">
                <a:cs typeface="Lucida Sans Unicode"/>
              </a:rPr>
              <a:t>hepaticus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0"/>
              </a:spcBef>
              <a:tabLst>
                <a:tab pos="413384" algn="l"/>
              </a:tabLst>
            </a:pPr>
            <a:r>
              <a:rPr lang="en-US" dirty="0" smtClean="0">
                <a:cs typeface="Lucida Sans Unicode"/>
              </a:rPr>
              <a:t>Esophageal </a:t>
            </a:r>
            <a:r>
              <a:rPr lang="en-US" spc="-5" dirty="0" smtClean="0">
                <a:cs typeface="Lucida Sans Unicode"/>
              </a:rPr>
              <a:t>and </a:t>
            </a:r>
            <a:r>
              <a:rPr lang="en-US" dirty="0" smtClean="0">
                <a:cs typeface="Lucida Sans Unicode"/>
              </a:rPr>
              <a:t>gastric</a:t>
            </a:r>
            <a:r>
              <a:rPr lang="en-US" spc="-55" dirty="0" smtClean="0">
                <a:cs typeface="Lucida Sans Unicode"/>
              </a:rPr>
              <a:t> </a:t>
            </a:r>
            <a:r>
              <a:rPr lang="en-US" spc="-5" dirty="0" err="1" smtClean="0">
                <a:cs typeface="Lucida Sans Unicode"/>
              </a:rPr>
              <a:t>verices</a:t>
            </a:r>
            <a:r>
              <a:rPr lang="en-US" spc="-5" dirty="0" smtClean="0">
                <a:cs typeface="Lucida Sans Unicode"/>
              </a:rPr>
              <a:t>.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395"/>
              </a:spcBef>
              <a:tabLst>
                <a:tab pos="413384" algn="l"/>
              </a:tabLst>
            </a:pPr>
            <a:r>
              <a:rPr lang="en-US" spc="-5" dirty="0" err="1" smtClean="0">
                <a:cs typeface="Lucida Sans Unicode"/>
              </a:rPr>
              <a:t>Hemorrhoidal</a:t>
            </a:r>
            <a:r>
              <a:rPr lang="en-US" spc="-10" dirty="0" smtClean="0">
                <a:cs typeface="Lucida Sans Unicode"/>
              </a:rPr>
              <a:t> </a:t>
            </a:r>
            <a:r>
              <a:rPr lang="en-US" dirty="0" err="1" smtClean="0">
                <a:cs typeface="Lucida Sans Unicode"/>
              </a:rPr>
              <a:t>verices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395"/>
              </a:spcBef>
              <a:buNone/>
              <a:tabLst>
                <a:tab pos="413384" algn="l"/>
              </a:tabLst>
            </a:pPr>
            <a:endParaRPr lang="en-US" dirty="0" smtClean="0"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415600"/>
            <a:ext cx="9144000" cy="3604200"/>
          </a:xfrm>
        </p:spPr>
        <p:txBody>
          <a:bodyPr/>
          <a:lstStyle/>
          <a:p>
            <a:r>
              <a:rPr lang="en-US" dirty="0" smtClean="0"/>
              <a:t>Fetor </a:t>
            </a:r>
            <a:r>
              <a:rPr lang="en-US" dirty="0" err="1" smtClean="0"/>
              <a:t>hepaticus</a:t>
            </a:r>
            <a:r>
              <a:rPr lang="en-US" dirty="0" smtClean="0"/>
              <a:t> occurs when your breath has a strong, musty smell. </a:t>
            </a:r>
          </a:p>
          <a:p>
            <a:r>
              <a:rPr lang="en-US" dirty="0" smtClean="0"/>
              <a:t>It’s a sign that your liver is having trouble doing its job of filtering out toxic substances, usually due to severe liver disease. </a:t>
            </a:r>
            <a:endParaRPr lang="en-US" dirty="0"/>
          </a:p>
        </p:txBody>
      </p:sp>
      <p:pic>
        <p:nvPicPr>
          <p:cNvPr id="76802" name="Picture 2" descr="Image result for Fetor hepati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3524250" cy="277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8800"/>
            <a:ext cx="8515026" cy="4340800"/>
          </a:xfrm>
        </p:spPr>
        <p:txBody>
          <a:bodyPr/>
          <a:lstStyle/>
          <a:p>
            <a:r>
              <a:rPr lang="en-US" dirty="0" smtClean="0"/>
              <a:t>As a result, sulfur substances end up in your bloodstream and can make their way to your lungs. </a:t>
            </a:r>
          </a:p>
          <a:p>
            <a:r>
              <a:rPr lang="en-US" dirty="0" smtClean="0"/>
              <a:t>When you exhale, these substances give your breath a distinct smell. </a:t>
            </a:r>
          </a:p>
          <a:p>
            <a:r>
              <a:rPr lang="en-US" dirty="0" smtClean="0"/>
              <a:t>You might also hear fetor </a:t>
            </a:r>
            <a:r>
              <a:rPr lang="en-US" dirty="0" err="1" smtClean="0"/>
              <a:t>hepaticus</a:t>
            </a:r>
            <a:r>
              <a:rPr lang="en-US" dirty="0" smtClean="0"/>
              <a:t> referred to as </a:t>
            </a:r>
            <a:r>
              <a:rPr lang="en-US" b="1" u="sng" dirty="0" smtClean="0"/>
              <a:t>“breath of the dead.” </a:t>
            </a:r>
            <a:r>
              <a:rPr lang="en-US" dirty="0" smtClean="0"/>
              <a:t>This is due to its association with severe liver disease, which can be fatal.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500"/>
              </a:spcBef>
              <a:tabLst>
                <a:tab pos="413384" algn="l"/>
              </a:tabLst>
            </a:pPr>
            <a:r>
              <a:rPr lang="en-US" spc="-5" dirty="0" smtClean="0">
                <a:cs typeface="Lucida Sans Unicode"/>
              </a:rPr>
              <a:t>Amenorrhea( Younger</a:t>
            </a:r>
            <a:r>
              <a:rPr lang="en-US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women)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0"/>
              </a:spcBef>
              <a:tabLst>
                <a:tab pos="413384" algn="l"/>
              </a:tabLst>
            </a:pPr>
            <a:r>
              <a:rPr lang="en-US" spc="-5" dirty="0" smtClean="0">
                <a:cs typeface="Lucida Sans Unicode"/>
              </a:rPr>
              <a:t>Testicular</a:t>
            </a:r>
            <a:r>
              <a:rPr lang="en-US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atrophy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5"/>
              </a:spcBef>
              <a:tabLst>
                <a:tab pos="413384" algn="l"/>
              </a:tabLst>
            </a:pPr>
            <a:r>
              <a:rPr lang="en-US" dirty="0" err="1" smtClean="0">
                <a:cs typeface="Lucida Sans Unicode"/>
              </a:rPr>
              <a:t>Gynecomastia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0"/>
              </a:spcBef>
              <a:tabLst>
                <a:tab pos="413384" algn="l"/>
              </a:tabLst>
            </a:pPr>
            <a:r>
              <a:rPr lang="en-US" spc="-10" dirty="0" smtClean="0">
                <a:cs typeface="Lucida Sans Unicode"/>
              </a:rPr>
              <a:t>Impotence </a:t>
            </a:r>
            <a:r>
              <a:rPr lang="en-US" dirty="0" smtClean="0">
                <a:cs typeface="Lucida Sans Unicode"/>
              </a:rPr>
              <a:t>with </a:t>
            </a:r>
            <a:r>
              <a:rPr lang="en-US" spc="-5" dirty="0" smtClean="0">
                <a:cs typeface="Lucida Sans Unicode"/>
              </a:rPr>
              <a:t>loss of</a:t>
            </a:r>
            <a:r>
              <a:rPr lang="en-US" spc="5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libido (sexual desire)</a:t>
            </a:r>
          </a:p>
          <a:p>
            <a:pPr marL="12700">
              <a:spcBef>
                <a:spcPts val="395"/>
              </a:spcBef>
              <a:tabLst>
                <a:tab pos="413384" algn="l"/>
                <a:tab pos="2287905" algn="l"/>
              </a:tabLst>
            </a:pPr>
            <a:r>
              <a:rPr lang="en-US" spc="-5" dirty="0" smtClean="0">
                <a:cs typeface="Lucida Sans Unicode"/>
              </a:rPr>
              <a:t>Loss</a:t>
            </a:r>
            <a:r>
              <a:rPr lang="en-US" spc="1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of	</a:t>
            </a:r>
            <a:r>
              <a:rPr lang="en-US" dirty="0" err="1" smtClean="0">
                <a:cs typeface="Lucida Sans Unicode"/>
              </a:rPr>
              <a:t>axillary</a:t>
            </a:r>
            <a:r>
              <a:rPr lang="en-US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and pubic</a:t>
            </a:r>
            <a:r>
              <a:rPr lang="en-US" spc="-80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hair</a:t>
            </a:r>
          </a:p>
          <a:p>
            <a:pPr marL="12700">
              <a:spcBef>
                <a:spcPts val="409"/>
              </a:spcBef>
              <a:tabLst>
                <a:tab pos="413384" algn="l"/>
              </a:tabLst>
            </a:pPr>
            <a:r>
              <a:rPr lang="en-US" dirty="0" smtClean="0">
                <a:cs typeface="Lucida Sans Unicode"/>
              </a:rPr>
              <a:t>Vaginal </a:t>
            </a:r>
            <a:r>
              <a:rPr lang="en-US" spc="-5" dirty="0" smtClean="0">
                <a:cs typeface="Lucida Sans Unicode"/>
              </a:rPr>
              <a:t>bleeding( </a:t>
            </a:r>
            <a:r>
              <a:rPr lang="en-US" dirty="0" smtClean="0">
                <a:cs typeface="Lucida Sans Unicode"/>
              </a:rPr>
              <a:t>Older</a:t>
            </a:r>
            <a:r>
              <a:rPr lang="en-US" spc="-114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women)</a:t>
            </a:r>
            <a:endParaRPr lang="en-US" dirty="0" smtClean="0">
              <a:cs typeface="Lucida Sans Unicod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Intengumentory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90"/>
              </a:spcBef>
              <a:tabLst>
                <a:tab pos="376555" algn="l"/>
              </a:tabLst>
            </a:pPr>
            <a:r>
              <a:rPr lang="en-US" spc="-5" dirty="0" smtClean="0">
                <a:cs typeface="Lucida Sans Unicode"/>
              </a:rPr>
              <a:t>Jaundice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0"/>
              </a:spcBef>
              <a:tabLst>
                <a:tab pos="376555" algn="l"/>
              </a:tabLst>
            </a:pPr>
            <a:r>
              <a:rPr lang="en-US" dirty="0" smtClean="0">
                <a:cs typeface="Lucida Sans Unicode"/>
              </a:rPr>
              <a:t>Spider</a:t>
            </a:r>
            <a:r>
              <a:rPr lang="en-US" spc="-60" dirty="0" smtClean="0">
                <a:cs typeface="Lucida Sans Unicode"/>
              </a:rPr>
              <a:t> </a:t>
            </a:r>
            <a:r>
              <a:rPr lang="en-US" spc="-5" dirty="0" err="1" smtClean="0">
                <a:cs typeface="Lucida Sans Unicode"/>
              </a:rPr>
              <a:t>angioma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395"/>
              </a:spcBef>
              <a:tabLst>
                <a:tab pos="376555" algn="l"/>
              </a:tabLst>
            </a:pPr>
            <a:r>
              <a:rPr lang="en-US" spc="-5" dirty="0" err="1" smtClean="0">
                <a:cs typeface="Lucida Sans Unicode"/>
              </a:rPr>
              <a:t>Palmar</a:t>
            </a:r>
            <a:r>
              <a:rPr lang="en-US" spc="-100" dirty="0" smtClean="0">
                <a:cs typeface="Lucida Sans Unicode"/>
              </a:rPr>
              <a:t> </a:t>
            </a:r>
            <a:r>
              <a:rPr lang="en-US" spc="-5" dirty="0" err="1" smtClean="0">
                <a:cs typeface="Lucida Sans Unicode"/>
              </a:rPr>
              <a:t>erythema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9"/>
              </a:spcBef>
              <a:tabLst>
                <a:tab pos="376555" algn="l"/>
              </a:tabLst>
            </a:pPr>
            <a:r>
              <a:rPr lang="en-US" dirty="0" err="1" smtClean="0">
                <a:cs typeface="Lucida Sans Unicode"/>
              </a:rPr>
              <a:t>Purpura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395"/>
              </a:spcBef>
              <a:tabLst>
                <a:tab pos="376555" algn="l"/>
              </a:tabLst>
            </a:pPr>
            <a:r>
              <a:rPr lang="en-US" spc="-5" dirty="0" err="1" smtClean="0">
                <a:cs typeface="Lucida Sans Unicode"/>
              </a:rPr>
              <a:t>Petechiae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0"/>
              </a:spcBef>
              <a:tabLst>
                <a:tab pos="376555" algn="l"/>
              </a:tabLst>
            </a:pPr>
            <a:r>
              <a:rPr lang="en-US" dirty="0" smtClean="0">
                <a:cs typeface="Lucida Sans Unicode"/>
              </a:rPr>
              <a:t>Caput</a:t>
            </a:r>
            <a:r>
              <a:rPr lang="en-US" spc="-65" dirty="0" smtClean="0">
                <a:cs typeface="Lucida Sans Unicode"/>
              </a:rPr>
              <a:t> </a:t>
            </a:r>
            <a:r>
              <a:rPr lang="en-US" dirty="0" err="1" smtClean="0">
                <a:cs typeface="Lucida Sans Unicode"/>
              </a:rPr>
              <a:t>medusae</a:t>
            </a:r>
            <a:endParaRPr lang="en-US" dirty="0" smtClean="0">
              <a:cs typeface="Lucida Sans Unicod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74" y="-228600"/>
            <a:ext cx="6762425" cy="1143200"/>
          </a:xfrm>
        </p:spPr>
        <p:txBody>
          <a:bodyPr/>
          <a:lstStyle/>
          <a:p>
            <a:r>
              <a:rPr lang="en-US" dirty="0" err="1" smtClean="0"/>
              <a:t>Purpura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74" y="685800"/>
            <a:ext cx="6762425" cy="4340800"/>
          </a:xfrm>
        </p:spPr>
        <p:txBody>
          <a:bodyPr/>
          <a:lstStyle/>
          <a:p>
            <a:pPr marL="12700">
              <a:spcBef>
                <a:spcPts val="509"/>
              </a:spcBef>
              <a:tabLst>
                <a:tab pos="396875" algn="l"/>
              </a:tabLst>
            </a:pPr>
            <a:r>
              <a:rPr lang="en-US" sz="2150" spc="10" dirty="0" smtClean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lang="en-US" sz="2150" spc="10" dirty="0" smtClean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lang="en-US" spc="-5" dirty="0" smtClean="0"/>
              <a:t>Blood </a:t>
            </a:r>
            <a:r>
              <a:rPr lang="en-US" dirty="0" smtClean="0"/>
              <a:t>spots/ skin</a:t>
            </a:r>
            <a:r>
              <a:rPr lang="en-US" spc="-30" dirty="0" smtClean="0"/>
              <a:t> </a:t>
            </a:r>
            <a:r>
              <a:rPr lang="en-US" dirty="0" smtClean="0"/>
              <a:t>hemorrhage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>
              <a:spcBef>
                <a:spcPts val="409"/>
              </a:spcBef>
              <a:tabLst>
                <a:tab pos="396875" algn="l"/>
              </a:tabLst>
            </a:pPr>
            <a:r>
              <a:rPr lang="en-US" sz="2150" spc="10" dirty="0" smtClean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lang="en-US" sz="2150" spc="10" dirty="0" smtClean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/>
              <a:t>Purple spots due </a:t>
            </a:r>
            <a:r>
              <a:rPr lang="en-US" spc="-5" dirty="0" smtClean="0"/>
              <a:t>to low</a:t>
            </a:r>
            <a:r>
              <a:rPr lang="en-US" spc="-60" dirty="0" smtClean="0"/>
              <a:t> </a:t>
            </a:r>
            <a:r>
              <a:rPr lang="en-US" spc="-5" dirty="0" smtClean="0"/>
              <a:t>platelets.</a:t>
            </a: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989075" y="3197352"/>
            <a:ext cx="3203448" cy="343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3"/>
          <p:cNvSpPr/>
          <p:nvPr/>
        </p:nvSpPr>
        <p:spPr>
          <a:xfrm>
            <a:off x="4570476" y="3121152"/>
            <a:ext cx="3584448" cy="3508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74" y="2006600"/>
            <a:ext cx="7067226" cy="4340800"/>
          </a:xfrm>
        </p:spPr>
        <p:txBody>
          <a:bodyPr/>
          <a:lstStyle/>
          <a:p>
            <a:r>
              <a:rPr lang="en-US" spc="-5" dirty="0" smtClean="0"/>
              <a:t>It is </a:t>
            </a:r>
            <a:r>
              <a:rPr lang="en-US" dirty="0" smtClean="0"/>
              <a:t>a </a:t>
            </a:r>
            <a:r>
              <a:rPr lang="en-US" spc="-5" dirty="0" smtClean="0"/>
              <a:t>chronic disease in </a:t>
            </a:r>
            <a:r>
              <a:rPr lang="en-US" dirty="0" smtClean="0"/>
              <a:t>which </a:t>
            </a:r>
            <a:r>
              <a:rPr lang="en-US" spc="-5" dirty="0" smtClean="0"/>
              <a:t>there </a:t>
            </a:r>
            <a:r>
              <a:rPr lang="en-US" dirty="0" smtClean="0"/>
              <a:t>has </a:t>
            </a:r>
            <a:r>
              <a:rPr lang="en-US" spc="-5" dirty="0" smtClean="0"/>
              <a:t>been diffuse  destruction </a:t>
            </a:r>
            <a:r>
              <a:rPr lang="en-US" dirty="0" smtClean="0"/>
              <a:t>and </a:t>
            </a:r>
            <a:r>
              <a:rPr lang="en-US" spc="-5" dirty="0" smtClean="0"/>
              <a:t>fibrotic regeneration </a:t>
            </a:r>
            <a:r>
              <a:rPr lang="en-US" spc="-10" dirty="0" smtClean="0"/>
              <a:t>of </a:t>
            </a:r>
            <a:r>
              <a:rPr lang="en-US" dirty="0" smtClean="0"/>
              <a:t>hepatic</a:t>
            </a:r>
            <a:r>
              <a:rPr lang="en-US" spc="-5" dirty="0" smtClean="0"/>
              <a:t> cells.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Jaundice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bject 2"/>
          <p:cNvSpPr/>
          <p:nvPr/>
        </p:nvSpPr>
        <p:spPr>
          <a:xfrm>
            <a:off x="2438400" y="2307336"/>
            <a:ext cx="3712463" cy="4550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 </a:t>
            </a:r>
            <a:r>
              <a:rPr lang="en-US" dirty="0" err="1" smtClean="0"/>
              <a:t>Angioma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09225" y="2006600"/>
            <a:ext cx="4705025" cy="4340800"/>
          </a:xfrm>
        </p:spPr>
        <p:txBody>
          <a:bodyPr/>
          <a:lstStyle/>
          <a:p>
            <a:r>
              <a:rPr lang="en-US" sz="2150" spc="10" dirty="0" smtClean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lang="en-US" sz="2150" spc="555" dirty="0" smtClean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/>
              <a:t>Also </a:t>
            </a:r>
            <a:r>
              <a:rPr lang="en-US" dirty="0" smtClean="0"/>
              <a:t>known </a:t>
            </a:r>
            <a:r>
              <a:rPr lang="en-US" spc="-10" dirty="0" smtClean="0"/>
              <a:t>as </a:t>
            </a:r>
            <a:r>
              <a:rPr lang="en-US" dirty="0" smtClean="0"/>
              <a:t>spider nevus. Common  </a:t>
            </a:r>
            <a:r>
              <a:rPr lang="en-US" spc="-5" dirty="0" smtClean="0"/>
              <a:t>in people </a:t>
            </a:r>
            <a:r>
              <a:rPr lang="en-US" dirty="0" smtClean="0"/>
              <a:t>with </a:t>
            </a:r>
            <a:r>
              <a:rPr lang="en-US" spc="-10" dirty="0" smtClean="0"/>
              <a:t>alcoholic </a:t>
            </a:r>
            <a:r>
              <a:rPr lang="en-US" spc="-5" dirty="0" smtClean="0"/>
              <a:t>cirrhosis. </a:t>
            </a:r>
            <a:r>
              <a:rPr lang="en-US" dirty="0" smtClean="0"/>
              <a:t>It </a:t>
            </a:r>
            <a:r>
              <a:rPr lang="en-US" spc="5" dirty="0" smtClean="0"/>
              <a:t>is  </a:t>
            </a:r>
            <a:r>
              <a:rPr lang="en-US" dirty="0" smtClean="0"/>
              <a:t>the </a:t>
            </a:r>
            <a:r>
              <a:rPr lang="en-US" spc="-5" dirty="0" smtClean="0"/>
              <a:t>enlarged blood </a:t>
            </a:r>
            <a:r>
              <a:rPr lang="en-US" dirty="0" smtClean="0"/>
              <a:t>vessel </a:t>
            </a:r>
            <a:r>
              <a:rPr lang="en-US" spc="-5" dirty="0" smtClean="0"/>
              <a:t>in </a:t>
            </a:r>
            <a:r>
              <a:rPr lang="en-US" dirty="0" smtClean="0"/>
              <a:t>skin due  to high </a:t>
            </a:r>
            <a:r>
              <a:rPr lang="en-US" spc="-5" dirty="0" smtClean="0"/>
              <a:t>estrogen</a:t>
            </a:r>
            <a:r>
              <a:rPr lang="en-US" spc="-10" dirty="0" smtClean="0"/>
              <a:t> </a:t>
            </a:r>
            <a:r>
              <a:rPr lang="en-US" spc="-5" dirty="0" smtClean="0"/>
              <a:t>level.</a:t>
            </a:r>
            <a:endParaRPr lang="en-US" dirty="0"/>
          </a:p>
        </p:txBody>
      </p:sp>
      <p:pic>
        <p:nvPicPr>
          <p:cNvPr id="1026" name="Picture 2" descr="Image result for spider angi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66900"/>
            <a:ext cx="4524375" cy="499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Palmar</a:t>
            </a:r>
            <a:r>
              <a:rPr lang="en-US" dirty="0" smtClean="0"/>
              <a:t> </a:t>
            </a:r>
            <a:r>
              <a:rPr lang="en-US" dirty="0" err="1" smtClean="0"/>
              <a:t>Erhythema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75" y="2006600"/>
            <a:ext cx="3562026" cy="4340800"/>
          </a:xfrm>
        </p:spPr>
        <p:txBody>
          <a:bodyPr/>
          <a:lstStyle/>
          <a:p>
            <a:r>
              <a:rPr lang="en-US" sz="2150" spc="10" dirty="0" smtClean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lang="en-US" sz="2150" spc="10" dirty="0" smtClean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Lucida Sans Unicode"/>
                <a:cs typeface="Lucida Sans Unicode"/>
              </a:rPr>
              <a:t>Also called liver palms </a:t>
            </a:r>
            <a:r>
              <a:rPr lang="en-US" dirty="0" smtClean="0">
                <a:latin typeface="Lucida Sans Unicode"/>
                <a:cs typeface="Lucida Sans Unicode"/>
              </a:rPr>
              <a:t>. Reddening </a:t>
            </a:r>
            <a:r>
              <a:rPr lang="en-US" spc="-5" dirty="0" smtClean="0">
                <a:latin typeface="Lucida Sans Unicode"/>
                <a:cs typeface="Lucida Sans Unicode"/>
              </a:rPr>
              <a:t>of  </a:t>
            </a:r>
            <a:r>
              <a:rPr lang="en-US" dirty="0" smtClean="0">
                <a:latin typeface="Lucida Sans Unicode"/>
                <a:cs typeface="Lucida Sans Unicode"/>
              </a:rPr>
              <a:t>both </a:t>
            </a:r>
            <a:r>
              <a:rPr lang="en-US" spc="-10" dirty="0" smtClean="0">
                <a:latin typeface="Lucida Sans Unicode"/>
                <a:cs typeface="Lucida Sans Unicode"/>
              </a:rPr>
              <a:t>of </a:t>
            </a:r>
            <a:r>
              <a:rPr lang="en-US" dirty="0" smtClean="0">
                <a:latin typeface="Lucida Sans Unicode"/>
                <a:cs typeface="Lucida Sans Unicode"/>
              </a:rPr>
              <a:t>the </a:t>
            </a:r>
            <a:r>
              <a:rPr lang="en-US" spc="-5" dirty="0" smtClean="0">
                <a:latin typeface="Lucida Sans Unicode"/>
                <a:cs typeface="Lucida Sans Unicode"/>
              </a:rPr>
              <a:t>palms due </a:t>
            </a:r>
            <a:r>
              <a:rPr lang="en-US" dirty="0" smtClean="0">
                <a:latin typeface="Lucida Sans Unicode"/>
                <a:cs typeface="Lucida Sans Unicode"/>
              </a:rPr>
              <a:t>to </a:t>
            </a:r>
            <a:r>
              <a:rPr lang="en-US" spc="-5" dirty="0" smtClean="0">
                <a:latin typeface="Lucida Sans Unicode"/>
                <a:cs typeface="Lucida Sans Unicode"/>
              </a:rPr>
              <a:t>excess  estrogen.</a:t>
            </a:r>
            <a:endParaRPr lang="en-US" dirty="0" smtClean="0">
              <a:latin typeface="Lucida Sans Unicode"/>
              <a:cs typeface="Lucida Sans Unicode"/>
            </a:endParaRPr>
          </a:p>
        </p:txBody>
      </p:sp>
      <p:pic>
        <p:nvPicPr>
          <p:cNvPr id="47106" name="Picture 2" descr="Image result for Palmar Eryt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876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caput </a:t>
            </a:r>
            <a:r>
              <a:rPr lang="en-US" dirty="0" err="1" smtClean="0"/>
              <a:t>medusae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75" y="2006600"/>
            <a:ext cx="4476425" cy="4340800"/>
          </a:xfrm>
        </p:spPr>
        <p:txBody>
          <a:bodyPr/>
          <a:lstStyle/>
          <a:p>
            <a:r>
              <a:rPr lang="en-US" sz="2150" spc="10" dirty="0" smtClean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lang="en-US" sz="2150" spc="555" dirty="0" smtClean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/>
              <a:t>These are </a:t>
            </a:r>
            <a:r>
              <a:rPr lang="en-US" spc="-10" dirty="0" smtClean="0"/>
              <a:t>large </a:t>
            </a:r>
            <a:r>
              <a:rPr lang="en-US" dirty="0" smtClean="0"/>
              <a:t>visible </a:t>
            </a:r>
            <a:r>
              <a:rPr lang="en-US" spc="-5" dirty="0" smtClean="0"/>
              <a:t>distended,  </a:t>
            </a:r>
            <a:r>
              <a:rPr lang="en-US" dirty="0" smtClean="0"/>
              <a:t>engorged </a:t>
            </a:r>
            <a:r>
              <a:rPr lang="en-US" spc="-5" dirty="0" err="1" smtClean="0"/>
              <a:t>paraumbilacal</a:t>
            </a:r>
            <a:r>
              <a:rPr lang="en-US" spc="-5" dirty="0" smtClean="0"/>
              <a:t> </a:t>
            </a:r>
            <a:r>
              <a:rPr lang="en-US" dirty="0" smtClean="0"/>
              <a:t>veins </a:t>
            </a:r>
            <a:r>
              <a:rPr lang="en-US" spc="-5" dirty="0" smtClean="0"/>
              <a:t>due </a:t>
            </a:r>
            <a:r>
              <a:rPr lang="en-US" dirty="0" smtClean="0"/>
              <a:t>to  severe </a:t>
            </a:r>
            <a:r>
              <a:rPr lang="en-US" spc="-5" dirty="0" smtClean="0"/>
              <a:t>portal </a:t>
            </a:r>
            <a:r>
              <a:rPr lang="en-US" dirty="0" smtClean="0"/>
              <a:t>hypertension.</a:t>
            </a:r>
            <a:endParaRPr lang="en-US" dirty="0"/>
          </a:p>
        </p:txBody>
      </p:sp>
      <p:pic>
        <p:nvPicPr>
          <p:cNvPr id="48130" name="Picture 2" descr="Image result for caput medus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4572000" cy="389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90"/>
              </a:spcBef>
              <a:tabLst>
                <a:tab pos="376555" algn="l"/>
              </a:tabLst>
            </a:pPr>
            <a:r>
              <a:rPr lang="en-US" spc="15" dirty="0" smtClean="0">
                <a:solidFill>
                  <a:srgbClr val="93C500"/>
                </a:solidFill>
                <a:cs typeface="Wingdings 3"/>
              </a:rPr>
              <a:t></a:t>
            </a:r>
            <a:r>
              <a:rPr lang="en-US" spc="15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spc="-5" dirty="0" err="1" smtClean="0">
                <a:cs typeface="Lucida Sans Unicode"/>
              </a:rPr>
              <a:t>Hypokalemia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0"/>
              </a:spcBef>
              <a:tabLst>
                <a:tab pos="376555" algn="l"/>
              </a:tabLst>
            </a:pPr>
            <a:r>
              <a:rPr lang="en-US" spc="20" dirty="0" smtClean="0">
                <a:solidFill>
                  <a:srgbClr val="93C500"/>
                </a:solidFill>
                <a:cs typeface="Wingdings 3"/>
              </a:rPr>
              <a:t></a:t>
            </a:r>
            <a:r>
              <a:rPr lang="en-US" spc="20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dirty="0" err="1" smtClean="0">
                <a:cs typeface="Lucida Sans Unicode"/>
              </a:rPr>
              <a:t>Hyponatremia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395"/>
              </a:spcBef>
              <a:tabLst>
                <a:tab pos="376555" algn="l"/>
              </a:tabLst>
            </a:pPr>
            <a:r>
              <a:rPr lang="en-US" spc="15" dirty="0" smtClean="0">
                <a:solidFill>
                  <a:srgbClr val="93C500"/>
                </a:solidFill>
                <a:cs typeface="Wingdings 3"/>
              </a:rPr>
              <a:t></a:t>
            </a:r>
            <a:r>
              <a:rPr lang="en-US" spc="15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spc="15" dirty="0" err="1" smtClean="0">
                <a:cs typeface="Lucida Sans Unicode"/>
              </a:rPr>
              <a:t>Hypoal</a:t>
            </a:r>
            <a:r>
              <a:rPr lang="en-US" spc="5" dirty="0" err="1" smtClean="0">
                <a:cs typeface="Lucida Sans Unicode"/>
              </a:rPr>
              <a:t>b</a:t>
            </a:r>
            <a:r>
              <a:rPr lang="en-US" dirty="0" err="1" smtClean="0">
                <a:cs typeface="Lucida Sans Unicode"/>
              </a:rPr>
              <a:t>uminemia</a:t>
            </a:r>
            <a:endParaRPr lang="en-US" dirty="0" smtClean="0">
              <a:cs typeface="Lucida Sans Unicod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Hematologic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90"/>
              </a:spcBef>
              <a:tabLst>
                <a:tab pos="376555" algn="l"/>
              </a:tabLst>
            </a:pPr>
            <a:r>
              <a:rPr lang="en-US" sz="2000" spc="15" dirty="0" smtClean="0">
                <a:solidFill>
                  <a:srgbClr val="93C500"/>
                </a:solidFill>
                <a:cs typeface="Wingdings 3"/>
              </a:rPr>
              <a:t></a:t>
            </a:r>
            <a:r>
              <a:rPr lang="en-US" sz="2000" spc="15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dirty="0" smtClean="0">
                <a:cs typeface="Lucida Sans Unicode"/>
              </a:rPr>
              <a:t>Anemia</a:t>
            </a:r>
          </a:p>
          <a:p>
            <a:pPr marL="12700">
              <a:spcBef>
                <a:spcPts val="400"/>
              </a:spcBef>
              <a:tabLst>
                <a:tab pos="376555" algn="l"/>
              </a:tabLst>
            </a:pPr>
            <a:r>
              <a:rPr lang="en-US" sz="2000" spc="20" dirty="0" smtClean="0">
                <a:solidFill>
                  <a:srgbClr val="93C500"/>
                </a:solidFill>
                <a:cs typeface="Wingdings 3"/>
              </a:rPr>
              <a:t></a:t>
            </a:r>
            <a:r>
              <a:rPr lang="en-US" sz="2000" spc="20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spc="-5" dirty="0" smtClean="0">
                <a:cs typeface="Lucida Sans Unicode"/>
              </a:rPr>
              <a:t>Thrombocytopenia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395"/>
              </a:spcBef>
              <a:tabLst>
                <a:tab pos="376555" algn="l"/>
              </a:tabLst>
            </a:pPr>
            <a:r>
              <a:rPr lang="en-US" sz="2000" spc="15" dirty="0" smtClean="0">
                <a:solidFill>
                  <a:srgbClr val="93C500"/>
                </a:solidFill>
                <a:cs typeface="Wingdings 3"/>
              </a:rPr>
              <a:t></a:t>
            </a:r>
            <a:r>
              <a:rPr lang="en-US" sz="2000" spc="15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spc="-5" dirty="0" err="1" smtClean="0">
                <a:cs typeface="Lucida Sans Unicode"/>
              </a:rPr>
              <a:t>Leukopenia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9"/>
              </a:spcBef>
              <a:tabLst>
                <a:tab pos="376555" algn="l"/>
              </a:tabLst>
            </a:pPr>
            <a:r>
              <a:rPr lang="en-US" sz="2000" spc="15" dirty="0" smtClean="0">
                <a:solidFill>
                  <a:srgbClr val="93C500"/>
                </a:solidFill>
                <a:cs typeface="Wingdings 3"/>
              </a:rPr>
              <a:t></a:t>
            </a:r>
            <a:r>
              <a:rPr lang="en-US" sz="2000" spc="15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spc="-5" dirty="0" smtClean="0">
                <a:cs typeface="Lucida Sans Unicode"/>
              </a:rPr>
              <a:t>Coagulation</a:t>
            </a:r>
            <a:r>
              <a:rPr lang="en-US" spc="-5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disorders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395"/>
              </a:spcBef>
              <a:tabLst>
                <a:tab pos="376555" algn="l"/>
              </a:tabLst>
            </a:pPr>
            <a:r>
              <a:rPr lang="en-US" sz="2000" spc="20" dirty="0" smtClean="0">
                <a:solidFill>
                  <a:srgbClr val="93C500"/>
                </a:solidFill>
                <a:cs typeface="Wingdings 3"/>
              </a:rPr>
              <a:t></a:t>
            </a:r>
            <a:r>
              <a:rPr lang="en-US" sz="2000" spc="20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spc="-5" dirty="0" err="1" smtClean="0">
                <a:cs typeface="Lucida Sans Unicode"/>
              </a:rPr>
              <a:t>Splenomegaly</a:t>
            </a:r>
            <a:endParaRPr lang="en-US" dirty="0" smtClean="0">
              <a:cs typeface="Lucida Sans Unicode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90"/>
              </a:spcBef>
              <a:tabLst>
                <a:tab pos="376555" algn="l"/>
              </a:tabLst>
            </a:pPr>
            <a:r>
              <a:rPr lang="pt-BR" sz="2000" spc="15" dirty="0" smtClean="0">
                <a:solidFill>
                  <a:srgbClr val="93C500"/>
                </a:solidFill>
                <a:cs typeface="Wingdings 3"/>
              </a:rPr>
              <a:t></a:t>
            </a:r>
            <a:r>
              <a:rPr lang="pt-BR" sz="2000" spc="15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pt-BR" spc="-5" dirty="0" smtClean="0">
                <a:cs typeface="Lucida Sans Unicode"/>
              </a:rPr>
              <a:t>Fluid</a:t>
            </a:r>
            <a:r>
              <a:rPr lang="pt-BR" spc="-30" dirty="0" smtClean="0">
                <a:cs typeface="Lucida Sans Unicode"/>
              </a:rPr>
              <a:t> </a:t>
            </a:r>
            <a:r>
              <a:rPr lang="pt-BR" spc="-5" dirty="0" smtClean="0">
                <a:cs typeface="Lucida Sans Unicode"/>
              </a:rPr>
              <a:t>retention</a:t>
            </a:r>
            <a:endParaRPr lang="pt-BR" dirty="0" smtClean="0">
              <a:cs typeface="Lucida Sans Unicode"/>
            </a:endParaRPr>
          </a:p>
          <a:p>
            <a:pPr marL="12700">
              <a:spcBef>
                <a:spcPts val="400"/>
              </a:spcBef>
              <a:tabLst>
                <a:tab pos="376555" algn="l"/>
              </a:tabLst>
            </a:pPr>
            <a:r>
              <a:rPr lang="pt-BR" sz="2000" spc="20" dirty="0" smtClean="0">
                <a:solidFill>
                  <a:srgbClr val="93C500"/>
                </a:solidFill>
                <a:cs typeface="Wingdings 3"/>
              </a:rPr>
              <a:t></a:t>
            </a:r>
            <a:r>
              <a:rPr lang="pt-BR" sz="2000" spc="20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pt-BR" spc="-5" dirty="0" smtClean="0">
                <a:cs typeface="Lucida Sans Unicode"/>
              </a:rPr>
              <a:t>Peripheral</a:t>
            </a:r>
            <a:r>
              <a:rPr lang="pt-BR" spc="-125" dirty="0" smtClean="0">
                <a:cs typeface="Lucida Sans Unicode"/>
              </a:rPr>
              <a:t> </a:t>
            </a:r>
            <a:r>
              <a:rPr lang="pt-BR" spc="-5" dirty="0" smtClean="0">
                <a:cs typeface="Lucida Sans Unicode"/>
              </a:rPr>
              <a:t>edema</a:t>
            </a:r>
            <a:endParaRPr lang="pt-BR" dirty="0" smtClean="0">
              <a:cs typeface="Lucida Sans Unicode"/>
            </a:endParaRPr>
          </a:p>
          <a:p>
            <a:pPr marL="12700">
              <a:spcBef>
                <a:spcPts val="395"/>
              </a:spcBef>
              <a:tabLst>
                <a:tab pos="376555" algn="l"/>
              </a:tabLst>
            </a:pPr>
            <a:r>
              <a:rPr lang="pt-BR" sz="2000" spc="15" dirty="0" smtClean="0">
                <a:solidFill>
                  <a:srgbClr val="93C500"/>
                </a:solidFill>
                <a:cs typeface="Wingdings 3"/>
              </a:rPr>
              <a:t></a:t>
            </a:r>
            <a:r>
              <a:rPr lang="pt-BR" sz="2000" spc="15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pt-BR" spc="-5" dirty="0" smtClean="0">
                <a:cs typeface="Lucida Sans Unicode"/>
              </a:rPr>
              <a:t>Ascites</a:t>
            </a:r>
            <a:endParaRPr lang="pt-BR" dirty="0" smtClean="0">
              <a:cs typeface="Lucida Sans Unicode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Diagnostic evaluation :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04800"/>
            <a:ext cx="8210226" cy="4340800"/>
          </a:xfrm>
        </p:spPr>
        <p:txBody>
          <a:bodyPr/>
          <a:lstStyle/>
          <a:p>
            <a:pPr marL="12700">
              <a:spcBef>
                <a:spcPts val="490"/>
              </a:spcBef>
              <a:tabLst>
                <a:tab pos="376555" algn="l"/>
              </a:tabLst>
            </a:pPr>
            <a:r>
              <a:rPr lang="en-US" dirty="0" smtClean="0">
                <a:cs typeface="Lucida Sans Unicode"/>
              </a:rPr>
              <a:t>History</a:t>
            </a:r>
            <a:r>
              <a:rPr lang="en-US" spc="-15" dirty="0" smtClean="0">
                <a:cs typeface="Lucida Sans Unicode"/>
              </a:rPr>
              <a:t> </a:t>
            </a:r>
            <a:r>
              <a:rPr lang="en-US" spc="-10" dirty="0" smtClean="0">
                <a:cs typeface="Lucida Sans Unicode"/>
              </a:rPr>
              <a:t>collection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0"/>
              </a:spcBef>
              <a:tabLst>
                <a:tab pos="376555" algn="l"/>
              </a:tabLst>
            </a:pPr>
            <a:r>
              <a:rPr lang="en-US" dirty="0" smtClean="0">
                <a:cs typeface="Lucida Sans Unicode"/>
              </a:rPr>
              <a:t>Physical</a:t>
            </a:r>
            <a:r>
              <a:rPr lang="en-US" spc="-4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examination</a:t>
            </a:r>
            <a:endParaRPr lang="en-US" dirty="0" smtClean="0">
              <a:cs typeface="Lucida Sans Unicode"/>
            </a:endParaRPr>
          </a:p>
          <a:p>
            <a:pPr marL="268605" marR="6985" indent="-256540">
              <a:spcBef>
                <a:spcPts val="395"/>
              </a:spcBef>
              <a:tabLst>
                <a:tab pos="376555" algn="l"/>
                <a:tab pos="1987550" algn="l"/>
                <a:tab pos="2926715" algn="l"/>
                <a:tab pos="4623435" algn="l"/>
                <a:tab pos="5632450" algn="l"/>
                <a:tab pos="6226810" algn="l"/>
                <a:tab pos="7204075" algn="l"/>
              </a:tabLst>
            </a:pPr>
            <a:r>
              <a:rPr lang="en-US" b="1" spc="-5" dirty="0" smtClean="0">
                <a:cs typeface="Lucida Sans Unicode"/>
              </a:rPr>
              <a:t>El</a:t>
            </a:r>
            <a:r>
              <a:rPr lang="en-US" b="1" dirty="0" smtClean="0">
                <a:cs typeface="Lucida Sans Unicode"/>
              </a:rPr>
              <a:t>e</a:t>
            </a:r>
            <a:r>
              <a:rPr lang="en-US" b="1" spc="-5" dirty="0" smtClean="0">
                <a:cs typeface="Lucida Sans Unicode"/>
              </a:rPr>
              <a:t>v</a:t>
            </a:r>
            <a:r>
              <a:rPr lang="en-US" b="1" spc="-15" dirty="0" smtClean="0">
                <a:cs typeface="Lucida Sans Unicode"/>
              </a:rPr>
              <a:t>a</a:t>
            </a:r>
            <a:r>
              <a:rPr lang="en-US" b="1" spc="-10" dirty="0" smtClean="0">
                <a:cs typeface="Lucida Sans Unicode"/>
              </a:rPr>
              <a:t>te</a:t>
            </a:r>
            <a:r>
              <a:rPr lang="en-US" b="1" spc="-5" dirty="0" smtClean="0">
                <a:cs typeface="Lucida Sans Unicode"/>
              </a:rPr>
              <a:t>d</a:t>
            </a:r>
            <a:r>
              <a:rPr lang="en-US" b="1" dirty="0" smtClean="0">
                <a:cs typeface="Lucida Sans Unicode"/>
              </a:rPr>
              <a:t>	</a:t>
            </a:r>
            <a:r>
              <a:rPr lang="en-US" b="1" spc="-10" dirty="0" smtClean="0">
                <a:cs typeface="Lucida Sans Unicode"/>
              </a:rPr>
              <a:t>l</a:t>
            </a:r>
            <a:r>
              <a:rPr lang="en-US" b="1" dirty="0" smtClean="0">
                <a:cs typeface="Lucida Sans Unicode"/>
              </a:rPr>
              <a:t>i</a:t>
            </a:r>
            <a:r>
              <a:rPr lang="en-US" b="1" spc="-5" dirty="0" smtClean="0">
                <a:cs typeface="Lucida Sans Unicode"/>
              </a:rPr>
              <a:t>v</a:t>
            </a:r>
            <a:r>
              <a:rPr lang="en-US" b="1" spc="-15" dirty="0" smtClean="0">
                <a:cs typeface="Lucida Sans Unicode"/>
              </a:rPr>
              <a:t>e</a:t>
            </a:r>
            <a:r>
              <a:rPr lang="en-US" b="1" spc="-5" dirty="0" smtClean="0">
                <a:cs typeface="Lucida Sans Unicode"/>
              </a:rPr>
              <a:t>r</a:t>
            </a:r>
            <a:r>
              <a:rPr lang="en-US" b="1" dirty="0" smtClean="0">
                <a:cs typeface="Lucida Sans Unicode"/>
              </a:rPr>
              <a:t>	</a:t>
            </a:r>
            <a:r>
              <a:rPr lang="en-US" b="1" spc="-10" dirty="0" smtClean="0">
                <a:cs typeface="Lucida Sans Unicode"/>
              </a:rPr>
              <a:t>enzyme</a:t>
            </a:r>
            <a:r>
              <a:rPr lang="en-US" b="1" spc="-5" dirty="0" smtClean="0">
                <a:cs typeface="Lucida Sans Unicode"/>
              </a:rPr>
              <a:t>s</a:t>
            </a:r>
            <a:r>
              <a:rPr lang="en-US" b="1" dirty="0" smtClean="0">
                <a:cs typeface="Lucida Sans Unicode"/>
              </a:rPr>
              <a:t>	</a:t>
            </a:r>
            <a:r>
              <a:rPr lang="en-US" dirty="0" smtClean="0">
                <a:cs typeface="Lucida Sans Unicode"/>
              </a:rPr>
              <a:t>such	</a:t>
            </a:r>
            <a:r>
              <a:rPr lang="en-US" spc="-5" dirty="0" smtClean="0">
                <a:cs typeface="Lucida Sans Unicode"/>
              </a:rPr>
              <a:t>a</a:t>
            </a:r>
            <a:r>
              <a:rPr lang="en-US" dirty="0" smtClean="0">
                <a:cs typeface="Lucida Sans Unicode"/>
              </a:rPr>
              <a:t>s	</a:t>
            </a:r>
            <a:r>
              <a:rPr lang="en-US" spc="-5" dirty="0" smtClean="0">
                <a:cs typeface="Lucida Sans Unicode"/>
              </a:rPr>
              <a:t>AST</a:t>
            </a:r>
            <a:r>
              <a:rPr lang="en-US" dirty="0" smtClean="0">
                <a:cs typeface="Lucida Sans Unicode"/>
              </a:rPr>
              <a:t>,	</a:t>
            </a:r>
            <a:r>
              <a:rPr lang="en-US" spc="5" dirty="0" smtClean="0">
                <a:cs typeface="Lucida Sans Unicode"/>
              </a:rPr>
              <a:t>A</a:t>
            </a:r>
            <a:r>
              <a:rPr lang="en-US" spc="-5" dirty="0" smtClean="0">
                <a:cs typeface="Lucida Sans Unicode"/>
              </a:rPr>
              <a:t>LT,  </a:t>
            </a:r>
            <a:r>
              <a:rPr lang="en-US" dirty="0" smtClean="0">
                <a:cs typeface="Lucida Sans Unicode"/>
              </a:rPr>
              <a:t>GGT,</a:t>
            </a:r>
            <a:r>
              <a:rPr lang="en-US" spc="-2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ALP.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9"/>
              </a:spcBef>
              <a:tabLst>
                <a:tab pos="376555" algn="l"/>
              </a:tabLst>
            </a:pPr>
            <a:r>
              <a:rPr lang="en-US" spc="-5" dirty="0" smtClean="0">
                <a:cs typeface="Lucida Sans Unicode"/>
              </a:rPr>
              <a:t>Increased </a:t>
            </a:r>
            <a:r>
              <a:rPr lang="en-US" dirty="0" smtClean="0">
                <a:cs typeface="Lucida Sans Unicode"/>
              </a:rPr>
              <a:t>serum</a:t>
            </a:r>
            <a:r>
              <a:rPr lang="en-US" spc="-50" dirty="0" smtClean="0">
                <a:cs typeface="Lucida Sans Unicode"/>
              </a:rPr>
              <a:t> </a:t>
            </a:r>
            <a:r>
              <a:rPr lang="en-US" spc="-5" dirty="0" err="1" smtClean="0">
                <a:cs typeface="Lucida Sans Unicode"/>
              </a:rPr>
              <a:t>bilirubin</a:t>
            </a:r>
            <a:r>
              <a:rPr lang="en-US" spc="-5" dirty="0" smtClean="0">
                <a:cs typeface="Lucida Sans Unicode"/>
              </a:rPr>
              <a:t>.</a:t>
            </a:r>
            <a:endParaRPr lang="en-US" dirty="0" smtClean="0">
              <a:cs typeface="Lucida Sans Unicode"/>
            </a:endParaRPr>
          </a:p>
          <a:p>
            <a:pPr marL="268605" marR="5080" indent="-256540">
              <a:spcBef>
                <a:spcPts val="400"/>
              </a:spcBef>
              <a:tabLst>
                <a:tab pos="376555" algn="l"/>
                <a:tab pos="1403985" algn="l"/>
                <a:tab pos="3439160" algn="l"/>
                <a:tab pos="4013200" algn="l"/>
                <a:tab pos="5328920" algn="l"/>
                <a:tab pos="6097270" algn="l"/>
                <a:tab pos="7612380" algn="l"/>
              </a:tabLst>
            </a:pPr>
            <a:r>
              <a:rPr lang="en-US" b="1" spc="-10" dirty="0" smtClean="0">
                <a:cs typeface="Lucida Sans Unicode"/>
              </a:rPr>
              <a:t>L</a:t>
            </a:r>
            <a:r>
              <a:rPr lang="en-US" b="1" spc="5" dirty="0" smtClean="0">
                <a:cs typeface="Lucida Sans Unicode"/>
              </a:rPr>
              <a:t>i</a:t>
            </a:r>
            <a:r>
              <a:rPr lang="en-US" b="1" spc="-5" dirty="0" smtClean="0">
                <a:cs typeface="Lucida Sans Unicode"/>
              </a:rPr>
              <a:t>v</a:t>
            </a:r>
            <a:r>
              <a:rPr lang="en-US" b="1" spc="-15" dirty="0" smtClean="0">
                <a:cs typeface="Lucida Sans Unicode"/>
              </a:rPr>
              <a:t>e</a:t>
            </a:r>
            <a:r>
              <a:rPr lang="en-US" b="1" spc="-5" dirty="0" smtClean="0">
                <a:cs typeface="Lucida Sans Unicode"/>
              </a:rPr>
              <a:t>r</a:t>
            </a:r>
            <a:r>
              <a:rPr lang="en-US" b="1" dirty="0" smtClean="0">
                <a:cs typeface="Lucida Sans Unicode"/>
              </a:rPr>
              <a:t>	</a:t>
            </a:r>
            <a:r>
              <a:rPr lang="en-US" b="1" spc="-5" dirty="0" smtClean="0">
                <a:cs typeface="Lucida Sans Unicode"/>
              </a:rPr>
              <a:t>ultrasound</a:t>
            </a:r>
            <a:r>
              <a:rPr lang="en-US" b="1" dirty="0" smtClean="0">
                <a:cs typeface="Lucida Sans Unicode"/>
              </a:rPr>
              <a:t>	</a:t>
            </a:r>
            <a:r>
              <a:rPr lang="en-US" spc="-5" dirty="0" smtClean="0">
                <a:cs typeface="Lucida Sans Unicode"/>
              </a:rPr>
              <a:t>t</a:t>
            </a:r>
            <a:r>
              <a:rPr lang="en-US" dirty="0" smtClean="0">
                <a:cs typeface="Lucida Sans Unicode"/>
              </a:rPr>
              <a:t>o	</a:t>
            </a:r>
            <a:r>
              <a:rPr lang="en-US" spc="-5" dirty="0" smtClean="0">
                <a:cs typeface="Lucida Sans Unicode"/>
              </a:rPr>
              <a:t>ass</a:t>
            </a:r>
            <a:r>
              <a:rPr lang="en-US" spc="-15" dirty="0" smtClean="0">
                <a:cs typeface="Lucida Sans Unicode"/>
              </a:rPr>
              <a:t>e</a:t>
            </a:r>
            <a:r>
              <a:rPr lang="en-US" dirty="0" smtClean="0">
                <a:cs typeface="Lucida Sans Unicode"/>
              </a:rPr>
              <a:t>ss	</a:t>
            </a:r>
            <a:r>
              <a:rPr lang="en-US" spc="-5" dirty="0" smtClean="0">
                <a:cs typeface="Lucida Sans Unicode"/>
              </a:rPr>
              <a:t>th</a:t>
            </a:r>
            <a:r>
              <a:rPr lang="en-US" dirty="0" smtClean="0">
                <a:cs typeface="Lucida Sans Unicode"/>
              </a:rPr>
              <a:t>e	</a:t>
            </a:r>
            <a:r>
              <a:rPr lang="en-US" spc="-10" dirty="0" smtClean="0">
                <a:cs typeface="Lucida Sans Unicode"/>
              </a:rPr>
              <a:t>s</a:t>
            </a:r>
            <a:r>
              <a:rPr lang="en-US" spc="-5" dirty="0" smtClean="0">
                <a:cs typeface="Lucida Sans Unicode"/>
              </a:rPr>
              <a:t>e</a:t>
            </a:r>
            <a:r>
              <a:rPr lang="en-US" spc="-15" dirty="0" smtClean="0">
                <a:cs typeface="Lucida Sans Unicode"/>
              </a:rPr>
              <a:t>v</a:t>
            </a:r>
            <a:r>
              <a:rPr lang="en-US" spc="-5" dirty="0" smtClean="0">
                <a:cs typeface="Lucida Sans Unicode"/>
              </a:rPr>
              <a:t>erit</a:t>
            </a:r>
            <a:r>
              <a:rPr lang="en-US" dirty="0" smtClean="0">
                <a:cs typeface="Lucida Sans Unicode"/>
              </a:rPr>
              <a:t>y	</a:t>
            </a:r>
            <a:r>
              <a:rPr lang="en-US" spc="5" dirty="0" smtClean="0">
                <a:cs typeface="Lucida Sans Unicode"/>
              </a:rPr>
              <a:t>of  </a:t>
            </a:r>
            <a:r>
              <a:rPr lang="en-US" spc="-5" dirty="0" smtClean="0">
                <a:cs typeface="Lucida Sans Unicode"/>
              </a:rPr>
              <a:t>cirrhosis.</a:t>
            </a:r>
            <a:endParaRPr lang="en-US" dirty="0" smtClean="0">
              <a:cs typeface="Lucida Sans Unicode"/>
            </a:endParaRPr>
          </a:p>
          <a:p>
            <a:pPr marL="268605" marR="6985" indent="-256540">
              <a:spcBef>
                <a:spcPts val="395"/>
              </a:spcBef>
              <a:tabLst>
                <a:tab pos="376555" algn="l"/>
                <a:tab pos="1341755" algn="l"/>
                <a:tab pos="2614295" algn="l"/>
                <a:tab pos="3126740" algn="l"/>
                <a:tab pos="4550410" algn="l"/>
                <a:tab pos="5427980" algn="l"/>
                <a:tab pos="6165850" algn="l"/>
                <a:tab pos="7709534" algn="l"/>
              </a:tabLst>
            </a:pPr>
            <a:r>
              <a:rPr lang="en-US" b="1" spc="-10" dirty="0" smtClean="0">
                <a:cs typeface="Lucida Sans Unicode"/>
              </a:rPr>
              <a:t>L</a:t>
            </a:r>
            <a:r>
              <a:rPr lang="en-US" b="1" spc="5" dirty="0" smtClean="0">
                <a:cs typeface="Lucida Sans Unicode"/>
              </a:rPr>
              <a:t>i</a:t>
            </a:r>
            <a:r>
              <a:rPr lang="en-US" b="1" spc="-5" dirty="0" smtClean="0">
                <a:cs typeface="Lucida Sans Unicode"/>
              </a:rPr>
              <a:t>v</a:t>
            </a:r>
            <a:r>
              <a:rPr lang="en-US" b="1" spc="-15" dirty="0" smtClean="0">
                <a:cs typeface="Lucida Sans Unicode"/>
              </a:rPr>
              <a:t>e</a:t>
            </a:r>
            <a:r>
              <a:rPr lang="en-US" b="1" spc="-5" dirty="0" smtClean="0">
                <a:cs typeface="Lucida Sans Unicode"/>
              </a:rPr>
              <a:t>r</a:t>
            </a:r>
            <a:r>
              <a:rPr lang="en-US" b="1" dirty="0" smtClean="0">
                <a:cs typeface="Lucida Sans Unicode"/>
              </a:rPr>
              <a:t>	</a:t>
            </a:r>
            <a:r>
              <a:rPr lang="en-US" b="1" spc="-10" dirty="0" smtClean="0">
                <a:cs typeface="Lucida Sans Unicode"/>
              </a:rPr>
              <a:t>bio</a:t>
            </a:r>
            <a:r>
              <a:rPr lang="en-US" b="1" spc="-5" dirty="0" smtClean="0">
                <a:cs typeface="Lucida Sans Unicode"/>
              </a:rPr>
              <a:t>psy</a:t>
            </a:r>
            <a:r>
              <a:rPr lang="en-US" b="1" dirty="0" smtClean="0">
                <a:cs typeface="Lucida Sans Unicode"/>
              </a:rPr>
              <a:t>	</a:t>
            </a:r>
            <a:r>
              <a:rPr lang="en-US" spc="-5" dirty="0" smtClean="0">
                <a:cs typeface="Lucida Sans Unicode"/>
              </a:rPr>
              <a:t>t</a:t>
            </a:r>
            <a:r>
              <a:rPr lang="en-US" dirty="0" smtClean="0">
                <a:cs typeface="Lucida Sans Unicode"/>
              </a:rPr>
              <a:t>o	</a:t>
            </a:r>
            <a:r>
              <a:rPr lang="en-US" spc="-5" dirty="0" smtClean="0">
                <a:cs typeface="Lucida Sans Unicode"/>
              </a:rPr>
              <a:t>ident</a:t>
            </a:r>
            <a:r>
              <a:rPr lang="en-US" spc="-10" dirty="0" smtClean="0">
                <a:cs typeface="Lucida Sans Unicode"/>
              </a:rPr>
              <a:t>i</a:t>
            </a:r>
            <a:r>
              <a:rPr lang="en-US" dirty="0" smtClean="0">
                <a:cs typeface="Lucida Sans Unicode"/>
              </a:rPr>
              <a:t>fy	</a:t>
            </a:r>
            <a:r>
              <a:rPr lang="en-US" spc="-15" dirty="0" smtClean="0">
                <a:cs typeface="Lucida Sans Unicode"/>
              </a:rPr>
              <a:t>l</a:t>
            </a:r>
            <a:r>
              <a:rPr lang="en-US" spc="-5" dirty="0" smtClean="0">
                <a:cs typeface="Lucida Sans Unicode"/>
              </a:rPr>
              <a:t>iv</a:t>
            </a:r>
            <a:r>
              <a:rPr lang="en-US" spc="-15" dirty="0" smtClean="0">
                <a:cs typeface="Lucida Sans Unicode"/>
              </a:rPr>
              <a:t>e</a:t>
            </a:r>
            <a:r>
              <a:rPr lang="en-US" dirty="0" smtClean="0">
                <a:cs typeface="Lucida Sans Unicode"/>
              </a:rPr>
              <a:t>r	</a:t>
            </a:r>
            <a:r>
              <a:rPr lang="en-US" spc="-5" dirty="0" smtClean="0">
                <a:cs typeface="Lucida Sans Unicode"/>
              </a:rPr>
              <a:t>cel</a:t>
            </a:r>
            <a:r>
              <a:rPr lang="en-US" dirty="0" smtClean="0">
                <a:cs typeface="Lucida Sans Unicode"/>
              </a:rPr>
              <a:t>l	</a:t>
            </a:r>
            <a:r>
              <a:rPr lang="en-US" spc="-5" dirty="0" smtClean="0">
                <a:cs typeface="Lucida Sans Unicode"/>
              </a:rPr>
              <a:t>change</a:t>
            </a:r>
            <a:r>
              <a:rPr lang="en-US" dirty="0" smtClean="0">
                <a:cs typeface="Lucida Sans Unicode"/>
              </a:rPr>
              <a:t>s	&amp;  </a:t>
            </a:r>
            <a:r>
              <a:rPr lang="en-US" spc="-5" dirty="0" smtClean="0">
                <a:cs typeface="Lucida Sans Unicode"/>
              </a:rPr>
              <a:t>alterations in the lobular</a:t>
            </a:r>
            <a:r>
              <a:rPr lang="en-US" spc="-6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structure.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9"/>
              </a:spcBef>
              <a:tabLst>
                <a:tab pos="376555" algn="l"/>
              </a:tabLst>
            </a:pPr>
            <a:r>
              <a:rPr lang="en-US" spc="-5" dirty="0" smtClean="0">
                <a:cs typeface="Lucida Sans Unicode"/>
              </a:rPr>
              <a:t>Prolonged </a:t>
            </a:r>
            <a:r>
              <a:rPr lang="en-US" spc="-5" dirty="0" err="1" smtClean="0">
                <a:cs typeface="Lucida Sans Unicode"/>
              </a:rPr>
              <a:t>prothrombin</a:t>
            </a:r>
            <a:r>
              <a:rPr lang="en-US" spc="-1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time (11-12sec)</a:t>
            </a:r>
            <a:endParaRPr lang="en-US" dirty="0" smtClean="0">
              <a:cs typeface="Lucida Sans Unicode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74" y="1219200"/>
            <a:ext cx="8057826" cy="5334000"/>
          </a:xfrm>
        </p:spPr>
        <p:txBody>
          <a:bodyPr/>
          <a:lstStyle/>
          <a:p>
            <a:pPr marL="12700">
              <a:spcBef>
                <a:spcPts val="100"/>
              </a:spcBef>
              <a:tabLst>
                <a:tab pos="376555" algn="l"/>
              </a:tabLst>
            </a:pPr>
            <a:r>
              <a:rPr lang="en-US" dirty="0" smtClean="0">
                <a:cs typeface="Lucida Sans Unicode"/>
              </a:rPr>
              <a:t>Complete </a:t>
            </a:r>
            <a:r>
              <a:rPr lang="en-US" spc="-5" dirty="0" smtClean="0">
                <a:cs typeface="Lucida Sans Unicode"/>
              </a:rPr>
              <a:t>blood</a:t>
            </a:r>
            <a:r>
              <a:rPr lang="en-US" spc="-2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count.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85"/>
              </a:spcBef>
              <a:tabLst>
                <a:tab pos="376555" algn="l"/>
              </a:tabLst>
            </a:pPr>
            <a:r>
              <a:rPr lang="en-US" spc="-5" dirty="0" smtClean="0">
                <a:cs typeface="Lucida Sans Unicode"/>
              </a:rPr>
              <a:t>Serum</a:t>
            </a:r>
            <a:r>
              <a:rPr lang="en-US" spc="-2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electrolytes.</a:t>
            </a:r>
            <a:endParaRPr lang="en-US" dirty="0" smtClean="0">
              <a:cs typeface="Lucida Sans Unicode"/>
            </a:endParaRPr>
          </a:p>
          <a:p>
            <a:pPr marL="268605" marR="5080" indent="-256540">
              <a:lnSpc>
                <a:spcPts val="2920"/>
              </a:lnSpc>
              <a:spcBef>
                <a:spcPts val="434"/>
              </a:spcBef>
              <a:tabLst>
                <a:tab pos="376555" algn="l"/>
              </a:tabLst>
            </a:pPr>
            <a:r>
              <a:rPr lang="en-US" spc="15" dirty="0" smtClean="0">
                <a:solidFill>
                  <a:srgbClr val="93C500"/>
                </a:solidFill>
                <a:cs typeface="Times New Roman"/>
              </a:rPr>
              <a:t>	</a:t>
            </a:r>
            <a:r>
              <a:rPr lang="en-US" spc="-5" dirty="0" err="1" smtClean="0">
                <a:cs typeface="Lucida Sans Unicode"/>
              </a:rPr>
              <a:t>Esophagogastroduodenoscopy</a:t>
            </a:r>
            <a:r>
              <a:rPr lang="en-US" spc="-5" dirty="0" smtClean="0">
                <a:cs typeface="Lucida Sans Unicode"/>
              </a:rPr>
              <a:t> </a:t>
            </a:r>
            <a:r>
              <a:rPr lang="en-US" spc="-10" dirty="0" smtClean="0">
                <a:cs typeface="Lucida Sans Unicode"/>
              </a:rPr>
              <a:t>also </a:t>
            </a:r>
            <a:r>
              <a:rPr lang="en-US" dirty="0" smtClean="0">
                <a:cs typeface="Lucida Sans Unicode"/>
              </a:rPr>
              <a:t>known </a:t>
            </a:r>
            <a:r>
              <a:rPr lang="en-US" spc="-5" dirty="0" smtClean="0">
                <a:cs typeface="Lucida Sans Unicode"/>
              </a:rPr>
              <a:t>as  </a:t>
            </a:r>
            <a:r>
              <a:rPr lang="en-US" dirty="0" smtClean="0">
                <a:cs typeface="Lucida Sans Unicode"/>
              </a:rPr>
              <a:t>upper</a:t>
            </a:r>
            <a:r>
              <a:rPr lang="en-US" spc="-4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endoscopy.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25"/>
              </a:spcBef>
              <a:tabLst>
                <a:tab pos="376555" algn="l"/>
              </a:tabLst>
            </a:pPr>
            <a:r>
              <a:rPr lang="en-US" dirty="0" smtClean="0">
                <a:cs typeface="Lucida Sans Unicode"/>
              </a:rPr>
              <a:t>CT</a:t>
            </a:r>
            <a:r>
              <a:rPr lang="en-US" spc="-10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scan</a:t>
            </a:r>
          </a:p>
          <a:p>
            <a:pPr marL="268605" marR="191135" indent="-256540">
              <a:lnSpc>
                <a:spcPts val="2920"/>
              </a:lnSpc>
              <a:spcBef>
                <a:spcPts val="450"/>
              </a:spcBef>
              <a:tabLst>
                <a:tab pos="376555" algn="l"/>
              </a:tabLst>
            </a:pPr>
            <a:r>
              <a:rPr lang="en-US" spc="-5" dirty="0" smtClean="0">
                <a:cs typeface="Lucida Sans Unicode"/>
              </a:rPr>
              <a:t>Decreased cholesterol </a:t>
            </a:r>
            <a:r>
              <a:rPr lang="en-US" spc="-10" dirty="0" smtClean="0">
                <a:cs typeface="Lucida Sans Unicode"/>
              </a:rPr>
              <a:t>level </a:t>
            </a:r>
            <a:r>
              <a:rPr lang="en-US" spc="-5" dirty="0" smtClean="0">
                <a:cs typeface="Lucida Sans Unicode"/>
              </a:rPr>
              <a:t>due to abnormal  </a:t>
            </a:r>
            <a:r>
              <a:rPr lang="en-US" dirty="0" smtClean="0">
                <a:cs typeface="Lucida Sans Unicode"/>
              </a:rPr>
              <a:t>fat</a:t>
            </a:r>
            <a:r>
              <a:rPr lang="en-US" spc="-20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metabolism.</a:t>
            </a:r>
          </a:p>
          <a:p>
            <a:pPr marL="268605" marR="181610" indent="-256540">
              <a:lnSpc>
                <a:spcPts val="2920"/>
              </a:lnSpc>
              <a:spcBef>
                <a:spcPts val="434"/>
              </a:spcBef>
              <a:tabLst>
                <a:tab pos="376555" algn="l"/>
              </a:tabLst>
            </a:pPr>
            <a:r>
              <a:rPr lang="en-US" spc="-5" dirty="0" err="1" smtClean="0">
                <a:cs typeface="Lucida Sans Unicode"/>
              </a:rPr>
              <a:t>Paracentesis</a:t>
            </a:r>
            <a:r>
              <a:rPr lang="en-US" spc="-5" dirty="0" smtClean="0">
                <a:cs typeface="Lucida Sans Unicode"/>
              </a:rPr>
              <a:t> to examine </a:t>
            </a:r>
            <a:r>
              <a:rPr lang="en-US" spc="-5" dirty="0" err="1" smtClean="0">
                <a:cs typeface="Lucida Sans Unicode"/>
              </a:rPr>
              <a:t>ascitic</a:t>
            </a:r>
            <a:r>
              <a:rPr lang="en-US" spc="-5" dirty="0" smtClean="0">
                <a:cs typeface="Lucida Sans Unicode"/>
              </a:rPr>
              <a:t> </a:t>
            </a:r>
            <a:r>
              <a:rPr lang="en-US" dirty="0" smtClean="0">
                <a:cs typeface="Lucida Sans Unicode"/>
              </a:rPr>
              <a:t>fluid for </a:t>
            </a:r>
            <a:r>
              <a:rPr lang="en-US" spc="-5" dirty="0" smtClean="0">
                <a:cs typeface="Lucida Sans Unicode"/>
              </a:rPr>
              <a:t>cell,  protein, bacterial</a:t>
            </a:r>
            <a:r>
              <a:rPr lang="en-US" spc="-35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counts.</a:t>
            </a:r>
            <a:endParaRPr lang="en-US" dirty="0" smtClean="0">
              <a:cs typeface="Lucida Sans Unicode"/>
            </a:endParaRPr>
          </a:p>
          <a:p>
            <a:pPr marL="12700">
              <a:spcBef>
                <a:spcPts val="40"/>
              </a:spcBef>
              <a:tabLst>
                <a:tab pos="376555" algn="l"/>
              </a:tabLst>
            </a:pPr>
            <a:r>
              <a:rPr lang="en-US" dirty="0" smtClean="0">
                <a:cs typeface="Lucida Sans Unicode"/>
              </a:rPr>
              <a:t>PTC (</a:t>
            </a:r>
            <a:r>
              <a:rPr lang="en-US" dirty="0" err="1" smtClean="0"/>
              <a:t>Percutaneous</a:t>
            </a:r>
            <a:r>
              <a:rPr lang="en-US" dirty="0" smtClean="0"/>
              <a:t> </a:t>
            </a:r>
            <a:r>
              <a:rPr lang="en-US" dirty="0" err="1" smtClean="0"/>
              <a:t>transhepatic</a:t>
            </a:r>
            <a:r>
              <a:rPr lang="en-US" dirty="0" smtClean="0"/>
              <a:t> </a:t>
            </a:r>
            <a:r>
              <a:rPr lang="en-US" dirty="0" err="1" smtClean="0"/>
              <a:t>cholangiography</a:t>
            </a:r>
            <a:r>
              <a:rPr lang="en-US" dirty="0" smtClean="0">
                <a:cs typeface="Lucida Sans Unicode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74" y="2006600"/>
            <a:ext cx="8134026" cy="4340800"/>
          </a:xfrm>
        </p:spPr>
        <p:txBody>
          <a:bodyPr/>
          <a:lstStyle/>
          <a:p>
            <a:r>
              <a:rPr lang="en-US" dirty="0" smtClean="0"/>
              <a:t>Minimize further deterioration of liver function through the withdrawal of toxic substances, alcohol, and drugs.</a:t>
            </a:r>
          </a:p>
          <a:p>
            <a:r>
              <a:rPr lang="en-US" dirty="0" smtClean="0"/>
              <a:t>Correction of nutritional deficiencies with vitamins and nutritional supplements and a high-calorie and moderate- to high-protein diet.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36000"/>
            <a:ext cx="8515026" cy="4340800"/>
          </a:xfrm>
        </p:spPr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ascites</a:t>
            </a:r>
            <a:r>
              <a:rPr lang="en-US" dirty="0" smtClean="0"/>
              <a:t> and fluid and electrolyte imbalances.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Restrict sodium and water intake, depending on amount of fluid retention.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Bed rest to aid in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diuresis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Diuretic therapy, frequently with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spironolactone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Aldactone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), a potassium-sparing diuretic that inhibits the action of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aldosterone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 on the kidneys.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915400" cy="4340800"/>
          </a:xfrm>
        </p:spPr>
        <p:txBody>
          <a:bodyPr/>
          <a:lstStyle/>
          <a:p>
            <a:pPr lvl="1"/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Furosemide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Lasix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), a loop diuretic, may also be used in conjunction with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spironolactone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 to help balance potassium depletion.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Abdominal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paracentesis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 to remove fluid and relieve symptoms </a:t>
            </a:r>
          </a:p>
          <a:p>
            <a:pPr lvl="1"/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ascitic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 fluid may be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ultrafiltrated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 and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reinfused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 through a central venous access.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Administration of albumin to maintain osmotic pressure.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686800" cy="4340800"/>
          </a:xfrm>
        </p:spPr>
        <p:txBody>
          <a:bodyPr/>
          <a:lstStyle/>
          <a:p>
            <a:r>
              <a:rPr lang="en-US" dirty="0" err="1" smtClean="0"/>
              <a:t>Transjugular</a:t>
            </a:r>
            <a:r>
              <a:rPr lang="en-US" dirty="0" smtClean="0"/>
              <a:t> </a:t>
            </a:r>
            <a:r>
              <a:rPr lang="en-US" dirty="0" err="1" smtClean="0"/>
              <a:t>intrahepatic</a:t>
            </a:r>
            <a:r>
              <a:rPr lang="en-US" dirty="0" smtClean="0"/>
              <a:t> </a:t>
            </a:r>
            <a:r>
              <a:rPr lang="en-US" dirty="0" err="1" smtClean="0"/>
              <a:t>portosystemic</a:t>
            </a:r>
            <a:r>
              <a:rPr lang="en-US" dirty="0" smtClean="0"/>
              <a:t> shunt (TIPS), an interventional radiologic procedure, may be performed in patients whose </a:t>
            </a:r>
            <a:r>
              <a:rPr lang="en-US" dirty="0" err="1" smtClean="0"/>
              <a:t>ascites</a:t>
            </a:r>
            <a:r>
              <a:rPr lang="en-US" dirty="0" smtClean="0"/>
              <a:t> are resistant to other forms of treatment. TIPS is a </a:t>
            </a:r>
            <a:r>
              <a:rPr lang="en-US" dirty="0" err="1" smtClean="0"/>
              <a:t>percutaneously</a:t>
            </a:r>
            <a:r>
              <a:rPr lang="en-US" dirty="0" smtClean="0"/>
              <a:t> created connection within the liver between the portal and systemic circulations. A shunt is placed to reduce the portal pressure in patients with complications related to portal hypertension.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Image result for Transjugular intrahepatic portosystemic shunt (TIPS)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23825"/>
            <a:ext cx="8166100" cy="571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006600"/>
            <a:ext cx="8229600" cy="4340800"/>
          </a:xfrm>
        </p:spPr>
        <p:txBody>
          <a:bodyPr/>
          <a:lstStyle/>
          <a:p>
            <a:r>
              <a:rPr lang="en-US" dirty="0" smtClean="0"/>
              <a:t>Symptomatic relief measures, such as pain medication and </a:t>
            </a:r>
            <a:r>
              <a:rPr lang="en-US" dirty="0" err="1" smtClean="0"/>
              <a:t>antiemetics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Treatment of other problems associated with liver failure. Administration of </a:t>
            </a:r>
            <a:r>
              <a:rPr lang="en-US" dirty="0" err="1" smtClean="0"/>
              <a:t>lactulose</a:t>
            </a:r>
            <a:r>
              <a:rPr lang="en-US" dirty="0" smtClean="0"/>
              <a:t> (</a:t>
            </a:r>
            <a:r>
              <a:rPr lang="en-US" dirty="0" err="1" smtClean="0"/>
              <a:t>Cephulac</a:t>
            </a:r>
            <a:r>
              <a:rPr lang="en-US" dirty="0" smtClean="0"/>
              <a:t>) or neomycin (</a:t>
            </a:r>
            <a:r>
              <a:rPr lang="en-US" dirty="0" err="1" smtClean="0"/>
              <a:t>Myciguent</a:t>
            </a:r>
            <a:r>
              <a:rPr lang="en-US" dirty="0" smtClean="0"/>
              <a:t>) for hepatic encephalopathy.</a:t>
            </a:r>
          </a:p>
          <a:p>
            <a:r>
              <a:rPr lang="en-US" dirty="0" err="1" smtClean="0"/>
              <a:t>Orthotopic</a:t>
            </a:r>
            <a:r>
              <a:rPr lang="en-US" dirty="0" smtClean="0"/>
              <a:t> liver transplantation may be necessary.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Image result for liver trans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11" y="304800"/>
            <a:ext cx="897188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6600"/>
            <a:ext cx="7676826" cy="4340800"/>
          </a:xfrm>
        </p:spPr>
        <p:txBody>
          <a:bodyPr/>
          <a:lstStyle/>
          <a:p>
            <a:r>
              <a:rPr lang="en-US" dirty="0" err="1" smtClean="0"/>
              <a:t>Hyponatremia</a:t>
            </a:r>
            <a:r>
              <a:rPr lang="en-US" dirty="0" smtClean="0"/>
              <a:t> and water retention.</a:t>
            </a:r>
          </a:p>
          <a:p>
            <a:r>
              <a:rPr lang="en-US" dirty="0" smtClean="0"/>
              <a:t>Bleeding esophageal </a:t>
            </a:r>
            <a:r>
              <a:rPr lang="en-US" dirty="0" err="1" smtClean="0"/>
              <a:t>varices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Coagulopathies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Spontaneous bacterial peritonitis.</a:t>
            </a:r>
          </a:p>
          <a:p>
            <a:r>
              <a:rPr lang="en-US" dirty="0" smtClean="0"/>
              <a:t>Hepatic encephalopathy, which may be precipitated by the use of sedatives, high-protein diet, sepsis, or electrolyte imbalance.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006600"/>
            <a:ext cx="7753026" cy="4340800"/>
          </a:xfrm>
        </p:spPr>
        <p:txBody>
          <a:bodyPr/>
          <a:lstStyle/>
          <a:p>
            <a:pPr marL="12700" marR="5080">
              <a:lnSpc>
                <a:spcPct val="115300"/>
              </a:lnSpc>
              <a:spcBef>
                <a:spcPts val="100"/>
              </a:spcBef>
            </a:pPr>
            <a:r>
              <a:rPr lang="en-US" dirty="0" smtClean="0">
                <a:cs typeface="Lucida Sans Unicode"/>
              </a:rPr>
              <a:t>As </a:t>
            </a:r>
            <a:r>
              <a:rPr lang="en-US" spc="-5" dirty="0" smtClean="0">
                <a:cs typeface="Lucida Sans Unicode"/>
              </a:rPr>
              <a:t>necrotic tissue is replaced by fibrotic tissue, normal liver  structure </a:t>
            </a:r>
            <a:r>
              <a:rPr lang="en-US" dirty="0" smtClean="0">
                <a:cs typeface="Lucida Sans Unicode"/>
              </a:rPr>
              <a:t>and </a:t>
            </a:r>
            <a:r>
              <a:rPr lang="en-US" spc="-5" dirty="0" smtClean="0">
                <a:cs typeface="Lucida Sans Unicode"/>
              </a:rPr>
              <a:t>vasculature is altered </a:t>
            </a:r>
            <a:r>
              <a:rPr lang="en-US" dirty="0" smtClean="0">
                <a:cs typeface="Lucida Sans Unicode"/>
              </a:rPr>
              <a:t>, </a:t>
            </a:r>
            <a:r>
              <a:rPr lang="en-US" spc="-5" dirty="0" smtClean="0">
                <a:cs typeface="Lucida Sans Unicode"/>
              </a:rPr>
              <a:t>impairing blood </a:t>
            </a:r>
            <a:r>
              <a:rPr lang="en-US" dirty="0" smtClean="0">
                <a:cs typeface="Lucida Sans Unicode"/>
              </a:rPr>
              <a:t>and  </a:t>
            </a:r>
            <a:r>
              <a:rPr lang="en-US" spc="-5" dirty="0" smtClean="0">
                <a:cs typeface="Lucida Sans Unicode"/>
              </a:rPr>
              <a:t>lymph</a:t>
            </a:r>
            <a:r>
              <a:rPr lang="en-US" spc="-10" dirty="0" smtClean="0">
                <a:cs typeface="Lucida Sans Unicode"/>
              </a:rPr>
              <a:t> flow.</a:t>
            </a:r>
            <a:endParaRPr lang="en-US" sz="4000" dirty="0" smtClean="0">
              <a:cs typeface="Times New Roman"/>
            </a:endParaRPr>
          </a:p>
          <a:p>
            <a:pPr marL="12700">
              <a:spcBef>
                <a:spcPts val="2530"/>
              </a:spcBef>
            </a:pPr>
            <a:r>
              <a:rPr lang="en-US" spc="-5" dirty="0" smtClean="0">
                <a:cs typeface="Lucida Sans Unicode"/>
              </a:rPr>
              <a:t>It results </a:t>
            </a:r>
            <a:r>
              <a:rPr lang="en-US" dirty="0" smtClean="0">
                <a:cs typeface="Lucida Sans Unicode"/>
              </a:rPr>
              <a:t>in hepatic </a:t>
            </a:r>
            <a:r>
              <a:rPr lang="en-US" spc="-5" dirty="0" smtClean="0">
                <a:cs typeface="Lucida Sans Unicode"/>
              </a:rPr>
              <a:t>insufficiency </a:t>
            </a:r>
            <a:r>
              <a:rPr lang="en-US" dirty="0" smtClean="0">
                <a:cs typeface="Lucida Sans Unicode"/>
              </a:rPr>
              <a:t>and </a:t>
            </a:r>
            <a:r>
              <a:rPr lang="en-US" spc="-10" dirty="0" smtClean="0">
                <a:cs typeface="Lucida Sans Unicode"/>
              </a:rPr>
              <a:t>portal</a:t>
            </a:r>
            <a:r>
              <a:rPr lang="en-US" spc="-60" dirty="0" smtClean="0">
                <a:cs typeface="Lucida Sans Unicode"/>
              </a:rPr>
              <a:t> </a:t>
            </a:r>
            <a:r>
              <a:rPr lang="en-US" spc="-5" dirty="0" smtClean="0">
                <a:cs typeface="Lucida Sans Unicode"/>
              </a:rPr>
              <a:t>hypertension.</a:t>
            </a:r>
            <a:endParaRPr lang="en-US" dirty="0" smtClean="0">
              <a:cs typeface="Lucida Sans Unicode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Nursing Assessment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006600"/>
            <a:ext cx="8286426" cy="4340800"/>
          </a:xfrm>
        </p:spPr>
        <p:txBody>
          <a:bodyPr/>
          <a:lstStyle/>
          <a:p>
            <a:r>
              <a:rPr lang="en-US" dirty="0" smtClean="0"/>
              <a:t>Obtain history of precipitating factors, such as alcohol abuse, hepatitis, or </a:t>
            </a:r>
            <a:r>
              <a:rPr lang="en-US" dirty="0" err="1" smtClean="0"/>
              <a:t>biliary</a:t>
            </a:r>
            <a:r>
              <a:rPr lang="en-US" dirty="0" smtClean="0"/>
              <a:t> disease. Establish present pattern of alcohol intake.</a:t>
            </a:r>
          </a:p>
          <a:p>
            <a:r>
              <a:rPr lang="en-US" dirty="0" smtClean="0"/>
              <a:t>Assess mental status through interview and interaction with the patient.</a:t>
            </a:r>
          </a:p>
          <a:p>
            <a:r>
              <a:rPr lang="en-US" dirty="0" smtClean="0"/>
              <a:t>Perform abdominal examination, assessing for </a:t>
            </a:r>
            <a:r>
              <a:rPr lang="en-US" dirty="0" err="1" smtClean="0"/>
              <a:t>ascites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Observe for bleeding.</a:t>
            </a:r>
          </a:p>
          <a:p>
            <a:r>
              <a:rPr lang="en-US" dirty="0" smtClean="0"/>
              <a:t>Assess daily weight and abdominal girth measurements.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Nursing Diagnoses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0"/>
            <a:ext cx="8915400" cy="4340800"/>
          </a:xfrm>
        </p:spPr>
        <p:txBody>
          <a:bodyPr/>
          <a:lstStyle/>
          <a:p>
            <a:r>
              <a:rPr lang="en-US" dirty="0" smtClean="0"/>
              <a:t>Activity Intolerance related to fatigue, general debility, and discomfort</a:t>
            </a:r>
          </a:p>
          <a:p>
            <a:r>
              <a:rPr lang="en-US" dirty="0" smtClean="0"/>
              <a:t>Imbalanced Nutrition: Less Than Body Requirements related to anorexia and GI disturbances</a:t>
            </a:r>
          </a:p>
          <a:p>
            <a:r>
              <a:rPr lang="en-US" dirty="0" smtClean="0"/>
              <a:t>Impaired Skin Integrity related to edema, jaundice, and compromised immunologic status</a:t>
            </a:r>
          </a:p>
          <a:p>
            <a:r>
              <a:rPr lang="en-US" dirty="0" smtClean="0"/>
              <a:t>Risk for Injury related to altered clotting mechanisms</a:t>
            </a:r>
          </a:p>
          <a:p>
            <a:r>
              <a:rPr lang="en-US" dirty="0" smtClean="0"/>
              <a:t>Disturbed Thought Processes related to deterioration of liver function and increased serum ammonia level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90600" y="2895600"/>
            <a:ext cx="6629400" cy="1093200"/>
          </a:xfrm>
        </p:spPr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06600"/>
            <a:ext cx="6781799" cy="4340800"/>
          </a:xfrm>
        </p:spPr>
        <p:txBody>
          <a:bodyPr/>
          <a:lstStyle/>
          <a:p>
            <a:pPr marL="12700" marR="5080">
              <a:lnSpc>
                <a:spcPct val="115300"/>
              </a:lnSpc>
              <a:spcBef>
                <a:spcPts val="100"/>
              </a:spcBef>
            </a:pPr>
            <a:r>
              <a:rPr lang="en-US" spc="-5" dirty="0" smtClean="0">
                <a:cs typeface="Lucida Sans Unicode"/>
              </a:rPr>
              <a:t>Cirrhosis of </a:t>
            </a:r>
            <a:r>
              <a:rPr lang="en-US" spc="-10" dirty="0" smtClean="0">
                <a:cs typeface="Lucida Sans Unicode"/>
              </a:rPr>
              <a:t>liver </a:t>
            </a:r>
            <a:r>
              <a:rPr lang="en-US" spc="-5" dirty="0" smtClean="0">
                <a:cs typeface="Lucida Sans Unicode"/>
              </a:rPr>
              <a:t>is </a:t>
            </a:r>
            <a:r>
              <a:rPr lang="en-US" dirty="0" smtClean="0">
                <a:cs typeface="Lucida Sans Unicode"/>
              </a:rPr>
              <a:t>a </a:t>
            </a:r>
            <a:r>
              <a:rPr lang="en-US" spc="-5" dirty="0" smtClean="0">
                <a:cs typeface="Lucida Sans Unicode"/>
              </a:rPr>
              <a:t>chronic, </a:t>
            </a:r>
            <a:r>
              <a:rPr lang="en-US" spc="-10" dirty="0" smtClean="0">
                <a:cs typeface="Lucida Sans Unicode"/>
              </a:rPr>
              <a:t>progressive  disease characterized </a:t>
            </a:r>
            <a:r>
              <a:rPr lang="en-US" spc="-5" dirty="0" smtClean="0">
                <a:cs typeface="Lucida Sans Unicode"/>
              </a:rPr>
              <a:t>by widespread  fibrosis(scarring) and nodule formation.</a:t>
            </a:r>
            <a:endParaRPr lang="en-US" sz="4000" dirty="0" smtClean="0"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-5" dirty="0" smtClean="0">
                <a:cs typeface="Lucida Sans Unicode"/>
              </a:rPr>
              <a:t>The </a:t>
            </a:r>
            <a:r>
              <a:rPr lang="en-US" spc="-10" dirty="0" smtClean="0">
                <a:cs typeface="Lucida Sans Unicode"/>
              </a:rPr>
              <a:t>development </a:t>
            </a:r>
            <a:r>
              <a:rPr lang="en-US" spc="-5" dirty="0" smtClean="0">
                <a:cs typeface="Lucida Sans Unicode"/>
              </a:rPr>
              <a:t>of </a:t>
            </a:r>
            <a:r>
              <a:rPr lang="en-US" spc="-10" dirty="0" smtClean="0">
                <a:cs typeface="Lucida Sans Unicode"/>
              </a:rPr>
              <a:t>cirrhosis </a:t>
            </a:r>
            <a:r>
              <a:rPr lang="en-US" spc="-5" dirty="0" smtClean="0">
                <a:cs typeface="Lucida Sans Unicode"/>
              </a:rPr>
              <a:t>is an  </a:t>
            </a:r>
            <a:r>
              <a:rPr lang="en-US" spc="-10" dirty="0" smtClean="0">
                <a:cs typeface="Lucida Sans Unicode"/>
              </a:rPr>
              <a:t>insidious, </a:t>
            </a:r>
            <a:r>
              <a:rPr lang="en-US" spc="-5" dirty="0" smtClean="0">
                <a:cs typeface="Lucida Sans Unicode"/>
              </a:rPr>
              <a:t>prolonged course, usually after  </a:t>
            </a:r>
            <a:r>
              <a:rPr lang="en-US" spc="-10" dirty="0" smtClean="0">
                <a:cs typeface="Lucida Sans Unicode"/>
              </a:rPr>
              <a:t>decades </a:t>
            </a:r>
            <a:r>
              <a:rPr lang="en-US" spc="-5" dirty="0" smtClean="0">
                <a:cs typeface="Lucida Sans Unicode"/>
              </a:rPr>
              <a:t>of chronic liver</a:t>
            </a:r>
            <a:r>
              <a:rPr lang="en-US" spc="25" dirty="0" smtClean="0">
                <a:cs typeface="Lucida Sans Unicode"/>
              </a:rPr>
              <a:t> </a:t>
            </a:r>
            <a:r>
              <a:rPr lang="en-US" spc="-10" dirty="0" smtClean="0">
                <a:cs typeface="Lucida Sans Unicode"/>
              </a:rPr>
              <a:t>disease.</a:t>
            </a:r>
            <a:endParaRPr lang="en-US" dirty="0" smtClean="0"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4" id="{D5552898-69B0-4B06-A919-D4BD0D1981E7}" vid="{6F067C6F-A34E-48BC-B845-BCBF5738F4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103</TotalTime>
  <Words>1038</Words>
  <Application>Microsoft Office PowerPoint</Application>
  <PresentationFormat>On-screen Show (4:3)</PresentationFormat>
  <Paragraphs>179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Theme4</vt:lpstr>
      <vt:lpstr>LIVER CIRRHOSIS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Alcoholic Cirrhosis </vt:lpstr>
      <vt:lpstr>Post nectrotic</vt:lpstr>
      <vt:lpstr>Biliary cirrhosis</vt:lpstr>
      <vt:lpstr>Cardiogenic Cirrhosis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Systemic clinical manifestation </vt:lpstr>
      <vt:lpstr>Slide 31</vt:lpstr>
      <vt:lpstr>Neurological </vt:lpstr>
      <vt:lpstr>Slide 33</vt:lpstr>
      <vt:lpstr>GI</vt:lpstr>
      <vt:lpstr>Slide 35</vt:lpstr>
      <vt:lpstr>Slide 36</vt:lpstr>
      <vt:lpstr>Reproductive </vt:lpstr>
      <vt:lpstr>Intengumentory </vt:lpstr>
      <vt:lpstr>Purpura</vt:lpstr>
      <vt:lpstr>Jaundice</vt:lpstr>
      <vt:lpstr>Spider Angioma </vt:lpstr>
      <vt:lpstr>Palmar Erhythema </vt:lpstr>
      <vt:lpstr>caput medusae</vt:lpstr>
      <vt:lpstr>Metabolic </vt:lpstr>
      <vt:lpstr>Hematologic </vt:lpstr>
      <vt:lpstr>Cardiovascular 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CIRRHOSIS</dc:title>
  <dc:creator>ABC</dc:creator>
  <cp:lastModifiedBy>ABC</cp:lastModifiedBy>
  <cp:revision>15</cp:revision>
  <dcterms:created xsi:type="dcterms:W3CDTF">2019-12-13T04:31:48Z</dcterms:created>
  <dcterms:modified xsi:type="dcterms:W3CDTF">2020-08-14T10:06:04Z</dcterms:modified>
</cp:coreProperties>
</file>